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301" r:id="rId2"/>
    <p:sldId id="310" r:id="rId3"/>
    <p:sldId id="311" r:id="rId4"/>
    <p:sldId id="330" r:id="rId5"/>
    <p:sldId id="317" r:id="rId6"/>
    <p:sldId id="325" r:id="rId7"/>
    <p:sldId id="326" r:id="rId8"/>
    <p:sldId id="329" r:id="rId9"/>
    <p:sldId id="328" r:id="rId10"/>
    <p:sldId id="324" r:id="rId11"/>
    <p:sldId id="322" r:id="rId12"/>
  </p:sldIdLst>
  <p:sldSz cx="9144000" cy="6858000" type="screen4x3"/>
  <p:notesSz cx="6794500" cy="9906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16">
          <p15:clr>
            <a:srgbClr val="A4A3A4"/>
          </p15:clr>
        </p15:guide>
        <p15:guide id="2" orient="horz" pos="167">
          <p15:clr>
            <a:srgbClr val="A4A3A4"/>
          </p15:clr>
        </p15:guide>
        <p15:guide id="3" orient="horz" pos="616">
          <p15:clr>
            <a:srgbClr val="A4A3A4"/>
          </p15:clr>
        </p15:guide>
        <p15:guide id="4" orient="horz" pos="2672">
          <p15:clr>
            <a:srgbClr val="A4A3A4"/>
          </p15:clr>
        </p15:guide>
        <p15:guide id="5" orient="horz" pos="1165">
          <p15:clr>
            <a:srgbClr val="A4A3A4"/>
          </p15:clr>
        </p15:guide>
        <p15:guide id="6" pos="5551">
          <p15:clr>
            <a:srgbClr val="A4A3A4"/>
          </p15:clr>
        </p15:guide>
        <p15:guide id="7" pos="1551">
          <p15:clr>
            <a:srgbClr val="A4A3A4"/>
          </p15:clr>
        </p15:guide>
        <p15:guide id="8" pos="4178">
          <p15:clr>
            <a:srgbClr val="A4A3A4"/>
          </p15:clr>
        </p15:guide>
        <p15:guide id="9" pos="2927">
          <p15:clr>
            <a:srgbClr val="A4A3A4"/>
          </p15:clr>
        </p15:guide>
        <p15:guide id="10" pos="2809">
          <p15:clr>
            <a:srgbClr val="A4A3A4"/>
          </p15:clr>
        </p15:guide>
        <p15:guide id="11" pos="178">
          <p15:clr>
            <a:srgbClr val="A4A3A4"/>
          </p15:clr>
        </p15:guide>
        <p15:guide id="12" pos="4299">
          <p15:clr>
            <a:srgbClr val="A4A3A4"/>
          </p15:clr>
        </p15:guide>
        <p15:guide id="13" pos="143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olfgang Lohmann" initials="WL" lastIdx="1" clrIdx="0">
    <p:extLst>
      <p:ext uri="{19B8F6BF-5375-455C-9EA6-DF929625EA0E}">
        <p15:presenceInfo xmlns:p15="http://schemas.microsoft.com/office/powerpoint/2012/main" userId="Wolfgang Lohman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FFCC"/>
    <a:srgbClr val="2AB4C2"/>
    <a:srgbClr val="00A5EB"/>
    <a:srgbClr val="FFFF99"/>
    <a:srgbClr val="D3E903"/>
    <a:srgbClr val="FFFF00"/>
    <a:srgbClr val="FFFFFF"/>
    <a:srgbClr val="9C9E9F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8" autoAdjust="0"/>
    <p:restoredTop sz="94374" autoAdjust="0"/>
  </p:normalViewPr>
  <p:slideViewPr>
    <p:cSldViewPr snapToGrid="0">
      <p:cViewPr varScale="1">
        <p:scale>
          <a:sx n="62" d="100"/>
          <a:sy n="62" d="100"/>
        </p:scale>
        <p:origin x="31" y="278"/>
      </p:cViewPr>
      <p:guideLst>
        <p:guide orient="horz" pos="3816"/>
        <p:guide orient="horz" pos="167"/>
        <p:guide orient="horz" pos="616"/>
        <p:guide orient="horz" pos="2672"/>
        <p:guide orient="horz" pos="1165"/>
        <p:guide pos="5551"/>
        <p:guide pos="1551"/>
        <p:guide pos="4178"/>
        <p:guide pos="2927"/>
        <p:guide pos="2809"/>
        <p:guide pos="178"/>
        <p:guide pos="4299"/>
        <p:guide pos="143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48" d="100"/>
          <a:sy n="48" d="100"/>
        </p:scale>
        <p:origin x="-1602" y="-90"/>
      </p:cViewPr>
      <p:guideLst>
        <p:guide orient="horz" pos="312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Committments ECAL</a:t>
            </a:r>
          </a:p>
        </c:rich>
      </c:tx>
      <c:layout>
        <c:manualLayout>
          <c:xMode val="edge"/>
          <c:yMode val="edge"/>
          <c:x val="0.37876377952755913"/>
          <c:y val="2.77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numRef>
              <c:f>Tabelle1!$A$3:$A$6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Tabelle1!$B$3:$B$6</c:f>
              <c:numCache>
                <c:formatCode>General</c:formatCode>
                <c:ptCount val="4"/>
                <c:pt idx="0">
                  <c:v>157400</c:v>
                </c:pt>
                <c:pt idx="1">
                  <c:v>50000</c:v>
                </c:pt>
                <c:pt idx="2">
                  <c:v>81900</c:v>
                </c:pt>
                <c:pt idx="3">
                  <c:v>80000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DC-4B7F-A394-0538558374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701103024"/>
        <c:axId val="701103352"/>
      </c:barChart>
      <c:catAx>
        <c:axId val="70110302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year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1103352"/>
        <c:crosses val="autoZero"/>
        <c:auto val="1"/>
        <c:lblAlgn val="ctr"/>
        <c:lblOffset val="100"/>
        <c:noMultiLvlLbl val="0"/>
      </c:catAx>
      <c:valAx>
        <c:axId val="701103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Euro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1103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Expenditures ECAL</a:t>
            </a:r>
          </a:p>
        </c:rich>
      </c:tx>
      <c:layout>
        <c:manualLayout>
          <c:xMode val="edge"/>
          <c:yMode val="edge"/>
          <c:x val="0.37876377952755913"/>
          <c:y val="2.77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numRef>
              <c:f>Tabelle1!$A$3:$A$6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Tabelle1!$B$3:$B$6</c:f>
              <c:numCache>
                <c:formatCode>General</c:formatCode>
                <c:ptCount val="4"/>
                <c:pt idx="0">
                  <c:v>69800</c:v>
                </c:pt>
                <c:pt idx="1">
                  <c:v>137600</c:v>
                </c:pt>
                <c:pt idx="2">
                  <c:v>71400</c:v>
                </c:pt>
                <c:pt idx="3">
                  <c:v>100000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A7-4587-9664-C3120A6CEB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701103024"/>
        <c:axId val="701103352"/>
      </c:barChart>
      <c:catAx>
        <c:axId val="70110302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year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1103352"/>
        <c:crosses val="autoZero"/>
        <c:auto val="1"/>
        <c:lblAlgn val="ctr"/>
        <c:lblOffset val="100"/>
        <c:noMultiLvlLbl val="0"/>
      </c:catAx>
      <c:valAx>
        <c:axId val="701103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Euro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1103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0-01T14:02:16.076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GB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100" y="0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GB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Textmasterformate durch Klicken bearbeiten</a:t>
            </a:r>
          </a:p>
          <a:p>
            <a:pPr lvl="1"/>
            <a:r>
              <a:rPr lang="en-GB" smtClean="0"/>
              <a:t>Zweite Ebene</a:t>
            </a:r>
          </a:p>
          <a:p>
            <a:pPr lvl="2"/>
            <a:r>
              <a:rPr lang="en-GB" smtClean="0"/>
              <a:t>Dritte Ebene</a:t>
            </a:r>
          </a:p>
          <a:p>
            <a:pPr lvl="3"/>
            <a:r>
              <a:rPr lang="en-GB" smtClean="0"/>
              <a:t>Vierte Ebene</a:t>
            </a:r>
          </a:p>
          <a:p>
            <a:pPr lvl="4"/>
            <a:r>
              <a:rPr lang="en-GB" smtClean="0"/>
              <a:t>Fünfte Ebene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09113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GB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4736858A-39C2-4BA9-B2EA-2EBB3C5D7C04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90343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6858A-39C2-4BA9-B2EA-2EBB3C5D7C04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53295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6858A-39C2-4BA9-B2EA-2EBB3C5D7C04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15557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6858A-39C2-4BA9-B2EA-2EBB3C5D7C04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07049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6858A-39C2-4BA9-B2EA-2EBB3C5D7C04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67517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6858A-39C2-4BA9-B2EA-2EBB3C5D7C04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89094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6858A-39C2-4BA9-B2EA-2EBB3C5D7C04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1898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6858A-39C2-4BA9-B2EA-2EBB3C5D7C04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79411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6858A-39C2-4BA9-B2EA-2EBB3C5D7C04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82470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6858A-39C2-4BA9-B2EA-2EBB3C5D7C04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00268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6858A-39C2-4BA9-B2EA-2EBB3C5D7C04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30068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6858A-39C2-4BA9-B2EA-2EBB3C5D7C04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8288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"/>
          <p:cNvSpPr>
            <a:spLocks noChangeArrowheads="1"/>
          </p:cNvSpPr>
          <p:nvPr/>
        </p:nvSpPr>
        <p:spPr bwMode="auto">
          <a:xfrm>
            <a:off x="0" y="0"/>
            <a:ext cx="9144000" cy="900113"/>
          </a:xfrm>
          <a:prstGeom prst="rect">
            <a:avLst/>
          </a:prstGeom>
          <a:solidFill>
            <a:srgbClr val="00A6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02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78142" y="900113"/>
            <a:ext cx="8520113" cy="485775"/>
          </a:xfrm>
        </p:spPr>
        <p:txBody>
          <a:bodyPr/>
          <a:lstStyle>
            <a:lvl1pPr marL="0" indent="0">
              <a:buFont typeface="Arial Black" pitchFamily="34" charset="0"/>
              <a:buNone/>
              <a:defRPr b="1">
                <a:solidFill>
                  <a:srgbClr val="F28E00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40243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900113" y="0"/>
            <a:ext cx="8219281" cy="900113"/>
          </a:xfrm>
        </p:spPr>
        <p:txBody>
          <a:bodyPr anchor="b"/>
          <a:lstStyle>
            <a:lvl1pPr>
              <a:lnSpc>
                <a:spcPct val="80000"/>
              </a:lnSpc>
              <a:defRPr sz="400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pic>
        <p:nvPicPr>
          <p:cNvPr id="402441" name="Picture 9" descr="DESY-Logo-cyan-RGB_ger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54" t="-4523" r="-13409"/>
          <a:stretch>
            <a:fillRect/>
          </a:stretch>
        </p:blipFill>
        <p:spPr bwMode="auto">
          <a:xfrm>
            <a:off x="7794625" y="5684838"/>
            <a:ext cx="1149350" cy="102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2448" name="Text Box 16"/>
          <p:cNvSpPr txBox="1">
            <a:spLocks noChangeArrowheads="1"/>
          </p:cNvSpPr>
          <p:nvPr userDrawn="1"/>
        </p:nvSpPr>
        <p:spPr bwMode="auto">
          <a:xfrm>
            <a:off x="2003425" y="2481263"/>
            <a:ext cx="28559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/>
          </a:p>
        </p:txBody>
      </p:sp>
      <p:pic>
        <p:nvPicPr>
          <p:cNvPr id="402453" name="Picture 21" descr="HG_LOGO_70_ENG_K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5949950"/>
            <a:ext cx="1473200" cy="59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5"/>
          <p:cNvSpPr>
            <a:spLocks noChangeArrowheads="1"/>
          </p:cNvSpPr>
          <p:nvPr userDrawn="1"/>
        </p:nvSpPr>
        <p:spPr bwMode="auto">
          <a:xfrm>
            <a:off x="732094" y="6463378"/>
            <a:ext cx="7062531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0" anchor="ctr"/>
          <a:lstStyle/>
          <a:p>
            <a:pPr algn="r" eaLnBrk="1" hangingPunct="1"/>
            <a:r>
              <a:rPr lang="en-GB" sz="900" b="1" dirty="0" smtClean="0">
                <a:solidFill>
                  <a:schemeClr val="bg2"/>
                </a:solidFill>
              </a:rPr>
              <a:t>Wolfgang</a:t>
            </a:r>
            <a:r>
              <a:rPr lang="en-GB" sz="900" b="1" baseline="0" dirty="0" smtClean="0">
                <a:solidFill>
                  <a:schemeClr val="bg2"/>
                </a:solidFill>
              </a:rPr>
              <a:t> Lohmann</a:t>
            </a:r>
            <a:r>
              <a:rPr lang="en-GB" sz="900" dirty="0" smtClean="0">
                <a:solidFill>
                  <a:schemeClr val="bg2"/>
                </a:solidFill>
              </a:rPr>
              <a:t>  </a:t>
            </a:r>
            <a:r>
              <a:rPr lang="en-GB" sz="900" dirty="0">
                <a:solidFill>
                  <a:schemeClr val="bg2"/>
                </a:solidFill>
              </a:rPr>
              <a:t>| </a:t>
            </a:r>
            <a:r>
              <a:rPr lang="en-GB" sz="900" baseline="0" dirty="0" smtClean="0">
                <a:solidFill>
                  <a:schemeClr val="bg2"/>
                </a:solidFill>
              </a:rPr>
              <a:t> </a:t>
            </a:r>
            <a:r>
              <a:rPr lang="en-GB" sz="900" baseline="0" dirty="0" smtClean="0">
                <a:solidFill>
                  <a:schemeClr val="bg2"/>
                </a:solidFill>
              </a:rPr>
              <a:t>01.10.2020 </a:t>
            </a:r>
            <a:r>
              <a:rPr lang="en-GB" sz="900" dirty="0" smtClean="0">
                <a:solidFill>
                  <a:schemeClr val="bg2"/>
                </a:solidFill>
              </a:rPr>
              <a:t>  </a:t>
            </a:r>
            <a:r>
              <a:rPr lang="en-GB" sz="900" b="1" dirty="0">
                <a:solidFill>
                  <a:schemeClr val="bg2"/>
                </a:solidFill>
              </a:rPr>
              <a:t>Page </a:t>
            </a:r>
            <a:fld id="{ABA098E9-E6EE-44BF-9612-6777A6DF1330}" type="slidenum">
              <a:rPr lang="en-GB" sz="900" b="1">
                <a:solidFill>
                  <a:schemeClr val="bg2"/>
                </a:solidFill>
              </a:rPr>
              <a:pPr algn="r" eaLnBrk="1" hangingPunct="1"/>
              <a:t>‹Nr.›</a:t>
            </a:fld>
            <a:endParaRPr lang="en-GB" sz="900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4340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180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2"/>
          <p:cNvSpPr>
            <a:spLocks noChangeArrowheads="1"/>
          </p:cNvSpPr>
          <p:nvPr/>
        </p:nvSpPr>
        <p:spPr bwMode="auto">
          <a:xfrm>
            <a:off x="0" y="0"/>
            <a:ext cx="9144000" cy="744538"/>
          </a:xfrm>
          <a:prstGeom prst="rect">
            <a:avLst/>
          </a:prstGeom>
          <a:solidFill>
            <a:srgbClr val="00A6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01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2575" y="977900"/>
            <a:ext cx="8520113" cy="479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 smtClean="0"/>
              <a:t>Textmasterformate</a:t>
            </a:r>
            <a:r>
              <a:rPr lang="en-GB" dirty="0" smtClean="0"/>
              <a:t> </a:t>
            </a:r>
            <a:r>
              <a:rPr lang="en-GB" dirty="0" err="1" smtClean="0"/>
              <a:t>durch</a:t>
            </a:r>
            <a:r>
              <a:rPr lang="en-GB" dirty="0" smtClean="0"/>
              <a:t> </a:t>
            </a:r>
            <a:r>
              <a:rPr lang="en-GB" dirty="0" err="1" smtClean="0"/>
              <a:t>Klicken</a:t>
            </a:r>
            <a:r>
              <a:rPr lang="en-GB" dirty="0" smtClean="0"/>
              <a:t> </a:t>
            </a:r>
            <a:r>
              <a:rPr lang="en-GB" dirty="0" err="1" smtClean="0"/>
              <a:t>bearbeiten</a:t>
            </a:r>
            <a:endParaRPr lang="en-GB" dirty="0" smtClean="0"/>
          </a:p>
          <a:p>
            <a:pPr lvl="1"/>
            <a:r>
              <a:rPr lang="en-GB" dirty="0" err="1" smtClean="0"/>
              <a:t>Zweite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</p:txBody>
      </p:sp>
      <p:sp>
        <p:nvSpPr>
          <p:cNvPr id="40141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900113" y="103188"/>
            <a:ext cx="7912100" cy="54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 smtClean="0"/>
              <a:t>Titelmasterformat</a:t>
            </a:r>
            <a:r>
              <a:rPr lang="en-GB" dirty="0" smtClean="0"/>
              <a:t> </a:t>
            </a:r>
            <a:r>
              <a:rPr lang="en-GB" dirty="0" err="1" smtClean="0"/>
              <a:t>durch</a:t>
            </a:r>
            <a:r>
              <a:rPr lang="en-GB" dirty="0" smtClean="0"/>
              <a:t> </a:t>
            </a:r>
            <a:r>
              <a:rPr lang="en-GB" dirty="0" err="1" smtClean="0"/>
              <a:t>Klicken</a:t>
            </a:r>
            <a:r>
              <a:rPr lang="en-GB" dirty="0" smtClean="0"/>
              <a:t> </a:t>
            </a:r>
            <a:r>
              <a:rPr lang="en-GB" dirty="0" err="1" smtClean="0"/>
              <a:t>bearbeiten</a:t>
            </a:r>
            <a:endParaRPr lang="en-GB" dirty="0" smtClean="0"/>
          </a:p>
        </p:txBody>
      </p:sp>
      <p:pic>
        <p:nvPicPr>
          <p:cNvPr id="401418" name="Picture 10" descr="DESY-Logo-cyan-RGB_ge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24" t="-7854" r="-18587" b="-12566"/>
          <a:stretch>
            <a:fillRect/>
          </a:stretch>
        </p:blipFill>
        <p:spPr bwMode="auto">
          <a:xfrm>
            <a:off x="8035925" y="6099175"/>
            <a:ext cx="776288" cy="73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5" descr="CMSLogo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0113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7" r:id="rId3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265113" indent="-265113" algn="l" rtl="0" eaLnBrk="1" fontAlgn="base" hangingPunct="1">
        <a:spcBef>
          <a:spcPct val="0"/>
        </a:spcBef>
        <a:spcAft>
          <a:spcPct val="50000"/>
        </a:spcAft>
        <a:buClr>
          <a:srgbClr val="F28E00"/>
        </a:buClr>
        <a:buFont typeface="Arial Black" pitchFamily="34" charset="0"/>
        <a:buChar char="&gt;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184150" algn="l" rtl="0" eaLnBrk="1" fontAlgn="base" hangingPunct="1">
        <a:spcBef>
          <a:spcPct val="0"/>
        </a:spcBef>
        <a:spcAft>
          <a:spcPct val="5000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236663" indent="-228600" algn="l" rtl="0" eaLnBrk="1" fontAlgn="base" hangingPunct="1">
        <a:spcBef>
          <a:spcPct val="0"/>
        </a:spcBef>
        <a:spcAft>
          <a:spcPct val="0"/>
        </a:spcAft>
        <a:buClr>
          <a:srgbClr val="FF9900"/>
        </a:buClr>
        <a:buFont typeface="Arial Black" pitchFamily="34" charset="0"/>
        <a:defRPr sz="1200">
          <a:solidFill>
            <a:schemeClr val="tx1"/>
          </a:solidFill>
          <a:latin typeface="+mn-lt"/>
        </a:defRPr>
      </a:lvl3pPr>
      <a:lvl4pPr marL="1644650" indent="-228600" algn="l" rtl="0" eaLnBrk="1" fontAlgn="base" hangingPunct="1">
        <a:spcBef>
          <a:spcPct val="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73" name="Rectangle 29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 smtClean="0"/>
              <a:t>LUXE ECAL budget </a:t>
            </a:r>
            <a:endParaRPr lang="de-DE" sz="2800" dirty="0"/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482659" y="2133490"/>
            <a:ext cx="8431469" cy="2308324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400" u="sng" dirty="0" smtClean="0"/>
          </a:p>
          <a:p>
            <a:pPr algn="ctr">
              <a:buClr>
                <a:schemeClr val="accent5">
                  <a:lumMod val="25000"/>
                </a:schemeClr>
              </a:buClr>
              <a:buSzPct val="148000"/>
            </a:pPr>
            <a:r>
              <a:rPr lang="en-US" sz="2400" dirty="0" smtClean="0"/>
              <a:t>Wolfgang Lohmann </a:t>
            </a:r>
          </a:p>
          <a:p>
            <a:pPr algn="ctr">
              <a:buClr>
                <a:schemeClr val="accent5">
                  <a:lumMod val="25000"/>
                </a:schemeClr>
              </a:buClr>
              <a:buSzPct val="148000"/>
            </a:pPr>
            <a:endParaRPr lang="en-US" sz="2400" dirty="0"/>
          </a:p>
          <a:p>
            <a:pPr algn="ctr">
              <a:buClr>
                <a:schemeClr val="accent5">
                  <a:lumMod val="25000"/>
                </a:schemeClr>
              </a:buClr>
              <a:buSzPct val="148000"/>
            </a:pPr>
            <a:endParaRPr lang="en-US" sz="2400" dirty="0" smtClean="0"/>
          </a:p>
          <a:p>
            <a:pPr algn="ctr">
              <a:buClr>
                <a:schemeClr val="accent5">
                  <a:lumMod val="25000"/>
                </a:schemeClr>
              </a:buClr>
              <a:buSzPct val="148000"/>
            </a:pPr>
            <a:endParaRPr lang="en-US" sz="2400" dirty="0"/>
          </a:p>
          <a:p>
            <a:pPr algn="ctr">
              <a:buClr>
                <a:schemeClr val="accent5">
                  <a:lumMod val="25000"/>
                </a:schemeClr>
              </a:buClr>
              <a:buSzPct val="148000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21785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73" name="Rectangle 29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 smtClean="0"/>
              <a:t>ECAL </a:t>
            </a:r>
            <a:r>
              <a:rPr lang="en-US" sz="2800" dirty="0" smtClean="0"/>
              <a:t>budget, phase0 and phase1</a:t>
            </a:r>
            <a:endParaRPr lang="de-DE" sz="2800" dirty="0"/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234579" y="955531"/>
            <a:ext cx="8635854" cy="5016758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 smtClean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 smtClean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 smtClean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 smtClean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 smtClean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 smtClean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 smtClean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 smtClean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 smtClean="0">
              <a:solidFill>
                <a:srgbClr val="000000"/>
              </a:solidFill>
            </a:endParaRPr>
          </a:p>
        </p:txBody>
      </p:sp>
      <p:graphicFrame>
        <p:nvGraphicFramePr>
          <p:cNvPr id="4" name="Diagramm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5972150"/>
              </p:ext>
            </p:extLst>
          </p:nvPr>
        </p:nvGraphicFramePr>
        <p:xfrm>
          <a:off x="1274935" y="1661595"/>
          <a:ext cx="5687568" cy="3442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64908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73" name="Rectangle 29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 smtClean="0"/>
              <a:t>Phase0 and phase1</a:t>
            </a:r>
            <a:endParaRPr lang="de-DE" sz="2800" dirty="0"/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218904" y="971206"/>
            <a:ext cx="8635854" cy="5016758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 smtClean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 smtClean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 smtClean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 smtClean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 smtClean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 smtClean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 smtClean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 smtClean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 smtClean="0">
              <a:solidFill>
                <a:srgbClr val="000000"/>
              </a:solidFill>
            </a:endParaRPr>
          </a:p>
        </p:txBody>
      </p:sp>
      <p:graphicFrame>
        <p:nvGraphicFramePr>
          <p:cNvPr id="6" name="Diagramm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1118398"/>
              </p:ext>
            </p:extLst>
          </p:nvPr>
        </p:nvGraphicFramePr>
        <p:xfrm>
          <a:off x="1964654" y="2052175"/>
          <a:ext cx="5441986" cy="33453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5048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73" name="Rectangle 29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 smtClean="0"/>
              <a:t>ECAL budget</a:t>
            </a:r>
            <a:endParaRPr lang="de-DE" sz="2800" dirty="0"/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239805" y="955531"/>
            <a:ext cx="8635854" cy="5016758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 smtClean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 smtClean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 smtClean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 smtClean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 smtClean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 smtClean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 smtClean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 smtClean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 smtClean="0">
              <a:solidFill>
                <a:srgbClr val="000000"/>
              </a:solidFill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3609" y="1760282"/>
            <a:ext cx="5378338" cy="3302049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334682" y="1045883"/>
            <a:ext cx="25878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ECAL </a:t>
            </a:r>
            <a:r>
              <a:rPr lang="de-DE" sz="2400" dirty="0" err="1" smtClean="0"/>
              <a:t>structure</a:t>
            </a:r>
            <a:endParaRPr lang="en-GB" sz="2400" dirty="0"/>
          </a:p>
        </p:txBody>
      </p:sp>
      <p:sp>
        <p:nvSpPr>
          <p:cNvPr id="7" name="Textfeld 6"/>
          <p:cNvSpPr txBox="1"/>
          <p:nvPr/>
        </p:nvSpPr>
        <p:spPr>
          <a:xfrm>
            <a:off x="239805" y="3914589"/>
            <a:ext cx="2246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Silicon </a:t>
            </a:r>
            <a:r>
              <a:rPr lang="de-DE" dirty="0" err="1" smtClean="0"/>
              <a:t>detector</a:t>
            </a:r>
            <a:r>
              <a:rPr lang="de-DE" dirty="0" smtClean="0"/>
              <a:t> planes</a:t>
            </a:r>
            <a:endParaRPr lang="en-GB" dirty="0"/>
          </a:p>
        </p:txBody>
      </p:sp>
      <p:cxnSp>
        <p:nvCxnSpPr>
          <p:cNvPr id="9" name="Gerade Verbindung mit Pfeil 8"/>
          <p:cNvCxnSpPr/>
          <p:nvPr/>
        </p:nvCxnSpPr>
        <p:spPr bwMode="auto">
          <a:xfrm flipV="1">
            <a:off x="968188" y="3489867"/>
            <a:ext cx="579718" cy="424722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1" name="Grafik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143" y="1493942"/>
            <a:ext cx="2637411" cy="3939936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5009753" y="5209142"/>
            <a:ext cx="28791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Tungsten </a:t>
            </a:r>
            <a:r>
              <a:rPr lang="de-DE" dirty="0" err="1" smtClean="0"/>
              <a:t>absorber</a:t>
            </a:r>
            <a:r>
              <a:rPr lang="de-DE" dirty="0" smtClean="0"/>
              <a:t> </a:t>
            </a:r>
            <a:r>
              <a:rPr lang="de-DE" dirty="0" err="1" smtClean="0"/>
              <a:t>plates</a:t>
            </a:r>
            <a:r>
              <a:rPr lang="de-DE" dirty="0" smtClean="0"/>
              <a:t>, </a:t>
            </a:r>
          </a:p>
          <a:p>
            <a:r>
              <a:rPr lang="de-DE" dirty="0" smtClean="0"/>
              <a:t>55x5.5x0.35 cm</a:t>
            </a:r>
            <a:r>
              <a:rPr lang="de-DE" baseline="30000" dirty="0" smtClean="0"/>
              <a:t>3</a:t>
            </a:r>
            <a:r>
              <a:rPr lang="de-DE" dirty="0" smtClean="0"/>
              <a:t>,</a:t>
            </a:r>
          </a:p>
          <a:p>
            <a:r>
              <a:rPr lang="de-DE" dirty="0" err="1" smtClean="0"/>
              <a:t>insertion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a </a:t>
            </a:r>
            <a:r>
              <a:rPr lang="de-DE" dirty="0" err="1" smtClean="0"/>
              <a:t>detrector</a:t>
            </a:r>
            <a:r>
              <a:rPr lang="de-DE" dirty="0" smtClean="0"/>
              <a:t> plane </a:t>
            </a:r>
            <a:endParaRPr lang="en-GB" dirty="0"/>
          </a:p>
        </p:txBody>
      </p:sp>
      <p:cxnSp>
        <p:nvCxnSpPr>
          <p:cNvPr id="14" name="Gerade Verbindung mit Pfeil 13"/>
          <p:cNvCxnSpPr/>
          <p:nvPr/>
        </p:nvCxnSpPr>
        <p:spPr bwMode="auto">
          <a:xfrm flipV="1">
            <a:off x="6919152" y="4615313"/>
            <a:ext cx="1196895" cy="80619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84125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73" name="Rectangle 29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 smtClean="0"/>
              <a:t>ECAL budget</a:t>
            </a:r>
            <a:endParaRPr lang="de-DE" sz="2800" dirty="0"/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339744" y="900113"/>
            <a:ext cx="8635854" cy="5016758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 smtClean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 smtClean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 smtClean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 smtClean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 smtClean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 smtClean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 smtClean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 smtClean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 smtClean="0">
              <a:solidFill>
                <a:srgbClr val="000000"/>
              </a:solidFill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986" y="1121734"/>
            <a:ext cx="2584876" cy="3945167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5504" y="1456415"/>
            <a:ext cx="5041222" cy="3945167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195948" y="5232305"/>
            <a:ext cx="3318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Detector</a:t>
            </a:r>
            <a:r>
              <a:rPr lang="de-DE" dirty="0" smtClean="0"/>
              <a:t> plane </a:t>
            </a:r>
            <a:r>
              <a:rPr lang="de-DE" dirty="0" err="1" smtClean="0"/>
              <a:t>with</a:t>
            </a:r>
            <a:r>
              <a:rPr lang="de-DE" dirty="0" smtClean="0"/>
              <a:t> FE </a:t>
            </a:r>
            <a:r>
              <a:rPr lang="de-DE" dirty="0" err="1" smtClean="0"/>
              <a:t>electronics</a:t>
            </a:r>
            <a:endParaRPr lang="en-GB" dirty="0"/>
          </a:p>
        </p:txBody>
      </p:sp>
      <p:sp>
        <p:nvSpPr>
          <p:cNvPr id="12" name="Textfeld 11"/>
          <p:cNvSpPr txBox="1"/>
          <p:nvPr/>
        </p:nvSpPr>
        <p:spPr>
          <a:xfrm>
            <a:off x="5063784" y="5401582"/>
            <a:ext cx="3318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Full</a:t>
            </a:r>
            <a:r>
              <a:rPr lang="de-DE" dirty="0" smtClean="0"/>
              <a:t> </a:t>
            </a:r>
            <a:r>
              <a:rPr lang="de-DE" dirty="0" err="1" smtClean="0"/>
              <a:t>calorimeter</a:t>
            </a:r>
            <a:r>
              <a:rPr lang="de-DE" dirty="0" smtClean="0"/>
              <a:t> </a:t>
            </a:r>
            <a:r>
              <a:rPr lang="de-DE" dirty="0" err="1" smtClean="0"/>
              <a:t>readout</a:t>
            </a:r>
            <a:r>
              <a:rPr lang="de-DE" dirty="0" smtClean="0"/>
              <a:t> </a:t>
            </a:r>
            <a:r>
              <a:rPr lang="de-DE" dirty="0" err="1" smtClean="0"/>
              <a:t>modules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802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73" name="Rectangle 29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 smtClean="0"/>
              <a:t>Phase 0  budget</a:t>
            </a:r>
            <a:endParaRPr lang="de-DE" sz="2800" dirty="0"/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329184" y="1133855"/>
            <a:ext cx="8644860" cy="338554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r>
              <a:rPr lang="en-GB" dirty="0" smtClean="0"/>
              <a:t>Phase_0 comprises the </a:t>
            </a:r>
            <a:r>
              <a:rPr lang="en-GB" dirty="0" err="1" smtClean="0"/>
              <a:t>Calice</a:t>
            </a:r>
            <a:r>
              <a:rPr lang="en-GB" dirty="0" smtClean="0"/>
              <a:t> prototype ECAL and 2/5 </a:t>
            </a:r>
            <a:r>
              <a:rPr lang="en-GB" dirty="0" smtClean="0"/>
              <a:t>.of the LUXE ECAL</a:t>
            </a:r>
            <a:endParaRPr lang="en-US" sz="2000" dirty="0" smtClean="0">
              <a:solidFill>
                <a:srgbClr val="000000"/>
              </a:solidFill>
            </a:endParaRPr>
          </a:p>
        </p:txBody>
      </p:sp>
      <p:sp>
        <p:nvSpPr>
          <p:cNvPr id="19" name="Rechteck 18"/>
          <p:cNvSpPr/>
          <p:nvPr/>
        </p:nvSpPr>
        <p:spPr>
          <a:xfrm>
            <a:off x="561015" y="2828499"/>
            <a:ext cx="6613027" cy="935307"/>
          </a:xfrm>
          <a:prstGeom prst="rect">
            <a:avLst/>
          </a:prstGeom>
          <a:solidFill>
            <a:srgbClr val="FFFFCC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cxnSp>
        <p:nvCxnSpPr>
          <p:cNvPr id="20" name="Gerader Verbinder 19"/>
          <p:cNvCxnSpPr/>
          <p:nvPr/>
        </p:nvCxnSpPr>
        <p:spPr>
          <a:xfrm>
            <a:off x="1771027" y="2845241"/>
            <a:ext cx="15587" cy="8584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r Verbinder 20"/>
          <p:cNvCxnSpPr/>
          <p:nvPr/>
        </p:nvCxnSpPr>
        <p:spPr>
          <a:xfrm flipH="1">
            <a:off x="3020893" y="2820511"/>
            <a:ext cx="631" cy="8832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r Verbinder 21"/>
          <p:cNvCxnSpPr/>
          <p:nvPr/>
        </p:nvCxnSpPr>
        <p:spPr>
          <a:xfrm>
            <a:off x="4441886" y="2820511"/>
            <a:ext cx="0" cy="8832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r Verbinder 22"/>
          <p:cNvCxnSpPr/>
          <p:nvPr/>
        </p:nvCxnSpPr>
        <p:spPr>
          <a:xfrm>
            <a:off x="5802700" y="2845241"/>
            <a:ext cx="13479" cy="8584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hteck 3"/>
          <p:cNvSpPr/>
          <p:nvPr/>
        </p:nvSpPr>
        <p:spPr bwMode="auto">
          <a:xfrm>
            <a:off x="4431357" y="2840765"/>
            <a:ext cx="2742685" cy="925916"/>
          </a:xfrm>
          <a:prstGeom prst="rect">
            <a:avLst/>
          </a:prstGeom>
          <a:solidFill>
            <a:srgbClr val="FF0000">
              <a:alpha val="25098"/>
            </a:srgb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hteck 5"/>
          <p:cNvSpPr/>
          <p:nvPr/>
        </p:nvSpPr>
        <p:spPr bwMode="auto">
          <a:xfrm>
            <a:off x="1933303" y="1891502"/>
            <a:ext cx="2508583" cy="187230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4932904" y="3007942"/>
            <a:ext cx="18862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LUXE ECAL</a:t>
            </a:r>
            <a:endParaRPr lang="en-GB" sz="2400" dirty="0"/>
          </a:p>
        </p:txBody>
      </p:sp>
      <p:sp>
        <p:nvSpPr>
          <p:cNvPr id="15" name="Textfeld 14"/>
          <p:cNvSpPr txBox="1"/>
          <p:nvPr/>
        </p:nvSpPr>
        <p:spPr>
          <a:xfrm>
            <a:off x="2611729" y="2684331"/>
            <a:ext cx="18862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CALICE</a:t>
            </a:r>
            <a:endParaRPr lang="en-GB" sz="2400" dirty="0"/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329184" y="4640730"/>
            <a:ext cx="8644860" cy="338554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r>
              <a:rPr lang="de-DE" dirty="0" smtClean="0"/>
              <a:t>The CALICE ECAL will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delivered</a:t>
            </a:r>
            <a:r>
              <a:rPr lang="de-DE" dirty="0" smtClean="0"/>
              <a:t>, </a:t>
            </a:r>
            <a:r>
              <a:rPr lang="de-DE" dirty="0" err="1" smtClean="0"/>
              <a:t>installed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commissioned</a:t>
            </a:r>
            <a:r>
              <a:rPr lang="de-DE" dirty="0" smtClean="0"/>
              <a:t> </a:t>
            </a:r>
            <a:r>
              <a:rPr lang="de-DE" dirty="0" err="1" smtClean="0"/>
              <a:t>without</a:t>
            </a:r>
            <a:r>
              <a:rPr lang="de-DE" dirty="0"/>
              <a:t> </a:t>
            </a:r>
            <a:r>
              <a:rPr lang="de-DE" dirty="0" err="1" smtClean="0"/>
              <a:t>funding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LUXE</a:t>
            </a:r>
            <a:endParaRPr lang="en-US" sz="20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08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73" name="Rectangle 29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 smtClean="0"/>
              <a:t>Phase 0  budget</a:t>
            </a:r>
            <a:endParaRPr lang="de-DE" sz="2800" dirty="0"/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338190" y="1129151"/>
            <a:ext cx="8635854" cy="338554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r>
              <a:rPr lang="en-GB" dirty="0"/>
              <a:t>The calorimeter is subdivided in 5 modules, each 10.5x5.5 cm</a:t>
            </a:r>
            <a:r>
              <a:rPr lang="en-GB" sz="1800" baseline="30000" dirty="0"/>
              <a:t>2</a:t>
            </a:r>
            <a:r>
              <a:rPr lang="en-GB" dirty="0"/>
              <a:t> in area.</a:t>
            </a:r>
            <a:endParaRPr lang="en-US" sz="2000" dirty="0" smtClean="0">
              <a:solidFill>
                <a:srgbClr val="000000"/>
              </a:solidFill>
            </a:endParaRPr>
          </a:p>
        </p:txBody>
      </p:sp>
      <p:sp>
        <p:nvSpPr>
          <p:cNvPr id="19" name="Rechteck 18"/>
          <p:cNvSpPr/>
          <p:nvPr/>
        </p:nvSpPr>
        <p:spPr>
          <a:xfrm>
            <a:off x="770098" y="1957794"/>
            <a:ext cx="6613027" cy="935307"/>
          </a:xfrm>
          <a:prstGeom prst="rect">
            <a:avLst/>
          </a:prstGeom>
          <a:solidFill>
            <a:srgbClr val="FFFFCC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cxnSp>
        <p:nvCxnSpPr>
          <p:cNvPr id="20" name="Gerader Verbinder 19"/>
          <p:cNvCxnSpPr/>
          <p:nvPr/>
        </p:nvCxnSpPr>
        <p:spPr>
          <a:xfrm>
            <a:off x="1985258" y="1983093"/>
            <a:ext cx="15587" cy="8584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r Verbinder 20"/>
          <p:cNvCxnSpPr/>
          <p:nvPr/>
        </p:nvCxnSpPr>
        <p:spPr>
          <a:xfrm flipH="1">
            <a:off x="3235124" y="1958363"/>
            <a:ext cx="631" cy="8832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r Verbinder 21"/>
          <p:cNvCxnSpPr/>
          <p:nvPr/>
        </p:nvCxnSpPr>
        <p:spPr>
          <a:xfrm>
            <a:off x="4656117" y="1958363"/>
            <a:ext cx="0" cy="8832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r Verbinder 22"/>
          <p:cNvCxnSpPr/>
          <p:nvPr/>
        </p:nvCxnSpPr>
        <p:spPr>
          <a:xfrm>
            <a:off x="6016931" y="1983093"/>
            <a:ext cx="13479" cy="8584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hteck 29"/>
          <p:cNvSpPr/>
          <p:nvPr/>
        </p:nvSpPr>
        <p:spPr>
          <a:xfrm>
            <a:off x="702172" y="3253386"/>
            <a:ext cx="7677898" cy="26104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the following a cost estimate for one module is given: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Each sensor has a size of 5.5 x 10.5 cm</a:t>
            </a:r>
            <a:r>
              <a:rPr lang="en-GB" sz="1800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Tungsten plates are made of the same size.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volume of one tungsten plate is 550 x 55 x 3.5 mm</a:t>
            </a:r>
            <a:r>
              <a:rPr lang="en-GB" sz="2000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105,88 cm</a:t>
            </a:r>
            <a:r>
              <a:rPr lang="en-GB" sz="2000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With the tungsten mass density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ρ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19.3 gcm</a:t>
            </a:r>
            <a:r>
              <a:rPr lang="en-GB" sz="2000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-3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mass per plate amounts to 2,04 kg. For 20 plates this is 41 kg.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Assuming a price of 400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$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per plate, the total price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amonts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about 8000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$, or 6800 Euro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cost for the production of the mechanical frame is estimated from the DESY engineers to be about 1000 Euro.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4885509" y="2148402"/>
            <a:ext cx="2288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Phase_0 ECAL</a:t>
            </a:r>
            <a:endParaRPr lang="en-GB" sz="2400" dirty="0"/>
          </a:p>
        </p:txBody>
      </p:sp>
      <p:sp>
        <p:nvSpPr>
          <p:cNvPr id="4" name="Rechteck 3"/>
          <p:cNvSpPr/>
          <p:nvPr/>
        </p:nvSpPr>
        <p:spPr bwMode="auto">
          <a:xfrm>
            <a:off x="4645588" y="1955842"/>
            <a:ext cx="2742685" cy="925916"/>
          </a:xfrm>
          <a:prstGeom prst="rect">
            <a:avLst/>
          </a:prstGeom>
          <a:solidFill>
            <a:srgbClr val="FF0000">
              <a:alpha val="25098"/>
            </a:srgb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091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73" name="Rectangle 29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 smtClean="0"/>
              <a:t>Phase0 budget two </a:t>
            </a:r>
            <a:r>
              <a:rPr lang="en-US" sz="2800" dirty="0" err="1" smtClean="0"/>
              <a:t>modues</a:t>
            </a:r>
            <a:r>
              <a:rPr lang="en-US" sz="2800" dirty="0" smtClean="0"/>
              <a:t> instrumented</a:t>
            </a:r>
            <a:endParaRPr lang="de-DE" sz="2800" dirty="0"/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239805" y="955531"/>
            <a:ext cx="8635854" cy="5016758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 smtClean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 smtClean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 smtClean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 smtClean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 smtClean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 smtClean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 smtClean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 smtClean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 smtClean="0">
              <a:solidFill>
                <a:srgbClr val="000000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4009092" y="5510624"/>
            <a:ext cx="40860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INSTALLATION WINTER 2022/23</a:t>
            </a:r>
            <a:endParaRPr lang="en-GB" dirty="0"/>
          </a:p>
        </p:txBody>
      </p:sp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1181243"/>
              </p:ext>
            </p:extLst>
          </p:nvPr>
        </p:nvGraphicFramePr>
        <p:xfrm>
          <a:off x="179062" y="1060704"/>
          <a:ext cx="4267533" cy="41841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93003">
                  <a:extLst>
                    <a:ext uri="{9D8B030D-6E8A-4147-A177-3AD203B41FA5}">
                      <a16:colId xmlns:a16="http://schemas.microsoft.com/office/drawing/2014/main" val="3620267853"/>
                    </a:ext>
                  </a:extLst>
                </a:gridCol>
                <a:gridCol w="987265">
                  <a:extLst>
                    <a:ext uri="{9D8B030D-6E8A-4147-A177-3AD203B41FA5}">
                      <a16:colId xmlns:a16="http://schemas.microsoft.com/office/drawing/2014/main" val="676119035"/>
                    </a:ext>
                  </a:extLst>
                </a:gridCol>
                <a:gridCol w="987265">
                  <a:extLst>
                    <a:ext uri="{9D8B030D-6E8A-4147-A177-3AD203B41FA5}">
                      <a16:colId xmlns:a16="http://schemas.microsoft.com/office/drawing/2014/main" val="501843646"/>
                    </a:ext>
                  </a:extLst>
                </a:gridCol>
              </a:tblGrid>
              <a:tr h="335122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Committments 2021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</a:rPr>
                        <a:t>number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price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4001990974"/>
                  </a:ext>
                </a:extLst>
              </a:tr>
              <a:tr h="236557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2306853237"/>
                  </a:ext>
                </a:extLst>
              </a:tr>
              <a:tr h="23655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Tungsten plates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20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6800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809636921"/>
                  </a:ext>
                </a:extLst>
              </a:tr>
              <a:tr h="23655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support frame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1000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1893532909"/>
                  </a:ext>
                </a:extLst>
              </a:tr>
              <a:tr h="23655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sensor carbon support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40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12000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2065555682"/>
                  </a:ext>
                </a:extLst>
              </a:tr>
              <a:tr h="236557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2825614155"/>
                  </a:ext>
                </a:extLst>
              </a:tr>
              <a:tr h="23655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fan out (HV and signal)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80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4800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911151131"/>
                  </a:ext>
                </a:extLst>
              </a:tr>
              <a:tr h="236557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3742801122"/>
                  </a:ext>
                </a:extLst>
              </a:tr>
              <a:tr h="23655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silicon sensors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40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18800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2560101060"/>
                  </a:ext>
                </a:extLst>
              </a:tr>
              <a:tr h="236557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980900866"/>
                  </a:ext>
                </a:extLst>
              </a:tr>
              <a:tr h="23655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ASICS, prototyping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50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50000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1123528105"/>
                  </a:ext>
                </a:extLst>
              </a:tr>
              <a:tr h="23655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channels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10000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24000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2945100879"/>
                  </a:ext>
                </a:extLst>
              </a:tr>
              <a:tr h="23655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probecard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20000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2717025119"/>
                  </a:ext>
                </a:extLst>
              </a:tr>
              <a:tr h="236557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4161422268"/>
                  </a:ext>
                </a:extLst>
              </a:tr>
              <a:tr h="23655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Tooling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20000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1383514233"/>
                  </a:ext>
                </a:extLst>
              </a:tr>
              <a:tr h="236557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660133920"/>
                  </a:ext>
                </a:extLst>
              </a:tr>
              <a:tr h="300625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</a:rPr>
                        <a:t>sum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 dirty="0">
                          <a:effectLst/>
                        </a:rPr>
                        <a:t>157400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1073166419"/>
                  </a:ext>
                </a:extLst>
              </a:tr>
            </a:tbl>
          </a:graphicData>
        </a:graphic>
      </p:graphicFrame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6964635"/>
              </p:ext>
            </p:extLst>
          </p:nvPr>
        </p:nvGraphicFramePr>
        <p:xfrm>
          <a:off x="4758458" y="1051613"/>
          <a:ext cx="4045909" cy="41840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73921">
                  <a:extLst>
                    <a:ext uri="{9D8B030D-6E8A-4147-A177-3AD203B41FA5}">
                      <a16:colId xmlns:a16="http://schemas.microsoft.com/office/drawing/2014/main" val="2240019475"/>
                    </a:ext>
                  </a:extLst>
                </a:gridCol>
                <a:gridCol w="935994">
                  <a:extLst>
                    <a:ext uri="{9D8B030D-6E8A-4147-A177-3AD203B41FA5}">
                      <a16:colId xmlns:a16="http://schemas.microsoft.com/office/drawing/2014/main" val="3065333557"/>
                    </a:ext>
                  </a:extLst>
                </a:gridCol>
                <a:gridCol w="935994">
                  <a:extLst>
                    <a:ext uri="{9D8B030D-6E8A-4147-A177-3AD203B41FA5}">
                      <a16:colId xmlns:a16="http://schemas.microsoft.com/office/drawing/2014/main" val="1319966209"/>
                    </a:ext>
                  </a:extLst>
                </a:gridCol>
              </a:tblGrid>
              <a:tr h="292714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Committments 2022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688286138"/>
                  </a:ext>
                </a:extLst>
              </a:tr>
              <a:tr h="206622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1217836377"/>
                  </a:ext>
                </a:extLst>
              </a:tr>
              <a:tr h="206622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FE electronics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2271247800"/>
                  </a:ext>
                </a:extLst>
              </a:tr>
              <a:tr h="206622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PCB and assembly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40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4000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1879371383"/>
                  </a:ext>
                </a:extLst>
              </a:tr>
              <a:tr h="206622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auxiliary components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5000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1105883761"/>
                  </a:ext>
                </a:extLst>
              </a:tr>
              <a:tr h="206622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1244286301"/>
                  </a:ext>
                </a:extLst>
              </a:tr>
              <a:tr h="206622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HV and LV devices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10000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3874055904"/>
                  </a:ext>
                </a:extLst>
              </a:tr>
              <a:tr h="206622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connectors,  PP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5000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813184957"/>
                  </a:ext>
                </a:extLst>
              </a:tr>
              <a:tr h="206622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3701147638"/>
                  </a:ext>
                </a:extLst>
              </a:tr>
              <a:tr h="206622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3992620955"/>
                  </a:ext>
                </a:extLst>
              </a:tr>
              <a:tr h="206622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DAQ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3055346772"/>
                  </a:ext>
                </a:extLst>
              </a:tr>
              <a:tr h="206622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2900285895"/>
                  </a:ext>
                </a:extLst>
              </a:tr>
              <a:tr h="206622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Receiver cards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40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20000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147473975"/>
                  </a:ext>
                </a:extLst>
              </a:tr>
              <a:tr h="206622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crates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2000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2236382084"/>
                  </a:ext>
                </a:extLst>
              </a:tr>
              <a:tr h="206622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crate computer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2000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2315520182"/>
                  </a:ext>
                </a:extLst>
              </a:tr>
              <a:tr h="206622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racks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2000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935144485"/>
                  </a:ext>
                </a:extLst>
              </a:tr>
              <a:tr h="292714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sum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50000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3721852064"/>
                  </a:ext>
                </a:extLst>
              </a:tr>
              <a:tr h="206622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1384556097"/>
                  </a:ext>
                </a:extLst>
              </a:tr>
              <a:tr h="292714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</a:rPr>
                        <a:t>total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 dirty="0">
                          <a:effectLst/>
                        </a:rPr>
                        <a:t>207400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2753049403"/>
                  </a:ext>
                </a:extLst>
              </a:tr>
            </a:tbl>
          </a:graphicData>
        </a:graphic>
      </p:graphicFrame>
      <p:sp>
        <p:nvSpPr>
          <p:cNvPr id="13" name="Textfeld 12"/>
          <p:cNvSpPr txBox="1"/>
          <p:nvPr/>
        </p:nvSpPr>
        <p:spPr>
          <a:xfrm>
            <a:off x="299242" y="5510624"/>
            <a:ext cx="32016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Recent</a:t>
            </a:r>
            <a:r>
              <a:rPr lang="de-DE" dirty="0" smtClean="0"/>
              <a:t> ASIC </a:t>
            </a:r>
            <a:r>
              <a:rPr lang="de-DE" dirty="0" err="1" smtClean="0"/>
              <a:t>prices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Marek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2699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73" name="Rectangle 29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 smtClean="0"/>
              <a:t>Phase0 budget, two modules</a:t>
            </a:r>
            <a:endParaRPr lang="de-DE" sz="2800" dirty="0"/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290961" y="1082673"/>
            <a:ext cx="8635854" cy="5016758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 smtClean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 smtClean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 smtClean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 smtClean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 smtClean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 smtClean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 smtClean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 smtClean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 smtClean="0">
              <a:solidFill>
                <a:srgbClr val="000000"/>
              </a:solidFill>
            </a:endParaRPr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788356"/>
              </p:ext>
            </p:extLst>
          </p:nvPr>
        </p:nvGraphicFramePr>
        <p:xfrm>
          <a:off x="290961" y="1066895"/>
          <a:ext cx="3403600" cy="18478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732777228"/>
                    </a:ext>
                  </a:extLst>
                </a:gridCol>
                <a:gridCol w="787400">
                  <a:extLst>
                    <a:ext uri="{9D8B030D-6E8A-4147-A177-3AD203B41FA5}">
                      <a16:colId xmlns:a16="http://schemas.microsoft.com/office/drawing/2014/main" val="2497834666"/>
                    </a:ext>
                  </a:extLst>
                </a:gridCol>
                <a:gridCol w="787400">
                  <a:extLst>
                    <a:ext uri="{9D8B030D-6E8A-4147-A177-3AD203B41FA5}">
                      <a16:colId xmlns:a16="http://schemas.microsoft.com/office/drawing/2014/main" val="211622006"/>
                    </a:ext>
                  </a:extLst>
                </a:gridCol>
              </a:tblGrid>
              <a:tr h="25908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expenditures in 2021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137920858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269797026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Tungsten plates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20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6800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215902614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support frame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1000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357763232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ASICS, prototyping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50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50000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132777528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sensor carbon support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40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12000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177828965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3300552079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Sum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 dirty="0">
                          <a:effectLst/>
                        </a:rPr>
                        <a:t>69800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2895559840"/>
                  </a:ext>
                </a:extLst>
              </a:tr>
            </a:tbl>
          </a:graphicData>
        </a:graphic>
      </p:graphicFrame>
      <p:sp>
        <p:nvSpPr>
          <p:cNvPr id="7" name="Textfeld 6"/>
          <p:cNvSpPr txBox="1"/>
          <p:nvPr/>
        </p:nvSpPr>
        <p:spPr>
          <a:xfrm>
            <a:off x="263636" y="5715837"/>
            <a:ext cx="40860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INSTALLATION WINTER 2022/23</a:t>
            </a:r>
            <a:endParaRPr lang="en-GB" dirty="0"/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0190030"/>
              </p:ext>
            </p:extLst>
          </p:nvPr>
        </p:nvGraphicFramePr>
        <p:xfrm>
          <a:off x="3853274" y="1066895"/>
          <a:ext cx="4120293" cy="47277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13889">
                  <a:extLst>
                    <a:ext uri="{9D8B030D-6E8A-4147-A177-3AD203B41FA5}">
                      <a16:colId xmlns:a16="http://schemas.microsoft.com/office/drawing/2014/main" val="2266902194"/>
                    </a:ext>
                  </a:extLst>
                </a:gridCol>
                <a:gridCol w="953202">
                  <a:extLst>
                    <a:ext uri="{9D8B030D-6E8A-4147-A177-3AD203B41FA5}">
                      <a16:colId xmlns:a16="http://schemas.microsoft.com/office/drawing/2014/main" val="1768750651"/>
                    </a:ext>
                  </a:extLst>
                </a:gridCol>
                <a:gridCol w="953202">
                  <a:extLst>
                    <a:ext uri="{9D8B030D-6E8A-4147-A177-3AD203B41FA5}">
                      <a16:colId xmlns:a16="http://schemas.microsoft.com/office/drawing/2014/main" val="2024519198"/>
                    </a:ext>
                  </a:extLst>
                </a:gridCol>
              </a:tblGrid>
              <a:tr h="518169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</a:rPr>
                        <a:t>expenditures in 2022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2658638576"/>
                  </a:ext>
                </a:extLst>
              </a:tr>
              <a:tr h="192807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2830642282"/>
                  </a:ext>
                </a:extLst>
              </a:tr>
              <a:tr h="19280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fan out (HV and signal)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80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4800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545948417"/>
                  </a:ext>
                </a:extLst>
              </a:tr>
              <a:tr h="19280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silicon sensors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40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18800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482104814"/>
                  </a:ext>
                </a:extLst>
              </a:tr>
              <a:tr h="19280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ASICs channels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10000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24000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223966599"/>
                  </a:ext>
                </a:extLst>
              </a:tr>
              <a:tr h="19280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probecard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20000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2225941964"/>
                  </a:ext>
                </a:extLst>
              </a:tr>
              <a:tr h="19280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Tooling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20000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1892948396"/>
                  </a:ext>
                </a:extLst>
              </a:tr>
              <a:tr h="19280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FE electronics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1617820147"/>
                  </a:ext>
                </a:extLst>
              </a:tr>
              <a:tr h="19280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PCB and assembly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40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4000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1835585044"/>
                  </a:ext>
                </a:extLst>
              </a:tr>
              <a:tr h="19280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auxiliary components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5000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1371497796"/>
                  </a:ext>
                </a:extLst>
              </a:tr>
              <a:tr h="19280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HV and LV devices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10000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2449569674"/>
                  </a:ext>
                </a:extLst>
              </a:tr>
              <a:tr h="19280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connectors,  PP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5000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285379277"/>
                  </a:ext>
                </a:extLst>
              </a:tr>
              <a:tr h="19280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DAQ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4149311082"/>
                  </a:ext>
                </a:extLst>
              </a:tr>
              <a:tr h="192807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2507798431"/>
                  </a:ext>
                </a:extLst>
              </a:tr>
              <a:tr h="19280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Receiver cards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40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20000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2995683184"/>
                  </a:ext>
                </a:extLst>
              </a:tr>
              <a:tr h="19280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crates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2000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497875474"/>
                  </a:ext>
                </a:extLst>
              </a:tr>
              <a:tr h="19280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crate computer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2000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2443152143"/>
                  </a:ext>
                </a:extLst>
              </a:tr>
              <a:tr h="19280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racks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2000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840714622"/>
                  </a:ext>
                </a:extLst>
              </a:tr>
              <a:tr h="192807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3601069391"/>
                  </a:ext>
                </a:extLst>
              </a:tr>
              <a:tr h="273143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sum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 dirty="0">
                          <a:effectLst/>
                        </a:rPr>
                        <a:t>137600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915044675"/>
                  </a:ext>
                </a:extLst>
              </a:tr>
              <a:tr h="192807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2282452675"/>
                  </a:ext>
                </a:extLst>
              </a:tr>
              <a:tr h="273143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</a:rPr>
                        <a:t>total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 dirty="0">
                          <a:effectLst/>
                        </a:rPr>
                        <a:t>207400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2110288795"/>
                  </a:ext>
                </a:extLst>
              </a:tr>
            </a:tbl>
          </a:graphicData>
        </a:graphic>
      </p:graphicFrame>
      <p:sp>
        <p:nvSpPr>
          <p:cNvPr id="9" name="Textfeld 8"/>
          <p:cNvSpPr txBox="1"/>
          <p:nvPr/>
        </p:nvSpPr>
        <p:spPr>
          <a:xfrm>
            <a:off x="398519" y="3401568"/>
            <a:ext cx="22245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Recent</a:t>
            </a:r>
            <a:r>
              <a:rPr lang="de-DE" dirty="0" smtClean="0"/>
              <a:t> ASIC </a:t>
            </a:r>
            <a:r>
              <a:rPr lang="de-DE" dirty="0" err="1" smtClean="0"/>
              <a:t>prices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Marek</a:t>
            </a:r>
            <a:endParaRPr lang="en-GB" dirty="0"/>
          </a:p>
        </p:txBody>
      </p:sp>
      <p:sp>
        <p:nvSpPr>
          <p:cNvPr id="11" name="Textfeld 10"/>
          <p:cNvSpPr txBox="1"/>
          <p:nvPr/>
        </p:nvSpPr>
        <p:spPr>
          <a:xfrm>
            <a:off x="263636" y="4372391"/>
            <a:ext cx="35896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Total </a:t>
            </a:r>
            <a:r>
              <a:rPr lang="de-DE" sz="2000" dirty="0" err="1" smtClean="0"/>
              <a:t>budget</a:t>
            </a:r>
            <a:r>
              <a:rPr lang="de-DE" sz="2000" dirty="0" smtClean="0"/>
              <a:t> Phase_0:</a:t>
            </a:r>
          </a:p>
          <a:p>
            <a:endParaRPr lang="de-DE" sz="2000" dirty="0"/>
          </a:p>
          <a:p>
            <a:r>
              <a:rPr lang="de-DE" sz="2000" dirty="0" smtClean="0"/>
              <a:t> 207400 Euro 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82913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73" name="Rectangle 29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 smtClean="0"/>
              <a:t>Phase1 budget, three modules</a:t>
            </a:r>
            <a:endParaRPr lang="de-DE" sz="2800" dirty="0"/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239805" y="955531"/>
            <a:ext cx="8635854" cy="5016758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 smtClean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 smtClean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 smtClean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 smtClean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 smtClean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 smtClean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 smtClean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 smtClean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 smtClean="0">
              <a:solidFill>
                <a:srgbClr val="00000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5587085" y="3331209"/>
            <a:ext cx="32885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INSTALLATION 2026</a:t>
            </a:r>
            <a:endParaRPr lang="en-GB" dirty="0"/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3983638"/>
              </p:ext>
            </p:extLst>
          </p:nvPr>
        </p:nvGraphicFramePr>
        <p:xfrm>
          <a:off x="970910" y="955531"/>
          <a:ext cx="4290808" cy="50721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86138">
                  <a:extLst>
                    <a:ext uri="{9D8B030D-6E8A-4147-A177-3AD203B41FA5}">
                      <a16:colId xmlns:a16="http://schemas.microsoft.com/office/drawing/2014/main" val="532961607"/>
                    </a:ext>
                  </a:extLst>
                </a:gridCol>
                <a:gridCol w="734890">
                  <a:extLst>
                    <a:ext uri="{9D8B030D-6E8A-4147-A177-3AD203B41FA5}">
                      <a16:colId xmlns:a16="http://schemas.microsoft.com/office/drawing/2014/main" val="1610178182"/>
                    </a:ext>
                  </a:extLst>
                </a:gridCol>
                <a:gridCol w="734890">
                  <a:extLst>
                    <a:ext uri="{9D8B030D-6E8A-4147-A177-3AD203B41FA5}">
                      <a16:colId xmlns:a16="http://schemas.microsoft.com/office/drawing/2014/main" val="760035843"/>
                    </a:ext>
                  </a:extLst>
                </a:gridCol>
                <a:gridCol w="734890">
                  <a:extLst>
                    <a:ext uri="{9D8B030D-6E8A-4147-A177-3AD203B41FA5}">
                      <a16:colId xmlns:a16="http://schemas.microsoft.com/office/drawing/2014/main" val="2454748226"/>
                    </a:ext>
                  </a:extLst>
                </a:gridCol>
              </a:tblGrid>
              <a:tr h="238083">
                <a:tc>
                  <a:txBody>
                    <a:bodyPr/>
                    <a:lstStyle/>
                    <a:p>
                      <a:pPr algn="l" fontAlgn="b"/>
                      <a:r>
                        <a:rPr lang="en-GB" sz="1500" u="none" strike="noStrike" dirty="0" err="1">
                          <a:effectLst/>
                        </a:rPr>
                        <a:t>Committments</a:t>
                      </a:r>
                      <a:r>
                        <a:rPr lang="en-GB" sz="1500" u="none" strike="noStrike" dirty="0">
                          <a:effectLst/>
                        </a:rPr>
                        <a:t> </a:t>
                      </a:r>
                      <a:r>
                        <a:rPr lang="en-GB" sz="1500" u="none" strike="noStrike" dirty="0" smtClean="0">
                          <a:effectLst/>
                        </a:rPr>
                        <a:t>2024/25</a:t>
                      </a:r>
                      <a:endParaRPr lang="en-GB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0" marR="3460" marT="34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number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0" marR="3460" marT="34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price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0" marR="3460" marT="34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total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0" marR="3460" marT="3460" marB="0" anchor="b"/>
                </a:tc>
                <a:extLst>
                  <a:ext uri="{0D108BD9-81ED-4DB2-BD59-A6C34878D82A}">
                    <a16:rowId xmlns:a16="http://schemas.microsoft.com/office/drawing/2014/main" val="122886107"/>
                  </a:ext>
                </a:extLst>
              </a:tr>
              <a:tr h="170411"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0" marR="3460" marT="34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0" marR="3460" marT="34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0" marR="3460" marT="34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0" marR="3460" marT="3460" marB="0" anchor="b"/>
                </a:tc>
                <a:extLst>
                  <a:ext uri="{0D108BD9-81ED-4DB2-BD59-A6C34878D82A}">
                    <a16:rowId xmlns:a16="http://schemas.microsoft.com/office/drawing/2014/main" val="1158339468"/>
                  </a:ext>
                </a:extLst>
              </a:tr>
              <a:tr h="316261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sensor support st+5:26ructures (carbon etc)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0" marR="3460" marT="34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60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0" marR="3460" marT="34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300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0" marR="3460" marT="34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18000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0" marR="3460" marT="3460" marB="0" anchor="b"/>
                </a:tc>
                <a:extLst>
                  <a:ext uri="{0D108BD9-81ED-4DB2-BD59-A6C34878D82A}">
                    <a16:rowId xmlns:a16="http://schemas.microsoft.com/office/drawing/2014/main" val="2297963074"/>
                  </a:ext>
                </a:extLst>
              </a:tr>
              <a:tr h="170411"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0" marR="3460" marT="34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0" marR="3460" marT="34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0" marR="3460" marT="34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0" marR="3460" marT="3460" marB="0" anchor="b"/>
                </a:tc>
                <a:extLst>
                  <a:ext uri="{0D108BD9-81ED-4DB2-BD59-A6C34878D82A}">
                    <a16:rowId xmlns:a16="http://schemas.microsoft.com/office/drawing/2014/main" val="2238377002"/>
                  </a:ext>
                </a:extLst>
              </a:tr>
              <a:tr h="170411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fan out Kapton HV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0" marR="3460" marT="34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60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0" marR="3460" marT="34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60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0" marR="3460" marT="34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3600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0" marR="3460" marT="3460" marB="0" anchor="b"/>
                </a:tc>
                <a:extLst>
                  <a:ext uri="{0D108BD9-81ED-4DB2-BD59-A6C34878D82A}">
                    <a16:rowId xmlns:a16="http://schemas.microsoft.com/office/drawing/2014/main" val="3808849091"/>
                  </a:ext>
                </a:extLst>
              </a:tr>
              <a:tr h="170411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fan out Kapton, signal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0" marR="3460" marT="34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60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0" marR="3460" marT="34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60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0" marR="3460" marT="34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3600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0" marR="3460" marT="3460" marB="0" anchor="b"/>
                </a:tc>
                <a:extLst>
                  <a:ext uri="{0D108BD9-81ED-4DB2-BD59-A6C34878D82A}">
                    <a16:rowId xmlns:a16="http://schemas.microsoft.com/office/drawing/2014/main" val="277349756"/>
                  </a:ext>
                </a:extLst>
              </a:tr>
              <a:tr h="173961"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0" marR="3460" marT="34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0" marR="3460" marT="34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0" marR="3460" marT="34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0" marR="3460" marT="3460" marB="0" anchor="b"/>
                </a:tc>
                <a:extLst>
                  <a:ext uri="{0D108BD9-81ED-4DB2-BD59-A6C34878D82A}">
                    <a16:rowId xmlns:a16="http://schemas.microsoft.com/office/drawing/2014/main" val="1759789250"/>
                  </a:ext>
                </a:extLst>
              </a:tr>
              <a:tr h="173961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Silicon sensors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0" marR="3460" marT="34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60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0" marR="3460" marT="34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470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0" marR="3460" marT="34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28200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0" marR="3460" marT="3460" marB="0" anchor="b"/>
                </a:tc>
                <a:extLst>
                  <a:ext uri="{0D108BD9-81ED-4DB2-BD59-A6C34878D82A}">
                    <a16:rowId xmlns:a16="http://schemas.microsoft.com/office/drawing/2014/main" val="415422888"/>
                  </a:ext>
                </a:extLst>
              </a:tr>
              <a:tr h="170411"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0" marR="3460" marT="34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0" marR="3460" marT="34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0" marR="3460" marT="34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0" marR="3460" marT="3460" marB="0" anchor="b"/>
                </a:tc>
                <a:extLst>
                  <a:ext uri="{0D108BD9-81ED-4DB2-BD59-A6C34878D82A}">
                    <a16:rowId xmlns:a16="http://schemas.microsoft.com/office/drawing/2014/main" val="401102125"/>
                  </a:ext>
                </a:extLst>
              </a:tr>
              <a:tr h="173961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ASIC channels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0" marR="3460" marT="34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14000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0" marR="3460" marT="34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2,6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0" marR="3460" marT="34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36400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0" marR="3460" marT="3460" marB="0" anchor="b"/>
                </a:tc>
                <a:extLst>
                  <a:ext uri="{0D108BD9-81ED-4DB2-BD59-A6C34878D82A}">
                    <a16:rowId xmlns:a16="http://schemas.microsoft.com/office/drawing/2014/main" val="1444334298"/>
                  </a:ext>
                </a:extLst>
              </a:tr>
              <a:tr h="173961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front-end electronics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0" marR="3460" marT="34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0" marR="3460" marT="34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0" marR="3460" marT="34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0" marR="3460" marT="3460" marB="0" anchor="b"/>
                </a:tc>
                <a:extLst>
                  <a:ext uri="{0D108BD9-81ED-4DB2-BD59-A6C34878D82A}">
                    <a16:rowId xmlns:a16="http://schemas.microsoft.com/office/drawing/2014/main" val="2419898626"/>
                  </a:ext>
                </a:extLst>
              </a:tr>
              <a:tr h="170411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PCB and assemply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0" marR="3460" marT="34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60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0" marR="3460" marT="34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100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0" marR="3460" marT="34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6000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0" marR="3460" marT="3460" marB="0" anchor="b"/>
                </a:tc>
                <a:extLst>
                  <a:ext uri="{0D108BD9-81ED-4DB2-BD59-A6C34878D82A}">
                    <a16:rowId xmlns:a16="http://schemas.microsoft.com/office/drawing/2014/main" val="3156960334"/>
                  </a:ext>
                </a:extLst>
              </a:tr>
              <a:tr h="170411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auxiliary components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0" marR="3460" marT="34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0" marR="3460" marT="34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0" marR="3460" marT="34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10000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0" marR="3460" marT="3460" marB="0" anchor="b"/>
                </a:tc>
                <a:extLst>
                  <a:ext uri="{0D108BD9-81ED-4DB2-BD59-A6C34878D82A}">
                    <a16:rowId xmlns:a16="http://schemas.microsoft.com/office/drawing/2014/main" val="2316410154"/>
                  </a:ext>
                </a:extLst>
              </a:tr>
              <a:tr h="173961"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0" marR="3460" marT="34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0" marR="3460" marT="34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0" marR="3460" marT="34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0" marR="3460" marT="3460" marB="0" anchor="b"/>
                </a:tc>
                <a:extLst>
                  <a:ext uri="{0D108BD9-81ED-4DB2-BD59-A6C34878D82A}">
                    <a16:rowId xmlns:a16="http://schemas.microsoft.com/office/drawing/2014/main" val="1683532228"/>
                  </a:ext>
                </a:extLst>
              </a:tr>
              <a:tr h="173961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Power supplies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0" marR="3460" marT="34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0" marR="3460" marT="34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0" marR="3460" marT="34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0" marR="3460" marT="3460" marB="0" anchor="b"/>
                </a:tc>
                <a:extLst>
                  <a:ext uri="{0D108BD9-81ED-4DB2-BD59-A6C34878D82A}">
                    <a16:rowId xmlns:a16="http://schemas.microsoft.com/office/drawing/2014/main" val="4132948796"/>
                  </a:ext>
                </a:extLst>
              </a:tr>
              <a:tr h="170411"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0" marR="3460" marT="34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0" marR="3460" marT="34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0" marR="3460" marT="34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0" marR="3460" marT="3460" marB="0" anchor="b"/>
                </a:tc>
                <a:extLst>
                  <a:ext uri="{0D108BD9-81ED-4DB2-BD59-A6C34878D82A}">
                    <a16:rowId xmlns:a16="http://schemas.microsoft.com/office/drawing/2014/main" val="662204319"/>
                  </a:ext>
                </a:extLst>
              </a:tr>
              <a:tr h="170411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HV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0" marR="3460" marT="34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0" marR="3460" marT="34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0" marR="3460" marT="34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5000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0" marR="3460" marT="3460" marB="0" anchor="b"/>
                </a:tc>
                <a:extLst>
                  <a:ext uri="{0D108BD9-81ED-4DB2-BD59-A6C34878D82A}">
                    <a16:rowId xmlns:a16="http://schemas.microsoft.com/office/drawing/2014/main" val="60125483"/>
                  </a:ext>
                </a:extLst>
              </a:tr>
              <a:tr h="170411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LV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0" marR="3460" marT="34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0" marR="3460" marT="34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0" marR="3460" marT="34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5000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0" marR="3460" marT="3460" marB="0" anchor="b"/>
                </a:tc>
                <a:extLst>
                  <a:ext uri="{0D108BD9-81ED-4DB2-BD59-A6C34878D82A}">
                    <a16:rowId xmlns:a16="http://schemas.microsoft.com/office/drawing/2014/main" val="544374723"/>
                  </a:ext>
                </a:extLst>
              </a:tr>
              <a:tr h="316261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cables and connectors, patch panels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0" marR="3460" marT="34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0" marR="3460" marT="34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0" marR="3460" marT="34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10000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0" marR="3460" marT="3460" marB="0" anchor="b"/>
                </a:tc>
                <a:extLst>
                  <a:ext uri="{0D108BD9-81ED-4DB2-BD59-A6C34878D82A}">
                    <a16:rowId xmlns:a16="http://schemas.microsoft.com/office/drawing/2014/main" val="1399635643"/>
                  </a:ext>
                </a:extLst>
              </a:tr>
              <a:tr h="173961"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0" marR="3460" marT="34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0" marR="3460" marT="34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0" marR="3460" marT="34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0" marR="3460" marT="3460" marB="0" anchor="b"/>
                </a:tc>
                <a:extLst>
                  <a:ext uri="{0D108BD9-81ED-4DB2-BD59-A6C34878D82A}">
                    <a16:rowId xmlns:a16="http://schemas.microsoft.com/office/drawing/2014/main" val="4062946563"/>
                  </a:ext>
                </a:extLst>
              </a:tr>
              <a:tr h="173961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Data acquisition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0" marR="3460" marT="34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0" marR="3460" marT="34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0" marR="3460" marT="34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0" marR="3460" marT="3460" marB="0" anchor="b"/>
                </a:tc>
                <a:extLst>
                  <a:ext uri="{0D108BD9-81ED-4DB2-BD59-A6C34878D82A}">
                    <a16:rowId xmlns:a16="http://schemas.microsoft.com/office/drawing/2014/main" val="556027672"/>
                  </a:ext>
                </a:extLst>
              </a:tr>
              <a:tr h="170411"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0" marR="3460" marT="34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0" marR="3460" marT="34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0" marR="3460" marT="34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0" marR="3460" marT="3460" marB="0" anchor="b"/>
                </a:tc>
                <a:extLst>
                  <a:ext uri="{0D108BD9-81ED-4DB2-BD59-A6C34878D82A}">
                    <a16:rowId xmlns:a16="http://schemas.microsoft.com/office/drawing/2014/main" val="2714125588"/>
                  </a:ext>
                </a:extLst>
              </a:tr>
              <a:tr h="170411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Receiver cards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0" marR="3460" marT="34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60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0" marR="3460" marT="34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500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0" marR="3460" marT="34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30000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0" marR="3460" marT="3460" marB="0" anchor="b"/>
                </a:tc>
                <a:extLst>
                  <a:ext uri="{0D108BD9-81ED-4DB2-BD59-A6C34878D82A}">
                    <a16:rowId xmlns:a16="http://schemas.microsoft.com/office/drawing/2014/main" val="201383860"/>
                  </a:ext>
                </a:extLst>
              </a:tr>
              <a:tr h="170411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crates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0" marR="3460" marT="34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3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0" marR="3460" marT="34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1000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0" marR="3460" marT="34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3000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0" marR="3460" marT="3460" marB="0" anchor="b"/>
                </a:tc>
                <a:extLst>
                  <a:ext uri="{0D108BD9-81ED-4DB2-BD59-A6C34878D82A}">
                    <a16:rowId xmlns:a16="http://schemas.microsoft.com/office/drawing/2014/main" val="1352904546"/>
                  </a:ext>
                </a:extLst>
              </a:tr>
              <a:tr h="170411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crate computer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0" marR="3460" marT="34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3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0" marR="3460" marT="34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1000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0" marR="3460" marT="34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3000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0" marR="3460" marT="3460" marB="0" anchor="b"/>
                </a:tc>
                <a:extLst>
                  <a:ext uri="{0D108BD9-81ED-4DB2-BD59-A6C34878D82A}">
                    <a16:rowId xmlns:a16="http://schemas.microsoft.com/office/drawing/2014/main" val="3736223268"/>
                  </a:ext>
                </a:extLst>
              </a:tr>
              <a:tr h="170411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Tooling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0" marR="3460" marT="34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0" marR="3460" marT="34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0" marR="3460" marT="34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10000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0" marR="3460" marT="3460" marB="0" anchor="b"/>
                </a:tc>
                <a:extLst>
                  <a:ext uri="{0D108BD9-81ED-4DB2-BD59-A6C34878D82A}">
                    <a16:rowId xmlns:a16="http://schemas.microsoft.com/office/drawing/2014/main" val="904231547"/>
                  </a:ext>
                </a:extLst>
              </a:tr>
              <a:tr h="253719">
                <a:tc>
                  <a:txBody>
                    <a:bodyPr/>
                    <a:lstStyle/>
                    <a:p>
                      <a:pPr algn="l" fontAlgn="b"/>
                      <a:r>
                        <a:rPr lang="en-GB" sz="1500" u="none" strike="noStrike">
                          <a:effectLst/>
                        </a:rPr>
                        <a:t>sum</a:t>
                      </a:r>
                      <a:endParaRPr lang="en-GB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0" marR="3460" marT="34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0" marR="3460" marT="34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0" marR="3460" marT="34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 dirty="0">
                          <a:effectLst/>
                        </a:rPr>
                        <a:t>171800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0" marR="3460" marT="3460" marB="0" anchor="b"/>
                </a:tc>
                <a:extLst>
                  <a:ext uri="{0D108BD9-81ED-4DB2-BD59-A6C34878D82A}">
                    <a16:rowId xmlns:a16="http://schemas.microsoft.com/office/drawing/2014/main" val="34383338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1542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73" name="Rectangle 29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 smtClean="0"/>
              <a:t>Phase1 budget, three modules</a:t>
            </a:r>
            <a:endParaRPr lang="de-DE" sz="2800" dirty="0"/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302200" y="946114"/>
            <a:ext cx="8635854" cy="5016758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 smtClean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 smtClean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 smtClean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 smtClean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 smtClean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 smtClean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 smtClean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 smtClean="0">
              <a:solidFill>
                <a:srgbClr val="002060"/>
              </a:solidFill>
            </a:endParaRPr>
          </a:p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000" dirty="0" smtClean="0">
              <a:solidFill>
                <a:srgbClr val="00000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5305167" y="1285616"/>
            <a:ext cx="32885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INSTALLATION 2026</a:t>
            </a:r>
            <a:endParaRPr lang="en-GB" dirty="0"/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2423183"/>
              </p:ext>
            </p:extLst>
          </p:nvPr>
        </p:nvGraphicFramePr>
        <p:xfrm>
          <a:off x="455626" y="900113"/>
          <a:ext cx="4132048" cy="510876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08951">
                  <a:extLst>
                    <a:ext uri="{9D8B030D-6E8A-4147-A177-3AD203B41FA5}">
                      <a16:colId xmlns:a16="http://schemas.microsoft.com/office/drawing/2014/main" val="1036590189"/>
                    </a:ext>
                  </a:extLst>
                </a:gridCol>
                <a:gridCol w="707699">
                  <a:extLst>
                    <a:ext uri="{9D8B030D-6E8A-4147-A177-3AD203B41FA5}">
                      <a16:colId xmlns:a16="http://schemas.microsoft.com/office/drawing/2014/main" val="1158037817"/>
                    </a:ext>
                  </a:extLst>
                </a:gridCol>
                <a:gridCol w="707699">
                  <a:extLst>
                    <a:ext uri="{9D8B030D-6E8A-4147-A177-3AD203B41FA5}">
                      <a16:colId xmlns:a16="http://schemas.microsoft.com/office/drawing/2014/main" val="2836279128"/>
                    </a:ext>
                  </a:extLst>
                </a:gridCol>
                <a:gridCol w="707699">
                  <a:extLst>
                    <a:ext uri="{9D8B030D-6E8A-4147-A177-3AD203B41FA5}">
                      <a16:colId xmlns:a16="http://schemas.microsoft.com/office/drawing/2014/main" val="4232997041"/>
                    </a:ext>
                  </a:extLst>
                </a:gridCol>
              </a:tblGrid>
              <a:tr h="232881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Expenditures </a:t>
                      </a:r>
                      <a:r>
                        <a:rPr lang="en-GB" sz="1400" u="none" strike="noStrike" dirty="0" smtClean="0">
                          <a:effectLst/>
                        </a:rPr>
                        <a:t>2024/25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4" marR="3344" marT="33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number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4" marR="3344" marT="33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price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4" marR="3344" marT="33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total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4" marR="3344" marT="3344" marB="0" anchor="b"/>
                </a:tc>
                <a:extLst>
                  <a:ext uri="{0D108BD9-81ED-4DB2-BD59-A6C34878D82A}">
                    <a16:rowId xmlns:a16="http://schemas.microsoft.com/office/drawing/2014/main" val="4282017796"/>
                  </a:ext>
                </a:extLst>
              </a:tr>
              <a:tr h="164387"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4" marR="3344" marT="334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4" marR="3344" marT="334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4" marR="3344" marT="334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4" marR="3344" marT="3344" marB="0" anchor="b"/>
                </a:tc>
                <a:extLst>
                  <a:ext uri="{0D108BD9-81ED-4DB2-BD59-A6C34878D82A}">
                    <a16:rowId xmlns:a16="http://schemas.microsoft.com/office/drawing/2014/main" val="118406799"/>
                  </a:ext>
                </a:extLst>
              </a:tr>
              <a:tr h="164387"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4" marR="3344" marT="334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4" marR="3344" marT="334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4" marR="3344" marT="334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4" marR="3344" marT="3344" marB="0" anchor="b"/>
                </a:tc>
                <a:extLst>
                  <a:ext uri="{0D108BD9-81ED-4DB2-BD59-A6C34878D82A}">
                    <a16:rowId xmlns:a16="http://schemas.microsoft.com/office/drawing/2014/main" val="17401494"/>
                  </a:ext>
                </a:extLst>
              </a:tr>
              <a:tr h="315535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sensor support st+5:26ructures (carbon etc)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4" marR="3344" marT="33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60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4" marR="3344" marT="33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300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4" marR="3344" marT="33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18000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4" marR="3344" marT="3344" marB="0" anchor="b"/>
                </a:tc>
                <a:extLst>
                  <a:ext uri="{0D108BD9-81ED-4DB2-BD59-A6C34878D82A}">
                    <a16:rowId xmlns:a16="http://schemas.microsoft.com/office/drawing/2014/main" val="3713583815"/>
                  </a:ext>
                </a:extLst>
              </a:tr>
              <a:tr h="164387"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4" marR="3344" marT="334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4" marR="3344" marT="334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4" marR="3344" marT="334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4" marR="3344" marT="3344" marB="0" anchor="b"/>
                </a:tc>
                <a:extLst>
                  <a:ext uri="{0D108BD9-81ED-4DB2-BD59-A6C34878D82A}">
                    <a16:rowId xmlns:a16="http://schemas.microsoft.com/office/drawing/2014/main" val="2115715889"/>
                  </a:ext>
                </a:extLst>
              </a:tr>
              <a:tr h="164387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fan out Kapton HV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4" marR="3344" marT="33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60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4" marR="3344" marT="33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60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4" marR="3344" marT="33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3600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4" marR="3344" marT="3344" marB="0" anchor="b"/>
                </a:tc>
                <a:extLst>
                  <a:ext uri="{0D108BD9-81ED-4DB2-BD59-A6C34878D82A}">
                    <a16:rowId xmlns:a16="http://schemas.microsoft.com/office/drawing/2014/main" val="595611611"/>
                  </a:ext>
                </a:extLst>
              </a:tr>
              <a:tr h="164387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fan out Kapton, signal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4" marR="3344" marT="33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60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4" marR="3344" marT="33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60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4" marR="3344" marT="33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3600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4" marR="3344" marT="3344" marB="0" anchor="b"/>
                </a:tc>
                <a:extLst>
                  <a:ext uri="{0D108BD9-81ED-4DB2-BD59-A6C34878D82A}">
                    <a16:rowId xmlns:a16="http://schemas.microsoft.com/office/drawing/2014/main" val="1605916198"/>
                  </a:ext>
                </a:extLst>
              </a:tr>
              <a:tr h="167811"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4" marR="3344" marT="334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4" marR="3344" marT="334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4" marR="3344" marT="334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4" marR="3344" marT="3344" marB="0" anchor="b"/>
                </a:tc>
                <a:extLst>
                  <a:ext uri="{0D108BD9-81ED-4DB2-BD59-A6C34878D82A}">
                    <a16:rowId xmlns:a16="http://schemas.microsoft.com/office/drawing/2014/main" val="2963115077"/>
                  </a:ext>
                </a:extLst>
              </a:tr>
              <a:tr h="167811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Silicon sensors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4" marR="3344" marT="33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60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4" marR="3344" marT="33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470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4" marR="3344" marT="33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28200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4" marR="3344" marT="3344" marB="0" anchor="b"/>
                </a:tc>
                <a:extLst>
                  <a:ext uri="{0D108BD9-81ED-4DB2-BD59-A6C34878D82A}">
                    <a16:rowId xmlns:a16="http://schemas.microsoft.com/office/drawing/2014/main" val="96053653"/>
                  </a:ext>
                </a:extLst>
              </a:tr>
              <a:tr h="164387"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4" marR="3344" marT="334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4" marR="3344" marT="334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4" marR="3344" marT="334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4" marR="3344" marT="3344" marB="0" anchor="b"/>
                </a:tc>
                <a:extLst>
                  <a:ext uri="{0D108BD9-81ED-4DB2-BD59-A6C34878D82A}">
                    <a16:rowId xmlns:a16="http://schemas.microsoft.com/office/drawing/2014/main" val="1419045637"/>
                  </a:ext>
                </a:extLst>
              </a:tr>
              <a:tr h="167811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ASIC channels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4" marR="3344" marT="33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14000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4" marR="3344" marT="33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2,6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4" marR="3344" marT="33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36400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4" marR="3344" marT="3344" marB="0" anchor="b"/>
                </a:tc>
                <a:extLst>
                  <a:ext uri="{0D108BD9-81ED-4DB2-BD59-A6C34878D82A}">
                    <a16:rowId xmlns:a16="http://schemas.microsoft.com/office/drawing/2014/main" val="2426952944"/>
                  </a:ext>
                </a:extLst>
              </a:tr>
              <a:tr h="186828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front-end electronics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4" marR="3344" marT="334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4" marR="3344" marT="334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4" marR="3344" marT="334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4" marR="3344" marT="3344" marB="0" anchor="b"/>
                </a:tc>
                <a:extLst>
                  <a:ext uri="{0D108BD9-81ED-4DB2-BD59-A6C34878D82A}">
                    <a16:rowId xmlns:a16="http://schemas.microsoft.com/office/drawing/2014/main" val="486342398"/>
                  </a:ext>
                </a:extLst>
              </a:tr>
              <a:tr h="164387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PCB and assemply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4" marR="3344" marT="33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60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4" marR="3344" marT="33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100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4" marR="3344" marT="33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6000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4" marR="3344" marT="3344" marB="0" anchor="b"/>
                </a:tc>
                <a:extLst>
                  <a:ext uri="{0D108BD9-81ED-4DB2-BD59-A6C34878D82A}">
                    <a16:rowId xmlns:a16="http://schemas.microsoft.com/office/drawing/2014/main" val="1035460505"/>
                  </a:ext>
                </a:extLst>
              </a:tr>
              <a:tr h="164387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auxiliary components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4" marR="3344" marT="33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4" marR="3344" marT="33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4" marR="3344" marT="33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10000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4" marR="3344" marT="3344" marB="0" anchor="b"/>
                </a:tc>
                <a:extLst>
                  <a:ext uri="{0D108BD9-81ED-4DB2-BD59-A6C34878D82A}">
                    <a16:rowId xmlns:a16="http://schemas.microsoft.com/office/drawing/2014/main" val="3533307902"/>
                  </a:ext>
                </a:extLst>
              </a:tr>
              <a:tr h="167811"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4" marR="3344" marT="334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4" marR="3344" marT="334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4" marR="3344" marT="334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4" marR="3344" marT="3344" marB="0" anchor="b"/>
                </a:tc>
                <a:extLst>
                  <a:ext uri="{0D108BD9-81ED-4DB2-BD59-A6C34878D82A}">
                    <a16:rowId xmlns:a16="http://schemas.microsoft.com/office/drawing/2014/main" val="2304161843"/>
                  </a:ext>
                </a:extLst>
              </a:tr>
              <a:tr h="167811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Power supplies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4" marR="3344" marT="334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4" marR="3344" marT="334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4" marR="3344" marT="334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4" marR="3344" marT="3344" marB="0" anchor="b"/>
                </a:tc>
                <a:extLst>
                  <a:ext uri="{0D108BD9-81ED-4DB2-BD59-A6C34878D82A}">
                    <a16:rowId xmlns:a16="http://schemas.microsoft.com/office/drawing/2014/main" val="296421436"/>
                  </a:ext>
                </a:extLst>
              </a:tr>
              <a:tr h="164387"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4" marR="3344" marT="334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4" marR="3344" marT="334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4" marR="3344" marT="334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4" marR="3344" marT="3344" marB="0" anchor="b"/>
                </a:tc>
                <a:extLst>
                  <a:ext uri="{0D108BD9-81ED-4DB2-BD59-A6C34878D82A}">
                    <a16:rowId xmlns:a16="http://schemas.microsoft.com/office/drawing/2014/main" val="3268867047"/>
                  </a:ext>
                </a:extLst>
              </a:tr>
              <a:tr h="164387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HV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4" marR="3344" marT="33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4" marR="3344" marT="33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4" marR="3344" marT="33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5000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4" marR="3344" marT="3344" marB="0" anchor="b"/>
                </a:tc>
                <a:extLst>
                  <a:ext uri="{0D108BD9-81ED-4DB2-BD59-A6C34878D82A}">
                    <a16:rowId xmlns:a16="http://schemas.microsoft.com/office/drawing/2014/main" val="2704971411"/>
                  </a:ext>
                </a:extLst>
              </a:tr>
              <a:tr h="164387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LV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4" marR="3344" marT="33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4" marR="3344" marT="33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4" marR="3344" marT="33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5000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4" marR="3344" marT="3344" marB="0" anchor="b"/>
                </a:tc>
                <a:extLst>
                  <a:ext uri="{0D108BD9-81ED-4DB2-BD59-A6C34878D82A}">
                    <a16:rowId xmlns:a16="http://schemas.microsoft.com/office/drawing/2014/main" val="1561161820"/>
                  </a:ext>
                </a:extLst>
              </a:tr>
              <a:tr h="315535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cables and connectors, patch panels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4" marR="3344" marT="33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4" marR="3344" marT="33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4" marR="3344" marT="33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10000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4" marR="3344" marT="3344" marB="0" anchor="b"/>
                </a:tc>
                <a:extLst>
                  <a:ext uri="{0D108BD9-81ED-4DB2-BD59-A6C34878D82A}">
                    <a16:rowId xmlns:a16="http://schemas.microsoft.com/office/drawing/2014/main" val="2638219671"/>
                  </a:ext>
                </a:extLst>
              </a:tr>
              <a:tr h="167811"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4" marR="3344" marT="334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4" marR="3344" marT="334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4" marR="3344" marT="334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4" marR="3344" marT="3344" marB="0" anchor="b"/>
                </a:tc>
                <a:extLst>
                  <a:ext uri="{0D108BD9-81ED-4DB2-BD59-A6C34878D82A}">
                    <a16:rowId xmlns:a16="http://schemas.microsoft.com/office/drawing/2014/main" val="2813909671"/>
                  </a:ext>
                </a:extLst>
              </a:tr>
              <a:tr h="167811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Data acquisition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4" marR="3344" marT="334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4" marR="3344" marT="334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4" marR="3344" marT="334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4" marR="3344" marT="3344" marB="0" anchor="b"/>
                </a:tc>
                <a:extLst>
                  <a:ext uri="{0D108BD9-81ED-4DB2-BD59-A6C34878D82A}">
                    <a16:rowId xmlns:a16="http://schemas.microsoft.com/office/drawing/2014/main" val="849018421"/>
                  </a:ext>
                </a:extLst>
              </a:tr>
              <a:tr h="164387"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4" marR="3344" marT="334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4" marR="3344" marT="334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4" marR="3344" marT="334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4" marR="3344" marT="3344" marB="0" anchor="b"/>
                </a:tc>
                <a:extLst>
                  <a:ext uri="{0D108BD9-81ED-4DB2-BD59-A6C34878D82A}">
                    <a16:rowId xmlns:a16="http://schemas.microsoft.com/office/drawing/2014/main" val="4141443645"/>
                  </a:ext>
                </a:extLst>
              </a:tr>
              <a:tr h="164387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Receiver cards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4" marR="3344" marT="33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60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4" marR="3344" marT="33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500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4" marR="3344" marT="33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30000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4" marR="3344" marT="3344" marB="0" anchor="b"/>
                </a:tc>
                <a:extLst>
                  <a:ext uri="{0D108BD9-81ED-4DB2-BD59-A6C34878D82A}">
                    <a16:rowId xmlns:a16="http://schemas.microsoft.com/office/drawing/2014/main" val="680782833"/>
                  </a:ext>
                </a:extLst>
              </a:tr>
              <a:tr h="164387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crates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4" marR="3344" marT="33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3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4" marR="3344" marT="33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1000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4" marR="3344" marT="33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3000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4" marR="3344" marT="3344" marB="0" anchor="b"/>
                </a:tc>
                <a:extLst>
                  <a:ext uri="{0D108BD9-81ED-4DB2-BD59-A6C34878D82A}">
                    <a16:rowId xmlns:a16="http://schemas.microsoft.com/office/drawing/2014/main" val="1344098237"/>
                  </a:ext>
                </a:extLst>
              </a:tr>
              <a:tr h="164387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crate computer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4" marR="3344" marT="33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3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4" marR="3344" marT="33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1000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4" marR="3344" marT="33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3000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4" marR="3344" marT="3344" marB="0" anchor="b"/>
                </a:tc>
                <a:extLst>
                  <a:ext uri="{0D108BD9-81ED-4DB2-BD59-A6C34878D82A}">
                    <a16:rowId xmlns:a16="http://schemas.microsoft.com/office/drawing/2014/main" val="3143728694"/>
                  </a:ext>
                </a:extLst>
              </a:tr>
              <a:tr h="164387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Tooling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4" marR="3344" marT="334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4" marR="3344" marT="334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4" marR="3344" marT="33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10000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4" marR="3344" marT="3344" marB="0" anchor="b"/>
                </a:tc>
                <a:extLst>
                  <a:ext uri="{0D108BD9-81ED-4DB2-BD59-A6C34878D82A}">
                    <a16:rowId xmlns:a16="http://schemas.microsoft.com/office/drawing/2014/main" val="404833135"/>
                  </a:ext>
                </a:extLst>
              </a:tr>
              <a:tr h="253113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sum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4" marR="3344" marT="334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4" marR="3344" marT="334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4" marR="3344" marT="33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 dirty="0">
                          <a:effectLst/>
                        </a:rPr>
                        <a:t>171800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4" marR="3344" marT="3344" marB="0" anchor="b"/>
                </a:tc>
                <a:extLst>
                  <a:ext uri="{0D108BD9-81ED-4DB2-BD59-A6C34878D82A}">
                    <a16:rowId xmlns:a16="http://schemas.microsoft.com/office/drawing/2014/main" val="1014282770"/>
                  </a:ext>
                </a:extLst>
              </a:tr>
            </a:tbl>
          </a:graphicData>
        </a:graphic>
      </p:graphicFrame>
      <p:sp>
        <p:nvSpPr>
          <p:cNvPr id="4" name="Textfeld 3"/>
          <p:cNvSpPr txBox="1"/>
          <p:nvPr/>
        </p:nvSpPr>
        <p:spPr>
          <a:xfrm>
            <a:off x="5305167" y="3517573"/>
            <a:ext cx="35896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total </a:t>
            </a:r>
            <a:r>
              <a:rPr lang="de-DE" sz="2000" dirty="0" err="1" smtClean="0"/>
              <a:t>budget</a:t>
            </a:r>
            <a:r>
              <a:rPr lang="de-DE" sz="2000" dirty="0" smtClean="0"/>
              <a:t> ECAL: </a:t>
            </a:r>
          </a:p>
          <a:p>
            <a:endParaRPr lang="de-DE" sz="2000" dirty="0"/>
          </a:p>
          <a:p>
            <a:r>
              <a:rPr lang="de-DE" sz="2000" dirty="0" smtClean="0"/>
              <a:t>379200 Euro </a:t>
            </a:r>
          </a:p>
          <a:p>
            <a:endParaRPr lang="de-DE" sz="2000" dirty="0"/>
          </a:p>
          <a:p>
            <a:r>
              <a:rPr lang="de-DE" sz="2000" dirty="0" smtClean="0"/>
              <a:t>Plus 2 FTE </a:t>
            </a:r>
            <a:r>
              <a:rPr lang="de-DE" sz="2000" dirty="0" err="1" smtClean="0"/>
              <a:t>engineering</a:t>
            </a:r>
            <a:r>
              <a:rPr lang="de-DE" sz="2000" dirty="0" smtClean="0"/>
              <a:t> </a:t>
            </a:r>
            <a:r>
              <a:rPr lang="de-DE" sz="2000" dirty="0" err="1" smtClean="0"/>
              <a:t>personpower</a:t>
            </a:r>
            <a:endParaRPr lang="en-GB" sz="2000" dirty="0"/>
          </a:p>
        </p:txBody>
      </p:sp>
      <p:sp>
        <p:nvSpPr>
          <p:cNvPr id="8" name="Textfeld 7"/>
          <p:cNvSpPr txBox="1"/>
          <p:nvPr/>
        </p:nvSpPr>
        <p:spPr>
          <a:xfrm>
            <a:off x="5305167" y="2087939"/>
            <a:ext cx="35896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Total </a:t>
            </a:r>
            <a:r>
              <a:rPr lang="de-DE" sz="2000" dirty="0" err="1" smtClean="0"/>
              <a:t>budget</a:t>
            </a:r>
            <a:r>
              <a:rPr lang="de-DE" sz="2000" dirty="0" smtClean="0"/>
              <a:t> Phase _1: </a:t>
            </a:r>
          </a:p>
          <a:p>
            <a:endParaRPr lang="de-DE" sz="2000" dirty="0"/>
          </a:p>
          <a:p>
            <a:r>
              <a:rPr lang="de-DE" sz="2000" dirty="0" smtClean="0"/>
              <a:t>171800 Euro 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85452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-Vorlage_en">
  <a:themeElements>
    <a:clrScheme name="2_DESY_Vortrag_3-1 14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00A5EB"/>
      </a:accent1>
      <a:accent2>
        <a:srgbClr val="F28E00"/>
      </a:accent2>
      <a:accent3>
        <a:srgbClr val="FFFFFF"/>
      </a:accent3>
      <a:accent4>
        <a:srgbClr val="000000"/>
      </a:accent4>
      <a:accent5>
        <a:srgbClr val="AACFF3"/>
      </a:accent5>
      <a:accent6>
        <a:srgbClr val="DB8000"/>
      </a:accent6>
      <a:hlink>
        <a:srgbClr val="00A5EB"/>
      </a:hlink>
      <a:folHlink>
        <a:srgbClr val="808080"/>
      </a:folHlink>
    </a:clrScheme>
    <a:fontScheme name="2_DESY_Vortrag_3-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DESY_Vortrag_3-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A5EB"/>
        </a:accent1>
        <a:accent2>
          <a:srgbClr val="F28E00"/>
        </a:accent2>
        <a:accent3>
          <a:srgbClr val="FFFFFF"/>
        </a:accent3>
        <a:accent4>
          <a:srgbClr val="000000"/>
        </a:accent4>
        <a:accent5>
          <a:srgbClr val="AACFF3"/>
        </a:accent5>
        <a:accent6>
          <a:srgbClr val="DB8000"/>
        </a:accent6>
        <a:hlink>
          <a:srgbClr val="00A5EB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14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A5EB"/>
        </a:accent1>
        <a:accent2>
          <a:srgbClr val="F28E00"/>
        </a:accent2>
        <a:accent3>
          <a:srgbClr val="FFFFFF"/>
        </a:accent3>
        <a:accent4>
          <a:srgbClr val="000000"/>
        </a:accent4>
        <a:accent5>
          <a:srgbClr val="AACFF3"/>
        </a:accent5>
        <a:accent6>
          <a:srgbClr val="DB8000"/>
        </a:accent6>
        <a:hlink>
          <a:srgbClr val="00A5EB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PPT-Vorlage_en</Template>
  <TotalTime>0</TotalTime>
  <Words>659</Words>
  <Application>Microsoft Office PowerPoint</Application>
  <PresentationFormat>Bildschirmpräsentation (4:3)</PresentationFormat>
  <Paragraphs>427</Paragraphs>
  <Slides>11</Slides>
  <Notes>11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7" baseType="lpstr">
      <vt:lpstr>Arial</vt:lpstr>
      <vt:lpstr>Arial Black</vt:lpstr>
      <vt:lpstr>Calibri</vt:lpstr>
      <vt:lpstr>Times New Roman</vt:lpstr>
      <vt:lpstr>Wingdings</vt:lpstr>
      <vt:lpstr>PPT-Vorlage_en</vt:lpstr>
      <vt:lpstr>LUXE ECAL budget </vt:lpstr>
      <vt:lpstr>ECAL budget</vt:lpstr>
      <vt:lpstr>ECAL budget</vt:lpstr>
      <vt:lpstr>Phase 0  budget</vt:lpstr>
      <vt:lpstr>Phase 0  budget</vt:lpstr>
      <vt:lpstr>Phase0 budget two modues instrumented</vt:lpstr>
      <vt:lpstr>Phase0 budget, two modules</vt:lpstr>
      <vt:lpstr>Phase1 budget, three modules</vt:lpstr>
      <vt:lpstr>Phase1 budget, three modules</vt:lpstr>
      <vt:lpstr>ECAL budget, phase0 and phase1</vt:lpstr>
      <vt:lpstr>Phase0 and phase1</vt:lpstr>
    </vt:vector>
  </TitlesOfParts>
  <Company>DESY Zeuthen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BCM1F Workshop Report</dc:title>
  <dc:creator>DESY Mitarbeiter</dc:creator>
  <cp:lastModifiedBy>Wolfgang Lohmann</cp:lastModifiedBy>
  <cp:revision>300</cp:revision>
  <dcterms:created xsi:type="dcterms:W3CDTF">2012-02-28T14:56:30Z</dcterms:created>
  <dcterms:modified xsi:type="dcterms:W3CDTF">2020-10-01T13:53:28Z</dcterms:modified>
</cp:coreProperties>
</file>