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9" r:id="rId4"/>
    <p:sldId id="270" r:id="rId5"/>
    <p:sldId id="271" r:id="rId6"/>
    <p:sldId id="272" r:id="rId7"/>
    <p:sldId id="273" r:id="rId8"/>
    <p:sldId id="276" r:id="rId9"/>
    <p:sldId id="277" r:id="rId10"/>
    <p:sldId id="274" r:id="rId11"/>
    <p:sldId id="275"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AD4EB-98CB-41A6-AD4E-090390A44E3E}"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8754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4EB-98CB-41A6-AD4E-090390A44E3E}"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8497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4EB-98CB-41A6-AD4E-090390A44E3E}"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413245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4EB-98CB-41A6-AD4E-090390A44E3E}"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168428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AD4EB-98CB-41A6-AD4E-090390A44E3E}"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353813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AD4EB-98CB-41A6-AD4E-090390A44E3E}"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56645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D4EB-98CB-41A6-AD4E-090390A44E3E}"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142580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AD4EB-98CB-41A6-AD4E-090390A44E3E}"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277722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AD4EB-98CB-41A6-AD4E-090390A44E3E}"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311214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D4EB-98CB-41A6-AD4E-090390A44E3E}"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166677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D4EB-98CB-41A6-AD4E-090390A44E3E}"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F7513-BE20-4BA1-8929-FD7624E6481F}" type="slidenum">
              <a:rPr lang="en-US" smtClean="0"/>
              <a:t>‹#›</a:t>
            </a:fld>
            <a:endParaRPr lang="en-US"/>
          </a:p>
        </p:txBody>
      </p:sp>
    </p:spTree>
    <p:extLst>
      <p:ext uri="{BB962C8B-B14F-4D97-AF65-F5344CB8AC3E}">
        <p14:creationId xmlns:p14="http://schemas.microsoft.com/office/powerpoint/2010/main" val="184681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AD4EB-98CB-41A6-AD4E-090390A44E3E}" type="datetimeFigureOut">
              <a:rPr lang="en-US" smtClean="0"/>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F7513-BE20-4BA1-8929-FD7624E6481F}" type="slidenum">
              <a:rPr lang="en-US" smtClean="0"/>
              <a:t>‹#›</a:t>
            </a:fld>
            <a:endParaRPr lang="en-US"/>
          </a:p>
        </p:txBody>
      </p:sp>
    </p:spTree>
    <p:extLst>
      <p:ext uri="{BB962C8B-B14F-4D97-AF65-F5344CB8AC3E}">
        <p14:creationId xmlns:p14="http://schemas.microsoft.com/office/powerpoint/2010/main" val="708914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
          <p:cNvGrpSpPr/>
          <p:nvPr/>
        </p:nvGrpSpPr>
        <p:grpSpPr>
          <a:xfrm>
            <a:off x="35496" y="1564858"/>
            <a:ext cx="9108504" cy="2214568"/>
            <a:chOff x="1808204" y="1389602"/>
            <a:chExt cx="7335798" cy="1547734"/>
          </a:xfrm>
        </p:grpSpPr>
        <p:grpSp>
          <p:nvGrpSpPr>
            <p:cNvPr id="40" name="Group 2"/>
            <p:cNvGrpSpPr/>
            <p:nvPr/>
          </p:nvGrpSpPr>
          <p:grpSpPr>
            <a:xfrm>
              <a:off x="1808204" y="1389602"/>
              <a:ext cx="7335798" cy="1547734"/>
              <a:chOff x="1808204" y="1389602"/>
              <a:chExt cx="7335798" cy="1547734"/>
            </a:xfrm>
          </p:grpSpPr>
          <p:grpSp>
            <p:nvGrpSpPr>
              <p:cNvPr id="79" name="Gruppieren"/>
              <p:cNvGrpSpPr/>
              <p:nvPr/>
            </p:nvGrpSpPr>
            <p:grpSpPr>
              <a:xfrm>
                <a:off x="1808204" y="1389602"/>
                <a:ext cx="7335798" cy="1547734"/>
                <a:chOff x="2245208" y="0"/>
                <a:chExt cx="9108705" cy="2063643"/>
              </a:xfrm>
            </p:grpSpPr>
            <p:pic>
              <p:nvPicPr>
                <p:cNvPr id="97" name="Bild" descr="Bild"/>
                <p:cNvPicPr>
                  <a:picLocks noChangeAspect="1"/>
                </p:cNvPicPr>
                <p:nvPr/>
              </p:nvPicPr>
              <p:blipFill>
                <a:blip r:embed="rId2">
                  <a:extLst/>
                </a:blip>
                <a:stretch>
                  <a:fillRect/>
                </a:stretch>
              </p:blipFill>
              <p:spPr>
                <a:xfrm>
                  <a:off x="2245208" y="0"/>
                  <a:ext cx="4559351" cy="2047238"/>
                </a:xfrm>
                <a:prstGeom prst="rect">
                  <a:avLst/>
                </a:prstGeom>
                <a:ln w="12700" cap="flat">
                  <a:noFill/>
                  <a:miter lim="400000"/>
                </a:ln>
                <a:effectLst/>
              </p:spPr>
            </p:pic>
            <p:pic>
              <p:nvPicPr>
                <p:cNvPr id="98" name="Bild" descr="Bild"/>
                <p:cNvPicPr>
                  <a:picLocks noChangeAspect="1"/>
                </p:cNvPicPr>
                <p:nvPr/>
              </p:nvPicPr>
              <p:blipFill>
                <a:blip r:embed="rId3">
                  <a:extLst/>
                </a:blip>
                <a:stretch>
                  <a:fillRect/>
                </a:stretch>
              </p:blipFill>
              <p:spPr>
                <a:xfrm>
                  <a:off x="7007128" y="126780"/>
                  <a:ext cx="4346785" cy="1936863"/>
                </a:xfrm>
                <a:prstGeom prst="rect">
                  <a:avLst/>
                </a:prstGeom>
                <a:ln w="12700" cap="flat">
                  <a:noFill/>
                  <a:miter lim="400000"/>
                </a:ln>
                <a:effectLst/>
              </p:spPr>
            </p:pic>
          </p:grpSp>
          <p:sp>
            <p:nvSpPr>
              <p:cNvPr id="80" name="Rechteck"/>
              <p:cNvSpPr/>
              <p:nvPr/>
            </p:nvSpPr>
            <p:spPr>
              <a:xfrm>
                <a:off x="2090371" y="1877622"/>
                <a:ext cx="981731" cy="668544"/>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81" name="Rechteck"/>
              <p:cNvSpPr/>
              <p:nvPr/>
            </p:nvSpPr>
            <p:spPr>
              <a:xfrm>
                <a:off x="2090371" y="2548183"/>
                <a:ext cx="478989" cy="165567"/>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82" name="Rechteck"/>
              <p:cNvSpPr/>
              <p:nvPr/>
            </p:nvSpPr>
            <p:spPr>
              <a:xfrm>
                <a:off x="3967374" y="2399675"/>
                <a:ext cx="983749" cy="334094"/>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83" name="Rechteck"/>
              <p:cNvSpPr/>
              <p:nvPr/>
            </p:nvSpPr>
            <p:spPr>
              <a:xfrm>
                <a:off x="4468620" y="1891410"/>
                <a:ext cx="484513" cy="167281"/>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84" name="Rechteck"/>
              <p:cNvSpPr/>
              <p:nvPr/>
            </p:nvSpPr>
            <p:spPr>
              <a:xfrm>
                <a:off x="3072102" y="1882086"/>
                <a:ext cx="429893" cy="663942"/>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85" name="Rechteck"/>
              <p:cNvSpPr/>
              <p:nvPr/>
            </p:nvSpPr>
            <p:spPr>
              <a:xfrm>
                <a:off x="4953132" y="1892766"/>
                <a:ext cx="429892" cy="665613"/>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86" name="Rechteck"/>
              <p:cNvSpPr/>
              <p:nvPr/>
            </p:nvSpPr>
            <p:spPr>
              <a:xfrm>
                <a:off x="4951164" y="2558379"/>
                <a:ext cx="229768" cy="175390"/>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87" name="Rechteck"/>
              <p:cNvSpPr/>
              <p:nvPr/>
            </p:nvSpPr>
            <p:spPr>
              <a:xfrm>
                <a:off x="1880502" y="2055395"/>
                <a:ext cx="210425" cy="662310"/>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88" name="Rechteck"/>
              <p:cNvSpPr/>
              <p:nvPr/>
            </p:nvSpPr>
            <p:spPr>
              <a:xfrm>
                <a:off x="3756950" y="2058691"/>
                <a:ext cx="210425" cy="675078"/>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89" name="Rechteck"/>
              <p:cNvSpPr/>
              <p:nvPr/>
            </p:nvSpPr>
            <p:spPr>
              <a:xfrm>
                <a:off x="3967374" y="2234261"/>
                <a:ext cx="985758" cy="167505"/>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dirty="0"/>
              </a:p>
            </p:txBody>
          </p:sp>
          <p:sp>
            <p:nvSpPr>
              <p:cNvPr id="90" name="Rechteck"/>
              <p:cNvSpPr/>
              <p:nvPr/>
            </p:nvSpPr>
            <p:spPr>
              <a:xfrm>
                <a:off x="6834163" y="2054579"/>
                <a:ext cx="429893" cy="663942"/>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91" name="Rechteck"/>
              <p:cNvSpPr/>
              <p:nvPr/>
            </p:nvSpPr>
            <p:spPr>
              <a:xfrm>
                <a:off x="5673363" y="2049771"/>
                <a:ext cx="210425" cy="824138"/>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92" name="Rechteck"/>
              <p:cNvSpPr/>
              <p:nvPr/>
            </p:nvSpPr>
            <p:spPr>
              <a:xfrm>
                <a:off x="5882303" y="2234261"/>
                <a:ext cx="954676" cy="480350"/>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93" name="Rechteck"/>
              <p:cNvSpPr/>
              <p:nvPr/>
            </p:nvSpPr>
            <p:spPr>
              <a:xfrm>
                <a:off x="7503238" y="2049771"/>
                <a:ext cx="210425" cy="683095"/>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94" name="Rechteck"/>
              <p:cNvSpPr/>
              <p:nvPr/>
            </p:nvSpPr>
            <p:spPr>
              <a:xfrm>
                <a:off x="8647859" y="1902291"/>
                <a:ext cx="429892" cy="663942"/>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95" name="Rechteck"/>
              <p:cNvSpPr/>
              <p:nvPr/>
            </p:nvSpPr>
            <p:spPr>
              <a:xfrm>
                <a:off x="7713523" y="1906200"/>
                <a:ext cx="934084" cy="497026"/>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96" name="Rechteck"/>
              <p:cNvSpPr/>
              <p:nvPr/>
            </p:nvSpPr>
            <p:spPr>
              <a:xfrm>
                <a:off x="7052695" y="1907924"/>
                <a:ext cx="210425" cy="148121"/>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grpSp>
        <p:sp>
          <p:nvSpPr>
            <p:cNvPr id="76" name="Rechteck"/>
            <p:cNvSpPr/>
            <p:nvPr/>
          </p:nvSpPr>
          <p:spPr>
            <a:xfrm>
              <a:off x="4417922" y="2058690"/>
              <a:ext cx="535210" cy="175570"/>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77" name="Rechteck"/>
            <p:cNvSpPr/>
            <p:nvPr/>
          </p:nvSpPr>
          <p:spPr>
            <a:xfrm>
              <a:off x="5882305" y="2055420"/>
              <a:ext cx="951860" cy="178841"/>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dirty="0"/>
            </a:p>
          </p:txBody>
        </p:sp>
        <p:sp>
          <p:nvSpPr>
            <p:cNvPr id="78" name="Rechteck"/>
            <p:cNvSpPr/>
            <p:nvPr/>
          </p:nvSpPr>
          <p:spPr>
            <a:xfrm>
              <a:off x="7713523" y="2403227"/>
              <a:ext cx="934084" cy="330542"/>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dirty="0"/>
            </a:p>
          </p:txBody>
        </p:sp>
      </p:grpSp>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smtClean="0"/>
              <a:t>ARES </a:t>
            </a:r>
            <a:r>
              <a:rPr lang="de-DE" sz="2800" b="1" dirty="0" err="1" smtClean="0"/>
              <a:t>operation</a:t>
            </a:r>
            <a:r>
              <a:rPr lang="de-DE" sz="2800" b="1" dirty="0" smtClean="0"/>
              <a:t> </a:t>
            </a:r>
            <a:r>
              <a:rPr lang="de-DE" sz="2800" b="1" dirty="0" err="1" smtClean="0"/>
              <a:t>meeting</a:t>
            </a:r>
            <a:r>
              <a:rPr lang="de-DE" sz="2800" b="1" dirty="0" smtClean="0"/>
              <a:t>, </a:t>
            </a:r>
            <a:r>
              <a:rPr lang="de-DE" sz="2800" b="1" dirty="0" err="1" smtClean="0"/>
              <a:t>Monday</a:t>
            </a:r>
            <a:r>
              <a:rPr lang="de-DE" sz="2800" b="1" dirty="0" smtClean="0"/>
              <a:t> 5</a:t>
            </a:r>
            <a:r>
              <a:rPr lang="de-DE" sz="2800" b="1" baseline="30000" dirty="0" smtClean="0"/>
              <a:t>th</a:t>
            </a:r>
            <a:r>
              <a:rPr lang="de-DE" sz="2800" b="1" dirty="0" smtClean="0"/>
              <a:t> </a:t>
            </a:r>
            <a:r>
              <a:rPr lang="de-DE" sz="2800" b="1" dirty="0" err="1" smtClean="0"/>
              <a:t>October</a:t>
            </a:r>
            <a:r>
              <a:rPr lang="de-DE" sz="2800" b="1" dirty="0" smtClean="0"/>
              <a:t> 2020</a:t>
            </a:r>
            <a:endParaRPr lang="en-US" sz="2800" b="1" dirty="0"/>
          </a:p>
        </p:txBody>
      </p:sp>
      <p:sp>
        <p:nvSpPr>
          <p:cNvPr id="5" name="TextBox 4"/>
          <p:cNvSpPr txBox="1"/>
          <p:nvPr/>
        </p:nvSpPr>
        <p:spPr>
          <a:xfrm>
            <a:off x="0" y="620688"/>
            <a:ext cx="9144000" cy="369332"/>
          </a:xfrm>
          <a:prstGeom prst="rect">
            <a:avLst/>
          </a:prstGeom>
          <a:noFill/>
        </p:spPr>
        <p:txBody>
          <a:bodyPr wrap="square" rtlCol="0">
            <a:spAutoFit/>
          </a:bodyPr>
          <a:lstStyle/>
          <a:p>
            <a:pPr algn="ctr"/>
            <a:r>
              <a:rPr lang="de-DE" b="1" i="1" u="sng" dirty="0" err="1"/>
              <a:t>b</a:t>
            </a:r>
            <a:r>
              <a:rPr lang="de-DE" b="1" i="1" u="sng" dirty="0" err="1" smtClean="0"/>
              <a:t>y</a:t>
            </a:r>
            <a:r>
              <a:rPr lang="de-DE" b="1" i="1" u="sng" dirty="0" smtClean="0"/>
              <a:t> </a:t>
            </a:r>
            <a:r>
              <a:rPr lang="de-DE" b="1" i="1" u="sng" dirty="0" err="1" smtClean="0"/>
              <a:t>the</a:t>
            </a:r>
            <a:r>
              <a:rPr lang="de-DE" b="1" i="1" u="sng" dirty="0" smtClean="0"/>
              <a:t> ARES </a:t>
            </a:r>
            <a:r>
              <a:rPr lang="de-DE" b="1" i="1" u="sng" dirty="0" err="1" smtClean="0"/>
              <a:t>shift</a:t>
            </a:r>
            <a:r>
              <a:rPr lang="de-DE" b="1" i="1" u="sng" dirty="0" smtClean="0"/>
              <a:t> </a:t>
            </a:r>
            <a:r>
              <a:rPr lang="de-DE" b="1" i="1" u="sng" dirty="0" err="1" smtClean="0"/>
              <a:t>crew</a:t>
            </a:r>
            <a:r>
              <a:rPr lang="de-DE" b="1" i="1" u="sng" dirty="0" smtClean="0"/>
              <a:t> </a:t>
            </a:r>
            <a:endParaRPr lang="en-US" b="1" i="1" u="sng" dirty="0"/>
          </a:p>
        </p:txBody>
      </p:sp>
      <p:sp>
        <p:nvSpPr>
          <p:cNvPr id="41" name="Oval 40"/>
          <p:cNvSpPr/>
          <p:nvPr/>
        </p:nvSpPr>
        <p:spPr>
          <a:xfrm>
            <a:off x="2466000" y="2548800"/>
            <a:ext cx="255590" cy="21504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68" name="Quadrat"/>
          <p:cNvSpPr/>
          <p:nvPr/>
        </p:nvSpPr>
        <p:spPr>
          <a:xfrm>
            <a:off x="2723910" y="2522220"/>
            <a:ext cx="551946" cy="251213"/>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69" name="Quadrat"/>
          <p:cNvSpPr/>
          <p:nvPr/>
        </p:nvSpPr>
        <p:spPr>
          <a:xfrm>
            <a:off x="35496" y="4489303"/>
            <a:ext cx="254000" cy="254001"/>
          </a:xfrm>
          <a:prstGeom prst="rect">
            <a:avLst/>
          </a:prstGeom>
          <a:solidFill>
            <a:srgbClr val="FA9F00">
              <a:alpha val="49789"/>
            </a:srgbClr>
          </a:solidFill>
          <a:ln w="12700" cap="flat">
            <a:noFill/>
            <a:miter lim="400000"/>
          </a:ln>
          <a:effectLst/>
        </p:spPr>
        <p:txBody>
          <a:bodyPr wrap="square" lIns="45719" tIns="45719" rIns="45719" bIns="45719" numCol="1" anchor="ctr">
            <a:noAutofit/>
          </a:bodyPr>
          <a:lstStyle/>
          <a:p>
            <a:endParaRPr/>
          </a:p>
        </p:txBody>
      </p:sp>
      <p:sp>
        <p:nvSpPr>
          <p:cNvPr id="70" name="Quadrat"/>
          <p:cNvSpPr/>
          <p:nvPr/>
        </p:nvSpPr>
        <p:spPr>
          <a:xfrm>
            <a:off x="35496" y="4211180"/>
            <a:ext cx="254000" cy="254001"/>
          </a:xfrm>
          <a:prstGeom prst="rect">
            <a:avLst/>
          </a:prstGeom>
          <a:solidFill>
            <a:srgbClr val="00A5EC">
              <a:alpha val="49789"/>
            </a:srgbClr>
          </a:solidFill>
          <a:ln w="12700" cap="flat">
            <a:noFill/>
            <a:miter lim="400000"/>
          </a:ln>
          <a:effectLst/>
        </p:spPr>
        <p:txBody>
          <a:bodyPr wrap="square" lIns="45719" tIns="45719" rIns="45719" bIns="45719" numCol="1" anchor="ctr">
            <a:noAutofit/>
          </a:bodyPr>
          <a:lstStyle/>
          <a:p>
            <a:endParaRPr/>
          </a:p>
        </p:txBody>
      </p:sp>
      <p:sp>
        <p:nvSpPr>
          <p:cNvPr id="71" name="Shutdown (Monday = Maintenance day)"/>
          <p:cNvSpPr txBox="1"/>
          <p:nvPr/>
        </p:nvSpPr>
        <p:spPr>
          <a:xfrm>
            <a:off x="340877" y="3933266"/>
            <a:ext cx="3027251" cy="276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300"/>
            </a:lvl1pPr>
          </a:lstStyle>
          <a:p>
            <a:r>
              <a:rPr dirty="0"/>
              <a:t>Shutdown (Monday = Maintenance day)</a:t>
            </a:r>
          </a:p>
        </p:txBody>
      </p:sp>
      <p:sp>
        <p:nvSpPr>
          <p:cNvPr id="72" name="RF Conditioning (Gun)"/>
          <p:cNvSpPr txBox="1"/>
          <p:nvPr/>
        </p:nvSpPr>
        <p:spPr>
          <a:xfrm>
            <a:off x="340877" y="4211842"/>
            <a:ext cx="1755867" cy="276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300"/>
            </a:lvl1pPr>
          </a:lstStyle>
          <a:p>
            <a:r>
              <a:t>RF Conditioning (Gun)</a:t>
            </a:r>
          </a:p>
        </p:txBody>
      </p:sp>
      <p:sp>
        <p:nvSpPr>
          <p:cNvPr id="73" name="Beam Commissioning (Gun section)"/>
          <p:cNvSpPr txBox="1"/>
          <p:nvPr/>
        </p:nvSpPr>
        <p:spPr>
          <a:xfrm>
            <a:off x="340877" y="4490416"/>
            <a:ext cx="2746710" cy="276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300"/>
            </a:lvl1pPr>
          </a:lstStyle>
          <a:p>
            <a:r>
              <a:t>Beam Commissioning (Gun section)</a:t>
            </a:r>
          </a:p>
        </p:txBody>
      </p:sp>
      <p:sp>
        <p:nvSpPr>
          <p:cNvPr id="74" name="Beam Commissioning (Linac section + EA1)"/>
          <p:cNvSpPr txBox="1"/>
          <p:nvPr/>
        </p:nvSpPr>
        <p:spPr>
          <a:xfrm>
            <a:off x="338433" y="4768069"/>
            <a:ext cx="3329558" cy="276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300"/>
            </a:lvl1pPr>
          </a:lstStyle>
          <a:p>
            <a:r>
              <a:t>Beam Commissioning (Linac section + EA1)</a:t>
            </a:r>
          </a:p>
        </p:txBody>
      </p:sp>
      <p:sp>
        <p:nvSpPr>
          <p:cNvPr id="75" name="Quadrat"/>
          <p:cNvSpPr/>
          <p:nvPr/>
        </p:nvSpPr>
        <p:spPr>
          <a:xfrm>
            <a:off x="35496" y="4768069"/>
            <a:ext cx="254001" cy="254001"/>
          </a:xfrm>
          <a:prstGeom prst="rect">
            <a:avLst/>
          </a:prstGeom>
          <a:solidFill>
            <a:srgbClr val="E0481D">
              <a:alpha val="49789"/>
            </a:srgbClr>
          </a:solidFill>
          <a:ln w="12700" cap="flat">
            <a:noFill/>
            <a:miter lim="400000"/>
          </a:ln>
          <a:effectLst/>
        </p:spPr>
        <p:txBody>
          <a:bodyPr wrap="square" lIns="45719" tIns="45719" rIns="45719" bIns="45719" numCol="1" anchor="ctr">
            <a:noAutofit/>
          </a:bodyPr>
          <a:lstStyle/>
          <a:p>
            <a:endParaRPr/>
          </a:p>
        </p:txBody>
      </p:sp>
      <p:sp>
        <p:nvSpPr>
          <p:cNvPr id="99" name="Quadrat"/>
          <p:cNvSpPr/>
          <p:nvPr/>
        </p:nvSpPr>
        <p:spPr>
          <a:xfrm>
            <a:off x="35497" y="3933266"/>
            <a:ext cx="254000" cy="251003"/>
          </a:xfrm>
          <a:prstGeom prst="rect">
            <a:avLst/>
          </a:prstGeom>
          <a:solidFill>
            <a:srgbClr val="21D36B">
              <a:alpha val="49789"/>
            </a:srgbClr>
          </a:solidFill>
          <a:ln w="12700" cap="flat">
            <a:noFill/>
            <a:miter lim="400000"/>
          </a:ln>
          <a:effectLst/>
        </p:spPr>
        <p:txBody>
          <a:bodyPr wrap="square" lIns="45719" tIns="45719" rIns="45719" bIns="45719" numCol="1" anchor="ctr">
            <a:noAutofit/>
          </a:bodyPr>
          <a:lstStyle/>
          <a:p>
            <a:endParaRPr/>
          </a:p>
        </p:txBody>
      </p:sp>
      <p:sp>
        <p:nvSpPr>
          <p:cNvPr id="100" name="Textplatzhalter 2"/>
          <p:cNvSpPr txBox="1">
            <a:spLocks/>
          </p:cNvSpPr>
          <p:nvPr/>
        </p:nvSpPr>
        <p:spPr>
          <a:xfrm>
            <a:off x="5280141" y="3933056"/>
            <a:ext cx="3653203" cy="16718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Shutdown week 42: MVS/MDI </a:t>
            </a:r>
          </a:p>
          <a:p>
            <a:pPr lvl="1"/>
            <a:r>
              <a:rPr lang="en-US" sz="1400" dirty="0" smtClean="0"/>
              <a:t>Collimator, X1 screen, pepper pot</a:t>
            </a:r>
          </a:p>
          <a:p>
            <a:r>
              <a:rPr lang="en-US" sz="2000" dirty="0" smtClean="0"/>
              <a:t>Shutdown week 45: MEA</a:t>
            </a:r>
          </a:p>
          <a:p>
            <a:pPr lvl="1"/>
            <a:r>
              <a:rPr lang="en-US" sz="1400" dirty="0" smtClean="0"/>
              <a:t>Holes for </a:t>
            </a:r>
            <a:r>
              <a:rPr lang="en-US" sz="1400" dirty="0" err="1" smtClean="0"/>
              <a:t>PolariX</a:t>
            </a:r>
            <a:endParaRPr lang="en-US" sz="1400" dirty="0"/>
          </a:p>
        </p:txBody>
      </p:sp>
    </p:spTree>
    <p:extLst>
      <p:ext uri="{BB962C8B-B14F-4D97-AF65-F5344CB8AC3E}">
        <p14:creationId xmlns:p14="http://schemas.microsoft.com/office/powerpoint/2010/main" val="120665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smtClean="0"/>
              <a:t>Other </a:t>
            </a:r>
            <a:r>
              <a:rPr lang="de-DE" sz="2800" b="1" dirty="0" err="1" smtClean="0"/>
              <a:t>technical</a:t>
            </a:r>
            <a:r>
              <a:rPr lang="de-DE" sz="2800" b="1" dirty="0" smtClean="0"/>
              <a:t> </a:t>
            </a:r>
            <a:r>
              <a:rPr lang="de-DE" sz="2800" b="1" dirty="0" err="1" smtClean="0"/>
              <a:t>stuffs</a:t>
            </a:r>
            <a:endParaRPr lang="en-US" sz="2800" b="1" dirty="0"/>
          </a:p>
        </p:txBody>
      </p:sp>
      <p:sp>
        <p:nvSpPr>
          <p:cNvPr id="10" name="Content Placeholder 2"/>
          <p:cNvSpPr txBox="1">
            <a:spLocks/>
          </p:cNvSpPr>
          <p:nvPr/>
        </p:nvSpPr>
        <p:spPr>
          <a:xfrm>
            <a:off x="1431" y="795015"/>
            <a:ext cx="9142569" cy="50102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dirty="0" err="1" smtClean="0"/>
              <a:t>Water</a:t>
            </a:r>
            <a:r>
              <a:rPr lang="de-DE" sz="2000" dirty="0" smtClean="0"/>
              <a:t> </a:t>
            </a:r>
            <a:r>
              <a:rPr lang="de-DE" sz="2000" dirty="0" err="1" smtClean="0"/>
              <a:t>temperature</a:t>
            </a:r>
            <a:r>
              <a:rPr lang="de-DE" sz="2000" dirty="0" smtClean="0"/>
              <a:t> </a:t>
            </a:r>
            <a:r>
              <a:rPr lang="de-DE" sz="2000" dirty="0" err="1" smtClean="0"/>
              <a:t>drift</a:t>
            </a:r>
            <a:r>
              <a:rPr lang="de-DE" sz="2000" dirty="0" smtClean="0"/>
              <a:t> </a:t>
            </a:r>
            <a:r>
              <a:rPr lang="de-DE" sz="2000" dirty="0" err="1" smtClean="0"/>
              <a:t>stability</a:t>
            </a:r>
            <a:r>
              <a:rPr lang="de-DE" sz="2000" dirty="0" smtClean="0"/>
              <a:t> </a:t>
            </a:r>
            <a:r>
              <a:rPr lang="de-DE" sz="2000" dirty="0" err="1" smtClean="0"/>
              <a:t>measurement</a:t>
            </a:r>
            <a:r>
              <a:rPr lang="de-DE" sz="2000" dirty="0" smtClean="0"/>
              <a:t> – MKK4 </a:t>
            </a:r>
            <a:r>
              <a:rPr lang="de-DE" sz="2000" dirty="0" err="1" smtClean="0"/>
              <a:t>corrects</a:t>
            </a:r>
            <a:r>
              <a:rPr lang="de-DE" sz="2000" dirty="0" smtClean="0"/>
              <a:t> on </a:t>
            </a:r>
            <a:r>
              <a:rPr lang="de-DE" sz="2000" dirty="0" err="1" smtClean="0"/>
              <a:t>sensor</a:t>
            </a:r>
            <a:r>
              <a:rPr lang="de-DE" sz="2000" dirty="0" smtClean="0"/>
              <a:t> E2.BT2 – </a:t>
            </a:r>
            <a:r>
              <a:rPr lang="de-DE" sz="2000" dirty="0" err="1" smtClean="0"/>
              <a:t>this</a:t>
            </a:r>
            <a:r>
              <a:rPr lang="de-DE" sz="2000" dirty="0" smtClean="0"/>
              <a:t> </a:t>
            </a:r>
            <a:r>
              <a:rPr lang="de-DE" sz="2000" dirty="0" err="1" smtClean="0"/>
              <a:t>one</a:t>
            </a:r>
            <a:r>
              <a:rPr lang="de-DE" sz="2000" dirty="0" smtClean="0"/>
              <a:t> </a:t>
            </a:r>
            <a:r>
              <a:rPr lang="de-DE" sz="2000" dirty="0" err="1" smtClean="0"/>
              <a:t>is</a:t>
            </a:r>
            <a:r>
              <a:rPr lang="de-DE" sz="2000" dirty="0" smtClean="0"/>
              <a:t> </a:t>
            </a:r>
            <a:r>
              <a:rPr lang="de-DE" sz="2000" dirty="0" err="1" smtClean="0"/>
              <a:t>stable</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checked</a:t>
            </a:r>
            <a:r>
              <a:rPr lang="de-DE" sz="2000" dirty="0" smtClean="0"/>
              <a:t> </a:t>
            </a:r>
            <a:r>
              <a:rPr lang="de-DE" sz="2000" dirty="0" err="1" smtClean="0"/>
              <a:t>if</a:t>
            </a:r>
            <a:r>
              <a:rPr lang="de-DE" sz="2000" dirty="0" smtClean="0"/>
              <a:t> </a:t>
            </a:r>
            <a:r>
              <a:rPr lang="de-DE" sz="2000" dirty="0" err="1" smtClean="0"/>
              <a:t>we</a:t>
            </a:r>
            <a:r>
              <a:rPr lang="de-DE" sz="2000" dirty="0" smtClean="0"/>
              <a:t> </a:t>
            </a:r>
            <a:r>
              <a:rPr lang="de-DE" sz="2000" dirty="0" err="1" smtClean="0"/>
              <a:t>see</a:t>
            </a:r>
            <a:r>
              <a:rPr lang="de-DE" sz="2000" dirty="0" smtClean="0"/>
              <a:t> </a:t>
            </a:r>
            <a:r>
              <a:rPr lang="de-DE" sz="2000" dirty="0" err="1" smtClean="0"/>
              <a:t>the</a:t>
            </a:r>
            <a:r>
              <a:rPr lang="de-DE" sz="2000" dirty="0" smtClean="0"/>
              <a:t> </a:t>
            </a:r>
            <a:r>
              <a:rPr lang="de-DE" sz="2000" dirty="0" err="1" smtClean="0"/>
              <a:t>tunnel</a:t>
            </a:r>
            <a:r>
              <a:rPr lang="de-DE" sz="2000" dirty="0" smtClean="0"/>
              <a:t> </a:t>
            </a:r>
            <a:r>
              <a:rPr lang="de-DE" sz="2000" dirty="0" err="1" smtClean="0"/>
              <a:t>temperature</a:t>
            </a:r>
            <a:r>
              <a:rPr lang="de-DE" sz="2000" dirty="0" smtClean="0"/>
              <a:t> </a:t>
            </a:r>
            <a:r>
              <a:rPr lang="de-DE" sz="2000" dirty="0" err="1" smtClean="0"/>
              <a:t>drift</a:t>
            </a:r>
            <a:r>
              <a:rPr lang="de-DE" sz="2000" dirty="0" smtClean="0"/>
              <a:t> on </a:t>
            </a:r>
            <a:r>
              <a:rPr lang="de-DE" sz="2000" dirty="0" err="1" smtClean="0"/>
              <a:t>the</a:t>
            </a:r>
            <a:r>
              <a:rPr lang="de-DE" sz="2000" dirty="0" smtClean="0"/>
              <a:t> </a:t>
            </a:r>
            <a:r>
              <a:rPr lang="de-DE" sz="2000" dirty="0" err="1" smtClean="0"/>
              <a:t>gun</a:t>
            </a:r>
            <a:r>
              <a:rPr lang="de-DE" sz="2000" dirty="0" smtClean="0"/>
              <a:t>.</a:t>
            </a:r>
          </a:p>
          <a:p>
            <a:r>
              <a:rPr lang="de-DE" sz="2000" dirty="0" smtClean="0"/>
              <a:t>Second PCB steerer </a:t>
            </a:r>
            <a:r>
              <a:rPr lang="de-DE" sz="2000" dirty="0" err="1" smtClean="0"/>
              <a:t>replacement</a:t>
            </a:r>
            <a:r>
              <a:rPr lang="de-DE" sz="2000" dirty="0" smtClean="0"/>
              <a:t> </a:t>
            </a:r>
            <a:r>
              <a:rPr lang="de-DE" sz="2000" dirty="0" err="1" smtClean="0"/>
              <a:t>triggered</a:t>
            </a:r>
            <a:r>
              <a:rPr lang="de-DE" sz="2000" dirty="0" smtClean="0"/>
              <a:t> – will </a:t>
            </a:r>
            <a:r>
              <a:rPr lang="de-DE" sz="2000" dirty="0" err="1" smtClean="0"/>
              <a:t>be</a:t>
            </a:r>
            <a:r>
              <a:rPr lang="de-DE" sz="2000" dirty="0" smtClean="0"/>
              <a:t> </a:t>
            </a:r>
            <a:r>
              <a:rPr lang="de-DE" sz="2000" dirty="0" err="1" smtClean="0"/>
              <a:t>done</a:t>
            </a:r>
            <a:r>
              <a:rPr lang="de-DE" sz="2000" dirty="0" smtClean="0"/>
              <a:t> </a:t>
            </a:r>
            <a:r>
              <a:rPr lang="de-DE" sz="2000" dirty="0" err="1" smtClean="0"/>
              <a:t>by</a:t>
            </a:r>
            <a:r>
              <a:rPr lang="de-DE" sz="2000" dirty="0" smtClean="0"/>
              <a:t> Hannes / Max.</a:t>
            </a:r>
            <a:endParaRPr lang="en-US" sz="2000" dirty="0" smtClean="0"/>
          </a:p>
          <a:p>
            <a:r>
              <a:rPr lang="en-US" sz="2000" dirty="0" smtClean="0"/>
              <a:t>High energy dipole corrector coil setup and cycling procedure to be investigated. </a:t>
            </a:r>
          </a:p>
          <a:p>
            <a:pPr lvl="1"/>
            <a:r>
              <a:rPr lang="de-DE" sz="2000" dirty="0" smtClean="0"/>
              <a:t>Go </a:t>
            </a:r>
            <a:r>
              <a:rPr lang="de-DE" sz="2000" dirty="0" err="1" smtClean="0"/>
              <a:t>for</a:t>
            </a:r>
            <a:r>
              <a:rPr lang="de-DE" sz="2000" dirty="0" smtClean="0"/>
              <a:t> proper </a:t>
            </a:r>
            <a:r>
              <a:rPr lang="de-DE" sz="2000" dirty="0" err="1" smtClean="0"/>
              <a:t>long</a:t>
            </a:r>
            <a:r>
              <a:rPr lang="de-DE" sz="2000" dirty="0" smtClean="0"/>
              <a:t>-term </a:t>
            </a:r>
            <a:r>
              <a:rPr lang="de-DE" sz="2000" dirty="0" err="1" smtClean="0"/>
              <a:t>solution</a:t>
            </a:r>
            <a:r>
              <a:rPr lang="de-DE" sz="2000" dirty="0" smtClean="0"/>
              <a:t>: Connection </a:t>
            </a:r>
            <a:r>
              <a:rPr lang="de-DE" sz="2000" dirty="0" err="1" smtClean="0"/>
              <a:t>to</a:t>
            </a:r>
            <a:r>
              <a:rPr lang="de-DE" sz="2000" dirty="0" smtClean="0"/>
              <a:t> </a:t>
            </a:r>
            <a:r>
              <a:rPr lang="de-DE" sz="2000" dirty="0" err="1" smtClean="0"/>
              <a:t>the</a:t>
            </a:r>
            <a:r>
              <a:rPr lang="de-DE" sz="2000" dirty="0" smtClean="0"/>
              <a:t> </a:t>
            </a:r>
            <a:r>
              <a:rPr lang="de-DE" sz="2000" dirty="0" err="1" smtClean="0"/>
              <a:t>standard</a:t>
            </a:r>
            <a:r>
              <a:rPr lang="de-DE" sz="2000" dirty="0" smtClean="0"/>
              <a:t> power </a:t>
            </a:r>
            <a:r>
              <a:rPr lang="de-DE" sz="2000" dirty="0" err="1" smtClean="0"/>
              <a:t>converter</a:t>
            </a:r>
            <a:r>
              <a:rPr lang="de-DE" sz="2000" dirty="0" smtClean="0"/>
              <a:t> (MKK) in </a:t>
            </a:r>
            <a:r>
              <a:rPr lang="de-DE" sz="2000" dirty="0" err="1" smtClean="0"/>
              <a:t>the</a:t>
            </a:r>
            <a:r>
              <a:rPr lang="de-DE" sz="2000" dirty="0" smtClean="0"/>
              <a:t> </a:t>
            </a:r>
            <a:r>
              <a:rPr lang="de-DE" sz="2000" dirty="0" err="1" smtClean="0"/>
              <a:t>shutdown</a:t>
            </a:r>
            <a:r>
              <a:rPr lang="de-DE" sz="2000" dirty="0" smtClean="0"/>
              <a:t>.</a:t>
            </a:r>
            <a:endParaRPr lang="en-US" sz="2000" dirty="0" smtClean="0"/>
          </a:p>
          <a:p>
            <a:endParaRPr lang="en-US" sz="2000" dirty="0" smtClean="0"/>
          </a:p>
          <a:p>
            <a:r>
              <a:rPr lang="de-DE" sz="2000" i="1" dirty="0" smtClean="0"/>
              <a:t>MKK </a:t>
            </a:r>
            <a:r>
              <a:rPr lang="de-DE" sz="2000" i="1" dirty="0" err="1" smtClean="0"/>
              <a:t>investigating</a:t>
            </a:r>
            <a:r>
              <a:rPr lang="de-DE" sz="2000" i="1" dirty="0" smtClean="0"/>
              <a:t> SOLL-IST </a:t>
            </a:r>
            <a:r>
              <a:rPr lang="de-DE" sz="2000" i="1" dirty="0" err="1" smtClean="0"/>
              <a:t>difference</a:t>
            </a:r>
            <a:r>
              <a:rPr lang="de-DE" sz="2000" i="1" dirty="0" smtClean="0"/>
              <a:t> </a:t>
            </a:r>
            <a:r>
              <a:rPr lang="de-DE" sz="2000" i="1" dirty="0" err="1" smtClean="0"/>
              <a:t>for</a:t>
            </a:r>
            <a:r>
              <a:rPr lang="de-DE" sz="2000" i="1" dirty="0" smtClean="0"/>
              <a:t> Quads – </a:t>
            </a:r>
            <a:r>
              <a:rPr lang="de-DE" sz="2000" i="1" dirty="0" err="1" smtClean="0"/>
              <a:t>exchanged</a:t>
            </a:r>
            <a:r>
              <a:rPr lang="de-DE" sz="2000" i="1" dirty="0" smtClean="0"/>
              <a:t> </a:t>
            </a:r>
            <a:r>
              <a:rPr lang="de-DE" sz="2000" i="1" dirty="0" err="1" smtClean="0"/>
              <a:t>relays</a:t>
            </a:r>
            <a:r>
              <a:rPr lang="de-DE" sz="2000" i="1" dirty="0" smtClean="0"/>
              <a:t>. </a:t>
            </a:r>
            <a:r>
              <a:rPr lang="de-DE" sz="2000" i="1" dirty="0" err="1" smtClean="0"/>
              <a:t>Adjusted</a:t>
            </a:r>
            <a:r>
              <a:rPr lang="de-DE" sz="2000" i="1" dirty="0" smtClean="0"/>
              <a:t> orange </a:t>
            </a:r>
            <a:r>
              <a:rPr lang="de-DE" sz="2000" i="1" dirty="0" err="1" smtClean="0"/>
              <a:t>warning</a:t>
            </a:r>
            <a:r>
              <a:rPr lang="de-DE" sz="2000" i="1" dirty="0" smtClean="0"/>
              <a:t> </a:t>
            </a:r>
            <a:r>
              <a:rPr lang="de-DE" sz="2000" i="1" dirty="0" err="1" smtClean="0"/>
              <a:t>signs</a:t>
            </a:r>
            <a:r>
              <a:rPr lang="de-DE" sz="2000" i="1" dirty="0" smtClean="0"/>
              <a:t>, </a:t>
            </a:r>
            <a:r>
              <a:rPr lang="de-DE" sz="2000" i="1" dirty="0" err="1" smtClean="0"/>
              <a:t>fine-tunig</a:t>
            </a:r>
            <a:r>
              <a:rPr lang="de-DE" sz="2000" i="1" dirty="0" smtClean="0"/>
              <a:t> after </a:t>
            </a:r>
            <a:r>
              <a:rPr lang="de-DE" sz="2000" i="1" dirty="0" err="1" smtClean="0"/>
              <a:t>optics</a:t>
            </a:r>
            <a:r>
              <a:rPr lang="de-DE" sz="2000" i="1" dirty="0" smtClean="0"/>
              <a:t> </a:t>
            </a:r>
            <a:r>
              <a:rPr lang="de-DE" sz="2000" i="1" dirty="0" err="1" smtClean="0"/>
              <a:t>set-up</a:t>
            </a:r>
            <a:endParaRPr lang="en-US" sz="2000" i="1" dirty="0" smtClean="0"/>
          </a:p>
          <a:p>
            <a:r>
              <a:rPr lang="en-US" sz="2000" i="1" dirty="0" smtClean="0"/>
              <a:t>Crane works and construction work expected – going back to BKR under discussion.</a:t>
            </a:r>
            <a:endParaRPr lang="en-US" sz="2000" i="1" dirty="0"/>
          </a:p>
        </p:txBody>
      </p:sp>
    </p:spTree>
    <p:extLst>
      <p:ext uri="{BB962C8B-B14F-4D97-AF65-F5344CB8AC3E}">
        <p14:creationId xmlns:p14="http://schemas.microsoft.com/office/powerpoint/2010/main" val="367249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err="1" smtClean="0"/>
              <a:t>Planning</a:t>
            </a:r>
            <a:r>
              <a:rPr lang="de-DE" sz="2800" b="1" dirty="0" smtClean="0"/>
              <a:t> </a:t>
            </a:r>
            <a:r>
              <a:rPr lang="de-DE" sz="2800" b="1" dirty="0" err="1" smtClean="0"/>
              <a:t>of</a:t>
            </a:r>
            <a:r>
              <a:rPr lang="de-DE" sz="2800" b="1" dirty="0" smtClean="0"/>
              <a:t> </a:t>
            </a:r>
            <a:r>
              <a:rPr lang="de-DE" sz="2800" b="1" dirty="0" err="1" smtClean="0"/>
              <a:t>shutdown</a:t>
            </a:r>
            <a:r>
              <a:rPr lang="de-DE" sz="2800" b="1" dirty="0" smtClean="0"/>
              <a:t> </a:t>
            </a:r>
            <a:r>
              <a:rPr lang="de-DE" sz="2800" b="1" dirty="0" err="1" smtClean="0"/>
              <a:t>weeks</a:t>
            </a:r>
            <a:r>
              <a:rPr lang="de-DE" sz="2800" b="1" dirty="0" smtClean="0"/>
              <a:t> 42 &amp; 45</a:t>
            </a:r>
            <a:endParaRPr lang="en-US" sz="2800" b="1" dirty="0"/>
          </a:p>
        </p:txBody>
      </p:sp>
      <p:sp>
        <p:nvSpPr>
          <p:cNvPr id="4" name="Rectangle 3"/>
          <p:cNvSpPr/>
          <p:nvPr/>
        </p:nvSpPr>
        <p:spPr>
          <a:xfrm>
            <a:off x="5619139" y="3337422"/>
            <a:ext cx="3168352"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grpSp>
        <p:nvGrpSpPr>
          <p:cNvPr id="5" name="Group 4"/>
          <p:cNvGrpSpPr/>
          <p:nvPr/>
        </p:nvGrpSpPr>
        <p:grpSpPr>
          <a:xfrm>
            <a:off x="5907171" y="3625454"/>
            <a:ext cx="2592288" cy="288032"/>
            <a:chOff x="7464152" y="2492896"/>
            <a:chExt cx="2592288" cy="288032"/>
          </a:xfrm>
        </p:grpSpPr>
        <p:sp>
          <p:nvSpPr>
            <p:cNvPr id="6" name="Oval 5"/>
            <p:cNvSpPr/>
            <p:nvPr/>
          </p:nvSpPr>
          <p:spPr>
            <a:xfrm>
              <a:off x="7464152" y="2492896"/>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7" name="Oval 6"/>
            <p:cNvSpPr/>
            <p:nvPr/>
          </p:nvSpPr>
          <p:spPr>
            <a:xfrm>
              <a:off x="8616280" y="2492896"/>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8" name="Oval 7"/>
            <p:cNvSpPr/>
            <p:nvPr/>
          </p:nvSpPr>
          <p:spPr>
            <a:xfrm>
              <a:off x="9768408" y="2492896"/>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grpSp>
      <p:grpSp>
        <p:nvGrpSpPr>
          <p:cNvPr id="9" name="Group 8"/>
          <p:cNvGrpSpPr/>
          <p:nvPr/>
        </p:nvGrpSpPr>
        <p:grpSpPr>
          <a:xfrm>
            <a:off x="5915555" y="4705574"/>
            <a:ext cx="2592288" cy="288032"/>
            <a:chOff x="7472536" y="3284984"/>
            <a:chExt cx="2592288" cy="288032"/>
          </a:xfrm>
        </p:grpSpPr>
        <p:sp>
          <p:nvSpPr>
            <p:cNvPr id="11" name="Oval 10"/>
            <p:cNvSpPr/>
            <p:nvPr/>
          </p:nvSpPr>
          <p:spPr>
            <a:xfrm>
              <a:off x="7472536" y="3284984"/>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2" name="Oval 11"/>
            <p:cNvSpPr/>
            <p:nvPr/>
          </p:nvSpPr>
          <p:spPr>
            <a:xfrm>
              <a:off x="8624664" y="3284984"/>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3" name="Oval 12"/>
            <p:cNvSpPr/>
            <p:nvPr/>
          </p:nvSpPr>
          <p:spPr>
            <a:xfrm>
              <a:off x="9776792" y="3284984"/>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grpSp>
      <p:grpSp>
        <p:nvGrpSpPr>
          <p:cNvPr id="14" name="Group 13"/>
          <p:cNvGrpSpPr/>
          <p:nvPr/>
        </p:nvGrpSpPr>
        <p:grpSpPr>
          <a:xfrm>
            <a:off x="5915555" y="5785694"/>
            <a:ext cx="2592288" cy="288032"/>
            <a:chOff x="7472536" y="4293096"/>
            <a:chExt cx="2592288" cy="288032"/>
          </a:xfrm>
        </p:grpSpPr>
        <p:sp>
          <p:nvSpPr>
            <p:cNvPr id="15" name="Oval 14"/>
            <p:cNvSpPr/>
            <p:nvPr/>
          </p:nvSpPr>
          <p:spPr>
            <a:xfrm>
              <a:off x="7472536" y="4293096"/>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6" name="Oval 15"/>
            <p:cNvSpPr/>
            <p:nvPr/>
          </p:nvSpPr>
          <p:spPr>
            <a:xfrm>
              <a:off x="8624664" y="4293096"/>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7" name="Oval 16"/>
            <p:cNvSpPr/>
            <p:nvPr/>
          </p:nvSpPr>
          <p:spPr>
            <a:xfrm>
              <a:off x="9776792" y="4293096"/>
              <a:ext cx="288032" cy="2880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grpSp>
      <p:sp>
        <p:nvSpPr>
          <p:cNvPr id="18" name="TextBox 17"/>
          <p:cNvSpPr txBox="1"/>
          <p:nvPr/>
        </p:nvSpPr>
        <p:spPr>
          <a:xfrm>
            <a:off x="5436096" y="3306470"/>
            <a:ext cx="958917" cy="338554"/>
          </a:xfrm>
          <a:prstGeom prst="rect">
            <a:avLst/>
          </a:prstGeom>
          <a:noFill/>
        </p:spPr>
        <p:txBody>
          <a:bodyPr wrap="none" rtlCol="0">
            <a:spAutoFit/>
          </a:bodyPr>
          <a:lstStyle/>
          <a:p>
            <a:r>
              <a:rPr lang="de-DE" sz="1600" dirty="0" smtClean="0"/>
              <a:t>TEM400</a:t>
            </a:r>
            <a:endParaRPr lang="en-US" sz="1600" dirty="0" err="1" smtClean="0"/>
          </a:p>
        </p:txBody>
      </p:sp>
      <p:sp>
        <p:nvSpPr>
          <p:cNvPr id="19" name="TextBox 18"/>
          <p:cNvSpPr txBox="1"/>
          <p:nvPr/>
        </p:nvSpPr>
        <p:spPr>
          <a:xfrm>
            <a:off x="6867872" y="4350224"/>
            <a:ext cx="958917" cy="338554"/>
          </a:xfrm>
          <a:prstGeom prst="rect">
            <a:avLst/>
          </a:prstGeom>
          <a:noFill/>
        </p:spPr>
        <p:txBody>
          <a:bodyPr wrap="none" rtlCol="0">
            <a:spAutoFit/>
          </a:bodyPr>
          <a:lstStyle/>
          <a:p>
            <a:r>
              <a:rPr lang="de-DE" sz="1600" dirty="0" smtClean="0"/>
              <a:t>TEM300</a:t>
            </a:r>
            <a:endParaRPr lang="en-US" sz="1600" dirty="0" err="1" smtClean="0"/>
          </a:p>
        </p:txBody>
      </p:sp>
      <p:sp>
        <p:nvSpPr>
          <p:cNvPr id="20" name="TextBox 19"/>
          <p:cNvSpPr txBox="1"/>
          <p:nvPr/>
        </p:nvSpPr>
        <p:spPr>
          <a:xfrm>
            <a:off x="5440363" y="4353939"/>
            <a:ext cx="958917" cy="338554"/>
          </a:xfrm>
          <a:prstGeom prst="rect">
            <a:avLst/>
          </a:prstGeom>
          <a:noFill/>
        </p:spPr>
        <p:txBody>
          <a:bodyPr wrap="none" rtlCol="0">
            <a:spAutoFit/>
          </a:bodyPr>
          <a:lstStyle/>
          <a:p>
            <a:r>
              <a:rPr lang="de-DE" sz="1600" dirty="0" smtClean="0"/>
              <a:t>TEM300</a:t>
            </a:r>
            <a:endParaRPr lang="en-US" sz="1600" dirty="0" err="1" smtClean="0"/>
          </a:p>
        </p:txBody>
      </p:sp>
      <p:sp>
        <p:nvSpPr>
          <p:cNvPr id="21" name="TextBox 20"/>
          <p:cNvSpPr txBox="1"/>
          <p:nvPr/>
        </p:nvSpPr>
        <p:spPr>
          <a:xfrm>
            <a:off x="6852213" y="3306470"/>
            <a:ext cx="958917" cy="338554"/>
          </a:xfrm>
          <a:prstGeom prst="rect">
            <a:avLst/>
          </a:prstGeom>
          <a:noFill/>
        </p:spPr>
        <p:txBody>
          <a:bodyPr wrap="none" rtlCol="0">
            <a:spAutoFit/>
          </a:bodyPr>
          <a:lstStyle/>
          <a:p>
            <a:r>
              <a:rPr lang="de-DE" sz="1600" dirty="0" smtClean="0"/>
              <a:t>TEM200</a:t>
            </a:r>
            <a:endParaRPr lang="en-US" sz="1600" dirty="0" err="1" smtClean="0"/>
          </a:p>
        </p:txBody>
      </p:sp>
      <p:sp>
        <p:nvSpPr>
          <p:cNvPr id="22" name="TextBox 21"/>
          <p:cNvSpPr txBox="1"/>
          <p:nvPr/>
        </p:nvSpPr>
        <p:spPr>
          <a:xfrm>
            <a:off x="8028384" y="3306470"/>
            <a:ext cx="958917" cy="338554"/>
          </a:xfrm>
          <a:prstGeom prst="rect">
            <a:avLst/>
          </a:prstGeom>
          <a:noFill/>
        </p:spPr>
        <p:txBody>
          <a:bodyPr wrap="none" rtlCol="0">
            <a:spAutoFit/>
          </a:bodyPr>
          <a:lstStyle/>
          <a:p>
            <a:r>
              <a:rPr lang="de-DE" sz="1600" dirty="0" smtClean="0"/>
              <a:t>TEM150</a:t>
            </a:r>
            <a:endParaRPr lang="en-US" sz="1600" dirty="0" err="1" smtClean="0"/>
          </a:p>
        </p:txBody>
      </p:sp>
      <p:sp>
        <p:nvSpPr>
          <p:cNvPr id="23" name="TextBox 22"/>
          <p:cNvSpPr txBox="1"/>
          <p:nvPr/>
        </p:nvSpPr>
        <p:spPr>
          <a:xfrm>
            <a:off x="8034010" y="4333347"/>
            <a:ext cx="958917" cy="338554"/>
          </a:xfrm>
          <a:prstGeom prst="rect">
            <a:avLst/>
          </a:prstGeom>
          <a:noFill/>
        </p:spPr>
        <p:txBody>
          <a:bodyPr wrap="none" rtlCol="0">
            <a:spAutoFit/>
          </a:bodyPr>
          <a:lstStyle/>
          <a:p>
            <a:r>
              <a:rPr lang="de-DE" sz="1600" dirty="0" smtClean="0"/>
              <a:t>TEM300</a:t>
            </a:r>
            <a:endParaRPr lang="en-US" sz="1600" dirty="0" err="1" smtClean="0"/>
          </a:p>
        </p:txBody>
      </p:sp>
      <p:sp>
        <p:nvSpPr>
          <p:cNvPr id="24" name="TextBox 23"/>
          <p:cNvSpPr txBox="1"/>
          <p:nvPr/>
        </p:nvSpPr>
        <p:spPr>
          <a:xfrm>
            <a:off x="6656259" y="6330806"/>
            <a:ext cx="1188146" cy="338554"/>
          </a:xfrm>
          <a:prstGeom prst="rect">
            <a:avLst/>
          </a:prstGeom>
          <a:noFill/>
        </p:spPr>
        <p:txBody>
          <a:bodyPr wrap="none" rtlCol="0">
            <a:spAutoFit/>
          </a:bodyPr>
          <a:lstStyle/>
          <a:p>
            <a:r>
              <a:rPr lang="de-DE" sz="1600" dirty="0" smtClean="0"/>
              <a:t>Pepper </a:t>
            </a:r>
            <a:r>
              <a:rPr lang="de-DE" sz="1600" dirty="0" err="1" smtClean="0"/>
              <a:t>pot</a:t>
            </a:r>
            <a:endParaRPr lang="en-US" sz="1600" dirty="0" err="1" smtClean="0"/>
          </a:p>
        </p:txBody>
      </p:sp>
      <p:sp>
        <p:nvSpPr>
          <p:cNvPr id="25" name="Content Placeholder 2"/>
          <p:cNvSpPr txBox="1">
            <a:spLocks/>
          </p:cNvSpPr>
          <p:nvPr/>
        </p:nvSpPr>
        <p:spPr>
          <a:xfrm>
            <a:off x="0" y="1011039"/>
            <a:ext cx="11376025" cy="50102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t>KW 42: MDI </a:t>
            </a:r>
            <a:r>
              <a:rPr lang="de-DE" sz="2400" dirty="0" err="1" smtClean="0"/>
              <a:t>and</a:t>
            </a:r>
            <a:r>
              <a:rPr lang="de-DE" sz="2400" dirty="0" smtClean="0"/>
              <a:t> MVS (clean)</a:t>
            </a:r>
          </a:p>
          <a:p>
            <a:pPr lvl="1"/>
            <a:r>
              <a:rPr lang="de-DE" sz="2400" dirty="0" smtClean="0"/>
              <a:t>Pepper </a:t>
            </a:r>
            <a:r>
              <a:rPr lang="de-DE" sz="2400" dirty="0" err="1" smtClean="0"/>
              <a:t>pot</a:t>
            </a:r>
            <a:r>
              <a:rPr lang="de-DE" sz="2400" dirty="0" smtClean="0"/>
              <a:t> </a:t>
            </a:r>
            <a:r>
              <a:rPr lang="de-DE" sz="2400" dirty="0" err="1" smtClean="0"/>
              <a:t>installation</a:t>
            </a:r>
            <a:endParaRPr lang="de-DE" sz="2400" dirty="0" smtClean="0"/>
          </a:p>
          <a:p>
            <a:pPr lvl="1"/>
            <a:r>
              <a:rPr lang="de-DE" sz="2400" dirty="0" smtClean="0"/>
              <a:t>X1 </a:t>
            </a:r>
            <a:r>
              <a:rPr lang="de-DE" sz="2400" dirty="0" err="1" smtClean="0"/>
              <a:t>complete</a:t>
            </a:r>
            <a:r>
              <a:rPr lang="de-DE" sz="2400" dirty="0" smtClean="0"/>
              <a:t> </a:t>
            </a:r>
            <a:r>
              <a:rPr lang="de-DE" sz="2400" dirty="0" err="1" smtClean="0"/>
              <a:t>exchange</a:t>
            </a:r>
            <a:endParaRPr lang="de-DE" sz="2400" dirty="0" smtClean="0"/>
          </a:p>
          <a:p>
            <a:pPr lvl="1"/>
            <a:r>
              <a:rPr lang="de-DE" sz="2400" dirty="0" smtClean="0"/>
              <a:t>FC </a:t>
            </a:r>
            <a:r>
              <a:rPr lang="de-DE" sz="2400" dirty="0" err="1" smtClean="0"/>
              <a:t>exchange</a:t>
            </a:r>
            <a:endParaRPr lang="de-DE" sz="2400" dirty="0" smtClean="0"/>
          </a:p>
          <a:p>
            <a:pPr lvl="1"/>
            <a:r>
              <a:rPr lang="de-DE" sz="2400" dirty="0" err="1" smtClean="0"/>
              <a:t>Collimator</a:t>
            </a:r>
            <a:r>
              <a:rPr lang="de-DE" sz="2400" dirty="0" smtClean="0"/>
              <a:t> </a:t>
            </a:r>
            <a:r>
              <a:rPr lang="de-DE" sz="2400" dirty="0" err="1" smtClean="0"/>
              <a:t>alignment</a:t>
            </a:r>
            <a:endParaRPr lang="de-DE" sz="2400" dirty="0" smtClean="0"/>
          </a:p>
          <a:p>
            <a:pPr marL="457200" lvl="1" indent="0">
              <a:buNone/>
            </a:pPr>
            <a:endParaRPr lang="de-DE" sz="2400" dirty="0" smtClean="0"/>
          </a:p>
          <a:p>
            <a:r>
              <a:rPr lang="de-DE" sz="2400" dirty="0" smtClean="0"/>
              <a:t>KW 45: MEA  (</a:t>
            </a:r>
            <a:r>
              <a:rPr lang="de-DE" sz="2400" dirty="0" err="1" smtClean="0"/>
              <a:t>dirty</a:t>
            </a:r>
            <a:r>
              <a:rPr lang="de-DE" sz="2400" dirty="0" smtClean="0"/>
              <a:t>)</a:t>
            </a:r>
          </a:p>
          <a:p>
            <a:pPr lvl="1"/>
            <a:r>
              <a:rPr lang="de-DE" sz="2400" dirty="0" smtClean="0"/>
              <a:t>Hole </a:t>
            </a:r>
            <a:r>
              <a:rPr lang="de-DE" sz="2400" dirty="0" err="1" smtClean="0"/>
              <a:t>drilling</a:t>
            </a:r>
            <a:endParaRPr lang="de-DE" sz="2400" dirty="0" smtClean="0"/>
          </a:p>
          <a:p>
            <a:pPr lvl="1"/>
            <a:r>
              <a:rPr lang="de-DE" sz="2400" dirty="0" err="1" smtClean="0"/>
              <a:t>Water</a:t>
            </a:r>
            <a:r>
              <a:rPr lang="de-DE" sz="2400" dirty="0" smtClean="0"/>
              <a:t> </a:t>
            </a:r>
            <a:r>
              <a:rPr lang="de-DE" sz="2400" dirty="0" err="1" smtClean="0"/>
              <a:t>works</a:t>
            </a:r>
            <a:endParaRPr lang="de-DE" sz="2400" dirty="0" smtClean="0"/>
          </a:p>
          <a:p>
            <a:pPr lvl="1"/>
            <a:r>
              <a:rPr lang="de-DE" sz="2400" dirty="0" smtClean="0"/>
              <a:t>MCS </a:t>
            </a:r>
            <a:r>
              <a:rPr lang="de-DE" sz="2400" dirty="0" err="1" smtClean="0"/>
              <a:t>server</a:t>
            </a:r>
            <a:r>
              <a:rPr lang="de-DE" sz="2400" dirty="0" smtClean="0"/>
              <a:t> </a:t>
            </a:r>
            <a:r>
              <a:rPr lang="de-DE" sz="2400" dirty="0" err="1" smtClean="0"/>
              <a:t>updates</a:t>
            </a:r>
            <a:endParaRPr lang="en-US" sz="2400" dirty="0"/>
          </a:p>
        </p:txBody>
      </p:sp>
    </p:spTree>
    <p:extLst>
      <p:ext uri="{BB962C8B-B14F-4D97-AF65-F5344CB8AC3E}">
        <p14:creationId xmlns:p14="http://schemas.microsoft.com/office/powerpoint/2010/main" val="39343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err="1" smtClean="0"/>
              <a:t>Shift</a:t>
            </a:r>
            <a:r>
              <a:rPr lang="de-DE" sz="2800" b="1" dirty="0" smtClean="0"/>
              <a:t> </a:t>
            </a:r>
            <a:r>
              <a:rPr lang="de-DE" sz="2800" b="1" dirty="0" err="1" smtClean="0"/>
              <a:t>planning</a:t>
            </a:r>
            <a:r>
              <a:rPr lang="de-DE" sz="2800" b="1" dirty="0" smtClean="0"/>
              <a:t> </a:t>
            </a:r>
            <a:r>
              <a:rPr lang="de-DE" sz="2800" b="1" dirty="0" err="1" smtClean="0"/>
              <a:t>for</a:t>
            </a:r>
            <a:r>
              <a:rPr lang="de-DE" sz="2800" b="1" dirty="0" smtClean="0"/>
              <a:t> KW41</a:t>
            </a:r>
            <a:endParaRPr lang="en-US" sz="2800" b="1" dirty="0"/>
          </a:p>
        </p:txBody>
      </p:sp>
      <p:pic>
        <p:nvPicPr>
          <p:cNvPr id="5" name="Bild" descr="Bild"/>
          <p:cNvPicPr>
            <a:picLocks noChangeAspect="1"/>
          </p:cNvPicPr>
          <p:nvPr/>
        </p:nvPicPr>
        <p:blipFill>
          <a:blip r:embed="rId2">
            <a:extLst/>
          </a:blip>
          <a:stretch>
            <a:fillRect/>
          </a:stretch>
        </p:blipFill>
        <p:spPr>
          <a:xfrm>
            <a:off x="1668287" y="6279386"/>
            <a:ext cx="5640017" cy="461982"/>
          </a:xfrm>
          <a:prstGeom prst="rect">
            <a:avLst/>
          </a:prstGeom>
          <a:ln w="12700">
            <a:miter lim="400000"/>
          </a:ln>
        </p:spPr>
      </p:pic>
      <p:graphicFrame>
        <p:nvGraphicFramePr>
          <p:cNvPr id="6" name="Tabelle"/>
          <p:cNvGraphicFramePr/>
          <p:nvPr>
            <p:extLst>
              <p:ext uri="{D42A27DB-BD31-4B8C-83A1-F6EECF244321}">
                <p14:modId xmlns:p14="http://schemas.microsoft.com/office/powerpoint/2010/main" val="4257117381"/>
              </p:ext>
            </p:extLst>
          </p:nvPr>
        </p:nvGraphicFramePr>
        <p:xfrm>
          <a:off x="0" y="741849"/>
          <a:ext cx="9144000" cy="5341620"/>
        </p:xfrm>
        <a:graphic>
          <a:graphicData uri="http://schemas.openxmlformats.org/drawingml/2006/table">
            <a:tbl>
              <a:tblPr bandRow="1"/>
              <a:tblGrid>
                <a:gridCol w="1688201"/>
                <a:gridCol w="1690212"/>
                <a:gridCol w="3852949"/>
                <a:gridCol w="748603"/>
                <a:gridCol w="1164035"/>
              </a:tblGrid>
              <a:tr h="262867">
                <a:tc>
                  <a:txBody>
                    <a:bodyPr/>
                    <a:lstStyle/>
                    <a:p>
                      <a:pPr algn="l">
                        <a:lnSpc>
                          <a:spcPts val="5700"/>
                        </a:lnSpc>
                        <a:defRPr sz="1800"/>
                      </a:pPr>
                      <a:r>
                        <a:rPr sz="2000" b="1" dirty="0">
                          <a:solidFill>
                            <a:srgbClr val="FFFFFF"/>
                          </a:solidFill>
                          <a:latin typeface="Calibri"/>
                          <a:ea typeface="Calibri"/>
                          <a:cs typeface="Calibri"/>
                          <a:sym typeface="Calibri"/>
                        </a:rPr>
                        <a:t>Date</a:t>
                      </a: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rgbClr val="4F81BD"/>
                    </a:solidFill>
                  </a:tcPr>
                </a:tc>
                <a:tc>
                  <a:txBody>
                    <a:bodyPr/>
                    <a:lstStyle/>
                    <a:p>
                      <a:pPr algn="l">
                        <a:lnSpc>
                          <a:spcPts val="5700"/>
                        </a:lnSpc>
                        <a:defRPr sz="1800"/>
                      </a:pPr>
                      <a:r>
                        <a:rPr sz="2000" b="1" dirty="0" err="1">
                          <a:solidFill>
                            <a:srgbClr val="FFFFFF"/>
                          </a:solidFill>
                          <a:latin typeface="Calibri"/>
                          <a:ea typeface="Calibri"/>
                          <a:cs typeface="Calibri"/>
                          <a:sym typeface="Calibri"/>
                        </a:rPr>
                        <a:t>Shiftleader</a:t>
                      </a:r>
                      <a:endParaRPr sz="2000" b="1" dirty="0">
                        <a:solidFill>
                          <a:srgbClr val="FFFFFF"/>
                        </a:solidFill>
                        <a:latin typeface="Calibri"/>
                        <a:ea typeface="Calibri"/>
                        <a:cs typeface="Calibri"/>
                        <a:sym typeface="Calibri"/>
                      </a:endParaRPr>
                    </a:p>
                  </a:txBody>
                  <a:tcPr marL="121920" marR="121920" marT="60960" marB="60960"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50800">
                      <a:solidFill>
                        <a:srgbClr val="FFFFFF"/>
                      </a:solidFill>
                      <a:miter lim="400000"/>
                    </a:lnB>
                    <a:solidFill>
                      <a:srgbClr val="4F81BD"/>
                    </a:solidFill>
                  </a:tcPr>
                </a:tc>
                <a:tc>
                  <a:txBody>
                    <a:bodyPr/>
                    <a:lstStyle/>
                    <a:p>
                      <a:pPr algn="l">
                        <a:lnSpc>
                          <a:spcPts val="5700"/>
                        </a:lnSpc>
                        <a:defRPr sz="1800"/>
                      </a:pPr>
                      <a:r>
                        <a:rPr lang="de-DE" sz="2000" b="1" dirty="0" smtClean="0">
                          <a:solidFill>
                            <a:srgbClr val="FFFFFF"/>
                          </a:solidFill>
                          <a:latin typeface="Calibri"/>
                          <a:ea typeface="Calibri"/>
                          <a:cs typeface="Calibri"/>
                          <a:sym typeface="Calibri"/>
                        </a:rPr>
                        <a:t>Tasks</a:t>
                      </a:r>
                      <a:endParaRPr sz="2000" b="1" dirty="0">
                        <a:solidFill>
                          <a:srgbClr val="FFFFFF"/>
                        </a:solidFill>
                        <a:latin typeface="Calibri"/>
                        <a:ea typeface="Calibri"/>
                        <a:cs typeface="Calibri"/>
                        <a:sym typeface="Calibri"/>
                      </a:endParaRPr>
                    </a:p>
                  </a:txBody>
                  <a:tcPr marL="121920" marR="121920" marT="60960" marB="60960"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50800" cap="flat" cmpd="sng" algn="ctr">
                      <a:solidFill>
                        <a:srgbClr val="FFFFFF"/>
                      </a:solidFill>
                      <a:prstDash val="solid"/>
                      <a:miter lim="400000"/>
                      <a:headEnd type="none" w="med" len="med"/>
                      <a:tailEnd type="none" w="med" len="med"/>
                    </a:lnB>
                    <a:solidFill>
                      <a:srgbClr val="4F81BD"/>
                    </a:solidFill>
                  </a:tcPr>
                </a:tc>
                <a:tc>
                  <a:txBody>
                    <a:bodyPr/>
                    <a:lstStyle/>
                    <a:p>
                      <a:pPr algn="l">
                        <a:lnSpc>
                          <a:spcPts val="5700"/>
                        </a:lnSpc>
                        <a:defRPr sz="1800"/>
                      </a:pPr>
                      <a:r>
                        <a:rPr lang="de-DE" sz="2000" b="1" dirty="0" smtClean="0">
                          <a:solidFill>
                            <a:srgbClr val="FFFFFF"/>
                          </a:solidFill>
                          <a:latin typeface="Calibri"/>
                          <a:ea typeface="Calibri"/>
                          <a:cs typeface="Calibri"/>
                          <a:sym typeface="Calibri"/>
                        </a:rPr>
                        <a:t>SSB</a:t>
                      </a:r>
                      <a:endParaRPr sz="2000" b="1" dirty="0">
                        <a:solidFill>
                          <a:srgbClr val="FFFFFF"/>
                        </a:solidFill>
                        <a:latin typeface="Calibri"/>
                        <a:ea typeface="Calibri"/>
                        <a:cs typeface="Calibri"/>
                        <a:sym typeface="Calibri"/>
                      </a:endParaRPr>
                    </a:p>
                  </a:txBody>
                  <a:tcPr marL="121920" marR="121920" marT="60960" marB="60960"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50800" cap="flat" cmpd="sng" algn="ctr">
                      <a:solidFill>
                        <a:srgbClr val="FFFFFF"/>
                      </a:solidFill>
                      <a:prstDash val="solid"/>
                      <a:miter lim="400000"/>
                      <a:headEnd type="none" w="med" len="med"/>
                      <a:tailEnd type="none" w="med" len="med"/>
                    </a:lnB>
                    <a:solidFill>
                      <a:srgbClr val="4F81BD"/>
                    </a:solidFill>
                  </a:tcPr>
                </a:tc>
                <a:tc>
                  <a:txBody>
                    <a:bodyPr/>
                    <a:lstStyle/>
                    <a:p>
                      <a:pPr algn="l">
                        <a:lnSpc>
                          <a:spcPts val="5700"/>
                        </a:lnSpc>
                        <a:defRPr sz="1800"/>
                      </a:pPr>
                      <a:r>
                        <a:rPr lang="de-DE" sz="2000" b="1" dirty="0" smtClean="0">
                          <a:solidFill>
                            <a:srgbClr val="FFFFFF"/>
                          </a:solidFill>
                          <a:latin typeface="Calibri"/>
                          <a:ea typeface="Calibri"/>
                          <a:cs typeface="Calibri"/>
                          <a:sym typeface="Calibri"/>
                        </a:rPr>
                        <a:t>LSO</a:t>
                      </a:r>
                      <a:endParaRPr sz="2000" b="1" dirty="0">
                        <a:solidFill>
                          <a:srgbClr val="FFFFFF"/>
                        </a:solidFill>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50800" cap="flat" cmpd="sng" algn="ctr">
                      <a:solidFill>
                        <a:srgbClr val="FFFFFF"/>
                      </a:solidFill>
                      <a:prstDash val="solid"/>
                      <a:miter lim="400000"/>
                      <a:headEnd type="none" w="med" len="med"/>
                      <a:tailEnd type="none" w="med" len="med"/>
                    </a:lnB>
                    <a:solidFill>
                      <a:srgbClr val="4F81BD"/>
                    </a:solidFill>
                  </a:tcPr>
                </a:tc>
              </a:tr>
              <a:tr h="1013655">
                <a:tc>
                  <a:txBody>
                    <a:bodyPr/>
                    <a:lstStyle/>
                    <a:p>
                      <a:pPr algn="l">
                        <a:lnSpc>
                          <a:spcPts val="5700"/>
                        </a:lnSpc>
                        <a:defRPr sz="1800"/>
                      </a:pPr>
                      <a:r>
                        <a:rPr lang="de-DE" sz="1600" dirty="0" smtClean="0">
                          <a:latin typeface="Calibri"/>
                          <a:ea typeface="Calibri"/>
                          <a:cs typeface="Calibri"/>
                          <a:sym typeface="Calibri"/>
                        </a:rPr>
                        <a:t>5.10.</a:t>
                      </a:r>
                      <a:endParaRPr sz="16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D0D8E8"/>
                    </a:solidFill>
                  </a:tcPr>
                </a:tc>
                <a:tc>
                  <a:txBody>
                    <a:bodyPr/>
                    <a:lstStyle/>
                    <a:p>
                      <a:pPr algn="l">
                        <a:lnSpc>
                          <a:spcPct val="100000"/>
                        </a:lnSpc>
                        <a:defRPr sz="1800"/>
                      </a:pPr>
                      <a:r>
                        <a:rPr lang="de-DE" sz="1600" dirty="0" smtClean="0">
                          <a:latin typeface="Calibri"/>
                          <a:ea typeface="Calibri"/>
                          <a:cs typeface="Calibri"/>
                          <a:sym typeface="Calibri"/>
                        </a:rPr>
                        <a:t>Thomas</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50800">
                      <a:solidFill>
                        <a:srgbClr val="FFFFFF"/>
                      </a:solidFill>
                      <a:miter lim="400000"/>
                    </a:lnT>
                    <a:lnB w="12700">
                      <a:solidFill>
                        <a:srgbClr val="FFFFFF"/>
                      </a:solidFill>
                      <a:miter lim="400000"/>
                    </a:lnB>
                    <a:solidFill>
                      <a:srgbClr val="D0D8E8"/>
                    </a:solidFill>
                  </a:tcPr>
                </a:tc>
                <a:tc>
                  <a:txBody>
                    <a:bodyPr/>
                    <a:lstStyle/>
                    <a:p>
                      <a:pPr algn="l">
                        <a:lnSpc>
                          <a:spcPct val="100000"/>
                        </a:lnSpc>
                        <a:defRPr sz="1800"/>
                      </a:pPr>
                      <a:r>
                        <a:rPr lang="de-DE" sz="1600" dirty="0" smtClean="0">
                          <a:latin typeface="Calibri"/>
                          <a:ea typeface="Calibri"/>
                          <a:cs typeface="Calibri"/>
                          <a:sym typeface="Calibri"/>
                        </a:rPr>
                        <a:t>MEA – Transport</a:t>
                      </a:r>
                    </a:p>
                    <a:p>
                      <a:pPr algn="l">
                        <a:lnSpc>
                          <a:spcPct val="100000"/>
                        </a:lnSpc>
                        <a:defRPr sz="1800"/>
                      </a:pPr>
                      <a:endParaRPr lang="de-DE" sz="1600" dirty="0" smtClean="0">
                        <a:latin typeface="Calibri"/>
                        <a:ea typeface="Calibri"/>
                        <a:cs typeface="Calibri"/>
                        <a:sym typeface="Calibri"/>
                      </a:endParaRPr>
                    </a:p>
                    <a:p>
                      <a:pPr algn="l">
                        <a:lnSpc>
                          <a:spcPct val="100000"/>
                        </a:lnSpc>
                        <a:defRPr sz="1800"/>
                      </a:pPr>
                      <a:r>
                        <a:rPr lang="de-DE" sz="1600" strike="sngStrike" dirty="0" smtClean="0">
                          <a:latin typeface="Calibri"/>
                          <a:ea typeface="Calibri"/>
                          <a:cs typeface="Calibri"/>
                          <a:sym typeface="Calibri"/>
                        </a:rPr>
                        <a:t>MDI Screen S1(</a:t>
                      </a:r>
                      <a:r>
                        <a:rPr lang="de-DE" sz="1600" strike="sngStrike" dirty="0" err="1" smtClean="0">
                          <a:latin typeface="Calibri"/>
                          <a:ea typeface="Calibri"/>
                          <a:cs typeface="Calibri"/>
                          <a:sym typeface="Calibri"/>
                        </a:rPr>
                        <a:t>tbc</a:t>
                      </a:r>
                      <a:r>
                        <a:rPr lang="de-DE" sz="1600" strike="sngStrike" dirty="0" smtClean="0">
                          <a:latin typeface="Calibri"/>
                          <a:ea typeface="Calibri"/>
                          <a:cs typeface="Calibri"/>
                          <a:sym typeface="Calibri"/>
                        </a:rPr>
                        <a:t>)</a:t>
                      </a:r>
                    </a:p>
                    <a:p>
                      <a:pPr algn="l">
                        <a:lnSpc>
                          <a:spcPct val="100000"/>
                        </a:lnSpc>
                        <a:defRPr sz="1800"/>
                      </a:pPr>
                      <a:r>
                        <a:rPr lang="de-DE" sz="1600" dirty="0" smtClean="0">
                          <a:latin typeface="Calibri"/>
                          <a:ea typeface="Calibri"/>
                          <a:cs typeface="Calibri"/>
                          <a:sym typeface="Calibri"/>
                        </a:rPr>
                        <a:t>MIN (</a:t>
                      </a:r>
                      <a:r>
                        <a:rPr lang="de-DE" sz="1600" dirty="0" err="1" smtClean="0">
                          <a:latin typeface="Calibri"/>
                          <a:ea typeface="Calibri"/>
                          <a:cs typeface="Calibri"/>
                          <a:sym typeface="Calibri"/>
                        </a:rPr>
                        <a:t>cable</a:t>
                      </a:r>
                      <a:r>
                        <a:rPr lang="de-DE" sz="1600" baseline="0" dirty="0" smtClean="0">
                          <a:latin typeface="Calibri"/>
                          <a:ea typeface="Calibri"/>
                          <a:cs typeface="Calibri"/>
                          <a:sym typeface="Calibri"/>
                        </a:rPr>
                        <a:t> </a:t>
                      </a:r>
                      <a:r>
                        <a:rPr lang="de-DE" sz="1600" baseline="0" dirty="0" err="1" smtClean="0">
                          <a:latin typeface="Calibri"/>
                          <a:ea typeface="Calibri"/>
                          <a:cs typeface="Calibri"/>
                          <a:sym typeface="Calibri"/>
                        </a:rPr>
                        <a:t>tests</a:t>
                      </a:r>
                      <a:r>
                        <a:rPr lang="de-DE" sz="1600" baseline="0" dirty="0" smtClean="0">
                          <a:latin typeface="Calibri"/>
                          <a:ea typeface="Calibri"/>
                          <a:cs typeface="Calibri"/>
                          <a:sym typeface="Calibri"/>
                        </a:rPr>
                        <a:t> </a:t>
                      </a:r>
                      <a:r>
                        <a:rPr lang="de-DE" sz="1600" baseline="0" dirty="0" err="1" smtClean="0">
                          <a:latin typeface="Calibri"/>
                          <a:ea typeface="Calibri"/>
                          <a:cs typeface="Calibri"/>
                          <a:sym typeface="Calibri"/>
                        </a:rPr>
                        <a:t>of</a:t>
                      </a:r>
                      <a:r>
                        <a:rPr lang="de-DE" sz="1600" baseline="0" dirty="0" smtClean="0">
                          <a:latin typeface="Calibri"/>
                          <a:ea typeface="Calibri"/>
                          <a:cs typeface="Calibri"/>
                          <a:sym typeface="Calibri"/>
                        </a:rPr>
                        <a:t> TWS2)</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508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D0D8E8"/>
                    </a:solidFill>
                  </a:tcPr>
                </a:tc>
                <a:tc>
                  <a:txBody>
                    <a:bodyPr/>
                    <a:lstStyle/>
                    <a:p>
                      <a:pPr algn="l">
                        <a:lnSpc>
                          <a:spcPts val="5700"/>
                        </a:lnSpc>
                        <a:defRPr sz="1800"/>
                      </a:pPr>
                      <a:r>
                        <a:rPr lang="de-DE" sz="1600" dirty="0" smtClean="0">
                          <a:latin typeface="Calibri"/>
                          <a:ea typeface="Calibri"/>
                          <a:cs typeface="Calibri"/>
                          <a:sym typeface="Calibri"/>
                        </a:rPr>
                        <a:t>Eva</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508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D0D8E8"/>
                    </a:solidFill>
                  </a:tcPr>
                </a:tc>
                <a:tc>
                  <a:txBody>
                    <a:bodyPr/>
                    <a:lstStyle/>
                    <a:p>
                      <a:pPr algn="l">
                        <a:lnSpc>
                          <a:spcPts val="5700"/>
                        </a:lnSpc>
                        <a:defRPr sz="1800"/>
                      </a:pPr>
                      <a:r>
                        <a:rPr lang="de-DE" sz="1600" dirty="0" smtClean="0">
                          <a:latin typeface="Calibri"/>
                          <a:ea typeface="Calibri"/>
                          <a:cs typeface="Calibri"/>
                          <a:sym typeface="Calibri"/>
                        </a:rPr>
                        <a:t>Frank</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a:solidFill>
                        <a:srgbClr val="FFFFFF"/>
                      </a:solidFill>
                      <a:miter lim="400000"/>
                    </a:lnR>
                    <a:lnT w="508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D0D8E8"/>
                    </a:solidFill>
                  </a:tcPr>
                </a:tc>
              </a:tr>
              <a:tr h="262867">
                <a:tc>
                  <a:txBody>
                    <a:bodyPr/>
                    <a:lstStyle/>
                    <a:p>
                      <a:pPr algn="l">
                        <a:lnSpc>
                          <a:spcPts val="5700"/>
                        </a:lnSpc>
                        <a:defRPr sz="1800"/>
                      </a:pPr>
                      <a:r>
                        <a:rPr lang="de-DE" sz="1600" dirty="0" smtClean="0">
                          <a:latin typeface="Calibri"/>
                          <a:ea typeface="Calibri"/>
                          <a:cs typeface="Calibri"/>
                          <a:sym typeface="Calibri"/>
                        </a:rPr>
                        <a:t>6.10.</a:t>
                      </a:r>
                      <a:endParaRPr sz="16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algn="l">
                        <a:lnSpc>
                          <a:spcPts val="5700"/>
                        </a:lnSpc>
                        <a:defRPr sz="1800"/>
                      </a:pPr>
                      <a:r>
                        <a:rPr lang="de-DE" sz="1600" dirty="0" smtClean="0">
                          <a:latin typeface="Calibri"/>
                          <a:ea typeface="Calibri"/>
                          <a:cs typeface="Calibri"/>
                          <a:sym typeface="Calibri"/>
                        </a:rPr>
                        <a:t>Willi</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12700">
                      <a:solidFill>
                        <a:srgbClr val="FFFFFF"/>
                      </a:solidFill>
                      <a:miter lim="400000"/>
                    </a:lnB>
                    <a:solidFill>
                      <a:srgbClr val="E9EDF4"/>
                    </a:solidFill>
                  </a:tcPr>
                </a:tc>
                <a:tc>
                  <a:txBody>
                    <a:bodyPr/>
                    <a:lstStyle/>
                    <a:p>
                      <a:pPr algn="l">
                        <a:lnSpc>
                          <a:spcPct val="100000"/>
                        </a:lnSpc>
                        <a:defRPr sz="1800"/>
                      </a:pPr>
                      <a:r>
                        <a:rPr lang="de-DE" sz="1600" dirty="0" smtClean="0">
                          <a:latin typeface="Calibri"/>
                          <a:ea typeface="Calibri"/>
                          <a:cs typeface="Calibri"/>
                          <a:sym typeface="Calibri"/>
                        </a:rPr>
                        <a:t>FS-LA</a:t>
                      </a:r>
                      <a:r>
                        <a:rPr lang="de-DE" sz="1600" baseline="0" dirty="0" smtClean="0">
                          <a:latin typeface="Calibri"/>
                          <a:ea typeface="Calibri"/>
                          <a:cs typeface="Calibri"/>
                          <a:sym typeface="Calibri"/>
                        </a:rPr>
                        <a:t> (</a:t>
                      </a:r>
                      <a:r>
                        <a:rPr lang="de-DE" sz="1600" baseline="0" dirty="0" err="1" smtClean="0">
                          <a:latin typeface="Calibri"/>
                          <a:ea typeface="Calibri"/>
                          <a:cs typeface="Calibri"/>
                          <a:sym typeface="Calibri"/>
                        </a:rPr>
                        <a:t>laser</a:t>
                      </a:r>
                      <a:r>
                        <a:rPr lang="de-DE" sz="1600" baseline="0" dirty="0" smtClean="0">
                          <a:latin typeface="Calibri"/>
                          <a:ea typeface="Calibri"/>
                          <a:cs typeface="Calibri"/>
                          <a:sym typeface="Calibri"/>
                        </a:rPr>
                        <a:t> </a:t>
                      </a:r>
                      <a:r>
                        <a:rPr lang="de-DE" sz="1600" baseline="0" dirty="0" err="1" smtClean="0">
                          <a:latin typeface="Calibri"/>
                          <a:ea typeface="Calibri"/>
                          <a:cs typeface="Calibri"/>
                          <a:sym typeface="Calibri"/>
                        </a:rPr>
                        <a:t>works</a:t>
                      </a:r>
                      <a:r>
                        <a:rPr lang="de-DE" sz="1600" baseline="0" dirty="0" smtClean="0">
                          <a:latin typeface="Calibri"/>
                          <a:ea typeface="Calibri"/>
                          <a:cs typeface="Calibri"/>
                          <a:sym typeface="Calibri"/>
                        </a:rPr>
                        <a:t>)</a:t>
                      </a:r>
                    </a:p>
                    <a:p>
                      <a:pPr algn="l">
                        <a:lnSpc>
                          <a:spcPct val="100000"/>
                        </a:lnSpc>
                        <a:defRPr sz="1800"/>
                      </a:pPr>
                      <a:endParaRPr lang="de-DE" sz="1600" baseline="0" dirty="0" smtClean="0">
                        <a:latin typeface="Calibri"/>
                        <a:ea typeface="Calibri"/>
                        <a:cs typeface="Calibri"/>
                        <a:sym typeface="Calibri"/>
                      </a:endParaRPr>
                    </a:p>
                    <a:p>
                      <a:pPr algn="l">
                        <a:lnSpc>
                          <a:spcPct val="100000"/>
                        </a:lnSpc>
                        <a:defRPr sz="1800"/>
                      </a:pPr>
                      <a:r>
                        <a:rPr lang="de-DE" sz="1600" baseline="0" dirty="0" smtClean="0">
                          <a:latin typeface="Calibri"/>
                          <a:ea typeface="Calibri"/>
                          <a:cs typeface="Calibri"/>
                          <a:sym typeface="Calibri"/>
                        </a:rPr>
                        <a:t>MKK6 (</a:t>
                      </a:r>
                      <a:r>
                        <a:rPr lang="de-DE" sz="1600" baseline="0" dirty="0" err="1" smtClean="0">
                          <a:latin typeface="Calibri"/>
                          <a:ea typeface="Calibri"/>
                          <a:cs typeface="Calibri"/>
                          <a:sym typeface="Calibri"/>
                        </a:rPr>
                        <a:t>magnet</a:t>
                      </a:r>
                      <a:r>
                        <a:rPr lang="de-DE" sz="1600" baseline="0" dirty="0" smtClean="0">
                          <a:latin typeface="Calibri"/>
                          <a:ea typeface="Calibri"/>
                          <a:cs typeface="Calibri"/>
                          <a:sym typeface="Calibri"/>
                        </a:rPr>
                        <a:t> </a:t>
                      </a:r>
                      <a:r>
                        <a:rPr lang="de-DE" sz="1600" baseline="0" dirty="0" err="1" smtClean="0">
                          <a:latin typeface="Calibri"/>
                          <a:ea typeface="Calibri"/>
                          <a:cs typeface="Calibri"/>
                          <a:sym typeface="Calibri"/>
                        </a:rPr>
                        <a:t>current</a:t>
                      </a:r>
                      <a:r>
                        <a:rPr lang="de-DE" sz="1600" baseline="0" dirty="0" smtClean="0">
                          <a:latin typeface="Calibri"/>
                          <a:ea typeface="Calibri"/>
                          <a:cs typeface="Calibri"/>
                          <a:sym typeface="Calibri"/>
                        </a:rPr>
                        <a:t> </a:t>
                      </a:r>
                      <a:r>
                        <a:rPr lang="de-DE" sz="1600" baseline="0" dirty="0" err="1" smtClean="0">
                          <a:latin typeface="Calibri"/>
                          <a:ea typeface="Calibri"/>
                          <a:cs typeface="Calibri"/>
                          <a:sym typeface="Calibri"/>
                        </a:rPr>
                        <a:t>tests</a:t>
                      </a:r>
                      <a:r>
                        <a:rPr lang="de-DE" sz="1600" baseline="0" dirty="0" smtClean="0">
                          <a:latin typeface="Calibri"/>
                          <a:ea typeface="Calibri"/>
                          <a:cs typeface="Calibri"/>
                          <a:sym typeface="Calibri"/>
                        </a:rPr>
                        <a:t>)</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9EDF4"/>
                    </a:solidFill>
                  </a:tcPr>
                </a:tc>
                <a:tc>
                  <a:txBody>
                    <a:bodyPr/>
                    <a:lstStyle/>
                    <a:p>
                      <a:pPr algn="l">
                        <a:lnSpc>
                          <a:spcPts val="5700"/>
                        </a:lnSpc>
                        <a:defRPr sz="1800"/>
                      </a:pPr>
                      <a:r>
                        <a:rPr lang="de-DE" sz="1600" dirty="0" smtClean="0">
                          <a:latin typeface="Calibri"/>
                          <a:ea typeface="Calibri"/>
                          <a:cs typeface="Calibri"/>
                          <a:sym typeface="Calibri"/>
                        </a:rPr>
                        <a:t>-</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9EDF4"/>
                    </a:solidFill>
                  </a:tcPr>
                </a:tc>
                <a:tc>
                  <a:txBody>
                    <a:bodyPr/>
                    <a:lstStyle/>
                    <a:p>
                      <a:pPr algn="l">
                        <a:lnSpc>
                          <a:spcPts val="5700"/>
                        </a:lnSpc>
                        <a:defRPr sz="1800"/>
                      </a:pPr>
                      <a:r>
                        <a:rPr lang="de-DE" sz="1600" dirty="0" smtClean="0">
                          <a:latin typeface="Calibri"/>
                          <a:ea typeface="Calibri"/>
                          <a:cs typeface="Calibri"/>
                          <a:sym typeface="Calibri"/>
                        </a:rPr>
                        <a:t>Andi W.</a:t>
                      </a:r>
                      <a:r>
                        <a:rPr lang="de-DE" sz="1600" baseline="0" dirty="0" smtClean="0">
                          <a:latin typeface="Calibri"/>
                          <a:ea typeface="Calibri"/>
                          <a:cs typeface="Calibri"/>
                          <a:sym typeface="Calibri"/>
                        </a:rPr>
                        <a:t> </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a:solidFill>
                        <a:srgbClr val="FFFFFF"/>
                      </a:solidFill>
                      <a:miter lim="400000"/>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9EDF4"/>
                    </a:solidFill>
                  </a:tcPr>
                </a:tc>
              </a:tr>
              <a:tr h="262867">
                <a:tc>
                  <a:txBody>
                    <a:bodyPr/>
                    <a:lstStyle/>
                    <a:p>
                      <a:pPr algn="l">
                        <a:lnSpc>
                          <a:spcPts val="5700"/>
                        </a:lnSpc>
                        <a:defRPr sz="1800"/>
                      </a:pPr>
                      <a:r>
                        <a:rPr lang="de-DE" sz="1600" dirty="0" smtClean="0">
                          <a:latin typeface="Calibri"/>
                          <a:ea typeface="Calibri"/>
                          <a:cs typeface="Calibri"/>
                          <a:sym typeface="Calibri"/>
                        </a:rPr>
                        <a:t>7.10.</a:t>
                      </a:r>
                      <a:endParaRPr sz="16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algn="l">
                        <a:lnSpc>
                          <a:spcPts val="5700"/>
                        </a:lnSpc>
                        <a:defRPr sz="1800"/>
                      </a:pPr>
                      <a:r>
                        <a:rPr lang="de-DE" sz="1600" dirty="0" smtClean="0">
                          <a:latin typeface="Calibri"/>
                          <a:ea typeface="Calibri"/>
                          <a:cs typeface="Calibri"/>
                          <a:sym typeface="Calibri"/>
                        </a:rPr>
                        <a:t>Willi</a:t>
                      </a:r>
                      <a:endParaRPr sz="1600" b="1"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12700">
                      <a:solidFill>
                        <a:srgbClr val="FFFFFF"/>
                      </a:solidFill>
                      <a:miter lim="400000"/>
                    </a:lnB>
                    <a:solidFill>
                      <a:srgbClr val="D0D8E8"/>
                    </a:solidFill>
                  </a:tcPr>
                </a:tc>
                <a:tc>
                  <a:txBody>
                    <a:bodyPr/>
                    <a:lstStyle/>
                    <a:p>
                      <a:pPr algn="l">
                        <a:lnSpc>
                          <a:spcPct val="100000"/>
                        </a:lnSpc>
                        <a:defRPr sz="1800"/>
                      </a:pPr>
                      <a:r>
                        <a:rPr lang="en-US" sz="1600" dirty="0" smtClean="0">
                          <a:latin typeface="Calibri"/>
                          <a:ea typeface="Calibri"/>
                          <a:cs typeface="Calibri"/>
                          <a:sym typeface="Calibri"/>
                        </a:rPr>
                        <a:t>FS-LA</a:t>
                      </a:r>
                      <a:r>
                        <a:rPr lang="en-US" sz="1600" baseline="0" dirty="0" smtClean="0">
                          <a:latin typeface="Calibri"/>
                          <a:ea typeface="Calibri"/>
                          <a:cs typeface="Calibri"/>
                          <a:sym typeface="Calibri"/>
                        </a:rPr>
                        <a:t> (laser works)</a:t>
                      </a:r>
                    </a:p>
                    <a:p>
                      <a:pPr algn="l">
                        <a:lnSpc>
                          <a:spcPct val="100000"/>
                        </a:lnSpc>
                        <a:defRPr sz="1800"/>
                      </a:pPr>
                      <a:endParaRPr lang="en-US" sz="1600" baseline="0" dirty="0" smtClean="0">
                        <a:latin typeface="Calibri"/>
                        <a:ea typeface="Calibri"/>
                        <a:cs typeface="Calibri"/>
                        <a:sym typeface="Calibri"/>
                      </a:endParaRPr>
                    </a:p>
                    <a:p>
                      <a:pPr algn="l">
                        <a:lnSpc>
                          <a:spcPct val="100000"/>
                        </a:lnSpc>
                        <a:defRPr sz="1800"/>
                      </a:pPr>
                      <a:r>
                        <a:rPr lang="en-US" sz="1600" baseline="0" dirty="0" smtClean="0">
                          <a:latin typeface="Calibri"/>
                          <a:ea typeface="Calibri"/>
                          <a:cs typeface="Calibri"/>
                          <a:sym typeface="Calibri"/>
                        </a:rPr>
                        <a:t>MKK6 (magnet current tests)</a:t>
                      </a:r>
                      <a:endParaRPr lang="en-US" sz="1600" dirty="0" smtClean="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D0D8E8"/>
                    </a:solidFill>
                  </a:tcPr>
                </a:tc>
                <a:tc>
                  <a:txBody>
                    <a:bodyPr/>
                    <a:lstStyle/>
                    <a:p>
                      <a:pPr algn="l">
                        <a:lnSpc>
                          <a:spcPts val="5700"/>
                        </a:lnSpc>
                        <a:defRPr sz="1800"/>
                      </a:pPr>
                      <a:r>
                        <a:rPr lang="de-DE" sz="1600" b="1" dirty="0" smtClean="0">
                          <a:latin typeface="Calibri"/>
                          <a:ea typeface="Calibri"/>
                          <a:cs typeface="Calibri"/>
                          <a:sym typeface="Calibri"/>
                        </a:rPr>
                        <a:t>-</a:t>
                      </a:r>
                      <a:endParaRPr sz="1600" b="1"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D0D8E8"/>
                    </a:solidFill>
                  </a:tcPr>
                </a:tc>
                <a:tc>
                  <a:txBody>
                    <a:bodyPr/>
                    <a:lstStyle/>
                    <a:p>
                      <a:pPr algn="l">
                        <a:lnSpc>
                          <a:spcPts val="5700"/>
                        </a:lnSpc>
                        <a:defRPr sz="1800"/>
                      </a:pPr>
                      <a:r>
                        <a:rPr lang="de-DE" sz="1600" b="0" dirty="0" smtClean="0">
                          <a:latin typeface="Calibri"/>
                          <a:ea typeface="Calibri"/>
                          <a:cs typeface="Calibri"/>
                          <a:sym typeface="Calibri"/>
                        </a:rPr>
                        <a:t>Andi W.</a:t>
                      </a:r>
                      <a:endParaRPr sz="1600" b="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a:solidFill>
                        <a:srgbClr val="FFFFFF"/>
                      </a:solidFill>
                      <a:miter lim="400000"/>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D0D8E8"/>
                    </a:solidFill>
                  </a:tcPr>
                </a:tc>
              </a:tr>
              <a:tr h="262867">
                <a:tc>
                  <a:txBody>
                    <a:bodyPr/>
                    <a:lstStyle/>
                    <a:p>
                      <a:pPr algn="l">
                        <a:lnSpc>
                          <a:spcPts val="5700"/>
                        </a:lnSpc>
                        <a:defRPr sz="1800"/>
                      </a:pPr>
                      <a:r>
                        <a:rPr lang="de-DE" sz="1600" dirty="0" smtClean="0">
                          <a:latin typeface="Calibri"/>
                          <a:ea typeface="Calibri"/>
                          <a:cs typeface="Calibri"/>
                          <a:sym typeface="Calibri"/>
                        </a:rPr>
                        <a:t>8.10.</a:t>
                      </a:r>
                      <a:endParaRPr sz="16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algn="l">
                        <a:lnSpc>
                          <a:spcPts val="5700"/>
                        </a:lnSpc>
                        <a:defRPr sz="1800"/>
                      </a:pPr>
                      <a:r>
                        <a:rPr lang="de-DE" sz="1600" dirty="0" smtClean="0">
                          <a:latin typeface="Calibri"/>
                          <a:ea typeface="Calibri"/>
                          <a:cs typeface="Calibri"/>
                          <a:sym typeface="Calibri"/>
                        </a:rPr>
                        <a:t>Hannes / Willi</a:t>
                      </a:r>
                      <a:endParaRPr lang="de-DE" sz="1600" baseline="0" dirty="0" smtClean="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12700">
                      <a:solidFill>
                        <a:srgbClr val="FFFFFF"/>
                      </a:solidFill>
                      <a:miter lim="400000"/>
                    </a:lnB>
                    <a:solidFill>
                      <a:srgbClr val="E9EDF4"/>
                    </a:solidFill>
                  </a:tcPr>
                </a:tc>
                <a:tc>
                  <a:txBody>
                    <a:bodyPr/>
                    <a:lstStyle/>
                    <a:p>
                      <a:pPr algn="l">
                        <a:lnSpc>
                          <a:spcPts val="5700"/>
                        </a:lnSpc>
                        <a:defRPr sz="1800"/>
                      </a:pPr>
                      <a:endParaRPr lang="de-DE" sz="1600" baseline="0" dirty="0" smtClean="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9EDF4"/>
                    </a:solidFill>
                  </a:tcPr>
                </a:tc>
                <a:tc>
                  <a:txBody>
                    <a:bodyPr/>
                    <a:lstStyle/>
                    <a:p>
                      <a:pPr algn="l">
                        <a:lnSpc>
                          <a:spcPts val="5700"/>
                        </a:lnSpc>
                        <a:defRPr sz="1800"/>
                      </a:pPr>
                      <a:r>
                        <a:rPr lang="de-DE" sz="1600" baseline="0" dirty="0" smtClean="0">
                          <a:latin typeface="Calibri"/>
                          <a:ea typeface="Calibri"/>
                          <a:cs typeface="Calibri"/>
                          <a:sym typeface="Calibri"/>
                        </a:rPr>
                        <a:t>Eva</a:t>
                      </a: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9EDF4"/>
                    </a:solidFill>
                  </a:tcPr>
                </a:tc>
                <a:tc>
                  <a:txBody>
                    <a:bodyPr/>
                    <a:lstStyle/>
                    <a:p>
                      <a:pPr marL="0" marR="0" indent="0" algn="l" defTabSz="914400" rtl="0" eaLnBrk="1" fontAlgn="auto" latinLnBrk="0" hangingPunct="1">
                        <a:lnSpc>
                          <a:spcPts val="5700"/>
                        </a:lnSpc>
                        <a:spcBef>
                          <a:spcPts val="0"/>
                        </a:spcBef>
                        <a:spcAft>
                          <a:spcPts val="0"/>
                        </a:spcAft>
                        <a:buClrTx/>
                        <a:buSzTx/>
                        <a:buFontTx/>
                        <a:buNone/>
                        <a:tabLst/>
                        <a:defRPr sz="1800"/>
                      </a:pPr>
                      <a:r>
                        <a:rPr lang="de-DE" sz="1600" dirty="0" smtClean="0">
                          <a:latin typeface="Calibri"/>
                          <a:ea typeface="Calibri"/>
                          <a:cs typeface="Calibri"/>
                          <a:sym typeface="Calibri"/>
                        </a:rPr>
                        <a:t>Andi W.</a:t>
                      </a:r>
                      <a:r>
                        <a:rPr lang="de-DE" sz="1600" baseline="0" dirty="0" smtClean="0">
                          <a:latin typeface="Calibri"/>
                          <a:ea typeface="Calibri"/>
                          <a:cs typeface="Calibri"/>
                          <a:sym typeface="Calibri"/>
                        </a:rPr>
                        <a:t> </a:t>
                      </a:r>
                      <a:endParaRPr lang="de-DE" sz="1600" dirty="0" smtClean="0">
                        <a:latin typeface="Calibri"/>
                        <a:ea typeface="Calibri"/>
                        <a:cs typeface="Calibri"/>
                        <a:sym typeface="Calibri"/>
                      </a:endParaRPr>
                    </a:p>
                  </a:txBody>
                  <a:tcPr marL="121920" marR="121920" marT="60960" marB="60960" anchor="ctr" horzOverflow="overflow">
                    <a:lnL w="12700">
                      <a:solidFill>
                        <a:srgbClr val="FFFFFF"/>
                      </a:solidFill>
                      <a:miter lim="400000"/>
                    </a:lnL>
                    <a:lnR w="12700">
                      <a:solidFill>
                        <a:srgbClr val="FFFFFF"/>
                      </a:solidFill>
                      <a:miter lim="400000"/>
                    </a:lnR>
                    <a:lnT w="12700" cap="flat" cmpd="sng" algn="ctr">
                      <a:solidFill>
                        <a:srgbClr val="FFFFFF"/>
                      </a:solidFill>
                      <a:prstDash val="solid"/>
                      <a:miter lim="400000"/>
                      <a:headEnd type="none" w="med" len="med"/>
                      <a:tailEnd type="none" w="med" len="med"/>
                    </a:lnT>
                    <a:lnB w="12700" cap="flat" cmpd="sng" algn="ctr">
                      <a:solidFill>
                        <a:srgbClr val="FFFFFF"/>
                      </a:solidFill>
                      <a:prstDash val="solid"/>
                      <a:miter lim="400000"/>
                      <a:headEnd type="none" w="med" len="med"/>
                      <a:tailEnd type="none" w="med" len="med"/>
                    </a:lnB>
                    <a:solidFill>
                      <a:srgbClr val="E9EDF4"/>
                    </a:solidFill>
                  </a:tcPr>
                </a:tc>
              </a:tr>
              <a:tr h="262867">
                <a:tc>
                  <a:txBody>
                    <a:bodyPr/>
                    <a:lstStyle/>
                    <a:p>
                      <a:pPr algn="l">
                        <a:lnSpc>
                          <a:spcPts val="5700"/>
                        </a:lnSpc>
                        <a:defRPr sz="1800"/>
                      </a:pPr>
                      <a:r>
                        <a:rPr lang="de-DE" sz="1600" dirty="0" smtClean="0">
                          <a:latin typeface="Calibri"/>
                          <a:ea typeface="Calibri"/>
                          <a:cs typeface="Calibri"/>
                          <a:sym typeface="Calibri"/>
                        </a:rPr>
                        <a:t>9.10</a:t>
                      </a:r>
                      <a:r>
                        <a:rPr sz="1600" dirty="0" smtClean="0">
                          <a:latin typeface="Calibri"/>
                          <a:ea typeface="Calibri"/>
                          <a:cs typeface="Calibri"/>
                          <a:sym typeface="Calibri"/>
                        </a:rPr>
                        <a:t>.</a:t>
                      </a:r>
                      <a:endParaRPr sz="1600" dirty="0">
                        <a:latin typeface="Calibri"/>
                        <a:ea typeface="Calibri"/>
                        <a:cs typeface="Calibri"/>
                        <a:sym typeface="Calibri"/>
                      </a:endParaRPr>
                    </a:p>
                  </a:txBody>
                  <a:tcPr marL="121920" marR="121920" marT="60960" marB="6096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algn="l">
                        <a:lnSpc>
                          <a:spcPts val="5700"/>
                        </a:lnSpc>
                        <a:defRPr sz="1800"/>
                      </a:pPr>
                      <a:r>
                        <a:rPr lang="de-DE" sz="1600" dirty="0" smtClean="0">
                          <a:latin typeface="Calibri"/>
                          <a:ea typeface="Calibri"/>
                          <a:cs typeface="Calibri"/>
                          <a:sym typeface="Calibri"/>
                        </a:rPr>
                        <a:t>Thomas</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a:solidFill>
                        <a:srgbClr val="FFFFFF"/>
                      </a:solidFill>
                      <a:miter lim="400000"/>
                    </a:lnT>
                    <a:lnB w="12700">
                      <a:solidFill>
                        <a:srgbClr val="FFFFFF"/>
                      </a:solidFill>
                      <a:miter lim="400000"/>
                    </a:lnB>
                    <a:solidFill>
                      <a:srgbClr val="D0D8E8"/>
                    </a:solidFill>
                  </a:tcPr>
                </a:tc>
                <a:tc>
                  <a:txBody>
                    <a:bodyPr/>
                    <a:lstStyle/>
                    <a:p>
                      <a:pPr algn="l">
                        <a:lnSpc>
                          <a:spcPts val="5700"/>
                        </a:lnSpc>
                        <a:defRPr sz="1800"/>
                      </a:pP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a:solidFill>
                        <a:srgbClr val="FFFFFF"/>
                      </a:solidFill>
                      <a:miter lim="400000"/>
                    </a:lnB>
                    <a:solidFill>
                      <a:srgbClr val="D0D8E8"/>
                    </a:solidFill>
                  </a:tcPr>
                </a:tc>
                <a:tc>
                  <a:txBody>
                    <a:bodyPr/>
                    <a:lstStyle/>
                    <a:p>
                      <a:pPr algn="l">
                        <a:lnSpc>
                          <a:spcPts val="5700"/>
                        </a:lnSpc>
                        <a:defRPr sz="1800"/>
                      </a:pPr>
                      <a:r>
                        <a:rPr lang="de-DE" sz="1600" dirty="0" smtClean="0">
                          <a:latin typeface="Calibri"/>
                          <a:ea typeface="Calibri"/>
                          <a:cs typeface="Calibri"/>
                          <a:sym typeface="Calibri"/>
                        </a:rPr>
                        <a:t>Eva</a:t>
                      </a:r>
                      <a:endParaRPr sz="1600" dirty="0">
                        <a:latin typeface="Calibri"/>
                        <a:ea typeface="Calibri"/>
                        <a:cs typeface="Calibri"/>
                        <a:sym typeface="Calibri"/>
                      </a:endParaRPr>
                    </a:p>
                  </a:txBody>
                  <a:tcPr marL="121920" marR="121920" marT="60960" marB="60960" anchor="ctr" horzOverflow="overflow">
                    <a:lnL w="12700">
                      <a:solidFill>
                        <a:srgbClr val="FFFFFF"/>
                      </a:solidFill>
                      <a:miter lim="400000"/>
                    </a:lnL>
                    <a:lnR w="12700" cap="flat" cmpd="sng" algn="ctr">
                      <a:solidFill>
                        <a:srgbClr val="FFFFFF"/>
                      </a:solidFill>
                      <a:prstDash val="solid"/>
                      <a:miter lim="400000"/>
                      <a:headEnd type="none" w="med" len="med"/>
                      <a:tailEnd type="none" w="med" len="med"/>
                    </a:lnR>
                    <a:lnT w="12700" cap="flat" cmpd="sng" algn="ctr">
                      <a:solidFill>
                        <a:srgbClr val="FFFFFF"/>
                      </a:solidFill>
                      <a:prstDash val="solid"/>
                      <a:miter lim="400000"/>
                      <a:headEnd type="none" w="med" len="med"/>
                      <a:tailEnd type="none" w="med" len="med"/>
                    </a:lnT>
                    <a:lnB w="12700">
                      <a:solidFill>
                        <a:srgbClr val="FFFFFF"/>
                      </a:solidFill>
                      <a:miter lim="400000"/>
                    </a:lnB>
                    <a:solidFill>
                      <a:srgbClr val="D0D8E8"/>
                    </a:solidFill>
                  </a:tcPr>
                </a:tc>
                <a:tc>
                  <a:txBody>
                    <a:bodyPr/>
                    <a:lstStyle/>
                    <a:p>
                      <a:pPr marL="0" marR="0" indent="0" algn="l" defTabSz="914400" rtl="0" eaLnBrk="1" fontAlgn="auto" latinLnBrk="0" hangingPunct="1">
                        <a:lnSpc>
                          <a:spcPts val="5700"/>
                        </a:lnSpc>
                        <a:spcBef>
                          <a:spcPts val="0"/>
                        </a:spcBef>
                        <a:spcAft>
                          <a:spcPts val="0"/>
                        </a:spcAft>
                        <a:buClrTx/>
                        <a:buSzTx/>
                        <a:buFontTx/>
                        <a:buNone/>
                        <a:tabLst/>
                        <a:defRPr sz="1800"/>
                      </a:pPr>
                      <a:r>
                        <a:rPr lang="de-DE" sz="1600" dirty="0" smtClean="0">
                          <a:latin typeface="Calibri"/>
                          <a:ea typeface="Calibri"/>
                          <a:cs typeface="Calibri"/>
                          <a:sym typeface="Calibri"/>
                        </a:rPr>
                        <a:t>Andi W.</a:t>
                      </a:r>
                      <a:r>
                        <a:rPr lang="de-DE" sz="1600" baseline="0" dirty="0" smtClean="0">
                          <a:latin typeface="Calibri"/>
                          <a:ea typeface="Calibri"/>
                          <a:cs typeface="Calibri"/>
                          <a:sym typeface="Calibri"/>
                        </a:rPr>
                        <a:t> </a:t>
                      </a:r>
                      <a:endParaRPr lang="de-DE" sz="1600" dirty="0" smtClean="0">
                        <a:latin typeface="Calibri"/>
                        <a:ea typeface="Calibri"/>
                        <a:cs typeface="Calibri"/>
                        <a:sym typeface="Calibri"/>
                      </a:endParaRPr>
                    </a:p>
                  </a:txBody>
                  <a:tcPr marL="121920" marR="121920" marT="60960" marB="60960" anchor="ctr" horzOverflow="overflow">
                    <a:lnL w="12700">
                      <a:solidFill>
                        <a:srgbClr val="FFFFFF"/>
                      </a:solidFill>
                      <a:miter lim="400000"/>
                    </a:lnL>
                    <a:lnR w="12700">
                      <a:solidFill>
                        <a:srgbClr val="FFFFFF"/>
                      </a:solidFill>
                      <a:miter lim="400000"/>
                    </a:lnR>
                    <a:lnT w="12700" cap="flat" cmpd="sng" algn="ctr">
                      <a:solidFill>
                        <a:srgbClr val="FFFFFF"/>
                      </a:solidFill>
                      <a:prstDash val="solid"/>
                      <a:miter lim="400000"/>
                      <a:headEnd type="none" w="med" len="med"/>
                      <a:tailEnd type="none" w="med" len="med"/>
                    </a:lnT>
                    <a:lnB w="12700">
                      <a:solidFill>
                        <a:srgbClr val="FFFFFF"/>
                      </a:solidFill>
                      <a:miter lim="400000"/>
                    </a:lnB>
                    <a:solidFill>
                      <a:srgbClr val="D0D8E8"/>
                    </a:solidFill>
                  </a:tcPr>
                </a:tc>
              </a:tr>
            </a:tbl>
          </a:graphicData>
        </a:graphic>
      </p:graphicFrame>
      <p:sp>
        <p:nvSpPr>
          <p:cNvPr id="7" name="TextBox 6"/>
          <p:cNvSpPr txBox="1"/>
          <p:nvPr/>
        </p:nvSpPr>
        <p:spPr>
          <a:xfrm rot="20899033">
            <a:off x="623388" y="2702847"/>
            <a:ext cx="3370756" cy="461665"/>
          </a:xfrm>
          <a:prstGeom prst="rect">
            <a:avLst/>
          </a:prstGeom>
          <a:noFill/>
        </p:spPr>
        <p:txBody>
          <a:bodyPr wrap="square" rtlCol="0">
            <a:spAutoFit/>
          </a:bodyPr>
          <a:lstStyle/>
          <a:p>
            <a:r>
              <a:rPr lang="de-DE" sz="2400" b="1" dirty="0" smtClean="0">
                <a:solidFill>
                  <a:srgbClr val="FF0000"/>
                </a:solidFill>
              </a:rPr>
              <a:t>NO ELECTRONS!!</a:t>
            </a:r>
            <a:endParaRPr lang="en-US" sz="2400" b="1" dirty="0" err="1" smtClean="0">
              <a:solidFill>
                <a:srgbClr val="FF0000"/>
              </a:solidFill>
            </a:endParaRPr>
          </a:p>
        </p:txBody>
      </p:sp>
      <p:sp>
        <p:nvSpPr>
          <p:cNvPr id="8" name="TextBox 7"/>
          <p:cNvSpPr txBox="1"/>
          <p:nvPr/>
        </p:nvSpPr>
        <p:spPr>
          <a:xfrm rot="20899033">
            <a:off x="556499" y="3616981"/>
            <a:ext cx="2876540" cy="461665"/>
          </a:xfrm>
          <a:prstGeom prst="rect">
            <a:avLst/>
          </a:prstGeom>
          <a:noFill/>
        </p:spPr>
        <p:txBody>
          <a:bodyPr wrap="square" rtlCol="0">
            <a:spAutoFit/>
          </a:bodyPr>
          <a:lstStyle/>
          <a:p>
            <a:r>
              <a:rPr lang="de-DE" sz="2400" b="1" dirty="0" smtClean="0">
                <a:solidFill>
                  <a:srgbClr val="FF0000"/>
                </a:solidFill>
              </a:rPr>
              <a:t>NO ELECTRONS!!</a:t>
            </a:r>
            <a:endParaRPr lang="en-US" sz="2400" b="1" dirty="0" err="1" smtClean="0">
              <a:solidFill>
                <a:srgbClr val="FF0000"/>
              </a:solidFill>
            </a:endParaRPr>
          </a:p>
        </p:txBody>
      </p:sp>
    </p:spTree>
    <p:extLst>
      <p:ext uri="{BB962C8B-B14F-4D97-AF65-F5344CB8AC3E}">
        <p14:creationId xmlns:p14="http://schemas.microsoft.com/office/powerpoint/2010/main" val="93186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9144000" cy="400110"/>
          </a:xfrm>
          <a:prstGeom prst="rect">
            <a:avLst/>
          </a:prstGeom>
          <a:noFill/>
        </p:spPr>
        <p:txBody>
          <a:bodyPr wrap="square" rtlCol="0">
            <a:spAutoFit/>
          </a:bodyPr>
          <a:lstStyle/>
          <a:p>
            <a:pPr algn="ctr"/>
            <a:r>
              <a:rPr lang="de-DE" sz="2000" i="1" dirty="0" smtClean="0"/>
              <a:t>Summary </a:t>
            </a:r>
            <a:r>
              <a:rPr lang="de-DE" sz="2000" i="1" dirty="0" err="1" smtClean="0"/>
              <a:t>of</a:t>
            </a:r>
            <a:r>
              <a:rPr lang="de-DE" sz="2000" i="1" dirty="0" smtClean="0"/>
              <a:t> KW40</a:t>
            </a:r>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1185338260"/>
              </p:ext>
            </p:extLst>
          </p:nvPr>
        </p:nvGraphicFramePr>
        <p:xfrm>
          <a:off x="0" y="1045736"/>
          <a:ext cx="9144000" cy="540916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735856">
                <a:tc>
                  <a:txBody>
                    <a:bodyPr/>
                    <a:lstStyle/>
                    <a:p>
                      <a:endParaRPr lang="en-US" dirty="0"/>
                    </a:p>
                  </a:txBody>
                  <a:tcPr/>
                </a:tc>
                <a:tc>
                  <a:txBody>
                    <a:bodyPr/>
                    <a:lstStyle/>
                    <a:p>
                      <a:pPr algn="ctr"/>
                      <a:r>
                        <a:rPr lang="de-DE" dirty="0" err="1" smtClean="0"/>
                        <a:t>Tuesday</a:t>
                      </a:r>
                      <a:r>
                        <a:rPr lang="de-DE" dirty="0" smtClean="0"/>
                        <a:t> 29</a:t>
                      </a:r>
                      <a:r>
                        <a:rPr lang="de-DE" baseline="30000" dirty="0" smtClean="0"/>
                        <a:t>th</a:t>
                      </a:r>
                      <a:r>
                        <a:rPr lang="de-DE" dirty="0" smtClean="0"/>
                        <a:t> September</a:t>
                      </a:r>
                      <a:endParaRPr lang="en-US" dirty="0"/>
                    </a:p>
                  </a:txBody>
                  <a:tcPr/>
                </a:tc>
                <a:tc>
                  <a:txBody>
                    <a:bodyPr/>
                    <a:lstStyle/>
                    <a:p>
                      <a:pPr algn="ctr"/>
                      <a:r>
                        <a:rPr lang="de-DE" dirty="0" err="1" smtClean="0"/>
                        <a:t>Wednesday</a:t>
                      </a:r>
                      <a:r>
                        <a:rPr lang="de-DE" dirty="0" smtClean="0"/>
                        <a:t> 30</a:t>
                      </a:r>
                      <a:r>
                        <a:rPr lang="de-DE" baseline="30000" dirty="0" smtClean="0"/>
                        <a:t>th</a:t>
                      </a:r>
                      <a:r>
                        <a:rPr lang="de-DE" dirty="0" smtClean="0"/>
                        <a:t> September</a:t>
                      </a:r>
                      <a:endParaRPr lang="en-US" dirty="0"/>
                    </a:p>
                  </a:txBody>
                  <a:tcPr/>
                </a:tc>
                <a:tc>
                  <a:txBody>
                    <a:bodyPr/>
                    <a:lstStyle/>
                    <a:p>
                      <a:pPr algn="ctr"/>
                      <a:r>
                        <a:rPr lang="de-DE" dirty="0" err="1" smtClean="0"/>
                        <a:t>Thursday</a:t>
                      </a:r>
                      <a:r>
                        <a:rPr lang="de-DE" dirty="0" smtClean="0"/>
                        <a:t> 1</a:t>
                      </a:r>
                      <a:r>
                        <a:rPr lang="de-DE" baseline="30000" dirty="0" smtClean="0"/>
                        <a:t>st</a:t>
                      </a:r>
                      <a:r>
                        <a:rPr lang="de-DE" baseline="0" dirty="0" smtClean="0"/>
                        <a:t> </a:t>
                      </a:r>
                      <a:r>
                        <a:rPr lang="de-DE" baseline="0" dirty="0" err="1" smtClean="0"/>
                        <a:t>October</a:t>
                      </a:r>
                      <a:endParaRPr lang="en-US" dirty="0"/>
                    </a:p>
                  </a:txBody>
                  <a:tcPr/>
                </a:tc>
                <a:tc>
                  <a:txBody>
                    <a:bodyPr/>
                    <a:lstStyle/>
                    <a:p>
                      <a:pPr algn="ctr"/>
                      <a:r>
                        <a:rPr lang="de-DE" dirty="0" err="1" smtClean="0"/>
                        <a:t>Friday</a:t>
                      </a:r>
                      <a:r>
                        <a:rPr lang="de-DE" dirty="0" smtClean="0"/>
                        <a:t> 2</a:t>
                      </a:r>
                      <a:r>
                        <a:rPr lang="de-DE" baseline="30000" dirty="0" smtClean="0"/>
                        <a:t>nd</a:t>
                      </a:r>
                      <a:r>
                        <a:rPr lang="de-DE" dirty="0" smtClean="0"/>
                        <a:t> </a:t>
                      </a:r>
                      <a:r>
                        <a:rPr lang="de-DE" dirty="0" err="1" smtClean="0"/>
                        <a:t>October</a:t>
                      </a:r>
                      <a:endParaRPr lang="en-US" dirty="0"/>
                    </a:p>
                  </a:txBody>
                  <a:tcPr/>
                </a:tc>
              </a:tr>
              <a:tr h="1728192">
                <a:tc>
                  <a:txBody>
                    <a:bodyPr/>
                    <a:lstStyle/>
                    <a:p>
                      <a:pPr algn="ctr"/>
                      <a:r>
                        <a:rPr lang="de-DE" b="1" dirty="0" err="1" smtClean="0"/>
                        <a:t>Achievements</a:t>
                      </a:r>
                      <a:endParaRPr lang="en-US" b="1" dirty="0"/>
                    </a:p>
                  </a:txBody>
                  <a:tcPr anchor="ctr"/>
                </a:tc>
                <a:tc>
                  <a:txBody>
                    <a:bodyPr/>
                    <a:lstStyle/>
                    <a:p>
                      <a:pPr marL="0" indent="0" algn="ctr">
                        <a:buFont typeface="Arial" charset="0"/>
                        <a:buNone/>
                      </a:pPr>
                      <a:r>
                        <a:rPr lang="de-DE" sz="1400" baseline="0" dirty="0" smtClean="0"/>
                        <a:t>* First </a:t>
                      </a:r>
                      <a:r>
                        <a:rPr lang="de-DE" sz="1400" baseline="0" dirty="0" err="1" smtClean="0"/>
                        <a:t>centroid</a:t>
                      </a:r>
                      <a:r>
                        <a:rPr lang="de-DE" sz="1400" baseline="0" dirty="0" smtClean="0"/>
                        <a:t> </a:t>
                      </a:r>
                      <a:r>
                        <a:rPr lang="de-DE" sz="1400" baseline="0" dirty="0" err="1" smtClean="0"/>
                        <a:t>vs</a:t>
                      </a:r>
                      <a:r>
                        <a:rPr lang="de-DE" sz="1400" baseline="0" dirty="0" smtClean="0"/>
                        <a:t> </a:t>
                      </a:r>
                      <a:r>
                        <a:rPr lang="de-DE" sz="1400" baseline="0" dirty="0" err="1" smtClean="0"/>
                        <a:t>phase</a:t>
                      </a:r>
                      <a:r>
                        <a:rPr lang="de-DE" sz="1400" baseline="0" dirty="0" smtClean="0"/>
                        <a:t> </a:t>
                      </a:r>
                      <a:r>
                        <a:rPr lang="de-DE" sz="1400" baseline="0" dirty="0" err="1" smtClean="0"/>
                        <a:t>scan</a:t>
                      </a:r>
                      <a:r>
                        <a:rPr lang="de-DE" sz="1400" baseline="0" dirty="0" smtClean="0"/>
                        <a:t> at LI.R1 </a:t>
                      </a:r>
                      <a:r>
                        <a:rPr lang="de-DE" sz="1400" baseline="0" dirty="0" err="1" smtClean="0"/>
                        <a:t>without</a:t>
                      </a:r>
                      <a:r>
                        <a:rPr lang="de-DE" sz="1400" baseline="0" dirty="0" smtClean="0"/>
                        <a:t> </a:t>
                      </a:r>
                      <a:r>
                        <a:rPr lang="de-DE" sz="1400" baseline="0" dirty="0" err="1" smtClean="0"/>
                        <a:t>gun</a:t>
                      </a:r>
                      <a:r>
                        <a:rPr lang="de-DE" sz="1400" baseline="0" dirty="0" smtClean="0"/>
                        <a:t> </a:t>
                      </a:r>
                      <a:r>
                        <a:rPr lang="de-DE" sz="1400" baseline="0" dirty="0" err="1" smtClean="0"/>
                        <a:t>solenoid</a:t>
                      </a:r>
                      <a:endParaRPr lang="de-DE" sz="1400" baseline="0" dirty="0" smtClean="0"/>
                    </a:p>
                    <a:p>
                      <a:pPr marL="0" indent="0" algn="ctr">
                        <a:buFont typeface="Arial" charset="0"/>
                        <a:buNone/>
                      </a:pPr>
                      <a:endParaRPr lang="de-DE" sz="1400" dirty="0" smtClean="0"/>
                    </a:p>
                    <a:p>
                      <a:pPr marL="0" indent="0" algn="ctr">
                        <a:buFont typeface="Arial" charset="0"/>
                        <a:buNone/>
                      </a:pPr>
                      <a:r>
                        <a:rPr lang="de-DE" sz="1400" dirty="0" smtClean="0"/>
                        <a:t>* </a:t>
                      </a:r>
                      <a:r>
                        <a:rPr lang="de-DE" sz="1400" dirty="0" err="1" smtClean="0"/>
                        <a:t>Centroid</a:t>
                      </a:r>
                      <a:r>
                        <a:rPr lang="de-DE" sz="1400" dirty="0" smtClean="0"/>
                        <a:t> </a:t>
                      </a:r>
                      <a:r>
                        <a:rPr lang="de-DE" sz="1400" dirty="0" err="1" smtClean="0"/>
                        <a:t>stability</a:t>
                      </a:r>
                      <a:r>
                        <a:rPr lang="de-DE" sz="1400" dirty="0" smtClean="0"/>
                        <a:t> </a:t>
                      </a:r>
                      <a:r>
                        <a:rPr lang="de-DE" sz="1400" dirty="0" err="1" smtClean="0"/>
                        <a:t>measurement</a:t>
                      </a:r>
                      <a:r>
                        <a:rPr lang="de-DE" sz="1400" dirty="0" smtClean="0"/>
                        <a:t> on LI.R1 </a:t>
                      </a:r>
                      <a:r>
                        <a:rPr lang="de-DE" sz="1400" dirty="0" err="1" smtClean="0"/>
                        <a:t>overnight</a:t>
                      </a:r>
                      <a:endParaRPr lang="en-US" sz="1400" dirty="0"/>
                    </a:p>
                  </a:txBody>
                  <a:tcPr anchor="ctr"/>
                </a:tc>
                <a:tc>
                  <a:txBody>
                    <a:bodyPr/>
                    <a:lstStyle/>
                    <a:p>
                      <a:pPr marL="0" indent="0" algn="ctr">
                        <a:buFont typeface="Arial" charset="0"/>
                        <a:buNone/>
                      </a:pPr>
                      <a:r>
                        <a:rPr lang="de-DE" sz="1400" baseline="0" dirty="0" smtClean="0"/>
                        <a:t>* LLRF </a:t>
                      </a:r>
                      <a:r>
                        <a:rPr lang="de-DE" sz="1400" baseline="0" dirty="0" err="1" smtClean="0"/>
                        <a:t>study</a:t>
                      </a:r>
                      <a:r>
                        <a:rPr lang="de-DE" sz="1400" baseline="0" dirty="0" smtClean="0"/>
                        <a:t>: </a:t>
                      </a:r>
                      <a:r>
                        <a:rPr lang="de-DE" sz="1400" baseline="0" dirty="0" err="1" smtClean="0"/>
                        <a:t>Gun</a:t>
                      </a:r>
                      <a:r>
                        <a:rPr lang="de-DE" sz="1400" baseline="0" dirty="0" smtClean="0"/>
                        <a:t> </a:t>
                      </a:r>
                      <a:r>
                        <a:rPr lang="de-DE" sz="1400" baseline="0" dirty="0" err="1" smtClean="0"/>
                        <a:t>recalibration</a:t>
                      </a:r>
                      <a:r>
                        <a:rPr lang="de-DE" sz="1400" baseline="0" dirty="0" smtClean="0"/>
                        <a:t>; TWS1 </a:t>
                      </a:r>
                      <a:r>
                        <a:rPr lang="de-DE" sz="1400" baseline="0" dirty="0" err="1" smtClean="0"/>
                        <a:t>first</a:t>
                      </a:r>
                      <a:r>
                        <a:rPr lang="de-DE" sz="1400" baseline="0" dirty="0" smtClean="0"/>
                        <a:t> </a:t>
                      </a:r>
                      <a:r>
                        <a:rPr lang="de-DE" sz="1400" baseline="0" dirty="0" err="1" smtClean="0"/>
                        <a:t>calibration</a:t>
                      </a:r>
                      <a:r>
                        <a:rPr lang="de-DE" sz="1400" baseline="0" dirty="0" smtClean="0"/>
                        <a:t>; update </a:t>
                      </a:r>
                      <a:r>
                        <a:rPr lang="de-DE" sz="1400" baseline="0" dirty="0" err="1" smtClean="0"/>
                        <a:t>of</a:t>
                      </a:r>
                      <a:r>
                        <a:rPr lang="de-DE" sz="1400" baseline="0" dirty="0" smtClean="0"/>
                        <a:t> </a:t>
                      </a:r>
                      <a:r>
                        <a:rPr lang="de-DE" sz="1400" baseline="0" dirty="0" err="1" smtClean="0"/>
                        <a:t>servers</a:t>
                      </a:r>
                      <a:endParaRPr lang="de-DE" sz="1400" baseline="0" dirty="0" smtClean="0"/>
                    </a:p>
                    <a:p>
                      <a:pPr marL="285750" indent="-285750" algn="ctr">
                        <a:buFont typeface="Arial" charset="0"/>
                        <a:buChar char="•"/>
                      </a:pPr>
                      <a:endParaRPr lang="de-DE" sz="1400" baseline="0" dirty="0" smtClean="0"/>
                    </a:p>
                    <a:p>
                      <a:pPr marL="0" indent="0" algn="ctr">
                        <a:buFont typeface="Arial" charset="0"/>
                        <a:buNone/>
                      </a:pPr>
                      <a:r>
                        <a:rPr lang="de-DE" sz="1400" baseline="0" dirty="0" smtClean="0"/>
                        <a:t>* </a:t>
                      </a:r>
                      <a:r>
                        <a:rPr lang="de-DE" sz="1400" baseline="0" dirty="0" err="1" smtClean="0"/>
                        <a:t>Centroid</a:t>
                      </a:r>
                      <a:r>
                        <a:rPr lang="de-DE" sz="1400" baseline="0" dirty="0" smtClean="0"/>
                        <a:t> </a:t>
                      </a:r>
                      <a:r>
                        <a:rPr lang="de-DE" sz="1400" baseline="0" dirty="0" err="1" smtClean="0"/>
                        <a:t>stability</a:t>
                      </a:r>
                      <a:r>
                        <a:rPr lang="de-DE" sz="1400" baseline="0" dirty="0" smtClean="0"/>
                        <a:t> </a:t>
                      </a:r>
                      <a:r>
                        <a:rPr lang="de-DE" sz="1400" baseline="0" dirty="0" err="1" smtClean="0"/>
                        <a:t>measurement</a:t>
                      </a:r>
                      <a:r>
                        <a:rPr lang="de-DE" sz="1400" baseline="0" dirty="0" smtClean="0"/>
                        <a:t> on LI.R3 </a:t>
                      </a:r>
                      <a:r>
                        <a:rPr lang="de-DE" sz="1400" baseline="0" dirty="0" err="1" smtClean="0"/>
                        <a:t>overnight</a:t>
                      </a:r>
                      <a:endParaRPr lang="en-US" sz="1400" dirty="0"/>
                    </a:p>
                  </a:txBody>
                  <a:tcPr anchor="ctr"/>
                </a:tc>
                <a:tc>
                  <a:txBody>
                    <a:bodyPr/>
                    <a:lstStyle/>
                    <a:p>
                      <a:pPr marL="0" indent="0" algn="ctr">
                        <a:buFont typeface="Arial" charset="0"/>
                        <a:buNone/>
                      </a:pPr>
                      <a:r>
                        <a:rPr lang="de-DE" sz="1400" baseline="0" dirty="0" smtClean="0"/>
                        <a:t>* ≈ Axis-parallel </a:t>
                      </a:r>
                      <a:r>
                        <a:rPr lang="de-DE" sz="1400" baseline="0" dirty="0" err="1" smtClean="0"/>
                        <a:t>trajectory</a:t>
                      </a:r>
                      <a:r>
                        <a:rPr lang="de-DE" sz="1400" baseline="0" dirty="0" smtClean="0"/>
                        <a:t> </a:t>
                      </a:r>
                      <a:r>
                        <a:rPr lang="de-DE" sz="1400" baseline="0" dirty="0" err="1" smtClean="0"/>
                        <a:t>through</a:t>
                      </a:r>
                      <a:r>
                        <a:rPr lang="de-DE" sz="1400" baseline="0" dirty="0" smtClean="0"/>
                        <a:t> TWS1 </a:t>
                      </a:r>
                      <a:r>
                        <a:rPr lang="de-DE" sz="1400" baseline="0" dirty="0" err="1" smtClean="0"/>
                        <a:t>achieved</a:t>
                      </a:r>
                      <a:endParaRPr lang="de-DE" sz="1400" baseline="0" dirty="0" smtClean="0"/>
                    </a:p>
                    <a:p>
                      <a:pPr marL="285750" indent="-285750" algn="ctr">
                        <a:buFont typeface="Arial" charset="0"/>
                        <a:buChar char="•"/>
                      </a:pPr>
                      <a:endParaRPr lang="de-DE" sz="1400" baseline="0" dirty="0" smtClean="0"/>
                    </a:p>
                    <a:p>
                      <a:pPr marL="0" indent="0" algn="ctr">
                        <a:buFont typeface="Arial" charset="0"/>
                        <a:buNone/>
                      </a:pPr>
                      <a:r>
                        <a:rPr lang="de-DE" sz="1400" baseline="0" dirty="0" smtClean="0"/>
                        <a:t>* First </a:t>
                      </a:r>
                      <a:r>
                        <a:rPr lang="de-DE" sz="1400" baseline="0" dirty="0" err="1" smtClean="0"/>
                        <a:t>momentum</a:t>
                      </a:r>
                      <a:r>
                        <a:rPr lang="de-DE" sz="1400" baseline="0" dirty="0" smtClean="0"/>
                        <a:t> </a:t>
                      </a:r>
                      <a:r>
                        <a:rPr lang="de-DE" sz="1400" baseline="0" dirty="0" err="1" smtClean="0"/>
                        <a:t>spectrum</a:t>
                      </a:r>
                      <a:r>
                        <a:rPr lang="de-DE" sz="1400" baseline="0" dirty="0" smtClean="0"/>
                        <a:t> </a:t>
                      </a:r>
                      <a:r>
                        <a:rPr lang="de-DE" sz="1400" baseline="0" dirty="0" err="1" smtClean="0"/>
                        <a:t>measurement</a:t>
                      </a:r>
                      <a:r>
                        <a:rPr lang="de-DE" sz="1400" baseline="0" dirty="0" smtClean="0"/>
                        <a:t> </a:t>
                      </a:r>
                      <a:r>
                        <a:rPr lang="de-DE" sz="1400" baseline="0" dirty="0" err="1" smtClean="0"/>
                        <a:t>with</a:t>
                      </a:r>
                      <a:r>
                        <a:rPr lang="de-DE" sz="1400" baseline="0" dirty="0" smtClean="0"/>
                        <a:t> PDE + </a:t>
                      </a:r>
                      <a:r>
                        <a:rPr lang="de-DE" sz="1400" baseline="0" dirty="0" err="1" smtClean="0"/>
                        <a:t>stability</a:t>
                      </a:r>
                      <a:r>
                        <a:rPr lang="de-DE" sz="1400" baseline="0" dirty="0" smtClean="0"/>
                        <a:t> </a:t>
                      </a:r>
                      <a:r>
                        <a:rPr lang="de-DE" sz="1400" baseline="0" dirty="0" err="1" smtClean="0"/>
                        <a:t>measurement</a:t>
                      </a:r>
                      <a:r>
                        <a:rPr lang="de-DE" sz="1400" baseline="0" dirty="0" smtClean="0"/>
                        <a:t> </a:t>
                      </a:r>
                      <a:r>
                        <a:rPr lang="de-DE" sz="1400" baseline="0" dirty="0" err="1" smtClean="0"/>
                        <a:t>overnight</a:t>
                      </a:r>
                      <a:endParaRPr lang="de-DE" sz="1400" baseline="0" dirty="0" smtClean="0"/>
                    </a:p>
                  </a:txBody>
                  <a:tcPr anchor="ctr"/>
                </a:tc>
                <a:tc>
                  <a:txBody>
                    <a:bodyPr/>
                    <a:lstStyle/>
                    <a:p>
                      <a:pPr marL="0" indent="0" algn="ctr">
                        <a:buFont typeface="Arial" charset="0"/>
                        <a:buNone/>
                      </a:pPr>
                      <a:r>
                        <a:rPr lang="de-DE" sz="1400" dirty="0" smtClean="0"/>
                        <a:t>* Study on </a:t>
                      </a:r>
                      <a:r>
                        <a:rPr lang="de-DE" sz="1400" dirty="0" err="1" smtClean="0"/>
                        <a:t>tilting</a:t>
                      </a:r>
                      <a:r>
                        <a:rPr lang="de-DE" sz="1400" dirty="0" smtClean="0"/>
                        <a:t> angle </a:t>
                      </a:r>
                      <a:r>
                        <a:rPr lang="de-DE" sz="1400" dirty="0" err="1" smtClean="0"/>
                        <a:t>seen</a:t>
                      </a:r>
                      <a:r>
                        <a:rPr lang="de-DE" sz="1400" dirty="0" smtClean="0"/>
                        <a:t> on SL.S1</a:t>
                      </a:r>
                    </a:p>
                    <a:p>
                      <a:pPr marL="285750" indent="-285750" algn="ctr">
                        <a:buFont typeface="Arial" charset="0"/>
                        <a:buChar char="•"/>
                      </a:pPr>
                      <a:endParaRPr lang="de-DE" sz="1400" dirty="0" smtClean="0"/>
                    </a:p>
                    <a:p>
                      <a:pPr marL="0" indent="0" algn="ctr">
                        <a:buFont typeface="Arial" charset="0"/>
                        <a:buNone/>
                      </a:pPr>
                      <a:r>
                        <a:rPr lang="de-DE" sz="1400" dirty="0" smtClean="0"/>
                        <a:t>* Measurement </a:t>
                      </a:r>
                      <a:r>
                        <a:rPr lang="de-DE" sz="1400" dirty="0" err="1" smtClean="0"/>
                        <a:t>for</a:t>
                      </a:r>
                      <a:r>
                        <a:rPr lang="de-DE" sz="1400" dirty="0" smtClean="0"/>
                        <a:t> </a:t>
                      </a:r>
                      <a:r>
                        <a:rPr lang="de-DE" sz="1400" dirty="0" err="1" smtClean="0"/>
                        <a:t>alignment</a:t>
                      </a:r>
                      <a:r>
                        <a:rPr lang="de-DE" sz="1400" dirty="0" smtClean="0"/>
                        <a:t> </a:t>
                      </a:r>
                      <a:r>
                        <a:rPr lang="de-DE" sz="1400" dirty="0" err="1" smtClean="0"/>
                        <a:t>of</a:t>
                      </a:r>
                      <a:r>
                        <a:rPr lang="de-DE" sz="1400" dirty="0" smtClean="0"/>
                        <a:t> </a:t>
                      </a:r>
                      <a:r>
                        <a:rPr lang="de-DE" sz="1400" dirty="0" err="1" smtClean="0"/>
                        <a:t>solenoids</a:t>
                      </a:r>
                      <a:r>
                        <a:rPr lang="de-DE" sz="1400" dirty="0" smtClean="0"/>
                        <a:t> 3 &amp; 4 </a:t>
                      </a:r>
                      <a:r>
                        <a:rPr lang="de-DE" sz="1400" dirty="0" err="1" smtClean="0"/>
                        <a:t>of</a:t>
                      </a:r>
                      <a:r>
                        <a:rPr lang="de-DE" sz="1400" dirty="0" smtClean="0"/>
                        <a:t> TWS1</a:t>
                      </a:r>
                      <a:r>
                        <a:rPr lang="de-DE" sz="1400" baseline="0" dirty="0" smtClean="0"/>
                        <a:t> </a:t>
                      </a:r>
                      <a:r>
                        <a:rPr lang="de-DE" sz="1400" baseline="0" dirty="0" err="1" smtClean="0"/>
                        <a:t>taken</a:t>
                      </a:r>
                      <a:endParaRPr lang="de-DE" sz="1400" baseline="0" dirty="0" smtClean="0"/>
                    </a:p>
                    <a:p>
                      <a:pPr marL="285750" indent="-285750" algn="ctr">
                        <a:buFont typeface="Arial" charset="0"/>
                        <a:buChar char="•"/>
                      </a:pPr>
                      <a:endParaRPr lang="de-DE" sz="1400" baseline="0" dirty="0" smtClean="0"/>
                    </a:p>
                    <a:p>
                      <a:pPr marL="0" indent="0" algn="ctr">
                        <a:buFont typeface="Arial" charset="0"/>
                        <a:buNone/>
                      </a:pPr>
                      <a:r>
                        <a:rPr lang="de-DE" sz="1400" baseline="0" dirty="0" smtClean="0"/>
                        <a:t>* PDE </a:t>
                      </a:r>
                      <a:r>
                        <a:rPr lang="de-DE" sz="1400" baseline="0" dirty="0" err="1" smtClean="0"/>
                        <a:t>calibration</a:t>
                      </a:r>
                      <a:r>
                        <a:rPr lang="de-DE" sz="1400" baseline="0" dirty="0" smtClean="0"/>
                        <a:t> </a:t>
                      </a:r>
                      <a:r>
                        <a:rPr lang="de-DE" sz="1400" baseline="0" dirty="0" err="1" smtClean="0"/>
                        <a:t>test</a:t>
                      </a:r>
                      <a:endParaRPr lang="en-US" sz="1400" dirty="0"/>
                    </a:p>
                  </a:txBody>
                  <a:tcPr anchor="ctr"/>
                </a:tc>
              </a:tr>
              <a:tr h="713184">
                <a:tc>
                  <a:txBody>
                    <a:bodyPr/>
                    <a:lstStyle/>
                    <a:p>
                      <a:pPr algn="ctr"/>
                      <a:r>
                        <a:rPr lang="de-DE" b="1" dirty="0" err="1" smtClean="0"/>
                        <a:t>Perturbating</a:t>
                      </a:r>
                      <a:r>
                        <a:rPr lang="de-DE" b="1" dirty="0" smtClean="0"/>
                        <a:t> </a:t>
                      </a:r>
                      <a:r>
                        <a:rPr lang="de-DE" b="1" dirty="0" err="1" smtClean="0"/>
                        <a:t>events</a:t>
                      </a:r>
                      <a:endParaRPr lang="en-US" b="1" dirty="0"/>
                    </a:p>
                  </a:txBody>
                  <a:tcPr anchor="ctr"/>
                </a:tc>
                <a:tc>
                  <a:txBody>
                    <a:bodyPr/>
                    <a:lstStyle/>
                    <a:p>
                      <a:pPr algn="ctr"/>
                      <a:r>
                        <a:rPr lang="de-DE" sz="1400" dirty="0" smtClean="0"/>
                        <a:t>-</a:t>
                      </a:r>
                      <a:endParaRPr lang="en-US" sz="1400" dirty="0"/>
                    </a:p>
                  </a:txBody>
                  <a:tcPr anchor="ctr"/>
                </a:tc>
                <a:tc>
                  <a:txBody>
                    <a:bodyPr/>
                    <a:lstStyle/>
                    <a:p>
                      <a:pPr algn="ctr"/>
                      <a:r>
                        <a:rPr lang="de-DE" sz="1400" dirty="0" smtClean="0"/>
                        <a:t>* </a:t>
                      </a:r>
                      <a:r>
                        <a:rPr lang="de-DE" sz="1400" dirty="0" err="1" smtClean="0"/>
                        <a:t>Missing</a:t>
                      </a:r>
                      <a:r>
                        <a:rPr lang="de-DE" sz="1400" dirty="0" smtClean="0"/>
                        <a:t> interlock </a:t>
                      </a:r>
                      <a:r>
                        <a:rPr lang="de-DE" sz="1400" dirty="0" err="1" smtClean="0"/>
                        <a:t>for</a:t>
                      </a:r>
                      <a:r>
                        <a:rPr lang="de-DE" sz="1400" dirty="0" smtClean="0"/>
                        <a:t> </a:t>
                      </a:r>
                      <a:r>
                        <a:rPr lang="de-DE" sz="1400" dirty="0" err="1" smtClean="0"/>
                        <a:t>gun</a:t>
                      </a:r>
                      <a:r>
                        <a:rPr lang="de-DE" sz="1400" dirty="0" smtClean="0"/>
                        <a:t> </a:t>
                      </a:r>
                      <a:r>
                        <a:rPr lang="de-DE" sz="1400" dirty="0" err="1" smtClean="0"/>
                        <a:t>modulator</a:t>
                      </a:r>
                      <a:r>
                        <a:rPr lang="de-DE" sz="1400" dirty="0" smtClean="0"/>
                        <a:t> </a:t>
                      </a:r>
                      <a:r>
                        <a:rPr lang="de-DE" sz="1400" dirty="0" err="1" smtClean="0"/>
                        <a:t>during</a:t>
                      </a:r>
                      <a:r>
                        <a:rPr lang="de-DE" sz="1400" dirty="0" smtClean="0"/>
                        <a:t> </a:t>
                      </a:r>
                      <a:r>
                        <a:rPr lang="de-DE" sz="1400" dirty="0" err="1" smtClean="0"/>
                        <a:t>the</a:t>
                      </a:r>
                      <a:r>
                        <a:rPr lang="de-DE" sz="1400" dirty="0" smtClean="0"/>
                        <a:t> </a:t>
                      </a:r>
                      <a:r>
                        <a:rPr lang="de-DE" sz="1400" dirty="0" err="1" smtClean="0"/>
                        <a:t>night</a:t>
                      </a:r>
                      <a:endParaRPr lang="en-US" sz="1400" dirty="0"/>
                    </a:p>
                  </a:txBody>
                  <a:tcPr anchor="ctr"/>
                </a:tc>
                <a:tc>
                  <a:txBody>
                    <a:bodyPr/>
                    <a:lstStyle/>
                    <a:p>
                      <a:pPr marL="0" indent="0" algn="ctr">
                        <a:buFont typeface="Arial" charset="0"/>
                        <a:buNone/>
                      </a:pPr>
                      <a:r>
                        <a:rPr lang="de-DE" sz="1400" baseline="0" dirty="0" smtClean="0"/>
                        <a:t>-</a:t>
                      </a:r>
                    </a:p>
                  </a:txBody>
                  <a:tcPr anchor="ctr"/>
                </a:tc>
                <a:tc>
                  <a:txBody>
                    <a:bodyPr/>
                    <a:lstStyle/>
                    <a:p>
                      <a:pPr marL="0" indent="0" algn="ctr">
                        <a:buFont typeface="Arial" charset="0"/>
                        <a:buNone/>
                      </a:pPr>
                      <a:r>
                        <a:rPr lang="de-DE" sz="1400" dirty="0" smtClean="0"/>
                        <a:t>* </a:t>
                      </a:r>
                      <a:r>
                        <a:rPr lang="de-DE" sz="1400" dirty="0" err="1" smtClean="0"/>
                        <a:t>Camera</a:t>
                      </a:r>
                      <a:r>
                        <a:rPr lang="de-DE" sz="1400" baseline="0" dirty="0" smtClean="0"/>
                        <a:t> </a:t>
                      </a:r>
                      <a:r>
                        <a:rPr lang="de-DE" sz="1400" baseline="0" dirty="0" err="1" smtClean="0"/>
                        <a:t>server</a:t>
                      </a:r>
                      <a:r>
                        <a:rPr lang="de-DE" sz="1400" baseline="0" dirty="0" smtClean="0"/>
                        <a:t> </a:t>
                      </a:r>
                      <a:r>
                        <a:rPr lang="de-DE" sz="1400" baseline="0" dirty="0" err="1" smtClean="0"/>
                        <a:t>unstable</a:t>
                      </a:r>
                      <a:endParaRPr lang="de-DE" sz="1400" baseline="0" dirty="0" smtClean="0"/>
                    </a:p>
                    <a:p>
                      <a:pPr marL="285750" indent="-285750" algn="ctr">
                        <a:buFont typeface="Arial" charset="0"/>
                        <a:buChar char="•"/>
                      </a:pPr>
                      <a:endParaRPr lang="de-DE" sz="1400" baseline="0" dirty="0" smtClean="0"/>
                    </a:p>
                    <a:p>
                      <a:pPr marL="0" indent="0" algn="ctr">
                        <a:buFont typeface="Arial" charset="0"/>
                        <a:buNone/>
                      </a:pPr>
                      <a:r>
                        <a:rPr lang="de-DE" sz="1400" baseline="0" dirty="0" smtClean="0"/>
                        <a:t>* </a:t>
                      </a:r>
                      <a:r>
                        <a:rPr lang="de-DE" sz="1400" baseline="0" dirty="0" err="1" smtClean="0"/>
                        <a:t>Cycling</a:t>
                      </a:r>
                      <a:r>
                        <a:rPr lang="de-DE" sz="1400" baseline="0" dirty="0" smtClean="0"/>
                        <a:t> </a:t>
                      </a:r>
                      <a:r>
                        <a:rPr lang="de-DE" sz="1400" baseline="0" dirty="0" err="1" smtClean="0"/>
                        <a:t>procedure</a:t>
                      </a:r>
                      <a:r>
                        <a:rPr lang="de-DE" sz="1400" baseline="0" dirty="0" smtClean="0"/>
                        <a:t> </a:t>
                      </a:r>
                      <a:r>
                        <a:rPr lang="de-DE" sz="1400" baseline="0" dirty="0" err="1" smtClean="0"/>
                        <a:t>of</a:t>
                      </a:r>
                      <a:r>
                        <a:rPr lang="de-DE" sz="1400" baseline="0" dirty="0" smtClean="0"/>
                        <a:t> TWS </a:t>
                      </a:r>
                      <a:r>
                        <a:rPr lang="de-DE" sz="1400" baseline="0" dirty="0" err="1" smtClean="0"/>
                        <a:t>solenoids</a:t>
                      </a:r>
                      <a:r>
                        <a:rPr lang="de-DE" sz="1400" baseline="0" dirty="0" smtClean="0"/>
                        <a:t> not </a:t>
                      </a:r>
                      <a:r>
                        <a:rPr lang="de-DE" sz="1400" baseline="0" dirty="0" err="1" smtClean="0"/>
                        <a:t>working</a:t>
                      </a:r>
                      <a:r>
                        <a:rPr lang="de-DE" sz="1400" baseline="0" dirty="0" smtClean="0"/>
                        <a:t> (</a:t>
                      </a:r>
                      <a:r>
                        <a:rPr lang="de-DE" sz="1400" baseline="0" dirty="0" err="1" smtClean="0"/>
                        <a:t>solved</a:t>
                      </a:r>
                      <a:r>
                        <a:rPr lang="de-DE" sz="1400" baseline="0" dirty="0" smtClean="0"/>
                        <a:t>)</a:t>
                      </a:r>
                    </a:p>
                  </a:txBody>
                  <a:tcPr anchor="ctr"/>
                </a:tc>
              </a:tr>
              <a:tr h="1076672">
                <a:tc>
                  <a:txBody>
                    <a:bodyPr/>
                    <a:lstStyle/>
                    <a:p>
                      <a:pPr algn="ctr"/>
                      <a:r>
                        <a:rPr lang="de-DE" b="1" dirty="0" smtClean="0"/>
                        <a:t>Notes</a:t>
                      </a:r>
                      <a:endParaRPr lang="en-US" b="1" dirty="0"/>
                    </a:p>
                  </a:txBody>
                  <a:tcPr anchor="ctr"/>
                </a:tc>
                <a:tc>
                  <a:txBody>
                    <a:bodyPr/>
                    <a:lstStyle/>
                    <a:p>
                      <a:pPr algn="ctr"/>
                      <a:r>
                        <a:rPr lang="de-DE" sz="1400" dirty="0" smtClean="0"/>
                        <a:t>* Phase </a:t>
                      </a:r>
                      <a:r>
                        <a:rPr lang="de-DE" sz="1400" dirty="0" err="1" smtClean="0"/>
                        <a:t>scale</a:t>
                      </a:r>
                      <a:r>
                        <a:rPr lang="de-DE" sz="1400" dirty="0" smtClean="0"/>
                        <a:t> </a:t>
                      </a:r>
                      <a:r>
                        <a:rPr lang="de-DE" sz="1400" dirty="0" err="1" smtClean="0"/>
                        <a:t>is</a:t>
                      </a:r>
                      <a:r>
                        <a:rPr lang="de-DE" sz="1400" dirty="0" smtClean="0"/>
                        <a:t> still </a:t>
                      </a:r>
                      <a:r>
                        <a:rPr lang="de-DE" sz="1400" dirty="0" err="1" smtClean="0"/>
                        <a:t>changing</a:t>
                      </a:r>
                      <a:r>
                        <a:rPr lang="de-DE" sz="1400" dirty="0" smtClean="0"/>
                        <a:t> </a:t>
                      </a:r>
                      <a:r>
                        <a:rPr lang="de-DE" sz="1400" dirty="0" smtClean="0">
                          <a:sym typeface="Wingdings" panose="05000000000000000000" pitchFamily="2" charset="2"/>
                        </a:rPr>
                        <a:t> </a:t>
                      </a:r>
                      <a:r>
                        <a:rPr lang="de-DE" sz="1400" dirty="0" err="1" smtClean="0">
                          <a:sym typeface="Wingdings" panose="05000000000000000000" pitchFamily="2" charset="2"/>
                        </a:rPr>
                        <a:t>Schottky</a:t>
                      </a:r>
                      <a:r>
                        <a:rPr lang="de-DE" sz="1400" dirty="0" smtClean="0">
                          <a:sym typeface="Wingdings" panose="05000000000000000000" pitchFamily="2" charset="2"/>
                        </a:rPr>
                        <a:t> </a:t>
                      </a:r>
                      <a:r>
                        <a:rPr lang="de-DE" sz="1400" dirty="0" err="1" smtClean="0">
                          <a:sym typeface="Wingdings" panose="05000000000000000000" pitchFamily="2" charset="2"/>
                        </a:rPr>
                        <a:t>scan</a:t>
                      </a:r>
                      <a:r>
                        <a:rPr lang="de-DE" sz="1400" dirty="0" smtClean="0">
                          <a:sym typeface="Wingdings" panose="05000000000000000000" pitchFamily="2" charset="2"/>
                        </a:rPr>
                        <a:t> </a:t>
                      </a:r>
                      <a:r>
                        <a:rPr lang="de-DE" sz="1400" dirty="0" err="1" smtClean="0">
                          <a:sym typeface="Wingdings" panose="05000000000000000000" pitchFamily="2" charset="2"/>
                        </a:rPr>
                        <a:t>for</a:t>
                      </a:r>
                      <a:r>
                        <a:rPr lang="de-DE" sz="1400" dirty="0" smtClean="0">
                          <a:sym typeface="Wingdings" panose="05000000000000000000" pitchFamily="2" charset="2"/>
                        </a:rPr>
                        <a:t> check at </a:t>
                      </a:r>
                      <a:r>
                        <a:rPr lang="de-DE" sz="1400" dirty="0" err="1" smtClean="0">
                          <a:sym typeface="Wingdings" panose="05000000000000000000" pitchFamily="2" charset="2"/>
                        </a:rPr>
                        <a:t>shift</a:t>
                      </a:r>
                      <a:r>
                        <a:rPr lang="de-DE" sz="1400" dirty="0" smtClean="0">
                          <a:sym typeface="Wingdings" panose="05000000000000000000" pitchFamily="2" charset="2"/>
                        </a:rPr>
                        <a:t> </a:t>
                      </a:r>
                      <a:r>
                        <a:rPr lang="de-DE" sz="1400" dirty="0" err="1" smtClean="0">
                          <a:sym typeface="Wingdings" panose="05000000000000000000" pitchFamily="2" charset="2"/>
                        </a:rPr>
                        <a:t>start</a:t>
                      </a:r>
                      <a:r>
                        <a:rPr lang="de-DE" sz="1400" baseline="0" dirty="0" smtClean="0">
                          <a:sym typeface="Wingdings" panose="05000000000000000000" pitchFamily="2" charset="2"/>
                        </a:rPr>
                        <a:t> </a:t>
                      </a:r>
                      <a:r>
                        <a:rPr lang="de-DE" sz="1400" baseline="0" dirty="0" err="1" smtClean="0">
                          <a:sym typeface="Wingdings" panose="05000000000000000000" pitchFamily="2" charset="2"/>
                        </a:rPr>
                        <a:t>is</a:t>
                      </a:r>
                      <a:r>
                        <a:rPr lang="de-DE" sz="1400" baseline="0" dirty="0" smtClean="0">
                          <a:sym typeface="Wingdings" panose="05000000000000000000" pitchFamily="2" charset="2"/>
                        </a:rPr>
                        <a:t> </a:t>
                      </a:r>
                      <a:r>
                        <a:rPr lang="de-DE" sz="1400" baseline="0" dirty="0" err="1" smtClean="0">
                          <a:sym typeface="Wingdings" panose="05000000000000000000" pitchFamily="2" charset="2"/>
                        </a:rPr>
                        <a:t>always</a:t>
                      </a:r>
                      <a:r>
                        <a:rPr lang="de-DE" sz="1400" baseline="0" dirty="0" smtClean="0">
                          <a:sym typeface="Wingdings" panose="05000000000000000000" pitchFamily="2" charset="2"/>
                        </a:rPr>
                        <a:t> </a:t>
                      </a:r>
                      <a:r>
                        <a:rPr lang="de-DE" sz="1400" baseline="0" dirty="0" err="1" smtClean="0">
                          <a:sym typeface="Wingdings" panose="05000000000000000000" pitchFamily="2" charset="2"/>
                        </a:rPr>
                        <a:t>good</a:t>
                      </a:r>
                      <a:endParaRPr lang="en-US" sz="1400" dirty="0"/>
                    </a:p>
                  </a:txBody>
                  <a:tcPr anchor="ctr"/>
                </a:tc>
                <a:tc>
                  <a:txBody>
                    <a:bodyPr/>
                    <a:lstStyle/>
                    <a:p>
                      <a:pPr marL="0" indent="0" algn="ctr">
                        <a:buFont typeface="Arial" charset="0"/>
                        <a:buNone/>
                      </a:pPr>
                      <a:r>
                        <a:rPr lang="de-DE" sz="1400" dirty="0" smtClean="0"/>
                        <a:t>-</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de-DE" sz="1400" baseline="0" dirty="0" smtClean="0"/>
                        <a:t>* </a:t>
                      </a:r>
                      <a:r>
                        <a:rPr lang="de-DE" sz="1400" baseline="0" dirty="0" err="1" smtClean="0"/>
                        <a:t>Possibly</a:t>
                      </a:r>
                      <a:r>
                        <a:rPr lang="de-DE" sz="1400" baseline="0" dirty="0" smtClean="0"/>
                        <a:t> </a:t>
                      </a:r>
                      <a:r>
                        <a:rPr lang="de-DE" sz="1400" baseline="0" dirty="0" err="1" smtClean="0"/>
                        <a:t>the</a:t>
                      </a:r>
                      <a:r>
                        <a:rPr lang="de-DE" sz="1400" baseline="0" dirty="0" smtClean="0"/>
                        <a:t> </a:t>
                      </a:r>
                      <a:r>
                        <a:rPr lang="de-DE" sz="1400" baseline="0" dirty="0" err="1" smtClean="0"/>
                        <a:t>camera</a:t>
                      </a:r>
                      <a:r>
                        <a:rPr lang="de-DE" sz="1400" baseline="0" dirty="0" smtClean="0"/>
                        <a:t> on LI.R3 </a:t>
                      </a:r>
                      <a:r>
                        <a:rPr lang="de-DE" sz="1400" baseline="0" dirty="0" err="1" smtClean="0"/>
                        <a:t>is</a:t>
                      </a:r>
                      <a:r>
                        <a:rPr lang="de-DE" sz="1400" baseline="0" dirty="0" smtClean="0"/>
                        <a:t> </a:t>
                      </a:r>
                      <a:r>
                        <a:rPr lang="de-DE" sz="1400" baseline="0" dirty="0" err="1" smtClean="0"/>
                        <a:t>looking</a:t>
                      </a:r>
                      <a:r>
                        <a:rPr lang="de-DE" sz="1400" baseline="0" dirty="0" smtClean="0"/>
                        <a:t> out </a:t>
                      </a:r>
                      <a:r>
                        <a:rPr lang="de-DE" sz="1400" baseline="0" dirty="0" err="1" smtClean="0"/>
                        <a:t>of</a:t>
                      </a:r>
                      <a:r>
                        <a:rPr lang="de-DE" sz="1400" baseline="0" dirty="0" smtClean="0"/>
                        <a:t> </a:t>
                      </a:r>
                      <a:r>
                        <a:rPr lang="de-DE" sz="1400" baseline="0" dirty="0" err="1" smtClean="0"/>
                        <a:t>the</a:t>
                      </a:r>
                      <a:r>
                        <a:rPr lang="de-DE" sz="1400" baseline="0" dirty="0" smtClean="0"/>
                        <a:t> </a:t>
                      </a:r>
                      <a:r>
                        <a:rPr lang="de-DE" sz="1400" baseline="0" dirty="0" err="1" smtClean="0"/>
                        <a:t>beamline</a:t>
                      </a:r>
                      <a:r>
                        <a:rPr lang="de-DE" sz="1400" baseline="0" dirty="0" smtClean="0"/>
                        <a:t> </a:t>
                      </a:r>
                      <a:r>
                        <a:rPr lang="de-DE" sz="1400" baseline="0" dirty="0" err="1" smtClean="0"/>
                        <a:t>center</a:t>
                      </a:r>
                      <a:endParaRPr lang="en-US" sz="1400" dirty="0" smtClean="0"/>
                    </a:p>
                  </a:txBody>
                  <a:tcPr anchor="ctr"/>
                </a:tc>
                <a:tc>
                  <a:txBody>
                    <a:bodyPr/>
                    <a:lstStyle/>
                    <a:p>
                      <a:pPr marL="0" indent="0" algn="ctr">
                        <a:buFont typeface="Arial" charset="0"/>
                        <a:buNone/>
                      </a:pPr>
                      <a:r>
                        <a:rPr lang="de-DE" sz="1400" dirty="0" smtClean="0"/>
                        <a:t>*</a:t>
                      </a:r>
                      <a:r>
                        <a:rPr lang="de-DE" sz="1400" baseline="0" dirty="0" smtClean="0"/>
                        <a:t> Change </a:t>
                      </a:r>
                      <a:r>
                        <a:rPr lang="de-DE" sz="1400" baseline="0" dirty="0" err="1" smtClean="0"/>
                        <a:t>binning</a:t>
                      </a:r>
                      <a:r>
                        <a:rPr lang="de-DE" sz="1400" baseline="0" dirty="0" smtClean="0"/>
                        <a:t> </a:t>
                      </a:r>
                      <a:r>
                        <a:rPr lang="de-DE" sz="1400" baseline="0" dirty="0" err="1" smtClean="0"/>
                        <a:t>settings</a:t>
                      </a:r>
                      <a:r>
                        <a:rPr lang="de-DE" sz="1400" baseline="0" dirty="0" smtClean="0"/>
                        <a:t> in </a:t>
                      </a:r>
                      <a:r>
                        <a:rPr lang="de-DE" sz="1400" baseline="0" dirty="0" err="1" smtClean="0"/>
                        <a:t>camera</a:t>
                      </a:r>
                      <a:r>
                        <a:rPr lang="de-DE" sz="1400" baseline="0" dirty="0" smtClean="0"/>
                        <a:t> </a:t>
                      </a:r>
                      <a:r>
                        <a:rPr lang="de-DE" sz="1400" baseline="0" dirty="0" err="1" smtClean="0"/>
                        <a:t>server</a:t>
                      </a:r>
                      <a:r>
                        <a:rPr lang="de-DE" sz="1400" baseline="0" dirty="0" smtClean="0"/>
                        <a:t> </a:t>
                      </a:r>
                      <a:r>
                        <a:rPr lang="de-DE" sz="1400" baseline="0" dirty="0" err="1" smtClean="0"/>
                        <a:t>only</a:t>
                      </a:r>
                      <a:r>
                        <a:rPr lang="de-DE" sz="1400" baseline="0" dirty="0" smtClean="0"/>
                        <a:t> after </a:t>
                      </a:r>
                      <a:r>
                        <a:rPr lang="de-DE" sz="1400" baseline="0" dirty="0" err="1" smtClean="0"/>
                        <a:t>starting</a:t>
                      </a:r>
                      <a:r>
                        <a:rPr lang="de-DE" sz="1400" baseline="0" dirty="0" smtClean="0"/>
                        <a:t> </a:t>
                      </a:r>
                      <a:r>
                        <a:rPr lang="de-DE" sz="1400" baseline="0" dirty="0" err="1" smtClean="0"/>
                        <a:t>image</a:t>
                      </a:r>
                      <a:r>
                        <a:rPr lang="de-DE" sz="1400" baseline="0" dirty="0" smtClean="0"/>
                        <a:t> </a:t>
                      </a:r>
                      <a:r>
                        <a:rPr lang="de-DE" sz="1400" baseline="0" dirty="0" err="1" smtClean="0"/>
                        <a:t>display</a:t>
                      </a:r>
                      <a:endParaRPr lang="en-US" sz="1400" dirty="0"/>
                    </a:p>
                  </a:txBody>
                  <a:tcPr anchor="ctr"/>
                </a:tc>
              </a:tr>
            </a:tbl>
          </a:graphicData>
        </a:graphic>
      </p:graphicFrame>
    </p:spTree>
    <p:extLst>
      <p:ext uri="{BB962C8B-B14F-4D97-AF65-F5344CB8AC3E}">
        <p14:creationId xmlns:p14="http://schemas.microsoft.com/office/powerpoint/2010/main" val="221980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err="1" smtClean="0"/>
              <a:t>Centroid</a:t>
            </a:r>
            <a:r>
              <a:rPr lang="de-DE" sz="2800" b="1" dirty="0" smtClean="0"/>
              <a:t> </a:t>
            </a:r>
            <a:r>
              <a:rPr lang="de-DE" sz="2800" b="1" dirty="0" err="1" smtClean="0"/>
              <a:t>vs</a:t>
            </a:r>
            <a:r>
              <a:rPr lang="de-DE" sz="2800" b="1" dirty="0" smtClean="0"/>
              <a:t> </a:t>
            </a:r>
            <a:r>
              <a:rPr lang="de-DE" sz="2800" b="1" dirty="0" err="1" smtClean="0"/>
              <a:t>phase</a:t>
            </a:r>
            <a:r>
              <a:rPr lang="de-DE" sz="2800" b="1" dirty="0" smtClean="0"/>
              <a:t> </a:t>
            </a:r>
            <a:r>
              <a:rPr lang="de-DE" sz="2800" b="1" dirty="0" err="1" smtClean="0"/>
              <a:t>scan</a:t>
            </a:r>
            <a:r>
              <a:rPr lang="de-DE" sz="2800" b="1" dirty="0" smtClean="0"/>
              <a:t> on LI.R1 w/o </a:t>
            </a:r>
            <a:r>
              <a:rPr lang="de-DE" sz="2800" b="1" dirty="0" err="1" smtClean="0"/>
              <a:t>gun</a:t>
            </a:r>
            <a:r>
              <a:rPr lang="de-DE" sz="2800" b="1" dirty="0" smtClean="0"/>
              <a:t> </a:t>
            </a:r>
            <a:r>
              <a:rPr lang="de-DE" sz="2800" b="1" dirty="0" err="1" smtClean="0"/>
              <a:t>solenoid</a:t>
            </a:r>
            <a:endParaRPr lang="en-US" sz="28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 b="34545"/>
          <a:stretch/>
        </p:blipFill>
        <p:spPr bwMode="auto">
          <a:xfrm>
            <a:off x="107504" y="764704"/>
            <a:ext cx="5278346" cy="226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48986"/>
            <a:ext cx="3528392" cy="345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24" t="5103" r="8140" b="409"/>
          <a:stretch/>
        </p:blipFill>
        <p:spPr bwMode="auto">
          <a:xfrm>
            <a:off x="5440942" y="764704"/>
            <a:ext cx="3672000"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23928" y="4221088"/>
            <a:ext cx="5112568" cy="1569660"/>
          </a:xfrm>
          <a:prstGeom prst="rect">
            <a:avLst/>
          </a:prstGeom>
          <a:noFill/>
        </p:spPr>
        <p:txBody>
          <a:bodyPr wrap="square" rtlCol="0">
            <a:spAutoFit/>
          </a:bodyPr>
          <a:lstStyle/>
          <a:p>
            <a:pPr marL="285750" indent="-285750">
              <a:buFont typeface="Arial" charset="0"/>
              <a:buChar char="•"/>
            </a:pPr>
            <a:r>
              <a:rPr lang="de-DE" sz="1600" dirty="0" err="1" smtClean="0"/>
              <a:t>Displacement</a:t>
            </a:r>
            <a:r>
              <a:rPr lang="de-DE" sz="1600" dirty="0" smtClean="0"/>
              <a:t> </a:t>
            </a:r>
            <a:r>
              <a:rPr lang="de-DE" sz="1600" dirty="0" err="1" smtClean="0"/>
              <a:t>much</a:t>
            </a:r>
            <a:r>
              <a:rPr lang="de-DE" sz="1600" dirty="0" smtClean="0"/>
              <a:t> </a:t>
            </a:r>
            <a:r>
              <a:rPr lang="de-DE" sz="1600" dirty="0" err="1" smtClean="0"/>
              <a:t>stronger</a:t>
            </a:r>
            <a:r>
              <a:rPr lang="de-DE" sz="1600" dirty="0" smtClean="0"/>
              <a:t> in X </a:t>
            </a:r>
            <a:r>
              <a:rPr lang="de-DE" sz="1600" dirty="0" err="1" smtClean="0"/>
              <a:t>than</a:t>
            </a:r>
            <a:r>
              <a:rPr lang="de-DE" sz="1600" dirty="0" smtClean="0"/>
              <a:t> in Y </a:t>
            </a:r>
            <a:r>
              <a:rPr lang="de-DE" sz="1600" dirty="0" smtClean="0">
                <a:sym typeface="Wingdings" panose="05000000000000000000" pitchFamily="2" charset="2"/>
              </a:rPr>
              <a:t> Main </a:t>
            </a:r>
            <a:r>
              <a:rPr lang="de-DE" sz="1600" dirty="0" err="1" smtClean="0">
                <a:sym typeface="Wingdings" panose="05000000000000000000" pitchFamily="2" charset="2"/>
              </a:rPr>
              <a:t>misalignment</a:t>
            </a:r>
            <a:r>
              <a:rPr lang="de-DE" sz="1600" dirty="0" smtClean="0">
                <a:sym typeface="Wingdings" panose="05000000000000000000" pitchFamily="2" charset="2"/>
              </a:rPr>
              <a:t> </a:t>
            </a:r>
            <a:r>
              <a:rPr lang="de-DE" sz="1600" dirty="0" err="1" smtClean="0">
                <a:sym typeface="Wingdings" panose="05000000000000000000" pitchFamily="2" charset="2"/>
              </a:rPr>
              <a:t>of</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cathode</a:t>
            </a:r>
            <a:r>
              <a:rPr lang="de-DE" sz="1600" dirty="0" smtClean="0">
                <a:sym typeface="Wingdings" panose="05000000000000000000" pitchFamily="2" charset="2"/>
              </a:rPr>
              <a:t> </a:t>
            </a:r>
            <a:r>
              <a:rPr lang="de-DE" sz="1600" dirty="0" err="1" smtClean="0">
                <a:sym typeface="Wingdings" panose="05000000000000000000" pitchFamily="2" charset="2"/>
              </a:rPr>
              <a:t>laser</a:t>
            </a:r>
            <a:r>
              <a:rPr lang="de-DE" sz="1600" dirty="0" smtClean="0">
                <a:sym typeface="Wingdings" panose="05000000000000000000" pitchFamily="2" charset="2"/>
              </a:rPr>
              <a:t> </a:t>
            </a:r>
            <a:r>
              <a:rPr lang="de-DE" sz="1600" dirty="0" err="1" smtClean="0">
                <a:sym typeface="Wingdings" panose="05000000000000000000" pitchFamily="2" charset="2"/>
              </a:rPr>
              <a:t>is</a:t>
            </a:r>
            <a:r>
              <a:rPr lang="de-DE" sz="1600" dirty="0" smtClean="0">
                <a:sym typeface="Wingdings" panose="05000000000000000000" pitchFamily="2" charset="2"/>
              </a:rPr>
              <a:t> horizontal</a:t>
            </a:r>
          </a:p>
          <a:p>
            <a:pPr marL="285750" indent="-285750">
              <a:buFont typeface="Arial" charset="0"/>
              <a:buChar char="•"/>
            </a:pPr>
            <a:endParaRPr lang="de-DE" sz="1600" dirty="0" smtClean="0">
              <a:sym typeface="Wingdings" panose="05000000000000000000" pitchFamily="2" charset="2"/>
            </a:endParaRPr>
          </a:p>
          <a:p>
            <a:pPr marL="285750" indent="-285750">
              <a:buFont typeface="Arial" charset="0"/>
              <a:buChar char="•"/>
            </a:pPr>
            <a:r>
              <a:rPr lang="de-DE" sz="1600" dirty="0" smtClean="0">
                <a:sym typeface="Wingdings" panose="05000000000000000000" pitchFamily="2" charset="2"/>
              </a:rPr>
              <a:t>Hard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start</a:t>
            </a:r>
            <a:r>
              <a:rPr lang="de-DE" sz="1600" dirty="0" smtClean="0">
                <a:sym typeface="Wingdings" panose="05000000000000000000" pitchFamily="2" charset="2"/>
              </a:rPr>
              <a:t> a </a:t>
            </a:r>
            <a:r>
              <a:rPr lang="de-DE" sz="1600" dirty="0" err="1" smtClean="0">
                <a:sym typeface="Wingdings" panose="05000000000000000000" pitchFamily="2" charset="2"/>
              </a:rPr>
              <a:t>correction</a:t>
            </a:r>
            <a:r>
              <a:rPr lang="de-DE" sz="1600" dirty="0" smtClean="0">
                <a:sym typeface="Wingdings" panose="05000000000000000000" pitchFamily="2" charset="2"/>
              </a:rPr>
              <a:t> </a:t>
            </a:r>
            <a:r>
              <a:rPr lang="de-DE" sz="1600" dirty="0" err="1" smtClean="0">
                <a:sym typeface="Wingdings" panose="05000000000000000000" pitchFamily="2" charset="2"/>
              </a:rPr>
              <a:t>of</a:t>
            </a:r>
            <a:r>
              <a:rPr lang="de-DE" sz="1600" dirty="0" smtClean="0">
                <a:sym typeface="Wingdings" panose="05000000000000000000" pitchFamily="2" charset="2"/>
              </a:rPr>
              <a:t> </a:t>
            </a:r>
            <a:r>
              <a:rPr lang="de-DE" sz="1600" dirty="0" err="1" smtClean="0">
                <a:sym typeface="Wingdings" panose="05000000000000000000" pitchFamily="2" charset="2"/>
              </a:rPr>
              <a:t>this</a:t>
            </a:r>
            <a:r>
              <a:rPr lang="de-DE" sz="1600" dirty="0" smtClean="0">
                <a:sym typeface="Wingdings" panose="05000000000000000000" pitchFamily="2" charset="2"/>
              </a:rPr>
              <a:t> </a:t>
            </a:r>
            <a:r>
              <a:rPr lang="de-DE" sz="1600" dirty="0" err="1" smtClean="0">
                <a:sym typeface="Wingdings" panose="05000000000000000000" pitchFamily="2" charset="2"/>
              </a:rPr>
              <a:t>without</a:t>
            </a:r>
            <a:r>
              <a:rPr lang="de-DE" sz="1600" dirty="0" smtClean="0">
                <a:sym typeface="Wingdings" panose="05000000000000000000" pitchFamily="2" charset="2"/>
              </a:rPr>
              <a:t> </a:t>
            </a:r>
            <a:r>
              <a:rPr lang="de-DE" sz="1600" dirty="0" err="1" smtClean="0">
                <a:sym typeface="Wingdings" panose="05000000000000000000" pitchFamily="2" charset="2"/>
              </a:rPr>
              <a:t>aperture</a:t>
            </a:r>
            <a:r>
              <a:rPr lang="de-DE" sz="1600" dirty="0" smtClean="0">
                <a:sym typeface="Wingdings" panose="05000000000000000000" pitchFamily="2" charset="2"/>
              </a:rPr>
              <a:t> </a:t>
            </a:r>
            <a:r>
              <a:rPr lang="de-DE" sz="1600" dirty="0" err="1" smtClean="0">
                <a:sym typeface="Wingdings" panose="05000000000000000000" pitchFamily="2" charset="2"/>
              </a:rPr>
              <a:t>and</a:t>
            </a:r>
            <a:r>
              <a:rPr lang="de-DE" sz="1600" dirty="0" smtClean="0">
                <a:sym typeface="Wingdings" panose="05000000000000000000" pitchFamily="2" charset="2"/>
              </a:rPr>
              <a:t> an operational X1 </a:t>
            </a:r>
            <a:r>
              <a:rPr lang="de-DE" sz="1600" dirty="0" err="1" smtClean="0">
                <a:sym typeface="Wingdings" panose="05000000000000000000" pitchFamily="2" charset="2"/>
              </a:rPr>
              <a:t>screen</a:t>
            </a:r>
            <a:r>
              <a:rPr lang="de-DE" sz="1600" dirty="0" smtClean="0">
                <a:sym typeface="Wingdings" panose="05000000000000000000" pitchFamily="2" charset="2"/>
              </a:rPr>
              <a:t> 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be</a:t>
            </a:r>
            <a:r>
              <a:rPr lang="de-DE" sz="1600" dirty="0" smtClean="0">
                <a:sym typeface="Wingdings" panose="05000000000000000000" pitchFamily="2" charset="2"/>
              </a:rPr>
              <a:t> </a:t>
            </a:r>
            <a:r>
              <a:rPr lang="de-DE" sz="1600" dirty="0" err="1" smtClean="0">
                <a:sym typeface="Wingdings" panose="05000000000000000000" pitchFamily="2" charset="2"/>
              </a:rPr>
              <a:t>continued</a:t>
            </a:r>
            <a:r>
              <a:rPr lang="de-DE" sz="1600" dirty="0" smtClean="0">
                <a:sym typeface="Wingdings" panose="05000000000000000000" pitchFamily="2" charset="2"/>
              </a:rPr>
              <a:t> after </a:t>
            </a:r>
            <a:r>
              <a:rPr lang="de-DE" sz="1600" dirty="0" err="1" smtClean="0">
                <a:sym typeface="Wingdings" panose="05000000000000000000" pitchFamily="2" charset="2"/>
              </a:rPr>
              <a:t>next</a:t>
            </a:r>
            <a:r>
              <a:rPr lang="de-DE" sz="1600" dirty="0" smtClean="0">
                <a:sym typeface="Wingdings" panose="05000000000000000000" pitchFamily="2" charset="2"/>
              </a:rPr>
              <a:t> </a:t>
            </a:r>
            <a:r>
              <a:rPr lang="de-DE" sz="1600" dirty="0" err="1" smtClean="0">
                <a:sym typeface="Wingdings" panose="05000000000000000000" pitchFamily="2" charset="2"/>
              </a:rPr>
              <a:t>week</a:t>
            </a:r>
            <a:r>
              <a:rPr lang="de-DE" sz="1600" dirty="0" smtClean="0">
                <a:sym typeface="Wingdings" panose="05000000000000000000" pitchFamily="2" charset="2"/>
              </a:rPr>
              <a:t> </a:t>
            </a:r>
            <a:r>
              <a:rPr lang="de-DE" sz="1600" dirty="0" err="1" smtClean="0">
                <a:sym typeface="Wingdings" panose="05000000000000000000" pitchFamily="2" charset="2"/>
              </a:rPr>
              <a:t>shutdown</a:t>
            </a:r>
            <a:endParaRPr lang="de-DE" sz="1600" dirty="0">
              <a:sym typeface="Wingdings" panose="05000000000000000000" pitchFamily="2" charset="2"/>
            </a:endParaRPr>
          </a:p>
        </p:txBody>
      </p:sp>
    </p:spTree>
    <p:extLst>
      <p:ext uri="{BB962C8B-B14F-4D97-AF65-F5344CB8AC3E}">
        <p14:creationId xmlns:p14="http://schemas.microsoft.com/office/powerpoint/2010/main" val="294679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smtClean="0"/>
              <a:t>MSK </a:t>
            </a:r>
            <a:r>
              <a:rPr lang="de-DE" sz="2800" b="1" dirty="0" err="1" smtClean="0"/>
              <a:t>shift</a:t>
            </a:r>
            <a:r>
              <a:rPr lang="de-DE" sz="2800" b="1" dirty="0" smtClean="0"/>
              <a:t>: </a:t>
            </a:r>
            <a:r>
              <a:rPr lang="de-DE" sz="2800" b="1" dirty="0" err="1" smtClean="0"/>
              <a:t>summary</a:t>
            </a:r>
            <a:endParaRPr lang="en-US" sz="2800" b="1" dirty="0"/>
          </a:p>
        </p:txBody>
      </p:sp>
      <p:sp>
        <p:nvSpPr>
          <p:cNvPr id="7" name="Content Placeholder 2"/>
          <p:cNvSpPr txBox="1">
            <a:spLocks/>
          </p:cNvSpPr>
          <p:nvPr/>
        </p:nvSpPr>
        <p:spPr>
          <a:xfrm>
            <a:off x="1" y="620689"/>
            <a:ext cx="9144000" cy="59046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u="sng" dirty="0" smtClean="0"/>
              <a:t>!!RF-gun</a:t>
            </a:r>
            <a:r>
              <a:rPr lang="en-US" sz="1200" dirty="0" smtClean="0"/>
              <a:t/>
            </a:r>
            <a:br>
              <a:rPr lang="en-US" sz="1200" dirty="0" smtClean="0"/>
            </a:br>
            <a:r>
              <a:rPr lang="en-US" sz="1200" dirty="0" smtClean="0"/>
              <a:t>* Adjusted the RF-gun probe with measurements from Thomas (changes SP by ≈ 6%)</a:t>
            </a:r>
            <a:br>
              <a:rPr lang="en-US" sz="1200" dirty="0" smtClean="0"/>
            </a:br>
            <a:r>
              <a:rPr lang="en-US" sz="1200" dirty="0" smtClean="0"/>
              <a:t>* Adjusted the probe power readings back to old value</a:t>
            </a:r>
            <a:br>
              <a:rPr lang="en-US" sz="1200" dirty="0" smtClean="0"/>
            </a:br>
            <a:r>
              <a:rPr lang="en-US" sz="1200" dirty="0" smtClean="0"/>
              <a:t>* Performed forward and reflected calibration w.r.t. the probe</a:t>
            </a:r>
            <a:br>
              <a:rPr lang="en-US" sz="1200" dirty="0" smtClean="0"/>
            </a:br>
            <a:r>
              <a:rPr lang="en-US" sz="1200" dirty="0" smtClean="0"/>
              <a:t>* phase off by -160deg. due to removal of attenuator </a:t>
            </a:r>
            <a:br>
              <a:rPr lang="en-US" sz="1200" dirty="0" smtClean="0"/>
            </a:br>
            <a:r>
              <a:rPr lang="en-US" sz="1200" dirty="0" smtClean="0"/>
              <a:t>* Power reading set back to old value</a:t>
            </a:r>
            <a:br>
              <a:rPr lang="en-US" sz="1200" dirty="0" smtClean="0"/>
            </a:br>
            <a:r>
              <a:rPr lang="en-US" sz="1200" dirty="0" smtClean="0"/>
              <a:t>* ADC dynamic range optimization</a:t>
            </a:r>
            <a:br>
              <a:rPr lang="en-US" sz="1200" dirty="0" smtClean="0"/>
            </a:br>
            <a:r>
              <a:rPr lang="en-US" sz="1200" dirty="0" smtClean="0"/>
              <a:t>* changed DCM attenuator for forward and reflected by -6dB (from 20dB to 14dB)</a:t>
            </a:r>
            <a:br>
              <a:rPr lang="en-US" sz="1200" dirty="0" smtClean="0"/>
            </a:br>
            <a:r>
              <a:rPr lang="en-US" sz="1200" dirty="0" smtClean="0"/>
              <a:t>* adjusted scaling coefficients correspondingly</a:t>
            </a:r>
            <a:br>
              <a:rPr lang="en-US" sz="1200" dirty="0" smtClean="0"/>
            </a:br>
            <a:r>
              <a:rPr lang="en-US" sz="1200" dirty="0" smtClean="0"/>
              <a:t>* max SP is 111MV/m </a:t>
            </a:r>
            <a:br>
              <a:rPr lang="en-US" sz="1200" dirty="0" smtClean="0"/>
            </a:br>
            <a:r>
              <a:rPr lang="en-US" sz="1200" dirty="0" smtClean="0"/>
              <a:t/>
            </a:r>
            <a:br>
              <a:rPr lang="en-US" sz="1200" dirty="0" smtClean="0"/>
            </a:br>
            <a:r>
              <a:rPr lang="en-US" sz="1400" b="1" u="sng" dirty="0" smtClean="0"/>
              <a:t>!!TWS1</a:t>
            </a:r>
            <a:br>
              <a:rPr lang="en-US" sz="1400" b="1" u="sng" dirty="0" smtClean="0"/>
            </a:br>
            <a:r>
              <a:rPr lang="en-US" sz="1200" dirty="0" smtClean="0"/>
              <a:t>* calibrated the </a:t>
            </a:r>
            <a:r>
              <a:rPr lang="en-US" sz="1200" dirty="0" err="1" smtClean="0"/>
              <a:t>setpoint</a:t>
            </a:r>
            <a:r>
              <a:rPr lang="en-US" sz="1200" dirty="0" smtClean="0"/>
              <a:t> to MV</a:t>
            </a:r>
            <a:br>
              <a:rPr lang="en-US" sz="1200" dirty="0" smtClean="0"/>
            </a:br>
            <a:r>
              <a:rPr lang="en-US" sz="1200" dirty="0" smtClean="0"/>
              <a:t>* used the calibration from Hannes during the morning, </a:t>
            </a:r>
            <a:br>
              <a:rPr lang="en-US" sz="1200" dirty="0" smtClean="0"/>
            </a:br>
            <a:r>
              <a:rPr lang="en-US" sz="1200" dirty="0" smtClean="0"/>
              <a:t>* measured momentum 77.1MeV/c for gun+TWS1 and 2.52MeV/c for RF-gun only</a:t>
            </a:r>
            <a:br>
              <a:rPr lang="en-US" sz="1200" dirty="0" smtClean="0"/>
            </a:br>
            <a:r>
              <a:rPr lang="en-US" sz="1200" dirty="0" smtClean="0"/>
              <a:t>* assumed momentum/energy increase of 74.5MV for TWS only</a:t>
            </a:r>
            <a:br>
              <a:rPr lang="en-US" sz="1200" dirty="0" smtClean="0"/>
            </a:br>
            <a:r>
              <a:rPr lang="en-US" sz="1200" dirty="0" smtClean="0"/>
              <a:t>* detection chain calibrated without </a:t>
            </a:r>
            <a:r>
              <a:rPr lang="en-US" sz="1200" dirty="0" err="1" smtClean="0"/>
              <a:t>chaning</a:t>
            </a:r>
            <a:r>
              <a:rPr lang="en-US" sz="1200" dirty="0" smtClean="0"/>
              <a:t> the drive signal </a:t>
            </a:r>
            <a:br>
              <a:rPr lang="en-US" sz="1200" dirty="0" smtClean="0"/>
            </a:br>
            <a:r>
              <a:rPr lang="en-US" sz="1200" dirty="0" smtClean="0"/>
              <a:t>* SP of ~13.2 corresponds now to SP of 74.5MV</a:t>
            </a:r>
            <a:br>
              <a:rPr lang="en-US" sz="1200" dirty="0" smtClean="0"/>
            </a:br>
            <a:r>
              <a:rPr lang="en-US" sz="1200" dirty="0" smtClean="0"/>
              <a:t>* adjusted OVC to maintain the operating point in case of non-</a:t>
            </a:r>
            <a:r>
              <a:rPr lang="en-US" sz="1200" dirty="0" err="1" smtClean="0"/>
              <a:t>linearities</a:t>
            </a:r>
            <a:r>
              <a:rPr lang="en-US" sz="1200" dirty="0" smtClean="0"/>
              <a:t> in high power chain</a:t>
            </a:r>
            <a:br>
              <a:rPr lang="en-US" sz="1200" dirty="0" smtClean="0"/>
            </a:br>
            <a:r>
              <a:rPr lang="en-US" sz="1200" dirty="0" smtClean="0"/>
              <a:t/>
            </a:r>
            <a:br>
              <a:rPr lang="en-US" sz="1200" dirty="0" smtClean="0"/>
            </a:br>
            <a:r>
              <a:rPr lang="en-US" sz="1400" b="1" u="sng" dirty="0" smtClean="0"/>
              <a:t>!!TWS2</a:t>
            </a:r>
            <a:r>
              <a:rPr lang="en-US" sz="1200" dirty="0" smtClean="0"/>
              <a:t/>
            </a:r>
            <a:br>
              <a:rPr lang="en-US" sz="1200" dirty="0" smtClean="0"/>
            </a:br>
            <a:r>
              <a:rPr lang="en-US" sz="1200" dirty="0" smtClean="0"/>
              <a:t>* calibrated the </a:t>
            </a:r>
            <a:r>
              <a:rPr lang="en-US" sz="1200" dirty="0" err="1" smtClean="0"/>
              <a:t>setpoint</a:t>
            </a:r>
            <a:r>
              <a:rPr lang="en-US" sz="1200" dirty="0" smtClean="0"/>
              <a:t> roughly to MV</a:t>
            </a:r>
            <a:br>
              <a:rPr lang="en-US" sz="1200" dirty="0" smtClean="0"/>
            </a:br>
            <a:r>
              <a:rPr lang="en-US" sz="1200" dirty="0" smtClean="0"/>
              <a:t>* no momentum measurement --&gt; assumed same </a:t>
            </a:r>
            <a:r>
              <a:rPr lang="en-US" sz="1200" dirty="0" err="1" smtClean="0"/>
              <a:t>condistions</a:t>
            </a:r>
            <a:r>
              <a:rPr lang="en-US" sz="1200" dirty="0" smtClean="0"/>
              <a:t> as for TWS1</a:t>
            </a:r>
            <a:br>
              <a:rPr lang="en-US" sz="1200" dirty="0" smtClean="0"/>
            </a:br>
            <a:r>
              <a:rPr lang="en-US" sz="1200" dirty="0" smtClean="0"/>
              <a:t>* if this does not reflect the current operation conditions we might change it back</a:t>
            </a:r>
            <a:br>
              <a:rPr lang="en-US" sz="1200" dirty="0" smtClean="0"/>
            </a:br>
            <a:r>
              <a:rPr lang="en-US" sz="1200" dirty="0" smtClean="0"/>
              <a:t>* fine tuning might still be necessary</a:t>
            </a:r>
            <a:br>
              <a:rPr lang="en-US" sz="1200" dirty="0" smtClean="0"/>
            </a:br>
            <a:r>
              <a:rPr lang="en-US" sz="1200" dirty="0" smtClean="0"/>
              <a:t>* adjusted OVC to maintain the operating point in case of non-</a:t>
            </a:r>
            <a:r>
              <a:rPr lang="en-US" sz="1200" dirty="0" err="1" smtClean="0"/>
              <a:t>linearities</a:t>
            </a:r>
            <a:r>
              <a:rPr lang="en-US" sz="1200" dirty="0" smtClean="0"/>
              <a:t> in high power chain</a:t>
            </a:r>
            <a:br>
              <a:rPr lang="en-US" sz="1200" dirty="0" smtClean="0"/>
            </a:br>
            <a:r>
              <a:rPr lang="en-US" sz="1200" dirty="0" smtClean="0"/>
              <a:t/>
            </a:r>
            <a:br>
              <a:rPr lang="en-US" sz="1200" dirty="0" smtClean="0"/>
            </a:br>
            <a:r>
              <a:rPr lang="en-US" sz="1200" dirty="0" smtClean="0"/>
              <a:t>``Remark: the TWS2 power readings did not change and those show still an decrease in power along the structure. Can someone simulate the TWS with RF simulation tool for change of the input and output port. It is just to exclude that the TWS is not correctly installed.``</a:t>
            </a:r>
            <a:endParaRPr lang="en-US" sz="1200" dirty="0"/>
          </a:p>
        </p:txBody>
      </p:sp>
      <p:sp>
        <p:nvSpPr>
          <p:cNvPr id="4" name="TextBox 3"/>
          <p:cNvSpPr txBox="1"/>
          <p:nvPr/>
        </p:nvSpPr>
        <p:spPr>
          <a:xfrm>
            <a:off x="0" y="6279703"/>
            <a:ext cx="9144001" cy="461665"/>
          </a:xfrm>
          <a:prstGeom prst="rect">
            <a:avLst/>
          </a:prstGeom>
          <a:noFill/>
        </p:spPr>
        <p:txBody>
          <a:bodyPr wrap="square" rtlCol="0">
            <a:spAutoFit/>
          </a:bodyPr>
          <a:lstStyle/>
          <a:p>
            <a:pPr algn="ctr"/>
            <a:r>
              <a:rPr lang="de-DE" sz="2400" b="1" dirty="0" smtClean="0"/>
              <a:t>Next </a:t>
            </a:r>
            <a:r>
              <a:rPr lang="de-DE" sz="2400" b="1" dirty="0" err="1" smtClean="0"/>
              <a:t>shift</a:t>
            </a:r>
            <a:r>
              <a:rPr lang="de-DE" sz="2400" b="1" dirty="0" smtClean="0"/>
              <a:t> after </a:t>
            </a:r>
            <a:r>
              <a:rPr lang="de-DE" sz="2400" b="1" dirty="0" err="1" smtClean="0"/>
              <a:t>the</a:t>
            </a:r>
            <a:r>
              <a:rPr lang="de-DE" sz="2400" b="1" dirty="0" smtClean="0"/>
              <a:t> </a:t>
            </a:r>
            <a:r>
              <a:rPr lang="de-DE" sz="2400" b="1" dirty="0" err="1" smtClean="0"/>
              <a:t>shutdown</a:t>
            </a:r>
            <a:r>
              <a:rPr lang="de-DE" sz="2400" b="1" dirty="0" smtClean="0"/>
              <a:t> </a:t>
            </a:r>
            <a:r>
              <a:rPr lang="de-DE" sz="2400" b="1" dirty="0" err="1" smtClean="0"/>
              <a:t>week</a:t>
            </a:r>
            <a:endParaRPr lang="en-US" sz="2400" b="1" dirty="0"/>
          </a:p>
        </p:txBody>
      </p:sp>
    </p:spTree>
    <p:extLst>
      <p:ext uri="{BB962C8B-B14F-4D97-AF65-F5344CB8AC3E}">
        <p14:creationId xmlns:p14="http://schemas.microsoft.com/office/powerpoint/2010/main" val="244180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err="1" smtClean="0"/>
              <a:t>Centroid</a:t>
            </a:r>
            <a:r>
              <a:rPr lang="de-DE" sz="2800" b="1" dirty="0" smtClean="0"/>
              <a:t> </a:t>
            </a:r>
            <a:r>
              <a:rPr lang="de-DE" sz="2800" b="1" dirty="0" err="1" smtClean="0"/>
              <a:t>stability</a:t>
            </a:r>
            <a:r>
              <a:rPr lang="de-DE" sz="2800" b="1" dirty="0" smtClean="0"/>
              <a:t> </a:t>
            </a:r>
            <a:r>
              <a:rPr lang="de-DE" sz="2800" b="1" dirty="0" err="1" smtClean="0"/>
              <a:t>measurement</a:t>
            </a:r>
            <a:r>
              <a:rPr lang="de-DE" sz="2800" b="1" dirty="0" smtClean="0"/>
              <a:t> on LI.R3 (TWS1 </a:t>
            </a:r>
            <a:r>
              <a:rPr lang="de-DE" sz="2800" b="1" dirty="0" err="1" smtClean="0"/>
              <a:t>powered</a:t>
            </a:r>
            <a:r>
              <a:rPr lang="de-DE" sz="2800" b="1" dirty="0" smtClean="0"/>
              <a:t>)</a:t>
            </a:r>
            <a:endParaRPr lang="en-US" sz="28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7" t="10138" r="9124" b="9127"/>
          <a:stretch/>
        </p:blipFill>
        <p:spPr bwMode="auto">
          <a:xfrm>
            <a:off x="35496" y="712456"/>
            <a:ext cx="6336705" cy="610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16216" y="1629375"/>
            <a:ext cx="2592288" cy="4031873"/>
          </a:xfrm>
          <a:prstGeom prst="rect">
            <a:avLst/>
          </a:prstGeom>
          <a:noFill/>
        </p:spPr>
        <p:txBody>
          <a:bodyPr wrap="square" rtlCol="0">
            <a:spAutoFit/>
          </a:bodyPr>
          <a:lstStyle/>
          <a:p>
            <a:r>
              <a:rPr lang="de-DE" sz="1600" dirty="0" smtClean="0"/>
              <a:t>* Rms relative </a:t>
            </a:r>
            <a:r>
              <a:rPr lang="de-DE" sz="1600" dirty="0" err="1" smtClean="0"/>
              <a:t>pointing</a:t>
            </a:r>
            <a:r>
              <a:rPr lang="de-DE" sz="1600" dirty="0" smtClean="0"/>
              <a:t> </a:t>
            </a:r>
            <a:r>
              <a:rPr lang="de-DE" sz="1600" dirty="0" err="1" smtClean="0"/>
              <a:t>stability</a:t>
            </a:r>
            <a:r>
              <a:rPr lang="de-DE" sz="1600" dirty="0" smtClean="0"/>
              <a:t> </a:t>
            </a:r>
            <a:r>
              <a:rPr lang="de-DE" sz="1600" dirty="0" err="1" smtClean="0"/>
              <a:t>wrt</a:t>
            </a:r>
            <a:r>
              <a:rPr lang="de-DE" sz="1600" dirty="0" smtClean="0"/>
              <a:t> beam </a:t>
            </a:r>
            <a:r>
              <a:rPr lang="de-DE" sz="1600" dirty="0" err="1" smtClean="0"/>
              <a:t>size</a:t>
            </a:r>
            <a:r>
              <a:rPr lang="de-DE" sz="1600" dirty="0" smtClean="0"/>
              <a:t> </a:t>
            </a:r>
            <a:r>
              <a:rPr lang="de-DE" sz="1600" dirty="0" err="1" smtClean="0"/>
              <a:t>is</a:t>
            </a:r>
            <a:r>
              <a:rPr lang="de-DE" sz="1600" dirty="0" smtClean="0"/>
              <a:t>:</a:t>
            </a:r>
          </a:p>
          <a:p>
            <a:endParaRPr lang="de-DE" sz="1600" dirty="0"/>
          </a:p>
          <a:p>
            <a:r>
              <a:rPr lang="de-DE" sz="1600" dirty="0" smtClean="0"/>
              <a:t>- 5.3% </a:t>
            </a:r>
            <a:r>
              <a:rPr lang="de-DE" sz="1600" dirty="0" err="1" smtClean="0"/>
              <a:t>along</a:t>
            </a:r>
            <a:r>
              <a:rPr lang="de-DE" sz="1600" dirty="0" smtClean="0"/>
              <a:t> x</a:t>
            </a:r>
          </a:p>
          <a:p>
            <a:endParaRPr lang="de-DE" sz="1600" dirty="0"/>
          </a:p>
          <a:p>
            <a:r>
              <a:rPr lang="de-DE" sz="1600" dirty="0" smtClean="0"/>
              <a:t>- 9.5% </a:t>
            </a:r>
            <a:r>
              <a:rPr lang="de-DE" sz="1600" dirty="0" err="1" smtClean="0"/>
              <a:t>along</a:t>
            </a:r>
            <a:r>
              <a:rPr lang="de-DE" sz="1600" dirty="0" smtClean="0"/>
              <a:t> y</a:t>
            </a:r>
          </a:p>
          <a:p>
            <a:pPr marL="285750" indent="-285750">
              <a:buFontTx/>
              <a:buChar char="-"/>
            </a:pPr>
            <a:endParaRPr lang="de-DE" sz="1600" dirty="0"/>
          </a:p>
          <a:p>
            <a:pPr marL="285750" indent="-285750">
              <a:buFontTx/>
              <a:buChar char="-"/>
            </a:pPr>
            <a:endParaRPr lang="de-DE" sz="1600" dirty="0" smtClean="0"/>
          </a:p>
          <a:p>
            <a:r>
              <a:rPr lang="de-DE" sz="1600" dirty="0" smtClean="0"/>
              <a:t>* </a:t>
            </a:r>
            <a:r>
              <a:rPr lang="de-DE" sz="1600" dirty="0" err="1" smtClean="0"/>
              <a:t>Good</a:t>
            </a:r>
            <a:r>
              <a:rPr lang="de-DE" sz="1600" dirty="0" smtClean="0"/>
              <a:t> </a:t>
            </a:r>
            <a:r>
              <a:rPr lang="de-DE" sz="1600" dirty="0" err="1" smtClean="0"/>
              <a:t>result</a:t>
            </a:r>
            <a:r>
              <a:rPr lang="de-DE" sz="1600" dirty="0" smtClean="0"/>
              <a:t> </a:t>
            </a:r>
            <a:r>
              <a:rPr lang="de-DE" sz="1600" dirty="0" err="1" smtClean="0"/>
              <a:t>and</a:t>
            </a:r>
            <a:r>
              <a:rPr lang="de-DE" sz="1600" dirty="0" smtClean="0"/>
              <a:t> </a:t>
            </a:r>
            <a:r>
              <a:rPr lang="de-DE" sz="1600" dirty="0" err="1" smtClean="0"/>
              <a:t>can</a:t>
            </a:r>
            <a:r>
              <a:rPr lang="de-DE" sz="1600" dirty="0" smtClean="0"/>
              <a:t> </a:t>
            </a:r>
            <a:r>
              <a:rPr lang="de-DE" sz="1600" dirty="0" err="1" smtClean="0"/>
              <a:t>very</a:t>
            </a:r>
            <a:r>
              <a:rPr lang="de-DE" sz="1600" dirty="0" smtClean="0"/>
              <a:t> </a:t>
            </a:r>
            <a:r>
              <a:rPr lang="de-DE" sz="1600" dirty="0" err="1" smtClean="0"/>
              <a:t>likely</a:t>
            </a:r>
            <a:r>
              <a:rPr lang="de-DE" sz="1600" dirty="0" smtClean="0"/>
              <a:t> </a:t>
            </a:r>
            <a:r>
              <a:rPr lang="de-DE" sz="1600" dirty="0" err="1" smtClean="0"/>
              <a:t>be</a:t>
            </a:r>
            <a:r>
              <a:rPr lang="de-DE" sz="1600" dirty="0" smtClean="0"/>
              <a:t> </a:t>
            </a:r>
            <a:r>
              <a:rPr lang="de-DE" sz="1600" dirty="0" err="1" smtClean="0"/>
              <a:t>improved</a:t>
            </a:r>
            <a:r>
              <a:rPr lang="de-DE" sz="1600" dirty="0" smtClean="0"/>
              <a:t> </a:t>
            </a:r>
            <a:r>
              <a:rPr lang="de-DE" sz="1600" dirty="0" err="1" smtClean="0"/>
              <a:t>since</a:t>
            </a:r>
            <a:r>
              <a:rPr lang="de-DE" sz="1600" dirty="0" smtClean="0"/>
              <a:t> </a:t>
            </a:r>
            <a:r>
              <a:rPr lang="de-DE" sz="1600" dirty="0" err="1" smtClean="0"/>
              <a:t>the</a:t>
            </a:r>
            <a:r>
              <a:rPr lang="de-DE" sz="1600" dirty="0" smtClean="0"/>
              <a:t> </a:t>
            </a:r>
            <a:r>
              <a:rPr lang="de-DE" sz="1600" dirty="0" err="1" smtClean="0"/>
              <a:t>chosen</a:t>
            </a:r>
            <a:r>
              <a:rPr lang="de-DE" sz="1600" dirty="0" smtClean="0"/>
              <a:t> </a:t>
            </a:r>
            <a:r>
              <a:rPr lang="de-DE" sz="1600" dirty="0" err="1" smtClean="0"/>
              <a:t>conditions</a:t>
            </a:r>
            <a:r>
              <a:rPr lang="de-DE" sz="1600" dirty="0" smtClean="0"/>
              <a:t> </a:t>
            </a:r>
            <a:r>
              <a:rPr lang="de-DE" sz="1600" dirty="0" err="1" smtClean="0"/>
              <a:t>were</a:t>
            </a:r>
            <a:r>
              <a:rPr lang="de-DE" sz="1600" dirty="0" smtClean="0"/>
              <a:t> not </a:t>
            </a:r>
            <a:r>
              <a:rPr lang="de-DE" sz="1600" dirty="0" err="1" smtClean="0"/>
              <a:t>the</a:t>
            </a:r>
            <a:r>
              <a:rPr lang="de-DE" sz="1600" dirty="0" smtClean="0"/>
              <a:t> </a:t>
            </a:r>
            <a:r>
              <a:rPr lang="de-DE" sz="1600" dirty="0" err="1" smtClean="0"/>
              <a:t>most</a:t>
            </a:r>
            <a:r>
              <a:rPr lang="de-DE" sz="1600" dirty="0" smtClean="0"/>
              <a:t> </a:t>
            </a:r>
            <a:r>
              <a:rPr lang="de-DE" sz="1600" dirty="0" err="1" smtClean="0"/>
              <a:t>stable</a:t>
            </a:r>
            <a:r>
              <a:rPr lang="de-DE" sz="1600" dirty="0" smtClean="0"/>
              <a:t> </a:t>
            </a:r>
            <a:r>
              <a:rPr lang="de-DE" sz="1600" dirty="0" err="1" smtClean="0"/>
              <a:t>ones</a:t>
            </a:r>
            <a:endParaRPr lang="de-DE" sz="1600" dirty="0" smtClean="0"/>
          </a:p>
          <a:p>
            <a:pPr marL="285750" indent="-285750">
              <a:buFont typeface="Arial" charset="0"/>
              <a:buChar char="•"/>
            </a:pPr>
            <a:endParaRPr lang="de-DE" sz="1600" dirty="0"/>
          </a:p>
          <a:p>
            <a:r>
              <a:rPr lang="de-DE" sz="1600" dirty="0" smtClean="0"/>
              <a:t>* </a:t>
            </a:r>
            <a:r>
              <a:rPr lang="de-DE" sz="1600" dirty="0" err="1" smtClean="0"/>
              <a:t>Centroid</a:t>
            </a:r>
            <a:r>
              <a:rPr lang="de-DE" sz="1600" dirty="0" smtClean="0"/>
              <a:t> </a:t>
            </a:r>
            <a:r>
              <a:rPr lang="de-DE" sz="1600" dirty="0" err="1" smtClean="0"/>
              <a:t>drift</a:t>
            </a:r>
            <a:r>
              <a:rPr lang="de-DE" sz="1600" dirty="0" smtClean="0"/>
              <a:t> </a:t>
            </a:r>
            <a:r>
              <a:rPr lang="de-DE" sz="1600" dirty="0" err="1" smtClean="0"/>
              <a:t>likely</a:t>
            </a:r>
            <a:r>
              <a:rPr lang="de-DE" sz="1600" dirty="0" smtClean="0"/>
              <a:t> </a:t>
            </a:r>
            <a:r>
              <a:rPr lang="de-DE" sz="1600" dirty="0" err="1" smtClean="0"/>
              <a:t>explained</a:t>
            </a:r>
            <a:r>
              <a:rPr lang="de-DE" sz="1600" dirty="0" smtClean="0"/>
              <a:t> </a:t>
            </a:r>
            <a:r>
              <a:rPr lang="de-DE" sz="1600" dirty="0" err="1" smtClean="0"/>
              <a:t>by</a:t>
            </a:r>
            <a:r>
              <a:rPr lang="de-DE" sz="1600" dirty="0" smtClean="0"/>
              <a:t> a </a:t>
            </a:r>
            <a:r>
              <a:rPr lang="de-DE" sz="1600" dirty="0" err="1" smtClean="0"/>
              <a:t>gun</a:t>
            </a:r>
            <a:r>
              <a:rPr lang="de-DE" sz="1600" dirty="0" smtClean="0"/>
              <a:t> </a:t>
            </a:r>
            <a:r>
              <a:rPr lang="de-DE" sz="1600" dirty="0" err="1" smtClean="0"/>
              <a:t>temperature</a:t>
            </a:r>
            <a:r>
              <a:rPr lang="de-DE" sz="1600" dirty="0" smtClean="0"/>
              <a:t> </a:t>
            </a:r>
            <a:r>
              <a:rPr lang="de-DE" sz="1600" dirty="0" err="1" smtClean="0"/>
              <a:t>drift</a:t>
            </a:r>
            <a:r>
              <a:rPr lang="de-DE" sz="1600" dirty="0" smtClean="0"/>
              <a:t> </a:t>
            </a:r>
            <a:r>
              <a:rPr lang="de-DE" sz="1600" dirty="0" err="1" smtClean="0"/>
              <a:t>overnight</a:t>
            </a:r>
            <a:endParaRPr lang="en-US" sz="1600" dirty="0"/>
          </a:p>
        </p:txBody>
      </p:sp>
    </p:spTree>
    <p:extLst>
      <p:ext uri="{BB962C8B-B14F-4D97-AF65-F5344CB8AC3E}">
        <p14:creationId xmlns:p14="http://schemas.microsoft.com/office/powerpoint/2010/main" val="33519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smtClean="0"/>
              <a:t>First </a:t>
            </a:r>
            <a:r>
              <a:rPr lang="de-DE" sz="2800" b="1" dirty="0" err="1" smtClean="0"/>
              <a:t>momentum</a:t>
            </a:r>
            <a:r>
              <a:rPr lang="de-DE" sz="2800" b="1" dirty="0" smtClean="0"/>
              <a:t> </a:t>
            </a:r>
            <a:r>
              <a:rPr lang="de-DE" sz="2800" b="1" dirty="0" err="1" smtClean="0"/>
              <a:t>spectra</a:t>
            </a:r>
            <a:r>
              <a:rPr lang="de-DE" sz="2800" b="1" dirty="0" smtClean="0"/>
              <a:t> </a:t>
            </a:r>
            <a:r>
              <a:rPr lang="de-DE" sz="2800" b="1" dirty="0" err="1" smtClean="0"/>
              <a:t>measurement</a:t>
            </a:r>
            <a:r>
              <a:rPr lang="de-DE" sz="2800" b="1" dirty="0" smtClean="0"/>
              <a:t> </a:t>
            </a:r>
            <a:r>
              <a:rPr lang="de-DE" sz="2800" b="1" dirty="0" err="1" smtClean="0"/>
              <a:t>with</a:t>
            </a:r>
            <a:r>
              <a:rPr lang="de-DE" sz="2800" b="1" dirty="0" smtClean="0"/>
              <a:t> PDE</a:t>
            </a:r>
            <a:endParaRPr lang="en-US" sz="28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1" t="11611" r="8879" b="1776"/>
          <a:stretch/>
        </p:blipFill>
        <p:spPr bwMode="auto">
          <a:xfrm>
            <a:off x="467944" y="1268760"/>
            <a:ext cx="3600000"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83404"/>
            <a:ext cx="9144000" cy="369332"/>
          </a:xfrm>
          <a:prstGeom prst="rect">
            <a:avLst/>
          </a:prstGeom>
          <a:noFill/>
        </p:spPr>
        <p:txBody>
          <a:bodyPr wrap="square" rtlCol="0">
            <a:spAutoFit/>
          </a:bodyPr>
          <a:lstStyle/>
          <a:p>
            <a:r>
              <a:rPr lang="de-DE" dirty="0" smtClean="0"/>
              <a:t>* </a:t>
            </a:r>
            <a:r>
              <a:rPr lang="de-DE" dirty="0" err="1" smtClean="0"/>
              <a:t>Done</a:t>
            </a:r>
            <a:r>
              <a:rPr lang="de-DE" dirty="0" smtClean="0"/>
              <a:t> </a:t>
            </a:r>
            <a:r>
              <a:rPr lang="de-DE" dirty="0" err="1" smtClean="0"/>
              <a:t>using</a:t>
            </a:r>
            <a:r>
              <a:rPr lang="de-DE" dirty="0" smtClean="0"/>
              <a:t> </a:t>
            </a:r>
            <a:r>
              <a:rPr lang="de-DE" dirty="0" err="1" smtClean="0"/>
              <a:t>calibration</a:t>
            </a:r>
            <a:r>
              <a:rPr lang="de-DE" dirty="0" smtClean="0"/>
              <a:t> </a:t>
            </a:r>
            <a:r>
              <a:rPr lang="de-DE" dirty="0" err="1" smtClean="0"/>
              <a:t>derived</a:t>
            </a:r>
            <a:r>
              <a:rPr lang="de-DE" dirty="0" smtClean="0"/>
              <a:t> </a:t>
            </a:r>
            <a:r>
              <a:rPr lang="de-DE" dirty="0" err="1" smtClean="0"/>
              <a:t>by</a:t>
            </a:r>
            <a:r>
              <a:rPr lang="de-DE" dirty="0" smtClean="0"/>
              <a:t> Frank</a:t>
            </a:r>
            <a:endParaRPr lang="en-US" dirty="0"/>
          </a:p>
        </p:txBody>
      </p:sp>
      <p:sp>
        <p:nvSpPr>
          <p:cNvPr id="5" name="TextBox 4"/>
          <p:cNvSpPr txBox="1"/>
          <p:nvPr/>
        </p:nvSpPr>
        <p:spPr>
          <a:xfrm>
            <a:off x="395536" y="3697287"/>
            <a:ext cx="3744416" cy="307777"/>
          </a:xfrm>
          <a:prstGeom prst="rect">
            <a:avLst/>
          </a:prstGeom>
          <a:noFill/>
        </p:spPr>
        <p:txBody>
          <a:bodyPr wrap="square" rtlCol="0">
            <a:spAutoFit/>
          </a:bodyPr>
          <a:lstStyle/>
          <a:p>
            <a:r>
              <a:rPr lang="de-DE" sz="1400" i="1" dirty="0" smtClean="0">
                <a:latin typeface="Arial" panose="020B0604020202020204" pitchFamily="34" charset="0"/>
                <a:cs typeface="Arial" panose="020B0604020202020204" pitchFamily="34" charset="0"/>
              </a:rPr>
              <a:t>TWS1 </a:t>
            </a:r>
            <a:r>
              <a:rPr lang="de-DE" sz="1400" i="1" dirty="0" err="1" smtClean="0">
                <a:latin typeface="Arial" panose="020B0604020202020204" pitchFamily="34" charset="0"/>
                <a:cs typeface="Arial" panose="020B0604020202020204" pitchFamily="34" charset="0"/>
              </a:rPr>
              <a:t>phase</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maximizing</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momentum</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gain</a:t>
            </a:r>
            <a:r>
              <a:rPr lang="de-DE" sz="1400" i="1" dirty="0" smtClean="0">
                <a:latin typeface="Arial" panose="020B0604020202020204" pitchFamily="34" charset="0"/>
                <a:cs typeface="Arial" panose="020B0604020202020204" pitchFamily="34" charset="0"/>
              </a:rPr>
              <a:t>: 0°</a:t>
            </a:r>
            <a:endParaRPr lang="en-US" sz="1400" i="1"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98" t="11488" r="9885" b="1898"/>
          <a:stretch/>
        </p:blipFill>
        <p:spPr bwMode="auto">
          <a:xfrm>
            <a:off x="5040448" y="1268760"/>
            <a:ext cx="3564000"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040448" y="3697287"/>
            <a:ext cx="3744416" cy="307777"/>
          </a:xfrm>
          <a:prstGeom prst="rect">
            <a:avLst/>
          </a:prstGeom>
          <a:noFill/>
        </p:spPr>
        <p:txBody>
          <a:bodyPr wrap="square" rtlCol="0">
            <a:spAutoFit/>
          </a:bodyPr>
          <a:lstStyle/>
          <a:p>
            <a:pPr algn="ctr"/>
            <a:r>
              <a:rPr lang="de-DE" sz="1400" i="1" dirty="0" smtClean="0">
                <a:latin typeface="Arial" panose="020B0604020202020204" pitchFamily="34" charset="0"/>
                <a:cs typeface="Arial" panose="020B0604020202020204" pitchFamily="34" charset="0"/>
              </a:rPr>
              <a:t>TWS1 </a:t>
            </a:r>
            <a:r>
              <a:rPr lang="de-DE" sz="1400" i="1" dirty="0" err="1" smtClean="0">
                <a:latin typeface="Arial" panose="020B0604020202020204" pitchFamily="34" charset="0"/>
                <a:cs typeface="Arial" panose="020B0604020202020204" pitchFamily="34" charset="0"/>
              </a:rPr>
              <a:t>phase</a:t>
            </a:r>
            <a:r>
              <a:rPr lang="de-DE" sz="1400" i="1" dirty="0" smtClean="0">
                <a:latin typeface="Arial" panose="020B0604020202020204" pitchFamily="34" charset="0"/>
                <a:cs typeface="Arial" panose="020B0604020202020204" pitchFamily="34" charset="0"/>
              </a:rPr>
              <a:t>: +5°</a:t>
            </a:r>
            <a:endParaRPr lang="en-US" sz="1400" i="1" dirty="0">
              <a:latin typeface="Arial" panose="020B0604020202020204" pitchFamily="34" charset="0"/>
              <a:cs typeface="Arial" panose="020B0604020202020204" pitchFamily="34" charset="0"/>
            </a:endParaRPr>
          </a:p>
        </p:txBody>
      </p:sp>
      <p:sp>
        <p:nvSpPr>
          <p:cNvPr id="6" name="TextBox 5"/>
          <p:cNvSpPr txBox="1"/>
          <p:nvPr/>
        </p:nvSpPr>
        <p:spPr>
          <a:xfrm>
            <a:off x="0" y="4365104"/>
            <a:ext cx="9144000" cy="369332"/>
          </a:xfrm>
          <a:prstGeom prst="rect">
            <a:avLst/>
          </a:prstGeom>
          <a:noFill/>
        </p:spPr>
        <p:txBody>
          <a:bodyPr wrap="square" rtlCol="0">
            <a:spAutoFit/>
          </a:bodyPr>
          <a:lstStyle/>
          <a:p>
            <a:r>
              <a:rPr lang="de-DE" dirty="0" smtClean="0"/>
              <a:t>* Further </a:t>
            </a:r>
            <a:r>
              <a:rPr lang="de-DE" dirty="0" err="1" smtClean="0"/>
              <a:t>analysis</a:t>
            </a:r>
            <a:r>
              <a:rPr lang="de-DE" dirty="0" smtClean="0"/>
              <a:t> </a:t>
            </a:r>
            <a:r>
              <a:rPr lang="de-DE" dirty="0" err="1" smtClean="0"/>
              <a:t>of</a:t>
            </a:r>
            <a:r>
              <a:rPr lang="de-DE" dirty="0" smtClean="0"/>
              <a:t> </a:t>
            </a:r>
            <a:r>
              <a:rPr lang="de-DE" dirty="0" err="1" smtClean="0"/>
              <a:t>the</a:t>
            </a:r>
            <a:r>
              <a:rPr lang="de-DE" dirty="0" smtClean="0"/>
              <a:t> </a:t>
            </a:r>
            <a:r>
              <a:rPr lang="de-DE" dirty="0" err="1" smtClean="0"/>
              <a:t>data</a:t>
            </a:r>
            <a:r>
              <a:rPr lang="de-DE" dirty="0" smtClean="0"/>
              <a:t> </a:t>
            </a:r>
            <a:r>
              <a:rPr lang="de-DE" dirty="0" err="1" smtClean="0"/>
              <a:t>by</a:t>
            </a:r>
            <a:r>
              <a:rPr lang="de-DE" dirty="0" smtClean="0"/>
              <a:t> Frank </a:t>
            </a:r>
            <a:r>
              <a:rPr lang="de-DE" dirty="0" err="1" smtClean="0"/>
              <a:t>is</a:t>
            </a:r>
            <a:r>
              <a:rPr lang="de-DE" dirty="0" smtClean="0"/>
              <a:t> </a:t>
            </a:r>
            <a:r>
              <a:rPr lang="de-DE" dirty="0" err="1" smtClean="0"/>
              <a:t>ongoing</a:t>
            </a:r>
            <a:endParaRPr lang="en-US" dirty="0"/>
          </a:p>
        </p:txBody>
      </p:sp>
    </p:spTree>
    <p:extLst>
      <p:ext uri="{BB962C8B-B14F-4D97-AF65-F5344CB8AC3E}">
        <p14:creationId xmlns:p14="http://schemas.microsoft.com/office/powerpoint/2010/main" val="364648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err="1" smtClean="0"/>
              <a:t>Momentum</a:t>
            </a:r>
            <a:r>
              <a:rPr lang="de-DE" sz="2800" b="1" dirty="0" smtClean="0"/>
              <a:t> </a:t>
            </a:r>
            <a:r>
              <a:rPr lang="de-DE" sz="2800" b="1" dirty="0" err="1" smtClean="0"/>
              <a:t>stability</a:t>
            </a:r>
            <a:r>
              <a:rPr lang="de-DE" sz="2800" b="1" dirty="0" smtClean="0"/>
              <a:t> </a:t>
            </a:r>
            <a:r>
              <a:rPr lang="de-DE" sz="2800" b="1" dirty="0" err="1" smtClean="0"/>
              <a:t>measurement</a:t>
            </a:r>
            <a:r>
              <a:rPr lang="de-DE" sz="2800" b="1" dirty="0" smtClean="0"/>
              <a:t> </a:t>
            </a:r>
            <a:r>
              <a:rPr lang="de-DE" sz="2800" b="1" dirty="0" err="1" smtClean="0"/>
              <a:t>with</a:t>
            </a:r>
            <a:r>
              <a:rPr lang="de-DE" sz="2800" b="1" dirty="0" smtClean="0"/>
              <a:t> PDE</a:t>
            </a:r>
            <a:endParaRPr lang="en-US" sz="2800" b="1" dirty="0"/>
          </a:p>
        </p:txBody>
      </p:sp>
      <p:sp>
        <p:nvSpPr>
          <p:cNvPr id="3" name="TextBox 2"/>
          <p:cNvSpPr txBox="1"/>
          <p:nvPr/>
        </p:nvSpPr>
        <p:spPr>
          <a:xfrm>
            <a:off x="5148064" y="1594535"/>
            <a:ext cx="3888432" cy="2554545"/>
          </a:xfrm>
          <a:prstGeom prst="rect">
            <a:avLst/>
          </a:prstGeom>
          <a:noFill/>
        </p:spPr>
        <p:txBody>
          <a:bodyPr wrap="square" rtlCol="0">
            <a:spAutoFit/>
          </a:bodyPr>
          <a:lstStyle/>
          <a:p>
            <a:r>
              <a:rPr lang="de-DE" sz="1600" dirty="0" smtClean="0"/>
              <a:t>* </a:t>
            </a:r>
            <a:r>
              <a:rPr lang="de-DE" sz="1600" dirty="0" err="1" smtClean="0"/>
              <a:t>Highly</a:t>
            </a:r>
            <a:r>
              <a:rPr lang="de-DE" sz="1600" dirty="0" smtClean="0"/>
              <a:t> </a:t>
            </a:r>
            <a:r>
              <a:rPr lang="de-DE" sz="1600" dirty="0" err="1" smtClean="0"/>
              <a:t>shifted</a:t>
            </a:r>
            <a:r>
              <a:rPr lang="de-DE" sz="1600" dirty="0" smtClean="0"/>
              <a:t> </a:t>
            </a:r>
            <a:r>
              <a:rPr lang="de-DE" sz="1600" dirty="0" err="1" smtClean="0"/>
              <a:t>events</a:t>
            </a:r>
            <a:r>
              <a:rPr lang="de-DE" sz="1600" dirty="0" smtClean="0"/>
              <a:t> </a:t>
            </a:r>
            <a:r>
              <a:rPr lang="de-DE" sz="1600" dirty="0" err="1" smtClean="0"/>
              <a:t>can</a:t>
            </a:r>
            <a:r>
              <a:rPr lang="de-DE" sz="1600" dirty="0" smtClean="0"/>
              <a:t> </a:t>
            </a:r>
            <a:r>
              <a:rPr lang="de-DE" sz="1600" dirty="0" err="1" smtClean="0"/>
              <a:t>be</a:t>
            </a:r>
            <a:r>
              <a:rPr lang="de-DE" sz="1600" dirty="0" smtClean="0"/>
              <a:t> </a:t>
            </a:r>
            <a:r>
              <a:rPr lang="de-DE" sz="1600" dirty="0" err="1" smtClean="0"/>
              <a:t>seen</a:t>
            </a:r>
            <a:r>
              <a:rPr lang="de-DE" sz="1600" dirty="0" smtClean="0"/>
              <a:t> </a:t>
            </a:r>
            <a:r>
              <a:rPr lang="de-DE" sz="1600" dirty="0" err="1" smtClean="0"/>
              <a:t>around</a:t>
            </a:r>
            <a:r>
              <a:rPr lang="de-DE" sz="1600" dirty="0" smtClean="0"/>
              <a:t> 8h </a:t>
            </a:r>
            <a:r>
              <a:rPr lang="de-DE" sz="1600" dirty="0" err="1" smtClean="0"/>
              <a:t>run</a:t>
            </a:r>
            <a:r>
              <a:rPr lang="de-DE" sz="1600" dirty="0" smtClean="0"/>
              <a:t> time due </a:t>
            </a:r>
            <a:r>
              <a:rPr lang="de-DE" sz="1600" dirty="0" err="1" smtClean="0"/>
              <a:t>to</a:t>
            </a:r>
            <a:r>
              <a:rPr lang="de-DE" sz="1600" dirty="0" smtClean="0"/>
              <a:t> TWS1 </a:t>
            </a:r>
            <a:r>
              <a:rPr lang="de-DE" sz="1600" dirty="0" err="1" smtClean="0"/>
              <a:t>waveguide</a:t>
            </a:r>
            <a:r>
              <a:rPr lang="de-DE" sz="1600" dirty="0" smtClean="0"/>
              <a:t> </a:t>
            </a:r>
            <a:r>
              <a:rPr lang="de-DE" sz="1600" dirty="0" err="1" smtClean="0"/>
              <a:t>vacuum</a:t>
            </a:r>
            <a:r>
              <a:rPr lang="de-DE" sz="1600" dirty="0" smtClean="0"/>
              <a:t> interlock</a:t>
            </a:r>
          </a:p>
          <a:p>
            <a:endParaRPr lang="de-DE" sz="1600" dirty="0"/>
          </a:p>
          <a:p>
            <a:r>
              <a:rPr lang="de-DE" sz="1600" dirty="0" smtClean="0"/>
              <a:t>* Rms relative </a:t>
            </a:r>
            <a:r>
              <a:rPr lang="de-DE" sz="1600" dirty="0" err="1" smtClean="0"/>
              <a:t>momentum</a:t>
            </a:r>
            <a:r>
              <a:rPr lang="de-DE" sz="1600" dirty="0" smtClean="0"/>
              <a:t> </a:t>
            </a:r>
            <a:r>
              <a:rPr lang="de-DE" sz="1600" dirty="0" err="1" smtClean="0"/>
              <a:t>stability</a:t>
            </a:r>
            <a:r>
              <a:rPr lang="de-DE" sz="1600" dirty="0" smtClean="0"/>
              <a:t> </a:t>
            </a:r>
            <a:r>
              <a:rPr lang="de-DE" sz="1600" dirty="0" err="1" smtClean="0"/>
              <a:t>wrt</a:t>
            </a:r>
            <a:r>
              <a:rPr lang="de-DE" sz="1600" dirty="0" smtClean="0"/>
              <a:t> </a:t>
            </a:r>
            <a:r>
              <a:rPr lang="de-DE" sz="1600" dirty="0" err="1" smtClean="0"/>
              <a:t>average</a:t>
            </a:r>
            <a:r>
              <a:rPr lang="de-DE" sz="1600" dirty="0" smtClean="0"/>
              <a:t> </a:t>
            </a:r>
            <a:r>
              <a:rPr lang="de-DE" sz="1600" dirty="0" err="1" smtClean="0"/>
              <a:t>momentum</a:t>
            </a:r>
            <a:r>
              <a:rPr lang="de-DE" sz="1600" dirty="0" smtClean="0"/>
              <a:t> </a:t>
            </a:r>
            <a:r>
              <a:rPr lang="de-DE" sz="1600" dirty="0" err="1" smtClean="0"/>
              <a:t>is</a:t>
            </a:r>
            <a:r>
              <a:rPr lang="de-DE" sz="1600" dirty="0" smtClean="0"/>
              <a:t> ~ 2*10</a:t>
            </a:r>
            <a:r>
              <a:rPr lang="de-DE" sz="1600" baseline="30000" dirty="0" smtClean="0"/>
              <a:t>-4</a:t>
            </a:r>
            <a:r>
              <a:rPr lang="de-DE" sz="1600" dirty="0" smtClean="0"/>
              <a:t>, </a:t>
            </a:r>
            <a:r>
              <a:rPr lang="de-DE" sz="1600" dirty="0" err="1" smtClean="0"/>
              <a:t>including</a:t>
            </a:r>
            <a:r>
              <a:rPr lang="de-DE" sz="1600" dirty="0" smtClean="0"/>
              <a:t> </a:t>
            </a:r>
            <a:r>
              <a:rPr lang="de-DE" sz="1600" dirty="0" err="1" smtClean="0"/>
              <a:t>the</a:t>
            </a:r>
            <a:r>
              <a:rPr lang="de-DE" sz="1600" dirty="0" smtClean="0"/>
              <a:t> </a:t>
            </a:r>
            <a:r>
              <a:rPr lang="de-DE" sz="1600" dirty="0" err="1" smtClean="0"/>
              <a:t>vacuum</a:t>
            </a:r>
            <a:r>
              <a:rPr lang="de-DE" sz="1600" dirty="0" smtClean="0"/>
              <a:t> interlock </a:t>
            </a:r>
            <a:r>
              <a:rPr lang="de-DE" sz="1600" dirty="0" err="1" smtClean="0"/>
              <a:t>period</a:t>
            </a:r>
            <a:endParaRPr lang="de-DE" sz="1600" dirty="0" smtClean="0"/>
          </a:p>
          <a:p>
            <a:pPr marL="285750" indent="-285750">
              <a:buFont typeface="Arial" charset="0"/>
              <a:buChar char="•"/>
            </a:pPr>
            <a:endParaRPr lang="de-DE" sz="1600" dirty="0"/>
          </a:p>
          <a:p>
            <a:r>
              <a:rPr lang="de-DE" sz="1600" dirty="0" smtClean="0"/>
              <a:t>* Further </a:t>
            </a:r>
            <a:r>
              <a:rPr lang="de-DE" sz="1600" dirty="0" err="1" smtClean="0"/>
              <a:t>analysis</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data</a:t>
            </a:r>
            <a:r>
              <a:rPr lang="de-DE" sz="1600" dirty="0" smtClean="0"/>
              <a:t> </a:t>
            </a:r>
            <a:r>
              <a:rPr lang="de-DE" sz="1600" dirty="0" err="1" smtClean="0"/>
              <a:t>by</a:t>
            </a:r>
            <a:r>
              <a:rPr lang="de-DE" sz="1600" dirty="0" smtClean="0"/>
              <a:t> Frank </a:t>
            </a:r>
            <a:r>
              <a:rPr lang="de-DE" sz="1600" dirty="0" err="1" smtClean="0"/>
              <a:t>is</a:t>
            </a:r>
            <a:r>
              <a:rPr lang="de-DE" sz="1600" dirty="0" smtClean="0"/>
              <a:t> </a:t>
            </a:r>
            <a:r>
              <a:rPr lang="de-DE" sz="1600" dirty="0" err="1" smtClean="0"/>
              <a:t>ongoing</a:t>
            </a:r>
            <a:endParaRPr lang="en-US" sz="16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58" t="10451" r="9669" b="9390"/>
          <a:stretch/>
        </p:blipFill>
        <p:spPr bwMode="auto">
          <a:xfrm>
            <a:off x="107505" y="620302"/>
            <a:ext cx="4824536" cy="468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38" t="11519" r="9782" b="19903"/>
          <a:stretch/>
        </p:blipFill>
        <p:spPr bwMode="auto">
          <a:xfrm>
            <a:off x="35496" y="5406358"/>
            <a:ext cx="9073008" cy="140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88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smtClean="0"/>
              <a:t>Study on </a:t>
            </a:r>
            <a:r>
              <a:rPr lang="de-DE" sz="2800" b="1" dirty="0" err="1" smtClean="0"/>
              <a:t>tilt</a:t>
            </a:r>
            <a:r>
              <a:rPr lang="de-DE" sz="2800" b="1" dirty="0" smtClean="0"/>
              <a:t> angle on </a:t>
            </a:r>
            <a:r>
              <a:rPr lang="de-DE" sz="2800" b="1" dirty="0" err="1" smtClean="0"/>
              <a:t>screen</a:t>
            </a:r>
            <a:r>
              <a:rPr lang="de-DE" sz="2800" b="1" dirty="0" smtClean="0"/>
              <a:t> SL.S1</a:t>
            </a:r>
            <a:endParaRPr lang="en-US" sz="2800"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41" b="31162"/>
          <a:stretch/>
        </p:blipFill>
        <p:spPr bwMode="auto">
          <a:xfrm>
            <a:off x="35497" y="765104"/>
            <a:ext cx="4464495" cy="348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497" y="4293096"/>
            <a:ext cx="4464495" cy="307777"/>
          </a:xfrm>
          <a:prstGeom prst="rect">
            <a:avLst/>
          </a:prstGeom>
          <a:noFill/>
        </p:spPr>
        <p:txBody>
          <a:bodyPr wrap="square" rtlCol="0">
            <a:spAutoFit/>
          </a:bodyPr>
          <a:lstStyle/>
          <a:p>
            <a:pPr algn="ctr"/>
            <a:r>
              <a:rPr lang="de-DE" sz="1400" i="1" dirty="0" smtClean="0">
                <a:latin typeface="Arial" panose="020B0604020202020204" pitchFamily="34" charset="0"/>
                <a:cs typeface="Arial" panose="020B0604020202020204" pitchFamily="34" charset="0"/>
              </a:rPr>
              <a:t>Image </a:t>
            </a:r>
            <a:r>
              <a:rPr lang="de-DE" sz="1400" i="1" dirty="0" err="1" smtClean="0">
                <a:latin typeface="Arial" panose="020B0604020202020204" pitchFamily="34" charset="0"/>
                <a:cs typeface="Arial" panose="020B0604020202020204" pitchFamily="34" charset="0"/>
              </a:rPr>
              <a:t>of</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screen</a:t>
            </a:r>
            <a:r>
              <a:rPr lang="de-DE" sz="1400" i="1" dirty="0" smtClean="0">
                <a:latin typeface="Arial" panose="020B0604020202020204" pitchFamily="34" charset="0"/>
                <a:cs typeface="Arial" panose="020B0604020202020204" pitchFamily="34" charset="0"/>
              </a:rPr>
              <a:t> SL.S1 </a:t>
            </a:r>
            <a:r>
              <a:rPr lang="de-DE" sz="1400" i="1" dirty="0" err="1" smtClean="0">
                <a:latin typeface="Arial" panose="020B0604020202020204" pitchFamily="34" charset="0"/>
                <a:cs typeface="Arial" panose="020B0604020202020204" pitchFamily="34" charset="0"/>
              </a:rPr>
              <a:t>appears</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tilted</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by</a:t>
            </a:r>
            <a:r>
              <a:rPr lang="de-DE" sz="1400" i="1" dirty="0" smtClean="0">
                <a:latin typeface="Arial" panose="020B0604020202020204" pitchFamily="34" charset="0"/>
                <a:cs typeface="Arial" panose="020B0604020202020204" pitchFamily="34" charset="0"/>
              </a:rPr>
              <a:t> ≈ 1.5°</a:t>
            </a:r>
            <a:endParaRPr lang="en-US" sz="1400" i="1" dirty="0">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604" b="31004"/>
          <a:stretch/>
        </p:blipFill>
        <p:spPr bwMode="auto">
          <a:xfrm>
            <a:off x="4644008" y="765104"/>
            <a:ext cx="4464495" cy="348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44009" y="4293096"/>
            <a:ext cx="4464495" cy="307777"/>
          </a:xfrm>
          <a:prstGeom prst="rect">
            <a:avLst/>
          </a:prstGeom>
          <a:noFill/>
        </p:spPr>
        <p:txBody>
          <a:bodyPr wrap="square" rtlCol="0">
            <a:spAutoFit/>
          </a:bodyPr>
          <a:lstStyle/>
          <a:p>
            <a:pPr algn="ctr"/>
            <a:r>
              <a:rPr lang="de-DE" sz="1400" i="1" dirty="0" smtClean="0">
                <a:latin typeface="Arial" panose="020B0604020202020204" pitchFamily="34" charset="0"/>
                <a:cs typeface="Arial" panose="020B0604020202020204" pitchFamily="34" charset="0"/>
              </a:rPr>
              <a:t>Image </a:t>
            </a:r>
            <a:r>
              <a:rPr lang="de-DE" sz="1400" i="1" dirty="0" err="1" smtClean="0">
                <a:latin typeface="Arial" panose="020B0604020202020204" pitchFamily="34" charset="0"/>
                <a:cs typeface="Arial" panose="020B0604020202020204" pitchFamily="34" charset="0"/>
              </a:rPr>
              <a:t>of</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calibration</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grid</a:t>
            </a:r>
            <a:r>
              <a:rPr lang="de-DE" sz="1400" i="1" dirty="0" smtClean="0">
                <a:latin typeface="Arial" panose="020B0604020202020204" pitchFamily="34" charset="0"/>
                <a:cs typeface="Arial" panose="020B0604020202020204" pitchFamily="34" charset="0"/>
              </a:rPr>
              <a:t> also </a:t>
            </a:r>
            <a:r>
              <a:rPr lang="de-DE" sz="1400" i="1" dirty="0" err="1" smtClean="0">
                <a:latin typeface="Arial" panose="020B0604020202020204" pitchFamily="34" charset="0"/>
                <a:cs typeface="Arial" panose="020B0604020202020204" pitchFamily="34" charset="0"/>
              </a:rPr>
              <a:t>appears</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tilted</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by</a:t>
            </a:r>
            <a:r>
              <a:rPr lang="de-DE" sz="1400" i="1" dirty="0" smtClean="0">
                <a:latin typeface="Arial" panose="020B0604020202020204" pitchFamily="34" charset="0"/>
                <a:cs typeface="Arial" panose="020B0604020202020204" pitchFamily="34" charset="0"/>
              </a:rPr>
              <a:t> ≈ 1.5°</a:t>
            </a:r>
            <a:endParaRPr lang="en-US" sz="1400" i="1" dirty="0">
              <a:latin typeface="Arial" panose="020B0604020202020204" pitchFamily="34" charset="0"/>
              <a:cs typeface="Arial" panose="020B0604020202020204" pitchFamily="34" charset="0"/>
            </a:endParaRPr>
          </a:p>
        </p:txBody>
      </p:sp>
      <p:sp>
        <p:nvSpPr>
          <p:cNvPr id="5" name="TextBox 4"/>
          <p:cNvSpPr txBox="1"/>
          <p:nvPr/>
        </p:nvSpPr>
        <p:spPr>
          <a:xfrm>
            <a:off x="0" y="4800054"/>
            <a:ext cx="9144000" cy="1815882"/>
          </a:xfrm>
          <a:prstGeom prst="rect">
            <a:avLst/>
          </a:prstGeom>
          <a:noFill/>
        </p:spPr>
        <p:txBody>
          <a:bodyPr wrap="square" rtlCol="0">
            <a:spAutoFit/>
          </a:bodyPr>
          <a:lstStyle/>
          <a:p>
            <a:r>
              <a:rPr lang="de-DE" sz="1600" dirty="0" smtClean="0"/>
              <a:t>* On </a:t>
            </a:r>
            <a:r>
              <a:rPr lang="de-DE" sz="1600" dirty="0" err="1" smtClean="0"/>
              <a:t>the</a:t>
            </a:r>
            <a:r>
              <a:rPr lang="de-DE" sz="1600" dirty="0" smtClean="0"/>
              <a:t> </a:t>
            </a:r>
            <a:r>
              <a:rPr lang="de-DE" sz="1600" dirty="0" err="1" smtClean="0"/>
              <a:t>left</a:t>
            </a:r>
            <a:r>
              <a:rPr lang="de-DE" sz="1600" dirty="0" smtClean="0"/>
              <a:t> </a:t>
            </a:r>
            <a:r>
              <a:rPr lang="de-DE" sz="1600" dirty="0" err="1" smtClean="0"/>
              <a:t>side</a:t>
            </a:r>
            <a:r>
              <a:rPr lang="de-DE" sz="1600" dirty="0" smtClean="0"/>
              <a:t>, </a:t>
            </a:r>
            <a:r>
              <a:rPr lang="de-DE" sz="1600" dirty="0" err="1" smtClean="0"/>
              <a:t>the</a:t>
            </a:r>
            <a:r>
              <a:rPr lang="de-DE" sz="1600" dirty="0" smtClean="0"/>
              <a:t> </a:t>
            </a:r>
            <a:r>
              <a:rPr lang="de-DE" sz="1600" dirty="0" err="1" smtClean="0"/>
              <a:t>edge</a:t>
            </a:r>
            <a:r>
              <a:rPr lang="de-DE" sz="1600" dirty="0" smtClean="0"/>
              <a:t> </a:t>
            </a:r>
            <a:r>
              <a:rPr lang="de-DE" sz="1600" dirty="0" err="1" smtClean="0"/>
              <a:t>of</a:t>
            </a:r>
            <a:r>
              <a:rPr lang="de-DE" sz="1600" dirty="0" smtClean="0"/>
              <a:t> </a:t>
            </a:r>
            <a:r>
              <a:rPr lang="de-DE" sz="1600" dirty="0" err="1" smtClean="0"/>
              <a:t>the</a:t>
            </a:r>
            <a:r>
              <a:rPr lang="de-DE" sz="1600" dirty="0" smtClean="0"/>
              <a:t> blade </a:t>
            </a:r>
            <a:r>
              <a:rPr lang="de-DE" sz="1600" dirty="0" err="1" smtClean="0"/>
              <a:t>carrying</a:t>
            </a:r>
            <a:r>
              <a:rPr lang="de-DE" sz="1600" dirty="0" smtClean="0"/>
              <a:t> </a:t>
            </a:r>
            <a:r>
              <a:rPr lang="de-DE" sz="1600" dirty="0" err="1" smtClean="0"/>
              <a:t>the</a:t>
            </a:r>
            <a:r>
              <a:rPr lang="de-DE" sz="1600" dirty="0" smtClean="0"/>
              <a:t> </a:t>
            </a:r>
            <a:r>
              <a:rPr lang="de-DE" sz="1600" dirty="0" err="1" smtClean="0"/>
              <a:t>screen</a:t>
            </a:r>
            <a:r>
              <a:rPr lang="de-DE" sz="1600" dirty="0" smtClean="0"/>
              <a:t> </a:t>
            </a:r>
            <a:r>
              <a:rPr lang="de-DE" sz="1600" dirty="0" err="1" smtClean="0"/>
              <a:t>and</a:t>
            </a:r>
            <a:r>
              <a:rPr lang="de-DE" sz="1600" dirty="0" smtClean="0"/>
              <a:t> </a:t>
            </a:r>
            <a:r>
              <a:rPr lang="de-DE" sz="1600" dirty="0" err="1" smtClean="0"/>
              <a:t>grid</a:t>
            </a:r>
            <a:r>
              <a:rPr lang="de-DE" sz="1600" dirty="0" smtClean="0"/>
              <a:t> </a:t>
            </a:r>
            <a:r>
              <a:rPr lang="de-DE" sz="1600" dirty="0" err="1" smtClean="0"/>
              <a:t>is</a:t>
            </a:r>
            <a:r>
              <a:rPr lang="de-DE" sz="1600" dirty="0" smtClean="0"/>
              <a:t> </a:t>
            </a:r>
            <a:r>
              <a:rPr lang="de-DE" sz="1600" dirty="0" err="1" smtClean="0"/>
              <a:t>visible</a:t>
            </a:r>
            <a:r>
              <a:rPr lang="de-DE" sz="1600" dirty="0" smtClean="0"/>
              <a:t>. </a:t>
            </a:r>
            <a:r>
              <a:rPr lang="de-DE" sz="1600" dirty="0" err="1" smtClean="0"/>
              <a:t>When</a:t>
            </a:r>
            <a:r>
              <a:rPr lang="de-DE" sz="1600" dirty="0" smtClean="0"/>
              <a:t> </a:t>
            </a:r>
            <a:r>
              <a:rPr lang="de-DE" sz="1600" dirty="0" err="1" smtClean="0"/>
              <a:t>moving</a:t>
            </a:r>
            <a:r>
              <a:rPr lang="de-DE" sz="1600" dirty="0" smtClean="0"/>
              <a:t> </a:t>
            </a:r>
            <a:r>
              <a:rPr lang="de-DE" sz="1600" dirty="0" err="1" smtClean="0"/>
              <a:t>the</a:t>
            </a:r>
            <a:r>
              <a:rPr lang="de-DE" sz="1600" dirty="0" smtClean="0"/>
              <a:t> blade in </a:t>
            </a:r>
            <a:r>
              <a:rPr lang="de-DE" sz="1600" dirty="0" err="1" smtClean="0"/>
              <a:t>and</a:t>
            </a:r>
            <a:r>
              <a:rPr lang="de-DE" sz="1600" dirty="0" smtClean="0"/>
              <a:t> out, </a:t>
            </a:r>
            <a:r>
              <a:rPr lang="de-DE" sz="1600" dirty="0" err="1" smtClean="0"/>
              <a:t>it</a:t>
            </a:r>
            <a:r>
              <a:rPr lang="de-DE" sz="1600" dirty="0" smtClean="0"/>
              <a:t> </a:t>
            </a:r>
            <a:r>
              <a:rPr lang="de-DE" sz="1600" dirty="0" err="1" smtClean="0"/>
              <a:t>appears</a:t>
            </a:r>
            <a:r>
              <a:rPr lang="de-DE" sz="1600" dirty="0" smtClean="0"/>
              <a:t> </a:t>
            </a:r>
            <a:r>
              <a:rPr lang="de-DE" sz="1600" dirty="0" err="1" smtClean="0"/>
              <a:t>that</a:t>
            </a:r>
            <a:r>
              <a:rPr lang="de-DE" sz="1600" dirty="0" smtClean="0"/>
              <a:t> </a:t>
            </a:r>
            <a:r>
              <a:rPr lang="de-DE" sz="1600" dirty="0" err="1" smtClean="0"/>
              <a:t>the</a:t>
            </a:r>
            <a:r>
              <a:rPr lang="de-DE" sz="1600" dirty="0" smtClean="0"/>
              <a:t> </a:t>
            </a:r>
            <a:r>
              <a:rPr lang="de-DE" sz="1600" dirty="0" err="1" smtClean="0"/>
              <a:t>distance</a:t>
            </a:r>
            <a:r>
              <a:rPr lang="de-DE" sz="1600" dirty="0" smtClean="0"/>
              <a:t> </a:t>
            </a:r>
            <a:r>
              <a:rPr lang="de-DE" sz="1600" dirty="0" err="1" smtClean="0"/>
              <a:t>along</a:t>
            </a:r>
            <a:r>
              <a:rPr lang="de-DE" sz="1600" dirty="0" smtClean="0"/>
              <a:t> X </a:t>
            </a:r>
            <a:r>
              <a:rPr lang="de-DE" sz="1600" dirty="0" err="1" smtClean="0"/>
              <a:t>between</a:t>
            </a:r>
            <a:r>
              <a:rPr lang="de-DE" sz="1600" dirty="0" smtClean="0"/>
              <a:t> </a:t>
            </a:r>
            <a:r>
              <a:rPr lang="de-DE" sz="1600" dirty="0" err="1" smtClean="0"/>
              <a:t>the</a:t>
            </a:r>
            <a:r>
              <a:rPr lang="de-DE" sz="1600" dirty="0" smtClean="0"/>
              <a:t> </a:t>
            </a:r>
            <a:r>
              <a:rPr lang="de-DE" sz="1600" dirty="0" err="1" smtClean="0"/>
              <a:t>edge</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image</a:t>
            </a:r>
            <a:r>
              <a:rPr lang="de-DE" sz="1600" dirty="0" smtClean="0"/>
              <a:t> </a:t>
            </a:r>
            <a:r>
              <a:rPr lang="de-DE" sz="1600" dirty="0" err="1" smtClean="0"/>
              <a:t>and</a:t>
            </a:r>
            <a:r>
              <a:rPr lang="de-DE" sz="1600" dirty="0" smtClean="0"/>
              <a:t> </a:t>
            </a:r>
            <a:r>
              <a:rPr lang="de-DE" sz="1600" dirty="0" err="1" smtClean="0"/>
              <a:t>the</a:t>
            </a:r>
            <a:r>
              <a:rPr lang="de-DE" sz="1600" dirty="0" smtClean="0"/>
              <a:t> </a:t>
            </a:r>
            <a:r>
              <a:rPr lang="de-DE" sz="1600" dirty="0" err="1" smtClean="0"/>
              <a:t>edge</a:t>
            </a:r>
            <a:r>
              <a:rPr lang="de-DE" sz="1600" dirty="0" smtClean="0"/>
              <a:t> </a:t>
            </a:r>
            <a:r>
              <a:rPr lang="de-DE" sz="1600" dirty="0" err="1" smtClean="0"/>
              <a:t>of</a:t>
            </a:r>
            <a:r>
              <a:rPr lang="de-DE" sz="1600" dirty="0" smtClean="0"/>
              <a:t> </a:t>
            </a:r>
            <a:r>
              <a:rPr lang="de-DE" sz="1600" dirty="0" err="1" smtClean="0"/>
              <a:t>the</a:t>
            </a:r>
            <a:r>
              <a:rPr lang="de-DE" sz="1600" dirty="0" smtClean="0"/>
              <a:t> blade </a:t>
            </a:r>
            <a:r>
              <a:rPr lang="de-DE" sz="1600" dirty="0" err="1" smtClean="0"/>
              <a:t>for</a:t>
            </a:r>
            <a:r>
              <a:rPr lang="de-DE" sz="1600" dirty="0" smtClean="0"/>
              <a:t> a </a:t>
            </a:r>
            <a:r>
              <a:rPr lang="de-DE" sz="1600" dirty="0" err="1" smtClean="0"/>
              <a:t>fixed</a:t>
            </a:r>
            <a:r>
              <a:rPr lang="de-DE" sz="1600" dirty="0" smtClean="0"/>
              <a:t> </a:t>
            </a:r>
            <a:r>
              <a:rPr lang="de-DE" sz="1600" dirty="0" err="1" smtClean="0"/>
              <a:t>position</a:t>
            </a:r>
            <a:r>
              <a:rPr lang="de-DE" sz="1600" dirty="0" smtClean="0"/>
              <a:t> in Y </a:t>
            </a:r>
            <a:r>
              <a:rPr lang="de-DE" sz="1600" dirty="0" err="1" smtClean="0"/>
              <a:t>is</a:t>
            </a:r>
            <a:r>
              <a:rPr lang="de-DE" sz="1600" dirty="0" smtClean="0"/>
              <a:t> not </a:t>
            </a:r>
            <a:r>
              <a:rPr lang="de-DE" sz="1600" dirty="0" err="1" smtClean="0"/>
              <a:t>constant</a:t>
            </a:r>
            <a:r>
              <a:rPr lang="de-DE" sz="1600" dirty="0" smtClean="0"/>
              <a:t>. This </a:t>
            </a:r>
            <a:r>
              <a:rPr lang="de-DE" sz="1600" dirty="0" err="1" smtClean="0"/>
              <a:t>should</a:t>
            </a:r>
            <a:r>
              <a:rPr lang="de-DE" sz="1600" dirty="0" smtClean="0"/>
              <a:t> not happen </a:t>
            </a:r>
            <a:r>
              <a:rPr lang="de-DE" sz="1600" dirty="0" err="1" smtClean="0"/>
              <a:t>if</a:t>
            </a:r>
            <a:r>
              <a:rPr lang="de-DE" sz="1600" dirty="0" smtClean="0"/>
              <a:t> </a:t>
            </a:r>
            <a:r>
              <a:rPr lang="de-DE" sz="1600" dirty="0" err="1" smtClean="0"/>
              <a:t>the</a:t>
            </a:r>
            <a:r>
              <a:rPr lang="de-DE" sz="1600" dirty="0" smtClean="0"/>
              <a:t> </a:t>
            </a:r>
            <a:r>
              <a:rPr lang="de-DE" sz="1600" dirty="0" err="1" smtClean="0"/>
              <a:t>edge</a:t>
            </a:r>
            <a:r>
              <a:rPr lang="de-DE" sz="1600" dirty="0" smtClean="0"/>
              <a:t> </a:t>
            </a:r>
            <a:r>
              <a:rPr lang="de-DE" sz="1600" dirty="0" err="1" smtClean="0"/>
              <a:t>of</a:t>
            </a:r>
            <a:r>
              <a:rPr lang="de-DE" sz="1600" dirty="0" smtClean="0"/>
              <a:t> </a:t>
            </a:r>
            <a:r>
              <a:rPr lang="de-DE" sz="1600" dirty="0" err="1" smtClean="0"/>
              <a:t>the</a:t>
            </a:r>
            <a:r>
              <a:rPr lang="de-DE" sz="1600" dirty="0" smtClean="0"/>
              <a:t> blade </a:t>
            </a:r>
            <a:r>
              <a:rPr lang="de-DE" sz="1600" dirty="0" err="1" smtClean="0"/>
              <a:t>is</a:t>
            </a:r>
            <a:r>
              <a:rPr lang="de-DE" sz="1600" dirty="0" smtClean="0"/>
              <a:t> </a:t>
            </a:r>
            <a:r>
              <a:rPr lang="de-DE" sz="1600" dirty="0" err="1" smtClean="0"/>
              <a:t>straight</a:t>
            </a:r>
            <a:r>
              <a:rPr lang="de-DE" sz="1600" dirty="0" smtClean="0"/>
              <a:t> </a:t>
            </a:r>
            <a:r>
              <a:rPr lang="de-DE" sz="1600" dirty="0" err="1" smtClean="0"/>
              <a:t>and</a:t>
            </a:r>
            <a:r>
              <a:rPr lang="de-DE" sz="1600" dirty="0" smtClean="0"/>
              <a:t> </a:t>
            </a:r>
            <a:r>
              <a:rPr lang="de-DE" sz="1600" dirty="0" err="1" smtClean="0"/>
              <a:t>the</a:t>
            </a:r>
            <a:r>
              <a:rPr lang="de-DE" sz="1600" dirty="0" smtClean="0"/>
              <a:t> blade </a:t>
            </a:r>
            <a:r>
              <a:rPr lang="de-DE" sz="1600" dirty="0" err="1" smtClean="0"/>
              <a:t>moves</a:t>
            </a:r>
            <a:r>
              <a:rPr lang="de-DE" sz="1600" dirty="0" smtClean="0"/>
              <a:t> </a:t>
            </a:r>
            <a:r>
              <a:rPr lang="de-DE" sz="1600" dirty="0" err="1" smtClean="0"/>
              <a:t>with</a:t>
            </a:r>
            <a:r>
              <a:rPr lang="de-DE" sz="1600" dirty="0" smtClean="0"/>
              <a:t> </a:t>
            </a:r>
            <a:r>
              <a:rPr lang="de-DE" sz="1600" dirty="0" err="1" smtClean="0"/>
              <a:t>no</a:t>
            </a:r>
            <a:r>
              <a:rPr lang="de-DE" sz="1600" dirty="0" smtClean="0"/>
              <a:t> angle in </a:t>
            </a:r>
            <a:r>
              <a:rPr lang="de-DE" sz="1600" dirty="0" err="1" smtClean="0"/>
              <a:t>and</a:t>
            </a:r>
            <a:r>
              <a:rPr lang="de-DE" sz="1600" dirty="0" smtClean="0"/>
              <a:t> out </a:t>
            </a:r>
            <a:r>
              <a:rPr lang="de-DE" sz="1600" dirty="0" err="1" smtClean="0"/>
              <a:t>the</a:t>
            </a:r>
            <a:r>
              <a:rPr lang="de-DE" sz="1600" dirty="0" smtClean="0"/>
              <a:t> </a:t>
            </a:r>
            <a:r>
              <a:rPr lang="de-DE" sz="1600" dirty="0" err="1" smtClean="0"/>
              <a:t>beamline</a:t>
            </a:r>
            <a:r>
              <a:rPr lang="de-DE" sz="1600" dirty="0"/>
              <a:t> </a:t>
            </a:r>
            <a:r>
              <a:rPr lang="de-DE" sz="1600" dirty="0" smtClean="0">
                <a:sym typeface="Wingdings" panose="05000000000000000000" pitchFamily="2" charset="2"/>
              </a:rPr>
              <a:t> </a:t>
            </a:r>
            <a:r>
              <a:rPr lang="de-DE" sz="1600" dirty="0" err="1" smtClean="0">
                <a:sym typeface="Wingdings" panose="05000000000000000000" pitchFamily="2" charset="2"/>
              </a:rPr>
              <a:t>One</a:t>
            </a:r>
            <a:r>
              <a:rPr lang="de-DE" sz="1600" dirty="0" smtClean="0">
                <a:sym typeface="Wingdings" panose="05000000000000000000" pitchFamily="2" charset="2"/>
              </a:rPr>
              <a:t> </a:t>
            </a:r>
            <a:r>
              <a:rPr lang="de-DE" sz="1600" dirty="0" err="1" smtClean="0">
                <a:sym typeface="Wingdings" panose="05000000000000000000" pitchFamily="2" charset="2"/>
              </a:rPr>
              <a:t>of</a:t>
            </a:r>
            <a:r>
              <a:rPr lang="de-DE" sz="1600" dirty="0" smtClean="0">
                <a:sym typeface="Wingdings" panose="05000000000000000000" pitchFamily="2" charset="2"/>
              </a:rPr>
              <a:t> </a:t>
            </a:r>
            <a:r>
              <a:rPr lang="de-DE" sz="1600" dirty="0" err="1" smtClean="0">
                <a:sym typeface="Wingdings" panose="05000000000000000000" pitchFamily="2" charset="2"/>
              </a:rPr>
              <a:t>these</a:t>
            </a:r>
            <a:r>
              <a:rPr lang="de-DE" sz="1600" dirty="0" smtClean="0">
                <a:sym typeface="Wingdings" panose="05000000000000000000" pitchFamily="2" charset="2"/>
              </a:rPr>
              <a:t> </a:t>
            </a:r>
            <a:r>
              <a:rPr lang="de-DE" sz="1600" dirty="0" err="1" smtClean="0">
                <a:sym typeface="Wingdings" panose="05000000000000000000" pitchFamily="2" charset="2"/>
              </a:rPr>
              <a:t>things</a:t>
            </a:r>
            <a:r>
              <a:rPr lang="de-DE" sz="1600" dirty="0" smtClean="0">
                <a:sym typeface="Wingdings" panose="05000000000000000000" pitchFamily="2" charset="2"/>
              </a:rPr>
              <a:t> </a:t>
            </a:r>
            <a:r>
              <a:rPr lang="de-DE" sz="1600" dirty="0" err="1" smtClean="0">
                <a:sym typeface="Wingdings" panose="05000000000000000000" pitchFamily="2" charset="2"/>
              </a:rPr>
              <a:t>is</a:t>
            </a:r>
            <a:r>
              <a:rPr lang="de-DE" sz="1600" dirty="0" smtClean="0">
                <a:sym typeface="Wingdings" panose="05000000000000000000" pitchFamily="2" charset="2"/>
              </a:rPr>
              <a:t> </a:t>
            </a:r>
            <a:r>
              <a:rPr lang="de-DE" sz="1600" dirty="0" err="1" smtClean="0">
                <a:sym typeface="Wingdings" panose="05000000000000000000" pitchFamily="2" charset="2"/>
              </a:rPr>
              <a:t>happening</a:t>
            </a:r>
            <a:r>
              <a:rPr lang="de-DE" sz="1600" dirty="0" smtClean="0">
                <a:sym typeface="Wingdings" panose="05000000000000000000" pitchFamily="2" charset="2"/>
              </a:rPr>
              <a:t>.</a:t>
            </a:r>
          </a:p>
          <a:p>
            <a:pPr marL="285750" indent="-285750">
              <a:buFont typeface="Arial" charset="0"/>
              <a:buChar char="•"/>
            </a:pPr>
            <a:endParaRPr lang="de-DE" sz="1600" dirty="0">
              <a:sym typeface="Wingdings" panose="05000000000000000000" pitchFamily="2" charset="2"/>
            </a:endParaRPr>
          </a:p>
          <a:p>
            <a:r>
              <a:rPr lang="de-DE" sz="1600" dirty="0" smtClean="0">
                <a:sym typeface="Wingdings" panose="05000000000000000000" pitchFamily="2" charset="2"/>
              </a:rPr>
              <a:t>* Analysis </a:t>
            </a:r>
            <a:r>
              <a:rPr lang="de-DE" sz="1600" dirty="0" err="1" smtClean="0">
                <a:sym typeface="Wingdings" panose="05000000000000000000" pitchFamily="2" charset="2"/>
              </a:rPr>
              <a:t>of</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data</a:t>
            </a:r>
            <a:r>
              <a:rPr lang="de-DE" sz="1600" dirty="0" smtClean="0">
                <a:sym typeface="Wingdings" panose="05000000000000000000" pitchFamily="2" charset="2"/>
              </a:rPr>
              <a:t> </a:t>
            </a:r>
            <a:r>
              <a:rPr lang="de-DE" sz="1600" dirty="0" err="1" smtClean="0">
                <a:sym typeface="Wingdings" panose="05000000000000000000" pitchFamily="2" charset="2"/>
              </a:rPr>
              <a:t>is</a:t>
            </a:r>
            <a:r>
              <a:rPr lang="de-DE" sz="1600" dirty="0" smtClean="0">
                <a:sym typeface="Wingdings" panose="05000000000000000000" pitchFamily="2" charset="2"/>
              </a:rPr>
              <a:t> </a:t>
            </a:r>
            <a:r>
              <a:rPr lang="de-DE" sz="1600" dirty="0" err="1" smtClean="0">
                <a:sym typeface="Wingdings" panose="05000000000000000000" pitchFamily="2" charset="2"/>
              </a:rPr>
              <a:t>ongoing</a:t>
            </a:r>
            <a:r>
              <a:rPr lang="de-DE" sz="1600" dirty="0" smtClean="0">
                <a:sym typeface="Wingdings" panose="05000000000000000000" pitchFamily="2" charset="2"/>
              </a:rPr>
              <a:t>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clarify</a:t>
            </a:r>
            <a:r>
              <a:rPr lang="de-DE" sz="1600" dirty="0" smtClean="0">
                <a:sym typeface="Wingdings" panose="05000000000000000000" pitchFamily="2" charset="2"/>
              </a:rPr>
              <a:t> </a:t>
            </a:r>
            <a:r>
              <a:rPr lang="de-DE" sz="1600" dirty="0" err="1" smtClean="0">
                <a:sym typeface="Wingdings" panose="05000000000000000000" pitchFamily="2" charset="2"/>
              </a:rPr>
              <a:t>if</a:t>
            </a:r>
            <a:r>
              <a:rPr lang="de-DE" sz="1600" dirty="0" smtClean="0">
                <a:sym typeface="Wingdings" panose="05000000000000000000" pitchFamily="2" charset="2"/>
              </a:rPr>
              <a:t> </a:t>
            </a:r>
            <a:r>
              <a:rPr lang="de-DE" sz="1600" dirty="0" err="1" smtClean="0">
                <a:sym typeface="Wingdings" panose="05000000000000000000" pitchFamily="2" charset="2"/>
              </a:rPr>
              <a:t>this</a:t>
            </a:r>
            <a:r>
              <a:rPr lang="de-DE" sz="1600" dirty="0" smtClean="0">
                <a:sym typeface="Wingdings" panose="05000000000000000000" pitchFamily="2" charset="2"/>
              </a:rPr>
              <a:t> </a:t>
            </a:r>
            <a:r>
              <a:rPr lang="de-DE" sz="1600" dirty="0" err="1" smtClean="0">
                <a:sym typeface="Wingdings" panose="05000000000000000000" pitchFamily="2" charset="2"/>
              </a:rPr>
              <a:t>is</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only</a:t>
            </a:r>
            <a:r>
              <a:rPr lang="de-DE" sz="1600" dirty="0" smtClean="0">
                <a:sym typeface="Wingdings" panose="05000000000000000000" pitchFamily="2" charset="2"/>
              </a:rPr>
              <a:t> </a:t>
            </a:r>
            <a:r>
              <a:rPr lang="de-DE" sz="1600" dirty="0" err="1" smtClean="0">
                <a:sym typeface="Wingdings" panose="05000000000000000000" pitchFamily="2" charset="2"/>
              </a:rPr>
              <a:t>cause</a:t>
            </a:r>
            <a:r>
              <a:rPr lang="de-DE" sz="1600" dirty="0" smtClean="0">
                <a:sym typeface="Wingdings" panose="05000000000000000000" pitchFamily="2" charset="2"/>
              </a:rPr>
              <a:t> </a:t>
            </a:r>
            <a:r>
              <a:rPr lang="de-DE" sz="1600" dirty="0" err="1" smtClean="0">
                <a:sym typeface="Wingdings" panose="05000000000000000000" pitchFamily="2" charset="2"/>
              </a:rPr>
              <a:t>of</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tilted</a:t>
            </a:r>
            <a:r>
              <a:rPr lang="de-DE" sz="1600" dirty="0" smtClean="0">
                <a:sym typeface="Wingdings" panose="05000000000000000000" pitchFamily="2" charset="2"/>
              </a:rPr>
              <a:t> </a:t>
            </a:r>
            <a:r>
              <a:rPr lang="de-DE" sz="1600" dirty="0" err="1" smtClean="0">
                <a:sym typeface="Wingdings" panose="05000000000000000000" pitchFamily="2" charset="2"/>
              </a:rPr>
              <a:t>image</a:t>
            </a:r>
            <a:r>
              <a:rPr lang="de-DE" sz="1600" dirty="0" smtClean="0">
                <a:sym typeface="Wingdings" panose="05000000000000000000" pitchFamily="2" charset="2"/>
              </a:rPr>
              <a:t> </a:t>
            </a:r>
            <a:r>
              <a:rPr lang="de-DE" sz="1600" dirty="0" err="1" smtClean="0">
                <a:sym typeface="Wingdings" panose="05000000000000000000" pitchFamily="2" charset="2"/>
              </a:rPr>
              <a:t>or</a:t>
            </a:r>
            <a:r>
              <a:rPr lang="de-DE" sz="1600" dirty="0" smtClean="0">
                <a:sym typeface="Wingdings" panose="05000000000000000000" pitchFamily="2" charset="2"/>
              </a:rPr>
              <a:t> </a:t>
            </a:r>
            <a:r>
              <a:rPr lang="de-DE" sz="1600" dirty="0" err="1" smtClean="0">
                <a:sym typeface="Wingdings" panose="05000000000000000000" pitchFamily="2" charset="2"/>
              </a:rPr>
              <a:t>if</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camera</a:t>
            </a:r>
            <a:r>
              <a:rPr lang="de-DE" sz="1600" dirty="0" smtClean="0">
                <a:sym typeface="Wingdings" panose="05000000000000000000" pitchFamily="2" charset="2"/>
              </a:rPr>
              <a:t>/</a:t>
            </a:r>
            <a:r>
              <a:rPr lang="de-DE" sz="1600" dirty="0" err="1" smtClean="0">
                <a:sym typeface="Wingdings" panose="05000000000000000000" pitchFamily="2" charset="2"/>
              </a:rPr>
              <a:t>optics</a:t>
            </a:r>
            <a:r>
              <a:rPr lang="de-DE" sz="1600" dirty="0" smtClean="0">
                <a:sym typeface="Wingdings" panose="05000000000000000000" pitchFamily="2" charset="2"/>
              </a:rPr>
              <a:t> also </a:t>
            </a:r>
            <a:r>
              <a:rPr lang="de-DE" sz="1600" dirty="0" err="1" smtClean="0">
                <a:sym typeface="Wingdings" panose="05000000000000000000" pitchFamily="2" charset="2"/>
              </a:rPr>
              <a:t>add</a:t>
            </a:r>
            <a:r>
              <a:rPr lang="de-DE" sz="1600" dirty="0" smtClean="0">
                <a:sym typeface="Wingdings" panose="05000000000000000000" pitchFamily="2" charset="2"/>
              </a:rPr>
              <a:t> a </a:t>
            </a:r>
            <a:r>
              <a:rPr lang="de-DE" sz="1600" dirty="0" err="1" smtClean="0">
                <a:sym typeface="Wingdings" panose="05000000000000000000" pitchFamily="2" charset="2"/>
              </a:rPr>
              <a:t>contribution</a:t>
            </a:r>
            <a:r>
              <a:rPr lang="de-DE" sz="1600" dirty="0" smtClean="0">
                <a:sym typeface="Wingdings" panose="05000000000000000000" pitchFamily="2" charset="2"/>
              </a:rPr>
              <a:t>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this</a:t>
            </a:r>
            <a:r>
              <a:rPr lang="de-DE" sz="1600" dirty="0" smtClean="0">
                <a:sym typeface="Wingdings" panose="05000000000000000000" pitchFamily="2" charset="2"/>
              </a:rPr>
              <a:t> </a:t>
            </a:r>
            <a:r>
              <a:rPr lang="de-DE" sz="1600" dirty="0" err="1" smtClean="0">
                <a:sym typeface="Wingdings" panose="05000000000000000000" pitchFamily="2" charset="2"/>
              </a:rPr>
              <a:t>tilt</a:t>
            </a:r>
            <a:r>
              <a:rPr lang="de-DE" sz="1600" dirty="0" smtClean="0">
                <a:sym typeface="Wingdings" panose="05000000000000000000" pitchFamily="2" charset="2"/>
              </a:rPr>
              <a:t>.</a:t>
            </a:r>
            <a:endParaRPr lang="en-US" sz="1600" dirty="0"/>
          </a:p>
        </p:txBody>
      </p:sp>
      <p:sp>
        <p:nvSpPr>
          <p:cNvPr id="6" name="Oval 5"/>
          <p:cNvSpPr/>
          <p:nvPr/>
        </p:nvSpPr>
        <p:spPr>
          <a:xfrm>
            <a:off x="-36512" y="1412776"/>
            <a:ext cx="504056" cy="22322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36000" y="1412776"/>
            <a:ext cx="504056" cy="22322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01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7468"/>
            <a:ext cx="9144000" cy="523220"/>
          </a:xfrm>
          <a:prstGeom prst="rect">
            <a:avLst/>
          </a:prstGeom>
          <a:noFill/>
        </p:spPr>
        <p:txBody>
          <a:bodyPr wrap="square" rtlCol="0">
            <a:spAutoFit/>
          </a:bodyPr>
          <a:lstStyle/>
          <a:p>
            <a:pPr algn="ctr"/>
            <a:r>
              <a:rPr lang="de-DE" sz="2800" b="1" dirty="0" smtClean="0"/>
              <a:t>Data </a:t>
            </a:r>
            <a:r>
              <a:rPr lang="de-DE" sz="2800" b="1" dirty="0" err="1" smtClean="0"/>
              <a:t>analysis</a:t>
            </a:r>
            <a:r>
              <a:rPr lang="de-DE" sz="2800" b="1" dirty="0" smtClean="0"/>
              <a:t> </a:t>
            </a:r>
            <a:r>
              <a:rPr lang="de-DE" sz="2800" b="1" dirty="0" err="1" smtClean="0"/>
              <a:t>for</a:t>
            </a:r>
            <a:r>
              <a:rPr lang="de-DE" sz="2800" b="1" dirty="0" smtClean="0"/>
              <a:t> BBA </a:t>
            </a:r>
            <a:r>
              <a:rPr lang="de-DE" sz="2800" b="1" dirty="0" err="1" smtClean="0"/>
              <a:t>of</a:t>
            </a:r>
            <a:r>
              <a:rPr lang="de-DE" sz="2800" b="1" dirty="0" smtClean="0"/>
              <a:t> </a:t>
            </a:r>
            <a:r>
              <a:rPr lang="de-DE" sz="2800" b="1" dirty="0" err="1" smtClean="0"/>
              <a:t>solenoids</a:t>
            </a:r>
            <a:r>
              <a:rPr lang="de-DE" sz="2800" b="1" dirty="0" smtClean="0"/>
              <a:t> </a:t>
            </a:r>
            <a:r>
              <a:rPr lang="de-DE" sz="2800" b="1" dirty="0" err="1" smtClean="0"/>
              <a:t>around</a:t>
            </a:r>
            <a:r>
              <a:rPr lang="de-DE" sz="2800" b="1" dirty="0" smtClean="0"/>
              <a:t> TWS</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78110781"/>
              </p:ext>
            </p:extLst>
          </p:nvPr>
        </p:nvGraphicFramePr>
        <p:xfrm>
          <a:off x="395537" y="764704"/>
          <a:ext cx="8064893" cy="4464496"/>
        </p:xfrm>
        <a:graphic>
          <a:graphicData uri="http://schemas.openxmlformats.org/drawingml/2006/table">
            <a:tbl>
              <a:tblPr firstRow="1" bandRow="1">
                <a:tableStyleId>{5940675A-B579-460E-94D1-54222C63F5DA}</a:tableStyleId>
              </a:tblPr>
              <a:tblGrid>
                <a:gridCol w="959068"/>
                <a:gridCol w="871880"/>
                <a:gridCol w="1569385"/>
                <a:gridCol w="1166140"/>
                <a:gridCol w="1166140"/>
                <a:gridCol w="1166140"/>
                <a:gridCol w="1166140"/>
              </a:tblGrid>
              <a:tr h="1095430">
                <a:tc>
                  <a:txBody>
                    <a:bodyPr/>
                    <a:lstStyle/>
                    <a:p>
                      <a:pPr algn="ctr" rtl="0" fontAlgn="t"/>
                      <a:r>
                        <a:rPr lang="en-US" sz="1200" b="1" u="none" strike="noStrike" dirty="0" smtClean="0">
                          <a:effectLst/>
                        </a:rPr>
                        <a:t>Momentum</a:t>
                      </a:r>
                      <a:r>
                        <a:rPr lang="en-US" sz="1200" b="1" u="none" strike="noStrike" baseline="0" dirty="0" smtClean="0">
                          <a:effectLst/>
                        </a:rPr>
                        <a:t> </a:t>
                      </a:r>
                    </a:p>
                    <a:p>
                      <a:pPr algn="ctr" rtl="0" fontAlgn="t"/>
                      <a:r>
                        <a:rPr lang="en-US" sz="1200" b="1" u="none" strike="noStrike" dirty="0" smtClean="0">
                          <a:effectLst/>
                        </a:rPr>
                        <a:t>(MeV/c)</a:t>
                      </a:r>
                      <a:endParaRPr lang="en-US" sz="1200" b="1" i="0" u="none" strike="noStrike" dirty="0">
                        <a:solidFill>
                          <a:srgbClr val="000000"/>
                        </a:solidFill>
                        <a:effectLst/>
                        <a:latin typeface="Calibri"/>
                      </a:endParaRPr>
                    </a:p>
                  </a:txBody>
                  <a:tcPr marL="5170" marR="5170" marT="5170" marB="0" anchor="ctr"/>
                </a:tc>
                <a:tc>
                  <a:txBody>
                    <a:bodyPr/>
                    <a:lstStyle/>
                    <a:p>
                      <a:pPr algn="ctr" rtl="0" fontAlgn="t"/>
                      <a:r>
                        <a:rPr lang="en-US" sz="1200" b="1" u="none" strike="noStrike" dirty="0" smtClean="0">
                          <a:effectLst/>
                        </a:rPr>
                        <a:t>Solenoid</a:t>
                      </a:r>
                      <a:r>
                        <a:rPr lang="en-US" sz="1200" b="1" u="none" strike="noStrike" dirty="0">
                          <a:effectLst/>
                        </a:rPr>
                        <a:t> </a:t>
                      </a:r>
                      <a:endParaRPr lang="en-US" sz="1200" b="1" i="0" u="none" strike="noStrike" dirty="0">
                        <a:solidFill>
                          <a:srgbClr val="000000"/>
                        </a:solidFill>
                        <a:effectLst/>
                        <a:latin typeface="Calibri"/>
                      </a:endParaRPr>
                    </a:p>
                  </a:txBody>
                  <a:tcPr marL="5170" marR="5170" marT="5170" marB="0" anchor="ctr"/>
                </a:tc>
                <a:tc>
                  <a:txBody>
                    <a:bodyPr/>
                    <a:lstStyle/>
                    <a:p>
                      <a:pPr algn="ctr" rtl="0" fontAlgn="t"/>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u="none" strike="noStrike" dirty="0" err="1">
                          <a:effectLst/>
                        </a:rPr>
                        <a:t>dX</a:t>
                      </a:r>
                      <a:r>
                        <a:rPr lang="en-US" sz="1200" b="1" u="none" strike="noStrike" dirty="0">
                          <a:effectLst/>
                        </a:rPr>
                        <a:t> </a:t>
                      </a:r>
                      <a:endParaRPr lang="en-US" sz="1200" b="1" u="none" strike="noStrike" dirty="0" smtClean="0">
                        <a:effectLst/>
                      </a:endParaRPr>
                    </a:p>
                    <a:p>
                      <a:pPr algn="ctr" rtl="0" fontAlgn="ctr"/>
                      <a:r>
                        <a:rPr lang="en-US" sz="1200" b="1" u="none" strike="noStrike" dirty="0" smtClean="0">
                          <a:effectLst/>
                        </a:rPr>
                        <a:t>(µm</a:t>
                      </a:r>
                      <a:r>
                        <a:rPr lang="en-US" sz="1200" b="1" u="none" strike="noStrike" dirty="0">
                          <a:effectLst/>
                        </a:rPr>
                        <a:t>)</a:t>
                      </a:r>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u="none" strike="noStrike" dirty="0" err="1">
                          <a:effectLst/>
                        </a:rPr>
                        <a:t>dX</a:t>
                      </a:r>
                      <a:r>
                        <a:rPr lang="en-US" sz="1200" b="1" u="none" strike="noStrike" baseline="-25000" dirty="0" err="1">
                          <a:effectLst/>
                        </a:rPr>
                        <a:t>rot</a:t>
                      </a:r>
                      <a:r>
                        <a:rPr lang="en-US" sz="1200" b="1" u="none" strike="noStrike" baseline="-25000" dirty="0">
                          <a:effectLst/>
                        </a:rPr>
                        <a:t> </a:t>
                      </a:r>
                      <a:r>
                        <a:rPr lang="en-US" sz="1200" b="1" u="none" strike="noStrike" dirty="0">
                          <a:effectLst/>
                        </a:rPr>
                        <a:t> </a:t>
                      </a:r>
                      <a:endParaRPr lang="en-US" sz="1200" b="1" u="none" strike="noStrike" dirty="0" smtClean="0">
                        <a:effectLst/>
                      </a:endParaRPr>
                    </a:p>
                    <a:p>
                      <a:pPr algn="ctr" rtl="0" fontAlgn="ctr"/>
                      <a:r>
                        <a:rPr lang="en-US" sz="1200" b="1" u="none" strike="noStrike" dirty="0" smtClean="0">
                          <a:effectLst/>
                        </a:rPr>
                        <a:t>(µrad</a:t>
                      </a:r>
                      <a:r>
                        <a:rPr lang="en-US" sz="1200" b="1" u="none" strike="noStrike" dirty="0">
                          <a:effectLst/>
                        </a:rPr>
                        <a:t>)</a:t>
                      </a:r>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u="none" strike="noStrike" dirty="0" err="1">
                          <a:effectLst/>
                        </a:rPr>
                        <a:t>dY</a:t>
                      </a:r>
                      <a:r>
                        <a:rPr lang="en-US" sz="1200" b="1" u="none" strike="noStrike" dirty="0">
                          <a:effectLst/>
                        </a:rPr>
                        <a:t> </a:t>
                      </a:r>
                      <a:endParaRPr lang="en-US" sz="1200" b="1" u="none" strike="noStrike" dirty="0" smtClean="0">
                        <a:effectLst/>
                      </a:endParaRPr>
                    </a:p>
                    <a:p>
                      <a:pPr algn="ctr" rtl="0" fontAlgn="ctr"/>
                      <a:r>
                        <a:rPr lang="en-US" sz="1200" b="1" u="none" strike="noStrike" dirty="0" smtClean="0">
                          <a:effectLst/>
                        </a:rPr>
                        <a:t>(µm</a:t>
                      </a:r>
                      <a:r>
                        <a:rPr lang="en-US" sz="1200" b="1" u="none" strike="noStrike" dirty="0">
                          <a:effectLst/>
                        </a:rPr>
                        <a:t>)</a:t>
                      </a:r>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u="none" strike="noStrike" dirty="0" err="1" smtClean="0">
                          <a:effectLst/>
                        </a:rPr>
                        <a:t>dY</a:t>
                      </a:r>
                      <a:r>
                        <a:rPr lang="en-US" sz="1200" b="1" u="none" strike="noStrike" baseline="-25000" dirty="0" err="1" smtClean="0">
                          <a:effectLst/>
                        </a:rPr>
                        <a:t>rot</a:t>
                      </a:r>
                      <a:endParaRPr lang="en-US" sz="1200" b="1" u="none" strike="noStrike" baseline="-25000" dirty="0" smtClean="0">
                        <a:effectLst/>
                      </a:endParaRPr>
                    </a:p>
                    <a:p>
                      <a:pPr algn="ctr" rtl="0" fontAlgn="ctr"/>
                      <a:r>
                        <a:rPr lang="en-US" sz="1200" b="1" u="none" strike="noStrike" baseline="-25000" dirty="0" smtClean="0">
                          <a:effectLst/>
                        </a:rPr>
                        <a:t> </a:t>
                      </a:r>
                      <a:r>
                        <a:rPr lang="en-US" sz="1200" b="1" u="none" strike="noStrike" dirty="0" smtClean="0">
                          <a:effectLst/>
                        </a:rPr>
                        <a:t>(µrad</a:t>
                      </a:r>
                      <a:r>
                        <a:rPr lang="en-US" sz="1200" b="1" u="none" strike="noStrike" dirty="0">
                          <a:effectLst/>
                        </a:rPr>
                        <a:t>)</a:t>
                      </a:r>
                      <a:endParaRPr lang="en-US" sz="1200" b="1" i="0" u="none" strike="noStrike" dirty="0">
                        <a:solidFill>
                          <a:srgbClr val="000000"/>
                        </a:solidFill>
                        <a:effectLst/>
                        <a:latin typeface="Calibri"/>
                      </a:endParaRPr>
                    </a:p>
                  </a:txBody>
                  <a:tcPr marL="5170" marR="5170" marT="5170" marB="0" anchor="ctr"/>
                </a:tc>
              </a:tr>
              <a:tr h="299758">
                <a:tc rowSpan="10">
                  <a:txBody>
                    <a:bodyPr/>
                    <a:lstStyle/>
                    <a:p>
                      <a:pPr algn="ctr" rtl="0" fontAlgn="ctr"/>
                      <a:r>
                        <a:rPr lang="en-US" sz="1200" b="1" u="none" strike="noStrike" dirty="0" smtClean="0">
                          <a:effectLst/>
                        </a:rPr>
                        <a:t>2.52 ± 0.03</a:t>
                      </a:r>
                      <a:endParaRPr lang="en-US" sz="1200" b="1" i="0" u="none" strike="noStrike" dirty="0">
                        <a:solidFill>
                          <a:srgbClr val="000000"/>
                        </a:solidFill>
                        <a:effectLst/>
                        <a:latin typeface="Calibri"/>
                      </a:endParaRPr>
                    </a:p>
                  </a:txBody>
                  <a:tcPr marL="5170" marR="5170" marT="5170" marB="0" anchor="ctr"/>
                </a:tc>
                <a:tc rowSpan="5">
                  <a:txBody>
                    <a:bodyPr/>
                    <a:lstStyle/>
                    <a:p>
                      <a:pPr algn="ctr" rtl="0" fontAlgn="ctr"/>
                      <a:r>
                        <a:rPr lang="en-US" sz="1200" u="none" strike="noStrike" dirty="0" smtClean="0">
                          <a:effectLst/>
                        </a:rPr>
                        <a:t>TWS1-Sol4</a:t>
                      </a:r>
                      <a:endParaRPr lang="en-US" sz="1200" b="0" i="0" u="none" strike="noStrike" dirty="0">
                        <a:solidFill>
                          <a:srgbClr val="000000"/>
                        </a:solidFill>
                        <a:effectLst/>
                        <a:latin typeface="Calibri"/>
                      </a:endParaRPr>
                    </a:p>
                  </a:txBody>
                  <a:tcPr marL="5170" marR="5170" marT="5170" marB="0" anchor="ctr"/>
                </a:tc>
                <a:tc rowSpan="2">
                  <a:txBody>
                    <a:bodyPr/>
                    <a:lstStyle/>
                    <a:p>
                      <a:pPr algn="l" rtl="0" fontAlgn="ctr"/>
                      <a:r>
                        <a:rPr lang="en-US" sz="1200" u="none" strike="noStrike" dirty="0" smtClean="0">
                          <a:effectLst/>
                        </a:rPr>
                        <a:t>1st</a:t>
                      </a:r>
                      <a:r>
                        <a:rPr lang="en-US" sz="1200" u="none" strike="noStrike" baseline="0" dirty="0" smtClean="0">
                          <a:effectLst/>
                        </a:rPr>
                        <a:t> iteration</a:t>
                      </a:r>
                      <a:endParaRPr lang="en-US" sz="1200" b="0" i="0" u="none" strike="noStrike" dirty="0">
                        <a:solidFill>
                          <a:srgbClr val="000000"/>
                        </a:solidFill>
                        <a:effectLst/>
                        <a:latin typeface="Calibri"/>
                      </a:endParaRPr>
                    </a:p>
                  </a:txBody>
                  <a:tcPr marL="5170" marR="5170" marT="5170" marB="0" anchor="ctr">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rtl="0" fontAlgn="ctr"/>
                      <a:r>
                        <a:rPr lang="en-US" sz="1200" b="0" i="0" u="none" strike="noStrike" dirty="0" smtClean="0">
                          <a:solidFill>
                            <a:srgbClr val="000000"/>
                          </a:solidFill>
                          <a:effectLst/>
                          <a:latin typeface="Calibri"/>
                        </a:rPr>
                        <a:t>88.5</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844.9</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-172.9</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-1652</a:t>
                      </a:r>
                      <a:endParaRPr lang="en-US" sz="1200" b="0" i="0" u="none" strike="noStrike" dirty="0">
                        <a:solidFill>
                          <a:srgbClr val="000000"/>
                        </a:solidFill>
                        <a:effectLst/>
                        <a:latin typeface="Calibri"/>
                      </a:endParaRPr>
                    </a:p>
                  </a:txBody>
                  <a:tcPr marL="5170" marR="5170" marT="5170" marB="0" anchor="ctr"/>
                </a:tc>
              </a:tr>
              <a:tr h="2997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200" b="0" i="0" u="none" strike="noStrike" dirty="0" smtClean="0">
                          <a:solidFill>
                            <a:srgbClr val="000000"/>
                          </a:solidFill>
                          <a:effectLst/>
                          <a:latin typeface="Calibri"/>
                        </a:rPr>
                        <a:t>(-62.94,239.9)</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-602.6,2293</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(-324.4,-21.52)</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(-3099,-204)</a:t>
                      </a:r>
                      <a:endParaRPr lang="en-US" sz="1200" b="0" i="0" u="none" strike="noStrike" dirty="0">
                        <a:solidFill>
                          <a:srgbClr val="000000"/>
                        </a:solidFill>
                        <a:effectLst/>
                        <a:latin typeface="Calibri"/>
                      </a:endParaRPr>
                    </a:p>
                  </a:txBody>
                  <a:tcPr marL="5170" marR="5170" marT="5170" marB="0" anchor="ctr"/>
                </a:tc>
              </a:tr>
              <a:tr h="299758">
                <a:tc vMerge="1">
                  <a:txBody>
                    <a:bodyPr/>
                    <a:lstStyle/>
                    <a:p>
                      <a:endParaRPr lang="en-US"/>
                    </a:p>
                  </a:txBody>
                  <a:tcPr/>
                </a:tc>
                <a:tc vMerge="1">
                  <a:txBody>
                    <a:bodyPr/>
                    <a:lstStyle/>
                    <a:p>
                      <a:endParaRPr lang="en-US"/>
                    </a:p>
                  </a:txBody>
                  <a:tcPr/>
                </a:tc>
                <a:tc rowSpan="2">
                  <a:txBody>
                    <a:bodyPr/>
                    <a:lstStyle/>
                    <a:p>
                      <a:pPr algn="l" rtl="0" fontAlgn="ctr"/>
                      <a:r>
                        <a:rPr lang="en-US" sz="1200" u="none" strike="noStrike" dirty="0" smtClean="0">
                          <a:effectLst/>
                        </a:rPr>
                        <a:t>2nd</a:t>
                      </a:r>
                      <a:r>
                        <a:rPr lang="en-US" sz="1200" u="none" strike="noStrike" baseline="0" dirty="0" smtClean="0">
                          <a:effectLst/>
                        </a:rPr>
                        <a:t> iteration</a:t>
                      </a:r>
                      <a:endParaRPr lang="en-US" sz="1200" b="0" i="0" u="none" strike="noStrike" dirty="0">
                        <a:solidFill>
                          <a:srgbClr val="000000"/>
                        </a:solidFill>
                        <a:effectLst/>
                        <a:latin typeface="+mn-lt"/>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78.67</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753</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-163.3</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-1563</a:t>
                      </a:r>
                      <a:endParaRPr lang="en-US" sz="1200" b="0" i="0" u="none" strike="noStrike" dirty="0">
                        <a:solidFill>
                          <a:srgbClr val="000000"/>
                        </a:solidFill>
                        <a:effectLst/>
                        <a:latin typeface="Calibri"/>
                      </a:endParaRPr>
                    </a:p>
                  </a:txBody>
                  <a:tcPr marL="5170" marR="5170" marT="5170" marB="0" anchor="ctr"/>
                </a:tc>
              </a:tr>
              <a:tr h="2997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200" b="0" i="0" u="none" strike="noStrike" dirty="0" smtClean="0">
                          <a:solidFill>
                            <a:srgbClr val="000000"/>
                          </a:solidFill>
                          <a:effectLst/>
                          <a:latin typeface="Calibri"/>
                        </a:rPr>
                        <a:t>(-139.6,296.9)</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(-1334,2840)</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(-381.5,-55.03)</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(-3650,-523.7)</a:t>
                      </a:r>
                      <a:endParaRPr lang="en-US" sz="1200" b="0" i="0" u="none" strike="noStrike" dirty="0">
                        <a:solidFill>
                          <a:srgbClr val="000000"/>
                        </a:solidFill>
                        <a:effectLst/>
                        <a:latin typeface="Calibri"/>
                      </a:endParaRPr>
                    </a:p>
                  </a:txBody>
                  <a:tcPr marL="5170" marR="5170" marT="5170" marB="0" anchor="ctr"/>
                </a:tc>
              </a:tr>
              <a:tr h="444366">
                <a:tc vMerge="1">
                  <a:txBody>
                    <a:bodyPr/>
                    <a:lstStyle/>
                    <a:p>
                      <a:endParaRPr lang="en-US"/>
                    </a:p>
                  </a:txBody>
                  <a:tcPr/>
                </a:tc>
                <a:tc vMerge="1">
                  <a:txBody>
                    <a:bodyPr/>
                    <a:lstStyle/>
                    <a:p>
                      <a:pPr algn="ctr" rtl="0" fontAlgn="ctr"/>
                      <a:endParaRPr lang="en-US" sz="1200" b="0" i="0" u="none" strike="noStrike" dirty="0">
                        <a:solidFill>
                          <a:srgbClr val="000000"/>
                        </a:solidFill>
                        <a:effectLst/>
                        <a:latin typeface="Calibri"/>
                      </a:endParaRPr>
                    </a:p>
                  </a:txBody>
                  <a:tcPr marL="5170" marR="5170" marT="5170" marB="0" anchor="ctr"/>
                </a:tc>
                <a:tc>
                  <a:txBody>
                    <a:bodyPr/>
                    <a:lstStyle/>
                    <a:p>
                      <a:pPr algn="l" rtl="0" fontAlgn="ctr"/>
                      <a:r>
                        <a:rPr lang="en-US" sz="1200" b="1" i="0" u="none" strike="noStrike" dirty="0" smtClean="0">
                          <a:solidFill>
                            <a:srgbClr val="000000"/>
                          </a:solidFill>
                          <a:effectLst/>
                          <a:latin typeface="+mn-lt"/>
                        </a:rPr>
                        <a:t>Average Misalignment</a:t>
                      </a:r>
                      <a:endParaRPr lang="en-US" sz="1200" b="1" i="0" u="none" strike="noStrike" dirty="0">
                        <a:solidFill>
                          <a:srgbClr val="000000"/>
                        </a:solidFill>
                        <a:effectLst/>
                        <a:latin typeface="+mn-lt"/>
                      </a:endParaRPr>
                    </a:p>
                  </a:txBody>
                  <a:tcPr marL="5170" marR="5170" marT="5170" marB="0" anchor="ctr"/>
                </a:tc>
                <a:tc>
                  <a:txBody>
                    <a:bodyPr/>
                    <a:lstStyle/>
                    <a:p>
                      <a:pPr algn="ctr" rtl="0" fontAlgn="ctr"/>
                      <a:r>
                        <a:rPr lang="en-US" sz="1200" b="1" i="0" u="none" strike="noStrike" dirty="0" smtClean="0">
                          <a:solidFill>
                            <a:srgbClr val="000000"/>
                          </a:solidFill>
                          <a:effectLst/>
                          <a:latin typeface="Calibri"/>
                        </a:rPr>
                        <a:t>83.58</a:t>
                      </a:r>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i="0" u="none" strike="noStrike" dirty="0" smtClean="0">
                          <a:solidFill>
                            <a:srgbClr val="000000"/>
                          </a:solidFill>
                          <a:effectLst/>
                          <a:latin typeface="Calibri"/>
                        </a:rPr>
                        <a:t>798.95</a:t>
                      </a:r>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i="0" u="none" strike="noStrike" dirty="0" smtClean="0">
                          <a:solidFill>
                            <a:srgbClr val="000000"/>
                          </a:solidFill>
                          <a:effectLst/>
                          <a:latin typeface="Calibri"/>
                        </a:rPr>
                        <a:t>-168.10</a:t>
                      </a:r>
                      <a:endParaRPr lang="en-US" sz="1200" b="1" i="0" u="none" strike="noStrike" dirty="0">
                        <a:solidFill>
                          <a:srgbClr val="000000"/>
                        </a:solidFill>
                        <a:effectLst/>
                        <a:latin typeface="Calibri"/>
                      </a:endParaRPr>
                    </a:p>
                  </a:txBody>
                  <a:tcPr marL="5170" marR="5170" marT="5170" marB="0" anchor="ctr"/>
                </a:tc>
                <a:tc>
                  <a:txBody>
                    <a:bodyPr/>
                    <a:lstStyle/>
                    <a:p>
                      <a:pPr algn="ctr" rtl="0" fontAlgn="ctr"/>
                      <a:r>
                        <a:rPr lang="en-US" sz="1200" b="1" i="0" u="none" strike="noStrike" dirty="0" smtClean="0">
                          <a:solidFill>
                            <a:srgbClr val="000000"/>
                          </a:solidFill>
                          <a:effectLst/>
                          <a:latin typeface="Calibri"/>
                        </a:rPr>
                        <a:t>-1607.5</a:t>
                      </a:r>
                      <a:endParaRPr lang="en-US" sz="1200" b="1" i="0" u="none" strike="noStrike" dirty="0">
                        <a:solidFill>
                          <a:srgbClr val="000000"/>
                        </a:solidFill>
                        <a:effectLst/>
                        <a:latin typeface="Calibri"/>
                      </a:endParaRPr>
                    </a:p>
                  </a:txBody>
                  <a:tcPr marL="5170" marR="5170" marT="5170" marB="0" anchor="ctr"/>
                </a:tc>
              </a:tr>
              <a:tr h="323628">
                <a:tc vMerge="1">
                  <a:txBody>
                    <a:bodyPr/>
                    <a:lstStyle/>
                    <a:p>
                      <a:endParaRPr lang="en-US"/>
                    </a:p>
                  </a:txBody>
                  <a:tcPr/>
                </a:tc>
                <a:tc rowSpan="5">
                  <a:txBody>
                    <a:bodyPr/>
                    <a:lstStyle/>
                    <a:p>
                      <a:pPr algn="ctr" rtl="0" fontAlgn="ctr"/>
                      <a:r>
                        <a:rPr lang="en-US" sz="1200" u="none" strike="noStrike" dirty="0" smtClean="0">
                          <a:effectLst/>
                        </a:rPr>
                        <a:t>TWS1-Sol3</a:t>
                      </a:r>
                      <a:endParaRPr lang="en-US" sz="1200" b="0" i="0" u="none" strike="noStrike" dirty="0">
                        <a:solidFill>
                          <a:srgbClr val="000000"/>
                        </a:solidFill>
                        <a:effectLst/>
                        <a:latin typeface="Calibri"/>
                      </a:endParaRPr>
                    </a:p>
                  </a:txBody>
                  <a:tcPr marL="5170" marR="5170" marT="5170" marB="0" anchor="ctr"/>
                </a:tc>
                <a:tc rowSpan="2">
                  <a:txBody>
                    <a:bodyPr/>
                    <a:lstStyle/>
                    <a:p>
                      <a:pPr algn="l" rtl="0" fontAlgn="ctr"/>
                      <a:r>
                        <a:rPr lang="en-US" sz="1200" u="none" strike="noStrike" dirty="0" smtClean="0">
                          <a:effectLst/>
                        </a:rPr>
                        <a:t>1st</a:t>
                      </a:r>
                      <a:r>
                        <a:rPr lang="en-US" sz="1200" u="none" strike="noStrike" baseline="0" dirty="0" smtClean="0">
                          <a:effectLst/>
                        </a:rPr>
                        <a:t> iteration</a:t>
                      </a:r>
                      <a:endParaRPr lang="en-US" sz="1200" b="0" i="0" u="none" strike="noStrike" dirty="0">
                        <a:solidFill>
                          <a:srgbClr val="000000"/>
                        </a:solidFill>
                        <a:effectLst/>
                        <a:latin typeface="Calibri"/>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164.44</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1571</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163.7</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1566</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r>
              <a:tr h="323628">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algn="ctr" rtl="0" fontAlgn="ctr"/>
                      <a:r>
                        <a:rPr lang="en-US" sz="1200" b="0" i="0" u="none" strike="noStrike" dirty="0" smtClean="0">
                          <a:solidFill>
                            <a:srgbClr val="000000"/>
                          </a:solidFill>
                          <a:effectLst/>
                          <a:latin typeface="Calibri"/>
                        </a:rPr>
                        <a:t>(-290.8,619.5)</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c>
                  <a:txBody>
                    <a:bodyPr/>
                    <a:lstStyle/>
                    <a:p>
                      <a:pPr algn="ctr" rtl="0" fontAlgn="ctr"/>
                      <a:r>
                        <a:rPr lang="en-US" sz="1200" b="0" i="0" u="none" strike="noStrike" dirty="0" smtClean="0">
                          <a:solidFill>
                            <a:srgbClr val="000000"/>
                          </a:solidFill>
                          <a:effectLst/>
                          <a:latin typeface="Calibri"/>
                        </a:rPr>
                        <a:t>(-2780,5921)</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c>
                  <a:txBody>
                    <a:bodyPr/>
                    <a:lstStyle/>
                    <a:p>
                      <a:pPr algn="ctr" rtl="0" fontAlgn="ctr"/>
                      <a:r>
                        <a:rPr lang="en-US" sz="1200" b="0" i="0" u="none" strike="noStrike" dirty="0" smtClean="0">
                          <a:solidFill>
                            <a:srgbClr val="000000"/>
                          </a:solidFill>
                          <a:effectLst/>
                          <a:latin typeface="Calibri"/>
                        </a:rPr>
                        <a:t>(-291.5,618.8)</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c>
                  <a:txBody>
                    <a:bodyPr/>
                    <a:lstStyle/>
                    <a:p>
                      <a:pPr algn="ctr" rtl="0" fontAlgn="ctr"/>
                      <a:r>
                        <a:rPr lang="en-US" sz="1200" b="0" i="0" u="none" strike="noStrike" dirty="0" smtClean="0">
                          <a:solidFill>
                            <a:srgbClr val="000000"/>
                          </a:solidFill>
                          <a:effectLst/>
                          <a:latin typeface="Calibri"/>
                        </a:rPr>
                        <a:t>(-2784,5917)</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r>
              <a:tr h="323628">
                <a:tc vMerge="1">
                  <a:txBody>
                    <a:bodyPr/>
                    <a:lstStyle/>
                    <a:p>
                      <a:endParaRPr lang="en-US"/>
                    </a:p>
                  </a:txBody>
                  <a:tcPr/>
                </a:tc>
                <a:tc vMerge="1">
                  <a:txBody>
                    <a:bodyPr/>
                    <a:lstStyle/>
                    <a:p>
                      <a:endParaRPr lang="en-US"/>
                    </a:p>
                  </a:txBody>
                  <a:tcPr/>
                </a:tc>
                <a:tc rowSpan="2">
                  <a:txBody>
                    <a:bodyPr/>
                    <a:lstStyle/>
                    <a:p>
                      <a:pPr algn="l" rtl="0" fontAlgn="ctr"/>
                      <a:r>
                        <a:rPr lang="en-US" sz="1200" u="none" strike="noStrike" dirty="0" smtClean="0">
                          <a:effectLst/>
                        </a:rPr>
                        <a:t>2nd</a:t>
                      </a:r>
                      <a:r>
                        <a:rPr lang="en-US" sz="1200" u="none" strike="noStrike" baseline="0" dirty="0" smtClean="0">
                          <a:effectLst/>
                        </a:rPr>
                        <a:t> iteration</a:t>
                      </a:r>
                      <a:endParaRPr lang="en-US" sz="1200" b="0" i="0" u="none" strike="noStrike" dirty="0">
                        <a:solidFill>
                          <a:srgbClr val="000000"/>
                        </a:solidFill>
                        <a:effectLst/>
                        <a:latin typeface="+mn-lt"/>
                      </a:endParaRPr>
                    </a:p>
                  </a:txBody>
                  <a:tcPr marL="5170" marR="5170" marT="5170" marB="0" anchor="ctr"/>
                </a:tc>
                <a:tc>
                  <a:txBody>
                    <a:bodyPr/>
                    <a:lstStyle/>
                    <a:p>
                      <a:pPr algn="ctr" rtl="0" fontAlgn="ctr"/>
                      <a:r>
                        <a:rPr lang="en-US" sz="1200" b="0" i="0" u="none" strike="noStrike" dirty="0" smtClean="0">
                          <a:solidFill>
                            <a:srgbClr val="000000"/>
                          </a:solidFill>
                          <a:effectLst/>
                          <a:latin typeface="Calibri"/>
                        </a:rPr>
                        <a:t>184.4</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1763</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327.4</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3128</a:t>
                      </a:r>
                      <a:endParaRPr lang="en-US" sz="1200" b="0" i="0" u="none" strike="noStrike" dirty="0">
                        <a:solidFill>
                          <a:srgbClr val="000000"/>
                        </a:solidFill>
                        <a:effectLst/>
                        <a:latin typeface="Calibri"/>
                      </a:endParaRPr>
                    </a:p>
                  </a:txBody>
                  <a:tcPr marL="5170" marR="5170" marT="5170" marB="0" anchor="ctr">
                    <a:lnB w="12700" cap="flat" cmpd="sng" algn="ctr">
                      <a:noFill/>
                      <a:prstDash val="solid"/>
                      <a:round/>
                      <a:headEnd type="none" w="med" len="med"/>
                      <a:tailEnd type="none" w="med" len="med"/>
                    </a:lnB>
                  </a:tcPr>
                </a:tc>
              </a:tr>
              <a:tr h="310418">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algn="ctr" rtl="0" fontAlgn="ctr"/>
                      <a:r>
                        <a:rPr lang="en-US" sz="1200" b="0" i="0" u="none" strike="noStrike" dirty="0" smtClean="0">
                          <a:solidFill>
                            <a:srgbClr val="000000"/>
                          </a:solidFill>
                          <a:effectLst/>
                          <a:latin typeface="Calibri"/>
                        </a:rPr>
                        <a:t>(-640,1009)</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c>
                  <a:txBody>
                    <a:bodyPr/>
                    <a:lstStyle/>
                    <a:p>
                      <a:pPr algn="ctr" rtl="0" fontAlgn="ctr"/>
                      <a:r>
                        <a:rPr lang="en-US" sz="1200" b="0" i="0" u="none" strike="noStrike" dirty="0" smtClean="0">
                          <a:solidFill>
                            <a:srgbClr val="000000"/>
                          </a:solidFill>
                          <a:effectLst/>
                          <a:latin typeface="Calibri"/>
                        </a:rPr>
                        <a:t>(-6116,9643)</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c>
                  <a:txBody>
                    <a:bodyPr/>
                    <a:lstStyle/>
                    <a:p>
                      <a:pPr algn="ctr" rtl="0" fontAlgn="ctr"/>
                      <a:r>
                        <a:rPr lang="en-US" sz="1200" b="0" i="0" u="none" strike="noStrike" dirty="0" smtClean="0">
                          <a:solidFill>
                            <a:srgbClr val="000000"/>
                          </a:solidFill>
                          <a:effectLst/>
                          <a:latin typeface="Calibri"/>
                        </a:rPr>
                        <a:t>(-497,1152)</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c>
                  <a:txBody>
                    <a:bodyPr/>
                    <a:lstStyle/>
                    <a:p>
                      <a:pPr algn="ctr" rtl="0" fontAlgn="ctr"/>
                      <a:r>
                        <a:rPr lang="en-US" sz="1200" b="0" i="0" u="none" strike="noStrike" dirty="0" smtClean="0">
                          <a:solidFill>
                            <a:srgbClr val="000000"/>
                          </a:solidFill>
                          <a:effectLst/>
                          <a:latin typeface="Calibri"/>
                        </a:rPr>
                        <a:t>(-4752,1101)</a:t>
                      </a:r>
                      <a:endParaRPr lang="en-US" sz="1200" b="0" i="0" u="none" strike="noStrike" dirty="0">
                        <a:solidFill>
                          <a:srgbClr val="000000"/>
                        </a:solidFill>
                        <a:effectLst/>
                        <a:latin typeface="Calibri"/>
                      </a:endParaRPr>
                    </a:p>
                  </a:txBody>
                  <a:tcPr marL="5170" marR="5170" marT="5170" marB="0" anchor="ctr">
                    <a:lnT w="12700" cap="flat" cmpd="sng" algn="ctr">
                      <a:noFill/>
                      <a:prstDash val="solid"/>
                      <a:round/>
                      <a:headEnd type="none" w="med" len="med"/>
                      <a:tailEnd type="none" w="med" len="med"/>
                    </a:lnT>
                  </a:tcPr>
                </a:tc>
              </a:tr>
              <a:tr h="444366">
                <a:tc vMerge="1">
                  <a:txBody>
                    <a:bodyPr/>
                    <a:lstStyle/>
                    <a:p>
                      <a:pPr algn="ctr" rtl="0" fontAlgn="ctr"/>
                      <a:endParaRPr lang="en-US" sz="1200" b="1" i="0" u="none" strike="noStrike" dirty="0">
                        <a:solidFill>
                          <a:srgbClr val="000000"/>
                        </a:solidFill>
                        <a:effectLst/>
                        <a:latin typeface="Calibri"/>
                      </a:endParaRPr>
                    </a:p>
                  </a:txBody>
                  <a:tcPr marL="5170" marR="5170" marT="5170" marB="0" anchor="ct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0000"/>
                        </a:solidFill>
                        <a:effectLst/>
                        <a:latin typeface="Calibri"/>
                      </a:endParaRPr>
                    </a:p>
                  </a:txBody>
                  <a:tcPr marL="5170" marR="5170" marT="517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mn-lt"/>
                        </a:rPr>
                        <a:t>Average Misalignment</a:t>
                      </a:r>
                      <a:endParaRPr lang="en-US" sz="1200" b="1" i="0" u="none" strike="noStrike" dirty="0">
                        <a:solidFill>
                          <a:srgbClr val="000000"/>
                        </a:solidFill>
                        <a:effectLst/>
                        <a:latin typeface="Calibri"/>
                      </a:endParaRPr>
                    </a:p>
                  </a:txBody>
                  <a:tcPr marL="5170" marR="5170" marT="5170" marB="0" anchor="ctr"/>
                </a:tc>
                <a:tc>
                  <a:txBody>
                    <a:bodyPr/>
                    <a:lstStyle/>
                    <a:p>
                      <a:pPr algn="ctr" fontAlgn="b"/>
                      <a:r>
                        <a:rPr lang="en-US" sz="1100" b="1" i="0" u="none" strike="noStrike" dirty="0" smtClean="0">
                          <a:solidFill>
                            <a:srgbClr val="000000"/>
                          </a:solidFill>
                          <a:effectLst/>
                          <a:latin typeface="Calibri"/>
                        </a:rPr>
                        <a:t>174.40</a:t>
                      </a:r>
                      <a:endParaRPr lang="en-US" sz="1100" b="1" i="0" u="none" strike="noStrike" dirty="0">
                        <a:solidFill>
                          <a:srgbClr val="000000"/>
                        </a:solidFill>
                        <a:effectLst/>
                        <a:latin typeface="Calibri"/>
                      </a:endParaRPr>
                    </a:p>
                  </a:txBody>
                  <a:tcPr marL="6350" marR="6350" marT="6350" marB="0" anchor="ctr"/>
                </a:tc>
                <a:tc>
                  <a:txBody>
                    <a:bodyPr/>
                    <a:lstStyle/>
                    <a:p>
                      <a:pPr algn="ctr" fontAlgn="b"/>
                      <a:r>
                        <a:rPr lang="en-US" sz="1100" b="1" i="0" u="none" strike="noStrike" dirty="0" smtClean="0">
                          <a:solidFill>
                            <a:srgbClr val="000000"/>
                          </a:solidFill>
                          <a:effectLst/>
                          <a:latin typeface="Calibri"/>
                        </a:rPr>
                        <a:t>1667</a:t>
                      </a:r>
                      <a:endParaRPr lang="en-US" sz="1100" b="1" i="0" u="none" strike="noStrike" dirty="0">
                        <a:solidFill>
                          <a:srgbClr val="000000"/>
                        </a:solidFill>
                        <a:effectLst/>
                        <a:latin typeface="Calibri"/>
                      </a:endParaRPr>
                    </a:p>
                  </a:txBody>
                  <a:tcPr marL="6350" marR="6350" marT="6350" marB="0" anchor="ctr"/>
                </a:tc>
                <a:tc>
                  <a:txBody>
                    <a:bodyPr/>
                    <a:lstStyle/>
                    <a:p>
                      <a:pPr algn="ctr" fontAlgn="b"/>
                      <a:r>
                        <a:rPr lang="en-US" sz="1100" b="1" i="0" u="none" strike="noStrike" dirty="0" smtClean="0">
                          <a:solidFill>
                            <a:srgbClr val="000000"/>
                          </a:solidFill>
                          <a:effectLst/>
                          <a:latin typeface="Calibri"/>
                        </a:rPr>
                        <a:t>245.55</a:t>
                      </a:r>
                      <a:endParaRPr lang="en-US" sz="1100" b="1" i="0" u="none" strike="noStrike" dirty="0">
                        <a:solidFill>
                          <a:srgbClr val="000000"/>
                        </a:solidFill>
                        <a:effectLst/>
                        <a:latin typeface="Calibri"/>
                      </a:endParaRPr>
                    </a:p>
                  </a:txBody>
                  <a:tcPr marL="6350" marR="6350" marT="6350" marB="0" anchor="ctr"/>
                </a:tc>
                <a:tc>
                  <a:txBody>
                    <a:bodyPr/>
                    <a:lstStyle/>
                    <a:p>
                      <a:pPr algn="ctr" fontAlgn="b"/>
                      <a:r>
                        <a:rPr lang="en-US" sz="1100" b="1" i="0" u="none" strike="noStrike" dirty="0" smtClean="0">
                          <a:solidFill>
                            <a:srgbClr val="000000"/>
                          </a:solidFill>
                          <a:effectLst/>
                          <a:latin typeface="Calibri"/>
                        </a:rPr>
                        <a:t>2347</a:t>
                      </a:r>
                      <a:endParaRPr lang="en-US" sz="1100" b="1" i="0" u="none" strike="noStrike" dirty="0">
                        <a:solidFill>
                          <a:srgbClr val="000000"/>
                        </a:solidFill>
                        <a:effectLst/>
                        <a:latin typeface="Calibri"/>
                      </a:endParaRPr>
                    </a:p>
                  </a:txBody>
                  <a:tcPr marL="6350" marR="6350" marT="6350" marB="0" anchor="ctr"/>
                </a:tc>
              </a:tr>
            </a:tbl>
          </a:graphicData>
        </a:graphic>
      </p:graphicFrame>
      <p:sp>
        <p:nvSpPr>
          <p:cNvPr id="12" name="Title 1"/>
          <p:cNvSpPr txBox="1">
            <a:spLocks/>
          </p:cNvSpPr>
          <p:nvPr/>
        </p:nvSpPr>
        <p:spPr>
          <a:xfrm>
            <a:off x="152400" y="5373216"/>
            <a:ext cx="8458200" cy="151216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39725" indent="-339725" algn="just">
              <a:buFont typeface="Arial" panose="020B0604020202020204" pitchFamily="34" charset="0"/>
              <a:buChar char="•"/>
            </a:pPr>
            <a:r>
              <a:rPr lang="en-US" sz="1800" dirty="0" smtClean="0"/>
              <a:t>Two sets of data was taken for each solenoid, by scanning the solenoid current and recording the  beam positions on the screen.</a:t>
            </a:r>
          </a:p>
          <a:p>
            <a:pPr marL="339725" indent="-339725" algn="just">
              <a:buFont typeface="Arial" panose="020B0604020202020204" pitchFamily="34" charset="0"/>
              <a:buChar char="•"/>
            </a:pPr>
            <a:r>
              <a:rPr lang="en-US" sz="1800" dirty="0" smtClean="0"/>
              <a:t>Analysis of BBA of solenoids in given in table below.</a:t>
            </a:r>
          </a:p>
          <a:p>
            <a:pPr marL="339725" indent="-339725" algn="just">
              <a:buFont typeface="Arial" panose="020B0604020202020204" pitchFamily="34" charset="0"/>
              <a:buChar char="•"/>
            </a:pPr>
            <a:r>
              <a:rPr lang="en-US" sz="1800" dirty="0" smtClean="0"/>
              <a:t>Solenoid should be moved in the opposite direction in the accelerator coordinates system</a:t>
            </a:r>
          </a:p>
          <a:p>
            <a:pPr marL="339725" indent="-339725" algn="just">
              <a:buFont typeface="Arial" panose="020B0604020202020204" pitchFamily="34" charset="0"/>
              <a:buChar char="•"/>
            </a:pPr>
            <a:r>
              <a:rPr lang="de-DE" sz="1800" dirty="0" smtClean="0">
                <a:sym typeface="Wingdings" panose="05000000000000000000" pitchFamily="2" charset="2"/>
              </a:rPr>
              <a:t>This </a:t>
            </a:r>
            <a:r>
              <a:rPr lang="de-DE" sz="1800" dirty="0" err="1">
                <a:sym typeface="Wingdings" panose="05000000000000000000" pitchFamily="2" charset="2"/>
              </a:rPr>
              <a:t>is</a:t>
            </a:r>
            <a:r>
              <a:rPr lang="de-DE" sz="1800" dirty="0">
                <a:sym typeface="Wingdings" panose="05000000000000000000" pitchFamily="2" charset="2"/>
              </a:rPr>
              <a:t> </a:t>
            </a:r>
            <a:r>
              <a:rPr lang="de-DE" sz="1800" dirty="0" err="1">
                <a:sym typeface="Wingdings" panose="05000000000000000000" pitchFamily="2" charset="2"/>
              </a:rPr>
              <a:t>only</a:t>
            </a:r>
            <a:r>
              <a:rPr lang="de-DE" sz="1800" dirty="0">
                <a:sym typeface="Wingdings" panose="05000000000000000000" pitchFamily="2" charset="2"/>
              </a:rPr>
              <a:t> a </a:t>
            </a:r>
            <a:r>
              <a:rPr lang="de-DE" sz="1800" dirty="0" err="1">
                <a:sym typeface="Wingdings" panose="05000000000000000000" pitchFamily="2" charset="2"/>
              </a:rPr>
              <a:t>first</a:t>
            </a:r>
            <a:r>
              <a:rPr lang="de-DE" sz="1800" dirty="0">
                <a:sym typeface="Wingdings" panose="05000000000000000000" pitchFamily="2" charset="2"/>
              </a:rPr>
              <a:t> </a:t>
            </a:r>
            <a:r>
              <a:rPr lang="de-DE" sz="1800" dirty="0" err="1">
                <a:sym typeface="Wingdings" panose="05000000000000000000" pitchFamily="2" charset="2"/>
              </a:rPr>
              <a:t>estimate</a:t>
            </a:r>
            <a:r>
              <a:rPr lang="de-DE" sz="1800" dirty="0">
                <a:sym typeface="Wingdings" panose="05000000000000000000" pitchFamily="2" charset="2"/>
              </a:rPr>
              <a:t>. Analysis </a:t>
            </a:r>
            <a:r>
              <a:rPr lang="de-DE" sz="1800" dirty="0" err="1">
                <a:sym typeface="Wingdings" panose="05000000000000000000" pitchFamily="2" charset="2"/>
              </a:rPr>
              <a:t>of</a:t>
            </a:r>
            <a:r>
              <a:rPr lang="de-DE" sz="1800" dirty="0">
                <a:sym typeface="Wingdings" panose="05000000000000000000" pitchFamily="2" charset="2"/>
              </a:rPr>
              <a:t> </a:t>
            </a:r>
            <a:r>
              <a:rPr lang="de-DE" sz="1800" dirty="0" err="1">
                <a:sym typeface="Wingdings" panose="05000000000000000000" pitchFamily="2" charset="2"/>
              </a:rPr>
              <a:t>the</a:t>
            </a:r>
            <a:r>
              <a:rPr lang="de-DE" sz="1800" dirty="0">
                <a:sym typeface="Wingdings" panose="05000000000000000000" pitchFamily="2" charset="2"/>
              </a:rPr>
              <a:t> </a:t>
            </a:r>
            <a:r>
              <a:rPr lang="de-DE" sz="1800" dirty="0" err="1">
                <a:sym typeface="Wingdings" panose="05000000000000000000" pitchFamily="2" charset="2"/>
              </a:rPr>
              <a:t>data</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still </a:t>
            </a:r>
            <a:r>
              <a:rPr lang="de-DE" sz="1800" dirty="0" err="1">
                <a:sym typeface="Wingdings" panose="05000000000000000000" pitchFamily="2" charset="2"/>
              </a:rPr>
              <a:t>ongoing</a:t>
            </a:r>
            <a:r>
              <a:rPr lang="de-DE" sz="1800" dirty="0">
                <a:sym typeface="Wingdings" panose="05000000000000000000" pitchFamily="2" charset="2"/>
              </a:rPr>
              <a:t> </a:t>
            </a:r>
            <a:r>
              <a:rPr lang="de-DE" sz="1800" dirty="0" err="1">
                <a:sym typeface="Wingdings" panose="05000000000000000000" pitchFamily="2" charset="2"/>
              </a:rPr>
              <a:t>by</a:t>
            </a:r>
            <a:r>
              <a:rPr lang="de-DE" sz="1800" dirty="0">
                <a:sym typeface="Wingdings" panose="05000000000000000000" pitchFamily="2" charset="2"/>
              </a:rPr>
              <a:t> </a:t>
            </a:r>
            <a:r>
              <a:rPr lang="de-DE" sz="1800" dirty="0" err="1">
                <a:sym typeface="Wingdings" panose="05000000000000000000" pitchFamily="2" charset="2"/>
              </a:rPr>
              <a:t>Sumera</a:t>
            </a:r>
            <a:r>
              <a:rPr lang="de-DE" sz="1800" dirty="0">
                <a:sym typeface="Wingdings" panose="05000000000000000000" pitchFamily="2" charset="2"/>
              </a:rPr>
              <a:t>.</a:t>
            </a:r>
            <a:endParaRPr lang="en-US" sz="1800" dirty="0"/>
          </a:p>
          <a:p>
            <a:pPr marL="339725" indent="-339725" algn="just">
              <a:buFont typeface="Arial" panose="020B0604020202020204" pitchFamily="34" charset="0"/>
              <a:buChar char="•"/>
            </a:pPr>
            <a:endParaRPr lang="en-US" sz="1800" dirty="0"/>
          </a:p>
        </p:txBody>
      </p:sp>
    </p:spTree>
    <p:extLst>
      <p:ext uri="{BB962C8B-B14F-4D97-AF65-F5344CB8AC3E}">
        <p14:creationId xmlns:p14="http://schemas.microsoft.com/office/powerpoint/2010/main" val="2191615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On-screen Show (4:3)</PresentationFormat>
  <Paragraphs>206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121</cp:revision>
  <dcterms:created xsi:type="dcterms:W3CDTF">2020-01-31T16:09:51Z</dcterms:created>
  <dcterms:modified xsi:type="dcterms:W3CDTF">2020-10-05T10:49:31Z</dcterms:modified>
</cp:coreProperties>
</file>