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63" r:id="rId7"/>
    <p:sldId id="264" r:id="rId8"/>
    <p:sldId id="267" r:id="rId9"/>
    <p:sldId id="265" r:id="rId10"/>
    <p:sldId id="266" r:id="rId11"/>
    <p:sldId id="268" r:id="rId12"/>
    <p:sldId id="260" r:id="rId13"/>
    <p:sldId id="259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3"/>
  </p:normalViewPr>
  <p:slideViewPr>
    <p:cSldViewPr snapToGrid="0" snapToObjects="1">
      <p:cViewPr varScale="1">
        <p:scale>
          <a:sx n="108" d="100"/>
          <a:sy n="108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21E523-4B38-9144-8052-12B3EC831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7A310C-4CC0-9648-A811-A5FD13926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A72541-C268-9142-8D4B-F8B2D3F9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877DE1-6973-444F-B3B2-405F5906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AADA78-ADAE-2546-A8E7-87E62BC1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1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B0C5D2-9ECA-D442-B83E-B8D655CA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72B560-4C90-804F-A7B0-2E46BA79F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2262DB-9527-C142-B5DE-3C4E81E9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8C6A74-8079-9348-9F28-A24DA361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EF7DB7-CF5C-ED42-A28B-38C86780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7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D9CD65A-F350-B14F-85A3-41F7F78C4A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89F923-6EDB-D344-A0D3-88FD4CF9A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23F308-5554-2F48-8268-188C2955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27283F-5088-E541-BBD7-D8D8D88D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C4410E-A2C7-7E41-9BAF-19DBC71B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F09D9-E4EB-E144-ACB7-C47B9239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78B944-DD09-FC4C-840A-820E12327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FEA149-E8D8-7847-8A6A-2CF1DA14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9173C-1E6A-6847-9679-0A44A133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17D18A-B0D1-D64F-955A-A35C809F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0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76CEA-67B5-6346-889F-116BCD89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30640B-486C-B242-87D5-EBFFCA092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9606BB-2A53-8B46-B429-2A294BC8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483255-EE5F-AA44-A878-CFB4095E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C83809-F945-574D-AB55-0C967657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6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ABE1AF-66D9-C04F-997D-D1A5C03C0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C578AC-DCD1-7A4C-A93E-57385E1FD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B9AD162-FCA9-0841-9419-9116F7FCA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C12D94C-3850-FD46-9200-07DC98CF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887E86-05A1-1E43-855E-EB22C5B0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E83FFE-4A9D-774A-9992-9CF8638E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DC03AD-F2FB-124F-8F4D-809604D4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D27B6A-966B-0E4D-8677-08688A104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4313F1-3896-354C-A3CF-B8AA66C2C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BB89E33-23FB-364C-A1F5-F27AF9C87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C3F0B82-A454-7B44-802B-F730DA73A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436BF57-A05C-CD48-B288-CEA06A7D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B054D8F-D72D-0C42-B76F-B647506C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10D139-06CC-A946-97A9-7855D4AC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8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6DA992-2BA7-674F-8F10-AD371826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78584E-388C-E04F-A5AF-D7D23B55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5F52705-CF86-3249-BEC5-63047614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010366-4F7A-624A-A60C-E149D47B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834BA41-0EFE-1844-A838-7083A1E66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ABD0E32-89A6-9841-8695-087D723B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F6DE06-0FC9-FE49-B890-4415D770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31FD0-D6A3-DB47-8732-8C67BD66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5F24F8-D82C-074F-AC34-8A66F3ED8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169801-902B-6740-8492-D99E3212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1249E2-9CBD-4A43-BDBA-924CADFB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126717-5D4B-6E49-B281-D97940F6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E08546-0365-5241-A586-41A8A263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2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FF18AB-8657-D04B-AE62-C54767DDA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486889C-9DF2-CA4C-9360-3F89425FA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BBED0D-C88B-9841-81B6-1D86C83E6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219B67-048D-404B-88B4-70467C60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AB88E6-E55C-4949-A857-FF280D54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4E0EEB-4A84-A144-B0FE-11085464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82ABFA-9C20-614E-916E-435A22A1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B917F9-75D8-0248-B30A-ECB6474FD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6B1C1D-3640-554E-BC65-D9BED3372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C976B-121B-D644-BBF9-EF7757CF91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371CCC-E4BC-1F4E-AE12-04957BCE8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840B70-1427-7C49-823B-F42FD0BD1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AD9FE-1DBB-514C-993F-171E37FB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8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86C99D-F70A-854A-B8DD-21E055A797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Electron Laser plots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3BD02E-4AED-124C-863B-D125B42CF5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Beate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06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75B4E-D5A1-464B-A504-C39395F4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Photon energy distributions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654B62D-B201-824A-BBBE-12C6ECCFD89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03399" y="1388532"/>
            <a:ext cx="8043915" cy="385409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9E984D-88ED-204B-9804-709F30084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667" y="5242627"/>
            <a:ext cx="10761133" cy="1325563"/>
          </a:xfrm>
        </p:spPr>
        <p:txBody>
          <a:bodyPr>
            <a:normAutofit fontScale="92500"/>
          </a:bodyPr>
          <a:lstStyle/>
          <a:p>
            <a:r>
              <a:rPr lang="en-US" dirty="0"/>
              <a:t>When selecting ranges of xi within file we see the moving Compton edges</a:t>
            </a:r>
          </a:p>
          <a:p>
            <a:r>
              <a:rPr lang="en-US" dirty="0"/>
              <a:t>Observed spectrum is superposition of all these ranges =&gt; Edges are washed out</a:t>
            </a:r>
          </a:p>
        </p:txBody>
      </p:sp>
    </p:spTree>
    <p:extLst>
      <p:ext uri="{BB962C8B-B14F-4D97-AF65-F5344CB8AC3E}">
        <p14:creationId xmlns:p14="http://schemas.microsoft.com/office/powerpoint/2010/main" val="428108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C2F119F-616F-D24F-B437-846B3551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Two-step trident events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43F473B-8E6B-4C43-8792-350247A69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8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xmlns="" id="{A1B46FC1-2E32-B042-BE15-F723A14D5C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171" y="1598566"/>
            <a:ext cx="9952095" cy="476836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9AD7D-07DC-C048-B4EA-E14C488D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in e-laser setup with pair production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08D637-DCB5-A04D-B8FC-89AD2FA0DC00}"/>
              </a:ext>
            </a:extLst>
          </p:cNvPr>
          <p:cNvSpPr txBox="1"/>
          <p:nvPr/>
        </p:nvSpPr>
        <p:spPr>
          <a:xfrm>
            <a:off x="9192760" y="2277798"/>
            <a:ext cx="1843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Compton photon </a:t>
            </a:r>
          </a:p>
          <a:p>
            <a:r>
              <a:rPr lang="en-US" dirty="0"/>
              <a:t>creating pair</a:t>
            </a:r>
          </a:p>
        </p:txBody>
      </p:sp>
    </p:spTree>
    <p:extLst>
      <p:ext uri="{BB962C8B-B14F-4D97-AF65-F5344CB8AC3E}">
        <p14:creationId xmlns:p14="http://schemas.microsoft.com/office/powerpoint/2010/main" val="339448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9AD7D-07DC-C048-B4EA-E14C488D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Positron rate vs nominal xi (OPPP)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CC76FCC-52F9-2744-91C1-B81B6E2D2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554" y="1554185"/>
            <a:ext cx="10822245" cy="518528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DFBEED-9606-B742-A212-FE4E9709A18D}"/>
              </a:ext>
            </a:extLst>
          </p:cNvPr>
          <p:cNvSpPr txBox="1"/>
          <p:nvPr/>
        </p:nvSpPr>
        <p:spPr>
          <a:xfrm>
            <a:off x="7332135" y="3856891"/>
            <a:ext cx="3289555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~10 positrons per bunch </a:t>
            </a:r>
          </a:p>
          <a:p>
            <a:r>
              <a:rPr lang="en-US" sz="2400" dirty="0"/>
              <a:t>Crossing at high xi</a:t>
            </a:r>
          </a:p>
        </p:txBody>
      </p:sp>
    </p:spTree>
    <p:extLst>
      <p:ext uri="{BB962C8B-B14F-4D97-AF65-F5344CB8AC3E}">
        <p14:creationId xmlns:p14="http://schemas.microsoft.com/office/powerpoint/2010/main" val="409969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92DD4-B358-BA41-A980-7ED7AB44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Positron Spectrum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F3FC9A81-0F97-9E47-A1D2-484EE60635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7550" y="1615042"/>
            <a:ext cx="4972050" cy="477250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2EA857A-1475-4F4E-B6BE-9852709BF4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92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BPPP events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76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of e+ in BPPP events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13" y="1238299"/>
            <a:ext cx="11073741" cy="267671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5013" y="4500747"/>
            <a:ext cx="10878787" cy="167621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Why is there a factor 1.632/0.368=4.4 difference between xi=5.12 (JETI40) and xi=5.01 (phase II)?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Very important to understand: at present we expect higher numbers of events in HICS+OPPP mode than in BPPP mode</a:t>
            </a:r>
            <a:r>
              <a:rPr lang="mr-IN" dirty="0" smtClean="0">
                <a:solidFill>
                  <a:schemeClr val="accent1"/>
                </a:solidFill>
              </a:rPr>
              <a:t>…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41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Xi distribution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125" y="1849375"/>
            <a:ext cx="9065918" cy="4351338"/>
          </a:xfrm>
        </p:spPr>
      </p:pic>
      <p:sp>
        <p:nvSpPr>
          <p:cNvPr id="7" name="Left Arrow 6"/>
          <p:cNvSpPr/>
          <p:nvPr/>
        </p:nvSpPr>
        <p:spPr>
          <a:xfrm flipH="1">
            <a:off x="498764" y="2648196"/>
            <a:ext cx="186442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Looks weird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C2F119F-616F-D24F-B437-846B3551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Compton events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43F473B-8E6B-4C43-8792-350247A69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7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DFCD8A-C0F2-F54F-BBA5-D7698A9F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and Photon Energy distributions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xmlns="" id="{DAAF0998-7924-C747-81FF-A8D6CA430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0920"/>
            <a:ext cx="10627460" cy="5091955"/>
          </a:xfrm>
        </p:spPr>
      </p:pic>
    </p:spTree>
    <p:extLst>
      <p:ext uri="{BB962C8B-B14F-4D97-AF65-F5344CB8AC3E}">
        <p14:creationId xmlns:p14="http://schemas.microsoft.com/office/powerpoint/2010/main" val="16281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EFE8AE69-D878-6B4A-9C8A-8B89A783F9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6919" y="1627231"/>
            <a:ext cx="9458148" cy="45317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F18F7-D368-ED41-86EA-184A706B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 and photon rates vs xi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114C3D3-CCDC-1A48-9826-CD1FEC73B277}"/>
              </a:ext>
            </a:extLst>
          </p:cNvPr>
          <p:cNvSpPr txBox="1"/>
          <p:nvPr/>
        </p:nvSpPr>
        <p:spPr>
          <a:xfrm>
            <a:off x="8434316" y="3711699"/>
            <a:ext cx="958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photons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EA131E-5874-8441-B0EB-BED06D832651}"/>
              </a:ext>
            </a:extLst>
          </p:cNvPr>
          <p:cNvSpPr txBox="1"/>
          <p:nvPr/>
        </p:nvSpPr>
        <p:spPr>
          <a:xfrm>
            <a:off x="9883254" y="4581082"/>
            <a:ext cx="105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268" y="5835765"/>
            <a:ext cx="9987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Rate plot not yet normalized by area: should be rescaled by overlap area to account </a:t>
            </a:r>
            <a:r>
              <a:rPr lang="en-US" smtClean="0"/>
              <a:t>for flux </a:t>
            </a:r>
            <a:r>
              <a:rPr lang="en-US" dirty="0" smtClean="0"/>
              <a:t>changing with w0 </a:t>
            </a:r>
          </a:p>
          <a:p>
            <a:r>
              <a:rPr lang="en-US" dirty="0" smtClean="0"/>
              <a:t>=&gt; a bit non-trivial as size of electron beam 5 um, so only affects cases where w0&lt;~5000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18214" y="233186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JETI40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F18F7-D368-ED41-86EA-184A706B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photons per electron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D1E25614-878E-8A49-90C4-A41D81110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356" y="1496456"/>
            <a:ext cx="11328116" cy="5427662"/>
          </a:xfrm>
        </p:spPr>
      </p:pic>
      <p:sp>
        <p:nvSpPr>
          <p:cNvPr id="4" name="TextBox 3"/>
          <p:cNvSpPr txBox="1"/>
          <p:nvPr/>
        </p:nvSpPr>
        <p:spPr>
          <a:xfrm>
            <a:off x="3218214" y="233186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JETI40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D933908-B40D-7B47-84AD-A27A6AAF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by Tony: compared to MC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8DC0B051-2055-214B-B8B9-7AC1F4CB0B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080154"/>
            <a:ext cx="6740843" cy="3744912"/>
          </a:xfr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6DF52594-1C95-9C4A-B3F9-67D5F0AB63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49836"/>
          <a:stretch/>
        </p:blipFill>
        <p:spPr>
          <a:xfrm>
            <a:off x="7027333" y="1550810"/>
            <a:ext cx="4742711" cy="4529962"/>
          </a:xfrm>
        </p:spPr>
      </p:pic>
    </p:spTree>
    <p:extLst>
      <p:ext uri="{BB962C8B-B14F-4D97-AF65-F5344CB8AC3E}">
        <p14:creationId xmlns:p14="http://schemas.microsoft.com/office/powerpoint/2010/main" val="403871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BF8D3-D48D-EF4D-9EB8-9E5DF1C4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MC: xi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FDC564-3B88-3144-AC49-E6F2446EF8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MC samples over range of xi values as the laser pulse has gaussian intensity distribution</a:t>
            </a:r>
          </a:p>
          <a:p>
            <a:pPr lvl="1"/>
            <a:r>
              <a:rPr lang="en-US" dirty="0"/>
              <a:t>In 3 dimensions</a:t>
            </a:r>
          </a:p>
          <a:p>
            <a:r>
              <a:rPr lang="en-US" dirty="0"/>
              <a:t>Only small fraction of events have maximal xi value</a:t>
            </a:r>
          </a:p>
          <a:p>
            <a:r>
              <a:rPr lang="en-US" dirty="0"/>
              <a:t>This distribution is in principle well known if we know the widths of pulses in all 3 dimensions</a:t>
            </a:r>
          </a:p>
          <a:p>
            <a:r>
              <a:rPr lang="en-US" dirty="0"/>
              <a:t>Physics depends on xi, i.e. cross section largest at high xi</a:t>
            </a:r>
          </a:p>
          <a:p>
            <a:pPr lvl="1"/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8C479A48-C030-7F4D-B8EB-2621A2DFA5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969973"/>
            <a:ext cx="5753826" cy="5522902"/>
          </a:xfrm>
        </p:spPr>
      </p:pic>
    </p:spTree>
    <p:extLst>
      <p:ext uri="{BB962C8B-B14F-4D97-AF65-F5344CB8AC3E}">
        <p14:creationId xmlns:p14="http://schemas.microsoft.com/office/powerpoint/2010/main" val="388301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57E7D1-AF05-FA42-B389-7CDBC960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 distributions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497EB3CE-41D8-5746-A9FF-7119AC21231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6128880"/>
              </p:ext>
            </p:extLst>
          </p:nvPr>
        </p:nvGraphicFramePr>
        <p:xfrm>
          <a:off x="601663" y="1704975"/>
          <a:ext cx="442753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537">
                  <a:extLst>
                    <a:ext uri="{9D8B030D-6E8A-4147-A177-3AD203B41FA5}">
                      <a16:colId xmlns:a16="http://schemas.microsoft.com/office/drawing/2014/main" xmlns="" val="3099404411"/>
                    </a:ext>
                  </a:extLst>
                </a:gridCol>
                <a:gridCol w="1572155">
                  <a:extLst>
                    <a:ext uri="{9D8B030D-6E8A-4147-A177-3AD203B41FA5}">
                      <a16:colId xmlns:a16="http://schemas.microsoft.com/office/drawing/2014/main" xmlns="" val="2388959404"/>
                    </a:ext>
                  </a:extLst>
                </a:gridCol>
                <a:gridCol w="1475846">
                  <a:extLst>
                    <a:ext uri="{9D8B030D-6E8A-4147-A177-3AD203B41FA5}">
                      <a16:colId xmlns:a16="http://schemas.microsoft.com/office/drawing/2014/main" xmlns="" val="1480101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 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 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 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4502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6259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197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3674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237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8600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889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746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584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5193329"/>
                  </a:ext>
                </a:extLst>
              </a:tr>
            </a:tbl>
          </a:graphicData>
        </a:graphic>
      </p:graphicFrame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5AC7028A-6AB8-7F44-9075-66418C08E4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49510"/>
          <a:stretch/>
        </p:blipFill>
        <p:spPr>
          <a:xfrm>
            <a:off x="5317067" y="200146"/>
            <a:ext cx="6637869" cy="6299072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580BAD1-5788-D84E-BE72-DA2907E72C62}"/>
              </a:ext>
            </a:extLst>
          </p:cNvPr>
          <p:cNvSpPr txBox="1"/>
          <p:nvPr/>
        </p:nvSpPr>
        <p:spPr>
          <a:xfrm>
            <a:off x="601663" y="5903893"/>
            <a:ext cx="98794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actual xi-distribution contains the physics we want to measure</a:t>
            </a:r>
          </a:p>
          <a:p>
            <a:r>
              <a:rPr lang="en-US" sz="2800" dirty="0"/>
              <a:t>=&gt; How can we unfold it from observed particles?</a:t>
            </a:r>
          </a:p>
        </p:txBody>
      </p:sp>
    </p:spTree>
    <p:extLst>
      <p:ext uri="{BB962C8B-B14F-4D97-AF65-F5344CB8AC3E}">
        <p14:creationId xmlns:p14="http://schemas.microsoft.com/office/powerpoint/2010/main" val="343103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85C3F-9A9A-CA46-B405-3A9955032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MC: xi distribution examples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ACA9B93E-2667-7B46-85D0-79879CF6BC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83733" y="1448593"/>
            <a:ext cx="4461935" cy="428286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09B56C-6EB6-D946-BA8B-C7BD8E226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3733" y="5713544"/>
            <a:ext cx="10270067" cy="904875"/>
          </a:xfrm>
        </p:spPr>
        <p:txBody>
          <a:bodyPr/>
          <a:lstStyle/>
          <a:p>
            <a:r>
              <a:rPr lang="en-US" dirty="0"/>
              <a:t>Relative fraction of events that interact highest at high xi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56FD8FB-C053-1C45-9D21-0CA8F1230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315" y="1392203"/>
            <a:ext cx="4461935" cy="4282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681440-523B-D04A-8122-D4D2A1D2DE8D}"/>
              </a:ext>
            </a:extLst>
          </p:cNvPr>
          <p:cNvSpPr txBox="1"/>
          <p:nvPr/>
        </p:nvSpPr>
        <p:spPr>
          <a:xfrm>
            <a:off x="2167466" y="1870591"/>
            <a:ext cx="109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events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7DD0158-0FDF-4245-968C-4F859B08E2D6}"/>
              </a:ext>
            </a:extLst>
          </p:cNvPr>
          <p:cNvSpPr txBox="1"/>
          <p:nvPr/>
        </p:nvSpPr>
        <p:spPr>
          <a:xfrm>
            <a:off x="2017883" y="3323391"/>
            <a:ext cx="172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Compton events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7CD03B4-A5F4-0D4C-92FE-F1079EDB5B70}"/>
              </a:ext>
            </a:extLst>
          </p:cNvPr>
          <p:cNvSpPr txBox="1"/>
          <p:nvPr/>
        </p:nvSpPr>
        <p:spPr>
          <a:xfrm>
            <a:off x="2167466" y="4374784"/>
            <a:ext cx="24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Two-step trident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8477127-E7F0-AD47-88D0-20D9B962ED98}"/>
              </a:ext>
            </a:extLst>
          </p:cNvPr>
          <p:cNvSpPr txBox="1"/>
          <p:nvPr/>
        </p:nvSpPr>
        <p:spPr>
          <a:xfrm>
            <a:off x="7358865" y="3798152"/>
            <a:ext cx="172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Compton events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AE7D93F-B50D-294E-9201-7F6B6DDD3556}"/>
              </a:ext>
            </a:extLst>
          </p:cNvPr>
          <p:cNvSpPr txBox="1"/>
          <p:nvPr/>
        </p:nvSpPr>
        <p:spPr>
          <a:xfrm>
            <a:off x="7673824" y="1777331"/>
            <a:ext cx="109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events</a:t>
            </a:r>
          </a:p>
        </p:txBody>
      </p:sp>
    </p:spTree>
    <p:extLst>
      <p:ext uri="{BB962C8B-B14F-4D97-AF65-F5344CB8AC3E}">
        <p14:creationId xmlns:p14="http://schemas.microsoft.com/office/powerpoint/2010/main" val="31832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330</Words>
  <Application>Microsoft Macintosh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Mangal</vt:lpstr>
      <vt:lpstr>Arial</vt:lpstr>
      <vt:lpstr>Office Theme</vt:lpstr>
      <vt:lpstr>Electron Laser plots</vt:lpstr>
      <vt:lpstr>Compton events</vt:lpstr>
      <vt:lpstr>Electron and Photon Energy distributions</vt:lpstr>
      <vt:lpstr>e- and photon rates vs xi</vt:lpstr>
      <vt:lpstr>Number of photons per electron</vt:lpstr>
      <vt:lpstr>Plot by Tony: compared to MC</vt:lpstr>
      <vt:lpstr>MC: xi</vt:lpstr>
      <vt:lpstr>Xi distributions</vt:lpstr>
      <vt:lpstr>MC: xi distribution examples</vt:lpstr>
      <vt:lpstr>Photon energy distributions </vt:lpstr>
      <vt:lpstr>Two-step trident events</vt:lpstr>
      <vt:lpstr>Events in e-laser setup with pair production</vt:lpstr>
      <vt:lpstr>Positron rate vs nominal xi (OPPP)</vt:lpstr>
      <vt:lpstr>Positron Spectrum</vt:lpstr>
      <vt:lpstr>BPPP events</vt:lpstr>
      <vt:lpstr>Rates of e+ in BPPP events</vt:lpstr>
      <vt:lpstr>Xi distribution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Laser plots</dc:title>
  <dc:creator>Beate Heinemann</dc:creator>
  <cp:lastModifiedBy>heinemannbeate@gmail.com</cp:lastModifiedBy>
  <cp:revision>16</cp:revision>
  <dcterms:created xsi:type="dcterms:W3CDTF">2020-10-13T07:53:04Z</dcterms:created>
  <dcterms:modified xsi:type="dcterms:W3CDTF">2020-10-15T07:46:21Z</dcterms:modified>
</cp:coreProperties>
</file>