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1" r:id="rId2"/>
    <p:sldId id="311" r:id="rId3"/>
    <p:sldId id="313" r:id="rId4"/>
    <p:sldId id="314" r:id="rId5"/>
    <p:sldId id="315" r:id="rId6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9" d="100"/>
          <a:sy n="69" d="100"/>
        </p:scale>
        <p:origin x="744" y="31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08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</a:t>
            </a:r>
            <a:r>
              <a:rPr lang="en-GB" sz="900" baseline="0" dirty="0" smtClean="0">
                <a:solidFill>
                  <a:schemeClr val="bg2"/>
                </a:solidFill>
              </a:rPr>
              <a:t>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Silicon Sensors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Calice</a:t>
            </a:r>
            <a:r>
              <a:rPr lang="en-US" sz="2800" dirty="0" smtClean="0"/>
              <a:t> Sensor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3994" y="2327235"/>
            <a:ext cx="4885596" cy="287099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896" y="2327234"/>
            <a:ext cx="3512729" cy="339192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086196" y="1197033"/>
            <a:ext cx="4705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CALICE, </a:t>
            </a:r>
            <a:r>
              <a:rPr lang="de-DE" dirty="0" err="1" smtClean="0"/>
              <a:t>based</a:t>
            </a:r>
            <a:r>
              <a:rPr lang="de-DE" dirty="0" smtClean="0"/>
              <a:t> on an 8“ </a:t>
            </a:r>
            <a:r>
              <a:rPr lang="de-DE" dirty="0" err="1" smtClean="0"/>
              <a:t>wafer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LUXE sensors 6’’</a:t>
            </a:r>
            <a:endParaRPr lang="de-DE" sz="2800" dirty="0"/>
          </a:p>
        </p:txBody>
      </p:sp>
      <p:sp>
        <p:nvSpPr>
          <p:cNvPr id="2" name="Ellipse 1"/>
          <p:cNvSpPr/>
          <p:nvPr/>
        </p:nvSpPr>
        <p:spPr bwMode="auto">
          <a:xfrm>
            <a:off x="1784465" y="1418705"/>
            <a:ext cx="4705004" cy="474934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/>
        </p:nvSpPr>
        <p:spPr bwMode="auto">
          <a:xfrm flipH="1">
            <a:off x="2510444" y="2080953"/>
            <a:ext cx="3247504" cy="16736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 flipH="1">
            <a:off x="2510444" y="3793375"/>
            <a:ext cx="3247504" cy="167362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04750" y="990132"/>
            <a:ext cx="4705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r>
              <a:rPr lang="de-DE" dirty="0"/>
              <a:t>6</a:t>
            </a:r>
            <a:r>
              <a:rPr lang="de-DE" dirty="0" smtClean="0"/>
              <a:t>“ </a:t>
            </a:r>
            <a:r>
              <a:rPr lang="de-DE" dirty="0" err="1" smtClean="0"/>
              <a:t>wafer</a:t>
            </a:r>
            <a:r>
              <a:rPr lang="de-DE" dirty="0" smtClean="0"/>
              <a:t>,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 5,5 * 10,5 cm2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LUXE sensors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304750" y="1028924"/>
            <a:ext cx="83460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r>
              <a:rPr lang="de-DE" dirty="0" err="1" smtClean="0"/>
              <a:t>summary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smtClean="0"/>
              <a:t>6“ </a:t>
            </a:r>
            <a:r>
              <a:rPr lang="de-DE" dirty="0" err="1" smtClean="0"/>
              <a:t>wafer</a:t>
            </a:r>
            <a:r>
              <a:rPr lang="de-DE" dirty="0" smtClean="0"/>
              <a:t>:    1 </a:t>
            </a:r>
            <a:r>
              <a:rPr lang="de-DE" dirty="0" err="1" smtClean="0"/>
              <a:t>sensor</a:t>
            </a:r>
            <a:r>
              <a:rPr lang="de-DE" dirty="0" smtClean="0"/>
              <a:t> 5,5 * 14 cm2, </a:t>
            </a:r>
            <a:r>
              <a:rPr lang="de-DE" dirty="0" err="1" smtClean="0"/>
              <a:t>or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               2 </a:t>
            </a:r>
            <a:r>
              <a:rPr lang="de-DE" dirty="0" err="1" smtClean="0"/>
              <a:t>sesnors</a:t>
            </a:r>
            <a:r>
              <a:rPr lang="de-DE" dirty="0" smtClean="0"/>
              <a:t>  5,5 * 10.5 cm2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8“ </a:t>
            </a:r>
            <a:r>
              <a:rPr lang="de-DE" dirty="0" err="1" smtClean="0"/>
              <a:t>wafer</a:t>
            </a:r>
            <a:r>
              <a:rPr lang="de-DE" dirty="0" smtClean="0"/>
              <a:t>:     1 </a:t>
            </a:r>
            <a:r>
              <a:rPr lang="de-DE" dirty="0" err="1" smtClean="0"/>
              <a:t>sensor</a:t>
            </a:r>
            <a:r>
              <a:rPr lang="de-DE" dirty="0" smtClean="0"/>
              <a:t> 5,5 * 18,5 cm2, </a:t>
            </a:r>
            <a:r>
              <a:rPr lang="de-DE" dirty="0" err="1" smtClean="0"/>
              <a:t>or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                2 </a:t>
            </a:r>
            <a:r>
              <a:rPr lang="de-DE" dirty="0" err="1" smtClean="0"/>
              <a:t>sensors</a:t>
            </a:r>
            <a:r>
              <a:rPr lang="de-DE" dirty="0" smtClean="0"/>
              <a:t>  5,5 * 16 cm2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economic</a:t>
            </a:r>
            <a:r>
              <a:rPr lang="de-DE" dirty="0" smtClean="0"/>
              <a:t> </a:t>
            </a:r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seems</a:t>
            </a:r>
            <a:r>
              <a:rPr lang="de-DE" dirty="0" smtClean="0"/>
              <a:t> </a:t>
            </a:r>
            <a:r>
              <a:rPr lang="de-DE" dirty="0" err="1" smtClean="0"/>
              <a:t>reasonable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2 </a:t>
            </a:r>
            <a:r>
              <a:rPr lang="de-DE" dirty="0" err="1" smtClean="0"/>
              <a:t>sensors</a:t>
            </a:r>
            <a:r>
              <a:rPr lang="de-DE" dirty="0" smtClean="0"/>
              <a:t> out </a:t>
            </a:r>
            <a:r>
              <a:rPr lang="de-DE" dirty="0" err="1" smtClean="0"/>
              <a:t>of</a:t>
            </a:r>
            <a:r>
              <a:rPr lang="de-DE" dirty="0" smtClean="0"/>
              <a:t> 1 </a:t>
            </a:r>
            <a:r>
              <a:rPr lang="de-DE" dirty="0" err="1" smtClean="0"/>
              <a:t>wafer</a:t>
            </a:r>
            <a:r>
              <a:rPr lang="de-DE" dirty="0" smtClean="0"/>
              <a:t>. </a:t>
            </a:r>
          </a:p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a modular </a:t>
            </a:r>
            <a:r>
              <a:rPr lang="de-DE" dirty="0" err="1" smtClean="0"/>
              <a:t>calorimeter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yesterday</a:t>
            </a:r>
            <a:r>
              <a:rPr lang="de-DE" dirty="0" smtClean="0"/>
              <a:t>,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woud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cover</a:t>
            </a:r>
            <a:r>
              <a:rPr lang="de-DE" dirty="0" smtClean="0"/>
              <a:t> </a:t>
            </a:r>
            <a:r>
              <a:rPr lang="de-DE" dirty="0" err="1" smtClean="0"/>
              <a:t>nearly</a:t>
            </a:r>
            <a:r>
              <a:rPr lang="de-DE" dirty="0" smtClean="0"/>
              <a:t> 50 cm in x </a:t>
            </a:r>
            <a:r>
              <a:rPr lang="de-DE" dirty="0" err="1" smtClean="0"/>
              <a:t>coordinate</a:t>
            </a:r>
            <a:r>
              <a:rPr lang="de-DE" dirty="0" smtClean="0"/>
              <a:t> 4 </a:t>
            </a:r>
            <a:r>
              <a:rPr lang="de-DE" dirty="0" err="1" smtClean="0"/>
              <a:t>moduls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6“ </a:t>
            </a:r>
            <a:r>
              <a:rPr lang="de-DE" dirty="0" err="1" smtClean="0"/>
              <a:t>wafer</a:t>
            </a:r>
            <a:r>
              <a:rPr lang="de-DE" dirty="0" smtClean="0"/>
              <a:t>,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modules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8“ </a:t>
            </a:r>
            <a:r>
              <a:rPr lang="de-DE" smtClean="0"/>
              <a:t>wafer</a:t>
            </a:r>
            <a:endParaRPr lang="de-DE" dirty="0"/>
          </a:p>
          <a:p>
            <a:endParaRPr lang="de-D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Prices</a:t>
            </a:r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21623" y="1461185"/>
            <a:ext cx="83460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48000"/>
              <a:buFont typeface="Arial" panose="020B0604020202020204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CDR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assume</a:t>
            </a:r>
            <a:r>
              <a:rPr lang="de-DE" dirty="0" smtClean="0"/>
              <a:t> a </a:t>
            </a:r>
            <a:r>
              <a:rPr lang="de-DE" dirty="0" err="1" smtClean="0"/>
              <a:t>price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8,6 Euro per cm</a:t>
            </a:r>
            <a:r>
              <a:rPr lang="de-DE" sz="1800" baseline="30000" dirty="0" smtClean="0"/>
              <a:t>2    </a:t>
            </a:r>
            <a:r>
              <a:rPr lang="de-DE" sz="1800" dirty="0" smtClean="0"/>
              <a:t>(</a:t>
            </a:r>
            <a:r>
              <a:rPr lang="de-DE" sz="1800" dirty="0" err="1" smtClean="0"/>
              <a:t>this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a </a:t>
            </a:r>
            <a:r>
              <a:rPr lang="de-DE" sz="1800" dirty="0" err="1" smtClean="0"/>
              <a:t>few</a:t>
            </a:r>
            <a:r>
              <a:rPr lang="de-DE" sz="1800" dirty="0" smtClean="0"/>
              <a:t> </a:t>
            </a:r>
            <a:r>
              <a:rPr lang="de-DE" sz="1800" dirty="0" err="1" smtClean="0"/>
              <a:t>times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price</a:t>
            </a:r>
            <a:r>
              <a:rPr lang="de-DE" sz="1800" dirty="0" smtClean="0"/>
              <a:t> CMS </a:t>
            </a:r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paying</a:t>
            </a:r>
            <a:r>
              <a:rPr lang="de-DE" sz="1800" dirty="0" smtClean="0"/>
              <a:t>)</a:t>
            </a:r>
          </a:p>
          <a:p>
            <a:pPr marL="285750" indent="-285750">
              <a:buSzPct val="148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8000"/>
              <a:buFont typeface="Arial" panose="020B0604020202020204" pitchFamily="34" charset="0"/>
              <a:buChar char="•"/>
            </a:pPr>
            <a:r>
              <a:rPr lang="de-DE" dirty="0" err="1" smtClean="0"/>
              <a:t>Corresponding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smtClean="0"/>
              <a:t> 500 </a:t>
            </a:r>
            <a:r>
              <a:rPr lang="de-DE" dirty="0" smtClean="0"/>
              <a:t>Euro </a:t>
            </a:r>
            <a:r>
              <a:rPr lang="de-DE" dirty="0" err="1" smtClean="0"/>
              <a:t>for</a:t>
            </a:r>
            <a:r>
              <a:rPr lang="de-DE" dirty="0" smtClean="0"/>
              <a:t> 2 </a:t>
            </a:r>
            <a:r>
              <a:rPr lang="de-DE" dirty="0" err="1" smtClean="0"/>
              <a:t>sensors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6“ </a:t>
            </a:r>
            <a:r>
              <a:rPr lang="de-DE" dirty="0" err="1" smtClean="0"/>
              <a:t>wafer</a:t>
            </a:r>
            <a:r>
              <a:rPr lang="de-DE" dirty="0" smtClean="0"/>
              <a:t>, </a:t>
            </a:r>
            <a:r>
              <a:rPr lang="de-DE" dirty="0" err="1" smtClean="0"/>
              <a:t>thickness</a:t>
            </a:r>
            <a:r>
              <a:rPr lang="de-DE" dirty="0" smtClean="0"/>
              <a:t> 320 </a:t>
            </a:r>
            <a:r>
              <a:rPr lang="de-DE" sz="1800" dirty="0" smtClean="0">
                <a:latin typeface="Symbol" panose="05050102010706020507" pitchFamily="18" charset="2"/>
              </a:rPr>
              <a:t>m</a:t>
            </a:r>
            <a:r>
              <a:rPr lang="de-DE" dirty="0" smtClean="0"/>
              <a:t>m</a:t>
            </a:r>
            <a:endParaRPr lang="de-DE" dirty="0" smtClean="0"/>
          </a:p>
          <a:p>
            <a:endParaRPr lang="de-DE" dirty="0"/>
          </a:p>
          <a:p>
            <a:endParaRPr lang="de-DE" dirty="0"/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r>
              <a:rPr lang="de-DE" dirty="0" smtClean="0"/>
              <a:t>The </a:t>
            </a:r>
            <a:r>
              <a:rPr lang="de-DE" dirty="0" err="1" smtClean="0"/>
              <a:t>Calice</a:t>
            </a:r>
            <a:r>
              <a:rPr lang="de-DE" dirty="0" smtClean="0"/>
              <a:t> </a:t>
            </a:r>
            <a:r>
              <a:rPr lang="de-DE" dirty="0" err="1" smtClean="0"/>
              <a:t>offer</a:t>
            </a:r>
            <a:r>
              <a:rPr lang="de-DE" dirty="0" smtClean="0"/>
              <a:t> </a:t>
            </a:r>
            <a:r>
              <a:rPr lang="de-DE" dirty="0" err="1" smtClean="0"/>
              <a:t>amounts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sensor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 6“ </a:t>
            </a:r>
            <a:r>
              <a:rPr lang="de-DE" dirty="0" err="1" smtClean="0"/>
              <a:t>wafer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9x9 cm</a:t>
            </a:r>
            <a:r>
              <a:rPr lang="de-DE" sz="1800" baseline="30000" dirty="0" smtClean="0"/>
              <a:t>2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price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1500 Euro, </a:t>
            </a:r>
            <a:r>
              <a:rPr lang="de-DE" dirty="0" err="1" smtClean="0"/>
              <a:t>thickness</a:t>
            </a:r>
            <a:r>
              <a:rPr lang="de-DE" dirty="0" smtClean="0"/>
              <a:t> 500 </a:t>
            </a:r>
            <a:r>
              <a:rPr lang="de-DE" sz="1800" dirty="0" smtClean="0">
                <a:latin typeface="Symbol" panose="05050102010706020507" pitchFamily="18" charset="2"/>
              </a:rPr>
              <a:t>m</a:t>
            </a:r>
            <a:r>
              <a:rPr lang="de-DE" dirty="0" smtClean="0"/>
              <a:t>m</a:t>
            </a:r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6000"/>
              <a:buFont typeface="Arial" panose="020B0604020202020204" pitchFamily="34" charset="0"/>
              <a:buChar char="•"/>
            </a:pP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amounts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18 Euro per cm</a:t>
            </a:r>
            <a:r>
              <a:rPr lang="de-DE" sz="1800" baseline="30000" dirty="0" smtClean="0"/>
              <a:t>2</a:t>
            </a:r>
            <a:endParaRPr lang="de-DE" sz="1800" baseline="30000" dirty="0"/>
          </a:p>
          <a:p>
            <a:endParaRPr lang="de-D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5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203</Words>
  <Application>Microsoft Office PowerPoint</Application>
  <PresentationFormat>Bildschirmpräsentation (4:3)</PresentationFormat>
  <Paragraphs>37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Symbol</vt:lpstr>
      <vt:lpstr>Wingdings</vt:lpstr>
      <vt:lpstr>PPT-Vorlage_en</vt:lpstr>
      <vt:lpstr>Silicon Sensors </vt:lpstr>
      <vt:lpstr>Calice Sensor </vt:lpstr>
      <vt:lpstr>LUXE sensors 6’’</vt:lpstr>
      <vt:lpstr>LUXE sensors</vt:lpstr>
      <vt:lpstr>Prices 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275</cp:revision>
  <dcterms:created xsi:type="dcterms:W3CDTF">2012-02-28T14:56:30Z</dcterms:created>
  <dcterms:modified xsi:type="dcterms:W3CDTF">2020-10-08T20:54:12Z</dcterms:modified>
</cp:coreProperties>
</file>