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301" r:id="rId2"/>
    <p:sldId id="311" r:id="rId3"/>
    <p:sldId id="313" r:id="rId4"/>
    <p:sldId id="314" r:id="rId5"/>
    <p:sldId id="315" r:id="rId6"/>
  </p:sldIdLst>
  <p:sldSz cx="9144000" cy="6858000" type="screen4x3"/>
  <p:notesSz cx="6794500" cy="9906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16">
          <p15:clr>
            <a:srgbClr val="A4A3A4"/>
          </p15:clr>
        </p15:guide>
        <p15:guide id="2" orient="horz" pos="167">
          <p15:clr>
            <a:srgbClr val="A4A3A4"/>
          </p15:clr>
        </p15:guide>
        <p15:guide id="3" orient="horz" pos="616">
          <p15:clr>
            <a:srgbClr val="A4A3A4"/>
          </p15:clr>
        </p15:guide>
        <p15:guide id="4" orient="horz" pos="2672">
          <p15:clr>
            <a:srgbClr val="A4A3A4"/>
          </p15:clr>
        </p15:guide>
        <p15:guide id="5" orient="horz" pos="1165">
          <p15:clr>
            <a:srgbClr val="A4A3A4"/>
          </p15:clr>
        </p15:guide>
        <p15:guide id="6" pos="5551">
          <p15:clr>
            <a:srgbClr val="A4A3A4"/>
          </p15:clr>
        </p15:guide>
        <p15:guide id="7" pos="1551">
          <p15:clr>
            <a:srgbClr val="A4A3A4"/>
          </p15:clr>
        </p15:guide>
        <p15:guide id="8" pos="4178">
          <p15:clr>
            <a:srgbClr val="A4A3A4"/>
          </p15:clr>
        </p15:guide>
        <p15:guide id="9" pos="2927">
          <p15:clr>
            <a:srgbClr val="A4A3A4"/>
          </p15:clr>
        </p15:guide>
        <p15:guide id="10" pos="2809">
          <p15:clr>
            <a:srgbClr val="A4A3A4"/>
          </p15:clr>
        </p15:guide>
        <p15:guide id="11" pos="178">
          <p15:clr>
            <a:srgbClr val="A4A3A4"/>
          </p15:clr>
        </p15:guide>
        <p15:guide id="12" pos="4299">
          <p15:clr>
            <a:srgbClr val="A4A3A4"/>
          </p15:clr>
        </p15:guide>
        <p15:guide id="13" pos="143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B4C2"/>
    <a:srgbClr val="00A5EB"/>
    <a:srgbClr val="FFFFCC"/>
    <a:srgbClr val="FFFF99"/>
    <a:srgbClr val="D3E903"/>
    <a:srgbClr val="FFFF00"/>
    <a:srgbClr val="FFFFFF"/>
    <a:srgbClr val="9C9E9F"/>
    <a:srgbClr val="DDDDDD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54" autoAdjust="0"/>
    <p:restoredTop sz="94374" autoAdjust="0"/>
  </p:normalViewPr>
  <p:slideViewPr>
    <p:cSldViewPr snapToGrid="0">
      <p:cViewPr varScale="1">
        <p:scale>
          <a:sx n="69" d="100"/>
          <a:sy n="69" d="100"/>
        </p:scale>
        <p:origin x="744" y="31"/>
      </p:cViewPr>
      <p:guideLst>
        <p:guide orient="horz" pos="3816"/>
        <p:guide orient="horz" pos="167"/>
        <p:guide orient="horz" pos="616"/>
        <p:guide orient="horz" pos="2672"/>
        <p:guide orient="horz" pos="1165"/>
        <p:guide pos="5551"/>
        <p:guide pos="1551"/>
        <p:guide pos="4178"/>
        <p:guide pos="2927"/>
        <p:guide pos="2809"/>
        <p:guide pos="178"/>
        <p:guide pos="4299"/>
        <p:guide pos="143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8" d="100"/>
          <a:sy n="48" d="100"/>
        </p:scale>
        <p:origin x="-1602" y="-90"/>
      </p:cViewPr>
      <p:guideLst>
        <p:guide orient="horz" pos="3120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GB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GB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Textmasterformate durch Klicken bearbeiten</a:t>
            </a:r>
          </a:p>
          <a:p>
            <a:pPr lvl="1"/>
            <a:r>
              <a:rPr lang="en-GB" smtClean="0"/>
              <a:t>Zweite Ebene</a:t>
            </a:r>
          </a:p>
          <a:p>
            <a:pPr lvl="2"/>
            <a:r>
              <a:rPr lang="en-GB" smtClean="0"/>
              <a:t>Dritte Ebene</a:t>
            </a:r>
          </a:p>
          <a:p>
            <a:pPr lvl="3"/>
            <a:r>
              <a:rPr lang="en-GB" smtClean="0"/>
              <a:t>Vierte Ebene</a:t>
            </a:r>
          </a:p>
          <a:p>
            <a:pPr lvl="4"/>
            <a:r>
              <a:rPr lang="en-GB" smtClean="0"/>
              <a:t>Fünfte Ebene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113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GB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736858A-39C2-4BA9-B2EA-2EBB3C5D7C04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90343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6858A-39C2-4BA9-B2EA-2EBB3C5D7C04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53295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6858A-39C2-4BA9-B2EA-2EBB3C5D7C04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72352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6858A-39C2-4BA9-B2EA-2EBB3C5D7C04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38204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6858A-39C2-4BA9-B2EA-2EBB3C5D7C04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08121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6858A-39C2-4BA9-B2EA-2EBB3C5D7C04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8082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"/>
          <p:cNvSpPr>
            <a:spLocks noChangeArrowheads="1"/>
          </p:cNvSpPr>
          <p:nvPr/>
        </p:nvSpPr>
        <p:spPr bwMode="auto">
          <a:xfrm>
            <a:off x="0" y="0"/>
            <a:ext cx="9144000" cy="900113"/>
          </a:xfrm>
          <a:prstGeom prst="rect">
            <a:avLst/>
          </a:prstGeom>
          <a:solidFill>
            <a:srgbClr val="00A6E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02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8142" y="900113"/>
            <a:ext cx="8520113" cy="485775"/>
          </a:xfrm>
        </p:spPr>
        <p:txBody>
          <a:bodyPr/>
          <a:lstStyle>
            <a:lvl1pPr marL="0" indent="0">
              <a:buFont typeface="Arial Black" pitchFamily="34" charset="0"/>
              <a:buNone/>
              <a:defRPr b="1">
                <a:solidFill>
                  <a:srgbClr val="F28E00"/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subtitle style</a:t>
            </a:r>
            <a:endParaRPr lang="en-GB" noProof="0" dirty="0" smtClean="0"/>
          </a:p>
        </p:txBody>
      </p:sp>
      <p:sp>
        <p:nvSpPr>
          <p:cNvPr id="40243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900113" y="0"/>
            <a:ext cx="8219281" cy="900113"/>
          </a:xfrm>
        </p:spPr>
        <p:txBody>
          <a:bodyPr anchor="b"/>
          <a:lstStyle>
            <a:lvl1pPr>
              <a:lnSpc>
                <a:spcPct val="80000"/>
              </a:lnSpc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pic>
        <p:nvPicPr>
          <p:cNvPr id="402441" name="Picture 9" descr="DESY-Logo-cyan-RGB_ger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554" t="-4523" r="-13409"/>
          <a:stretch>
            <a:fillRect/>
          </a:stretch>
        </p:blipFill>
        <p:spPr bwMode="auto">
          <a:xfrm>
            <a:off x="7794625" y="5684838"/>
            <a:ext cx="1149350" cy="1027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2448" name="Text Box 16"/>
          <p:cNvSpPr txBox="1">
            <a:spLocks noChangeArrowheads="1"/>
          </p:cNvSpPr>
          <p:nvPr userDrawn="1"/>
        </p:nvSpPr>
        <p:spPr bwMode="auto">
          <a:xfrm>
            <a:off x="2003425" y="2481263"/>
            <a:ext cx="28559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/>
          </a:p>
        </p:txBody>
      </p:sp>
      <p:pic>
        <p:nvPicPr>
          <p:cNvPr id="402453" name="Picture 21" descr="HG_LOGO_70_ENG_K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" y="5949950"/>
            <a:ext cx="1473200" cy="598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5"/>
          <p:cNvSpPr>
            <a:spLocks noChangeArrowheads="1"/>
          </p:cNvSpPr>
          <p:nvPr userDrawn="1"/>
        </p:nvSpPr>
        <p:spPr bwMode="auto">
          <a:xfrm>
            <a:off x="732094" y="6463378"/>
            <a:ext cx="7062531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0" anchor="ctr"/>
          <a:lstStyle/>
          <a:p>
            <a:pPr algn="r" eaLnBrk="1" hangingPunct="1"/>
            <a:r>
              <a:rPr lang="en-GB" sz="900" b="1" dirty="0" smtClean="0">
                <a:solidFill>
                  <a:schemeClr val="bg2"/>
                </a:solidFill>
              </a:rPr>
              <a:t>Wolfgang</a:t>
            </a:r>
            <a:r>
              <a:rPr lang="en-GB" sz="900" b="1" baseline="0" dirty="0" smtClean="0">
                <a:solidFill>
                  <a:schemeClr val="bg2"/>
                </a:solidFill>
              </a:rPr>
              <a:t> Lohmann</a:t>
            </a:r>
            <a:r>
              <a:rPr lang="en-GB" sz="900" dirty="0" smtClean="0">
                <a:solidFill>
                  <a:schemeClr val="bg2"/>
                </a:solidFill>
              </a:rPr>
              <a:t>  </a:t>
            </a:r>
            <a:r>
              <a:rPr lang="en-GB" sz="900" dirty="0">
                <a:solidFill>
                  <a:schemeClr val="bg2"/>
                </a:solidFill>
              </a:rPr>
              <a:t>| </a:t>
            </a:r>
            <a:r>
              <a:rPr lang="en-GB" sz="900" baseline="0" dirty="0" smtClean="0">
                <a:solidFill>
                  <a:schemeClr val="bg2"/>
                </a:solidFill>
              </a:rPr>
              <a:t> </a:t>
            </a:r>
            <a:r>
              <a:rPr lang="en-GB" sz="900" baseline="0" dirty="0" smtClean="0">
                <a:solidFill>
                  <a:schemeClr val="bg2"/>
                </a:solidFill>
              </a:rPr>
              <a:t>09.10.2020 </a:t>
            </a:r>
            <a:r>
              <a:rPr lang="en-GB" sz="900" dirty="0" smtClean="0">
                <a:solidFill>
                  <a:schemeClr val="bg2"/>
                </a:solidFill>
              </a:rPr>
              <a:t>  </a:t>
            </a:r>
            <a:r>
              <a:rPr lang="en-GB" sz="900" b="1" dirty="0">
                <a:solidFill>
                  <a:schemeClr val="bg2"/>
                </a:solidFill>
              </a:rPr>
              <a:t>Page </a:t>
            </a:r>
            <a:fld id="{ABA098E9-E6EE-44BF-9612-6777A6DF1330}" type="slidenum">
              <a:rPr lang="en-GB" sz="900" b="1">
                <a:solidFill>
                  <a:schemeClr val="bg2"/>
                </a:solidFill>
              </a:rPr>
              <a:pPr algn="r" eaLnBrk="1" hangingPunct="1"/>
              <a:t>‹Nr.›</a:t>
            </a:fld>
            <a:endParaRPr lang="en-GB" sz="900" b="1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43400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1806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ChangeArrowheads="1"/>
          </p:cNvSpPr>
          <p:nvPr/>
        </p:nvSpPr>
        <p:spPr bwMode="auto">
          <a:xfrm>
            <a:off x="0" y="0"/>
            <a:ext cx="9144000" cy="744538"/>
          </a:xfrm>
          <a:prstGeom prst="rect">
            <a:avLst/>
          </a:prstGeom>
          <a:solidFill>
            <a:srgbClr val="00A6E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2575" y="977900"/>
            <a:ext cx="8520113" cy="4792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 smtClean="0"/>
              <a:t>Textmasterformate</a:t>
            </a:r>
            <a:r>
              <a:rPr lang="en-GB" dirty="0" smtClean="0"/>
              <a:t> </a:t>
            </a:r>
            <a:r>
              <a:rPr lang="en-GB" dirty="0" err="1" smtClean="0"/>
              <a:t>durch</a:t>
            </a:r>
            <a:r>
              <a:rPr lang="en-GB" dirty="0" smtClean="0"/>
              <a:t> </a:t>
            </a:r>
            <a:r>
              <a:rPr lang="en-GB" dirty="0" err="1" smtClean="0"/>
              <a:t>Klicken</a:t>
            </a:r>
            <a:r>
              <a:rPr lang="en-GB" dirty="0" smtClean="0"/>
              <a:t> </a:t>
            </a:r>
            <a:r>
              <a:rPr lang="en-GB" dirty="0" err="1" smtClean="0"/>
              <a:t>bearbeiten</a:t>
            </a:r>
            <a:endParaRPr lang="en-GB" dirty="0" smtClean="0"/>
          </a:p>
          <a:p>
            <a:pPr lvl="1"/>
            <a:r>
              <a:rPr lang="en-GB" dirty="0" err="1" smtClean="0"/>
              <a:t>Zweite</a:t>
            </a:r>
            <a:r>
              <a:rPr lang="en-GB" dirty="0" smtClean="0"/>
              <a:t> </a:t>
            </a:r>
            <a:r>
              <a:rPr lang="en-GB" dirty="0" err="1" smtClean="0"/>
              <a:t>Ebene</a:t>
            </a:r>
            <a:endParaRPr lang="en-GB" dirty="0" smtClean="0"/>
          </a:p>
        </p:txBody>
      </p:sp>
      <p:sp>
        <p:nvSpPr>
          <p:cNvPr id="40141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00113" y="103188"/>
            <a:ext cx="7912100" cy="54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 smtClean="0"/>
              <a:t>Titelmasterformat</a:t>
            </a:r>
            <a:r>
              <a:rPr lang="en-GB" dirty="0" smtClean="0"/>
              <a:t> </a:t>
            </a:r>
            <a:r>
              <a:rPr lang="en-GB" dirty="0" err="1" smtClean="0"/>
              <a:t>durch</a:t>
            </a:r>
            <a:r>
              <a:rPr lang="en-GB" dirty="0" smtClean="0"/>
              <a:t> </a:t>
            </a:r>
            <a:r>
              <a:rPr lang="en-GB" dirty="0" err="1" smtClean="0"/>
              <a:t>Klicken</a:t>
            </a:r>
            <a:r>
              <a:rPr lang="en-GB" dirty="0" smtClean="0"/>
              <a:t> </a:t>
            </a:r>
            <a:r>
              <a:rPr lang="en-GB" dirty="0" err="1" smtClean="0"/>
              <a:t>bearbeiten</a:t>
            </a:r>
            <a:endParaRPr lang="en-GB" dirty="0" smtClean="0"/>
          </a:p>
        </p:txBody>
      </p:sp>
      <p:pic>
        <p:nvPicPr>
          <p:cNvPr id="401418" name="Picture 10" descr="DESY-Logo-cyan-RGB_ge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424" t="-7854" r="-18587" b="-12566"/>
          <a:stretch>
            <a:fillRect/>
          </a:stretch>
        </p:blipFill>
        <p:spPr bwMode="auto">
          <a:xfrm>
            <a:off x="8035925" y="6099175"/>
            <a:ext cx="776288" cy="73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5" descr="CMSLogo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0113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7" r:id="rId3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9pPr>
    </p:titleStyle>
    <p:bodyStyle>
      <a:lvl1pPr marL="265113" indent="-265113" algn="l" rtl="0" eaLnBrk="1" fontAlgn="base" hangingPunct="1">
        <a:spcBef>
          <a:spcPct val="0"/>
        </a:spcBef>
        <a:spcAft>
          <a:spcPct val="50000"/>
        </a:spcAft>
        <a:buClr>
          <a:srgbClr val="F28E00"/>
        </a:buClr>
        <a:buFont typeface="Arial Black" pitchFamily="34" charset="0"/>
        <a:buChar char="&gt;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184150" algn="l" rtl="0" eaLnBrk="1" fontAlgn="base" hangingPunct="1">
        <a:spcBef>
          <a:spcPct val="0"/>
        </a:spcBef>
        <a:spcAft>
          <a:spcPct val="5000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2pPr>
      <a:lvl3pPr marL="1236663" indent="-228600" algn="l" rtl="0" eaLnBrk="1" fontAlgn="base" hangingPunct="1">
        <a:spcBef>
          <a:spcPct val="0"/>
        </a:spcBef>
        <a:spcAft>
          <a:spcPct val="0"/>
        </a:spcAft>
        <a:buClr>
          <a:srgbClr val="FF9900"/>
        </a:buClr>
        <a:buFont typeface="Arial Black" pitchFamily="34" charset="0"/>
        <a:defRPr sz="1200">
          <a:solidFill>
            <a:schemeClr val="tx1"/>
          </a:solidFill>
          <a:latin typeface="+mn-lt"/>
        </a:defRPr>
      </a:lvl3pPr>
      <a:lvl4pPr marL="1644650" indent="-228600" algn="l" rtl="0" eaLnBrk="1" fontAlgn="base" hangingPunct="1">
        <a:spcBef>
          <a:spcPct val="0"/>
        </a:spcBef>
        <a:spcAft>
          <a:spcPct val="0"/>
        </a:spcAft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73" name="Rectangle 2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 smtClean="0"/>
              <a:t>Silicon Sensors</a:t>
            </a:r>
            <a:r>
              <a:rPr lang="en-US" sz="2800" dirty="0" smtClean="0"/>
              <a:t> </a:t>
            </a:r>
            <a:endParaRPr lang="de-DE" sz="2800" dirty="0"/>
          </a:p>
        </p:txBody>
      </p:sp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482659" y="2133490"/>
            <a:ext cx="8431469" cy="2308324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 smtClean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r>
              <a:rPr lang="en-US" sz="2400" dirty="0" smtClean="0"/>
              <a:t>Wolfgang Lohmann </a:t>
            </a:r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 smtClean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21785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73" name="Rectangle 2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 err="1" smtClean="0"/>
              <a:t>Calice</a:t>
            </a:r>
            <a:r>
              <a:rPr lang="en-US" sz="2800" dirty="0" smtClean="0"/>
              <a:t> Sensor</a:t>
            </a:r>
            <a:r>
              <a:rPr lang="en-US" sz="2800" dirty="0" smtClean="0"/>
              <a:t> </a:t>
            </a:r>
            <a:endParaRPr lang="de-DE" sz="2800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53994" y="2327235"/>
            <a:ext cx="4885596" cy="2870990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896" y="2327234"/>
            <a:ext cx="3512729" cy="3391921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1086196" y="1197033"/>
            <a:ext cx="47050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Example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CALICE, </a:t>
            </a:r>
            <a:r>
              <a:rPr lang="de-DE" dirty="0" err="1" smtClean="0"/>
              <a:t>based</a:t>
            </a:r>
            <a:r>
              <a:rPr lang="de-DE" dirty="0" smtClean="0"/>
              <a:t> on an 8“ </a:t>
            </a:r>
            <a:r>
              <a:rPr lang="de-DE" dirty="0" err="1" smtClean="0"/>
              <a:t>wafer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489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73" name="Rectangle 2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 smtClean="0"/>
              <a:t>LUXE sensors 6’’</a:t>
            </a:r>
            <a:endParaRPr lang="de-DE" sz="2800" dirty="0"/>
          </a:p>
        </p:txBody>
      </p:sp>
      <p:sp>
        <p:nvSpPr>
          <p:cNvPr id="2" name="Ellipse 1"/>
          <p:cNvSpPr/>
          <p:nvPr/>
        </p:nvSpPr>
        <p:spPr bwMode="auto">
          <a:xfrm>
            <a:off x="1784465" y="1418705"/>
            <a:ext cx="4705004" cy="474934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Rechteck 2"/>
          <p:cNvSpPr/>
          <p:nvPr/>
        </p:nvSpPr>
        <p:spPr bwMode="auto">
          <a:xfrm flipH="1">
            <a:off x="2510444" y="2080953"/>
            <a:ext cx="3247504" cy="167362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Rechteck 4"/>
          <p:cNvSpPr/>
          <p:nvPr/>
        </p:nvSpPr>
        <p:spPr bwMode="auto">
          <a:xfrm flipH="1">
            <a:off x="2510444" y="3793375"/>
            <a:ext cx="3247504" cy="167362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304750" y="990132"/>
            <a:ext cx="47050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 </a:t>
            </a:r>
            <a:r>
              <a:rPr lang="de-DE" dirty="0"/>
              <a:t>6</a:t>
            </a:r>
            <a:r>
              <a:rPr lang="de-DE" dirty="0" smtClean="0"/>
              <a:t>“ </a:t>
            </a:r>
            <a:r>
              <a:rPr lang="de-DE" dirty="0" err="1" smtClean="0"/>
              <a:t>wafer</a:t>
            </a:r>
            <a:r>
              <a:rPr lang="de-DE" dirty="0" smtClean="0"/>
              <a:t>, </a:t>
            </a:r>
            <a:r>
              <a:rPr lang="de-DE" dirty="0" err="1" smtClean="0"/>
              <a:t>two</a:t>
            </a:r>
            <a:r>
              <a:rPr lang="de-DE" dirty="0" smtClean="0"/>
              <a:t> </a:t>
            </a:r>
            <a:r>
              <a:rPr lang="de-DE" dirty="0" err="1" smtClean="0"/>
              <a:t>sensors</a:t>
            </a:r>
            <a:r>
              <a:rPr lang="de-DE" dirty="0" smtClean="0"/>
              <a:t> 5,5 * 10,5 cm2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285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73" name="Rectangle 2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 smtClean="0"/>
              <a:t>LUXE sensors</a:t>
            </a:r>
            <a:endParaRPr lang="de-DE" sz="2800" dirty="0"/>
          </a:p>
        </p:txBody>
      </p:sp>
      <p:sp>
        <p:nvSpPr>
          <p:cNvPr id="6" name="Textfeld 5"/>
          <p:cNvSpPr txBox="1"/>
          <p:nvPr/>
        </p:nvSpPr>
        <p:spPr>
          <a:xfrm>
            <a:off x="304750" y="1028924"/>
            <a:ext cx="834602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 </a:t>
            </a:r>
            <a:r>
              <a:rPr lang="de-DE" dirty="0" err="1" smtClean="0"/>
              <a:t>summary</a:t>
            </a:r>
            <a:r>
              <a:rPr lang="de-DE" dirty="0" smtClean="0"/>
              <a:t>:</a:t>
            </a:r>
          </a:p>
          <a:p>
            <a:endParaRPr lang="de-DE" dirty="0"/>
          </a:p>
          <a:p>
            <a:r>
              <a:rPr lang="de-DE" dirty="0" smtClean="0"/>
              <a:t>6“ </a:t>
            </a:r>
            <a:r>
              <a:rPr lang="de-DE" dirty="0" err="1" smtClean="0"/>
              <a:t>wafer</a:t>
            </a:r>
            <a:r>
              <a:rPr lang="de-DE" dirty="0" smtClean="0"/>
              <a:t>:    1 </a:t>
            </a:r>
            <a:r>
              <a:rPr lang="de-DE" dirty="0" err="1" smtClean="0"/>
              <a:t>sensor</a:t>
            </a:r>
            <a:r>
              <a:rPr lang="de-DE" dirty="0" smtClean="0"/>
              <a:t> 5,5 * 14 cm2, </a:t>
            </a:r>
            <a:r>
              <a:rPr lang="de-DE" dirty="0" err="1" smtClean="0"/>
              <a:t>or</a:t>
            </a:r>
            <a:endParaRPr lang="de-DE" dirty="0" smtClean="0"/>
          </a:p>
          <a:p>
            <a:r>
              <a:rPr lang="de-DE" dirty="0"/>
              <a:t> </a:t>
            </a:r>
            <a:r>
              <a:rPr lang="de-DE" dirty="0" smtClean="0"/>
              <a:t>                  2 </a:t>
            </a:r>
            <a:r>
              <a:rPr lang="de-DE" dirty="0" err="1" smtClean="0"/>
              <a:t>sesnors</a:t>
            </a:r>
            <a:r>
              <a:rPr lang="de-DE" dirty="0" smtClean="0"/>
              <a:t>  5,5 * 10.5 cm2</a:t>
            </a:r>
          </a:p>
          <a:p>
            <a:endParaRPr lang="de-DE" dirty="0"/>
          </a:p>
          <a:p>
            <a:endParaRPr lang="de-DE" dirty="0" smtClean="0"/>
          </a:p>
          <a:p>
            <a:r>
              <a:rPr lang="de-DE" dirty="0" smtClean="0"/>
              <a:t>8“ </a:t>
            </a:r>
            <a:r>
              <a:rPr lang="de-DE" dirty="0" err="1" smtClean="0"/>
              <a:t>wafer</a:t>
            </a:r>
            <a:r>
              <a:rPr lang="de-DE" dirty="0" smtClean="0"/>
              <a:t>:     1 </a:t>
            </a:r>
            <a:r>
              <a:rPr lang="de-DE" dirty="0" err="1" smtClean="0"/>
              <a:t>sensor</a:t>
            </a:r>
            <a:r>
              <a:rPr lang="de-DE" dirty="0" smtClean="0"/>
              <a:t> 5,5 * 18,5 cm2, </a:t>
            </a:r>
            <a:r>
              <a:rPr lang="de-DE" dirty="0" err="1" smtClean="0"/>
              <a:t>or</a:t>
            </a:r>
            <a:endParaRPr lang="de-DE" dirty="0" smtClean="0"/>
          </a:p>
          <a:p>
            <a:r>
              <a:rPr lang="de-DE" dirty="0"/>
              <a:t> </a:t>
            </a:r>
            <a:r>
              <a:rPr lang="de-DE" dirty="0" smtClean="0"/>
              <a:t>                   2 </a:t>
            </a:r>
            <a:r>
              <a:rPr lang="de-DE" dirty="0" err="1" smtClean="0"/>
              <a:t>sensors</a:t>
            </a:r>
            <a:r>
              <a:rPr lang="de-DE" dirty="0" smtClean="0"/>
              <a:t>  5,5 * 16 cm2</a:t>
            </a:r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economic</a:t>
            </a:r>
            <a:r>
              <a:rPr lang="de-DE" dirty="0" smtClean="0"/>
              <a:t> </a:t>
            </a:r>
            <a:r>
              <a:rPr lang="de-DE" dirty="0" err="1" smtClean="0"/>
              <a:t>reasons</a:t>
            </a:r>
            <a:r>
              <a:rPr lang="de-DE" dirty="0" smtClean="0"/>
              <a:t>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seems</a:t>
            </a:r>
            <a:r>
              <a:rPr lang="de-DE" dirty="0" smtClean="0"/>
              <a:t> </a:t>
            </a:r>
            <a:r>
              <a:rPr lang="de-DE" dirty="0" err="1" smtClean="0"/>
              <a:t>reasonable</a:t>
            </a:r>
            <a:r>
              <a:rPr lang="de-DE" dirty="0" smtClean="0"/>
              <a:t> </a:t>
            </a:r>
            <a:r>
              <a:rPr lang="de-DE" dirty="0" err="1" smtClean="0"/>
              <a:t>two</a:t>
            </a:r>
            <a:r>
              <a:rPr lang="de-DE" dirty="0" smtClean="0"/>
              <a:t> </a:t>
            </a:r>
            <a:r>
              <a:rPr lang="de-DE" dirty="0" err="1" smtClean="0"/>
              <a:t>get</a:t>
            </a:r>
            <a:r>
              <a:rPr lang="de-DE" dirty="0" smtClean="0"/>
              <a:t> 2 </a:t>
            </a:r>
            <a:r>
              <a:rPr lang="de-DE" dirty="0" err="1" smtClean="0"/>
              <a:t>sensors</a:t>
            </a:r>
            <a:r>
              <a:rPr lang="de-DE" dirty="0" smtClean="0"/>
              <a:t> out </a:t>
            </a:r>
            <a:r>
              <a:rPr lang="de-DE" dirty="0" err="1" smtClean="0"/>
              <a:t>of</a:t>
            </a:r>
            <a:r>
              <a:rPr lang="de-DE" dirty="0" smtClean="0"/>
              <a:t> 1 </a:t>
            </a:r>
            <a:r>
              <a:rPr lang="de-DE" dirty="0" err="1" smtClean="0"/>
              <a:t>wafer</a:t>
            </a:r>
            <a:r>
              <a:rPr lang="de-DE" dirty="0" smtClean="0"/>
              <a:t>. </a:t>
            </a:r>
          </a:p>
          <a:p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make</a:t>
            </a:r>
            <a:r>
              <a:rPr lang="de-DE" dirty="0" smtClean="0"/>
              <a:t> a modular </a:t>
            </a:r>
            <a:r>
              <a:rPr lang="de-DE" dirty="0" err="1" smtClean="0"/>
              <a:t>calorimeter</a:t>
            </a:r>
            <a:r>
              <a:rPr lang="de-DE" dirty="0" smtClean="0"/>
              <a:t>,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discussed</a:t>
            </a:r>
            <a:r>
              <a:rPr lang="de-DE" dirty="0" smtClean="0"/>
              <a:t> </a:t>
            </a:r>
            <a:r>
              <a:rPr lang="de-DE" dirty="0" err="1" smtClean="0"/>
              <a:t>yesterday</a:t>
            </a:r>
            <a:r>
              <a:rPr lang="de-DE" dirty="0" smtClean="0"/>
              <a:t>, </a:t>
            </a:r>
            <a:r>
              <a:rPr lang="de-DE" dirty="0" err="1" smtClean="0"/>
              <a:t>one</a:t>
            </a:r>
            <a:r>
              <a:rPr lang="de-DE" dirty="0" smtClean="0"/>
              <a:t> </a:t>
            </a:r>
            <a:r>
              <a:rPr lang="de-DE" dirty="0" err="1" smtClean="0"/>
              <a:t>woud</a:t>
            </a:r>
            <a:r>
              <a:rPr lang="de-DE" dirty="0" smtClean="0"/>
              <a:t> </a:t>
            </a:r>
            <a:r>
              <a:rPr lang="de-DE" dirty="0" err="1" smtClean="0"/>
              <a:t>need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cover</a:t>
            </a:r>
            <a:r>
              <a:rPr lang="de-DE" dirty="0" smtClean="0"/>
              <a:t> </a:t>
            </a:r>
            <a:r>
              <a:rPr lang="de-DE" dirty="0" err="1" smtClean="0"/>
              <a:t>nearly</a:t>
            </a:r>
            <a:r>
              <a:rPr lang="de-DE" dirty="0" smtClean="0"/>
              <a:t> 50 cm in x </a:t>
            </a:r>
            <a:r>
              <a:rPr lang="de-DE" dirty="0" err="1" smtClean="0"/>
              <a:t>coordinate</a:t>
            </a:r>
            <a:r>
              <a:rPr lang="de-DE" dirty="0" smtClean="0"/>
              <a:t> 4 </a:t>
            </a:r>
            <a:r>
              <a:rPr lang="de-DE" dirty="0" err="1" smtClean="0"/>
              <a:t>moduls</a:t>
            </a:r>
            <a:r>
              <a:rPr lang="de-DE" dirty="0" smtClean="0"/>
              <a:t> </a:t>
            </a:r>
            <a:r>
              <a:rPr lang="de-DE" dirty="0" err="1" smtClean="0"/>
              <a:t>using</a:t>
            </a:r>
            <a:r>
              <a:rPr lang="de-DE" dirty="0" smtClean="0"/>
              <a:t> 6“ </a:t>
            </a:r>
            <a:r>
              <a:rPr lang="de-DE" dirty="0" err="1" smtClean="0"/>
              <a:t>wafer</a:t>
            </a:r>
            <a:r>
              <a:rPr lang="de-DE" dirty="0" smtClean="0"/>
              <a:t>,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three</a:t>
            </a:r>
            <a:r>
              <a:rPr lang="de-DE" dirty="0" smtClean="0"/>
              <a:t> </a:t>
            </a:r>
            <a:r>
              <a:rPr lang="de-DE" dirty="0" err="1" smtClean="0"/>
              <a:t>modules</a:t>
            </a:r>
            <a:r>
              <a:rPr lang="de-DE" dirty="0" smtClean="0"/>
              <a:t> </a:t>
            </a:r>
            <a:r>
              <a:rPr lang="de-DE" dirty="0" err="1" smtClean="0"/>
              <a:t>using</a:t>
            </a:r>
            <a:r>
              <a:rPr lang="de-DE" dirty="0" smtClean="0"/>
              <a:t> 8“ </a:t>
            </a:r>
            <a:r>
              <a:rPr lang="de-DE" smtClean="0"/>
              <a:t>wafer</a:t>
            </a:r>
            <a:endParaRPr lang="de-DE" dirty="0"/>
          </a:p>
          <a:p>
            <a:endParaRPr lang="de-DE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30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73" name="Rectangle 2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 smtClean="0"/>
              <a:t>Prices</a:t>
            </a:r>
            <a:r>
              <a:rPr lang="en-US" sz="2800" dirty="0" smtClean="0"/>
              <a:t> </a:t>
            </a:r>
            <a:endParaRPr lang="de-DE" sz="2800" dirty="0"/>
          </a:p>
        </p:txBody>
      </p:sp>
      <p:sp>
        <p:nvSpPr>
          <p:cNvPr id="6" name="Textfeld 5"/>
          <p:cNvSpPr txBox="1"/>
          <p:nvPr/>
        </p:nvSpPr>
        <p:spPr>
          <a:xfrm>
            <a:off x="221623" y="1461185"/>
            <a:ext cx="834602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SzPct val="148000"/>
              <a:buFont typeface="Arial" panose="020B0604020202020204" pitchFamily="34" charset="0"/>
              <a:buChar char="•"/>
            </a:pPr>
            <a:r>
              <a:rPr lang="de-DE" dirty="0" smtClean="0"/>
              <a:t> </a:t>
            </a:r>
            <a:r>
              <a:rPr lang="de-DE" dirty="0" smtClean="0"/>
              <a:t>in </a:t>
            </a:r>
            <a:r>
              <a:rPr lang="de-DE" dirty="0" err="1" smtClean="0"/>
              <a:t>the</a:t>
            </a:r>
            <a:r>
              <a:rPr lang="de-DE" dirty="0" smtClean="0"/>
              <a:t> CDR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assume</a:t>
            </a:r>
            <a:r>
              <a:rPr lang="de-DE" dirty="0" smtClean="0"/>
              <a:t> a </a:t>
            </a:r>
            <a:r>
              <a:rPr lang="de-DE" dirty="0" err="1" smtClean="0"/>
              <a:t>price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8,6 Euro per cm</a:t>
            </a:r>
            <a:r>
              <a:rPr lang="de-DE" sz="1800" baseline="30000" dirty="0" smtClean="0"/>
              <a:t>2    </a:t>
            </a:r>
            <a:r>
              <a:rPr lang="de-DE" sz="1800" dirty="0" smtClean="0"/>
              <a:t>(</a:t>
            </a:r>
            <a:r>
              <a:rPr lang="de-DE" sz="1800" dirty="0" err="1" smtClean="0"/>
              <a:t>this</a:t>
            </a:r>
            <a:r>
              <a:rPr lang="de-DE" sz="1800" dirty="0" smtClean="0"/>
              <a:t> </a:t>
            </a:r>
            <a:r>
              <a:rPr lang="de-DE" sz="1800" dirty="0" err="1" smtClean="0"/>
              <a:t>is</a:t>
            </a:r>
            <a:r>
              <a:rPr lang="de-DE" sz="1800" dirty="0" smtClean="0"/>
              <a:t> a </a:t>
            </a:r>
            <a:r>
              <a:rPr lang="de-DE" sz="1800" dirty="0" err="1" smtClean="0"/>
              <a:t>few</a:t>
            </a:r>
            <a:r>
              <a:rPr lang="de-DE" sz="1800" dirty="0" smtClean="0"/>
              <a:t> </a:t>
            </a:r>
            <a:r>
              <a:rPr lang="de-DE" sz="1800" dirty="0" err="1" smtClean="0"/>
              <a:t>times</a:t>
            </a:r>
            <a:r>
              <a:rPr lang="de-DE" sz="1800" dirty="0" smtClean="0"/>
              <a:t> </a:t>
            </a:r>
            <a:r>
              <a:rPr lang="de-DE" sz="1800" dirty="0" err="1" smtClean="0"/>
              <a:t>the</a:t>
            </a:r>
            <a:r>
              <a:rPr lang="de-DE" sz="1800" dirty="0" smtClean="0"/>
              <a:t> </a:t>
            </a:r>
            <a:r>
              <a:rPr lang="de-DE" sz="1800" dirty="0" err="1" smtClean="0"/>
              <a:t>price</a:t>
            </a:r>
            <a:r>
              <a:rPr lang="de-DE" sz="1800" dirty="0" smtClean="0"/>
              <a:t> CMS </a:t>
            </a:r>
            <a:r>
              <a:rPr lang="de-DE" sz="1800" dirty="0" err="1" smtClean="0"/>
              <a:t>is</a:t>
            </a:r>
            <a:r>
              <a:rPr lang="de-DE" sz="1800" dirty="0" smtClean="0"/>
              <a:t> </a:t>
            </a:r>
            <a:r>
              <a:rPr lang="de-DE" sz="1800" dirty="0" err="1" smtClean="0"/>
              <a:t>paying</a:t>
            </a:r>
            <a:r>
              <a:rPr lang="de-DE" sz="1800" dirty="0" smtClean="0"/>
              <a:t>)</a:t>
            </a:r>
          </a:p>
          <a:p>
            <a:pPr marL="285750" indent="-285750">
              <a:buSzPct val="148000"/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SzPct val="148000"/>
              <a:buFont typeface="Arial" panose="020B0604020202020204" pitchFamily="34" charset="0"/>
              <a:buChar char="•"/>
            </a:pPr>
            <a:r>
              <a:rPr lang="de-DE" dirty="0" err="1" smtClean="0"/>
              <a:t>Corresponding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smtClean="0"/>
              <a:t> 500 </a:t>
            </a:r>
            <a:r>
              <a:rPr lang="de-DE" dirty="0" smtClean="0"/>
              <a:t>Euro </a:t>
            </a:r>
            <a:r>
              <a:rPr lang="de-DE" dirty="0" err="1" smtClean="0"/>
              <a:t>for</a:t>
            </a:r>
            <a:r>
              <a:rPr lang="de-DE" dirty="0" smtClean="0"/>
              <a:t> 2 </a:t>
            </a:r>
            <a:r>
              <a:rPr lang="de-DE" dirty="0" err="1" smtClean="0"/>
              <a:t>sensors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one</a:t>
            </a:r>
            <a:r>
              <a:rPr lang="de-DE" dirty="0" smtClean="0"/>
              <a:t> 6“ </a:t>
            </a:r>
            <a:r>
              <a:rPr lang="de-DE" dirty="0" err="1" smtClean="0"/>
              <a:t>wafer</a:t>
            </a:r>
            <a:r>
              <a:rPr lang="de-DE" dirty="0" smtClean="0"/>
              <a:t>, </a:t>
            </a:r>
            <a:r>
              <a:rPr lang="de-DE" dirty="0" err="1" smtClean="0"/>
              <a:t>thickness</a:t>
            </a:r>
            <a:r>
              <a:rPr lang="de-DE" dirty="0" smtClean="0"/>
              <a:t> 320 </a:t>
            </a:r>
            <a:r>
              <a:rPr lang="de-DE" sz="1800" dirty="0" smtClean="0">
                <a:latin typeface="Symbol" panose="05050102010706020507" pitchFamily="18" charset="2"/>
              </a:rPr>
              <a:t>m</a:t>
            </a:r>
            <a:r>
              <a:rPr lang="de-DE" dirty="0" smtClean="0"/>
              <a:t>m</a:t>
            </a:r>
            <a:endParaRPr lang="de-DE" dirty="0" smtClean="0"/>
          </a:p>
          <a:p>
            <a:endParaRPr lang="de-DE" dirty="0"/>
          </a:p>
          <a:p>
            <a:endParaRPr lang="de-DE" dirty="0"/>
          </a:p>
          <a:p>
            <a:pPr marL="285750" indent="-285750">
              <a:buSzPct val="146000"/>
              <a:buFont typeface="Arial" panose="020B0604020202020204" pitchFamily="34" charset="0"/>
              <a:buChar char="•"/>
            </a:pPr>
            <a:r>
              <a:rPr lang="de-DE" dirty="0" smtClean="0"/>
              <a:t>The </a:t>
            </a:r>
            <a:r>
              <a:rPr lang="de-DE" dirty="0" err="1" smtClean="0"/>
              <a:t>Calice</a:t>
            </a:r>
            <a:r>
              <a:rPr lang="de-DE" dirty="0" smtClean="0"/>
              <a:t> </a:t>
            </a:r>
            <a:r>
              <a:rPr lang="de-DE" dirty="0" err="1" smtClean="0"/>
              <a:t>offer</a:t>
            </a:r>
            <a:r>
              <a:rPr lang="de-DE" dirty="0" smtClean="0"/>
              <a:t> </a:t>
            </a:r>
            <a:r>
              <a:rPr lang="de-DE" dirty="0" err="1" smtClean="0"/>
              <a:t>amounts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one</a:t>
            </a:r>
            <a:r>
              <a:rPr lang="de-DE" dirty="0" smtClean="0"/>
              <a:t> </a:t>
            </a:r>
            <a:r>
              <a:rPr lang="de-DE" dirty="0" err="1" smtClean="0"/>
              <a:t>sensor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a 6“ </a:t>
            </a:r>
            <a:r>
              <a:rPr lang="de-DE" dirty="0" err="1" smtClean="0"/>
              <a:t>wafer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9x9 cm</a:t>
            </a:r>
            <a:r>
              <a:rPr lang="de-DE" sz="1800" baseline="30000" dirty="0" smtClean="0"/>
              <a:t>2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a </a:t>
            </a:r>
            <a:r>
              <a:rPr lang="de-DE" dirty="0" err="1" smtClean="0"/>
              <a:t>price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1500 Euro, </a:t>
            </a:r>
            <a:r>
              <a:rPr lang="de-DE" dirty="0" err="1" smtClean="0"/>
              <a:t>thickness</a:t>
            </a:r>
            <a:r>
              <a:rPr lang="de-DE" dirty="0" smtClean="0"/>
              <a:t> 500 </a:t>
            </a:r>
            <a:r>
              <a:rPr lang="de-DE" sz="1800" dirty="0" smtClean="0">
                <a:latin typeface="Symbol" panose="05050102010706020507" pitchFamily="18" charset="2"/>
              </a:rPr>
              <a:t>m</a:t>
            </a:r>
            <a:r>
              <a:rPr lang="de-DE" dirty="0" smtClean="0"/>
              <a:t>m</a:t>
            </a:r>
          </a:p>
          <a:p>
            <a:pPr marL="285750" indent="-285750">
              <a:buSzPct val="146000"/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SzPct val="146000"/>
              <a:buFont typeface="Arial" panose="020B0604020202020204" pitchFamily="34" charset="0"/>
              <a:buChar char="•"/>
            </a:pPr>
            <a:r>
              <a:rPr lang="de-DE" dirty="0" err="1" smtClean="0"/>
              <a:t>this</a:t>
            </a:r>
            <a:r>
              <a:rPr lang="de-DE" dirty="0" smtClean="0"/>
              <a:t> </a:t>
            </a:r>
            <a:r>
              <a:rPr lang="de-DE" dirty="0" err="1" smtClean="0"/>
              <a:t>amounts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18 Euro per cm</a:t>
            </a:r>
            <a:r>
              <a:rPr lang="de-DE" sz="1800" baseline="30000" dirty="0" smtClean="0"/>
              <a:t>2</a:t>
            </a:r>
            <a:endParaRPr lang="de-DE" sz="1800" baseline="30000" dirty="0"/>
          </a:p>
          <a:p>
            <a:endParaRPr lang="de-DE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058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-Vorlage_en">
  <a:themeElements>
    <a:clrScheme name="2_DESY_Vortrag_3-1 14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00A5EB"/>
      </a:accent1>
      <a:accent2>
        <a:srgbClr val="F28E00"/>
      </a:accent2>
      <a:accent3>
        <a:srgbClr val="FFFFFF"/>
      </a:accent3>
      <a:accent4>
        <a:srgbClr val="000000"/>
      </a:accent4>
      <a:accent5>
        <a:srgbClr val="AACFF3"/>
      </a:accent5>
      <a:accent6>
        <a:srgbClr val="DB8000"/>
      </a:accent6>
      <a:hlink>
        <a:srgbClr val="00A5EB"/>
      </a:hlink>
      <a:folHlink>
        <a:srgbClr val="808080"/>
      </a:folHlink>
    </a:clrScheme>
    <a:fontScheme name="2_DESY_Vortrag_3-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DESY_Vortrag_3-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A5EB"/>
        </a:accent1>
        <a:accent2>
          <a:srgbClr val="F28E00"/>
        </a:accent2>
        <a:accent3>
          <a:srgbClr val="FFFFFF"/>
        </a:accent3>
        <a:accent4>
          <a:srgbClr val="000000"/>
        </a:accent4>
        <a:accent5>
          <a:srgbClr val="AACFF3"/>
        </a:accent5>
        <a:accent6>
          <a:srgbClr val="DB8000"/>
        </a:accent6>
        <a:hlink>
          <a:srgbClr val="00A5EB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14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A5EB"/>
        </a:accent1>
        <a:accent2>
          <a:srgbClr val="F28E00"/>
        </a:accent2>
        <a:accent3>
          <a:srgbClr val="FFFFFF"/>
        </a:accent3>
        <a:accent4>
          <a:srgbClr val="000000"/>
        </a:accent4>
        <a:accent5>
          <a:srgbClr val="AACFF3"/>
        </a:accent5>
        <a:accent6>
          <a:srgbClr val="DB8000"/>
        </a:accent6>
        <a:hlink>
          <a:srgbClr val="00A5EB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PPT-Vorlage_en</Template>
  <TotalTime>0</TotalTime>
  <Words>203</Words>
  <Application>Microsoft Office PowerPoint</Application>
  <PresentationFormat>Bildschirmpräsentation (4:3)</PresentationFormat>
  <Paragraphs>37</Paragraphs>
  <Slides>5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Arial</vt:lpstr>
      <vt:lpstr>Arial Black</vt:lpstr>
      <vt:lpstr>Symbol</vt:lpstr>
      <vt:lpstr>Wingdings</vt:lpstr>
      <vt:lpstr>PPT-Vorlage_en</vt:lpstr>
      <vt:lpstr>Silicon Sensors </vt:lpstr>
      <vt:lpstr>Calice Sensor </vt:lpstr>
      <vt:lpstr>LUXE sensors 6’’</vt:lpstr>
      <vt:lpstr>LUXE sensors</vt:lpstr>
      <vt:lpstr>Prices </vt:lpstr>
    </vt:vector>
  </TitlesOfParts>
  <Company>DESY Zeuthen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BCM1F Workshop Report</dc:title>
  <dc:creator>DESY Mitarbeiter</dc:creator>
  <cp:lastModifiedBy>Wolfgang Lohmann</cp:lastModifiedBy>
  <cp:revision>275</cp:revision>
  <dcterms:created xsi:type="dcterms:W3CDTF">2012-02-28T14:56:30Z</dcterms:created>
  <dcterms:modified xsi:type="dcterms:W3CDTF">2020-10-08T20:54:12Z</dcterms:modified>
</cp:coreProperties>
</file>