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3"/>
  </p:notesMasterIdLst>
  <p:handoutMasterIdLst>
    <p:handoutMasterId r:id="rId14"/>
  </p:handoutMasterIdLst>
  <p:sldIdLst>
    <p:sldId id="281" r:id="rId2"/>
    <p:sldId id="453" r:id="rId3"/>
    <p:sldId id="492" r:id="rId4"/>
    <p:sldId id="489" r:id="rId5"/>
    <p:sldId id="479" r:id="rId6"/>
    <p:sldId id="490" r:id="rId7"/>
    <p:sldId id="482" r:id="rId8"/>
    <p:sldId id="486" r:id="rId9"/>
    <p:sldId id="373" r:id="rId10"/>
    <p:sldId id="455" r:id="rId11"/>
    <p:sldId id="374" r:id="rId1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31">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schke, Detlef" initials="DR" lastIdx="19" clrIdx="0"/>
  <p:cmAuthor id="1" name="Weise" initials="HW" lastIdx="23" clrIdx="1"/>
  <p:cmAuthor id="2" name="Doolally Nick" initials="D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F82E"/>
    <a:srgbClr val="331EFE"/>
    <a:srgbClr val="FF33CC"/>
    <a:srgbClr val="FFFF00"/>
    <a:srgbClr val="FFA021"/>
    <a:srgbClr val="F68D00"/>
    <a:srgbClr val="6F7B59"/>
    <a:srgbClr val="669900"/>
    <a:srgbClr val="139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7988" autoAdjust="0"/>
  </p:normalViewPr>
  <p:slideViewPr>
    <p:cSldViewPr showGuides="1">
      <p:cViewPr varScale="1">
        <p:scale>
          <a:sx n="82" d="100"/>
          <a:sy n="82" d="100"/>
        </p:scale>
        <p:origin x="557" y="58"/>
      </p:cViewPr>
      <p:guideLst>
        <p:guide orient="horz" pos="913"/>
        <p:guide pos="257"/>
      </p:guideLst>
    </p:cSldViewPr>
  </p:slideViewPr>
  <p:outlineViewPr>
    <p:cViewPr>
      <p:scale>
        <a:sx n="33" d="100"/>
        <a:sy n="33" d="100"/>
      </p:scale>
      <p:origin x="0" y="6042"/>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480" y="726"/>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5839" y="0"/>
            <a:ext cx="2949787" cy="498693"/>
          </a:xfrm>
          <a:prstGeom prst="rect">
            <a:avLst/>
          </a:prstGeom>
        </p:spPr>
        <p:txBody>
          <a:bodyPr vert="horz" lIns="91440" tIns="45720" rIns="91440" bIns="45720" rtlCol="0"/>
          <a:lstStyle>
            <a:lvl1pPr algn="r">
              <a:defRPr sz="1200"/>
            </a:lvl1pPr>
          </a:lstStyle>
          <a:p>
            <a:fld id="{FC75E6C4-5F43-4FF9-96D4-21B8157BE639}" type="datetimeFigureOut">
              <a:rPr lang="de-DE" smtClean="0"/>
              <a:t>20.01.2021</a:t>
            </a:fld>
            <a:endParaRPr lang="de-DE"/>
          </a:p>
        </p:txBody>
      </p:sp>
      <p:sp>
        <p:nvSpPr>
          <p:cNvPr id="4" name="Fußzeilenplatzhalter 3"/>
          <p:cNvSpPr>
            <a:spLocks noGrp="1"/>
          </p:cNvSpPr>
          <p:nvPr>
            <p:ph type="ftr" sz="quarter" idx="2"/>
          </p:nvPr>
        </p:nvSpPr>
        <p:spPr>
          <a:xfrm>
            <a:off x="1" y="9440648"/>
            <a:ext cx="2949787" cy="49869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5839" y="9440648"/>
            <a:ext cx="2949787" cy="498692"/>
          </a:xfrm>
          <a:prstGeom prst="rect">
            <a:avLst/>
          </a:prstGeom>
        </p:spPr>
        <p:txBody>
          <a:bodyPr vert="horz" lIns="91440" tIns="45720" rIns="91440" bIns="45720"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801BD367-6A7A-405A-BFB1-15817186491F}" type="datetimeFigureOut">
              <a:rPr lang="de-DE" smtClean="0"/>
              <a:t>20.01.2021</a:t>
            </a:fld>
            <a:endParaRPr lang="de-DE"/>
          </a:p>
        </p:txBody>
      </p:sp>
      <p:sp>
        <p:nvSpPr>
          <p:cNvPr id="4" name="Folienbildplatzhalt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720" y="4783306"/>
            <a:ext cx="5445760" cy="4491279"/>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440648"/>
            <a:ext cx="2949787" cy="49869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5839" y="9440648"/>
            <a:ext cx="2949787" cy="498692"/>
          </a:xfrm>
          <a:prstGeom prst="rect">
            <a:avLst/>
          </a:prstGeom>
        </p:spPr>
        <p:txBody>
          <a:bodyPr vert="horz" lIns="91440" tIns="45720" rIns="91440" bIns="45720"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Segoe UI" panose="020B0502040204020203" pitchFamily="34" charset="0"/>
              </a:rPr>
              <a:t> I quote: " Further studies will be performed on the origin of these precipitates, but preliminary XRD results indicate they are niobium carbides. The origin of these carbides is currently under investigation, but it is expected to affect negatively cavity performance."</a:t>
            </a:r>
          </a:p>
          <a:p>
            <a:endParaRPr lang="en-US" dirty="0"/>
          </a:p>
        </p:txBody>
      </p:sp>
      <p:sp>
        <p:nvSpPr>
          <p:cNvPr id="4" name="Slide Number Placehold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337363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455" y="0"/>
            <a:ext cx="12191997" cy="3429001"/>
          </a:xfrm>
          <a:solidFill>
            <a:schemeClr val="tx2"/>
          </a:solidFill>
        </p:spPr>
        <p:txBody>
          <a:bodyPr anchor="ctr"/>
          <a:lstStyle>
            <a:lvl1pPr marL="0" indent="0" algn="ctr">
              <a:buNone/>
              <a:defRPr/>
            </a:lvl1pPr>
          </a:lstStyle>
          <a:p>
            <a:r>
              <a:rPr lang="de-DE" noProof="0" dirty="0"/>
              <a:t>Bild durch Klicken auf Symbol hinzufügen</a:t>
            </a:r>
            <a:endParaRPr lang="en-US" noProof="0" dirty="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de-DE" noProof="0"/>
              <a:t>Titelmasterformat durch Klicken bearbeiten</a:t>
            </a:r>
            <a:endParaRPr lang="en-US" noProof="0" dirty="0"/>
          </a:p>
        </p:txBody>
      </p:sp>
      <p:sp>
        <p:nvSpPr>
          <p:cNvPr id="3" name="Subtitle 2"/>
          <p:cNvSpPr>
            <a:spLocks noGrp="1"/>
          </p:cNvSpPr>
          <p:nvPr>
            <p:ph type="subTitle" idx="1" hasCustomPrompt="1"/>
          </p:nvPr>
        </p:nvSpPr>
        <p:spPr>
          <a:xfrm>
            <a:off x="407986" y="3573016"/>
            <a:ext cx="11376025" cy="1296144"/>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z="1600" dirty="0"/>
              <a:t>&lt;type </a:t>
            </a:r>
            <a:r>
              <a:rPr lang="de-DE" sz="1600" dirty="0" err="1"/>
              <a:t>of</a:t>
            </a:r>
            <a:r>
              <a:rPr lang="de-DE" sz="1600" dirty="0"/>
              <a:t> </a:t>
            </a:r>
            <a:r>
              <a:rPr lang="de-DE" sz="1600" dirty="0" err="1"/>
              <a:t>talk</a:t>
            </a:r>
            <a:r>
              <a:rPr lang="de-DE" sz="1600" dirty="0"/>
              <a:t>&gt; in</a:t>
            </a:r>
          </a:p>
          <a:p>
            <a:r>
              <a:rPr lang="de-DE" sz="1600" b="0" dirty="0"/>
              <a:t>Helmholtz </a:t>
            </a:r>
            <a:r>
              <a:rPr lang="de-DE" sz="1600" b="0" dirty="0" err="1"/>
              <a:t>program</a:t>
            </a:r>
            <a:r>
              <a:rPr lang="de-DE" sz="1600" b="0" dirty="0"/>
              <a:t>: &lt;p</a:t>
            </a:r>
            <a:r>
              <a:rPr lang="en-GB" sz="1600" b="0" dirty="0" err="1"/>
              <a:t>rogram</a:t>
            </a:r>
            <a:r>
              <a:rPr lang="en-GB" sz="1600" b="0" dirty="0"/>
              <a:t> name&gt; (XXX)</a:t>
            </a:r>
          </a:p>
          <a:p>
            <a:r>
              <a:rPr lang="en-GB" sz="1600" b="0" dirty="0" err="1"/>
              <a:t>PoF</a:t>
            </a:r>
            <a:r>
              <a:rPr lang="en-GB" sz="1600" b="0" dirty="0"/>
              <a:t> III Topic: &lt;topic&gt; OR </a:t>
            </a:r>
            <a:r>
              <a:rPr lang="de-DE" sz="1600" b="0" dirty="0" err="1"/>
              <a:t>PoF</a:t>
            </a:r>
            <a:r>
              <a:rPr lang="de-DE" sz="1600" b="0" dirty="0"/>
              <a:t> III </a:t>
            </a:r>
            <a:r>
              <a:rPr lang="de-DE" sz="1600" b="0" dirty="0" err="1"/>
              <a:t>research</a:t>
            </a:r>
            <a:r>
              <a:rPr lang="de-DE" sz="1600" b="0" dirty="0"/>
              <a:t> </a:t>
            </a:r>
            <a:r>
              <a:rPr lang="de-DE" sz="1600" b="0" dirty="0" err="1"/>
              <a:t>theme</a:t>
            </a:r>
            <a:r>
              <a:rPr lang="de-DE" sz="1600" b="0" dirty="0"/>
              <a:t>: &lt;</a:t>
            </a:r>
            <a:r>
              <a:rPr lang="de-DE" sz="1600" b="0" dirty="0" err="1"/>
              <a:t>research</a:t>
            </a:r>
            <a:r>
              <a:rPr lang="de-DE" sz="1600" b="0" dirty="0"/>
              <a:t> </a:t>
            </a:r>
            <a:r>
              <a:rPr lang="de-DE" sz="1600" b="0" dirty="0" err="1"/>
              <a:t>theme</a:t>
            </a:r>
            <a:r>
              <a:rPr lang="de-DE" sz="1600" b="0" dirty="0"/>
              <a:t>&gt; </a:t>
            </a:r>
            <a:endParaRPr lang="en-GB" sz="1600" b="0" dirty="0"/>
          </a:p>
          <a:p>
            <a:r>
              <a:rPr lang="de-DE" sz="1600" b="0" dirty="0"/>
              <a:t>DESY Research Unit: </a:t>
            </a:r>
            <a:r>
              <a:rPr lang="en-GB" sz="1600" b="0" dirty="0"/>
              <a:t>&lt;research unit&gt;</a:t>
            </a:r>
          </a:p>
        </p:txBody>
      </p:sp>
      <p:sp>
        <p:nvSpPr>
          <p:cNvPr id="12" name="Textplatzhalter 11"/>
          <p:cNvSpPr>
            <a:spLocks noGrp="1"/>
          </p:cNvSpPr>
          <p:nvPr>
            <p:ph type="body" sz="quarter" idx="10"/>
          </p:nvPr>
        </p:nvSpPr>
        <p:spPr>
          <a:xfrm>
            <a:off x="414464" y="4937942"/>
            <a:ext cx="11369548" cy="700373"/>
          </a:xfrm>
        </p:spPr>
        <p:txBody>
          <a:bodyPr/>
          <a:lstStyle>
            <a:lvl1pPr marL="0" indent="0">
              <a:spcAft>
                <a:spcPts val="0"/>
              </a:spcAft>
              <a:buNone/>
              <a:defRPr sz="1400"/>
            </a:lvl1pPr>
          </a:lstStyle>
          <a:p>
            <a:pPr lvl="0"/>
            <a:r>
              <a:rPr lang="de-DE" noProof="0" dirty="0"/>
              <a:t>Textmasterformat bearbeiten</a:t>
            </a:r>
          </a:p>
        </p:txBody>
      </p:sp>
      <p:sp>
        <p:nvSpPr>
          <p:cNvPr id="15" name="Untertitel 2"/>
          <p:cNvSpPr txBox="1">
            <a:spLocks/>
          </p:cNvSpPr>
          <p:nvPr userDrawn="1"/>
        </p:nvSpPr>
        <p:spPr>
          <a:xfrm>
            <a:off x="407987" y="3501008"/>
            <a:ext cx="11376025" cy="152578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tabLst>
                <a:tab pos="266700" algn="l"/>
              </a:tabLst>
              <a:defRPr sz="1800" b="1" kern="1200">
                <a:solidFill>
                  <a:schemeClr val="accent2"/>
                </a:solidFill>
                <a:latin typeface="+mn-lt"/>
                <a:ea typeface="+mn-ea"/>
                <a:cs typeface="+mn-cs"/>
              </a:defRPr>
            </a:lvl1pPr>
            <a:lvl2pPr marL="457200" indent="0" algn="ctr"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b="0" dirty="0"/>
          </a:p>
        </p:txBody>
      </p:sp>
      <p:pic>
        <p:nvPicPr>
          <p:cNvPr id="17" name="Picture 2" descr="https://www.helmholtz.de/fileadmin/user_upload/04_mediathek/Logos_2017/2017_H_Logo_RGB_untereinander_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6" y="5533346"/>
            <a:ext cx="3528392" cy="10671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6440" y="6165304"/>
            <a:ext cx="592831" cy="203138"/>
          </a:xfrm>
          <a:prstGeom prst="rect">
            <a:avLst/>
          </a:prstGeom>
        </p:spPr>
      </p:pic>
      <p:pic>
        <p:nvPicPr>
          <p:cNvPr id="1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17669" y="5699534"/>
            <a:ext cx="822971" cy="76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1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8" y="1406427"/>
            <a:ext cx="7524750"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8" y="3963533"/>
            <a:ext cx="7524750" cy="2454374"/>
          </a:xfrm>
        </p:spPr>
        <p:txBody>
          <a:bodyPr/>
          <a:lstStyle/>
          <a:p>
            <a:pPr lvl="0"/>
            <a:r>
              <a:rPr lang="de-DE" noProof="0"/>
              <a:t>Textmasterformat bearbeiten</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24084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3" name="Content Placeholder 2"/>
          <p:cNvSpPr>
            <a:spLocks noGrp="1"/>
          </p:cNvSpPr>
          <p:nvPr>
            <p:ph idx="1"/>
          </p:nvPr>
        </p:nvSpPr>
        <p:spPr/>
        <p:txBody>
          <a:bodyPr/>
          <a:lstStyle/>
          <a:p>
            <a:pPr lvl="0"/>
            <a:r>
              <a:rPr lang="de-DE" noProof="0"/>
              <a:t>Textmasterformat bearbeiten</a:t>
            </a:r>
          </a:p>
        </p:txBody>
      </p:sp>
      <p:sp>
        <p:nvSpPr>
          <p:cNvPr id="8" name="Textplatzhalter 7"/>
          <p:cNvSpPr>
            <a:spLocks noGrp="1"/>
          </p:cNvSpPr>
          <p:nvPr>
            <p:ph type="body" sz="quarter" idx="13"/>
          </p:nvPr>
        </p:nvSpPr>
        <p:spPr>
          <a:xfrm>
            <a:off x="527050" y="817500"/>
            <a:ext cx="11152932"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Tree>
    <p:extLst>
      <p:ext uri="{BB962C8B-B14F-4D97-AF65-F5344CB8AC3E}">
        <p14:creationId xmlns:p14="http://schemas.microsoft.com/office/powerpoint/2010/main" val="225447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525344"/>
            <a:ext cx="3860800" cy="196132"/>
          </a:xfrm>
          <a:prstGeom prst="rect">
            <a:avLst/>
          </a:prstGeom>
        </p:spPr>
        <p:txBody>
          <a:bodyPr/>
          <a:lstStyle/>
          <a:p>
            <a:r>
              <a:rPr lang="de-DE" dirty="0"/>
              <a:t>A. Dangwal Pandey, SRF 2019, Dresden 30</a:t>
            </a:r>
            <a:r>
              <a:rPr lang="de-DE" baseline="30000" dirty="0"/>
              <a:t>th</a:t>
            </a:r>
            <a:r>
              <a:rPr lang="de-DE" dirty="0"/>
              <a:t> June –5</a:t>
            </a:r>
            <a:r>
              <a:rPr lang="de-DE" baseline="30000" dirty="0"/>
              <a:t>th</a:t>
            </a:r>
            <a:r>
              <a:rPr lang="de-DE" dirty="0"/>
              <a:t> </a:t>
            </a:r>
            <a:r>
              <a:rPr lang="de-DE" dirty="0" err="1"/>
              <a:t>July</a:t>
            </a:r>
            <a:r>
              <a:rPr lang="de-DE" dirty="0"/>
              <a:t> </a:t>
            </a:r>
            <a:r>
              <a:rPr lang="en-US" dirty="0">
                <a:cs typeface="Arial" panose="020B0604020202020204" pitchFamily="34" charset="0"/>
              </a:rPr>
              <a:t>2019</a:t>
            </a:r>
            <a:endParaRPr lang="de-DE" dirty="0"/>
          </a:p>
        </p:txBody>
      </p:sp>
    </p:spTree>
    <p:extLst>
      <p:ext uri="{BB962C8B-B14F-4D97-AF65-F5344CB8AC3E}">
        <p14:creationId xmlns:p14="http://schemas.microsoft.com/office/powerpoint/2010/main" val="3091527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14" name="Textfeld 13"/>
          <p:cNvSpPr txBox="1"/>
          <p:nvPr/>
        </p:nvSpPr>
        <p:spPr>
          <a:xfrm>
            <a:off x="11144943" y="6544722"/>
            <a:ext cx="935485" cy="186841"/>
          </a:xfrm>
          <a:prstGeom prst="rect">
            <a:avLst/>
          </a:prstGeom>
          <a:noFill/>
        </p:spPr>
        <p:txBody>
          <a:bodyPr wrap="square" lIns="0" tIns="0" rIns="0" bIns="0" rtlCol="0">
            <a:noAutofit/>
          </a:bodyPr>
          <a:lstStyle/>
          <a:p>
            <a:pPr algn="r"/>
            <a:fld id="{0427E4B2-AC28-443E-BE04-5CD55098A90B}" type="slidenum">
              <a:rPr lang="en-US" sz="900" b="1" noProof="0" smtClean="0"/>
              <a:pPr algn="r"/>
              <a:t>‹#›</a:t>
            </a:fld>
            <a:endParaRPr lang="en-US" sz="900" b="1" noProof="0" dirty="0"/>
          </a:p>
        </p:txBody>
      </p:sp>
      <p:pic>
        <p:nvPicPr>
          <p:cNvPr id="7" name="Grafik 6">
            <a:extLst>
              <a:ext uri="{FF2B5EF4-FFF2-40B4-BE49-F238E27FC236}">
                <a16:creationId xmlns:a16="http://schemas.microsoft.com/office/drawing/2014/main" id="{D4CD88DD-DBFC-4A36-8842-5A071EC0CA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917" y="6575854"/>
            <a:ext cx="419951" cy="126000"/>
          </a:xfrm>
          <a:prstGeom prst="rect">
            <a:avLst/>
          </a:prstGeom>
        </p:spPr>
      </p:pic>
      <p:sp>
        <p:nvSpPr>
          <p:cNvPr id="9" name="Rectangle 8"/>
          <p:cNvSpPr/>
          <p:nvPr/>
        </p:nvSpPr>
        <p:spPr>
          <a:xfrm>
            <a:off x="4266299" y="6544606"/>
            <a:ext cx="4095993"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mn-lt"/>
                <a:ea typeface="+mn-ea"/>
                <a:cs typeface="+mn-cs"/>
              </a:rPr>
              <a:t> </a:t>
            </a:r>
            <a:r>
              <a:rPr kumimoji="0" lang="de-DE" sz="900" b="0" i="0" u="none" strike="noStrike" kern="1200" cap="none" spc="0" normalizeH="0" baseline="0" noProof="0" dirty="0">
                <a:ln>
                  <a:noFill/>
                </a:ln>
                <a:solidFill>
                  <a:prstClr val="black"/>
                </a:solidFill>
                <a:effectLst/>
                <a:uLnTx/>
                <a:uFillTx/>
                <a:latin typeface="+mn-lt"/>
                <a:ea typeface="+mn-ea"/>
                <a:cs typeface="+mn-cs"/>
              </a:rPr>
              <a:t>Arti Dangwal Pandey, TTC 2021, 19</a:t>
            </a:r>
            <a:r>
              <a:rPr kumimoji="0" lang="de-DE" sz="900" b="0" i="0" u="none" strike="noStrike" kern="1200" cap="none" spc="0" normalizeH="0" baseline="30000" noProof="0" dirty="0">
                <a:ln>
                  <a:noFill/>
                </a:ln>
                <a:solidFill>
                  <a:prstClr val="black"/>
                </a:solidFill>
                <a:effectLst/>
                <a:uLnTx/>
                <a:uFillTx/>
                <a:latin typeface="+mn-lt"/>
                <a:ea typeface="+mn-ea"/>
                <a:cs typeface="+mn-cs"/>
              </a:rPr>
              <a:t>th</a:t>
            </a:r>
            <a:r>
              <a:rPr kumimoji="0" lang="de-DE" sz="900" b="0" i="0" u="none" strike="noStrike" kern="1200" cap="none" spc="0" normalizeH="0" baseline="0" noProof="0" dirty="0">
                <a:ln>
                  <a:noFill/>
                </a:ln>
                <a:solidFill>
                  <a:prstClr val="black"/>
                </a:solidFill>
                <a:effectLst/>
                <a:uLnTx/>
                <a:uFillTx/>
                <a:latin typeface="+mn-lt"/>
                <a:ea typeface="+mn-ea"/>
                <a:cs typeface="+mn-cs"/>
              </a:rPr>
              <a:t> -21</a:t>
            </a:r>
            <a:r>
              <a:rPr kumimoji="0" lang="de-DE" sz="900" b="0" i="0" u="none" strike="noStrike" kern="1200" cap="none" spc="0" normalizeH="0" baseline="30000" noProof="0" dirty="0">
                <a:ln>
                  <a:noFill/>
                </a:ln>
                <a:solidFill>
                  <a:prstClr val="black"/>
                </a:solidFill>
                <a:effectLst/>
                <a:uLnTx/>
                <a:uFillTx/>
                <a:latin typeface="+mn-lt"/>
                <a:ea typeface="+mn-ea"/>
                <a:cs typeface="+mn-cs"/>
              </a:rPr>
              <a:t>st</a:t>
            </a:r>
            <a:r>
              <a:rPr kumimoji="0" lang="de-DE" sz="900" b="0" i="0" u="none" strike="noStrike" kern="1200" cap="none" spc="0" normalizeH="0" baseline="0" noProof="0" dirty="0">
                <a:ln>
                  <a:noFill/>
                </a:ln>
                <a:solidFill>
                  <a:prstClr val="black"/>
                </a:solidFill>
                <a:effectLst/>
                <a:uLnTx/>
                <a:uFillTx/>
                <a:latin typeface="+mn-lt"/>
                <a:ea typeface="+mn-ea"/>
                <a:cs typeface="+mn-cs"/>
              </a:rPr>
              <a:t>  January 2021, DESY Hamburg</a:t>
            </a:r>
            <a:endParaRPr kumimoji="0" lang="de-DE"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4580607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3" r:id="rId3"/>
    <p:sldLayoutId id="2147483684" r:id="rId4"/>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1.png"/><Relationship Id="rId7"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49.png"/><Relationship Id="rId4" Type="http://schemas.openxmlformats.org/officeDocument/2006/relationships/image" Target="../media/image52.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tiff"/><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0.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4.emf"/><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3429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pic>
        <p:nvPicPr>
          <p:cNvPr id="16" name="Picture 3" descr="C:\sflash\presentations\2017_04_FELseminar_EEHG\img\camera_blur.png"/>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72" t="27352" r="12392" b="15303"/>
          <a:stretch/>
        </p:blipFill>
        <p:spPr bwMode="auto">
          <a:xfrm>
            <a:off x="-17487" y="1935"/>
            <a:ext cx="1219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335360" y="493627"/>
            <a:ext cx="11376025" cy="2848815"/>
          </a:xfrm>
        </p:spPr>
        <p:txBody>
          <a:bodyPr/>
          <a:lstStyle/>
          <a:p>
            <a:r>
              <a:rPr lang="en-US" sz="4800" b="1" dirty="0">
                <a:effectLst/>
                <a:latin typeface="Arial" panose="020B0604020202020204" pitchFamily="34" charset="0"/>
                <a:ea typeface="Calibri" panose="020F0502020204030204" pitchFamily="34" charset="0"/>
              </a:rPr>
              <a:t>Grain boundary segregation and precipitation of carbides </a:t>
            </a:r>
            <a:br>
              <a:rPr lang="en-US" sz="4800" b="1" dirty="0">
                <a:effectLst/>
                <a:latin typeface="Arial" panose="020B0604020202020204" pitchFamily="34" charset="0"/>
                <a:ea typeface="Calibri" panose="020F0502020204030204" pitchFamily="34" charset="0"/>
              </a:rPr>
            </a:br>
            <a:r>
              <a:rPr lang="en-US" sz="4800" b="1" dirty="0">
                <a:effectLst/>
                <a:latin typeface="Arial" panose="020B0604020202020204" pitchFamily="34" charset="0"/>
                <a:ea typeface="Calibri" panose="020F0502020204030204" pitchFamily="34" charset="0"/>
              </a:rPr>
              <a:t>in heat treated Nb</a:t>
            </a:r>
            <a:br>
              <a:rPr lang="en-US" sz="4800" b="1" dirty="0">
                <a:effectLst/>
                <a:latin typeface="Arial" panose="020B0604020202020204" pitchFamily="34" charset="0"/>
                <a:ea typeface="Calibri" panose="020F0502020204030204" pitchFamily="34" charset="0"/>
              </a:rPr>
            </a:br>
            <a:r>
              <a:rPr lang="en-US" sz="2800" b="1" dirty="0">
                <a:solidFill>
                  <a:schemeClr val="accent2"/>
                </a:solidFill>
                <a:effectLst/>
                <a:latin typeface="Arial" panose="020B0604020202020204" pitchFamily="34" charset="0"/>
                <a:ea typeface="Calibri" panose="020F0502020204030204" pitchFamily="34" charset="0"/>
              </a:rPr>
              <a:t>cavity cutouts and samples</a:t>
            </a:r>
            <a:endParaRPr lang="en-US" sz="2800" b="0" dirty="0">
              <a:solidFill>
                <a:schemeClr val="accent2"/>
              </a:solidFill>
            </a:endParaRPr>
          </a:p>
        </p:txBody>
      </p:sp>
      <p:pic>
        <p:nvPicPr>
          <p:cNvPr id="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325" y="1339716"/>
            <a:ext cx="3049200" cy="200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4019" y="5795437"/>
            <a:ext cx="1212991" cy="580892"/>
          </a:xfrm>
          <a:prstGeom prst="rect">
            <a:avLst/>
          </a:prstGeom>
          <a:solidFill>
            <a:schemeClr val="bg1"/>
          </a:solidFill>
          <a:ln>
            <a:noFill/>
          </a:ln>
          <a:effectLst/>
        </p:spPr>
      </p:pic>
      <p:grpSp>
        <p:nvGrpSpPr>
          <p:cNvPr id="10" name="Group 9"/>
          <p:cNvGrpSpPr/>
          <p:nvPr/>
        </p:nvGrpSpPr>
        <p:grpSpPr>
          <a:xfrm>
            <a:off x="5735960" y="5736284"/>
            <a:ext cx="3605286" cy="640045"/>
            <a:chOff x="3767587" y="5606370"/>
            <a:chExt cx="4798637" cy="851899"/>
          </a:xfrm>
        </p:grpSpPr>
        <p:sp>
          <p:nvSpPr>
            <p:cNvPr id="8" name="Rectangle 7"/>
            <p:cNvSpPr/>
            <p:nvPr/>
          </p:nvSpPr>
          <p:spPr>
            <a:xfrm>
              <a:off x="3839596" y="5676941"/>
              <a:ext cx="1077335" cy="489799"/>
            </a:xfrm>
            <a:prstGeom prst="rect">
              <a:avLst/>
            </a:prstGeom>
            <a:solidFill>
              <a:srgbClr val="F68D00"/>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5880" y="5680169"/>
              <a:ext cx="3550344" cy="7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67587" y="5606370"/>
              <a:ext cx="1390075" cy="614475"/>
            </a:xfrm>
            <a:prstGeom prst="rect">
              <a:avLst/>
            </a:prstGeom>
            <a:noFill/>
          </p:spPr>
          <p:txBody>
            <a:bodyPr wrap="square" rtlCol="0">
              <a:spAutoFit/>
            </a:bodyPr>
            <a:lstStyle/>
            <a:p>
              <a:r>
                <a:rPr lang="de-DE" sz="2400" b="1" dirty="0">
                  <a:solidFill>
                    <a:schemeClr val="bg1"/>
                  </a:solidFill>
                </a:rPr>
                <a:t>MML</a:t>
              </a:r>
            </a:p>
          </p:txBody>
        </p:sp>
        <p:sp>
          <p:nvSpPr>
            <p:cNvPr id="7" name="TextBox 6"/>
            <p:cNvSpPr txBox="1"/>
            <p:nvPr/>
          </p:nvSpPr>
          <p:spPr>
            <a:xfrm>
              <a:off x="3789848" y="6150492"/>
              <a:ext cx="971741" cy="307777"/>
            </a:xfrm>
            <a:prstGeom prst="rect">
              <a:avLst/>
            </a:prstGeom>
            <a:noFill/>
          </p:spPr>
          <p:txBody>
            <a:bodyPr wrap="none" rtlCol="0">
              <a:spAutoFit/>
            </a:bodyPr>
            <a:lstStyle/>
            <a:p>
              <a:r>
                <a:rPr lang="en-US" sz="700" b="1" dirty="0">
                  <a:solidFill>
                    <a:srgbClr val="0070C0"/>
                  </a:solidFill>
                </a:rPr>
                <a:t>From Matter to </a:t>
              </a:r>
            </a:p>
            <a:p>
              <a:r>
                <a:rPr lang="en-US" sz="700" b="1" dirty="0">
                  <a:solidFill>
                    <a:srgbClr val="0070C0"/>
                  </a:solidFill>
                </a:rPr>
                <a:t>Materials  and Life</a:t>
              </a:r>
              <a:endParaRPr lang="de-DE" sz="700" b="1" dirty="0">
                <a:solidFill>
                  <a:srgbClr val="0070C0"/>
                </a:solidFill>
              </a:endParaRPr>
            </a:p>
          </p:txBody>
        </p:sp>
      </p:grpSp>
      <p:sp>
        <p:nvSpPr>
          <p:cNvPr id="14" name="Textplatzhalter 3">
            <a:extLst>
              <a:ext uri="{FF2B5EF4-FFF2-40B4-BE49-F238E27FC236}">
                <a16:creationId xmlns:a16="http://schemas.microsoft.com/office/drawing/2014/main" id="{4A359BA2-D8A5-42D3-B0D0-AD6A88039313}"/>
              </a:ext>
            </a:extLst>
          </p:cNvPr>
          <p:cNvSpPr txBox="1">
            <a:spLocks/>
          </p:cNvSpPr>
          <p:nvPr/>
        </p:nvSpPr>
        <p:spPr>
          <a:xfrm>
            <a:off x="552979" y="3941440"/>
            <a:ext cx="8164346" cy="70037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tabLst>
                <a:tab pos="266700" algn="l"/>
              </a:tabLst>
              <a:defRPr sz="14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Arti Dangwal Pandey </a:t>
            </a:r>
            <a:r>
              <a:rPr lang="en-US" dirty="0"/>
              <a:t>- on behalf of SRF R&amp;D team and Nano lab at DESY</a:t>
            </a:r>
          </a:p>
        </p:txBody>
      </p:sp>
      <p:sp>
        <p:nvSpPr>
          <p:cNvPr id="11" name="Text Placeholder 10">
            <a:extLst>
              <a:ext uri="{FF2B5EF4-FFF2-40B4-BE49-F238E27FC236}">
                <a16:creationId xmlns:a16="http://schemas.microsoft.com/office/drawing/2014/main" id="{65D56DEC-C036-4B69-B4F5-C50DC6ACE127}"/>
              </a:ext>
            </a:extLst>
          </p:cNvPr>
          <p:cNvSpPr>
            <a:spLocks noGrp="1"/>
          </p:cNvSpPr>
          <p:nvPr>
            <p:ph type="body" sz="quarter" idx="10"/>
          </p:nvPr>
        </p:nvSpPr>
        <p:spPr/>
        <p:txBody>
          <a:bodyPr/>
          <a:lstStyle/>
          <a:p>
            <a:r>
              <a:rPr lang="en-US" dirty="0"/>
              <a:t>TTC 2021, TESLA Technology Collaboration</a:t>
            </a:r>
          </a:p>
        </p:txBody>
      </p:sp>
      <p:pic>
        <p:nvPicPr>
          <p:cNvPr id="12" name="Picture 11">
            <a:extLst>
              <a:ext uri="{FF2B5EF4-FFF2-40B4-BE49-F238E27FC236}">
                <a16:creationId xmlns:a16="http://schemas.microsoft.com/office/drawing/2014/main" id="{3DEE0533-A8E7-42B3-8BB9-1A5988BC0757}"/>
              </a:ext>
            </a:extLst>
          </p:cNvPr>
          <p:cNvPicPr>
            <a:picLocks noChangeAspect="1"/>
          </p:cNvPicPr>
          <p:nvPr/>
        </p:nvPicPr>
        <p:blipFill>
          <a:blip r:embed="rId6"/>
          <a:stretch>
            <a:fillRect/>
          </a:stretch>
        </p:blipFill>
        <p:spPr>
          <a:xfrm>
            <a:off x="3228173" y="5638315"/>
            <a:ext cx="2290007" cy="806706"/>
          </a:xfrm>
          <a:prstGeom prst="rect">
            <a:avLst/>
          </a:prstGeom>
        </p:spPr>
      </p:pic>
    </p:spTree>
    <p:extLst>
      <p:ext uri="{BB962C8B-B14F-4D97-AF65-F5344CB8AC3E}">
        <p14:creationId xmlns:p14="http://schemas.microsoft.com/office/powerpoint/2010/main" val="411914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CFE1080-F354-4ADD-A0B4-33AC71234F52}"/>
              </a:ext>
            </a:extLst>
          </p:cNvPr>
          <p:cNvPicPr/>
          <p:nvPr/>
        </p:nvPicPr>
        <p:blipFill>
          <a:blip r:embed="rId2" cstate="print"/>
          <a:srcRect/>
          <a:stretch>
            <a:fillRect/>
          </a:stretch>
        </p:blipFill>
        <p:spPr bwMode="auto">
          <a:xfrm>
            <a:off x="5763667" y="1426844"/>
            <a:ext cx="1744933" cy="1563453"/>
          </a:xfrm>
          <a:prstGeom prst="rect">
            <a:avLst/>
          </a:prstGeom>
          <a:noFill/>
          <a:ln w="9525">
            <a:solidFill>
              <a:schemeClr val="bg1"/>
            </a:solidFill>
            <a:miter lim="800000"/>
            <a:headEnd/>
            <a:tailEnd/>
          </a:ln>
        </p:spPr>
      </p:pic>
      <p:sp>
        <p:nvSpPr>
          <p:cNvPr id="16" name="Title 1"/>
          <p:cNvSpPr>
            <a:spLocks noGrp="1"/>
          </p:cNvSpPr>
          <p:nvPr>
            <p:ph type="title"/>
          </p:nvPr>
        </p:nvSpPr>
        <p:spPr>
          <a:xfrm>
            <a:off x="407988" y="349611"/>
            <a:ext cx="11376024" cy="451098"/>
          </a:xfrm>
        </p:spPr>
        <p:txBody>
          <a:bodyPr/>
          <a:lstStyle/>
          <a:p>
            <a:r>
              <a:rPr lang="en-US" dirty="0"/>
              <a:t>C-segregation, low angle grain boundaries =&gt; Q-degradation</a:t>
            </a:r>
            <a:br>
              <a:rPr lang="en-US" dirty="0"/>
            </a:br>
            <a:endParaRPr lang="en-US" dirty="0"/>
          </a:p>
        </p:txBody>
      </p:sp>
      <p:sp>
        <p:nvSpPr>
          <p:cNvPr id="39" name="Text Placeholder 4"/>
          <p:cNvSpPr>
            <a:spLocks noGrp="1"/>
          </p:cNvSpPr>
          <p:nvPr>
            <p:ph type="body" sz="quarter" idx="13"/>
          </p:nvPr>
        </p:nvSpPr>
        <p:spPr>
          <a:xfrm>
            <a:off x="407368" y="817500"/>
            <a:ext cx="11152932" cy="379252"/>
          </a:xfrm>
        </p:spPr>
        <p:txBody>
          <a:bodyPr/>
          <a:lstStyle/>
          <a:p>
            <a:r>
              <a:rPr lang="en-US" dirty="0"/>
              <a:t>C excess, Q-loss, and misorientation angles distribution</a:t>
            </a:r>
          </a:p>
        </p:txBody>
      </p:sp>
      <p:pic>
        <p:nvPicPr>
          <p:cNvPr id="14" name="Picture 13"/>
          <p:cNvPicPr/>
          <p:nvPr/>
        </p:nvPicPr>
        <p:blipFill>
          <a:blip r:embed="rId3" cstate="print"/>
          <a:srcRect/>
          <a:stretch>
            <a:fillRect/>
          </a:stretch>
        </p:blipFill>
        <p:spPr bwMode="auto">
          <a:xfrm>
            <a:off x="1775520" y="1380943"/>
            <a:ext cx="1591477" cy="1532335"/>
          </a:xfrm>
          <a:prstGeom prst="rect">
            <a:avLst/>
          </a:prstGeom>
          <a:noFill/>
          <a:ln w="9525">
            <a:noFill/>
            <a:miter lim="800000"/>
            <a:headEnd/>
            <a:tailEnd/>
          </a:ln>
        </p:spPr>
      </p:pic>
      <p:pic>
        <p:nvPicPr>
          <p:cNvPr id="19" name="Picture 18"/>
          <p:cNvPicPr/>
          <p:nvPr/>
        </p:nvPicPr>
        <p:blipFill>
          <a:blip r:embed="rId4" cstate="print"/>
          <a:srcRect/>
          <a:stretch>
            <a:fillRect/>
          </a:stretch>
        </p:blipFill>
        <p:spPr bwMode="auto">
          <a:xfrm>
            <a:off x="4037135" y="1387515"/>
            <a:ext cx="1446797" cy="1532335"/>
          </a:xfrm>
          <a:prstGeom prst="rect">
            <a:avLst/>
          </a:prstGeom>
          <a:noFill/>
          <a:ln w="9525">
            <a:noFill/>
            <a:miter lim="800000"/>
            <a:headEnd/>
            <a:tailEnd/>
          </a:ln>
        </p:spPr>
      </p:pic>
      <p:sp>
        <p:nvSpPr>
          <p:cNvPr id="2" name="TextBox 1"/>
          <p:cNvSpPr txBox="1"/>
          <p:nvPr/>
        </p:nvSpPr>
        <p:spPr>
          <a:xfrm>
            <a:off x="1919536" y="1218238"/>
            <a:ext cx="5604419" cy="338554"/>
          </a:xfrm>
          <a:prstGeom prst="rect">
            <a:avLst/>
          </a:prstGeom>
          <a:solidFill>
            <a:schemeClr val="bg1"/>
          </a:solidFill>
        </p:spPr>
        <p:txBody>
          <a:bodyPr wrap="none" rtlCol="0">
            <a:spAutoFit/>
          </a:bodyPr>
          <a:lstStyle/>
          <a:p>
            <a:r>
              <a:rPr lang="de-DE" sz="1600" b="1" dirty="0"/>
              <a:t>Cold </a:t>
            </a:r>
            <a:r>
              <a:rPr lang="de-DE" sz="1600" b="1" dirty="0" err="1"/>
              <a:t>spot</a:t>
            </a:r>
            <a:r>
              <a:rPr lang="de-DE" sz="1600" b="1" dirty="0"/>
              <a:t>			Hot </a:t>
            </a:r>
            <a:r>
              <a:rPr lang="de-DE" sz="1600" b="1" dirty="0" err="1"/>
              <a:t>spot</a:t>
            </a:r>
            <a:r>
              <a:rPr lang="de-DE" sz="1600" b="1" dirty="0"/>
              <a:t>			</a:t>
            </a:r>
            <a:r>
              <a:rPr lang="de-DE" sz="1600" b="1" dirty="0" err="1"/>
              <a:t>Quench</a:t>
            </a:r>
            <a:r>
              <a:rPr lang="de-DE" sz="1600" b="1" dirty="0"/>
              <a:t> </a:t>
            </a:r>
            <a:r>
              <a:rPr lang="de-DE" sz="1600" b="1" dirty="0" err="1"/>
              <a:t>spot</a:t>
            </a:r>
            <a:endParaRPr lang="en-US" sz="1600" b="1" dirty="0"/>
          </a:p>
        </p:txBody>
      </p:sp>
      <p:cxnSp>
        <p:nvCxnSpPr>
          <p:cNvPr id="4" name="Straight Arrow Connector 3"/>
          <p:cNvCxnSpPr>
            <a:cxnSpLocks/>
          </p:cNvCxnSpPr>
          <p:nvPr/>
        </p:nvCxnSpPr>
        <p:spPr>
          <a:xfrm>
            <a:off x="911424" y="4293096"/>
            <a:ext cx="885698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43472" y="3882534"/>
            <a:ext cx="8064896" cy="338554"/>
          </a:xfrm>
          <a:prstGeom prst="rect">
            <a:avLst/>
          </a:prstGeom>
          <a:noFill/>
        </p:spPr>
        <p:txBody>
          <a:bodyPr wrap="square" rtlCol="0">
            <a:spAutoFit/>
          </a:bodyPr>
          <a:lstStyle/>
          <a:p>
            <a:r>
              <a:rPr lang="en-US" sz="1600" b="1" dirty="0"/>
              <a:t>Excess of carbides at grain boundaries/ precipitates :  </a:t>
            </a:r>
            <a:r>
              <a:rPr lang="en-US" sz="1600" b="1" dirty="0">
                <a:solidFill>
                  <a:srgbClr val="FF0000"/>
                </a:solidFill>
              </a:rPr>
              <a:t>higher losses in cavities</a:t>
            </a:r>
            <a:endParaRPr lang="de-DE" sz="1600" b="1" dirty="0" err="1">
              <a:solidFill>
                <a:srgbClr val="FF0000"/>
              </a:solidFill>
            </a:endParaRPr>
          </a:p>
        </p:txBody>
      </p:sp>
      <p:sp>
        <p:nvSpPr>
          <p:cNvPr id="7" name="TextBox 6"/>
          <p:cNvSpPr txBox="1"/>
          <p:nvPr/>
        </p:nvSpPr>
        <p:spPr>
          <a:xfrm>
            <a:off x="3829483" y="4395291"/>
            <a:ext cx="3868367" cy="338554"/>
          </a:xfrm>
          <a:prstGeom prst="rect">
            <a:avLst/>
          </a:prstGeom>
          <a:noFill/>
        </p:spPr>
        <p:txBody>
          <a:bodyPr wrap="none" rtlCol="0">
            <a:spAutoFit/>
          </a:bodyPr>
          <a:lstStyle/>
          <a:p>
            <a:r>
              <a:rPr lang="en-US" sz="1600" b="1" dirty="0"/>
              <a:t>Excess of low-angle grain boundaries</a:t>
            </a:r>
          </a:p>
        </p:txBody>
      </p:sp>
      <p:sp>
        <p:nvSpPr>
          <p:cNvPr id="23" name="Oval 22"/>
          <p:cNvSpPr/>
          <p:nvPr/>
        </p:nvSpPr>
        <p:spPr>
          <a:xfrm>
            <a:off x="8415400" y="2653219"/>
            <a:ext cx="417822" cy="55695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tx1"/>
              </a:solidFill>
            </a:endParaRPr>
          </a:p>
        </p:txBody>
      </p:sp>
      <p:pic>
        <p:nvPicPr>
          <p:cNvPr id="22" name="Picture 21">
            <a:extLst>
              <a:ext uri="{FF2B5EF4-FFF2-40B4-BE49-F238E27FC236}">
                <a16:creationId xmlns:a16="http://schemas.microsoft.com/office/drawing/2014/main" id="{05106BC9-9058-4CF8-B305-277B4096587F}"/>
              </a:ext>
            </a:extLst>
          </p:cNvPr>
          <p:cNvPicPr/>
          <p:nvPr/>
        </p:nvPicPr>
        <p:blipFill rotWithShape="1">
          <a:blip r:embed="rId5"/>
          <a:srcRect t="46934"/>
          <a:stretch/>
        </p:blipFill>
        <p:spPr>
          <a:xfrm>
            <a:off x="4084896" y="4913694"/>
            <a:ext cx="3811304" cy="1467633"/>
          </a:xfrm>
          <a:prstGeom prst="rect">
            <a:avLst/>
          </a:prstGeom>
          <a:ln>
            <a:solidFill>
              <a:schemeClr val="tx1"/>
            </a:solidFill>
          </a:ln>
        </p:spPr>
      </p:pic>
      <p:pic>
        <p:nvPicPr>
          <p:cNvPr id="25" name="Picture 24">
            <a:extLst>
              <a:ext uri="{FF2B5EF4-FFF2-40B4-BE49-F238E27FC236}">
                <a16:creationId xmlns:a16="http://schemas.microsoft.com/office/drawing/2014/main" id="{1D7A97F8-F5C1-4610-B091-17015F284055}"/>
              </a:ext>
            </a:extLst>
          </p:cNvPr>
          <p:cNvPicPr/>
          <p:nvPr/>
        </p:nvPicPr>
        <p:blipFill rotWithShape="1">
          <a:blip r:embed="rId6" cstate="print"/>
          <a:srcRect t="7162"/>
          <a:stretch/>
        </p:blipFill>
        <p:spPr bwMode="auto">
          <a:xfrm>
            <a:off x="7310946" y="2030279"/>
            <a:ext cx="1547496" cy="1444130"/>
          </a:xfrm>
          <a:prstGeom prst="rect">
            <a:avLst/>
          </a:prstGeom>
          <a:noFill/>
          <a:ln w="9525">
            <a:noFill/>
            <a:miter lim="800000"/>
            <a:headEnd/>
            <a:tailEnd/>
          </a:ln>
        </p:spPr>
      </p:pic>
      <p:pic>
        <p:nvPicPr>
          <p:cNvPr id="26" name="Picture 25">
            <a:extLst>
              <a:ext uri="{FF2B5EF4-FFF2-40B4-BE49-F238E27FC236}">
                <a16:creationId xmlns:a16="http://schemas.microsoft.com/office/drawing/2014/main" id="{FE4BDCD7-90FF-4775-8A6B-A73D9E61DB4D}"/>
              </a:ext>
            </a:extLst>
          </p:cNvPr>
          <p:cNvPicPr/>
          <p:nvPr/>
        </p:nvPicPr>
        <p:blipFill rotWithShape="1">
          <a:blip r:embed="rId7" cstate="print"/>
          <a:srcRect t="7245"/>
          <a:stretch/>
        </p:blipFill>
        <p:spPr bwMode="auto">
          <a:xfrm>
            <a:off x="168911" y="2131551"/>
            <a:ext cx="1750625" cy="1563454"/>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BFD6F0EF-8942-42A9-8078-1E454AF02EB2}"/>
              </a:ext>
            </a:extLst>
          </p:cNvPr>
          <p:cNvCxnSpPr/>
          <p:nvPr/>
        </p:nvCxnSpPr>
        <p:spPr>
          <a:xfrm>
            <a:off x="4583832" y="4797152"/>
            <a:ext cx="36004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758819C-4E8E-4490-8E6B-935B45B766DA}"/>
              </a:ext>
            </a:extLst>
          </p:cNvPr>
          <p:cNvPicPr/>
          <p:nvPr/>
        </p:nvPicPr>
        <p:blipFill>
          <a:blip r:embed="rId8"/>
          <a:stretch>
            <a:fillRect/>
          </a:stretch>
        </p:blipFill>
        <p:spPr>
          <a:xfrm>
            <a:off x="8106871" y="3152704"/>
            <a:ext cx="1190427" cy="715418"/>
          </a:xfrm>
          <a:prstGeom prst="rect">
            <a:avLst/>
          </a:prstGeom>
          <a:ln>
            <a:solidFill>
              <a:schemeClr val="tx1"/>
            </a:solidFill>
          </a:ln>
        </p:spPr>
      </p:pic>
      <p:pic>
        <p:nvPicPr>
          <p:cNvPr id="27" name="Picture 26">
            <a:extLst>
              <a:ext uri="{FF2B5EF4-FFF2-40B4-BE49-F238E27FC236}">
                <a16:creationId xmlns:a16="http://schemas.microsoft.com/office/drawing/2014/main" id="{B035DA5B-8B57-4490-94DB-55AC9B4E7B42}"/>
              </a:ext>
            </a:extLst>
          </p:cNvPr>
          <p:cNvPicPr>
            <a:picLocks noChangeAspect="1"/>
          </p:cNvPicPr>
          <p:nvPr/>
        </p:nvPicPr>
        <p:blipFill rotWithShape="1">
          <a:blip r:embed="rId9"/>
          <a:srcRect l="3804"/>
          <a:stretch/>
        </p:blipFill>
        <p:spPr>
          <a:xfrm>
            <a:off x="8853741" y="1194516"/>
            <a:ext cx="3018631" cy="1788945"/>
          </a:xfrm>
          <a:prstGeom prst="rect">
            <a:avLst/>
          </a:prstGeom>
        </p:spPr>
      </p:pic>
      <p:sp>
        <p:nvSpPr>
          <p:cNvPr id="18" name="Rectangle 17">
            <a:extLst>
              <a:ext uri="{FF2B5EF4-FFF2-40B4-BE49-F238E27FC236}">
                <a16:creationId xmlns:a16="http://schemas.microsoft.com/office/drawing/2014/main" id="{96E601AF-BC47-4CE9-9A16-1D542FFB11AA}"/>
              </a:ext>
            </a:extLst>
          </p:cNvPr>
          <p:cNvSpPr/>
          <p:nvPr/>
        </p:nvSpPr>
        <p:spPr>
          <a:xfrm>
            <a:off x="6240016" y="5282434"/>
            <a:ext cx="720080" cy="14872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spTree>
    <p:extLst>
      <p:ext uri="{BB962C8B-B14F-4D97-AF65-F5344CB8AC3E}">
        <p14:creationId xmlns:p14="http://schemas.microsoft.com/office/powerpoint/2010/main" val="62972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endParaRPr lang="de-DE" dirty="0"/>
          </a:p>
        </p:txBody>
      </p:sp>
      <p:sp>
        <p:nvSpPr>
          <p:cNvPr id="6" name="TextBox 5"/>
          <p:cNvSpPr txBox="1"/>
          <p:nvPr/>
        </p:nvSpPr>
        <p:spPr>
          <a:xfrm>
            <a:off x="911424" y="1556792"/>
            <a:ext cx="10225136" cy="1200329"/>
          </a:xfrm>
          <a:prstGeom prst="rect">
            <a:avLst/>
          </a:prstGeom>
          <a:noFill/>
        </p:spPr>
        <p:txBody>
          <a:bodyPr wrap="square" rtlCol="0">
            <a:spAutoFit/>
          </a:bodyPr>
          <a:lstStyle/>
          <a:p>
            <a:pPr marL="285750" indent="-285750">
              <a:buFontTx/>
              <a:buChar char="-"/>
            </a:pPr>
            <a:r>
              <a:rPr lang="en-US" b="1" dirty="0"/>
              <a:t>Colleagues</a:t>
            </a:r>
            <a:r>
              <a:rPr lang="de-DE" b="1" dirty="0"/>
              <a:t> at </a:t>
            </a:r>
            <a:r>
              <a:rPr lang="en-US" b="1" dirty="0" err="1"/>
              <a:t>FNALfor</a:t>
            </a:r>
            <a:r>
              <a:rPr lang="en-US" b="1" dirty="0"/>
              <a:t> N-infusion of samples and cavity</a:t>
            </a:r>
          </a:p>
          <a:p>
            <a:pPr marL="285750" indent="-285750">
              <a:buFontTx/>
              <a:buChar char="-"/>
            </a:pPr>
            <a:r>
              <a:rPr lang="en-US" b="1" dirty="0"/>
              <a:t>HZB</a:t>
            </a:r>
          </a:p>
          <a:p>
            <a:pPr marL="285750" indent="-285750">
              <a:buFontTx/>
              <a:buChar char="-"/>
            </a:pPr>
            <a:r>
              <a:rPr lang="en-US" b="1" dirty="0"/>
              <a:t>BEEM (electron microscopy) group at TUHH </a:t>
            </a:r>
          </a:p>
          <a:p>
            <a:pPr marL="285750" indent="-285750">
              <a:buFontTx/>
              <a:buChar char="-"/>
            </a:pPr>
            <a:r>
              <a:rPr lang="en-US" b="1" dirty="0"/>
              <a:t>DESY </a:t>
            </a:r>
            <a:r>
              <a:rPr lang="en-US" b="1" dirty="0" err="1"/>
              <a:t>Nanolab</a:t>
            </a:r>
            <a:r>
              <a:rPr lang="en-US" b="1" dirty="0"/>
              <a:t> team </a:t>
            </a:r>
            <a:r>
              <a:rPr lang="en-US" dirty="0"/>
              <a:t>and </a:t>
            </a:r>
            <a:r>
              <a:rPr lang="en-US" b="1" dirty="0"/>
              <a:t>MSL/MPL group </a:t>
            </a:r>
            <a:r>
              <a:rPr lang="en-US" dirty="0"/>
              <a:t>at DESY</a:t>
            </a:r>
          </a:p>
        </p:txBody>
      </p:sp>
      <p:sp>
        <p:nvSpPr>
          <p:cNvPr id="12" name="Rectangle 11"/>
          <p:cNvSpPr/>
          <p:nvPr/>
        </p:nvSpPr>
        <p:spPr>
          <a:xfrm>
            <a:off x="1991544" y="3356992"/>
            <a:ext cx="7401385" cy="584775"/>
          </a:xfrm>
          <a:prstGeom prst="rect">
            <a:avLst/>
          </a:prstGeom>
        </p:spPr>
        <p:txBody>
          <a:bodyPr wrap="none">
            <a:spAutoFit/>
          </a:bodyPr>
          <a:lstStyle/>
          <a:p>
            <a:r>
              <a:rPr lang="en-US" sz="3200" dirty="0">
                <a:solidFill>
                  <a:schemeClr val="accent2"/>
                </a:solidFill>
                <a:latin typeface="Arial" panose="020B0604020202020204" pitchFamily="34" charset="0"/>
                <a:cs typeface="Arial" panose="020B0604020202020204" pitchFamily="34" charset="0"/>
              </a:rPr>
              <a:t>Thank you very much for your attention!</a:t>
            </a:r>
          </a:p>
        </p:txBody>
      </p:sp>
    </p:spTree>
    <p:extLst>
      <p:ext uri="{BB962C8B-B14F-4D97-AF65-F5344CB8AC3E}">
        <p14:creationId xmlns:p14="http://schemas.microsoft.com/office/powerpoint/2010/main" val="81562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407DF5D-E80B-42DB-83E7-13FF8881C293}"/>
              </a:ext>
            </a:extLst>
          </p:cNvPr>
          <p:cNvGrpSpPr/>
          <p:nvPr/>
        </p:nvGrpSpPr>
        <p:grpSpPr>
          <a:xfrm>
            <a:off x="5938784" y="3745025"/>
            <a:ext cx="5053760" cy="2881115"/>
            <a:chOff x="5938784" y="3745025"/>
            <a:chExt cx="5053760" cy="2881115"/>
          </a:xfrm>
        </p:grpSpPr>
        <p:grpSp>
          <p:nvGrpSpPr>
            <p:cNvPr id="39" name="Group 38">
              <a:extLst>
                <a:ext uri="{FF2B5EF4-FFF2-40B4-BE49-F238E27FC236}">
                  <a16:creationId xmlns:a16="http://schemas.microsoft.com/office/drawing/2014/main" id="{49F11F62-3FE3-44DC-87D6-6DBE1130623F}"/>
                </a:ext>
              </a:extLst>
            </p:cNvPr>
            <p:cNvGrpSpPr/>
            <p:nvPr/>
          </p:nvGrpSpPr>
          <p:grpSpPr>
            <a:xfrm>
              <a:off x="5938784" y="3745025"/>
              <a:ext cx="5053760" cy="2881115"/>
              <a:chOff x="5938784" y="3745025"/>
              <a:chExt cx="5053760" cy="2881115"/>
            </a:xfrm>
          </p:grpSpPr>
          <p:pic>
            <p:nvPicPr>
              <p:cNvPr id="8" name="Picture 7">
                <a:extLst>
                  <a:ext uri="{FF2B5EF4-FFF2-40B4-BE49-F238E27FC236}">
                    <a16:creationId xmlns:a16="http://schemas.microsoft.com/office/drawing/2014/main" id="{2F22A35E-3C5C-4F96-A05B-968071ABA4EF}"/>
                  </a:ext>
                </a:extLst>
              </p:cNvPr>
              <p:cNvPicPr>
                <a:picLocks noChangeAspect="1"/>
              </p:cNvPicPr>
              <p:nvPr/>
            </p:nvPicPr>
            <p:blipFill>
              <a:blip r:embed="rId2"/>
              <a:stretch>
                <a:fillRect/>
              </a:stretch>
            </p:blipFill>
            <p:spPr>
              <a:xfrm>
                <a:off x="5938784" y="3745025"/>
                <a:ext cx="5053760" cy="2881115"/>
              </a:xfrm>
              <a:prstGeom prst="rect">
                <a:avLst/>
              </a:prstGeom>
            </p:spPr>
          </p:pic>
          <p:sp>
            <p:nvSpPr>
              <p:cNvPr id="38" name="Rectangle 37">
                <a:extLst>
                  <a:ext uri="{FF2B5EF4-FFF2-40B4-BE49-F238E27FC236}">
                    <a16:creationId xmlns:a16="http://schemas.microsoft.com/office/drawing/2014/main" id="{639688C0-5D00-4790-A1FC-70BCC18C8132}"/>
                  </a:ext>
                </a:extLst>
              </p:cNvPr>
              <p:cNvSpPr/>
              <p:nvPr/>
            </p:nvSpPr>
            <p:spPr>
              <a:xfrm>
                <a:off x="6816080" y="5789751"/>
                <a:ext cx="1296144" cy="47109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grpSp>
        <p:sp>
          <p:nvSpPr>
            <p:cNvPr id="40" name="TextBox 39">
              <a:extLst>
                <a:ext uri="{FF2B5EF4-FFF2-40B4-BE49-F238E27FC236}">
                  <a16:creationId xmlns:a16="http://schemas.microsoft.com/office/drawing/2014/main" id="{043AD7A1-E29D-4368-BDAF-FA72990FB0BF}"/>
                </a:ext>
              </a:extLst>
            </p:cNvPr>
            <p:cNvSpPr txBox="1"/>
            <p:nvPr/>
          </p:nvSpPr>
          <p:spPr>
            <a:xfrm>
              <a:off x="6768715" y="5776030"/>
              <a:ext cx="2422458" cy="553998"/>
            </a:xfrm>
            <a:prstGeom prst="rect">
              <a:avLst/>
            </a:prstGeom>
            <a:noFill/>
            <a:ln>
              <a:noFill/>
            </a:ln>
          </p:spPr>
          <p:txBody>
            <a:bodyPr wrap="square" rtlCol="0">
              <a:spAutoFit/>
            </a:bodyPr>
            <a:lstStyle/>
            <a:p>
              <a:r>
                <a:rPr lang="en-US" sz="1000" b="1" dirty="0"/>
                <a:t>800 </a:t>
              </a:r>
              <a:r>
                <a:rPr lang="en-US" sz="1000" dirty="0">
                  <a:effectLst/>
                  <a:latin typeface="Arial" panose="020B0604020202020204" pitchFamily="34" charset="0"/>
                  <a:ea typeface="Calibri" panose="020F0502020204030204" pitchFamily="34" charset="0"/>
                </a:rPr>
                <a:t>°</a:t>
              </a:r>
              <a:r>
                <a:rPr lang="en-US" sz="1000" b="1" dirty="0"/>
                <a:t>C /3 </a:t>
              </a:r>
              <a:r>
                <a:rPr lang="en-US" sz="1000" b="1" dirty="0" err="1"/>
                <a:t>hrs</a:t>
              </a:r>
              <a:r>
                <a:rPr lang="en-US" sz="1000" b="1" dirty="0"/>
                <a:t> + EP + 120 </a:t>
              </a:r>
              <a:r>
                <a:rPr lang="en-US" sz="1000" dirty="0">
                  <a:effectLst/>
                  <a:latin typeface="Arial" panose="020B0604020202020204" pitchFamily="34" charset="0"/>
                  <a:ea typeface="Calibri" panose="020F0502020204030204" pitchFamily="34" charset="0"/>
                </a:rPr>
                <a:t>° </a:t>
              </a:r>
              <a:r>
                <a:rPr lang="en-US" sz="1000" b="1" dirty="0"/>
                <a:t>C /48 </a:t>
              </a:r>
              <a:r>
                <a:rPr lang="en-US" sz="1000" b="1" dirty="0" err="1"/>
                <a:t>hrs</a:t>
              </a:r>
              <a:endParaRPr lang="en-US" sz="1000" b="1" dirty="0"/>
            </a:p>
            <a:p>
              <a:pPr>
                <a:buSzPct val="120000"/>
              </a:pPr>
              <a:r>
                <a:rPr lang="en-US" sz="1000" b="1" dirty="0"/>
                <a:t>+ 800 </a:t>
              </a:r>
              <a:r>
                <a:rPr lang="en-US" sz="1000" dirty="0">
                  <a:effectLst/>
                  <a:latin typeface="Arial" panose="020B0604020202020204" pitchFamily="34" charset="0"/>
                  <a:ea typeface="Calibri" panose="020F0502020204030204" pitchFamily="34" charset="0"/>
                </a:rPr>
                <a:t>°</a:t>
              </a:r>
              <a:r>
                <a:rPr lang="en-US" sz="1000" b="1" dirty="0"/>
                <a:t>C /3 </a:t>
              </a:r>
              <a:r>
                <a:rPr lang="en-US" sz="1000" b="1" dirty="0" err="1"/>
                <a:t>hrs</a:t>
              </a:r>
              <a:r>
                <a:rPr lang="en-US" sz="1000" b="1" dirty="0"/>
                <a:t> + 120 </a:t>
              </a:r>
              <a:r>
                <a:rPr lang="en-US" sz="1000" dirty="0">
                  <a:effectLst/>
                  <a:latin typeface="Arial" panose="020B0604020202020204" pitchFamily="34" charset="0"/>
                  <a:ea typeface="Calibri" panose="020F0502020204030204" pitchFamily="34" charset="0"/>
                </a:rPr>
                <a:t>° </a:t>
              </a:r>
              <a:r>
                <a:rPr lang="en-US" sz="1000" b="1" dirty="0"/>
                <a:t>C /48 </a:t>
              </a:r>
              <a:r>
                <a:rPr lang="en-US" sz="1000" b="1" dirty="0" err="1"/>
                <a:t>hrs</a:t>
              </a:r>
              <a:endParaRPr lang="en-US" sz="1000" b="1" dirty="0"/>
            </a:p>
            <a:p>
              <a:r>
                <a:rPr lang="en-US" sz="1000" b="1" dirty="0"/>
                <a:t> + 800 </a:t>
              </a:r>
              <a:r>
                <a:rPr lang="en-US" sz="1000" dirty="0">
                  <a:effectLst/>
                  <a:latin typeface="Arial" panose="020B0604020202020204" pitchFamily="34" charset="0"/>
                  <a:ea typeface="Calibri" panose="020F0502020204030204" pitchFamily="34" charset="0"/>
                </a:rPr>
                <a:t>°</a:t>
              </a:r>
              <a:r>
                <a:rPr lang="en-US" sz="1000" b="1" dirty="0"/>
                <a:t>C /3 </a:t>
              </a:r>
              <a:r>
                <a:rPr lang="en-US" sz="1000" b="1" dirty="0" err="1"/>
                <a:t>hrs</a:t>
              </a:r>
              <a:r>
                <a:rPr lang="en-US" sz="1000" b="1" dirty="0"/>
                <a:t> + 120 </a:t>
              </a:r>
              <a:r>
                <a:rPr lang="en-US" sz="1000" dirty="0">
                  <a:effectLst/>
                  <a:latin typeface="Arial" panose="020B0604020202020204" pitchFamily="34" charset="0"/>
                  <a:ea typeface="Calibri" panose="020F0502020204030204" pitchFamily="34" charset="0"/>
                </a:rPr>
                <a:t>° </a:t>
              </a:r>
              <a:r>
                <a:rPr lang="en-US" sz="1000" b="1" dirty="0"/>
                <a:t>C /48 </a:t>
              </a:r>
              <a:r>
                <a:rPr lang="en-US" sz="1000" b="1" dirty="0" err="1"/>
                <a:t>hrs</a:t>
              </a:r>
              <a:endParaRPr lang="de-DE" sz="1000" b="1" baseline="-25000" dirty="0"/>
            </a:p>
          </p:txBody>
        </p:sp>
      </p:grpSp>
      <p:sp>
        <p:nvSpPr>
          <p:cNvPr id="20" name="Rectangle 19"/>
          <p:cNvSpPr/>
          <p:nvPr/>
        </p:nvSpPr>
        <p:spPr>
          <a:xfrm>
            <a:off x="983432" y="5517232"/>
            <a:ext cx="4752528" cy="261610"/>
          </a:xfrm>
          <a:prstGeom prst="rect">
            <a:avLst/>
          </a:prstGeom>
        </p:spPr>
        <p:txBody>
          <a:bodyPr wrap="square">
            <a:spAutoFit/>
          </a:bodyPr>
          <a:lstStyle/>
          <a:p>
            <a:pPr lvl="0">
              <a:defRPr/>
            </a:pPr>
            <a:r>
              <a:rPr kumimoji="0" lang="en-GB" sz="1100" b="0" i="0" u="none" strike="noStrike" kern="1200" cap="none" spc="0" normalizeH="0" baseline="0" noProof="0" dirty="0">
                <a:ln>
                  <a:noFill/>
                </a:ln>
                <a:solidFill>
                  <a:prstClr val="black"/>
                </a:solidFill>
                <a:effectLst/>
                <a:uLnTx/>
                <a:uFillTx/>
                <a:latin typeface="+mn-lt"/>
                <a:ea typeface="+mn-ea"/>
                <a:cs typeface="+mn-cs"/>
              </a:rPr>
              <a:t> </a:t>
            </a:r>
            <a:r>
              <a:rPr kumimoji="0" lang="en-US" sz="1100" b="0" i="0" u="none" strike="noStrike" kern="1200" cap="none" spc="0" normalizeH="0" baseline="0" noProof="0" dirty="0">
                <a:ln>
                  <a:noFill/>
                </a:ln>
                <a:solidFill>
                  <a:prstClr val="black"/>
                </a:solidFill>
                <a:effectLst/>
                <a:uLnTx/>
                <a:uFillTx/>
                <a:latin typeface="+mn-lt"/>
                <a:ea typeface="+mn-ea"/>
                <a:cs typeface="+mn-cs"/>
              </a:rPr>
              <a:t>M. </a:t>
            </a:r>
            <a:r>
              <a:rPr kumimoji="0" lang="en-US" sz="1100" b="0" i="0" u="none" strike="noStrike" kern="1200" cap="none" spc="0" normalizeH="0" baseline="0" noProof="0" dirty="0" err="1">
                <a:ln>
                  <a:noFill/>
                </a:ln>
                <a:solidFill>
                  <a:prstClr val="black"/>
                </a:solidFill>
                <a:effectLst/>
                <a:uLnTx/>
                <a:uFillTx/>
                <a:latin typeface="+mn-lt"/>
                <a:ea typeface="+mn-ea"/>
                <a:cs typeface="+mn-cs"/>
              </a:rPr>
              <a:t>Wenskat</a:t>
            </a:r>
            <a:r>
              <a:rPr kumimoji="0" lang="en-US" sz="1100" b="0" i="0" u="none" strike="noStrike" kern="1200" cap="none" spc="0" normalizeH="0" baseline="0" noProof="0" dirty="0">
                <a:ln>
                  <a:noFill/>
                </a:ln>
                <a:solidFill>
                  <a:prstClr val="black"/>
                </a:solidFill>
                <a:effectLst/>
                <a:uLnTx/>
                <a:uFillTx/>
                <a:latin typeface="+mn-lt"/>
                <a:ea typeface="+mn-ea"/>
                <a:cs typeface="+mn-cs"/>
              </a:rPr>
              <a:t> et al, SUST 33, 115017 (2020)</a:t>
            </a:r>
          </a:p>
        </p:txBody>
      </p:sp>
      <p:grpSp>
        <p:nvGrpSpPr>
          <p:cNvPr id="5" name="Group 4">
            <a:extLst>
              <a:ext uri="{FF2B5EF4-FFF2-40B4-BE49-F238E27FC236}">
                <a16:creationId xmlns:a16="http://schemas.microsoft.com/office/drawing/2014/main" id="{CF941062-E7EF-4D27-98B2-2A18BCB48ADB}"/>
              </a:ext>
            </a:extLst>
          </p:cNvPr>
          <p:cNvGrpSpPr/>
          <p:nvPr/>
        </p:nvGrpSpPr>
        <p:grpSpPr>
          <a:xfrm>
            <a:off x="5852503" y="1124744"/>
            <a:ext cx="5645598" cy="2603918"/>
            <a:chOff x="5890120" y="1249015"/>
            <a:chExt cx="5645598" cy="2367198"/>
          </a:xfrm>
        </p:grpSpPr>
        <p:pic>
          <p:nvPicPr>
            <p:cNvPr id="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120" y="1292879"/>
              <a:ext cx="5645598" cy="23233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168008" y="1249015"/>
              <a:ext cx="1513299" cy="307777"/>
            </a:xfrm>
            <a:prstGeom prst="rect">
              <a:avLst/>
            </a:prstGeom>
            <a:noFill/>
          </p:spPr>
          <p:txBody>
            <a:bodyPr wrap="none" rtlCol="0">
              <a:spAutoFit/>
            </a:bodyPr>
            <a:lstStyle/>
            <a:p>
              <a:r>
                <a:rPr lang="en-US" sz="1400" b="1" dirty="0"/>
                <a:t>T-maps @ 1.5 K</a:t>
              </a:r>
              <a:endParaRPr lang="de-DE" sz="1400" b="1" dirty="0" err="1"/>
            </a:p>
          </p:txBody>
        </p:sp>
      </p:grpSp>
      <p:sp>
        <p:nvSpPr>
          <p:cNvPr id="15" name="Title 1">
            <a:extLst>
              <a:ext uri="{FF2B5EF4-FFF2-40B4-BE49-F238E27FC236}">
                <a16:creationId xmlns:a16="http://schemas.microsoft.com/office/drawing/2014/main" id="{A0D043D5-E14D-4F0A-BBBF-AE2FC76201A1}"/>
              </a:ext>
            </a:extLst>
          </p:cNvPr>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a:t>Reasons behind Q-degradation?</a:t>
            </a:r>
          </a:p>
        </p:txBody>
      </p:sp>
      <p:sp>
        <p:nvSpPr>
          <p:cNvPr id="17" name="Text Placeholder 4">
            <a:extLst>
              <a:ext uri="{FF2B5EF4-FFF2-40B4-BE49-F238E27FC236}">
                <a16:creationId xmlns:a16="http://schemas.microsoft.com/office/drawing/2014/main" id="{65A5FDE2-D00A-41D6-9746-F3F0ADCA15DC}"/>
              </a:ext>
            </a:extLst>
          </p:cNvPr>
          <p:cNvSpPr>
            <a:spLocks noGrp="1"/>
          </p:cNvSpPr>
          <p:nvPr>
            <p:ph type="body" sz="quarter" idx="13"/>
          </p:nvPr>
        </p:nvSpPr>
        <p:spPr>
          <a:xfrm>
            <a:off x="407368" y="817500"/>
            <a:ext cx="11152932" cy="379252"/>
          </a:xfrm>
        </p:spPr>
        <p:txBody>
          <a:bodyPr/>
          <a:lstStyle/>
          <a:p>
            <a:r>
              <a:rPr lang="en-US" sz="1600" b="1" dirty="0"/>
              <a:t>Infusion attempts with/ without nitrogen on fine grain Nb cavities</a:t>
            </a:r>
            <a:endParaRPr lang="de-DE" sz="1600" b="1" baseline="-25000" dirty="0" err="1"/>
          </a:p>
        </p:txBody>
      </p:sp>
      <p:pic>
        <p:nvPicPr>
          <p:cNvPr id="12" name="Picture 11">
            <a:extLst>
              <a:ext uri="{FF2B5EF4-FFF2-40B4-BE49-F238E27FC236}">
                <a16:creationId xmlns:a16="http://schemas.microsoft.com/office/drawing/2014/main" id="{2628EF04-8BE7-42A8-A993-2344DD18011B}"/>
              </a:ext>
            </a:extLst>
          </p:cNvPr>
          <p:cNvPicPr>
            <a:picLocks noChangeAspect="1"/>
          </p:cNvPicPr>
          <p:nvPr/>
        </p:nvPicPr>
        <p:blipFill rotWithShape="1">
          <a:blip r:embed="rId4"/>
          <a:srcRect l="3331" t="834" r="-156" b="10564"/>
          <a:stretch/>
        </p:blipFill>
        <p:spPr>
          <a:xfrm>
            <a:off x="585798" y="2023221"/>
            <a:ext cx="5266705" cy="3176275"/>
          </a:xfrm>
          <a:prstGeom prst="rect">
            <a:avLst/>
          </a:prstGeom>
        </p:spPr>
      </p:pic>
      <p:sp>
        <p:nvSpPr>
          <p:cNvPr id="9" name="TextBox 8"/>
          <p:cNvSpPr txBox="1"/>
          <p:nvPr/>
        </p:nvSpPr>
        <p:spPr>
          <a:xfrm>
            <a:off x="1847528" y="1746222"/>
            <a:ext cx="2319866" cy="276999"/>
          </a:xfrm>
          <a:prstGeom prst="rect">
            <a:avLst/>
          </a:prstGeom>
          <a:noFill/>
        </p:spPr>
        <p:txBody>
          <a:bodyPr wrap="none" rtlCol="0">
            <a:spAutoFit/>
          </a:bodyPr>
          <a:lstStyle/>
          <a:p>
            <a:r>
              <a:rPr lang="en-US" sz="1200" b="1" dirty="0"/>
              <a:t>800 </a:t>
            </a:r>
            <a:r>
              <a:rPr lang="en-US" sz="1200" dirty="0">
                <a:effectLst/>
                <a:latin typeface="Arial" panose="020B0604020202020204" pitchFamily="34" charset="0"/>
                <a:ea typeface="Calibri" panose="020F0502020204030204" pitchFamily="34" charset="0"/>
              </a:rPr>
              <a:t>°</a:t>
            </a:r>
            <a:r>
              <a:rPr lang="en-US" sz="1200" b="1" dirty="0"/>
              <a:t>C /3 </a:t>
            </a:r>
            <a:r>
              <a:rPr lang="en-US" sz="1200" b="1" dirty="0" err="1"/>
              <a:t>hrs</a:t>
            </a:r>
            <a:r>
              <a:rPr lang="en-US" sz="1200" b="1" dirty="0"/>
              <a:t> + 120 </a:t>
            </a:r>
            <a:r>
              <a:rPr lang="en-US" sz="1200" dirty="0">
                <a:effectLst/>
                <a:latin typeface="Arial" panose="020B0604020202020204" pitchFamily="34" charset="0"/>
                <a:ea typeface="Calibri" panose="020F0502020204030204" pitchFamily="34" charset="0"/>
              </a:rPr>
              <a:t>° </a:t>
            </a:r>
            <a:r>
              <a:rPr lang="en-US" sz="1200" b="1" dirty="0"/>
              <a:t>C /48 </a:t>
            </a:r>
            <a:r>
              <a:rPr lang="en-US" sz="1200" b="1" dirty="0" err="1"/>
              <a:t>hrs</a:t>
            </a:r>
            <a:endParaRPr lang="de-DE" sz="1200" b="1" baseline="-25000" dirty="0" err="1"/>
          </a:p>
        </p:txBody>
      </p:sp>
      <p:sp>
        <p:nvSpPr>
          <p:cNvPr id="37" name="TextBox 36">
            <a:extLst>
              <a:ext uri="{FF2B5EF4-FFF2-40B4-BE49-F238E27FC236}">
                <a16:creationId xmlns:a16="http://schemas.microsoft.com/office/drawing/2014/main" id="{912195EE-765F-4A9B-9CB7-A52166018E33}"/>
              </a:ext>
            </a:extLst>
          </p:cNvPr>
          <p:cNvSpPr txBox="1"/>
          <p:nvPr/>
        </p:nvSpPr>
        <p:spPr>
          <a:xfrm>
            <a:off x="6600056" y="3799619"/>
            <a:ext cx="1106116" cy="276999"/>
          </a:xfrm>
          <a:prstGeom prst="rect">
            <a:avLst/>
          </a:prstGeom>
          <a:noFill/>
        </p:spPr>
        <p:txBody>
          <a:bodyPr wrap="square">
            <a:spAutoFit/>
          </a:bodyPr>
          <a:lstStyle/>
          <a:p>
            <a:r>
              <a:rPr lang="en-US" sz="1200" b="1" u="sng" dirty="0"/>
              <a:t>1DE16</a:t>
            </a:r>
          </a:p>
        </p:txBody>
      </p:sp>
      <p:pic>
        <p:nvPicPr>
          <p:cNvPr id="31" name="Picture 30">
            <a:extLst>
              <a:ext uri="{FF2B5EF4-FFF2-40B4-BE49-F238E27FC236}">
                <a16:creationId xmlns:a16="http://schemas.microsoft.com/office/drawing/2014/main" id="{42732865-0BA1-4DEA-BD1D-EB5325546F5F}"/>
              </a:ext>
            </a:extLst>
          </p:cNvPr>
          <p:cNvPicPr>
            <a:picLocks noChangeAspect="1"/>
          </p:cNvPicPr>
          <p:nvPr/>
        </p:nvPicPr>
        <p:blipFill>
          <a:blip r:embed="rId5"/>
          <a:stretch>
            <a:fillRect/>
          </a:stretch>
        </p:blipFill>
        <p:spPr>
          <a:xfrm>
            <a:off x="10084105" y="4609241"/>
            <a:ext cx="1540759" cy="1180510"/>
          </a:xfrm>
          <a:prstGeom prst="rect">
            <a:avLst/>
          </a:prstGeom>
        </p:spPr>
      </p:pic>
      <p:cxnSp>
        <p:nvCxnSpPr>
          <p:cNvPr id="32" name="Straight Arrow Connector 31">
            <a:extLst>
              <a:ext uri="{FF2B5EF4-FFF2-40B4-BE49-F238E27FC236}">
                <a16:creationId xmlns:a16="http://schemas.microsoft.com/office/drawing/2014/main" id="{EB293B47-FC0D-4852-8804-B4868D07BBC8}"/>
              </a:ext>
            </a:extLst>
          </p:cNvPr>
          <p:cNvCxnSpPr/>
          <p:nvPr/>
        </p:nvCxnSpPr>
        <p:spPr>
          <a:xfrm>
            <a:off x="10634181" y="4501228"/>
            <a:ext cx="504056" cy="10081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7E4AC17-755E-4CB1-9FCD-4DFCC2524AC6}"/>
              </a:ext>
            </a:extLst>
          </p:cNvPr>
          <p:cNvCxnSpPr>
            <a:cxnSpLocks/>
          </p:cNvCxnSpPr>
          <p:nvPr/>
        </p:nvCxnSpPr>
        <p:spPr>
          <a:xfrm>
            <a:off x="9775734" y="4473115"/>
            <a:ext cx="653946" cy="82809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3C0C04-6391-441B-8718-69C2A6EBA292}"/>
              </a:ext>
            </a:extLst>
          </p:cNvPr>
          <p:cNvSpPr txBox="1"/>
          <p:nvPr/>
        </p:nvSpPr>
        <p:spPr>
          <a:xfrm>
            <a:off x="983432" y="5732836"/>
            <a:ext cx="417646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Schmitz et al, Review of Scientific Instruments 89, 54706 (2018)</a:t>
            </a:r>
            <a:br>
              <a:rPr kumimoji="0" lang="en-US" sz="900" b="0" i="0" u="none" strike="noStrike" kern="1200" cap="none" spc="0" normalizeH="0" baseline="0" noProof="0" dirty="0">
                <a:ln>
                  <a:noFill/>
                </a:ln>
                <a:solidFill>
                  <a:prstClr val="black"/>
                </a:solidFill>
                <a:effectLst/>
                <a:uLnTx/>
                <a:uFillTx/>
                <a:latin typeface="Arial"/>
                <a:ea typeface="+mn-ea"/>
                <a:cs typeface="+mn-cs"/>
              </a:rPr>
            </a:br>
            <a:endParaRPr kumimoji="0" lang="de-DE"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9828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CD4CBC17-F17E-421C-9FA3-5F5470243D11}"/>
              </a:ext>
            </a:extLst>
          </p:cNvPr>
          <p:cNvPicPr>
            <a:picLocks noChangeAspect="1"/>
          </p:cNvPicPr>
          <p:nvPr/>
        </p:nvPicPr>
        <p:blipFill>
          <a:blip r:embed="rId2"/>
          <a:stretch>
            <a:fillRect/>
          </a:stretch>
        </p:blipFill>
        <p:spPr>
          <a:xfrm>
            <a:off x="353969" y="1713894"/>
            <a:ext cx="1540759" cy="1180510"/>
          </a:xfrm>
          <a:prstGeom prst="rect">
            <a:avLst/>
          </a:prstGeom>
        </p:spPr>
      </p:pic>
      <p:grpSp>
        <p:nvGrpSpPr>
          <p:cNvPr id="2" name="Group 1">
            <a:extLst>
              <a:ext uri="{FF2B5EF4-FFF2-40B4-BE49-F238E27FC236}">
                <a16:creationId xmlns:a16="http://schemas.microsoft.com/office/drawing/2014/main" id="{8DB15301-B9EC-40D7-9989-3C9776EDAE50}"/>
              </a:ext>
            </a:extLst>
          </p:cNvPr>
          <p:cNvGrpSpPr/>
          <p:nvPr/>
        </p:nvGrpSpPr>
        <p:grpSpPr>
          <a:xfrm>
            <a:off x="6168008" y="4381051"/>
            <a:ext cx="3375432" cy="2144293"/>
            <a:chOff x="8401446" y="4125898"/>
            <a:chExt cx="3375432" cy="2144293"/>
          </a:xfrm>
        </p:grpSpPr>
        <p:grpSp>
          <p:nvGrpSpPr>
            <p:cNvPr id="58" name="Group 57">
              <a:extLst>
                <a:ext uri="{FF2B5EF4-FFF2-40B4-BE49-F238E27FC236}">
                  <a16:creationId xmlns:a16="http://schemas.microsoft.com/office/drawing/2014/main" id="{61D1390D-C551-4206-A432-2209DB49031B}"/>
                </a:ext>
              </a:extLst>
            </p:cNvPr>
            <p:cNvGrpSpPr/>
            <p:nvPr/>
          </p:nvGrpSpPr>
          <p:grpSpPr>
            <a:xfrm>
              <a:off x="8401446" y="4125898"/>
              <a:ext cx="3375432" cy="2144293"/>
              <a:chOff x="8184233" y="4110234"/>
              <a:chExt cx="3599780" cy="2221192"/>
            </a:xfrm>
          </p:grpSpPr>
          <p:pic>
            <p:nvPicPr>
              <p:cNvPr id="16" name="Picture 15">
                <a:extLst>
                  <a:ext uri="{FF2B5EF4-FFF2-40B4-BE49-F238E27FC236}">
                    <a16:creationId xmlns:a16="http://schemas.microsoft.com/office/drawing/2014/main" id="{34BF0C1E-2DCE-4AF3-A607-BF7F6FEA62BD}"/>
                  </a:ext>
                </a:extLst>
              </p:cNvPr>
              <p:cNvPicPr/>
              <p:nvPr/>
            </p:nvPicPr>
            <p:blipFill rotWithShape="1">
              <a:blip r:embed="rId3"/>
              <a:srcRect t="-1315"/>
              <a:stretch/>
            </p:blipFill>
            <p:spPr>
              <a:xfrm>
                <a:off x="8184233" y="4110234"/>
                <a:ext cx="3599780" cy="2221192"/>
              </a:xfrm>
              <a:prstGeom prst="rect">
                <a:avLst/>
              </a:prstGeom>
              <a:ln>
                <a:solidFill>
                  <a:schemeClr val="tx1"/>
                </a:solidFill>
              </a:ln>
            </p:spPr>
          </p:pic>
          <p:sp>
            <p:nvSpPr>
              <p:cNvPr id="55" name="TextBox 54">
                <a:extLst>
                  <a:ext uri="{FF2B5EF4-FFF2-40B4-BE49-F238E27FC236}">
                    <a16:creationId xmlns:a16="http://schemas.microsoft.com/office/drawing/2014/main" id="{D6A7D494-3945-43E9-A10D-799BCFBF756F}"/>
                  </a:ext>
                </a:extLst>
              </p:cNvPr>
              <p:cNvSpPr txBox="1"/>
              <p:nvPr/>
            </p:nvSpPr>
            <p:spPr>
              <a:xfrm>
                <a:off x="8492139" y="4198572"/>
                <a:ext cx="1127232" cy="276999"/>
              </a:xfrm>
              <a:prstGeom prst="rect">
                <a:avLst/>
              </a:prstGeom>
              <a:noFill/>
            </p:spPr>
            <p:txBody>
              <a:bodyPr wrap="none" rtlCol="0">
                <a:spAutoFit/>
              </a:bodyPr>
              <a:lstStyle/>
              <a:p>
                <a:r>
                  <a:rPr lang="en-US" sz="1200" b="1" dirty="0"/>
                  <a:t>Quench spot</a:t>
                </a:r>
              </a:p>
            </p:txBody>
          </p:sp>
          <p:sp>
            <p:nvSpPr>
              <p:cNvPr id="56" name="TextBox 55">
                <a:extLst>
                  <a:ext uri="{FF2B5EF4-FFF2-40B4-BE49-F238E27FC236}">
                    <a16:creationId xmlns:a16="http://schemas.microsoft.com/office/drawing/2014/main" id="{48674F0E-8F6A-4ABF-ABDE-E208E7405192}"/>
                  </a:ext>
                </a:extLst>
              </p:cNvPr>
              <p:cNvSpPr txBox="1"/>
              <p:nvPr/>
            </p:nvSpPr>
            <p:spPr>
              <a:xfrm>
                <a:off x="8492139" y="5142196"/>
                <a:ext cx="896399" cy="276999"/>
              </a:xfrm>
              <a:prstGeom prst="rect">
                <a:avLst/>
              </a:prstGeom>
              <a:noFill/>
            </p:spPr>
            <p:txBody>
              <a:bodyPr wrap="none" rtlCol="0">
                <a:spAutoFit/>
              </a:bodyPr>
              <a:lstStyle/>
              <a:p>
                <a:r>
                  <a:rPr lang="en-US" sz="1200" b="1" dirty="0"/>
                  <a:t>Cold spot</a:t>
                </a:r>
              </a:p>
            </p:txBody>
          </p:sp>
        </p:grpSp>
        <p:sp>
          <p:nvSpPr>
            <p:cNvPr id="50" name="TextBox 49">
              <a:extLst>
                <a:ext uri="{FF2B5EF4-FFF2-40B4-BE49-F238E27FC236}">
                  <a16:creationId xmlns:a16="http://schemas.microsoft.com/office/drawing/2014/main" id="{A2955247-8D18-4149-B387-42A036B624A9}"/>
                </a:ext>
              </a:extLst>
            </p:cNvPr>
            <p:cNvSpPr txBox="1"/>
            <p:nvPr/>
          </p:nvSpPr>
          <p:spPr>
            <a:xfrm>
              <a:off x="10766525" y="4183471"/>
              <a:ext cx="679994" cy="338554"/>
            </a:xfrm>
            <a:prstGeom prst="rect">
              <a:avLst/>
            </a:prstGeom>
            <a:solidFill>
              <a:srgbClr val="FFFF00"/>
            </a:solidFill>
          </p:spPr>
          <p:txBody>
            <a:bodyPr wrap="none" rtlCol="0">
              <a:spAutoFit/>
            </a:bodyPr>
            <a:lstStyle/>
            <a:p>
              <a:r>
                <a:rPr lang="en-US" sz="1600" b="1" dirty="0"/>
                <a:t>Nb</a:t>
              </a:r>
              <a:r>
                <a:rPr lang="en-US" sz="1600" b="1" baseline="-25000" dirty="0"/>
                <a:t>2</a:t>
              </a:r>
              <a:r>
                <a:rPr lang="en-US" sz="1600" b="1" dirty="0"/>
                <a:t>C</a:t>
              </a:r>
            </a:p>
          </p:txBody>
        </p:sp>
      </p:grpSp>
      <p:pic>
        <p:nvPicPr>
          <p:cNvPr id="21" name="Grafik 7" descr="Y:\SEM Messdaten_2019\20191118 - Arti_Nb Sample 2 and Sample 7_EBSD\Sample 7\Nb Sample 7_009.tif">
            <a:extLst>
              <a:ext uri="{FF2B5EF4-FFF2-40B4-BE49-F238E27FC236}">
                <a16:creationId xmlns:a16="http://schemas.microsoft.com/office/drawing/2014/main" id="{D43ECAE3-CF17-4883-AAEE-72CAB79B4E54}"/>
              </a:ext>
            </a:extLst>
          </p:cNvPr>
          <p:cNvPicPr/>
          <p:nvPr/>
        </p:nvPicPr>
        <p:blipFill rotWithShape="1">
          <a:blip r:embed="rId4" cstate="print">
            <a:extLst>
              <a:ext uri="{28A0092B-C50C-407E-A947-70E740481C1C}">
                <a14:useLocalDpi xmlns:a14="http://schemas.microsoft.com/office/drawing/2010/main" val="0"/>
              </a:ext>
            </a:extLst>
          </a:blip>
          <a:srcRect l="2337" t="274" r="2442" b="-1"/>
          <a:stretch/>
        </p:blipFill>
        <p:spPr bwMode="auto">
          <a:xfrm>
            <a:off x="5568302" y="1196752"/>
            <a:ext cx="3840066" cy="2791530"/>
          </a:xfrm>
          <a:prstGeom prst="rect">
            <a:avLst/>
          </a:prstGeom>
          <a:noFill/>
          <a:ln>
            <a:solidFill>
              <a:schemeClr val="bg1"/>
            </a:solidFill>
          </a:ln>
        </p:spPr>
      </p:pic>
      <p:pic>
        <p:nvPicPr>
          <p:cNvPr id="25" name="Picture 8" descr="\\p3fs-na01\fsgroup$\fsnl\group\Microscopy_Lab\SEM Messdaten_2019\20191118 - Arti_Nb Sample 2 Sample 5 Sample 7_EBSD\Sample 5\Nb Sample 5_004.tif">
            <a:extLst>
              <a:ext uri="{FF2B5EF4-FFF2-40B4-BE49-F238E27FC236}">
                <a16:creationId xmlns:a16="http://schemas.microsoft.com/office/drawing/2014/main" id="{4DEE8005-C384-45AE-98AD-2C580E846EB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35560" y="1904283"/>
            <a:ext cx="3945712" cy="28334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420C0014-DA4A-4F39-9782-59E020E6782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406155" y="3536469"/>
            <a:ext cx="3961653" cy="2844859"/>
          </a:xfrm>
          <a:prstGeom prst="rect">
            <a:avLst/>
          </a:prstGeom>
          <a:ln>
            <a:solidFill>
              <a:schemeClr val="bg1"/>
            </a:solidFill>
          </a:ln>
        </p:spPr>
      </p:pic>
      <p:sp>
        <p:nvSpPr>
          <p:cNvPr id="15" name="Title 1">
            <a:extLst>
              <a:ext uri="{FF2B5EF4-FFF2-40B4-BE49-F238E27FC236}">
                <a16:creationId xmlns:a16="http://schemas.microsoft.com/office/drawing/2014/main" id="{A0D043D5-E14D-4F0A-BBBF-AE2FC76201A1}"/>
              </a:ext>
            </a:extLst>
          </p:cNvPr>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a:t>Cavity cutouts: Carbide Precipitates overall </a:t>
            </a:r>
          </a:p>
        </p:txBody>
      </p:sp>
      <p:sp>
        <p:nvSpPr>
          <p:cNvPr id="17" name="Text Placeholder 4">
            <a:extLst>
              <a:ext uri="{FF2B5EF4-FFF2-40B4-BE49-F238E27FC236}">
                <a16:creationId xmlns:a16="http://schemas.microsoft.com/office/drawing/2014/main" id="{65A5FDE2-D00A-41D6-9746-F3F0ADCA15DC}"/>
              </a:ext>
            </a:extLst>
          </p:cNvPr>
          <p:cNvSpPr>
            <a:spLocks noGrp="1"/>
          </p:cNvSpPr>
          <p:nvPr>
            <p:ph type="body" sz="quarter" idx="13"/>
          </p:nvPr>
        </p:nvSpPr>
        <p:spPr>
          <a:xfrm>
            <a:off x="407368" y="817500"/>
            <a:ext cx="11152932" cy="379252"/>
          </a:xfrm>
        </p:spPr>
        <p:txBody>
          <a:bodyPr/>
          <a:lstStyle/>
          <a:p>
            <a:r>
              <a:rPr lang="en-US" sz="1600" b="1" dirty="0">
                <a:solidFill>
                  <a:srgbClr val="FF9E1B"/>
                </a:solidFill>
              </a:rPr>
              <a:t>SEM, X-ray photo electron Spectroscopy (XPS): Nb</a:t>
            </a:r>
            <a:r>
              <a:rPr lang="en-US" sz="1600" b="1" baseline="-25000" dirty="0">
                <a:solidFill>
                  <a:srgbClr val="FF9E1B"/>
                </a:solidFill>
              </a:rPr>
              <a:t>2</a:t>
            </a:r>
            <a:r>
              <a:rPr lang="en-US" sz="1600" b="1" dirty="0">
                <a:solidFill>
                  <a:srgbClr val="FF9E1B"/>
                </a:solidFill>
              </a:rPr>
              <a:t>C additional phase</a:t>
            </a:r>
            <a:endParaRPr lang="de-DE" dirty="0"/>
          </a:p>
        </p:txBody>
      </p:sp>
      <p:sp>
        <p:nvSpPr>
          <p:cNvPr id="32" name="TextBox 31">
            <a:extLst>
              <a:ext uri="{FF2B5EF4-FFF2-40B4-BE49-F238E27FC236}">
                <a16:creationId xmlns:a16="http://schemas.microsoft.com/office/drawing/2014/main" id="{1DF25A15-5496-43F4-A30A-9E06160F0817}"/>
              </a:ext>
            </a:extLst>
          </p:cNvPr>
          <p:cNvSpPr txBox="1"/>
          <p:nvPr/>
        </p:nvSpPr>
        <p:spPr>
          <a:xfrm>
            <a:off x="9624392" y="735447"/>
            <a:ext cx="1197764" cy="307776"/>
          </a:xfrm>
          <a:prstGeom prst="rect">
            <a:avLst/>
          </a:prstGeom>
          <a:noFill/>
        </p:spPr>
        <p:txBody>
          <a:bodyPr wrap="none" rtlCol="0">
            <a:spAutoFit/>
          </a:bodyPr>
          <a:lstStyle/>
          <a:p>
            <a:r>
              <a:rPr lang="en-US" sz="1600" u="sng" dirty="0"/>
              <a:t>XPS: Nb3d</a:t>
            </a:r>
          </a:p>
        </p:txBody>
      </p:sp>
      <p:sp>
        <p:nvSpPr>
          <p:cNvPr id="37" name="TextBox 36">
            <a:extLst>
              <a:ext uri="{FF2B5EF4-FFF2-40B4-BE49-F238E27FC236}">
                <a16:creationId xmlns:a16="http://schemas.microsoft.com/office/drawing/2014/main" id="{FF2E2904-546D-40C2-8D57-DD204C743009}"/>
              </a:ext>
            </a:extLst>
          </p:cNvPr>
          <p:cNvSpPr txBox="1"/>
          <p:nvPr/>
        </p:nvSpPr>
        <p:spPr>
          <a:xfrm>
            <a:off x="8115754" y="2314939"/>
            <a:ext cx="1050288" cy="338554"/>
          </a:xfrm>
          <a:prstGeom prst="rect">
            <a:avLst/>
          </a:prstGeom>
          <a:noFill/>
        </p:spPr>
        <p:txBody>
          <a:bodyPr wrap="none" rtlCol="0">
            <a:spAutoFit/>
          </a:bodyPr>
          <a:lstStyle/>
          <a:p>
            <a:r>
              <a:rPr lang="en-US" sz="1600" dirty="0">
                <a:solidFill>
                  <a:schemeClr val="bg1"/>
                </a:solidFill>
              </a:rPr>
              <a:t>Cold spot</a:t>
            </a:r>
          </a:p>
        </p:txBody>
      </p:sp>
      <p:sp>
        <p:nvSpPr>
          <p:cNvPr id="38" name="TextBox 37">
            <a:extLst>
              <a:ext uri="{FF2B5EF4-FFF2-40B4-BE49-F238E27FC236}">
                <a16:creationId xmlns:a16="http://schemas.microsoft.com/office/drawing/2014/main" id="{78465D84-E97D-4D0B-9CA8-37215B31754F}"/>
              </a:ext>
            </a:extLst>
          </p:cNvPr>
          <p:cNvSpPr txBox="1"/>
          <p:nvPr/>
        </p:nvSpPr>
        <p:spPr>
          <a:xfrm>
            <a:off x="1060164" y="5039217"/>
            <a:ext cx="1348446" cy="338554"/>
          </a:xfrm>
          <a:prstGeom prst="rect">
            <a:avLst/>
          </a:prstGeom>
          <a:noFill/>
        </p:spPr>
        <p:txBody>
          <a:bodyPr wrap="none" rtlCol="0">
            <a:spAutoFit/>
          </a:bodyPr>
          <a:lstStyle/>
          <a:p>
            <a:r>
              <a:rPr lang="en-US" sz="1600" dirty="0">
                <a:solidFill>
                  <a:schemeClr val="bg1"/>
                </a:solidFill>
              </a:rPr>
              <a:t>Quench spot</a:t>
            </a:r>
          </a:p>
        </p:txBody>
      </p:sp>
      <p:sp>
        <p:nvSpPr>
          <p:cNvPr id="29" name="TextBox 28">
            <a:extLst>
              <a:ext uri="{FF2B5EF4-FFF2-40B4-BE49-F238E27FC236}">
                <a16:creationId xmlns:a16="http://schemas.microsoft.com/office/drawing/2014/main" id="{C0049E28-A820-4402-8F5C-CE57F28E71CF}"/>
              </a:ext>
            </a:extLst>
          </p:cNvPr>
          <p:cNvSpPr txBox="1"/>
          <p:nvPr/>
        </p:nvSpPr>
        <p:spPr>
          <a:xfrm>
            <a:off x="4969996" y="3490452"/>
            <a:ext cx="949299" cy="338554"/>
          </a:xfrm>
          <a:prstGeom prst="rect">
            <a:avLst/>
          </a:prstGeom>
          <a:noFill/>
        </p:spPr>
        <p:txBody>
          <a:bodyPr wrap="none" rtlCol="0">
            <a:spAutoFit/>
          </a:bodyPr>
          <a:lstStyle/>
          <a:p>
            <a:r>
              <a:rPr lang="en-US" sz="1600" dirty="0">
                <a:solidFill>
                  <a:schemeClr val="bg1"/>
                </a:solidFill>
              </a:rPr>
              <a:t>Hot spot</a:t>
            </a:r>
          </a:p>
        </p:txBody>
      </p:sp>
      <p:cxnSp>
        <p:nvCxnSpPr>
          <p:cNvPr id="42" name="Straight Arrow Connector 41">
            <a:extLst>
              <a:ext uri="{FF2B5EF4-FFF2-40B4-BE49-F238E27FC236}">
                <a16:creationId xmlns:a16="http://schemas.microsoft.com/office/drawing/2014/main" id="{34541E37-7F0B-4606-BAAA-96B5EDAAF470}"/>
              </a:ext>
            </a:extLst>
          </p:cNvPr>
          <p:cNvCxnSpPr>
            <a:cxnSpLocks/>
          </p:cNvCxnSpPr>
          <p:nvPr/>
        </p:nvCxnSpPr>
        <p:spPr>
          <a:xfrm flipH="1">
            <a:off x="2539888" y="2780928"/>
            <a:ext cx="5931805" cy="24274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3169B24-9D13-4686-888E-0ECF736A665B}"/>
              </a:ext>
            </a:extLst>
          </p:cNvPr>
          <p:cNvSpPr txBox="1"/>
          <p:nvPr/>
        </p:nvSpPr>
        <p:spPr>
          <a:xfrm rot="20270730">
            <a:off x="3045580" y="3966455"/>
            <a:ext cx="5589992" cy="338554"/>
          </a:xfrm>
          <a:prstGeom prst="rect">
            <a:avLst/>
          </a:prstGeom>
          <a:solidFill>
            <a:srgbClr val="FFFF00">
              <a:alpha val="76863"/>
            </a:srgbClr>
          </a:solidFill>
        </p:spPr>
        <p:txBody>
          <a:bodyPr wrap="none" rtlCol="0">
            <a:spAutoFit/>
          </a:bodyPr>
          <a:lstStyle/>
          <a:p>
            <a:r>
              <a:rPr lang="en-US" sz="1600" dirty="0"/>
              <a:t>Increased agglomeration of precipitates at grain boundaries</a:t>
            </a:r>
          </a:p>
        </p:txBody>
      </p:sp>
      <p:cxnSp>
        <p:nvCxnSpPr>
          <p:cNvPr id="52" name="Straight Arrow Connector 51">
            <a:extLst>
              <a:ext uri="{FF2B5EF4-FFF2-40B4-BE49-F238E27FC236}">
                <a16:creationId xmlns:a16="http://schemas.microsoft.com/office/drawing/2014/main" id="{1D9064A7-EC1C-425B-A8FF-047A580ED034}"/>
              </a:ext>
            </a:extLst>
          </p:cNvPr>
          <p:cNvCxnSpPr/>
          <p:nvPr/>
        </p:nvCxnSpPr>
        <p:spPr>
          <a:xfrm>
            <a:off x="9336360" y="6858000"/>
            <a:ext cx="914400" cy="9144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591413E-0D78-48BB-BD7B-29B71D4B6B54}"/>
              </a:ext>
            </a:extLst>
          </p:cNvPr>
          <p:cNvPicPr>
            <a:picLocks noChangeAspect="1"/>
          </p:cNvPicPr>
          <p:nvPr/>
        </p:nvPicPr>
        <p:blipFill>
          <a:blip r:embed="rId9"/>
          <a:stretch>
            <a:fillRect/>
          </a:stretch>
        </p:blipFill>
        <p:spPr>
          <a:xfrm>
            <a:off x="9422184" y="1124744"/>
            <a:ext cx="2324100" cy="5057775"/>
          </a:xfrm>
          <a:prstGeom prst="rect">
            <a:avLst/>
          </a:prstGeom>
        </p:spPr>
      </p:pic>
      <p:sp>
        <p:nvSpPr>
          <p:cNvPr id="48" name="Oval 47">
            <a:extLst>
              <a:ext uri="{FF2B5EF4-FFF2-40B4-BE49-F238E27FC236}">
                <a16:creationId xmlns:a16="http://schemas.microsoft.com/office/drawing/2014/main" id="{7AD90C11-21E0-45BA-9B75-966020505166}"/>
              </a:ext>
            </a:extLst>
          </p:cNvPr>
          <p:cNvSpPr/>
          <p:nvPr/>
        </p:nvSpPr>
        <p:spPr>
          <a:xfrm>
            <a:off x="991635" y="1988840"/>
            <a:ext cx="567861" cy="808669"/>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spTree>
    <p:extLst>
      <p:ext uri="{BB962C8B-B14F-4D97-AF65-F5344CB8AC3E}">
        <p14:creationId xmlns:p14="http://schemas.microsoft.com/office/powerpoint/2010/main" val="2814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8" grpId="0"/>
      <p:bldP spid="29"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11B9817A-546E-4423-BEBA-846AFECFF4C7}"/>
              </a:ext>
            </a:extLst>
          </p:cNvPr>
          <p:cNvGrpSpPr/>
          <p:nvPr/>
        </p:nvGrpSpPr>
        <p:grpSpPr>
          <a:xfrm>
            <a:off x="4635417" y="3768018"/>
            <a:ext cx="2563091" cy="2686528"/>
            <a:chOff x="4477229" y="3769471"/>
            <a:chExt cx="2563091" cy="2686528"/>
          </a:xfrm>
        </p:grpSpPr>
        <p:pic>
          <p:nvPicPr>
            <p:cNvPr id="34" name="Picture 33">
              <a:extLst>
                <a:ext uri="{FF2B5EF4-FFF2-40B4-BE49-F238E27FC236}">
                  <a16:creationId xmlns:a16="http://schemas.microsoft.com/office/drawing/2014/main" id="{FB2F4615-7B70-4A43-9BD0-E9D73037CCB7}"/>
                </a:ext>
              </a:extLst>
            </p:cNvPr>
            <p:cNvPicPr/>
            <p:nvPr/>
          </p:nvPicPr>
          <p:blipFill>
            <a:blip r:embed="rId2" cstate="print"/>
            <a:srcRect/>
            <a:stretch>
              <a:fillRect/>
            </a:stretch>
          </p:blipFill>
          <p:spPr bwMode="auto">
            <a:xfrm>
              <a:off x="4477229" y="3769471"/>
              <a:ext cx="2563091" cy="2467841"/>
            </a:xfrm>
            <a:prstGeom prst="rect">
              <a:avLst/>
            </a:prstGeom>
            <a:noFill/>
            <a:ln w="9525">
              <a:noFill/>
              <a:miter lim="800000"/>
              <a:headEnd/>
              <a:tailEnd/>
            </a:ln>
          </p:spPr>
        </p:pic>
        <p:pic>
          <p:nvPicPr>
            <p:cNvPr id="59" name="Picture 58">
              <a:extLst>
                <a:ext uri="{FF2B5EF4-FFF2-40B4-BE49-F238E27FC236}">
                  <a16:creationId xmlns:a16="http://schemas.microsoft.com/office/drawing/2014/main" id="{D345B87F-E15E-45C6-92B6-E6265CC2649D}"/>
                </a:ext>
              </a:extLst>
            </p:cNvPr>
            <p:cNvPicPr/>
            <p:nvPr/>
          </p:nvPicPr>
          <p:blipFill rotWithShape="1">
            <a:blip r:embed="rId3" cstate="print">
              <a:extLst>
                <a:ext uri="{28A0092B-C50C-407E-A947-70E740481C1C}">
                  <a14:useLocalDpi xmlns:a14="http://schemas.microsoft.com/office/drawing/2010/main" val="0"/>
                </a:ext>
              </a:extLst>
            </a:blip>
            <a:srcRect l="-1" r="2244" b="52423"/>
            <a:stretch/>
          </p:blipFill>
          <p:spPr>
            <a:xfrm>
              <a:off x="5555140" y="5627907"/>
              <a:ext cx="696394" cy="828092"/>
            </a:xfrm>
            <a:prstGeom prst="rect">
              <a:avLst/>
            </a:prstGeom>
            <a:ln>
              <a:solidFill>
                <a:schemeClr val="tx1"/>
              </a:solidFill>
            </a:ln>
          </p:spPr>
        </p:pic>
      </p:grpSp>
      <p:grpSp>
        <p:nvGrpSpPr>
          <p:cNvPr id="58" name="Group 57">
            <a:extLst>
              <a:ext uri="{FF2B5EF4-FFF2-40B4-BE49-F238E27FC236}">
                <a16:creationId xmlns:a16="http://schemas.microsoft.com/office/drawing/2014/main" id="{29EC59F2-EA18-4DD2-ABC5-10166F3F8B61}"/>
              </a:ext>
            </a:extLst>
          </p:cNvPr>
          <p:cNvGrpSpPr/>
          <p:nvPr/>
        </p:nvGrpSpPr>
        <p:grpSpPr>
          <a:xfrm>
            <a:off x="4087829" y="1538417"/>
            <a:ext cx="3088701" cy="2439175"/>
            <a:chOff x="4087419" y="1768380"/>
            <a:chExt cx="3088701" cy="2439175"/>
          </a:xfrm>
        </p:grpSpPr>
        <p:pic>
          <p:nvPicPr>
            <p:cNvPr id="5" name="Picture 4">
              <a:extLst>
                <a:ext uri="{FF2B5EF4-FFF2-40B4-BE49-F238E27FC236}">
                  <a16:creationId xmlns:a16="http://schemas.microsoft.com/office/drawing/2014/main" id="{7FD31CD4-085E-46EE-955E-6EC68F034B60}"/>
                </a:ext>
              </a:extLst>
            </p:cNvPr>
            <p:cNvPicPr>
              <a:picLocks noChangeAspect="1"/>
            </p:cNvPicPr>
            <p:nvPr/>
          </p:nvPicPr>
          <p:blipFill>
            <a:blip r:embed="rId4"/>
            <a:stretch>
              <a:fillRect/>
            </a:stretch>
          </p:blipFill>
          <p:spPr>
            <a:xfrm>
              <a:off x="4087419" y="1768380"/>
              <a:ext cx="3088701" cy="2439175"/>
            </a:xfrm>
            <a:prstGeom prst="rect">
              <a:avLst/>
            </a:prstGeom>
          </p:spPr>
        </p:pic>
        <p:pic>
          <p:nvPicPr>
            <p:cNvPr id="21" name="Picture 20">
              <a:extLst>
                <a:ext uri="{FF2B5EF4-FFF2-40B4-BE49-F238E27FC236}">
                  <a16:creationId xmlns:a16="http://schemas.microsoft.com/office/drawing/2014/main" id="{452DFB3A-7E0E-4AA3-A3EA-0FECAB9B627A}"/>
                </a:ext>
              </a:extLst>
            </p:cNvPr>
            <p:cNvPicPr/>
            <p:nvPr/>
          </p:nvPicPr>
          <p:blipFill rotWithShape="1">
            <a:blip r:embed="rId5" cstate="print">
              <a:extLst>
                <a:ext uri="{28A0092B-C50C-407E-A947-70E740481C1C}">
                  <a14:useLocalDpi xmlns:a14="http://schemas.microsoft.com/office/drawing/2010/main" val="0"/>
                </a:ext>
              </a:extLst>
            </a:blip>
            <a:srcRect l="6588" t="7346" r="10535" b="19915"/>
            <a:stretch/>
          </p:blipFill>
          <p:spPr bwMode="auto">
            <a:xfrm>
              <a:off x="4713213" y="1822499"/>
              <a:ext cx="1894031" cy="1715536"/>
            </a:xfrm>
            <a:prstGeom prst="rect">
              <a:avLst/>
            </a:prstGeom>
            <a:noFill/>
            <a:ln>
              <a:noFill/>
            </a:ln>
            <a:extLst>
              <a:ext uri="{53640926-AAD7-44D8-BBD7-CCE9431645EC}">
                <a14:shadowObscured xmlns:a14="http://schemas.microsoft.com/office/drawing/2010/main"/>
              </a:ext>
            </a:extLst>
          </p:spPr>
        </p:pic>
        <p:sp>
          <p:nvSpPr>
            <p:cNvPr id="56" name="TextBox 55">
              <a:extLst>
                <a:ext uri="{FF2B5EF4-FFF2-40B4-BE49-F238E27FC236}">
                  <a16:creationId xmlns:a16="http://schemas.microsoft.com/office/drawing/2014/main" id="{ACABF351-110F-42F2-A1EF-1F5C89A7FD2D}"/>
                </a:ext>
              </a:extLst>
            </p:cNvPr>
            <p:cNvSpPr txBox="1"/>
            <p:nvPr/>
          </p:nvSpPr>
          <p:spPr>
            <a:xfrm>
              <a:off x="4650295" y="3535945"/>
              <a:ext cx="1556783" cy="584775"/>
            </a:xfrm>
            <a:prstGeom prst="rect">
              <a:avLst/>
            </a:prstGeom>
            <a:noFill/>
          </p:spPr>
          <p:txBody>
            <a:bodyPr wrap="square" rtlCol="0">
              <a:spAutoFit/>
            </a:bodyPr>
            <a:lstStyle/>
            <a:p>
              <a:r>
                <a:rPr lang="en-US" sz="1600" b="1" dirty="0">
                  <a:solidFill>
                    <a:schemeClr val="bg1"/>
                  </a:solidFill>
                  <a:highlight>
                    <a:srgbClr val="24F82E"/>
                  </a:highlight>
                </a:rPr>
                <a:t>Nb</a:t>
              </a:r>
              <a:r>
                <a:rPr lang="en-US" sz="1600" b="1" dirty="0">
                  <a:solidFill>
                    <a:srgbClr val="24F82E"/>
                  </a:solidFill>
                </a:rPr>
                <a:t> </a:t>
              </a:r>
              <a:r>
                <a:rPr lang="en-US" sz="1600" b="1" dirty="0">
                  <a:solidFill>
                    <a:schemeClr val="bg1"/>
                  </a:solidFill>
                  <a:highlight>
                    <a:srgbClr val="0000FF"/>
                  </a:highlight>
                </a:rPr>
                <a:t>Nb</a:t>
              </a:r>
              <a:r>
                <a:rPr lang="en-US" sz="1600" b="1" baseline="-25000" dirty="0">
                  <a:solidFill>
                    <a:schemeClr val="bg1"/>
                  </a:solidFill>
                  <a:highlight>
                    <a:srgbClr val="0000FF"/>
                  </a:highlight>
                </a:rPr>
                <a:t>2</a:t>
              </a:r>
              <a:r>
                <a:rPr lang="en-US" sz="1600" b="1" dirty="0">
                  <a:solidFill>
                    <a:schemeClr val="bg1"/>
                  </a:solidFill>
                  <a:highlight>
                    <a:srgbClr val="0000FF"/>
                  </a:highlight>
                </a:rPr>
                <a:t>C</a:t>
              </a:r>
            </a:p>
            <a:p>
              <a:endParaRPr lang="en-US" sz="1600" b="1" dirty="0">
                <a:solidFill>
                  <a:srgbClr val="331EFE"/>
                </a:solidFill>
              </a:endParaRPr>
            </a:p>
          </p:txBody>
        </p:sp>
      </p:grpSp>
      <p:pic>
        <p:nvPicPr>
          <p:cNvPr id="25" name="Picture 24">
            <a:extLst>
              <a:ext uri="{FF2B5EF4-FFF2-40B4-BE49-F238E27FC236}">
                <a16:creationId xmlns:a16="http://schemas.microsoft.com/office/drawing/2014/main" id="{B5F30A87-B770-48E5-95CF-C86FBBDCCEDA}"/>
              </a:ext>
            </a:extLst>
          </p:cNvPr>
          <p:cNvPicPr>
            <a:picLocks noChangeAspect="1"/>
          </p:cNvPicPr>
          <p:nvPr/>
        </p:nvPicPr>
        <p:blipFill>
          <a:blip r:embed="rId6"/>
          <a:stretch>
            <a:fillRect/>
          </a:stretch>
        </p:blipFill>
        <p:spPr>
          <a:xfrm>
            <a:off x="256726" y="3861219"/>
            <a:ext cx="4436182" cy="2726801"/>
          </a:xfrm>
          <a:prstGeom prst="rect">
            <a:avLst/>
          </a:prstGeom>
        </p:spPr>
      </p:pic>
      <p:sp>
        <p:nvSpPr>
          <p:cNvPr id="15" name="Title 1">
            <a:extLst>
              <a:ext uri="{FF2B5EF4-FFF2-40B4-BE49-F238E27FC236}">
                <a16:creationId xmlns:a16="http://schemas.microsoft.com/office/drawing/2014/main" id="{A0D043D5-E14D-4F0A-BBBF-AE2FC76201A1}"/>
              </a:ext>
            </a:extLst>
          </p:cNvPr>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a:t>Grain boundary segregation: Nb grain decoupling</a:t>
            </a:r>
          </a:p>
        </p:txBody>
      </p:sp>
      <p:sp>
        <p:nvSpPr>
          <p:cNvPr id="17" name="Text Placeholder 4">
            <a:extLst>
              <a:ext uri="{FF2B5EF4-FFF2-40B4-BE49-F238E27FC236}">
                <a16:creationId xmlns:a16="http://schemas.microsoft.com/office/drawing/2014/main" id="{65A5FDE2-D00A-41D6-9746-F3F0ADCA15DC}"/>
              </a:ext>
            </a:extLst>
          </p:cNvPr>
          <p:cNvSpPr>
            <a:spLocks noGrp="1"/>
          </p:cNvSpPr>
          <p:nvPr>
            <p:ph type="body" sz="quarter" idx="13"/>
          </p:nvPr>
        </p:nvSpPr>
        <p:spPr>
          <a:xfrm>
            <a:off x="407368" y="817500"/>
            <a:ext cx="11152932" cy="379252"/>
          </a:xfrm>
        </p:spPr>
        <p:txBody>
          <a:bodyPr/>
          <a:lstStyle/>
          <a:p>
            <a:r>
              <a:rPr lang="en-US" dirty="0">
                <a:solidFill>
                  <a:srgbClr val="FF9E1B"/>
                </a:solidFill>
              </a:rPr>
              <a:t>SEM, </a:t>
            </a:r>
            <a:r>
              <a:rPr lang="en-US" dirty="0"/>
              <a:t>electron backscatter diffraction (EBSD)</a:t>
            </a:r>
            <a:r>
              <a:rPr lang="en-US" dirty="0">
                <a:solidFill>
                  <a:srgbClr val="FF9E1B"/>
                </a:solidFill>
              </a:rPr>
              <a:t>, and Focused ion beam (FIB) milled cross sections</a:t>
            </a:r>
            <a:endParaRPr lang="de-DE" dirty="0"/>
          </a:p>
        </p:txBody>
      </p:sp>
      <p:grpSp>
        <p:nvGrpSpPr>
          <p:cNvPr id="57" name="Group 56">
            <a:extLst>
              <a:ext uri="{FF2B5EF4-FFF2-40B4-BE49-F238E27FC236}">
                <a16:creationId xmlns:a16="http://schemas.microsoft.com/office/drawing/2014/main" id="{8D452AA0-C07F-468D-B403-D180E39DB7AE}"/>
              </a:ext>
            </a:extLst>
          </p:cNvPr>
          <p:cNvGrpSpPr/>
          <p:nvPr/>
        </p:nvGrpSpPr>
        <p:grpSpPr>
          <a:xfrm>
            <a:off x="404108" y="1547749"/>
            <a:ext cx="3500169" cy="2332134"/>
            <a:chOff x="407368" y="1794503"/>
            <a:chExt cx="3500169" cy="2332134"/>
          </a:xfrm>
        </p:grpSpPr>
        <p:pic>
          <p:nvPicPr>
            <p:cNvPr id="3" name="Picture 2">
              <a:extLst>
                <a:ext uri="{FF2B5EF4-FFF2-40B4-BE49-F238E27FC236}">
                  <a16:creationId xmlns:a16="http://schemas.microsoft.com/office/drawing/2014/main" id="{575071A8-41B8-4DC8-B1AA-65BC918413C1}"/>
                </a:ext>
              </a:extLst>
            </p:cNvPr>
            <p:cNvPicPr>
              <a:picLocks noChangeAspect="1"/>
            </p:cNvPicPr>
            <p:nvPr/>
          </p:nvPicPr>
          <p:blipFill rotWithShape="1">
            <a:blip r:embed="rId7"/>
            <a:srcRect b="3203"/>
            <a:stretch/>
          </p:blipFill>
          <p:spPr>
            <a:xfrm>
              <a:off x="407368" y="1794503"/>
              <a:ext cx="3500169" cy="2332134"/>
            </a:xfrm>
            <a:prstGeom prst="rect">
              <a:avLst/>
            </a:prstGeom>
          </p:spPr>
        </p:pic>
        <p:pic>
          <p:nvPicPr>
            <p:cNvPr id="36" name="Picture 35">
              <a:extLst>
                <a:ext uri="{FF2B5EF4-FFF2-40B4-BE49-F238E27FC236}">
                  <a16:creationId xmlns:a16="http://schemas.microsoft.com/office/drawing/2014/main" id="{60B894DD-AF83-4DF3-9EC6-EBDC6AD3CE29}"/>
                </a:ext>
              </a:extLst>
            </p:cNvPr>
            <p:cNvPicPr/>
            <p:nvPr/>
          </p:nvPicPr>
          <p:blipFill rotWithShape="1">
            <a:blip r:embed="rId8" cstate="print">
              <a:extLst>
                <a:ext uri="{28A0092B-C50C-407E-A947-70E740481C1C}">
                  <a14:useLocalDpi xmlns:a14="http://schemas.microsoft.com/office/drawing/2010/main" val="0"/>
                </a:ext>
              </a:extLst>
            </a:blip>
            <a:srcRect l="12434" t="10301" r="9796" b="17857"/>
            <a:stretch/>
          </p:blipFill>
          <p:spPr bwMode="auto">
            <a:xfrm>
              <a:off x="1468826" y="2029705"/>
              <a:ext cx="1679156" cy="1292603"/>
            </a:xfrm>
            <a:prstGeom prst="rect">
              <a:avLst/>
            </a:prstGeom>
            <a:noFill/>
            <a:ln>
              <a:noFill/>
            </a:ln>
            <a:extLst>
              <a:ext uri="{53640926-AAD7-44D8-BBD7-CCE9431645EC}">
                <a14:shadowObscured xmlns:a14="http://schemas.microsoft.com/office/drawing/2010/main"/>
              </a:ext>
            </a:extLst>
          </p:spPr>
        </p:pic>
        <p:sp>
          <p:nvSpPr>
            <p:cNvPr id="39" name="TextBox 38">
              <a:extLst>
                <a:ext uri="{FF2B5EF4-FFF2-40B4-BE49-F238E27FC236}">
                  <a16:creationId xmlns:a16="http://schemas.microsoft.com/office/drawing/2014/main" id="{DE5A589D-ACD1-4E2D-93A9-933D4A55BA4D}"/>
                </a:ext>
              </a:extLst>
            </p:cNvPr>
            <p:cNvSpPr txBox="1"/>
            <p:nvPr/>
          </p:nvSpPr>
          <p:spPr>
            <a:xfrm>
              <a:off x="1379060" y="3311735"/>
              <a:ext cx="1556783" cy="584775"/>
            </a:xfrm>
            <a:prstGeom prst="rect">
              <a:avLst/>
            </a:prstGeom>
            <a:noFill/>
          </p:spPr>
          <p:txBody>
            <a:bodyPr wrap="square" rtlCol="0">
              <a:spAutoFit/>
            </a:bodyPr>
            <a:lstStyle/>
            <a:p>
              <a:r>
                <a:rPr lang="en-US" sz="1600" b="1" dirty="0">
                  <a:solidFill>
                    <a:schemeClr val="bg1"/>
                  </a:solidFill>
                  <a:highlight>
                    <a:srgbClr val="24F82E"/>
                  </a:highlight>
                </a:rPr>
                <a:t>Nb</a:t>
              </a:r>
              <a:r>
                <a:rPr lang="en-US" sz="1600" b="1" dirty="0">
                  <a:solidFill>
                    <a:srgbClr val="24F82E"/>
                  </a:solidFill>
                </a:rPr>
                <a:t> </a:t>
              </a:r>
              <a:r>
                <a:rPr lang="en-US" sz="1600" b="1" dirty="0">
                  <a:solidFill>
                    <a:schemeClr val="bg1"/>
                  </a:solidFill>
                  <a:highlight>
                    <a:srgbClr val="0000FF"/>
                  </a:highlight>
                </a:rPr>
                <a:t>Nb</a:t>
              </a:r>
              <a:r>
                <a:rPr lang="en-US" sz="1600" b="1" baseline="-25000" dirty="0">
                  <a:solidFill>
                    <a:schemeClr val="bg1"/>
                  </a:solidFill>
                  <a:highlight>
                    <a:srgbClr val="0000FF"/>
                  </a:highlight>
                </a:rPr>
                <a:t>2</a:t>
              </a:r>
              <a:r>
                <a:rPr lang="en-US" sz="1600" b="1" dirty="0">
                  <a:solidFill>
                    <a:schemeClr val="bg1"/>
                  </a:solidFill>
                  <a:highlight>
                    <a:srgbClr val="0000FF"/>
                  </a:highlight>
                </a:rPr>
                <a:t>C</a:t>
              </a:r>
            </a:p>
            <a:p>
              <a:endParaRPr lang="en-US" sz="1600" b="1" dirty="0">
                <a:solidFill>
                  <a:srgbClr val="331EFE"/>
                </a:solidFill>
              </a:endParaRPr>
            </a:p>
          </p:txBody>
        </p:sp>
      </p:grpSp>
      <p:cxnSp>
        <p:nvCxnSpPr>
          <p:cNvPr id="4" name="Straight Connector 3">
            <a:extLst>
              <a:ext uri="{FF2B5EF4-FFF2-40B4-BE49-F238E27FC236}">
                <a16:creationId xmlns:a16="http://schemas.microsoft.com/office/drawing/2014/main" id="{42C49BA1-9589-468E-B89A-8520A6612AF1}"/>
              </a:ext>
            </a:extLst>
          </p:cNvPr>
          <p:cNvCxnSpPr/>
          <p:nvPr/>
        </p:nvCxnSpPr>
        <p:spPr>
          <a:xfrm>
            <a:off x="5231904" y="2204864"/>
            <a:ext cx="864096" cy="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772FD9-ABB7-4DAF-A50B-0FF5CAD16B72}"/>
              </a:ext>
            </a:extLst>
          </p:cNvPr>
          <p:cNvSpPr txBox="1"/>
          <p:nvPr/>
        </p:nvSpPr>
        <p:spPr>
          <a:xfrm>
            <a:off x="969711" y="5917389"/>
            <a:ext cx="3545163" cy="246221"/>
          </a:xfrm>
          <a:prstGeom prst="rect">
            <a:avLst/>
          </a:prstGeom>
          <a:noFill/>
        </p:spPr>
        <p:txBody>
          <a:bodyPr wrap="square">
            <a:spAutoFit/>
          </a:bodyPr>
          <a:lstStyle/>
          <a:p>
            <a:r>
              <a:rPr lang="en-US" sz="1000" b="0" i="0" u="none" strike="noStrike" baseline="0" dirty="0">
                <a:latin typeface="Arial" panose="020B0604020202020204" pitchFamily="34" charset="0"/>
              </a:rPr>
              <a:t>Bonin &amp; Safa (1991) </a:t>
            </a:r>
            <a:r>
              <a:rPr lang="en-US" sz="1000" b="0" i="1" u="none" strike="noStrike" baseline="0" dirty="0" err="1">
                <a:latin typeface="Arial" panose="020B0604020202020204" pitchFamily="34" charset="0"/>
              </a:rPr>
              <a:t>Supercond</a:t>
            </a:r>
            <a:r>
              <a:rPr lang="en-US" sz="1000" b="0" i="1" u="none" strike="noStrike" baseline="0" dirty="0">
                <a:latin typeface="Arial" panose="020B0604020202020204" pitchFamily="34" charset="0"/>
              </a:rPr>
              <a:t>. Sci. Technol. </a:t>
            </a:r>
            <a:r>
              <a:rPr lang="en-US" sz="1000" b="1" i="0" u="none" strike="noStrike" baseline="0" dirty="0">
                <a:latin typeface="Arial" panose="020B0604020202020204" pitchFamily="34" charset="0"/>
              </a:rPr>
              <a:t>4 </a:t>
            </a:r>
            <a:r>
              <a:rPr lang="en-US" sz="1000" b="0" i="0" u="none" strike="noStrike" baseline="0" dirty="0">
                <a:latin typeface="Arial" panose="020B0604020202020204" pitchFamily="34" charset="0"/>
              </a:rPr>
              <a:t>257</a:t>
            </a:r>
            <a:endParaRPr lang="en-US" sz="1000" dirty="0"/>
          </a:p>
        </p:txBody>
      </p:sp>
      <p:sp>
        <p:nvSpPr>
          <p:cNvPr id="18" name="TextBox 17">
            <a:extLst>
              <a:ext uri="{FF2B5EF4-FFF2-40B4-BE49-F238E27FC236}">
                <a16:creationId xmlns:a16="http://schemas.microsoft.com/office/drawing/2014/main" id="{B18C6490-33CF-43DA-A17C-2E0D4175A1BB}"/>
              </a:ext>
            </a:extLst>
          </p:cNvPr>
          <p:cNvSpPr txBox="1"/>
          <p:nvPr/>
        </p:nvSpPr>
        <p:spPr>
          <a:xfrm>
            <a:off x="280717" y="1169085"/>
            <a:ext cx="1319030" cy="369332"/>
          </a:xfrm>
          <a:prstGeom prst="rect">
            <a:avLst/>
          </a:prstGeom>
          <a:noFill/>
        </p:spPr>
        <p:txBody>
          <a:bodyPr wrap="square">
            <a:spAutoFit/>
          </a:bodyPr>
          <a:lstStyle/>
          <a:p>
            <a:r>
              <a:rPr lang="en-US" dirty="0"/>
              <a:t>cold spots </a:t>
            </a:r>
          </a:p>
        </p:txBody>
      </p:sp>
      <p:sp>
        <p:nvSpPr>
          <p:cNvPr id="20" name="TextBox 19">
            <a:extLst>
              <a:ext uri="{FF2B5EF4-FFF2-40B4-BE49-F238E27FC236}">
                <a16:creationId xmlns:a16="http://schemas.microsoft.com/office/drawing/2014/main" id="{8737E894-CE46-499B-B36A-477621B0E2C6}"/>
              </a:ext>
            </a:extLst>
          </p:cNvPr>
          <p:cNvSpPr txBox="1"/>
          <p:nvPr/>
        </p:nvSpPr>
        <p:spPr>
          <a:xfrm>
            <a:off x="3978444" y="1151665"/>
            <a:ext cx="1700001" cy="369332"/>
          </a:xfrm>
          <a:prstGeom prst="rect">
            <a:avLst/>
          </a:prstGeom>
          <a:noFill/>
        </p:spPr>
        <p:txBody>
          <a:bodyPr wrap="square">
            <a:spAutoFit/>
          </a:bodyPr>
          <a:lstStyle/>
          <a:p>
            <a:r>
              <a:rPr lang="en-US" dirty="0"/>
              <a:t>Quench-spot</a:t>
            </a:r>
          </a:p>
        </p:txBody>
      </p:sp>
      <p:sp>
        <p:nvSpPr>
          <p:cNvPr id="11" name="TextBox 10">
            <a:extLst>
              <a:ext uri="{FF2B5EF4-FFF2-40B4-BE49-F238E27FC236}">
                <a16:creationId xmlns:a16="http://schemas.microsoft.com/office/drawing/2014/main" id="{4B4C2157-90B6-4D38-BA0C-B2B69557736A}"/>
              </a:ext>
            </a:extLst>
          </p:cNvPr>
          <p:cNvSpPr txBox="1"/>
          <p:nvPr/>
        </p:nvSpPr>
        <p:spPr>
          <a:xfrm>
            <a:off x="7216798" y="1259257"/>
            <a:ext cx="2281394" cy="338554"/>
          </a:xfrm>
          <a:prstGeom prst="rect">
            <a:avLst/>
          </a:prstGeom>
          <a:noFill/>
        </p:spPr>
        <p:txBody>
          <a:bodyPr wrap="none" rtlCol="0">
            <a:spAutoFit/>
          </a:bodyPr>
          <a:lstStyle/>
          <a:p>
            <a:r>
              <a:rPr lang="en-US" sz="1600" dirty="0"/>
              <a:t>FIB Cross-section view</a:t>
            </a:r>
          </a:p>
        </p:txBody>
      </p:sp>
      <p:sp>
        <p:nvSpPr>
          <p:cNvPr id="12" name="TextBox 11">
            <a:extLst>
              <a:ext uri="{FF2B5EF4-FFF2-40B4-BE49-F238E27FC236}">
                <a16:creationId xmlns:a16="http://schemas.microsoft.com/office/drawing/2014/main" id="{90444B86-5315-44BB-8E05-27769E99106F}"/>
              </a:ext>
            </a:extLst>
          </p:cNvPr>
          <p:cNvSpPr txBox="1"/>
          <p:nvPr/>
        </p:nvSpPr>
        <p:spPr>
          <a:xfrm>
            <a:off x="7032104" y="4581128"/>
            <a:ext cx="4896544" cy="1077218"/>
          </a:xfrm>
          <a:prstGeom prst="rect">
            <a:avLst/>
          </a:prstGeom>
          <a:noFill/>
        </p:spPr>
        <p:txBody>
          <a:bodyPr wrap="square" rtlCol="0">
            <a:spAutoFit/>
          </a:bodyPr>
          <a:lstStyle/>
          <a:p>
            <a:r>
              <a:rPr lang="en-US" sz="1600" dirty="0"/>
              <a:t>Depth of carbides into Nb &gt;&gt; RF penetration depth</a:t>
            </a:r>
          </a:p>
          <a:p>
            <a:pPr marL="285750" indent="-285750">
              <a:buFont typeface="Symbol" panose="05050102010706020507" pitchFamily="18" charset="2"/>
              <a:buChar char="Þ"/>
            </a:pPr>
            <a:r>
              <a:rPr lang="en-US" sz="1600" b="1" dirty="0">
                <a:highlight>
                  <a:srgbClr val="FFFF00"/>
                </a:highlight>
              </a:rPr>
              <a:t>Decouples the Nb grains </a:t>
            </a:r>
            <a:r>
              <a:rPr lang="en-US" sz="1600" dirty="0"/>
              <a:t>within RF layer</a:t>
            </a:r>
          </a:p>
          <a:p>
            <a:pPr marL="285750" indent="-285750">
              <a:buFont typeface="Symbol" panose="05050102010706020507" pitchFamily="18" charset="2"/>
              <a:buChar char="Þ"/>
            </a:pPr>
            <a:r>
              <a:rPr lang="en-US" sz="1600" b="1" dirty="0">
                <a:highlight>
                  <a:srgbClr val="FFFF00"/>
                </a:highlight>
              </a:rPr>
              <a:t>Enormous Q-degradation </a:t>
            </a:r>
            <a:r>
              <a:rPr lang="en-US" sz="1600" dirty="0"/>
              <a:t>as seen in granular thin films on cavities/ </a:t>
            </a:r>
            <a:r>
              <a:rPr lang="en-US" sz="1600" dirty="0" err="1"/>
              <a:t>Ti</a:t>
            </a:r>
            <a:r>
              <a:rPr lang="en-US" sz="1600" dirty="0"/>
              <a:t> contaminated Nb cavities</a:t>
            </a:r>
          </a:p>
        </p:txBody>
      </p:sp>
      <p:grpSp>
        <p:nvGrpSpPr>
          <p:cNvPr id="61" name="Group 60">
            <a:extLst>
              <a:ext uri="{FF2B5EF4-FFF2-40B4-BE49-F238E27FC236}">
                <a16:creationId xmlns:a16="http://schemas.microsoft.com/office/drawing/2014/main" id="{0A64BC41-415E-4B54-AD23-294869559472}"/>
              </a:ext>
            </a:extLst>
          </p:cNvPr>
          <p:cNvGrpSpPr/>
          <p:nvPr/>
        </p:nvGrpSpPr>
        <p:grpSpPr>
          <a:xfrm>
            <a:off x="7239448" y="1619297"/>
            <a:ext cx="4539967" cy="2889823"/>
            <a:chOff x="7239448" y="2339377"/>
            <a:chExt cx="4539967" cy="2889823"/>
          </a:xfrm>
        </p:grpSpPr>
        <p:pic>
          <p:nvPicPr>
            <p:cNvPr id="9" name="Picture 8">
              <a:extLst>
                <a:ext uri="{FF2B5EF4-FFF2-40B4-BE49-F238E27FC236}">
                  <a16:creationId xmlns:a16="http://schemas.microsoft.com/office/drawing/2014/main" id="{2EFF91ED-11E4-4EAC-AA05-1F1E6DBC0DDC}"/>
                </a:ext>
              </a:extLst>
            </p:cNvPr>
            <p:cNvPicPr>
              <a:picLocks noChangeAspect="1"/>
            </p:cNvPicPr>
            <p:nvPr/>
          </p:nvPicPr>
          <p:blipFill>
            <a:blip r:embed="rId9"/>
            <a:stretch>
              <a:fillRect/>
            </a:stretch>
          </p:blipFill>
          <p:spPr>
            <a:xfrm>
              <a:off x="7248971" y="2339377"/>
              <a:ext cx="4530444" cy="2889823"/>
            </a:xfrm>
            <a:prstGeom prst="rect">
              <a:avLst/>
            </a:prstGeom>
            <a:ln w="38100">
              <a:solidFill>
                <a:srgbClr val="FF33CC"/>
              </a:solidFill>
            </a:ln>
          </p:spPr>
        </p:pic>
        <p:sp>
          <p:nvSpPr>
            <p:cNvPr id="10" name="TextBox 9">
              <a:extLst>
                <a:ext uri="{FF2B5EF4-FFF2-40B4-BE49-F238E27FC236}">
                  <a16:creationId xmlns:a16="http://schemas.microsoft.com/office/drawing/2014/main" id="{4FF99879-7C3B-4387-A865-1C06BEFA2226}"/>
                </a:ext>
              </a:extLst>
            </p:cNvPr>
            <p:cNvSpPr txBox="1"/>
            <p:nvPr/>
          </p:nvSpPr>
          <p:spPr>
            <a:xfrm>
              <a:off x="9480376" y="3076087"/>
              <a:ext cx="829228" cy="246221"/>
            </a:xfrm>
            <a:prstGeom prst="rect">
              <a:avLst/>
            </a:prstGeom>
            <a:noFill/>
          </p:spPr>
          <p:txBody>
            <a:bodyPr wrap="square" rtlCol="0">
              <a:spAutoFit/>
            </a:bodyPr>
            <a:lstStyle/>
            <a:p>
              <a:r>
                <a:rPr lang="en-US" sz="1000" dirty="0"/>
                <a:t>Pt layer</a:t>
              </a:r>
            </a:p>
          </p:txBody>
        </p:sp>
        <p:cxnSp>
          <p:nvCxnSpPr>
            <p:cNvPr id="14" name="Straight Arrow Connector 13">
              <a:extLst>
                <a:ext uri="{FF2B5EF4-FFF2-40B4-BE49-F238E27FC236}">
                  <a16:creationId xmlns:a16="http://schemas.microsoft.com/office/drawing/2014/main" id="{54F138D2-6373-4E46-B6D6-43FDD220D79D}"/>
                </a:ext>
              </a:extLst>
            </p:cNvPr>
            <p:cNvCxnSpPr/>
            <p:nvPr/>
          </p:nvCxnSpPr>
          <p:spPr>
            <a:xfrm>
              <a:off x="8040216" y="3151108"/>
              <a:ext cx="0" cy="202796"/>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DCB4E6-BAFB-4806-A04D-7EE67809BDFC}"/>
                </a:ext>
              </a:extLst>
            </p:cNvPr>
            <p:cNvCxnSpPr/>
            <p:nvPr/>
          </p:nvCxnSpPr>
          <p:spPr>
            <a:xfrm>
              <a:off x="10776520" y="3479063"/>
              <a:ext cx="0" cy="526001"/>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B1717630-543E-40B9-93F6-5424F0D8FF21}"/>
                </a:ext>
              </a:extLst>
            </p:cNvPr>
            <p:cNvPicPr>
              <a:picLocks noChangeAspect="1"/>
            </p:cNvPicPr>
            <p:nvPr/>
          </p:nvPicPr>
          <p:blipFill>
            <a:blip r:embed="rId10"/>
            <a:stretch>
              <a:fillRect/>
            </a:stretch>
          </p:blipFill>
          <p:spPr>
            <a:xfrm>
              <a:off x="7356002" y="3621892"/>
              <a:ext cx="928605" cy="338554"/>
            </a:xfrm>
            <a:prstGeom prst="rect">
              <a:avLst/>
            </a:prstGeom>
          </p:spPr>
        </p:pic>
        <p:pic>
          <p:nvPicPr>
            <p:cNvPr id="45" name="Picture 44">
              <a:extLst>
                <a:ext uri="{FF2B5EF4-FFF2-40B4-BE49-F238E27FC236}">
                  <a16:creationId xmlns:a16="http://schemas.microsoft.com/office/drawing/2014/main" id="{93125915-29B0-4D34-981C-9EE7278E76A1}"/>
                </a:ext>
              </a:extLst>
            </p:cNvPr>
            <p:cNvPicPr>
              <a:picLocks noChangeAspect="1"/>
            </p:cNvPicPr>
            <p:nvPr/>
          </p:nvPicPr>
          <p:blipFill>
            <a:blip r:embed="rId11"/>
            <a:stretch>
              <a:fillRect/>
            </a:stretch>
          </p:blipFill>
          <p:spPr>
            <a:xfrm>
              <a:off x="7239448" y="3382629"/>
              <a:ext cx="1924925" cy="338555"/>
            </a:xfrm>
            <a:prstGeom prst="rect">
              <a:avLst/>
            </a:prstGeom>
          </p:spPr>
        </p:pic>
        <p:pic>
          <p:nvPicPr>
            <p:cNvPr id="49" name="Picture 48">
              <a:extLst>
                <a:ext uri="{FF2B5EF4-FFF2-40B4-BE49-F238E27FC236}">
                  <a16:creationId xmlns:a16="http://schemas.microsoft.com/office/drawing/2014/main" id="{BE4ECF34-43B2-4D5E-8F4D-43AF70040D50}"/>
                </a:ext>
              </a:extLst>
            </p:cNvPr>
            <p:cNvPicPr>
              <a:picLocks noChangeAspect="1"/>
            </p:cNvPicPr>
            <p:nvPr/>
          </p:nvPicPr>
          <p:blipFill>
            <a:blip r:embed="rId12"/>
            <a:stretch>
              <a:fillRect/>
            </a:stretch>
          </p:blipFill>
          <p:spPr>
            <a:xfrm>
              <a:off x="9649651" y="4069284"/>
              <a:ext cx="1791891" cy="344594"/>
            </a:xfrm>
            <a:prstGeom prst="rect">
              <a:avLst/>
            </a:prstGeom>
          </p:spPr>
        </p:pic>
        <p:pic>
          <p:nvPicPr>
            <p:cNvPr id="53" name="Picture 52">
              <a:extLst>
                <a:ext uri="{FF2B5EF4-FFF2-40B4-BE49-F238E27FC236}">
                  <a16:creationId xmlns:a16="http://schemas.microsoft.com/office/drawing/2014/main" id="{EFC13050-B0AE-4CF0-8A8C-5DA2E9DA582F}"/>
                </a:ext>
              </a:extLst>
            </p:cNvPr>
            <p:cNvPicPr>
              <a:picLocks noChangeAspect="1"/>
            </p:cNvPicPr>
            <p:nvPr/>
          </p:nvPicPr>
          <p:blipFill>
            <a:blip r:embed="rId13"/>
            <a:stretch>
              <a:fillRect/>
            </a:stretch>
          </p:blipFill>
          <p:spPr>
            <a:xfrm>
              <a:off x="10702363" y="4286272"/>
              <a:ext cx="908116" cy="347367"/>
            </a:xfrm>
            <a:prstGeom prst="rect">
              <a:avLst/>
            </a:prstGeom>
          </p:spPr>
        </p:pic>
      </p:grpSp>
      <p:grpSp>
        <p:nvGrpSpPr>
          <p:cNvPr id="2" name="Group 1">
            <a:extLst>
              <a:ext uri="{FF2B5EF4-FFF2-40B4-BE49-F238E27FC236}">
                <a16:creationId xmlns:a16="http://schemas.microsoft.com/office/drawing/2014/main" id="{489C3C8E-FFA0-4D2C-AC52-3FCFE550A43A}"/>
              </a:ext>
            </a:extLst>
          </p:cNvPr>
          <p:cNvGrpSpPr/>
          <p:nvPr/>
        </p:nvGrpSpPr>
        <p:grpSpPr>
          <a:xfrm>
            <a:off x="10751227" y="777798"/>
            <a:ext cx="1052359" cy="733005"/>
            <a:chOff x="10237102" y="352446"/>
            <a:chExt cx="1540759" cy="1180510"/>
          </a:xfrm>
        </p:grpSpPr>
        <p:pic>
          <p:nvPicPr>
            <p:cNvPr id="54" name="Picture 53">
              <a:extLst>
                <a:ext uri="{FF2B5EF4-FFF2-40B4-BE49-F238E27FC236}">
                  <a16:creationId xmlns:a16="http://schemas.microsoft.com/office/drawing/2014/main" id="{BEEF45EA-028B-4A6A-A73B-E4E8E6994E6E}"/>
                </a:ext>
              </a:extLst>
            </p:cNvPr>
            <p:cNvPicPr>
              <a:picLocks noChangeAspect="1"/>
            </p:cNvPicPr>
            <p:nvPr/>
          </p:nvPicPr>
          <p:blipFill>
            <a:blip r:embed="rId14"/>
            <a:stretch>
              <a:fillRect/>
            </a:stretch>
          </p:blipFill>
          <p:spPr>
            <a:xfrm>
              <a:off x="10237102" y="352446"/>
              <a:ext cx="1540759" cy="1180510"/>
            </a:xfrm>
            <a:prstGeom prst="rect">
              <a:avLst/>
            </a:prstGeom>
          </p:spPr>
        </p:pic>
        <p:sp>
          <p:nvSpPr>
            <p:cNvPr id="55" name="Oval 54">
              <a:extLst>
                <a:ext uri="{FF2B5EF4-FFF2-40B4-BE49-F238E27FC236}">
                  <a16:creationId xmlns:a16="http://schemas.microsoft.com/office/drawing/2014/main" id="{FF2B193F-7526-41FB-8435-59F10356774B}"/>
                </a:ext>
              </a:extLst>
            </p:cNvPr>
            <p:cNvSpPr/>
            <p:nvPr/>
          </p:nvSpPr>
          <p:spPr>
            <a:xfrm flipV="1">
              <a:off x="10511790" y="946865"/>
              <a:ext cx="478504" cy="271406"/>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grpSp>
      <p:sp>
        <p:nvSpPr>
          <p:cNvPr id="63" name="TextBox 62">
            <a:extLst>
              <a:ext uri="{FF2B5EF4-FFF2-40B4-BE49-F238E27FC236}">
                <a16:creationId xmlns:a16="http://schemas.microsoft.com/office/drawing/2014/main" id="{6184D3D3-7BC6-4F95-ACB1-F3F534CCD3E8}"/>
              </a:ext>
            </a:extLst>
          </p:cNvPr>
          <p:cNvSpPr txBox="1"/>
          <p:nvPr/>
        </p:nvSpPr>
        <p:spPr>
          <a:xfrm>
            <a:off x="7070254" y="5843078"/>
            <a:ext cx="4887877" cy="600164"/>
          </a:xfrm>
          <a:prstGeom prst="rect">
            <a:avLst/>
          </a:prstGeom>
          <a:noFill/>
        </p:spPr>
        <p:txBody>
          <a:bodyPr wrap="none" rtlCol="0">
            <a:spAutoFit/>
          </a:bodyPr>
          <a:lstStyle/>
          <a:p>
            <a:r>
              <a:rPr lang="en-US" sz="1100" b="1" i="0" u="none" strike="noStrike" baseline="0" dirty="0">
                <a:latin typeface="Arial-BoldMT+1"/>
              </a:rPr>
              <a:t>ANTOINE C, et al., </a:t>
            </a:r>
            <a:r>
              <a:rPr lang="en-US" sz="1100" b="0" i="0" u="none" strike="noStrike" baseline="0" dirty="0">
                <a:latin typeface="NimbusRomNo9L-Regu"/>
              </a:rPr>
              <a:t>Proceedings of the 1997 Workshop on RF Superconductivity, </a:t>
            </a:r>
          </a:p>
          <a:p>
            <a:r>
              <a:rPr lang="en-US" sz="1100" b="0" i="0" u="none" strike="noStrike" baseline="0" dirty="0" err="1">
                <a:latin typeface="NimbusRomNo9L-Regu"/>
              </a:rPr>
              <a:t>Abano</a:t>
            </a:r>
            <a:r>
              <a:rPr lang="en-US" sz="1100" b="0" i="0" u="none" strike="noStrike" baseline="0" dirty="0">
                <a:latin typeface="NimbusRomNo9L-Regu"/>
              </a:rPr>
              <a:t> Terme (Padova), Italy</a:t>
            </a:r>
            <a:r>
              <a:rPr lang="en-US" sz="1100" b="1" i="0" u="none" strike="noStrike" baseline="0" dirty="0">
                <a:latin typeface="Arial-BoldMT+1"/>
              </a:rPr>
              <a:t> </a:t>
            </a:r>
          </a:p>
          <a:p>
            <a:r>
              <a:rPr lang="en-US" sz="1100" b="1" dirty="0"/>
              <a:t>A. </a:t>
            </a:r>
            <a:r>
              <a:rPr lang="en-US" sz="1100" b="1" dirty="0" err="1"/>
              <a:t>Grassellino</a:t>
            </a:r>
            <a:r>
              <a:rPr lang="en-US" sz="1100" b="1" dirty="0"/>
              <a:t> et al., </a:t>
            </a:r>
            <a:r>
              <a:rPr lang="en-US" sz="1100" dirty="0" err="1"/>
              <a:t>arXiv</a:t>
            </a:r>
            <a:r>
              <a:rPr lang="en-US" sz="1100" dirty="0"/>
              <a:t> (2013), arXiv:1305.2182</a:t>
            </a:r>
          </a:p>
        </p:txBody>
      </p:sp>
    </p:spTree>
    <p:extLst>
      <p:ext uri="{BB962C8B-B14F-4D97-AF65-F5344CB8AC3E}">
        <p14:creationId xmlns:p14="http://schemas.microsoft.com/office/powerpoint/2010/main" val="7328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07988" y="349611"/>
            <a:ext cx="11376024" cy="451098"/>
          </a:xfrm>
        </p:spPr>
        <p:txBody>
          <a:bodyPr/>
          <a:lstStyle/>
          <a:p>
            <a:r>
              <a:rPr lang="en-US" sz="3200" dirty="0"/>
              <a:t>Comparison</a:t>
            </a:r>
            <a:r>
              <a:rPr lang="de-DE" sz="3200" dirty="0"/>
              <a:t> </a:t>
            </a:r>
            <a:r>
              <a:rPr lang="en-US" sz="3200" dirty="0"/>
              <a:t>to</a:t>
            </a:r>
            <a:r>
              <a:rPr lang="de-DE" sz="3200" dirty="0"/>
              <a:t> a </a:t>
            </a:r>
            <a:r>
              <a:rPr lang="en-US" sz="3200" dirty="0"/>
              <a:t>successful</a:t>
            </a:r>
            <a:r>
              <a:rPr lang="de-DE" sz="3200" dirty="0"/>
              <a:t> N-infusion </a:t>
            </a:r>
            <a:r>
              <a:rPr lang="en-US" sz="3200" dirty="0"/>
              <a:t>treatment</a:t>
            </a:r>
            <a:br>
              <a:rPr lang="en-US" sz="3200" dirty="0"/>
            </a:br>
            <a:br>
              <a:rPr lang="en-US" dirty="0"/>
            </a:br>
            <a:endParaRPr lang="en-US" dirty="0"/>
          </a:p>
        </p:txBody>
      </p:sp>
      <p:sp>
        <p:nvSpPr>
          <p:cNvPr id="39" name="Text Placeholder 4"/>
          <p:cNvSpPr>
            <a:spLocks noGrp="1"/>
          </p:cNvSpPr>
          <p:nvPr>
            <p:ph type="body" sz="quarter" idx="13"/>
          </p:nvPr>
        </p:nvSpPr>
        <p:spPr>
          <a:xfrm>
            <a:off x="407368" y="817500"/>
            <a:ext cx="11152932" cy="379252"/>
          </a:xfrm>
        </p:spPr>
        <p:txBody>
          <a:bodyPr/>
          <a:lstStyle/>
          <a:p>
            <a:r>
              <a:rPr lang="en-US" dirty="0"/>
              <a:t>SEM + Electron backscatter diffraction (EBSD)</a:t>
            </a:r>
          </a:p>
        </p:txBody>
      </p:sp>
      <p:sp>
        <p:nvSpPr>
          <p:cNvPr id="4" name="TextBox 3"/>
          <p:cNvSpPr txBox="1"/>
          <p:nvPr/>
        </p:nvSpPr>
        <p:spPr>
          <a:xfrm>
            <a:off x="796200" y="3443703"/>
            <a:ext cx="633443" cy="338554"/>
          </a:xfrm>
          <a:prstGeom prst="rect">
            <a:avLst/>
          </a:prstGeom>
          <a:noFill/>
        </p:spPr>
        <p:txBody>
          <a:bodyPr wrap="none" rtlCol="0">
            <a:spAutoFit/>
          </a:bodyPr>
          <a:lstStyle/>
          <a:p>
            <a:r>
              <a:rPr lang="de-DE" sz="1600" dirty="0">
                <a:solidFill>
                  <a:schemeClr val="bg1"/>
                </a:solidFill>
              </a:rPr>
              <a:t>(111)</a:t>
            </a:r>
            <a:endParaRPr lang="en-US" sz="1600" dirty="0" err="1">
              <a:solidFill>
                <a:schemeClr val="bg1"/>
              </a:solidFill>
            </a:endParaRPr>
          </a:p>
        </p:txBody>
      </p:sp>
      <p:sp>
        <p:nvSpPr>
          <p:cNvPr id="32" name="TextBox 31"/>
          <p:cNvSpPr txBox="1"/>
          <p:nvPr/>
        </p:nvSpPr>
        <p:spPr>
          <a:xfrm>
            <a:off x="844296" y="1133508"/>
            <a:ext cx="633443" cy="338554"/>
          </a:xfrm>
          <a:prstGeom prst="rect">
            <a:avLst/>
          </a:prstGeom>
          <a:noFill/>
        </p:spPr>
        <p:txBody>
          <a:bodyPr wrap="none" rtlCol="0">
            <a:spAutoFit/>
          </a:bodyPr>
          <a:lstStyle/>
          <a:p>
            <a:r>
              <a:rPr lang="de-DE" sz="1600" dirty="0">
                <a:solidFill>
                  <a:schemeClr val="bg1"/>
                </a:solidFill>
              </a:rPr>
              <a:t>(111)</a:t>
            </a:r>
            <a:endParaRPr lang="en-US" sz="1600" dirty="0" err="1">
              <a:solidFill>
                <a:schemeClr val="bg1"/>
              </a:solidFill>
            </a:endParaRPr>
          </a:p>
        </p:txBody>
      </p:sp>
      <p:sp>
        <p:nvSpPr>
          <p:cNvPr id="33" name="TextBox 32"/>
          <p:cNvSpPr txBox="1"/>
          <p:nvPr/>
        </p:nvSpPr>
        <p:spPr>
          <a:xfrm>
            <a:off x="3069998" y="1143815"/>
            <a:ext cx="663964" cy="338554"/>
          </a:xfrm>
          <a:prstGeom prst="rect">
            <a:avLst/>
          </a:prstGeom>
          <a:noFill/>
        </p:spPr>
        <p:txBody>
          <a:bodyPr wrap="none" rtlCol="0">
            <a:spAutoFit/>
          </a:bodyPr>
          <a:lstStyle/>
          <a:p>
            <a:r>
              <a:rPr lang="de-DE" sz="1600" dirty="0">
                <a:solidFill>
                  <a:schemeClr val="bg1"/>
                </a:solidFill>
              </a:rPr>
              <a:t>(001)</a:t>
            </a:r>
            <a:endParaRPr lang="en-US" sz="1600" dirty="0" err="1">
              <a:solidFill>
                <a:schemeClr val="bg1"/>
              </a:solidFill>
            </a:endParaRPr>
          </a:p>
        </p:txBody>
      </p:sp>
      <p:pic>
        <p:nvPicPr>
          <p:cNvPr id="22" name="Picture 21"/>
          <p:cNvPicPr/>
          <p:nvPr/>
        </p:nvPicPr>
        <p:blipFill>
          <a:blip r:embed="rId3" cstate="print"/>
          <a:srcRect/>
          <a:stretch>
            <a:fillRect/>
          </a:stretch>
        </p:blipFill>
        <p:spPr bwMode="auto">
          <a:xfrm>
            <a:off x="8529833" y="1299394"/>
            <a:ext cx="3469708" cy="2482418"/>
          </a:xfrm>
          <a:prstGeom prst="rect">
            <a:avLst/>
          </a:prstGeom>
          <a:noFill/>
          <a:ln w="9525">
            <a:noFill/>
            <a:miter lim="800000"/>
            <a:headEnd/>
            <a:tailEnd/>
          </a:ln>
        </p:spPr>
      </p:pic>
      <p:pic>
        <p:nvPicPr>
          <p:cNvPr id="23" name="Picture 22"/>
          <p:cNvPicPr/>
          <p:nvPr/>
        </p:nvPicPr>
        <p:blipFill>
          <a:blip r:embed="rId4" cstate="print"/>
          <a:srcRect/>
          <a:stretch>
            <a:fillRect/>
          </a:stretch>
        </p:blipFill>
        <p:spPr bwMode="auto">
          <a:xfrm>
            <a:off x="5326221" y="1297236"/>
            <a:ext cx="3469708" cy="2482418"/>
          </a:xfrm>
          <a:prstGeom prst="rect">
            <a:avLst/>
          </a:prstGeom>
          <a:noFill/>
          <a:ln w="9525">
            <a:noFill/>
            <a:miter lim="800000"/>
            <a:headEnd/>
            <a:tailEnd/>
          </a:ln>
        </p:spPr>
      </p:pic>
      <p:sp>
        <p:nvSpPr>
          <p:cNvPr id="6" name="TextBox 5"/>
          <p:cNvSpPr txBox="1"/>
          <p:nvPr/>
        </p:nvSpPr>
        <p:spPr>
          <a:xfrm>
            <a:off x="6022910" y="5003822"/>
            <a:ext cx="5024132" cy="338554"/>
          </a:xfrm>
          <a:prstGeom prst="rect">
            <a:avLst/>
          </a:prstGeom>
          <a:noFill/>
        </p:spPr>
        <p:txBody>
          <a:bodyPr wrap="none" rtlCol="0">
            <a:spAutoFit/>
          </a:bodyPr>
          <a:lstStyle/>
          <a:p>
            <a:r>
              <a:rPr lang="de-DE" sz="1600" dirty="0"/>
              <a:t>- </a:t>
            </a:r>
            <a:r>
              <a:rPr lang="de-DE" sz="1600" dirty="0" err="1"/>
              <a:t>much</a:t>
            </a:r>
            <a:r>
              <a:rPr lang="de-DE" sz="1600" dirty="0"/>
              <a:t> </a:t>
            </a:r>
            <a:r>
              <a:rPr lang="de-DE" sz="1600" b="1" dirty="0" err="1"/>
              <a:t>less</a:t>
            </a:r>
            <a:r>
              <a:rPr lang="de-DE" sz="1600" b="1" dirty="0"/>
              <a:t> ‚C‘ </a:t>
            </a:r>
            <a:r>
              <a:rPr lang="de-DE" sz="1600" b="1" dirty="0" err="1"/>
              <a:t>segregation</a:t>
            </a:r>
            <a:r>
              <a:rPr lang="de-DE" sz="1600" b="1" dirty="0"/>
              <a:t> </a:t>
            </a:r>
            <a:r>
              <a:rPr lang="de-DE" sz="1600" dirty="0"/>
              <a:t>at </a:t>
            </a:r>
            <a:r>
              <a:rPr lang="de-DE" sz="1600" b="1" dirty="0" err="1"/>
              <a:t>few</a:t>
            </a:r>
            <a:r>
              <a:rPr lang="de-DE" sz="1600" dirty="0"/>
              <a:t> </a:t>
            </a:r>
            <a:r>
              <a:rPr lang="de-DE" sz="1600" dirty="0" err="1"/>
              <a:t>grain</a:t>
            </a:r>
            <a:r>
              <a:rPr lang="de-DE" sz="1600" dirty="0"/>
              <a:t> </a:t>
            </a:r>
            <a:r>
              <a:rPr lang="de-DE" sz="1600" dirty="0" err="1"/>
              <a:t>boundaries</a:t>
            </a:r>
            <a:endParaRPr lang="en-US" sz="1600" b="1" dirty="0" err="1"/>
          </a:p>
        </p:txBody>
      </p:sp>
      <p:cxnSp>
        <p:nvCxnSpPr>
          <p:cNvPr id="14" name="Straight Connector 13"/>
          <p:cNvCxnSpPr>
            <a:cxnSpLocks/>
          </p:cNvCxnSpPr>
          <p:nvPr/>
        </p:nvCxnSpPr>
        <p:spPr>
          <a:xfrm>
            <a:off x="5231904" y="1133508"/>
            <a:ext cx="0" cy="35227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EBA6BA-1432-47D6-B30E-9786BE5A7FCA}"/>
              </a:ext>
            </a:extLst>
          </p:cNvPr>
          <p:cNvSpPr txBox="1"/>
          <p:nvPr/>
        </p:nvSpPr>
        <p:spPr>
          <a:xfrm>
            <a:off x="7547112" y="4759575"/>
            <a:ext cx="1011815" cy="338554"/>
          </a:xfrm>
          <a:prstGeom prst="rect">
            <a:avLst/>
          </a:prstGeom>
          <a:noFill/>
        </p:spPr>
        <p:txBody>
          <a:bodyPr wrap="none" rtlCol="0">
            <a:spAutoFit/>
          </a:bodyPr>
          <a:lstStyle/>
          <a:p>
            <a:r>
              <a:rPr lang="en-US" sz="1600" b="1" dirty="0"/>
              <a:t>~100 nm</a:t>
            </a:r>
          </a:p>
        </p:txBody>
      </p:sp>
      <p:cxnSp>
        <p:nvCxnSpPr>
          <p:cNvPr id="5" name="Straight Arrow Connector 4">
            <a:extLst>
              <a:ext uri="{FF2B5EF4-FFF2-40B4-BE49-F238E27FC236}">
                <a16:creationId xmlns:a16="http://schemas.microsoft.com/office/drawing/2014/main" id="{CD9E5353-4E13-46D4-9B97-1B363532A936}"/>
              </a:ext>
            </a:extLst>
          </p:cNvPr>
          <p:cNvCxnSpPr>
            <a:cxnSpLocks/>
          </p:cNvCxnSpPr>
          <p:nvPr/>
        </p:nvCxnSpPr>
        <p:spPr>
          <a:xfrm flipH="1">
            <a:off x="6331824" y="3706414"/>
            <a:ext cx="1176554" cy="33852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EDF4AC-9478-4226-B88D-D84F2EDF8966}"/>
              </a:ext>
            </a:extLst>
          </p:cNvPr>
          <p:cNvSpPr txBox="1"/>
          <p:nvPr/>
        </p:nvSpPr>
        <p:spPr>
          <a:xfrm>
            <a:off x="617178" y="5640363"/>
            <a:ext cx="11017214" cy="584775"/>
          </a:xfrm>
          <a:prstGeom prst="rect">
            <a:avLst/>
          </a:prstGeom>
          <a:noFill/>
        </p:spPr>
        <p:txBody>
          <a:bodyPr wrap="square" rtlCol="0">
            <a:spAutoFit/>
          </a:bodyPr>
          <a:lstStyle/>
          <a:p>
            <a:r>
              <a:rPr lang="en-US" sz="1600" dirty="0"/>
              <a:t>Carbides were also reported by FNAL already</a:t>
            </a:r>
          </a:p>
          <a:p>
            <a:r>
              <a:rPr lang="en-US" sz="1600" dirty="0"/>
              <a:t>[</a:t>
            </a:r>
            <a:r>
              <a:rPr lang="en-US" sz="1100" dirty="0"/>
              <a:t>A. </a:t>
            </a:r>
            <a:r>
              <a:rPr lang="en-US" sz="1100" dirty="0" err="1"/>
              <a:t>Grassellino</a:t>
            </a:r>
            <a:r>
              <a:rPr lang="en-US" sz="1100" dirty="0"/>
              <a:t> </a:t>
            </a:r>
            <a:r>
              <a:rPr lang="en-US" sz="1100" dirty="0" err="1"/>
              <a:t>etal</a:t>
            </a:r>
            <a:r>
              <a:rPr lang="en-US" sz="1100" dirty="0"/>
              <a:t>. In “</a:t>
            </a:r>
            <a:r>
              <a:rPr lang="en-US" sz="1100" dirty="0">
                <a:solidFill>
                  <a:srgbClr val="000000"/>
                </a:solidFill>
                <a:latin typeface="Segoe UI" panose="020B0502040204020203" pitchFamily="34" charset="0"/>
              </a:rPr>
              <a:t>Unprecedented quality factors at accelerating gradients up to 45 </a:t>
            </a:r>
            <a:r>
              <a:rPr lang="en-US" sz="1100" dirty="0" err="1">
                <a:solidFill>
                  <a:srgbClr val="000000"/>
                </a:solidFill>
                <a:latin typeface="Segoe UI" panose="020B0502040204020203" pitchFamily="34" charset="0"/>
              </a:rPr>
              <a:t>MVm</a:t>
            </a:r>
            <a:r>
              <a:rPr lang="en-US" sz="1100" dirty="0">
                <a:solidFill>
                  <a:srgbClr val="000000"/>
                </a:solidFill>
                <a:latin typeface="Segoe UI" panose="020B0502040204020203" pitchFamily="34" charset="0"/>
              </a:rPr>
              <a:t>^-1 in niobium superconducting resonators via low temperature N infusion”</a:t>
            </a:r>
            <a:r>
              <a:rPr lang="en-US" sz="1100" b="1" dirty="0">
                <a:solidFill>
                  <a:srgbClr val="000000"/>
                </a:solidFill>
                <a:latin typeface="Segoe UI" panose="020B0502040204020203" pitchFamily="34" charset="0"/>
              </a:rPr>
              <a:t>]</a:t>
            </a:r>
            <a:endParaRPr lang="en-US" sz="1100" b="1" dirty="0"/>
          </a:p>
        </p:txBody>
      </p:sp>
      <p:pic>
        <p:nvPicPr>
          <p:cNvPr id="24" name="Picture 23"/>
          <p:cNvPicPr/>
          <p:nvPr/>
        </p:nvPicPr>
        <p:blipFill rotWithShape="1">
          <a:blip r:embed="rId5" cstate="print"/>
          <a:srcRect t="9941"/>
          <a:stretch/>
        </p:blipFill>
        <p:spPr bwMode="auto">
          <a:xfrm>
            <a:off x="6161282" y="3354200"/>
            <a:ext cx="1591477" cy="1380011"/>
          </a:xfrm>
          <a:prstGeom prst="rect">
            <a:avLst/>
          </a:prstGeom>
          <a:noFill/>
          <a:ln w="9525">
            <a:noFill/>
            <a:miter lim="800000"/>
            <a:headEnd/>
            <a:tailEnd/>
          </a:ln>
        </p:spPr>
      </p:pic>
      <p:pic>
        <p:nvPicPr>
          <p:cNvPr id="41" name="Picture 40"/>
          <p:cNvPicPr/>
          <p:nvPr/>
        </p:nvPicPr>
        <p:blipFill rotWithShape="1">
          <a:blip r:embed="rId6" cstate="print"/>
          <a:srcRect t="8089"/>
          <a:stretch/>
        </p:blipFill>
        <p:spPr bwMode="auto">
          <a:xfrm>
            <a:off x="9333740" y="3354200"/>
            <a:ext cx="1591477" cy="1408387"/>
          </a:xfrm>
          <a:prstGeom prst="rect">
            <a:avLst/>
          </a:prstGeom>
          <a:noFill/>
          <a:ln w="9525">
            <a:noFill/>
            <a:miter lim="800000"/>
            <a:headEnd/>
            <a:tailEnd/>
          </a:ln>
        </p:spPr>
      </p:pic>
      <p:sp>
        <p:nvSpPr>
          <p:cNvPr id="34" name="TextBox 33">
            <a:extLst>
              <a:ext uri="{FF2B5EF4-FFF2-40B4-BE49-F238E27FC236}">
                <a16:creationId xmlns:a16="http://schemas.microsoft.com/office/drawing/2014/main" id="{6F7364F9-D8CA-4319-B2F5-694DC28D26C1}"/>
              </a:ext>
            </a:extLst>
          </p:cNvPr>
          <p:cNvSpPr txBox="1"/>
          <p:nvPr/>
        </p:nvSpPr>
        <p:spPr>
          <a:xfrm>
            <a:off x="723773" y="4214408"/>
            <a:ext cx="5608051" cy="830997"/>
          </a:xfrm>
          <a:prstGeom prst="rect">
            <a:avLst/>
          </a:prstGeom>
          <a:noFill/>
        </p:spPr>
        <p:txBody>
          <a:bodyPr wrap="square" rtlCol="0">
            <a:spAutoFit/>
          </a:bodyPr>
          <a:lstStyle/>
          <a:p>
            <a:r>
              <a:rPr lang="en-US" sz="1600" dirty="0"/>
              <a:t>GB Segregated carbides width</a:t>
            </a:r>
          </a:p>
          <a:p>
            <a:r>
              <a:rPr lang="en-US" sz="1600" dirty="0"/>
              <a:t>&gt;</a:t>
            </a:r>
            <a:r>
              <a:rPr lang="en-US" sz="1600" b="1" dirty="0"/>
              <a:t>200 nm </a:t>
            </a:r>
            <a:r>
              <a:rPr lang="en-US" sz="1600" dirty="0"/>
              <a:t>@ cold spot; </a:t>
            </a:r>
            <a:r>
              <a:rPr lang="en-US" sz="1600" b="1" dirty="0"/>
              <a:t>500 nm</a:t>
            </a:r>
            <a:r>
              <a:rPr lang="en-US" sz="1600" dirty="0"/>
              <a:t> @ quench spot</a:t>
            </a:r>
          </a:p>
          <a:p>
            <a:r>
              <a:rPr lang="en-US" sz="1600" dirty="0"/>
              <a:t> of 1DE16</a:t>
            </a:r>
          </a:p>
        </p:txBody>
      </p:sp>
      <p:pic>
        <p:nvPicPr>
          <p:cNvPr id="43" name="Picture 42">
            <a:extLst>
              <a:ext uri="{FF2B5EF4-FFF2-40B4-BE49-F238E27FC236}">
                <a16:creationId xmlns:a16="http://schemas.microsoft.com/office/drawing/2014/main" id="{38AE3C71-5600-49AD-866E-B2A0B83F7321}"/>
              </a:ext>
            </a:extLst>
          </p:cNvPr>
          <p:cNvPicPr/>
          <p:nvPr/>
        </p:nvPicPr>
        <p:blipFill rotWithShape="1">
          <a:blip r:embed="rId7" cstate="print"/>
          <a:srcRect t="7729"/>
          <a:stretch/>
        </p:blipFill>
        <p:spPr bwMode="auto">
          <a:xfrm>
            <a:off x="2561850" y="1414876"/>
            <a:ext cx="2536501" cy="2318341"/>
          </a:xfrm>
          <a:prstGeom prst="rect">
            <a:avLst/>
          </a:prstGeom>
          <a:noFill/>
          <a:ln w="9525">
            <a:noFill/>
            <a:miter lim="800000"/>
            <a:headEnd/>
            <a:tailEnd/>
          </a:ln>
        </p:spPr>
      </p:pic>
      <p:pic>
        <p:nvPicPr>
          <p:cNvPr id="44" name="Picture 43">
            <a:extLst>
              <a:ext uri="{FF2B5EF4-FFF2-40B4-BE49-F238E27FC236}">
                <a16:creationId xmlns:a16="http://schemas.microsoft.com/office/drawing/2014/main" id="{F294D856-00CC-49B9-A8CB-97C05C4B8002}"/>
              </a:ext>
            </a:extLst>
          </p:cNvPr>
          <p:cNvPicPr/>
          <p:nvPr/>
        </p:nvPicPr>
        <p:blipFill rotWithShape="1">
          <a:blip r:embed="rId8" cstate="print"/>
          <a:srcRect l="9764" t="7517" r="10466"/>
          <a:stretch/>
        </p:blipFill>
        <p:spPr bwMode="auto">
          <a:xfrm>
            <a:off x="411492" y="1461273"/>
            <a:ext cx="2044540" cy="2282347"/>
          </a:xfrm>
          <a:prstGeom prst="rect">
            <a:avLst/>
          </a:prstGeom>
          <a:noFill/>
          <a:ln w="9525">
            <a:noFill/>
            <a:miter lim="800000"/>
            <a:headEnd/>
            <a:tailEnd/>
          </a:ln>
        </p:spPr>
      </p:pic>
      <p:sp>
        <p:nvSpPr>
          <p:cNvPr id="45" name="TextBox 44">
            <a:extLst>
              <a:ext uri="{FF2B5EF4-FFF2-40B4-BE49-F238E27FC236}">
                <a16:creationId xmlns:a16="http://schemas.microsoft.com/office/drawing/2014/main" id="{C169204B-3587-432D-AB3B-2CDA54F250E2}"/>
              </a:ext>
            </a:extLst>
          </p:cNvPr>
          <p:cNvSpPr txBox="1"/>
          <p:nvPr/>
        </p:nvSpPr>
        <p:spPr>
          <a:xfrm>
            <a:off x="6047891" y="1073279"/>
            <a:ext cx="4999151" cy="369332"/>
          </a:xfrm>
          <a:prstGeom prst="rect">
            <a:avLst/>
          </a:prstGeom>
          <a:solidFill>
            <a:schemeClr val="bg1"/>
          </a:solidFill>
        </p:spPr>
        <p:txBody>
          <a:bodyPr wrap="square">
            <a:spAutoFit/>
          </a:bodyPr>
          <a:lstStyle/>
          <a:p>
            <a:r>
              <a:rPr lang="de-DE" sz="1800" dirty="0"/>
              <a:t>Nb sample </a:t>
            </a:r>
            <a:r>
              <a:rPr lang="de-DE" sz="1800" b="1" dirty="0"/>
              <a:t>N- </a:t>
            </a:r>
            <a:r>
              <a:rPr lang="de-DE" sz="1800" b="1" dirty="0" err="1"/>
              <a:t>infused</a:t>
            </a:r>
            <a:r>
              <a:rPr lang="de-DE" sz="1800" b="1" dirty="0"/>
              <a:t> </a:t>
            </a:r>
            <a:r>
              <a:rPr lang="de-DE" sz="1800" dirty="0" err="1"/>
              <a:t>with</a:t>
            </a:r>
            <a:r>
              <a:rPr lang="de-DE" sz="1800" dirty="0"/>
              <a:t> 1DE20 at </a:t>
            </a:r>
            <a:r>
              <a:rPr lang="de-DE" sz="1800" b="1" dirty="0"/>
              <a:t>FNAL</a:t>
            </a:r>
          </a:p>
        </p:txBody>
      </p:sp>
      <p:pic>
        <p:nvPicPr>
          <p:cNvPr id="20" name="Picture 19">
            <a:extLst>
              <a:ext uri="{FF2B5EF4-FFF2-40B4-BE49-F238E27FC236}">
                <a16:creationId xmlns:a16="http://schemas.microsoft.com/office/drawing/2014/main" id="{0BC83197-7509-4B6E-B2E5-5D095E9A7859}"/>
              </a:ext>
            </a:extLst>
          </p:cNvPr>
          <p:cNvPicPr/>
          <p:nvPr/>
        </p:nvPicPr>
        <p:blipFill rotWithShape="1">
          <a:blip r:embed="rId9" cstate="print">
            <a:extLst>
              <a:ext uri="{28A0092B-C50C-407E-A947-70E740481C1C}">
                <a14:useLocalDpi xmlns:a14="http://schemas.microsoft.com/office/drawing/2010/main" val="0"/>
              </a:ext>
            </a:extLst>
          </a:blip>
          <a:srcRect l="-1" r="2244" b="52423"/>
          <a:stretch/>
        </p:blipFill>
        <p:spPr>
          <a:xfrm>
            <a:off x="5537779" y="3800362"/>
            <a:ext cx="696394" cy="828092"/>
          </a:xfrm>
          <a:prstGeom prst="rect">
            <a:avLst/>
          </a:prstGeom>
          <a:ln>
            <a:solidFill>
              <a:schemeClr val="tx1"/>
            </a:solidFill>
          </a:ln>
        </p:spPr>
      </p:pic>
      <p:pic>
        <p:nvPicPr>
          <p:cNvPr id="21" name="Picture 20">
            <a:extLst>
              <a:ext uri="{FF2B5EF4-FFF2-40B4-BE49-F238E27FC236}">
                <a16:creationId xmlns:a16="http://schemas.microsoft.com/office/drawing/2014/main" id="{ED24C22C-291F-452F-BF73-38D58C30C9C3}"/>
              </a:ext>
            </a:extLst>
          </p:cNvPr>
          <p:cNvPicPr/>
          <p:nvPr/>
        </p:nvPicPr>
        <p:blipFill rotWithShape="1">
          <a:blip r:embed="rId9" cstate="print">
            <a:extLst>
              <a:ext uri="{28A0092B-C50C-407E-A947-70E740481C1C}">
                <a14:useLocalDpi xmlns:a14="http://schemas.microsoft.com/office/drawing/2010/main" val="0"/>
              </a:ext>
            </a:extLst>
          </a:blip>
          <a:srcRect t="49198" r="-4999" b="183"/>
          <a:stretch/>
        </p:blipFill>
        <p:spPr>
          <a:xfrm>
            <a:off x="7723813" y="3760897"/>
            <a:ext cx="688145" cy="788250"/>
          </a:xfrm>
          <a:prstGeom prst="rect">
            <a:avLst/>
          </a:prstGeom>
          <a:ln>
            <a:solidFill>
              <a:schemeClr val="tx1"/>
            </a:solidFill>
          </a:ln>
        </p:spPr>
      </p:pic>
    </p:spTree>
    <p:extLst>
      <p:ext uri="{BB962C8B-B14F-4D97-AF65-F5344CB8AC3E}">
        <p14:creationId xmlns:p14="http://schemas.microsoft.com/office/powerpoint/2010/main" val="83780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026A6F4E-A20E-4901-B66C-3FBCEB478CBC}"/>
              </a:ext>
            </a:extLst>
          </p:cNvPr>
          <p:cNvPicPr/>
          <p:nvPr/>
        </p:nvPicPr>
        <p:blipFill rotWithShape="1">
          <a:blip r:embed="rId2" cstate="print"/>
          <a:srcRect t="8452"/>
          <a:stretch/>
        </p:blipFill>
        <p:spPr bwMode="auto">
          <a:xfrm>
            <a:off x="1100083" y="2312704"/>
            <a:ext cx="2563091" cy="2259265"/>
          </a:xfrm>
          <a:prstGeom prst="rect">
            <a:avLst/>
          </a:prstGeom>
          <a:noFill/>
          <a:ln w="9525">
            <a:noFill/>
            <a:miter lim="800000"/>
            <a:headEnd/>
            <a:tailEnd/>
          </a:ln>
        </p:spPr>
      </p:pic>
      <p:sp>
        <p:nvSpPr>
          <p:cNvPr id="16" name="Title 1"/>
          <p:cNvSpPr>
            <a:spLocks noGrp="1"/>
          </p:cNvSpPr>
          <p:nvPr>
            <p:ph type="title"/>
          </p:nvPr>
        </p:nvSpPr>
        <p:spPr>
          <a:xfrm>
            <a:off x="407988" y="349611"/>
            <a:ext cx="11376024" cy="451098"/>
          </a:xfrm>
        </p:spPr>
        <p:txBody>
          <a:bodyPr/>
          <a:lstStyle/>
          <a:p>
            <a:r>
              <a:rPr lang="en-US" dirty="0"/>
              <a:t>Carbide growth dependence on Nb orientation</a:t>
            </a:r>
          </a:p>
        </p:txBody>
      </p:sp>
      <p:sp>
        <p:nvSpPr>
          <p:cNvPr id="39" name="Text Placeholder 4"/>
          <p:cNvSpPr>
            <a:spLocks noGrp="1"/>
          </p:cNvSpPr>
          <p:nvPr>
            <p:ph type="body" sz="quarter" idx="13"/>
          </p:nvPr>
        </p:nvSpPr>
        <p:spPr>
          <a:xfrm>
            <a:off x="407368" y="817500"/>
            <a:ext cx="11152932" cy="379252"/>
          </a:xfrm>
        </p:spPr>
        <p:txBody>
          <a:bodyPr/>
          <a:lstStyle/>
          <a:p>
            <a:r>
              <a:rPr lang="en-US" dirty="0"/>
              <a:t>SEM + Electron backscatter diffraction (EBSD)</a:t>
            </a:r>
          </a:p>
        </p:txBody>
      </p:sp>
      <p:pic>
        <p:nvPicPr>
          <p:cNvPr id="17" name="Picture 16"/>
          <p:cNvPicPr/>
          <p:nvPr/>
        </p:nvPicPr>
        <p:blipFill>
          <a:blip r:embed="rId3" cstate="print"/>
          <a:srcRect/>
          <a:stretch>
            <a:fillRect/>
          </a:stretch>
        </p:blipFill>
        <p:spPr bwMode="auto">
          <a:xfrm>
            <a:off x="4500372" y="1059867"/>
            <a:ext cx="2606843" cy="1865077"/>
          </a:xfrm>
          <a:prstGeom prst="rect">
            <a:avLst/>
          </a:prstGeom>
          <a:noFill/>
          <a:ln w="9525">
            <a:noFill/>
            <a:miter lim="800000"/>
            <a:headEnd/>
            <a:tailEnd/>
          </a:ln>
        </p:spPr>
      </p:pic>
      <p:cxnSp>
        <p:nvCxnSpPr>
          <p:cNvPr id="5" name="Straight Arrow Connector 4"/>
          <p:cNvCxnSpPr>
            <a:cxnSpLocks/>
          </p:cNvCxnSpPr>
          <p:nvPr/>
        </p:nvCxnSpPr>
        <p:spPr>
          <a:xfrm flipV="1">
            <a:off x="1630120" y="1987725"/>
            <a:ext cx="2989716" cy="505171"/>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4" cstate="print"/>
          <a:srcRect/>
          <a:stretch>
            <a:fillRect/>
          </a:stretch>
        </p:blipFill>
        <p:spPr bwMode="auto">
          <a:xfrm>
            <a:off x="4490210" y="4605389"/>
            <a:ext cx="2606843" cy="1865077"/>
          </a:xfrm>
          <a:prstGeom prst="rect">
            <a:avLst/>
          </a:prstGeom>
          <a:noFill/>
          <a:ln w="9525">
            <a:noFill/>
            <a:miter lim="800000"/>
            <a:headEnd/>
            <a:tailEnd/>
          </a:ln>
        </p:spPr>
      </p:pic>
      <p:cxnSp>
        <p:nvCxnSpPr>
          <p:cNvPr id="23" name="Straight Arrow Connector 22"/>
          <p:cNvCxnSpPr>
            <a:cxnSpLocks/>
          </p:cNvCxnSpPr>
          <p:nvPr/>
        </p:nvCxnSpPr>
        <p:spPr>
          <a:xfrm>
            <a:off x="2760148" y="4103121"/>
            <a:ext cx="1806053" cy="125738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6"/>
          <p:cNvPicPr/>
          <p:nvPr/>
        </p:nvPicPr>
        <p:blipFill>
          <a:blip r:embed="rId5" cstate="print"/>
          <a:srcRect/>
          <a:stretch>
            <a:fillRect/>
          </a:stretch>
        </p:blipFill>
        <p:spPr bwMode="auto">
          <a:xfrm>
            <a:off x="4566201" y="2815082"/>
            <a:ext cx="2606843" cy="1865077"/>
          </a:xfrm>
          <a:prstGeom prst="rect">
            <a:avLst/>
          </a:prstGeom>
          <a:noFill/>
          <a:ln w="9525">
            <a:noFill/>
            <a:miter lim="800000"/>
            <a:headEnd/>
            <a:tailEnd/>
          </a:ln>
        </p:spPr>
      </p:pic>
      <p:cxnSp>
        <p:nvCxnSpPr>
          <p:cNvPr id="30" name="Straight Arrow Connector 29"/>
          <p:cNvCxnSpPr>
            <a:cxnSpLocks/>
          </p:cNvCxnSpPr>
          <p:nvPr/>
        </p:nvCxnSpPr>
        <p:spPr>
          <a:xfrm>
            <a:off x="3431704" y="3526083"/>
            <a:ext cx="1262987" cy="26377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ECF71EA-A7C2-4520-AA3B-9DFA74FF57C0}"/>
              </a:ext>
            </a:extLst>
          </p:cNvPr>
          <p:cNvPicPr/>
          <p:nvPr/>
        </p:nvPicPr>
        <p:blipFill>
          <a:blip r:embed="rId6"/>
          <a:stretch>
            <a:fillRect/>
          </a:stretch>
        </p:blipFill>
        <p:spPr>
          <a:xfrm>
            <a:off x="8033215" y="2153014"/>
            <a:ext cx="3087665" cy="1686919"/>
          </a:xfrm>
          <a:prstGeom prst="rect">
            <a:avLst/>
          </a:prstGeom>
          <a:ln>
            <a:solidFill>
              <a:schemeClr val="tx1"/>
            </a:solidFill>
          </a:ln>
        </p:spPr>
      </p:pic>
      <p:sp>
        <p:nvSpPr>
          <p:cNvPr id="20" name="TextBox 19">
            <a:extLst>
              <a:ext uri="{FF2B5EF4-FFF2-40B4-BE49-F238E27FC236}">
                <a16:creationId xmlns:a16="http://schemas.microsoft.com/office/drawing/2014/main" id="{CEE1D5B6-D35B-4A6E-B475-15FE0F48A5FC}"/>
              </a:ext>
            </a:extLst>
          </p:cNvPr>
          <p:cNvSpPr txBox="1"/>
          <p:nvPr/>
        </p:nvSpPr>
        <p:spPr>
          <a:xfrm>
            <a:off x="8033215" y="4704024"/>
            <a:ext cx="2606843" cy="338554"/>
          </a:xfrm>
          <a:prstGeom prst="rect">
            <a:avLst/>
          </a:prstGeom>
          <a:noFill/>
        </p:spPr>
        <p:txBody>
          <a:bodyPr wrap="square">
            <a:spAutoFit/>
          </a:bodyPr>
          <a:lstStyle/>
          <a:p>
            <a:r>
              <a:rPr lang="el-GR" sz="1600" b="1" dirty="0"/>
              <a:t>α</a:t>
            </a:r>
            <a:r>
              <a:rPr lang="en-US" sz="1600" b="1" dirty="0"/>
              <a:t>-</a:t>
            </a:r>
            <a:r>
              <a:rPr lang="de-DE" sz="1600" b="1" dirty="0"/>
              <a:t>Nb</a:t>
            </a:r>
            <a:r>
              <a:rPr lang="de-DE" sz="1600" b="1" baseline="-25000" dirty="0"/>
              <a:t>2</a:t>
            </a:r>
            <a:r>
              <a:rPr lang="de-DE" sz="1600" b="1" dirty="0"/>
              <a:t>C (</a:t>
            </a:r>
            <a:r>
              <a:rPr lang="de-DE" sz="1600" b="1" dirty="0" err="1"/>
              <a:t>orthorhombic</a:t>
            </a:r>
            <a:r>
              <a:rPr lang="de-DE" sz="1600" b="1" dirty="0"/>
              <a:t>)</a:t>
            </a:r>
          </a:p>
        </p:txBody>
      </p:sp>
      <p:pic>
        <p:nvPicPr>
          <p:cNvPr id="26" name="Picture 25">
            <a:extLst>
              <a:ext uri="{FF2B5EF4-FFF2-40B4-BE49-F238E27FC236}">
                <a16:creationId xmlns:a16="http://schemas.microsoft.com/office/drawing/2014/main" id="{8B09D0D3-6AE6-4C32-B94F-255EA93F48CC}"/>
              </a:ext>
            </a:extLst>
          </p:cNvPr>
          <p:cNvPicPr/>
          <p:nvPr/>
        </p:nvPicPr>
        <p:blipFill rotWithShape="1">
          <a:blip r:embed="rId7" cstate="print">
            <a:extLst>
              <a:ext uri="{28A0092B-C50C-407E-A947-70E740481C1C}">
                <a14:useLocalDpi xmlns:a14="http://schemas.microsoft.com/office/drawing/2010/main" val="0"/>
              </a:ext>
            </a:extLst>
          </a:blip>
          <a:srcRect t="49198" r="-4999" b="183"/>
          <a:stretch/>
        </p:blipFill>
        <p:spPr>
          <a:xfrm>
            <a:off x="8248869" y="3846715"/>
            <a:ext cx="724494" cy="904258"/>
          </a:xfrm>
          <a:prstGeom prst="rect">
            <a:avLst/>
          </a:prstGeom>
          <a:ln>
            <a:solidFill>
              <a:schemeClr val="tx1"/>
            </a:solidFill>
          </a:ln>
        </p:spPr>
      </p:pic>
      <p:sp>
        <p:nvSpPr>
          <p:cNvPr id="4" name="TextBox 3">
            <a:extLst>
              <a:ext uri="{FF2B5EF4-FFF2-40B4-BE49-F238E27FC236}">
                <a16:creationId xmlns:a16="http://schemas.microsoft.com/office/drawing/2014/main" id="{246A4673-EB11-4750-B0B0-A19077146C51}"/>
              </a:ext>
            </a:extLst>
          </p:cNvPr>
          <p:cNvSpPr txBox="1"/>
          <p:nvPr/>
        </p:nvSpPr>
        <p:spPr>
          <a:xfrm>
            <a:off x="8904311" y="1726848"/>
            <a:ext cx="1657569" cy="338554"/>
          </a:xfrm>
          <a:prstGeom prst="rect">
            <a:avLst/>
          </a:prstGeom>
          <a:noFill/>
        </p:spPr>
        <p:txBody>
          <a:bodyPr wrap="square" rtlCol="0">
            <a:spAutoFit/>
          </a:bodyPr>
          <a:lstStyle/>
          <a:p>
            <a:r>
              <a:rPr lang="en-US" sz="1600" b="1" dirty="0"/>
              <a:t>Precipitates</a:t>
            </a:r>
          </a:p>
        </p:txBody>
      </p:sp>
      <p:sp>
        <p:nvSpPr>
          <p:cNvPr id="29" name="TextBox 28">
            <a:extLst>
              <a:ext uri="{FF2B5EF4-FFF2-40B4-BE49-F238E27FC236}">
                <a16:creationId xmlns:a16="http://schemas.microsoft.com/office/drawing/2014/main" id="{AD36BB1D-60D6-4095-8DEA-B61F89C96F83}"/>
              </a:ext>
            </a:extLst>
          </p:cNvPr>
          <p:cNvSpPr txBox="1"/>
          <p:nvPr/>
        </p:nvSpPr>
        <p:spPr>
          <a:xfrm>
            <a:off x="7375827" y="3387584"/>
            <a:ext cx="714876" cy="276999"/>
          </a:xfrm>
          <a:prstGeom prst="rect">
            <a:avLst/>
          </a:prstGeom>
          <a:noFill/>
        </p:spPr>
        <p:txBody>
          <a:bodyPr wrap="none" rtlCol="0">
            <a:spAutoFit/>
          </a:bodyPr>
          <a:lstStyle/>
          <a:p>
            <a:r>
              <a:rPr lang="en-US" sz="1200" dirty="0">
                <a:solidFill>
                  <a:schemeClr val="bg1"/>
                </a:solidFill>
              </a:rPr>
              <a:t>Nb(111)</a:t>
            </a:r>
          </a:p>
        </p:txBody>
      </p:sp>
      <p:sp>
        <p:nvSpPr>
          <p:cNvPr id="34" name="TextBox 33">
            <a:extLst>
              <a:ext uri="{FF2B5EF4-FFF2-40B4-BE49-F238E27FC236}">
                <a16:creationId xmlns:a16="http://schemas.microsoft.com/office/drawing/2014/main" id="{1E3666C8-2DA2-48F3-BBC2-EEFCA57773D6}"/>
              </a:ext>
            </a:extLst>
          </p:cNvPr>
          <p:cNvSpPr txBox="1"/>
          <p:nvPr/>
        </p:nvSpPr>
        <p:spPr>
          <a:xfrm>
            <a:off x="2060632" y="5168595"/>
            <a:ext cx="1143325" cy="369332"/>
          </a:xfrm>
          <a:prstGeom prst="rect">
            <a:avLst/>
          </a:prstGeom>
          <a:noFill/>
        </p:spPr>
        <p:txBody>
          <a:bodyPr wrap="square">
            <a:spAutoFit/>
          </a:bodyPr>
          <a:lstStyle/>
          <a:p>
            <a:r>
              <a:rPr lang="de-DE" sz="1600" b="1" dirty="0"/>
              <a:t>Nb (bcc) </a:t>
            </a:r>
            <a:r>
              <a:rPr lang="de-DE" sz="1800" b="1" dirty="0"/>
              <a:t>	</a:t>
            </a:r>
            <a:endParaRPr lang="en-US" dirty="0"/>
          </a:p>
        </p:txBody>
      </p:sp>
      <p:pic>
        <p:nvPicPr>
          <p:cNvPr id="28" name="Picture 27">
            <a:extLst>
              <a:ext uri="{FF2B5EF4-FFF2-40B4-BE49-F238E27FC236}">
                <a16:creationId xmlns:a16="http://schemas.microsoft.com/office/drawing/2014/main" id="{52866C7C-55DF-417A-975B-D091D03A096E}"/>
              </a:ext>
            </a:extLst>
          </p:cNvPr>
          <p:cNvPicPr/>
          <p:nvPr/>
        </p:nvPicPr>
        <p:blipFill rotWithShape="1">
          <a:blip r:embed="rId7" cstate="print">
            <a:extLst>
              <a:ext uri="{28A0092B-C50C-407E-A947-70E740481C1C}">
                <a14:useLocalDpi xmlns:a14="http://schemas.microsoft.com/office/drawing/2010/main" val="0"/>
              </a:ext>
            </a:extLst>
          </a:blip>
          <a:srcRect l="-1" r="2244" b="52423"/>
          <a:stretch/>
        </p:blipFill>
        <p:spPr>
          <a:xfrm>
            <a:off x="2263575" y="4407888"/>
            <a:ext cx="616323" cy="686170"/>
          </a:xfrm>
          <a:prstGeom prst="rect">
            <a:avLst/>
          </a:prstGeom>
          <a:ln>
            <a:solidFill>
              <a:schemeClr val="tx1"/>
            </a:solidFill>
          </a:ln>
        </p:spPr>
      </p:pic>
      <p:sp>
        <p:nvSpPr>
          <p:cNvPr id="40" name="TextBox 39">
            <a:extLst>
              <a:ext uri="{FF2B5EF4-FFF2-40B4-BE49-F238E27FC236}">
                <a16:creationId xmlns:a16="http://schemas.microsoft.com/office/drawing/2014/main" id="{2B97C789-41B0-4EBA-B1ED-26FEBEFD813D}"/>
              </a:ext>
            </a:extLst>
          </p:cNvPr>
          <p:cNvSpPr txBox="1"/>
          <p:nvPr/>
        </p:nvSpPr>
        <p:spPr>
          <a:xfrm>
            <a:off x="445295" y="5562298"/>
            <a:ext cx="4174541" cy="338554"/>
          </a:xfrm>
          <a:prstGeom prst="rect">
            <a:avLst/>
          </a:prstGeom>
          <a:noFill/>
        </p:spPr>
        <p:txBody>
          <a:bodyPr wrap="none" rtlCol="0">
            <a:spAutoFit/>
          </a:bodyPr>
          <a:lstStyle/>
          <a:p>
            <a:r>
              <a:rPr lang="en-US" sz="1600" dirty="0"/>
              <a:t>More segregation at higher index plane side</a:t>
            </a:r>
          </a:p>
        </p:txBody>
      </p:sp>
      <p:sp>
        <p:nvSpPr>
          <p:cNvPr id="41" name="TextBox 40">
            <a:extLst>
              <a:ext uri="{FF2B5EF4-FFF2-40B4-BE49-F238E27FC236}">
                <a16:creationId xmlns:a16="http://schemas.microsoft.com/office/drawing/2014/main" id="{642525A2-F43C-45E9-A111-0954F4EC80C4}"/>
              </a:ext>
            </a:extLst>
          </p:cNvPr>
          <p:cNvSpPr txBox="1"/>
          <p:nvPr/>
        </p:nvSpPr>
        <p:spPr>
          <a:xfrm>
            <a:off x="816019" y="1888943"/>
            <a:ext cx="3283475" cy="338554"/>
          </a:xfrm>
          <a:prstGeom prst="rect">
            <a:avLst/>
          </a:prstGeom>
          <a:noFill/>
        </p:spPr>
        <p:txBody>
          <a:bodyPr wrap="square" rtlCol="0">
            <a:spAutoFit/>
          </a:bodyPr>
          <a:lstStyle/>
          <a:p>
            <a:r>
              <a:rPr lang="en-US" sz="1600" b="1" dirty="0"/>
              <a:t>Grain boundary segregation</a:t>
            </a:r>
          </a:p>
        </p:txBody>
      </p:sp>
      <p:sp>
        <p:nvSpPr>
          <p:cNvPr id="42" name="TextBox 41">
            <a:extLst>
              <a:ext uri="{FF2B5EF4-FFF2-40B4-BE49-F238E27FC236}">
                <a16:creationId xmlns:a16="http://schemas.microsoft.com/office/drawing/2014/main" id="{8BAFBA12-D23A-4FAD-9CDE-F322EEA0344B}"/>
              </a:ext>
            </a:extLst>
          </p:cNvPr>
          <p:cNvSpPr txBox="1"/>
          <p:nvPr/>
        </p:nvSpPr>
        <p:spPr>
          <a:xfrm>
            <a:off x="7249365" y="5501489"/>
            <a:ext cx="4697120" cy="338554"/>
          </a:xfrm>
          <a:prstGeom prst="rect">
            <a:avLst/>
          </a:prstGeom>
          <a:noFill/>
        </p:spPr>
        <p:txBody>
          <a:bodyPr wrap="none" rtlCol="0">
            <a:spAutoFit/>
          </a:bodyPr>
          <a:lstStyle/>
          <a:p>
            <a:r>
              <a:rPr lang="en-US" sz="1600" dirty="0"/>
              <a:t>Size and shape changes with Nb grain orientation</a:t>
            </a:r>
          </a:p>
        </p:txBody>
      </p:sp>
    </p:spTree>
    <p:extLst>
      <p:ext uri="{BB962C8B-B14F-4D97-AF65-F5344CB8AC3E}">
        <p14:creationId xmlns:p14="http://schemas.microsoft.com/office/powerpoint/2010/main" val="173585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0">
            <a:extLst>
              <a:ext uri="{FF2B5EF4-FFF2-40B4-BE49-F238E27FC236}">
                <a16:creationId xmlns:a16="http://schemas.microsoft.com/office/drawing/2014/main" id="{87AFD257-26A1-4831-9479-B090808744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 t="58075" r="30087" b="10220"/>
          <a:stretch/>
        </p:blipFill>
        <p:spPr bwMode="auto">
          <a:xfrm>
            <a:off x="1399197" y="4954130"/>
            <a:ext cx="3845929" cy="132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a:extLst>
              <a:ext uri="{FF2B5EF4-FFF2-40B4-BE49-F238E27FC236}">
                <a16:creationId xmlns:a16="http://schemas.microsoft.com/office/drawing/2014/main" id="{A0D043D5-E14D-4F0A-BBBF-AE2FC76201A1}"/>
              </a:ext>
            </a:extLst>
          </p:cNvPr>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a:t>Grain-size distribution</a:t>
            </a:r>
          </a:p>
        </p:txBody>
      </p:sp>
      <p:sp>
        <p:nvSpPr>
          <p:cNvPr id="17" name="Text Placeholder 4">
            <a:extLst>
              <a:ext uri="{FF2B5EF4-FFF2-40B4-BE49-F238E27FC236}">
                <a16:creationId xmlns:a16="http://schemas.microsoft.com/office/drawing/2014/main" id="{65A5FDE2-D00A-41D6-9746-F3F0ADCA15DC}"/>
              </a:ext>
            </a:extLst>
          </p:cNvPr>
          <p:cNvSpPr>
            <a:spLocks noGrp="1"/>
          </p:cNvSpPr>
          <p:nvPr>
            <p:ph type="body" sz="quarter" idx="13"/>
          </p:nvPr>
        </p:nvSpPr>
        <p:spPr>
          <a:xfrm>
            <a:off x="407368" y="817500"/>
            <a:ext cx="11152932" cy="379252"/>
          </a:xfrm>
        </p:spPr>
        <p:txBody>
          <a:bodyPr/>
          <a:lstStyle/>
          <a:p>
            <a:r>
              <a:rPr lang="en-US" sz="1600" b="1" dirty="0">
                <a:solidFill>
                  <a:srgbClr val="FF9E1B"/>
                </a:solidFill>
              </a:rPr>
              <a:t>electron back scattered diffraction (EBSD)</a:t>
            </a:r>
            <a:endParaRPr lang="de-DE" dirty="0"/>
          </a:p>
        </p:txBody>
      </p:sp>
      <p:sp>
        <p:nvSpPr>
          <p:cNvPr id="18" name="TextBox 17">
            <a:extLst>
              <a:ext uri="{FF2B5EF4-FFF2-40B4-BE49-F238E27FC236}">
                <a16:creationId xmlns:a16="http://schemas.microsoft.com/office/drawing/2014/main" id="{44603C6D-2F12-4106-AC6F-B3E1189E13F6}"/>
              </a:ext>
            </a:extLst>
          </p:cNvPr>
          <p:cNvSpPr txBox="1"/>
          <p:nvPr/>
        </p:nvSpPr>
        <p:spPr>
          <a:xfrm>
            <a:off x="340498" y="1043906"/>
            <a:ext cx="5040560" cy="276999"/>
          </a:xfrm>
          <a:prstGeom prst="rect">
            <a:avLst/>
          </a:prstGeom>
          <a:noFill/>
        </p:spPr>
        <p:txBody>
          <a:bodyPr wrap="square" rtlCol="0">
            <a:spAutoFit/>
          </a:bodyPr>
          <a:lstStyle/>
          <a:p>
            <a:r>
              <a:rPr lang="en-US" sz="1200" b="1" dirty="0"/>
              <a:t>High Q , high </a:t>
            </a:r>
            <a:r>
              <a:rPr lang="en-US" sz="1200" b="1" dirty="0" err="1"/>
              <a:t>E</a:t>
            </a:r>
            <a:r>
              <a:rPr lang="en-US" sz="1200" b="1" baseline="-25000" dirty="0" err="1"/>
              <a:t>acc</a:t>
            </a:r>
            <a:r>
              <a:rPr lang="en-US" sz="1200" b="1" dirty="0"/>
              <a:t> after : 800 </a:t>
            </a:r>
            <a:r>
              <a:rPr lang="en-US" sz="1200" dirty="0">
                <a:effectLst/>
                <a:latin typeface="Arial" panose="020B0604020202020204" pitchFamily="34" charset="0"/>
                <a:ea typeface="Calibri" panose="020F0502020204030204" pitchFamily="34" charset="0"/>
              </a:rPr>
              <a:t>°</a:t>
            </a:r>
            <a:r>
              <a:rPr lang="en-US" sz="1200" b="1" dirty="0"/>
              <a:t>C /3 </a:t>
            </a:r>
            <a:r>
              <a:rPr lang="en-US" sz="1200" b="1" dirty="0" err="1"/>
              <a:t>hrs</a:t>
            </a:r>
            <a:r>
              <a:rPr lang="en-US" sz="1200" b="1" dirty="0"/>
              <a:t> + 40 µm EP + 120 </a:t>
            </a:r>
            <a:r>
              <a:rPr lang="en-US" sz="1200" dirty="0">
                <a:effectLst/>
                <a:latin typeface="Arial" panose="020B0604020202020204" pitchFamily="34" charset="0"/>
                <a:ea typeface="Calibri" panose="020F0502020204030204" pitchFamily="34" charset="0"/>
              </a:rPr>
              <a:t>° </a:t>
            </a:r>
            <a:r>
              <a:rPr lang="en-US" sz="1200" b="1" dirty="0"/>
              <a:t>C /48 </a:t>
            </a:r>
            <a:r>
              <a:rPr lang="en-US" sz="1200" b="1" dirty="0" err="1"/>
              <a:t>hrs</a:t>
            </a:r>
            <a:endParaRPr lang="en-US" sz="1200" b="1" dirty="0"/>
          </a:p>
        </p:txBody>
      </p:sp>
      <p:pic>
        <p:nvPicPr>
          <p:cNvPr id="20" name="Picture 19">
            <a:extLst>
              <a:ext uri="{FF2B5EF4-FFF2-40B4-BE49-F238E27FC236}">
                <a16:creationId xmlns:a16="http://schemas.microsoft.com/office/drawing/2014/main" id="{9C1E0E59-FFCA-4428-936E-7D29DC97789A}"/>
              </a:ext>
            </a:extLst>
          </p:cNvPr>
          <p:cNvPicPr/>
          <p:nvPr/>
        </p:nvPicPr>
        <p:blipFill>
          <a:blip r:embed="rId3"/>
          <a:stretch>
            <a:fillRect/>
          </a:stretch>
        </p:blipFill>
        <p:spPr>
          <a:xfrm>
            <a:off x="1393079" y="1972341"/>
            <a:ext cx="3948545" cy="2865533"/>
          </a:xfrm>
          <a:prstGeom prst="rect">
            <a:avLst/>
          </a:prstGeom>
        </p:spPr>
      </p:pic>
      <p:pic>
        <p:nvPicPr>
          <p:cNvPr id="26" name="Picture 25">
            <a:extLst>
              <a:ext uri="{FF2B5EF4-FFF2-40B4-BE49-F238E27FC236}">
                <a16:creationId xmlns:a16="http://schemas.microsoft.com/office/drawing/2014/main" id="{1F224033-7CED-4359-A627-E81480FB7C89}"/>
              </a:ext>
            </a:extLst>
          </p:cNvPr>
          <p:cNvPicPr/>
          <p:nvPr/>
        </p:nvPicPr>
        <p:blipFill>
          <a:blip r:embed="rId4"/>
          <a:stretch>
            <a:fillRect/>
          </a:stretch>
        </p:blipFill>
        <p:spPr>
          <a:xfrm>
            <a:off x="6114387" y="1394428"/>
            <a:ext cx="4565011" cy="3443446"/>
          </a:xfrm>
          <a:prstGeom prst="rect">
            <a:avLst/>
          </a:prstGeom>
        </p:spPr>
      </p:pic>
      <p:sp>
        <p:nvSpPr>
          <p:cNvPr id="12" name="TextBox 11">
            <a:extLst>
              <a:ext uri="{FF2B5EF4-FFF2-40B4-BE49-F238E27FC236}">
                <a16:creationId xmlns:a16="http://schemas.microsoft.com/office/drawing/2014/main" id="{9B399637-94BA-49CD-A290-2C2D46BAD81A}"/>
              </a:ext>
            </a:extLst>
          </p:cNvPr>
          <p:cNvSpPr txBox="1"/>
          <p:nvPr/>
        </p:nvSpPr>
        <p:spPr>
          <a:xfrm>
            <a:off x="1293036" y="1702196"/>
            <a:ext cx="1567742" cy="307777"/>
          </a:xfrm>
          <a:prstGeom prst="rect">
            <a:avLst/>
          </a:prstGeom>
          <a:noFill/>
        </p:spPr>
        <p:txBody>
          <a:bodyPr wrap="square">
            <a:spAutoFit/>
          </a:bodyPr>
          <a:lstStyle/>
          <a:p>
            <a:r>
              <a:rPr lang="en-US" sz="1400" b="1" dirty="0"/>
              <a:t>Quench spot</a:t>
            </a:r>
            <a:endParaRPr lang="en-US" sz="1400" dirty="0"/>
          </a:p>
        </p:txBody>
      </p:sp>
      <p:sp>
        <p:nvSpPr>
          <p:cNvPr id="3" name="TextBox 2">
            <a:extLst>
              <a:ext uri="{FF2B5EF4-FFF2-40B4-BE49-F238E27FC236}">
                <a16:creationId xmlns:a16="http://schemas.microsoft.com/office/drawing/2014/main" id="{3F464205-0BE1-449D-816A-86E6DA8B384A}"/>
              </a:ext>
            </a:extLst>
          </p:cNvPr>
          <p:cNvSpPr txBox="1"/>
          <p:nvPr/>
        </p:nvSpPr>
        <p:spPr>
          <a:xfrm>
            <a:off x="3575720" y="5087998"/>
            <a:ext cx="1353769" cy="276999"/>
          </a:xfrm>
          <a:prstGeom prst="rect">
            <a:avLst/>
          </a:prstGeom>
          <a:noFill/>
        </p:spPr>
        <p:txBody>
          <a:bodyPr wrap="none" rtlCol="0">
            <a:spAutoFit/>
          </a:bodyPr>
          <a:lstStyle/>
          <a:p>
            <a:r>
              <a:rPr lang="en-US" sz="1200" b="1" dirty="0"/>
              <a:t>Av. size &lt; 30 µm</a:t>
            </a:r>
          </a:p>
        </p:txBody>
      </p:sp>
      <p:grpSp>
        <p:nvGrpSpPr>
          <p:cNvPr id="14" name="Group 13">
            <a:extLst>
              <a:ext uri="{FF2B5EF4-FFF2-40B4-BE49-F238E27FC236}">
                <a16:creationId xmlns:a16="http://schemas.microsoft.com/office/drawing/2014/main" id="{73C3F2EB-EE3C-409E-B16A-6F903896C75D}"/>
              </a:ext>
            </a:extLst>
          </p:cNvPr>
          <p:cNvGrpSpPr/>
          <p:nvPr/>
        </p:nvGrpSpPr>
        <p:grpSpPr>
          <a:xfrm>
            <a:off x="10419711" y="247301"/>
            <a:ext cx="1329681" cy="949451"/>
            <a:chOff x="0" y="0"/>
            <a:chExt cx="914400" cy="609600"/>
          </a:xfrm>
        </p:grpSpPr>
        <p:pic>
          <p:nvPicPr>
            <p:cNvPr id="16" name="Picture 15">
              <a:extLst>
                <a:ext uri="{FF2B5EF4-FFF2-40B4-BE49-F238E27FC236}">
                  <a16:creationId xmlns:a16="http://schemas.microsoft.com/office/drawing/2014/main" id="{6302F9C9-D371-4204-ABF3-33DA5E768FF9}"/>
                </a:ext>
              </a:extLst>
            </p:cNvPr>
            <p:cNvPicPr/>
            <p:nvPr/>
          </p:nvPicPr>
          <p:blipFill rotWithShape="1">
            <a:blip r:embed="rId5" cstate="print">
              <a:extLst>
                <a:ext uri="{28A0092B-C50C-407E-A947-70E740481C1C}">
                  <a14:useLocalDpi xmlns:a14="http://schemas.microsoft.com/office/drawing/2010/main" val="0"/>
                </a:ext>
              </a:extLst>
            </a:blip>
            <a:srcRect l="15305" t="55650" r="59780" b="19523"/>
            <a:stretch/>
          </p:blipFill>
          <p:spPr bwMode="auto">
            <a:xfrm>
              <a:off x="0" y="0"/>
              <a:ext cx="914400" cy="609600"/>
            </a:xfrm>
            <a:prstGeom prst="rect">
              <a:avLst/>
            </a:prstGeom>
            <a:noFill/>
            <a:ln>
              <a:solidFill>
                <a:schemeClr val="tx1"/>
              </a:solidFill>
            </a:ln>
            <a:extLst>
              <a:ext uri="{53640926-AAD7-44D8-BBD7-CCE9431645EC}">
                <a14:shadowObscured xmlns:a14="http://schemas.microsoft.com/office/drawing/2010/main"/>
              </a:ext>
            </a:extLst>
          </p:spPr>
        </p:pic>
        <p:sp>
          <p:nvSpPr>
            <p:cNvPr id="19" name="Oval 18">
              <a:extLst>
                <a:ext uri="{FF2B5EF4-FFF2-40B4-BE49-F238E27FC236}">
                  <a16:creationId xmlns:a16="http://schemas.microsoft.com/office/drawing/2014/main" id="{DEF1C15B-9D2D-4C61-B33D-14F22F13CB48}"/>
                </a:ext>
              </a:extLst>
            </p:cNvPr>
            <p:cNvSpPr/>
            <p:nvPr/>
          </p:nvSpPr>
          <p:spPr>
            <a:xfrm>
              <a:off x="510539" y="413329"/>
              <a:ext cx="200660" cy="196271"/>
            </a:xfrm>
            <a:prstGeom prst="ellipse">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13" name="Picture 2">
            <a:extLst>
              <a:ext uri="{FF2B5EF4-FFF2-40B4-BE49-F238E27FC236}">
                <a16:creationId xmlns:a16="http://schemas.microsoft.com/office/drawing/2014/main" id="{994C8F08-F8DB-49A2-A803-11091F586E1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5819" r="30666" b="14492"/>
          <a:stretch/>
        </p:blipFill>
        <p:spPr bwMode="auto">
          <a:xfrm>
            <a:off x="6844689" y="4883289"/>
            <a:ext cx="3865160" cy="125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a:extLst>
              <a:ext uri="{FF2B5EF4-FFF2-40B4-BE49-F238E27FC236}">
                <a16:creationId xmlns:a16="http://schemas.microsoft.com/office/drawing/2014/main" id="{2C4B3815-A31E-4D5E-8494-4E588645F642}"/>
              </a:ext>
            </a:extLst>
          </p:cNvPr>
          <p:cNvSpPr txBox="1"/>
          <p:nvPr/>
        </p:nvSpPr>
        <p:spPr>
          <a:xfrm>
            <a:off x="9120336" y="4990251"/>
            <a:ext cx="1353769" cy="276999"/>
          </a:xfrm>
          <a:prstGeom prst="rect">
            <a:avLst/>
          </a:prstGeom>
          <a:noFill/>
        </p:spPr>
        <p:txBody>
          <a:bodyPr wrap="none" rtlCol="0">
            <a:spAutoFit/>
          </a:bodyPr>
          <a:lstStyle/>
          <a:p>
            <a:r>
              <a:rPr lang="en-US" sz="1200" b="1" dirty="0"/>
              <a:t>Av. size ~ 40 µm</a:t>
            </a:r>
          </a:p>
        </p:txBody>
      </p:sp>
      <p:sp>
        <p:nvSpPr>
          <p:cNvPr id="24" name="TextBox 23">
            <a:extLst>
              <a:ext uri="{FF2B5EF4-FFF2-40B4-BE49-F238E27FC236}">
                <a16:creationId xmlns:a16="http://schemas.microsoft.com/office/drawing/2014/main" id="{82635007-3FB0-4015-94E5-02E43A92647A}"/>
              </a:ext>
            </a:extLst>
          </p:cNvPr>
          <p:cNvSpPr txBox="1"/>
          <p:nvPr/>
        </p:nvSpPr>
        <p:spPr>
          <a:xfrm>
            <a:off x="6089983" y="1131432"/>
            <a:ext cx="1334629" cy="307777"/>
          </a:xfrm>
          <a:prstGeom prst="rect">
            <a:avLst/>
          </a:prstGeom>
          <a:noFill/>
        </p:spPr>
        <p:txBody>
          <a:bodyPr wrap="square">
            <a:spAutoFit/>
          </a:bodyPr>
          <a:lstStyle/>
          <a:p>
            <a:r>
              <a:rPr lang="en-US" sz="1400" b="1" dirty="0"/>
              <a:t>Cold spot</a:t>
            </a:r>
            <a:endParaRPr lang="en-US" sz="1400" dirty="0"/>
          </a:p>
        </p:txBody>
      </p:sp>
      <p:pic>
        <p:nvPicPr>
          <p:cNvPr id="21" name="Picture 20">
            <a:extLst>
              <a:ext uri="{FF2B5EF4-FFF2-40B4-BE49-F238E27FC236}">
                <a16:creationId xmlns:a16="http://schemas.microsoft.com/office/drawing/2014/main" id="{2866B2A2-72B5-40D1-A969-5E88B76B80FF}"/>
              </a:ext>
            </a:extLst>
          </p:cNvPr>
          <p:cNvPicPr/>
          <p:nvPr/>
        </p:nvPicPr>
        <p:blipFill rotWithShape="1">
          <a:blip r:embed="rId7" cstate="print">
            <a:extLst>
              <a:ext uri="{28A0092B-C50C-407E-A947-70E740481C1C}">
                <a14:useLocalDpi xmlns:a14="http://schemas.microsoft.com/office/drawing/2010/main" val="0"/>
              </a:ext>
            </a:extLst>
          </a:blip>
          <a:srcRect b="53220"/>
          <a:stretch/>
        </p:blipFill>
        <p:spPr>
          <a:xfrm>
            <a:off x="5366028" y="3893427"/>
            <a:ext cx="736157" cy="944447"/>
          </a:xfrm>
          <a:prstGeom prst="rect">
            <a:avLst/>
          </a:prstGeom>
          <a:ln>
            <a:solidFill>
              <a:schemeClr val="tx1"/>
            </a:solidFill>
          </a:ln>
        </p:spPr>
      </p:pic>
      <p:sp>
        <p:nvSpPr>
          <p:cNvPr id="4" name="TextBox 3">
            <a:extLst>
              <a:ext uri="{FF2B5EF4-FFF2-40B4-BE49-F238E27FC236}">
                <a16:creationId xmlns:a16="http://schemas.microsoft.com/office/drawing/2014/main" id="{8C8B88A4-66AB-446F-B7FF-9DD4C02418B4}"/>
              </a:ext>
            </a:extLst>
          </p:cNvPr>
          <p:cNvSpPr txBox="1"/>
          <p:nvPr/>
        </p:nvSpPr>
        <p:spPr>
          <a:xfrm>
            <a:off x="10948416" y="3861048"/>
            <a:ext cx="184731" cy="338554"/>
          </a:xfrm>
          <a:prstGeom prst="rect">
            <a:avLst/>
          </a:prstGeom>
          <a:noFill/>
        </p:spPr>
        <p:txBody>
          <a:bodyPr wrap="none" rtlCol="0">
            <a:spAutoFit/>
          </a:bodyPr>
          <a:lstStyle/>
          <a:p>
            <a:endParaRPr lang="en-US" sz="1600" dirty="0" err="1"/>
          </a:p>
        </p:txBody>
      </p:sp>
    </p:spTree>
    <p:extLst>
      <p:ext uri="{BB962C8B-B14F-4D97-AF65-F5344CB8AC3E}">
        <p14:creationId xmlns:p14="http://schemas.microsoft.com/office/powerpoint/2010/main" val="306526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9" t="34765" r="21761"/>
          <a:stretch/>
        </p:blipFill>
        <p:spPr bwMode="auto">
          <a:xfrm>
            <a:off x="7440657" y="2324195"/>
            <a:ext cx="3686911" cy="29079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407988" y="349611"/>
            <a:ext cx="11376024" cy="451098"/>
          </a:xfrm>
        </p:spPr>
        <p:txBody>
          <a:bodyPr/>
          <a:lstStyle/>
          <a:p>
            <a:r>
              <a:rPr lang="de-DE" sz="3200" dirty="0" err="1"/>
              <a:t>Misorientation</a:t>
            </a:r>
            <a:r>
              <a:rPr lang="de-DE" sz="3200" dirty="0"/>
              <a:t> angle (</a:t>
            </a:r>
            <a:r>
              <a:rPr lang="el-GR" sz="3200" dirty="0"/>
              <a:t>θ</a:t>
            </a:r>
            <a:r>
              <a:rPr lang="en-US" sz="3200" dirty="0"/>
              <a:t>)</a:t>
            </a:r>
            <a:r>
              <a:rPr lang="el-GR" sz="3200" dirty="0"/>
              <a:t> </a:t>
            </a:r>
            <a:r>
              <a:rPr lang="de-DE" sz="3200" dirty="0" err="1"/>
              <a:t>distribution</a:t>
            </a:r>
            <a:r>
              <a:rPr lang="de-DE" sz="3200" dirty="0"/>
              <a:t> </a:t>
            </a:r>
            <a:endParaRPr lang="en-US" dirty="0"/>
          </a:p>
        </p:txBody>
      </p:sp>
      <p:sp>
        <p:nvSpPr>
          <p:cNvPr id="7" name="Text Placeholder 4"/>
          <p:cNvSpPr>
            <a:spLocks noGrp="1"/>
          </p:cNvSpPr>
          <p:nvPr>
            <p:ph type="body" sz="quarter" idx="13"/>
          </p:nvPr>
        </p:nvSpPr>
        <p:spPr>
          <a:xfrm>
            <a:off x="407368" y="817500"/>
            <a:ext cx="11152932" cy="379252"/>
          </a:xfrm>
        </p:spPr>
        <p:txBody>
          <a:bodyPr/>
          <a:lstStyle/>
          <a:p>
            <a:r>
              <a:rPr lang="de-DE" dirty="0"/>
              <a:t>Low-angle </a:t>
            </a:r>
            <a:r>
              <a:rPr lang="de-DE" dirty="0" err="1"/>
              <a:t>grain</a:t>
            </a:r>
            <a:r>
              <a:rPr lang="de-DE" dirty="0"/>
              <a:t> </a:t>
            </a:r>
            <a:r>
              <a:rPr lang="de-DE" dirty="0" err="1"/>
              <a:t>boundaries</a:t>
            </a:r>
            <a:r>
              <a:rPr lang="de-DE" dirty="0"/>
              <a:t> </a:t>
            </a:r>
            <a:r>
              <a:rPr lang="de-DE" dirty="0" err="1"/>
              <a:t>with</a:t>
            </a:r>
            <a:r>
              <a:rPr lang="de-DE" dirty="0"/>
              <a:t> high </a:t>
            </a:r>
            <a:r>
              <a:rPr lang="de-DE" dirty="0" err="1"/>
              <a:t>dislocation</a:t>
            </a:r>
            <a:r>
              <a:rPr lang="de-DE" dirty="0"/>
              <a:t> </a:t>
            </a:r>
            <a:r>
              <a:rPr lang="de-DE" dirty="0" err="1"/>
              <a:t>density</a:t>
            </a:r>
            <a:r>
              <a:rPr lang="de-DE" dirty="0"/>
              <a:t> </a:t>
            </a:r>
            <a:endParaRPr lang="en-US" dirty="0"/>
          </a:p>
        </p:txBody>
      </p:sp>
      <p:pic>
        <p:nvPicPr>
          <p:cNvPr id="16" name="Picture 15">
            <a:extLst>
              <a:ext uri="{FF2B5EF4-FFF2-40B4-BE49-F238E27FC236}">
                <a16:creationId xmlns:a16="http://schemas.microsoft.com/office/drawing/2014/main" id="{86166235-0CCD-414F-8642-88B46E4D4201}"/>
              </a:ext>
            </a:extLst>
          </p:cNvPr>
          <p:cNvPicPr/>
          <p:nvPr/>
        </p:nvPicPr>
        <p:blipFill>
          <a:blip r:embed="rId3"/>
          <a:stretch>
            <a:fillRect/>
          </a:stretch>
        </p:blipFill>
        <p:spPr>
          <a:xfrm>
            <a:off x="265903" y="4036330"/>
            <a:ext cx="1522335" cy="1104786"/>
          </a:xfrm>
          <a:prstGeom prst="rect">
            <a:avLst/>
          </a:prstGeom>
        </p:spPr>
      </p:pic>
      <p:pic>
        <p:nvPicPr>
          <p:cNvPr id="17" name="Picture 16">
            <a:extLst>
              <a:ext uri="{FF2B5EF4-FFF2-40B4-BE49-F238E27FC236}">
                <a16:creationId xmlns:a16="http://schemas.microsoft.com/office/drawing/2014/main" id="{7F4A1A6E-433A-4E88-8FF4-827691FDE760}"/>
              </a:ext>
            </a:extLst>
          </p:cNvPr>
          <p:cNvPicPr/>
          <p:nvPr/>
        </p:nvPicPr>
        <p:blipFill>
          <a:blip r:embed="rId4"/>
          <a:stretch>
            <a:fillRect/>
          </a:stretch>
        </p:blipFill>
        <p:spPr>
          <a:xfrm>
            <a:off x="265320" y="5232178"/>
            <a:ext cx="1600009" cy="1206906"/>
          </a:xfrm>
          <a:prstGeom prst="rect">
            <a:avLst/>
          </a:prstGeom>
        </p:spPr>
      </p:pic>
      <p:grpSp>
        <p:nvGrpSpPr>
          <p:cNvPr id="19" name="Group 18">
            <a:extLst>
              <a:ext uri="{FF2B5EF4-FFF2-40B4-BE49-F238E27FC236}">
                <a16:creationId xmlns:a16="http://schemas.microsoft.com/office/drawing/2014/main" id="{98033DB5-977E-4080-AA58-C4558A851D3A}"/>
              </a:ext>
            </a:extLst>
          </p:cNvPr>
          <p:cNvGrpSpPr/>
          <p:nvPr/>
        </p:nvGrpSpPr>
        <p:grpSpPr>
          <a:xfrm>
            <a:off x="1877395" y="1303521"/>
            <a:ext cx="825628" cy="487219"/>
            <a:chOff x="0" y="0"/>
            <a:chExt cx="914400" cy="609600"/>
          </a:xfrm>
        </p:grpSpPr>
        <p:pic>
          <p:nvPicPr>
            <p:cNvPr id="20" name="Picture 19">
              <a:extLst>
                <a:ext uri="{FF2B5EF4-FFF2-40B4-BE49-F238E27FC236}">
                  <a16:creationId xmlns:a16="http://schemas.microsoft.com/office/drawing/2014/main" id="{C098C7F2-E248-42D4-A662-2108021B64C0}"/>
                </a:ext>
              </a:extLst>
            </p:cNvPr>
            <p:cNvPicPr/>
            <p:nvPr/>
          </p:nvPicPr>
          <p:blipFill rotWithShape="1">
            <a:blip r:embed="rId5" cstate="print">
              <a:extLst>
                <a:ext uri="{28A0092B-C50C-407E-A947-70E740481C1C}">
                  <a14:useLocalDpi xmlns:a14="http://schemas.microsoft.com/office/drawing/2010/main" val="0"/>
                </a:ext>
              </a:extLst>
            </a:blip>
            <a:srcRect l="15305" t="55650" r="59780" b="19523"/>
            <a:stretch/>
          </p:blipFill>
          <p:spPr bwMode="auto">
            <a:xfrm>
              <a:off x="0" y="0"/>
              <a:ext cx="914400" cy="609600"/>
            </a:xfrm>
            <a:prstGeom prst="rect">
              <a:avLst/>
            </a:prstGeom>
            <a:noFill/>
            <a:ln>
              <a:solidFill>
                <a:schemeClr val="tx1"/>
              </a:solidFill>
            </a:ln>
            <a:extLst>
              <a:ext uri="{53640926-AAD7-44D8-BBD7-CCE9431645EC}">
                <a14:shadowObscured xmlns:a14="http://schemas.microsoft.com/office/drawing/2010/main"/>
              </a:ext>
            </a:extLst>
          </p:spPr>
        </p:pic>
        <p:sp>
          <p:nvSpPr>
            <p:cNvPr id="21" name="Oval 20">
              <a:extLst>
                <a:ext uri="{FF2B5EF4-FFF2-40B4-BE49-F238E27FC236}">
                  <a16:creationId xmlns:a16="http://schemas.microsoft.com/office/drawing/2014/main" id="{0A1A8FDB-16AB-4AF0-819E-49122324E3B7}"/>
                </a:ext>
              </a:extLst>
            </p:cNvPr>
            <p:cNvSpPr/>
            <p:nvPr/>
          </p:nvSpPr>
          <p:spPr>
            <a:xfrm>
              <a:off x="203200" y="281167"/>
              <a:ext cx="200660" cy="196271"/>
            </a:xfrm>
            <a:prstGeom prst="ellipse">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22" name="Picture 21">
            <a:extLst>
              <a:ext uri="{FF2B5EF4-FFF2-40B4-BE49-F238E27FC236}">
                <a16:creationId xmlns:a16="http://schemas.microsoft.com/office/drawing/2014/main" id="{D55B6CDF-09CB-4045-A92B-81D0B0510F09}"/>
              </a:ext>
            </a:extLst>
          </p:cNvPr>
          <p:cNvPicPr/>
          <p:nvPr/>
        </p:nvPicPr>
        <p:blipFill>
          <a:blip r:embed="rId6"/>
          <a:stretch>
            <a:fillRect/>
          </a:stretch>
        </p:blipFill>
        <p:spPr>
          <a:xfrm>
            <a:off x="387710" y="2384729"/>
            <a:ext cx="1463040" cy="991870"/>
          </a:xfrm>
          <a:prstGeom prst="rect">
            <a:avLst/>
          </a:prstGeom>
        </p:spPr>
      </p:pic>
      <p:pic>
        <p:nvPicPr>
          <p:cNvPr id="23" name="Picture 22">
            <a:extLst>
              <a:ext uri="{FF2B5EF4-FFF2-40B4-BE49-F238E27FC236}">
                <a16:creationId xmlns:a16="http://schemas.microsoft.com/office/drawing/2014/main" id="{D629E405-E97C-4F29-9F64-D1C274DEC02B}"/>
              </a:ext>
            </a:extLst>
          </p:cNvPr>
          <p:cNvPicPr/>
          <p:nvPr/>
        </p:nvPicPr>
        <p:blipFill>
          <a:blip r:embed="rId7"/>
          <a:stretch>
            <a:fillRect/>
          </a:stretch>
        </p:blipFill>
        <p:spPr>
          <a:xfrm>
            <a:off x="381057" y="1326807"/>
            <a:ext cx="1457325" cy="994410"/>
          </a:xfrm>
          <a:prstGeom prst="rect">
            <a:avLst/>
          </a:prstGeom>
        </p:spPr>
      </p:pic>
      <p:grpSp>
        <p:nvGrpSpPr>
          <p:cNvPr id="24" name="Group 23">
            <a:extLst>
              <a:ext uri="{FF2B5EF4-FFF2-40B4-BE49-F238E27FC236}">
                <a16:creationId xmlns:a16="http://schemas.microsoft.com/office/drawing/2014/main" id="{73515070-C18C-43DD-96D6-5C5345F56908}"/>
              </a:ext>
            </a:extLst>
          </p:cNvPr>
          <p:cNvGrpSpPr/>
          <p:nvPr/>
        </p:nvGrpSpPr>
        <p:grpSpPr>
          <a:xfrm>
            <a:off x="1888071" y="5888481"/>
            <a:ext cx="825627" cy="535940"/>
            <a:chOff x="0" y="0"/>
            <a:chExt cx="914400" cy="609600"/>
          </a:xfrm>
        </p:grpSpPr>
        <p:pic>
          <p:nvPicPr>
            <p:cNvPr id="25" name="Picture 24">
              <a:extLst>
                <a:ext uri="{FF2B5EF4-FFF2-40B4-BE49-F238E27FC236}">
                  <a16:creationId xmlns:a16="http://schemas.microsoft.com/office/drawing/2014/main" id="{6CB5097D-875F-4E77-97E8-2EAFAF7F10A2}"/>
                </a:ext>
              </a:extLst>
            </p:cNvPr>
            <p:cNvPicPr/>
            <p:nvPr/>
          </p:nvPicPr>
          <p:blipFill rotWithShape="1">
            <a:blip r:embed="rId5" cstate="print">
              <a:extLst>
                <a:ext uri="{28A0092B-C50C-407E-A947-70E740481C1C}">
                  <a14:useLocalDpi xmlns:a14="http://schemas.microsoft.com/office/drawing/2010/main" val="0"/>
                </a:ext>
              </a:extLst>
            </a:blip>
            <a:srcRect l="15305" t="55650" r="59780" b="19523"/>
            <a:stretch/>
          </p:blipFill>
          <p:spPr bwMode="auto">
            <a:xfrm>
              <a:off x="0" y="0"/>
              <a:ext cx="914400" cy="609600"/>
            </a:xfrm>
            <a:prstGeom prst="rect">
              <a:avLst/>
            </a:prstGeom>
            <a:noFill/>
            <a:ln>
              <a:solidFill>
                <a:schemeClr val="tx1"/>
              </a:solidFill>
            </a:ln>
            <a:extLst>
              <a:ext uri="{53640926-AAD7-44D8-BBD7-CCE9431645EC}">
                <a14:shadowObscured xmlns:a14="http://schemas.microsoft.com/office/drawing/2010/main"/>
              </a:ext>
            </a:extLst>
          </p:spPr>
        </p:pic>
        <p:sp>
          <p:nvSpPr>
            <p:cNvPr id="26" name="Oval 25">
              <a:extLst>
                <a:ext uri="{FF2B5EF4-FFF2-40B4-BE49-F238E27FC236}">
                  <a16:creationId xmlns:a16="http://schemas.microsoft.com/office/drawing/2014/main" id="{4C241017-314A-4420-B63A-63A72966411A}"/>
                </a:ext>
              </a:extLst>
            </p:cNvPr>
            <p:cNvSpPr/>
            <p:nvPr/>
          </p:nvSpPr>
          <p:spPr>
            <a:xfrm>
              <a:off x="510539" y="413329"/>
              <a:ext cx="200660" cy="196271"/>
            </a:xfrm>
            <a:prstGeom prst="ellipse">
              <a:avLst/>
            </a:prstGeom>
            <a:no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1" name="TextBox 10">
            <a:extLst>
              <a:ext uri="{FF2B5EF4-FFF2-40B4-BE49-F238E27FC236}">
                <a16:creationId xmlns:a16="http://schemas.microsoft.com/office/drawing/2014/main" id="{43D02830-36DD-4539-AE68-5FCE4B2E9B01}"/>
              </a:ext>
            </a:extLst>
          </p:cNvPr>
          <p:cNvSpPr txBox="1"/>
          <p:nvPr/>
        </p:nvSpPr>
        <p:spPr>
          <a:xfrm>
            <a:off x="7680176" y="1881086"/>
            <a:ext cx="1975221" cy="338554"/>
          </a:xfrm>
          <a:prstGeom prst="rect">
            <a:avLst/>
          </a:prstGeom>
          <a:noFill/>
        </p:spPr>
        <p:txBody>
          <a:bodyPr wrap="none" rtlCol="0">
            <a:spAutoFit/>
          </a:bodyPr>
          <a:lstStyle/>
          <a:p>
            <a:r>
              <a:rPr lang="en-US" sz="1600" b="1" dirty="0"/>
              <a:t>bcc Fe – C system</a:t>
            </a:r>
          </a:p>
        </p:txBody>
      </p:sp>
      <p:sp>
        <p:nvSpPr>
          <p:cNvPr id="30" name="TextBox 29">
            <a:extLst>
              <a:ext uri="{FF2B5EF4-FFF2-40B4-BE49-F238E27FC236}">
                <a16:creationId xmlns:a16="http://schemas.microsoft.com/office/drawing/2014/main" id="{CB3E66A9-011B-43CA-B1EF-33CAEBA3DF6D}"/>
              </a:ext>
            </a:extLst>
          </p:cNvPr>
          <p:cNvSpPr txBox="1"/>
          <p:nvPr/>
        </p:nvSpPr>
        <p:spPr>
          <a:xfrm>
            <a:off x="3503712" y="5913312"/>
            <a:ext cx="7499169" cy="338554"/>
          </a:xfrm>
          <a:prstGeom prst="rect">
            <a:avLst/>
          </a:prstGeom>
          <a:noFill/>
        </p:spPr>
        <p:txBody>
          <a:bodyPr wrap="none" rtlCol="0">
            <a:spAutoFit/>
          </a:bodyPr>
          <a:lstStyle/>
          <a:p>
            <a:r>
              <a:rPr lang="en-US" sz="1600" b="1" dirty="0"/>
              <a:t>In quench spots: Excess of low-angle grain boundaries at higher </a:t>
            </a:r>
            <a:r>
              <a:rPr lang="el-GR" sz="1400" b="1" dirty="0"/>
              <a:t>θ</a:t>
            </a:r>
            <a:r>
              <a:rPr lang="en-US" sz="1400" b="1" dirty="0"/>
              <a:t> (up to 14̊</a:t>
            </a:r>
            <a:r>
              <a:rPr lang="en-US" sz="1600" b="1" dirty="0"/>
              <a:t>)</a:t>
            </a:r>
          </a:p>
        </p:txBody>
      </p:sp>
      <p:sp>
        <p:nvSpPr>
          <p:cNvPr id="2" name="TextBox 1">
            <a:extLst>
              <a:ext uri="{FF2B5EF4-FFF2-40B4-BE49-F238E27FC236}">
                <a16:creationId xmlns:a16="http://schemas.microsoft.com/office/drawing/2014/main" id="{2263FB35-6357-4165-97CB-9BC6F31858E7}"/>
              </a:ext>
            </a:extLst>
          </p:cNvPr>
          <p:cNvSpPr txBox="1"/>
          <p:nvPr/>
        </p:nvSpPr>
        <p:spPr>
          <a:xfrm>
            <a:off x="2268572" y="1872278"/>
            <a:ext cx="2909771" cy="338554"/>
          </a:xfrm>
          <a:prstGeom prst="rect">
            <a:avLst/>
          </a:prstGeom>
          <a:noFill/>
        </p:spPr>
        <p:txBody>
          <a:bodyPr wrap="none" rtlCol="0">
            <a:spAutoFit/>
          </a:bodyPr>
          <a:lstStyle/>
          <a:p>
            <a:r>
              <a:rPr lang="en-US" sz="1600" b="1" dirty="0"/>
              <a:t>Low angle grain boundaries</a:t>
            </a:r>
          </a:p>
        </p:txBody>
      </p:sp>
      <p:cxnSp>
        <p:nvCxnSpPr>
          <p:cNvPr id="4" name="Straight Arrow Connector 3">
            <a:extLst>
              <a:ext uri="{FF2B5EF4-FFF2-40B4-BE49-F238E27FC236}">
                <a16:creationId xmlns:a16="http://schemas.microsoft.com/office/drawing/2014/main" id="{BE2138CC-CB76-4A52-BD0A-5C44136B7606}"/>
              </a:ext>
            </a:extLst>
          </p:cNvPr>
          <p:cNvCxnSpPr>
            <a:cxnSpLocks/>
          </p:cNvCxnSpPr>
          <p:nvPr/>
        </p:nvCxnSpPr>
        <p:spPr>
          <a:xfrm flipV="1">
            <a:off x="2192581" y="2210832"/>
            <a:ext cx="822488" cy="8808"/>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5BA8EC-6651-4804-B31B-321A4F39B859}"/>
              </a:ext>
            </a:extLst>
          </p:cNvPr>
          <p:cNvCxnSpPr/>
          <p:nvPr/>
        </p:nvCxnSpPr>
        <p:spPr>
          <a:xfrm flipV="1">
            <a:off x="3055104" y="2194401"/>
            <a:ext cx="0" cy="27266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5D1013-4BC2-40B8-B2F0-9E7D58E213A4}"/>
              </a:ext>
            </a:extLst>
          </p:cNvPr>
          <p:cNvSpPr txBox="1"/>
          <p:nvPr/>
        </p:nvSpPr>
        <p:spPr>
          <a:xfrm>
            <a:off x="4257590" y="5533760"/>
            <a:ext cx="6088195" cy="307777"/>
          </a:xfrm>
          <a:prstGeom prst="rect">
            <a:avLst/>
          </a:prstGeom>
          <a:noFill/>
        </p:spPr>
        <p:txBody>
          <a:bodyPr wrap="square">
            <a:spAutoFit/>
          </a:bodyPr>
          <a:lstStyle/>
          <a:p>
            <a:r>
              <a:rPr lang="en-US" sz="1400" dirty="0"/>
              <a:t> </a:t>
            </a:r>
            <a:r>
              <a:rPr lang="en-US" sz="1400" b="1" dirty="0"/>
              <a:t>Dislocation density increases </a:t>
            </a:r>
            <a:r>
              <a:rPr lang="en-US" sz="1400" dirty="0"/>
              <a:t>with </a:t>
            </a:r>
            <a:r>
              <a:rPr lang="el-GR" sz="1400" b="1" dirty="0"/>
              <a:t>θ</a:t>
            </a:r>
            <a:r>
              <a:rPr lang="en-US" sz="1400" dirty="0"/>
              <a:t> for </a:t>
            </a:r>
            <a:r>
              <a:rPr lang="en-US" sz="1400" b="1" dirty="0"/>
              <a:t>low-angle grain boundaries</a:t>
            </a:r>
          </a:p>
        </p:txBody>
      </p:sp>
      <p:grpSp>
        <p:nvGrpSpPr>
          <p:cNvPr id="5" name="Group 4">
            <a:extLst>
              <a:ext uri="{FF2B5EF4-FFF2-40B4-BE49-F238E27FC236}">
                <a16:creationId xmlns:a16="http://schemas.microsoft.com/office/drawing/2014/main" id="{A100C455-E759-4B77-AD8D-6A315A7683BF}"/>
              </a:ext>
            </a:extLst>
          </p:cNvPr>
          <p:cNvGrpSpPr/>
          <p:nvPr/>
        </p:nvGrpSpPr>
        <p:grpSpPr>
          <a:xfrm>
            <a:off x="1968896" y="2333842"/>
            <a:ext cx="4577388" cy="3085716"/>
            <a:chOff x="1968896" y="2333842"/>
            <a:chExt cx="4577388" cy="3085716"/>
          </a:xfrm>
        </p:grpSpPr>
        <p:pic>
          <p:nvPicPr>
            <p:cNvPr id="29" name="Picture 28">
              <a:extLst>
                <a:ext uri="{FF2B5EF4-FFF2-40B4-BE49-F238E27FC236}">
                  <a16:creationId xmlns:a16="http://schemas.microsoft.com/office/drawing/2014/main" id="{C9890A54-9D13-4B64-8210-1FCF410A04C3}"/>
                </a:ext>
              </a:extLst>
            </p:cNvPr>
            <p:cNvPicPr/>
            <p:nvPr/>
          </p:nvPicPr>
          <p:blipFill>
            <a:blip r:embed="rId8"/>
            <a:stretch>
              <a:fillRect/>
            </a:stretch>
          </p:blipFill>
          <p:spPr>
            <a:xfrm>
              <a:off x="1968896" y="2333842"/>
              <a:ext cx="4577388" cy="3085716"/>
            </a:xfrm>
            <a:prstGeom prst="rect">
              <a:avLst/>
            </a:prstGeom>
            <a:ln>
              <a:solidFill>
                <a:schemeClr val="tx1"/>
              </a:solidFill>
            </a:ln>
          </p:spPr>
        </p:pic>
        <p:sp>
          <p:nvSpPr>
            <p:cNvPr id="3" name="Rectangle 2">
              <a:extLst>
                <a:ext uri="{FF2B5EF4-FFF2-40B4-BE49-F238E27FC236}">
                  <a16:creationId xmlns:a16="http://schemas.microsoft.com/office/drawing/2014/main" id="{4E1B389A-C2A4-4420-8E0B-DE76B36F24F1}"/>
                </a:ext>
              </a:extLst>
            </p:cNvPr>
            <p:cNvSpPr/>
            <p:nvPr/>
          </p:nvSpPr>
          <p:spPr>
            <a:xfrm>
              <a:off x="4583832" y="4208418"/>
              <a:ext cx="648066" cy="15668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grpSp>
    </p:spTree>
    <p:extLst>
      <p:ext uri="{BB962C8B-B14F-4D97-AF65-F5344CB8AC3E}">
        <p14:creationId xmlns:p14="http://schemas.microsoft.com/office/powerpoint/2010/main" val="40467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988" y="1196752"/>
            <a:ext cx="9216404" cy="5355312"/>
          </a:xfrm>
          <a:prstGeom prst="rect">
            <a:avLst/>
          </a:prstGeom>
        </p:spPr>
        <p:txBody>
          <a:bodyPr wrap="square">
            <a:spAutoFit/>
          </a:bodyPr>
          <a:lstStyle/>
          <a:p>
            <a:pPr marL="285750" indent="-285750">
              <a:buFont typeface="Wingdings" panose="05000000000000000000" pitchFamily="2" charset="2"/>
              <a:buChar char="§"/>
            </a:pPr>
            <a:r>
              <a:rPr lang="en-US" b="1" dirty="0"/>
              <a:t>Nb</a:t>
            </a:r>
            <a:r>
              <a:rPr lang="en-US" b="1" baseline="-25000" dirty="0"/>
              <a:t>2</a:t>
            </a:r>
            <a:r>
              <a:rPr lang="en-US" b="1" dirty="0"/>
              <a:t>C precipitates and grain boundary segregation </a:t>
            </a:r>
            <a:r>
              <a:rPr lang="en-US" dirty="0"/>
              <a:t>observed on </a:t>
            </a:r>
            <a:r>
              <a:rPr lang="en-US" b="1" dirty="0"/>
              <a:t>cavity cut-outs </a:t>
            </a:r>
            <a:r>
              <a:rPr lang="en-US" dirty="0"/>
              <a:t>as well as </a:t>
            </a:r>
            <a:r>
              <a:rPr lang="en-US" b="1" dirty="0"/>
              <a:t>Nb samples heated up to 800 C (</a:t>
            </a:r>
            <a:r>
              <a:rPr lang="en-US" dirty="0"/>
              <a:t>incl. </a:t>
            </a:r>
            <a:r>
              <a:rPr lang="en-US" b="1" dirty="0"/>
              <a:t>successful N-inf)</a:t>
            </a:r>
          </a:p>
          <a:p>
            <a:r>
              <a:rPr lang="en-US" b="1" dirty="0"/>
              <a:t>	- Dimensions </a:t>
            </a:r>
            <a:r>
              <a:rPr lang="en-US" dirty="0"/>
              <a:t>decided by C content in </a:t>
            </a:r>
            <a:r>
              <a:rPr lang="en-US" b="1" dirty="0"/>
              <a:t>furnace ambient </a:t>
            </a:r>
            <a:r>
              <a:rPr lang="en-US" dirty="0"/>
              <a:t>and </a:t>
            </a:r>
            <a:r>
              <a:rPr lang="en-US" b="1" dirty="0"/>
              <a:t>cavity surface</a:t>
            </a:r>
          </a:p>
          <a:p>
            <a:endParaRPr lang="en-US" b="1" dirty="0"/>
          </a:p>
          <a:p>
            <a:pPr marL="285750" indent="-285750">
              <a:buFont typeface="Wingdings" panose="05000000000000000000" pitchFamily="2" charset="2"/>
              <a:buChar char="§"/>
            </a:pPr>
            <a:r>
              <a:rPr lang="en-US" b="1" dirty="0"/>
              <a:t>Q-degradations due to</a:t>
            </a:r>
          </a:p>
          <a:p>
            <a:pPr lvl="1"/>
            <a:r>
              <a:rPr lang="en-US" b="1" dirty="0"/>
              <a:t>- For high ‘C’ contamination: </a:t>
            </a:r>
            <a:r>
              <a:rPr lang="en-US" dirty="0"/>
              <a:t>enormous GB segregation and precipitation of carbides of large dimensions </a:t>
            </a:r>
            <a:r>
              <a:rPr lang="en-US" b="1" dirty="0"/>
              <a:t>(~0.5 µm) </a:t>
            </a:r>
            <a:r>
              <a:rPr lang="en-US" dirty="0"/>
              <a:t>occur. </a:t>
            </a:r>
            <a:r>
              <a:rPr lang="en-US" b="1" dirty="0"/>
              <a:t>Carbides penetrating into the GBs </a:t>
            </a:r>
            <a:r>
              <a:rPr lang="en-US" dirty="0"/>
              <a:t>result in to Nb </a:t>
            </a:r>
            <a:r>
              <a:rPr lang="en-US" b="1" dirty="0"/>
              <a:t>grains decoupling</a:t>
            </a:r>
            <a:r>
              <a:rPr lang="en-US" dirty="0"/>
              <a:t>, and hence, lead to </a:t>
            </a:r>
            <a:r>
              <a:rPr lang="en-US" b="1" dirty="0" err="1"/>
              <a:t>anamolous</a:t>
            </a:r>
            <a:r>
              <a:rPr lang="en-US" b="1" dirty="0"/>
              <a:t> Q-losses </a:t>
            </a:r>
            <a:r>
              <a:rPr lang="en-US" dirty="0"/>
              <a:t>starting at </a:t>
            </a:r>
            <a:r>
              <a:rPr lang="en-US" b="1" dirty="0"/>
              <a:t>low </a:t>
            </a:r>
            <a:r>
              <a:rPr lang="en-US" b="1" dirty="0" err="1"/>
              <a:t>E</a:t>
            </a:r>
            <a:r>
              <a:rPr lang="en-US" b="1" baseline="-25000" dirty="0" err="1"/>
              <a:t>acc</a:t>
            </a:r>
            <a:endParaRPr lang="en-US" b="1" baseline="-25000" dirty="0"/>
          </a:p>
          <a:p>
            <a:pPr lvl="1"/>
            <a:endParaRPr lang="en-US" dirty="0"/>
          </a:p>
          <a:p>
            <a:pPr lvl="1"/>
            <a:r>
              <a:rPr lang="en-US" dirty="0"/>
              <a:t>- Nb</a:t>
            </a:r>
            <a:r>
              <a:rPr lang="en-US" baseline="-25000" dirty="0"/>
              <a:t>2</a:t>
            </a:r>
            <a:r>
              <a:rPr lang="en-US" dirty="0"/>
              <a:t>C as surface defects might result </a:t>
            </a:r>
            <a:r>
              <a:rPr lang="en-US" b="1" dirty="0"/>
              <a:t>ohmic losses </a:t>
            </a:r>
            <a:r>
              <a:rPr lang="en-US" dirty="0"/>
              <a:t>and hence, a </a:t>
            </a:r>
            <a:r>
              <a:rPr lang="en-US" b="1" dirty="0"/>
              <a:t>quench</a:t>
            </a:r>
            <a:r>
              <a:rPr lang="en-US" dirty="0"/>
              <a:t> at a </a:t>
            </a:r>
            <a:r>
              <a:rPr lang="en-US" b="1" dirty="0"/>
              <a:t>reduced </a:t>
            </a:r>
            <a:r>
              <a:rPr lang="en-US" b="1" dirty="0" err="1"/>
              <a:t>E</a:t>
            </a:r>
            <a:r>
              <a:rPr lang="en-US" b="1" baseline="-25000" dirty="0" err="1"/>
              <a:t>acc</a:t>
            </a:r>
            <a:endParaRPr lang="en-US" b="1" baseline="-25000" dirty="0"/>
          </a:p>
          <a:p>
            <a:pPr lvl="1"/>
            <a:endParaRPr lang="en-US" dirty="0"/>
          </a:p>
          <a:p>
            <a:pPr lvl="1"/>
            <a:r>
              <a:rPr lang="en-US" dirty="0"/>
              <a:t>- Excess of </a:t>
            </a:r>
            <a:r>
              <a:rPr lang="en-US" b="1" dirty="0"/>
              <a:t>low angle grain boundaries </a:t>
            </a:r>
            <a:r>
              <a:rPr lang="en-US" dirty="0"/>
              <a:t>in high theta regime, with </a:t>
            </a:r>
            <a:r>
              <a:rPr lang="en-US" b="1" dirty="0"/>
              <a:t>abundance of very small grains</a:t>
            </a:r>
            <a:r>
              <a:rPr lang="en-US" dirty="0"/>
              <a:t> facilitates early </a:t>
            </a:r>
            <a:r>
              <a:rPr lang="en-US" b="1" dirty="0"/>
              <a:t>flux penetration </a:t>
            </a:r>
            <a:r>
              <a:rPr lang="en-US" dirty="0"/>
              <a:t>and hence a quench at a </a:t>
            </a:r>
            <a:r>
              <a:rPr lang="en-US" b="1" dirty="0"/>
              <a:t>reduced </a:t>
            </a:r>
            <a:r>
              <a:rPr lang="en-US" b="1" dirty="0" err="1"/>
              <a:t>E</a:t>
            </a:r>
            <a:r>
              <a:rPr lang="en-US" b="1" baseline="-25000" dirty="0" err="1"/>
              <a:t>acc</a:t>
            </a:r>
            <a:endParaRPr lang="en-US" dirty="0"/>
          </a:p>
          <a:p>
            <a:pPr marL="742950" lvl="1" indent="-285750">
              <a:buFont typeface="Wingdings" panose="05000000000000000000" pitchFamily="2" charset="2"/>
              <a:buChar char="§"/>
            </a:pPr>
            <a:endParaRPr lang="en-US" b="1" dirty="0"/>
          </a:p>
          <a:p>
            <a:pPr lvl="1"/>
            <a:r>
              <a:rPr lang="en-US" dirty="0"/>
              <a:t>					</a:t>
            </a:r>
          </a:p>
          <a:p>
            <a:pPr marL="800100" lvl="1" indent="-342900"/>
            <a:endParaRPr lang="en-US" b="1" dirty="0">
              <a:solidFill>
                <a:schemeClr val="accent2"/>
              </a:solidFill>
            </a:endParaRPr>
          </a:p>
        </p:txBody>
      </p:sp>
      <p:sp>
        <p:nvSpPr>
          <p:cNvPr id="14" name="Title 1"/>
          <p:cNvSpPr txBox="1">
            <a:spLocks/>
          </p:cNvSpPr>
          <p:nvPr/>
        </p:nvSpPr>
        <p:spPr>
          <a:xfrm>
            <a:off x="407988" y="349611"/>
            <a:ext cx="11376024" cy="451098"/>
          </a:xfrm>
          <a:prstGeom prst="rect">
            <a:avLst/>
          </a:prstGeom>
        </p:spPr>
        <p:txBody>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a:t>Summary:</a:t>
            </a:r>
            <a:endParaRPr lang="de-DE" dirty="0"/>
          </a:p>
        </p:txBody>
      </p:sp>
      <p:pic>
        <p:nvPicPr>
          <p:cNvPr id="10" name="Picture 9">
            <a:extLst>
              <a:ext uri="{FF2B5EF4-FFF2-40B4-BE49-F238E27FC236}">
                <a16:creationId xmlns:a16="http://schemas.microsoft.com/office/drawing/2014/main" id="{B186BD89-EA7D-4644-A5DC-338593B7E874}"/>
              </a:ext>
            </a:extLst>
          </p:cNvPr>
          <p:cNvPicPr/>
          <p:nvPr/>
        </p:nvPicPr>
        <p:blipFill rotWithShape="1">
          <a:blip r:embed="rId2" cstate="print"/>
          <a:srcRect t="6267"/>
          <a:stretch/>
        </p:blipFill>
        <p:spPr bwMode="auto">
          <a:xfrm>
            <a:off x="9624392" y="2401214"/>
            <a:ext cx="1702246" cy="16038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724683DB-BFDF-4941-95C6-4AD60AB00962}"/>
              </a:ext>
            </a:extLst>
          </p:cNvPr>
          <p:cNvPicPr/>
          <p:nvPr/>
        </p:nvPicPr>
        <p:blipFill>
          <a:blip r:embed="rId3"/>
          <a:stretch>
            <a:fillRect/>
          </a:stretch>
        </p:blipFill>
        <p:spPr>
          <a:xfrm>
            <a:off x="9742179" y="4077072"/>
            <a:ext cx="1584459" cy="952222"/>
          </a:xfrm>
          <a:prstGeom prst="rect">
            <a:avLst/>
          </a:prstGeom>
          <a:ln>
            <a:solidFill>
              <a:schemeClr val="tx1"/>
            </a:solidFill>
          </a:ln>
        </p:spPr>
      </p:pic>
      <p:pic>
        <p:nvPicPr>
          <p:cNvPr id="15" name="Picture 14">
            <a:extLst>
              <a:ext uri="{FF2B5EF4-FFF2-40B4-BE49-F238E27FC236}">
                <a16:creationId xmlns:a16="http://schemas.microsoft.com/office/drawing/2014/main" id="{C1086047-32A3-4F67-8F19-503179D81B32}"/>
              </a:ext>
            </a:extLst>
          </p:cNvPr>
          <p:cNvPicPr/>
          <p:nvPr/>
        </p:nvPicPr>
        <p:blipFill rotWithShape="1">
          <a:blip r:embed="rId4"/>
          <a:srcRect t="46934"/>
          <a:stretch/>
        </p:blipFill>
        <p:spPr>
          <a:xfrm>
            <a:off x="8976320" y="5306906"/>
            <a:ext cx="2603172" cy="1002414"/>
          </a:xfrm>
          <a:prstGeom prst="rect">
            <a:avLst/>
          </a:prstGeom>
          <a:ln>
            <a:solidFill>
              <a:schemeClr val="tx1"/>
            </a:solidFill>
          </a:ln>
        </p:spPr>
      </p:pic>
      <p:grpSp>
        <p:nvGrpSpPr>
          <p:cNvPr id="9" name="Group 8">
            <a:extLst>
              <a:ext uri="{FF2B5EF4-FFF2-40B4-BE49-F238E27FC236}">
                <a16:creationId xmlns:a16="http://schemas.microsoft.com/office/drawing/2014/main" id="{49F11F62-3FE3-44DC-87D6-6DBE1130623F}"/>
              </a:ext>
            </a:extLst>
          </p:cNvPr>
          <p:cNvGrpSpPr/>
          <p:nvPr/>
        </p:nvGrpSpPr>
        <p:grpSpPr>
          <a:xfrm>
            <a:off x="9336359" y="980728"/>
            <a:ext cx="2494736" cy="1344061"/>
            <a:chOff x="6131007" y="3745025"/>
            <a:chExt cx="4861537" cy="2881115"/>
          </a:xfrm>
        </p:grpSpPr>
        <p:pic>
          <p:nvPicPr>
            <p:cNvPr id="16" name="Picture 15">
              <a:extLst>
                <a:ext uri="{FF2B5EF4-FFF2-40B4-BE49-F238E27FC236}">
                  <a16:creationId xmlns:a16="http://schemas.microsoft.com/office/drawing/2014/main" id="{2F22A35E-3C5C-4F96-A05B-968071ABA4EF}"/>
                </a:ext>
              </a:extLst>
            </p:cNvPr>
            <p:cNvPicPr>
              <a:picLocks noChangeAspect="1"/>
            </p:cNvPicPr>
            <p:nvPr/>
          </p:nvPicPr>
          <p:blipFill rotWithShape="1">
            <a:blip r:embed="rId5"/>
            <a:srcRect l="3804"/>
            <a:stretch/>
          </p:blipFill>
          <p:spPr>
            <a:xfrm>
              <a:off x="6131007" y="3745025"/>
              <a:ext cx="4861537" cy="2881115"/>
            </a:xfrm>
            <a:prstGeom prst="rect">
              <a:avLst/>
            </a:prstGeom>
          </p:spPr>
        </p:pic>
        <p:sp>
          <p:nvSpPr>
            <p:cNvPr id="17" name="Rectangle 16">
              <a:extLst>
                <a:ext uri="{FF2B5EF4-FFF2-40B4-BE49-F238E27FC236}">
                  <a16:creationId xmlns:a16="http://schemas.microsoft.com/office/drawing/2014/main" id="{639688C0-5D00-4790-A1FC-70BCC18C8132}"/>
                </a:ext>
              </a:extLst>
            </p:cNvPr>
            <p:cNvSpPr/>
            <p:nvPr/>
          </p:nvSpPr>
          <p:spPr>
            <a:xfrm>
              <a:off x="6816080" y="5789751"/>
              <a:ext cx="1296144" cy="47109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dirty="0" err="1">
                <a:solidFill>
                  <a:schemeClr val="tx1"/>
                </a:solidFill>
              </a:endParaRPr>
            </a:p>
          </p:txBody>
        </p:sp>
      </p:grpSp>
      <p:sp>
        <p:nvSpPr>
          <p:cNvPr id="2" name="Rectangle 1">
            <a:extLst>
              <a:ext uri="{FF2B5EF4-FFF2-40B4-BE49-F238E27FC236}">
                <a16:creationId xmlns:a16="http://schemas.microsoft.com/office/drawing/2014/main" id="{C396F6DF-CF59-4FCA-AD8B-A0797C35EB8E}"/>
              </a:ext>
            </a:extLst>
          </p:cNvPr>
          <p:cNvSpPr/>
          <p:nvPr/>
        </p:nvSpPr>
        <p:spPr>
          <a:xfrm>
            <a:off x="10353037" y="5561247"/>
            <a:ext cx="639507" cy="7200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spTree>
    <p:extLst>
      <p:ext uri="{BB962C8B-B14F-4D97-AF65-F5344CB8AC3E}">
        <p14:creationId xmlns:p14="http://schemas.microsoft.com/office/powerpoint/2010/main" val="26216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TS Master">
  <a:themeElements>
    <a:clrScheme name="Benutzerdefiniert 63">
      <a:dk1>
        <a:sysClr val="windowText" lastClr="000000"/>
      </a:dk1>
      <a:lt1>
        <a:sysClr val="window" lastClr="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DESY_PowerPoint_16x9_en.potx" id="{14073260-8C2D-4AB2-A81C-2042420C348F}" vid="{AD62EC48-8461-453D-92FA-1EE04F54074A}"/>
    </a:ext>
  </a:extLst>
</a:theme>
</file>

<file path=ppt/theme/theme2.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4638</TotalTime>
  <Words>834</Words>
  <Application>Microsoft Office PowerPoint</Application>
  <PresentationFormat>Widescreen</PresentationFormat>
  <Paragraphs>101</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Arial-BoldMT+1</vt:lpstr>
      <vt:lpstr>NimbusRomNo9L-Regu</vt:lpstr>
      <vt:lpstr>Segoe UI</vt:lpstr>
      <vt:lpstr>Symbol</vt:lpstr>
      <vt:lpstr>Wingdings</vt:lpstr>
      <vt:lpstr>DTS Master</vt:lpstr>
      <vt:lpstr>Grain boundary segregation and precipitation of carbides  in heat treated Nb cavity cutouts and samples</vt:lpstr>
      <vt:lpstr>PowerPoint Presentation</vt:lpstr>
      <vt:lpstr>PowerPoint Presentation</vt:lpstr>
      <vt:lpstr>PowerPoint Presentation</vt:lpstr>
      <vt:lpstr>Comparison to a successful N-infusion treatment  </vt:lpstr>
      <vt:lpstr>Carbide growth dependence on Nb orientation</vt:lpstr>
      <vt:lpstr>PowerPoint Presentation</vt:lpstr>
      <vt:lpstr>Misorientation angle (θ) distribution </vt:lpstr>
      <vt:lpstr>PowerPoint Presentation</vt:lpstr>
      <vt:lpstr>C-segregation, low angle grain boundaries =&gt; Q-degradation </vt:lpstr>
      <vt:lpstr>Acknowledgements</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Nele Mueller</dc:creator>
  <cp:lastModifiedBy>arti.dangwal@gmail.com</cp:lastModifiedBy>
  <cp:revision>2546</cp:revision>
  <cp:lastPrinted>2020-03-04T10:52:56Z</cp:lastPrinted>
  <dcterms:created xsi:type="dcterms:W3CDTF">2017-10-27T13:42:35Z</dcterms:created>
  <dcterms:modified xsi:type="dcterms:W3CDTF">2021-01-20T01:42:10Z</dcterms:modified>
</cp:coreProperties>
</file>