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312" r:id="rId2"/>
    <p:sldId id="313" r:id="rId3"/>
    <p:sldId id="280" r:id="rId4"/>
    <p:sldId id="307" r:id="rId5"/>
    <p:sldId id="30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13" userDrawn="1">
          <p15:clr>
            <a:srgbClr val="A4A3A4"/>
          </p15:clr>
        </p15:guide>
        <p15:guide id="2" pos="257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51" autoAdjust="0"/>
    <p:restoredTop sz="94667" autoAdjust="0"/>
  </p:normalViewPr>
  <p:slideViewPr>
    <p:cSldViewPr showGuides="1">
      <p:cViewPr varScale="1">
        <p:scale>
          <a:sx n="67" d="100"/>
          <a:sy n="67" d="100"/>
        </p:scale>
        <p:origin x="-498" y="-108"/>
      </p:cViewPr>
      <p:guideLst>
        <p:guide orient="horz" pos="913"/>
        <p:guide pos="25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>
        <p:scale>
          <a:sx n="100" d="100"/>
          <a:sy n="100" d="100"/>
        </p:scale>
        <p:origin x="480" y="72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75E6C4-5F43-4FF9-96D4-21B8157BE639}" type="datetimeFigureOut">
              <a:rPr lang="de-DE" smtClean="0"/>
              <a:t>19.10.2020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8B182-0F75-451D-B88B-ABD1C205B43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8096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BD367-6A7A-405A-BFB1-15817186491F}" type="datetimeFigureOut">
              <a:rPr lang="de-DE" smtClean="0"/>
              <a:t>19.10.2020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413189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B5255-5329-45F9-87F3-A2F9FB4734D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7676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7800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5600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2925" indent="-187325" algn="l" defTabSz="914400" rtl="0" eaLnBrk="1" latinLnBrk="0" hangingPunct="1">
      <a:buFont typeface="Arial" panose="020B0604020202020204" pitchFamily="34" charset="0"/>
      <a:buChar char="•"/>
      <a:tabLst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20725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1"/>
            <a:ext cx="11376025" cy="1855254"/>
          </a:xfrm>
        </p:spPr>
        <p:txBody>
          <a:bodyPr anchor="t"/>
          <a:lstStyle>
            <a:lvl1pPr algn="l">
              <a:lnSpc>
                <a:spcPct val="100000"/>
              </a:lnSpc>
              <a:defRPr sz="6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7987" y="2335014"/>
            <a:ext cx="11376025" cy="1525787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>
          <a:xfrm>
            <a:off x="414396" y="4096780"/>
            <a:ext cx="11369549" cy="700373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032" y="5669842"/>
            <a:ext cx="793750" cy="794193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="" xmlns:a16="http://schemas.microsoft.com/office/drawing/2014/main" id="{A7BDDAEA-9330-49C2-BDC0-9EC5B726588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68" y="6261914"/>
            <a:ext cx="2168482" cy="160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419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Pictures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ARES operation meeting, 21.09.2020, W. Kuropka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7524750" cy="2454374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7524750" cy="2454374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8075611" y="1449389"/>
            <a:ext cx="3708401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7"/>
          </p:nvPr>
        </p:nvSpPr>
        <p:spPr>
          <a:xfrm>
            <a:off x="8075612" y="4005263"/>
            <a:ext cx="3708401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447463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Objects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ARES operation meeting, 21.09.2020, W. Kuropka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7524750" cy="2454374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7524750" cy="2454374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Inhaltsplatzhalter 5">
            <a:extLst>
              <a:ext uri="{FF2B5EF4-FFF2-40B4-BE49-F238E27FC236}">
                <a16:creationId xmlns="" xmlns:a16="http://schemas.microsoft.com/office/drawing/2014/main" id="{9C675125-65B7-4F5B-AEF0-C38D81E746C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075612" y="1449388"/>
            <a:ext cx="3708399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 dirty="0" err="1"/>
              <a:t>Object</a:t>
            </a:r>
            <a:r>
              <a:rPr lang="de-DE" dirty="0"/>
              <a:t> </a:t>
            </a:r>
          </a:p>
        </p:txBody>
      </p:sp>
      <p:sp>
        <p:nvSpPr>
          <p:cNvPr id="13" name="Inhaltsplatzhalter 5">
            <a:extLst>
              <a:ext uri="{FF2B5EF4-FFF2-40B4-BE49-F238E27FC236}">
                <a16:creationId xmlns="" xmlns:a16="http://schemas.microsoft.com/office/drawing/2014/main" id="{23FA31D8-E476-4ADE-8ED0-89F2667028D2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8075612" y="4005263"/>
            <a:ext cx="3708399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 dirty="0" err="1"/>
              <a:t>Object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6810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ARES operation meeting, 21.09.2020, W. Kuropka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9" y="1406427"/>
            <a:ext cx="3708400" cy="2454374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9" y="3963533"/>
            <a:ext cx="3708400" cy="2454374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259262" y="1449389"/>
            <a:ext cx="3673475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7"/>
          </p:nvPr>
        </p:nvSpPr>
        <p:spPr>
          <a:xfrm>
            <a:off x="4259263" y="4005263"/>
            <a:ext cx="3673475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2" name="Bildplatzhalter 6">
            <a:extLst>
              <a:ext uri="{FF2B5EF4-FFF2-40B4-BE49-F238E27FC236}">
                <a16:creationId xmlns="" xmlns:a16="http://schemas.microsoft.com/office/drawing/2014/main" id="{68AD19F6-8B2A-4294-9E9A-47F8C86A5D6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75611" y="1449389"/>
            <a:ext cx="3708401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3" name="Bildplatzhalter 6">
            <a:extLst>
              <a:ext uri="{FF2B5EF4-FFF2-40B4-BE49-F238E27FC236}">
                <a16:creationId xmlns="" xmlns:a16="http://schemas.microsoft.com/office/drawing/2014/main" id="{B0BE3BFA-E3C5-48E6-ADE2-3072C916F3F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075612" y="4005263"/>
            <a:ext cx="3708401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7530298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ARES operation meeting, 21.09.2020, W. Kuropka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07989" y="1449389"/>
            <a:ext cx="11376024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896943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ARES operation meeting, 21.09.2020, W. Kuropka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07989" y="1449389"/>
            <a:ext cx="5616574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5"/>
          </p:nvPr>
        </p:nvSpPr>
        <p:spPr>
          <a:xfrm>
            <a:off x="6167437" y="1449389"/>
            <a:ext cx="5616575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675352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ARES operation meeting, 21.09.2020, W. Kuropka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07989" y="1449389"/>
            <a:ext cx="3708399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5"/>
          </p:nvPr>
        </p:nvSpPr>
        <p:spPr>
          <a:xfrm>
            <a:off x="4259263" y="1449389"/>
            <a:ext cx="7524749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741425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ARES operation meeting, 21.09.2020, W. Kuropka</a:t>
            </a:r>
            <a:endParaRPr lang="en-US" noProof="0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22976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ARES operation meeting, 21.09.2020, W. Kuropka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598946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="" xmlns:a16="http://schemas.microsoft.com/office/drawing/2014/main" id="{A208E4DA-F01F-4DA4-AFAC-53CEEC220C4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779" y="4587296"/>
            <a:ext cx="598825" cy="185118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="" xmlns:a16="http://schemas.microsoft.com/office/drawing/2014/main" id="{2955C6E6-DAFB-471E-9050-E05D2B8F3D0D}"/>
              </a:ext>
            </a:extLst>
          </p:cNvPr>
          <p:cNvSpPr/>
          <p:nvPr userDrawn="1"/>
        </p:nvSpPr>
        <p:spPr>
          <a:xfrm>
            <a:off x="395288" y="3980131"/>
            <a:ext cx="4572000" cy="373107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10000"/>
              </a:lnSpc>
            </a:pPr>
            <a:r>
              <a:rPr lang="de-DE" b="1" dirty="0"/>
              <a:t>Contact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="" xmlns:a16="http://schemas.microsoft.com/office/drawing/2014/main" id="{3F6E932F-91BF-4BB6-A060-480141891B9A}"/>
              </a:ext>
            </a:extLst>
          </p:cNvPr>
          <p:cNvSpPr/>
          <p:nvPr userDrawn="1"/>
        </p:nvSpPr>
        <p:spPr>
          <a:xfrm>
            <a:off x="395288" y="4516739"/>
            <a:ext cx="2700548" cy="189993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20000"/>
              </a:lnSpc>
              <a:tabLst>
                <a:tab pos="715963" algn="l"/>
              </a:tabLst>
            </a:pPr>
            <a:r>
              <a:rPr lang="de-DE" dirty="0"/>
              <a:t>	Deutsches </a:t>
            </a:r>
          </a:p>
          <a:p>
            <a:pPr>
              <a:lnSpc>
                <a:spcPct val="120000"/>
              </a:lnSpc>
            </a:pPr>
            <a:r>
              <a:rPr lang="de-DE" dirty="0"/>
              <a:t>Elektronen-Synchrotron</a:t>
            </a:r>
          </a:p>
          <a:p>
            <a:pPr>
              <a:lnSpc>
                <a:spcPct val="120000"/>
              </a:lnSpc>
            </a:pPr>
            <a:endParaRPr lang="de-DE" dirty="0"/>
          </a:p>
          <a:p>
            <a:pPr>
              <a:lnSpc>
                <a:spcPct val="120000"/>
              </a:lnSpc>
            </a:pPr>
            <a:r>
              <a:rPr lang="de-DE" dirty="0"/>
              <a:t>www.desy.de</a:t>
            </a:r>
          </a:p>
        </p:txBody>
      </p:sp>
      <p:sp>
        <p:nvSpPr>
          <p:cNvPr id="7" name="Textplatzhalter 7">
            <a:extLst>
              <a:ext uri="{FF2B5EF4-FFF2-40B4-BE49-F238E27FC236}">
                <a16:creationId xmlns="" xmlns:a16="http://schemas.microsoft.com/office/drawing/2014/main" id="{79C784CF-EB19-427C-881F-56D046C308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9891" y="4516739"/>
            <a:ext cx="5148821" cy="1899936"/>
          </a:xfrm>
        </p:spPr>
        <p:txBody>
          <a:bodyPr/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/>
            </a:lvl1pPr>
            <a:lvl2pPr marL="36195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3079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(with 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6"/>
          <p:cNvSpPr>
            <a:spLocks noGrp="1"/>
          </p:cNvSpPr>
          <p:nvPr>
            <p:ph type="pic" sz="quarter" idx="14"/>
          </p:nvPr>
        </p:nvSpPr>
        <p:spPr>
          <a:xfrm>
            <a:off x="2" y="1"/>
            <a:ext cx="12191997" cy="3429001"/>
          </a:xfrm>
          <a:solidFill>
            <a:schemeClr val="tx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2"/>
            <a:ext cx="11376025" cy="1099777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7987" y="2335014"/>
            <a:ext cx="11376025" cy="889339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>
          <a:xfrm>
            <a:off x="414396" y="4096780"/>
            <a:ext cx="11369548" cy="700373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="" xmlns:a16="http://schemas.microsoft.com/office/drawing/2014/main" id="{25629FEB-7EDF-4566-BF2D-9E9B8D44D5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68" y="6261914"/>
            <a:ext cx="2168482" cy="16061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="" xmlns:a16="http://schemas.microsoft.com/office/drawing/2014/main" id="{338F9ECC-B605-4D88-9A7C-3D464250847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032" y="5669842"/>
            <a:ext cx="793750" cy="794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856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cya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0"/>
            <a:ext cx="11376025" cy="3511190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57579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0"/>
            <a:ext cx="11376025" cy="3511190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20239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ARES operation meeting, 21.09.2020, W. Kuropka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8" y="817500"/>
            <a:ext cx="11376024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3408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988" y="1406427"/>
            <a:ext cx="5616575" cy="501024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ARES operation meeting, 21.09.2020, W. Kuropka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6167439" y="1406427"/>
            <a:ext cx="5616574" cy="501024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871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989" y="1406427"/>
            <a:ext cx="3708400" cy="501024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ARES operation meeting, 21.09.2020, W. Kuropka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4259263" y="1406427"/>
            <a:ext cx="3673475" cy="501024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5"/>
          </p:nvPr>
        </p:nvSpPr>
        <p:spPr>
          <a:xfrm>
            <a:off x="8075612" y="1406427"/>
            <a:ext cx="3708399" cy="501024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4802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ARES operation meeting, 21.09.2020, W. Kuropka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5616575" cy="2454374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5616575" cy="2454374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6167437" y="1449389"/>
            <a:ext cx="5616576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7"/>
          </p:nvPr>
        </p:nvSpPr>
        <p:spPr>
          <a:xfrm>
            <a:off x="6167438" y="4005263"/>
            <a:ext cx="5616576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71160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ARES operation meeting, 21.09.2020, W. Kuropka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5616575" cy="2454374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5616575" cy="2454374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Inhaltsplatzhalter 5">
            <a:extLst>
              <a:ext uri="{FF2B5EF4-FFF2-40B4-BE49-F238E27FC236}">
                <a16:creationId xmlns="" xmlns:a16="http://schemas.microsoft.com/office/drawing/2014/main" id="{2E8BFC49-6C4E-4A78-A7A9-0AB60943F6F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6167438" y="1449388"/>
            <a:ext cx="5616574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 dirty="0" err="1"/>
              <a:t>Object</a:t>
            </a:r>
            <a:r>
              <a:rPr lang="de-DE" dirty="0"/>
              <a:t> </a:t>
            </a:r>
          </a:p>
        </p:txBody>
      </p:sp>
      <p:sp>
        <p:nvSpPr>
          <p:cNvPr id="13" name="Inhaltsplatzhalter 5">
            <a:extLst>
              <a:ext uri="{FF2B5EF4-FFF2-40B4-BE49-F238E27FC236}">
                <a16:creationId xmlns="" xmlns:a16="http://schemas.microsoft.com/office/drawing/2014/main" id="{6B2B23C8-8ABC-4DC4-A6B8-3AA482F3414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67438" y="4005263"/>
            <a:ext cx="5616574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 dirty="0" err="1"/>
              <a:t>Object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878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7988" y="349611"/>
            <a:ext cx="11376024" cy="45109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7" y="1406427"/>
            <a:ext cx="11376025" cy="50102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1578" y="6580800"/>
            <a:ext cx="9948937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ARES operation meeting, 21.09.2020, W. Kuropka</a:t>
            </a:r>
            <a:endParaRPr lang="en-US" dirty="0"/>
          </a:p>
        </p:txBody>
      </p:sp>
      <p:sp>
        <p:nvSpPr>
          <p:cNvPr id="14" name="Textfeld 13"/>
          <p:cNvSpPr txBox="1"/>
          <p:nvPr/>
        </p:nvSpPr>
        <p:spPr>
          <a:xfrm>
            <a:off x="10848528" y="6580800"/>
            <a:ext cx="935485" cy="18684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US" sz="1000" b="1" noProof="0" dirty="0"/>
              <a:t>Page </a:t>
            </a:r>
            <a:fld id="{0427E4B2-AC28-443E-BE04-5CD55098A90B}" type="slidenum">
              <a:rPr lang="en-US" sz="1000" b="1" noProof="0" smtClean="0"/>
              <a:pPr algn="r"/>
              <a:t>‹#›</a:t>
            </a:fld>
            <a:endParaRPr lang="en-US" sz="1000" b="1" noProof="0" dirty="0"/>
          </a:p>
        </p:txBody>
      </p:sp>
      <p:pic>
        <p:nvPicPr>
          <p:cNvPr id="10" name="Grafik 9">
            <a:extLst>
              <a:ext uri="{FF2B5EF4-FFF2-40B4-BE49-F238E27FC236}">
                <a16:creationId xmlns="" xmlns:a16="http://schemas.microsoft.com/office/drawing/2014/main" id="{A7829311-53B7-4C59-9288-3343CCC381F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12" y="6614019"/>
            <a:ext cx="325552" cy="100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299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2" r:id="rId3"/>
    <p:sldLayoutId id="2147483680" r:id="rId4"/>
    <p:sldLayoutId id="2147483662" r:id="rId5"/>
    <p:sldLayoutId id="2147483668" r:id="rId6"/>
    <p:sldLayoutId id="2147483673" r:id="rId7"/>
    <p:sldLayoutId id="2147483670" r:id="rId8"/>
    <p:sldLayoutId id="2147483678" r:id="rId9"/>
    <p:sldLayoutId id="2147483674" r:id="rId10"/>
    <p:sldLayoutId id="2147483679" r:id="rId11"/>
    <p:sldLayoutId id="2147483675" r:id="rId12"/>
    <p:sldLayoutId id="2147483669" r:id="rId13"/>
    <p:sldLayoutId id="2147483676" r:id="rId14"/>
    <p:sldLayoutId id="2147483677" r:id="rId15"/>
    <p:sldLayoutId id="2147483666" r:id="rId16"/>
    <p:sldLayoutId id="2147483667" r:id="rId17"/>
    <p:sldLayoutId id="2147483681" r:id="rId18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61950" indent="-36195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tabLst>
          <a:tab pos="361950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6205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38275" indent="-276225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913" userDrawn="1">
          <p15:clr>
            <a:srgbClr val="F26B43"/>
          </p15:clr>
        </p15:guide>
        <p15:guide id="2" pos="3885" userDrawn="1">
          <p15:clr>
            <a:srgbClr val="F26B43"/>
          </p15:clr>
        </p15:guide>
        <p15:guide id="3" pos="3795" userDrawn="1">
          <p15:clr>
            <a:srgbClr val="F26B43"/>
          </p15:clr>
        </p15:guide>
        <p15:guide id="4" pos="7423" userDrawn="1">
          <p15:clr>
            <a:srgbClr val="F26B43"/>
          </p15:clr>
        </p15:guide>
        <p15:guide id="5" pos="257" userDrawn="1">
          <p15:clr>
            <a:srgbClr val="F26B43"/>
          </p15:clr>
        </p15:guide>
        <p15:guide id="6" orient="horz" pos="4042" userDrawn="1">
          <p15:clr>
            <a:srgbClr val="F26B43"/>
          </p15:clr>
        </p15:guide>
        <p15:guide id="7" orient="horz" pos="2432" userDrawn="1">
          <p15:clr>
            <a:srgbClr val="F26B43"/>
          </p15:clr>
        </p15:guide>
        <p15:guide id="8" orient="horz" pos="2523" userDrawn="1">
          <p15:clr>
            <a:srgbClr val="F26B43"/>
          </p15:clr>
        </p15:guide>
        <p15:guide id="9" pos="2593" userDrawn="1">
          <p15:clr>
            <a:srgbClr val="F26B43"/>
          </p15:clr>
        </p15:guide>
        <p15:guide id="10" pos="2683" userDrawn="1">
          <p15:clr>
            <a:srgbClr val="F26B43"/>
          </p15:clr>
        </p15:guide>
        <p15:guide id="11" pos="4997" userDrawn="1">
          <p15:clr>
            <a:srgbClr val="F26B43"/>
          </p15:clr>
        </p15:guide>
        <p15:guide id="12" pos="508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ARES </a:t>
            </a:r>
            <a:r>
              <a:rPr lang="de-DE" dirty="0" err="1" smtClean="0"/>
              <a:t>Operations</a:t>
            </a:r>
            <a:r>
              <a:rPr lang="de-DE" dirty="0" smtClean="0"/>
              <a:t>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55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Shutdown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Shutdown</a:t>
            </a:r>
            <a:r>
              <a:rPr lang="de-DE" dirty="0" smtClean="0"/>
              <a:t> </a:t>
            </a:r>
            <a:r>
              <a:rPr lang="de-DE" dirty="0" err="1" smtClean="0"/>
              <a:t>successfull</a:t>
            </a:r>
            <a:r>
              <a:rPr lang="de-DE" dirty="0" smtClean="0"/>
              <a:t> </a:t>
            </a:r>
            <a:r>
              <a:rPr lang="de-DE" dirty="0" err="1" smtClean="0"/>
              <a:t>finished</a:t>
            </a:r>
            <a:endParaRPr lang="de-DE" dirty="0" smtClean="0"/>
          </a:p>
          <a:p>
            <a:pPr lvl="1"/>
            <a:r>
              <a:rPr lang="de-DE" dirty="0" smtClean="0"/>
              <a:t>Screen </a:t>
            </a:r>
            <a:r>
              <a:rPr lang="de-DE" dirty="0" err="1" smtClean="0"/>
              <a:t>exchanged</a:t>
            </a:r>
            <a:endParaRPr lang="de-DE" dirty="0" smtClean="0"/>
          </a:p>
          <a:p>
            <a:pPr lvl="1"/>
            <a:r>
              <a:rPr lang="de-DE" dirty="0" smtClean="0"/>
              <a:t>Pepper </a:t>
            </a:r>
            <a:r>
              <a:rPr lang="de-DE" dirty="0" err="1" smtClean="0"/>
              <a:t>pot</a:t>
            </a:r>
            <a:r>
              <a:rPr lang="de-DE" dirty="0" smtClean="0"/>
              <a:t> </a:t>
            </a:r>
            <a:r>
              <a:rPr lang="de-DE" dirty="0" err="1" smtClean="0"/>
              <a:t>installed</a:t>
            </a:r>
            <a:endParaRPr lang="de-DE" dirty="0" smtClean="0"/>
          </a:p>
          <a:p>
            <a:pPr lvl="1"/>
            <a:r>
              <a:rPr lang="de-DE" dirty="0" err="1" smtClean="0"/>
              <a:t>Collimator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Faraday Cup </a:t>
            </a:r>
            <a:r>
              <a:rPr lang="de-DE" dirty="0" err="1" smtClean="0"/>
              <a:t>exchanged</a:t>
            </a:r>
            <a:r>
              <a:rPr lang="de-DE" dirty="0" smtClean="0"/>
              <a:t>.</a:t>
            </a:r>
          </a:p>
          <a:p>
            <a:pPr lvl="1"/>
            <a:r>
              <a:rPr lang="de-DE" dirty="0" smtClean="0"/>
              <a:t>MEA </a:t>
            </a:r>
            <a:r>
              <a:rPr lang="de-DE" dirty="0" err="1" smtClean="0"/>
              <a:t>survey</a:t>
            </a:r>
            <a:r>
              <a:rPr lang="de-DE" dirty="0" smtClean="0"/>
              <a:t> </a:t>
            </a:r>
            <a:r>
              <a:rPr lang="de-DE" dirty="0" err="1" smtClean="0"/>
              <a:t>team</a:t>
            </a:r>
            <a:r>
              <a:rPr lang="de-DE" dirty="0" smtClean="0"/>
              <a:t> </a:t>
            </a:r>
            <a:r>
              <a:rPr lang="de-DE" dirty="0" err="1" smtClean="0"/>
              <a:t>marked</a:t>
            </a:r>
            <a:r>
              <a:rPr lang="de-DE" dirty="0"/>
              <a:t> </a:t>
            </a:r>
            <a:r>
              <a:rPr lang="de-DE" dirty="0" err="1" smtClean="0"/>
              <a:t>positions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BC </a:t>
            </a:r>
            <a:r>
              <a:rPr lang="de-DE" dirty="0" err="1" smtClean="0"/>
              <a:t>and</a:t>
            </a:r>
            <a:r>
              <a:rPr lang="de-DE" dirty="0" smtClean="0"/>
              <a:t> TDS</a:t>
            </a:r>
          </a:p>
          <a:p>
            <a:pPr lvl="1"/>
            <a:r>
              <a:rPr lang="de-DE" dirty="0" smtClean="0"/>
              <a:t>2 </a:t>
            </a:r>
            <a:r>
              <a:rPr lang="de-DE" dirty="0" err="1" smtClean="0"/>
              <a:t>micron</a:t>
            </a:r>
            <a:r>
              <a:rPr lang="de-DE" dirty="0" smtClean="0"/>
              <a:t> </a:t>
            </a:r>
            <a:r>
              <a:rPr lang="de-DE" dirty="0" err="1" smtClean="0"/>
              <a:t>laser</a:t>
            </a:r>
            <a:r>
              <a:rPr lang="de-DE" dirty="0" smtClean="0"/>
              <a:t> </a:t>
            </a:r>
            <a:r>
              <a:rPr lang="de-DE" dirty="0" err="1" smtClean="0"/>
              <a:t>alignment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101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for week </a:t>
            </a:r>
            <a:r>
              <a:rPr lang="en-US" dirty="0" smtClean="0"/>
              <a:t>43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RF </a:t>
            </a:r>
            <a:r>
              <a:rPr lang="de-DE" dirty="0" err="1" smtClean="0"/>
              <a:t>tests</a:t>
            </a:r>
            <a:endParaRPr lang="de-DE" dirty="0" smtClean="0"/>
          </a:p>
          <a:p>
            <a:r>
              <a:rPr lang="de-DE" dirty="0" smtClean="0"/>
              <a:t>Beam </a:t>
            </a:r>
            <a:r>
              <a:rPr lang="de-DE" dirty="0" err="1" smtClean="0"/>
              <a:t>restart</a:t>
            </a:r>
            <a:r>
              <a:rPr lang="de-DE" dirty="0" smtClean="0"/>
              <a:t> on THU, check </a:t>
            </a:r>
            <a:r>
              <a:rPr lang="de-DE" dirty="0" err="1" smtClean="0"/>
              <a:t>laser</a:t>
            </a:r>
            <a:r>
              <a:rPr lang="de-DE" dirty="0" smtClean="0"/>
              <a:t> </a:t>
            </a:r>
            <a:r>
              <a:rPr lang="de-DE" dirty="0" err="1" smtClean="0"/>
              <a:t>alignment</a:t>
            </a:r>
            <a:r>
              <a:rPr lang="de-DE" dirty="0" smtClean="0"/>
              <a:t> on X1</a:t>
            </a:r>
          </a:p>
          <a:p>
            <a:r>
              <a:rPr lang="de-DE" dirty="0" err="1" smtClean="0"/>
              <a:t>Function</a:t>
            </a:r>
            <a:r>
              <a:rPr lang="de-DE" dirty="0" smtClean="0"/>
              <a:t> </a:t>
            </a:r>
            <a:r>
              <a:rPr lang="de-DE" dirty="0" err="1"/>
              <a:t>tests</a:t>
            </a:r>
            <a:r>
              <a:rPr lang="de-DE" dirty="0"/>
              <a:t> (X1, Faraday Cup, </a:t>
            </a:r>
            <a:r>
              <a:rPr lang="de-DE" dirty="0" err="1" smtClean="0"/>
              <a:t>Collimator</a:t>
            </a:r>
            <a:r>
              <a:rPr lang="de-DE" dirty="0" smtClean="0"/>
              <a:t>, </a:t>
            </a:r>
            <a:r>
              <a:rPr lang="de-DE" dirty="0" err="1" smtClean="0"/>
              <a:t>corrector</a:t>
            </a:r>
            <a:r>
              <a:rPr lang="de-DE" dirty="0" smtClean="0"/>
              <a:t> </a:t>
            </a:r>
            <a:r>
              <a:rPr lang="de-DE" dirty="0" err="1" smtClean="0"/>
              <a:t>coils</a:t>
            </a:r>
            <a:r>
              <a:rPr lang="de-DE" dirty="0" smtClean="0"/>
              <a:t> on PDE)</a:t>
            </a:r>
            <a:endParaRPr lang="de-DE" dirty="0"/>
          </a:p>
          <a:p>
            <a:r>
              <a:rPr lang="de-DE" dirty="0" smtClean="0"/>
              <a:t>Set-</a:t>
            </a:r>
            <a:r>
              <a:rPr lang="de-DE" dirty="0" err="1" smtClean="0"/>
              <a:t>up</a:t>
            </a:r>
            <a:r>
              <a:rPr lang="de-DE" dirty="0" smtClean="0"/>
              <a:t> PDE </a:t>
            </a:r>
            <a:r>
              <a:rPr lang="de-DE" dirty="0" err="1" smtClean="0"/>
              <a:t>energy</a:t>
            </a:r>
            <a:r>
              <a:rPr lang="de-DE" dirty="0" smtClean="0"/>
              <a:t> </a:t>
            </a:r>
            <a:r>
              <a:rPr lang="de-DE" dirty="0" err="1" smtClean="0"/>
              <a:t>measurements</a:t>
            </a:r>
            <a:endParaRPr lang="de-DE" dirty="0" smtClean="0"/>
          </a:p>
          <a:p>
            <a:r>
              <a:rPr lang="de-DE" dirty="0" smtClean="0"/>
              <a:t>TWS1 </a:t>
            </a:r>
            <a:r>
              <a:rPr lang="de-DE" dirty="0" err="1" smtClean="0"/>
              <a:t>and</a:t>
            </a:r>
            <a:r>
              <a:rPr lang="de-DE" dirty="0" smtClean="0"/>
              <a:t> 2 </a:t>
            </a:r>
            <a:r>
              <a:rPr lang="de-DE" dirty="0" err="1" smtClean="0"/>
              <a:t>phase</a:t>
            </a:r>
            <a:r>
              <a:rPr lang="de-DE" dirty="0" smtClean="0"/>
              <a:t> </a:t>
            </a:r>
            <a:r>
              <a:rPr lang="de-DE" dirty="0" err="1" smtClean="0"/>
              <a:t>scans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ARES operation meeting, 21.09.2020, W. Kuropka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4349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Foliennumm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35927" y="6596565"/>
            <a:ext cx="127001" cy="135546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sp>
        <p:nvSpPr>
          <p:cNvPr id="132" name="Summar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Schedule</a:t>
            </a:r>
            <a:endParaRPr dirty="0"/>
          </a:p>
        </p:txBody>
      </p:sp>
      <p:sp>
        <p:nvSpPr>
          <p:cNvPr id="134" name="Textplatzhalter 7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r>
              <a:rPr dirty="0"/>
              <a:t>Week </a:t>
            </a:r>
            <a:r>
              <a:rPr lang="de-DE" smtClean="0"/>
              <a:t>43</a:t>
            </a:r>
            <a:endParaRPr dirty="0"/>
          </a:p>
        </p:txBody>
      </p:sp>
      <p:graphicFrame>
        <p:nvGraphicFramePr>
          <p:cNvPr id="135" name="Tabelle"/>
          <p:cNvGraphicFramePr/>
          <p:nvPr>
            <p:extLst>
              <p:ext uri="{D42A27DB-BD31-4B8C-83A1-F6EECF244321}">
                <p14:modId xmlns:p14="http://schemas.microsoft.com/office/powerpoint/2010/main" val="3193456678"/>
              </p:ext>
            </p:extLst>
          </p:nvPr>
        </p:nvGraphicFramePr>
        <p:xfrm>
          <a:off x="378658" y="1196752"/>
          <a:ext cx="11813342" cy="4672840"/>
        </p:xfrm>
        <a:graphic>
          <a:graphicData uri="http://schemas.openxmlformats.org/drawingml/2006/table">
            <a:tbl>
              <a:tblPr bandRow="1"/>
              <a:tblGrid>
                <a:gridCol w="4061158"/>
                <a:gridCol w="7752184"/>
              </a:tblGrid>
              <a:tr h="262867">
                <a:tc>
                  <a:txBody>
                    <a:bodyPr/>
                    <a:lstStyle/>
                    <a:p>
                      <a:pPr algn="l">
                        <a:lnSpc>
                          <a:spcPts val="5700"/>
                        </a:lnSpc>
                        <a:defRPr sz="1800"/>
                      </a:pPr>
                      <a:r>
                        <a:rPr sz="24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Date</a:t>
                      </a:r>
                    </a:p>
                  </a:txBody>
                  <a:tcPr marL="121920" marR="121920" marT="60960" marB="60960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50800">
                      <a:solidFill>
                        <a:srgbClr val="FFFFFF"/>
                      </a:solidFill>
                      <a:miter lim="400000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5700"/>
                        </a:lnSpc>
                        <a:defRPr sz="1800"/>
                      </a:pPr>
                      <a:r>
                        <a:rPr sz="24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Shiftleader</a:t>
                      </a:r>
                      <a:endParaRPr sz="2400" b="1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20" marR="121920" marT="60960" marB="60960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50800">
                      <a:solidFill>
                        <a:srgbClr val="FFFFFF"/>
                      </a:solidFill>
                      <a:miter lim="400000"/>
                    </a:lnB>
                    <a:solidFill>
                      <a:srgbClr val="4F81BD"/>
                    </a:solidFill>
                  </a:tcPr>
                </a:tc>
              </a:tr>
              <a:tr h="262867">
                <a:tc>
                  <a:txBody>
                    <a:bodyPr/>
                    <a:lstStyle/>
                    <a:p>
                      <a:pPr algn="l">
                        <a:lnSpc>
                          <a:spcPts val="5700"/>
                        </a:lnSpc>
                        <a:defRPr sz="1800"/>
                      </a:pPr>
                      <a:r>
                        <a:rPr lang="de-DE" sz="2400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19.10.</a:t>
                      </a: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20" marR="121920" marT="60960" marB="60960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508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5700"/>
                        </a:lnSpc>
                        <a:defRPr sz="1800"/>
                      </a:pPr>
                      <a:r>
                        <a:rPr lang="de-DE" sz="2400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TWS RF </a:t>
                      </a:r>
                      <a:r>
                        <a:rPr lang="de-DE" sz="2400" dirty="0" err="1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tests</a:t>
                      </a:r>
                      <a:r>
                        <a:rPr lang="de-DE" sz="2400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,</a:t>
                      </a:r>
                      <a:r>
                        <a:rPr lang="de-DE" sz="2400" baseline="0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MEA</a:t>
                      </a: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20" marR="121920" marT="60960" marB="60960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508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D0D8E8"/>
                    </a:solidFill>
                  </a:tcPr>
                </a:tc>
              </a:tr>
              <a:tr h="262867">
                <a:tc>
                  <a:txBody>
                    <a:bodyPr/>
                    <a:lstStyle/>
                    <a:p>
                      <a:pPr algn="l">
                        <a:lnSpc>
                          <a:spcPts val="5700"/>
                        </a:lnSpc>
                        <a:defRPr sz="1800"/>
                      </a:pPr>
                      <a:r>
                        <a:rPr lang="de-DE" sz="2400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20.10</a:t>
                      </a:r>
                      <a:r>
                        <a:rPr sz="2400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</a:t>
                      </a: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20" marR="121920" marT="60960" marB="60960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5700"/>
                        </a:lnSpc>
                        <a:defRPr sz="1800"/>
                      </a:pPr>
                      <a:r>
                        <a:rPr lang="de-DE" sz="2400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Frank</a:t>
                      </a: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20" marR="121920" marT="60960" marB="60960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E9EDF4"/>
                    </a:solidFill>
                  </a:tcPr>
                </a:tc>
              </a:tr>
              <a:tr h="262867">
                <a:tc>
                  <a:txBody>
                    <a:bodyPr/>
                    <a:lstStyle/>
                    <a:p>
                      <a:pPr algn="l">
                        <a:lnSpc>
                          <a:spcPts val="5700"/>
                        </a:lnSpc>
                        <a:defRPr sz="1800"/>
                      </a:pPr>
                      <a:r>
                        <a:rPr lang="de-DE" sz="2400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21</a:t>
                      </a:r>
                      <a:r>
                        <a:rPr sz="2400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</a:t>
                      </a:r>
                      <a:r>
                        <a:rPr lang="de-DE" sz="2400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r>
                        <a:rPr sz="2400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</a:t>
                      </a: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20" marR="121920" marT="60960" marB="60960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5700"/>
                        </a:lnSpc>
                        <a:defRPr sz="1800"/>
                      </a:pPr>
                      <a:r>
                        <a:rPr lang="de-DE" sz="2400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Hannes</a:t>
                      </a:r>
                      <a:endParaRPr sz="24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20" marR="121920" marT="60960" marB="60960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D0D8E8"/>
                    </a:solidFill>
                  </a:tcPr>
                </a:tc>
              </a:tr>
              <a:tr h="262867">
                <a:tc>
                  <a:txBody>
                    <a:bodyPr/>
                    <a:lstStyle/>
                    <a:p>
                      <a:pPr algn="l">
                        <a:lnSpc>
                          <a:spcPts val="5700"/>
                        </a:lnSpc>
                        <a:defRPr sz="1800"/>
                      </a:pPr>
                      <a:r>
                        <a:rPr lang="de-DE" sz="2400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22</a:t>
                      </a:r>
                      <a:r>
                        <a:rPr sz="2400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</a:t>
                      </a:r>
                      <a:r>
                        <a:rPr lang="de-DE" sz="2400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r>
                        <a:rPr sz="2400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</a:t>
                      </a: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20" marR="121920" marT="60960" marB="60960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5700"/>
                        </a:lnSpc>
                        <a:defRPr sz="1800"/>
                      </a:pPr>
                      <a:r>
                        <a:rPr lang="de-DE" sz="2400" baseline="0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Willi</a:t>
                      </a:r>
                      <a:endParaRPr lang="de-DE" sz="2400" baseline="0" dirty="0" smtClean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20" marR="121920" marT="60960" marB="60960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E9EDF4"/>
                    </a:solidFill>
                  </a:tcPr>
                </a:tc>
              </a:tr>
              <a:tr h="262867">
                <a:tc>
                  <a:txBody>
                    <a:bodyPr/>
                    <a:lstStyle/>
                    <a:p>
                      <a:pPr algn="l">
                        <a:lnSpc>
                          <a:spcPts val="5700"/>
                        </a:lnSpc>
                        <a:defRPr sz="1800"/>
                      </a:pPr>
                      <a:r>
                        <a:rPr lang="de-DE" sz="2400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23.10</a:t>
                      </a:r>
                      <a:r>
                        <a:rPr sz="2400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</a:t>
                      </a: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20" marR="121920" marT="60960" marB="60960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5700"/>
                        </a:lnSpc>
                        <a:defRPr sz="1800"/>
                      </a:pPr>
                      <a:r>
                        <a:rPr lang="de-DE" sz="2400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Thomas</a:t>
                      </a: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20" marR="121920" marT="60960" marB="60960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pic>
        <p:nvPicPr>
          <p:cNvPr id="136" name="Bild" descr="Bild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07568" y="6239825"/>
            <a:ext cx="7442200" cy="60960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01880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Quadrat"/>
          <p:cNvSpPr/>
          <p:nvPr/>
        </p:nvSpPr>
        <p:spPr>
          <a:xfrm>
            <a:off x="3337111" y="4001189"/>
            <a:ext cx="338668" cy="254000"/>
          </a:xfrm>
          <a:prstGeom prst="rect">
            <a:avLst/>
          </a:prstGeom>
          <a:solidFill>
            <a:srgbClr val="21D36B">
              <a:alpha val="49789"/>
            </a:srgbClr>
          </a:solidFill>
          <a:ln w="12700" cap="flat">
            <a:noFill/>
            <a:miter lim="400000"/>
          </a:ln>
          <a:effectLst/>
        </p:spPr>
        <p:txBody>
          <a:bodyPr wrap="square" lIns="60957" tIns="60957" rIns="60957" bIns="60957" numCol="1" anchor="ctr">
            <a:noAutofit/>
          </a:bodyPr>
          <a:lstStyle/>
          <a:p>
            <a:endParaRPr/>
          </a:p>
        </p:txBody>
      </p:sp>
      <p:sp>
        <p:nvSpPr>
          <p:cNvPr id="69" name="Quadrat"/>
          <p:cNvSpPr/>
          <p:nvPr/>
        </p:nvSpPr>
        <p:spPr>
          <a:xfrm>
            <a:off x="3337109" y="4335110"/>
            <a:ext cx="338667" cy="254001"/>
          </a:xfrm>
          <a:prstGeom prst="rect">
            <a:avLst/>
          </a:prstGeom>
          <a:solidFill>
            <a:srgbClr val="FA9F00">
              <a:alpha val="49789"/>
            </a:srgbClr>
          </a:solidFill>
          <a:ln w="12700" cap="flat">
            <a:noFill/>
            <a:miter lim="400000"/>
          </a:ln>
          <a:effectLst/>
        </p:spPr>
        <p:txBody>
          <a:bodyPr wrap="square" lIns="60957" tIns="60957" rIns="60957" bIns="60957" numCol="1" anchor="ctr">
            <a:noAutofit/>
          </a:bodyPr>
          <a:lstStyle/>
          <a:p>
            <a:endParaRPr/>
          </a:p>
        </p:txBody>
      </p:sp>
      <p:sp>
        <p:nvSpPr>
          <p:cNvPr id="71" name="Shutdown (Monday = Maintenance day)"/>
          <p:cNvSpPr txBox="1"/>
          <p:nvPr/>
        </p:nvSpPr>
        <p:spPr>
          <a:xfrm>
            <a:off x="3744284" y="3933265"/>
            <a:ext cx="3082248" cy="32315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7" tIns="60957" rIns="60957" bIns="60957" numCol="1" anchor="t">
            <a:spAutoFit/>
          </a:bodyPr>
          <a:lstStyle>
            <a:lvl1pPr>
              <a:defRPr sz="1300"/>
            </a:lvl1pPr>
          </a:lstStyle>
          <a:p>
            <a:r>
              <a:rPr dirty="0"/>
              <a:t>Shutdown (Monday = Maintenance day)</a:t>
            </a:r>
          </a:p>
        </p:txBody>
      </p:sp>
      <p:sp>
        <p:nvSpPr>
          <p:cNvPr id="73" name="Beam Commissioning (Gun section)"/>
          <p:cNvSpPr txBox="1"/>
          <p:nvPr/>
        </p:nvSpPr>
        <p:spPr>
          <a:xfrm>
            <a:off x="3744285" y="4267185"/>
            <a:ext cx="2796913" cy="32315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7" tIns="60957" rIns="60957" bIns="60957" numCol="1" anchor="t">
            <a:spAutoFit/>
          </a:bodyPr>
          <a:lstStyle>
            <a:lvl1pPr>
              <a:defRPr sz="1300"/>
            </a:lvl1pPr>
          </a:lstStyle>
          <a:p>
            <a:r>
              <a:rPr dirty="0"/>
              <a:t>Beam Commissioning (Gun section)</a:t>
            </a:r>
          </a:p>
        </p:txBody>
      </p:sp>
      <p:sp>
        <p:nvSpPr>
          <p:cNvPr id="74" name="Beam Commissioning (Linac section + EA1)"/>
          <p:cNvSpPr txBox="1"/>
          <p:nvPr/>
        </p:nvSpPr>
        <p:spPr>
          <a:xfrm>
            <a:off x="3741024" y="4601107"/>
            <a:ext cx="3385216" cy="32315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7" tIns="60957" rIns="60957" bIns="60957" numCol="1" anchor="t">
            <a:spAutoFit/>
          </a:bodyPr>
          <a:lstStyle>
            <a:lvl1pPr>
              <a:defRPr sz="1300"/>
            </a:lvl1pPr>
          </a:lstStyle>
          <a:p>
            <a:r>
              <a:rPr dirty="0"/>
              <a:t>Beam Commissioning (</a:t>
            </a:r>
            <a:r>
              <a:rPr dirty="0" err="1"/>
              <a:t>Linac</a:t>
            </a:r>
            <a:r>
              <a:rPr dirty="0"/>
              <a:t> section + EA1)</a:t>
            </a:r>
          </a:p>
        </p:txBody>
      </p:sp>
      <p:sp>
        <p:nvSpPr>
          <p:cNvPr id="75" name="Quadrat"/>
          <p:cNvSpPr/>
          <p:nvPr/>
        </p:nvSpPr>
        <p:spPr>
          <a:xfrm>
            <a:off x="3337111" y="4669032"/>
            <a:ext cx="338668" cy="254001"/>
          </a:xfrm>
          <a:prstGeom prst="rect">
            <a:avLst/>
          </a:prstGeom>
          <a:solidFill>
            <a:srgbClr val="E0481D">
              <a:alpha val="49789"/>
            </a:srgbClr>
          </a:solidFill>
          <a:ln w="12700" cap="flat">
            <a:noFill/>
            <a:miter lim="400000"/>
          </a:ln>
          <a:effectLst/>
        </p:spPr>
        <p:txBody>
          <a:bodyPr wrap="square" lIns="60957" tIns="60957" rIns="60957" bIns="60957" numCol="1" anchor="ctr">
            <a:noAutofit/>
          </a:bodyPr>
          <a:lstStyle/>
          <a:p>
            <a:endParaRPr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165601" y="6356351"/>
            <a:ext cx="4946617" cy="365125"/>
          </a:xfrm>
        </p:spPr>
        <p:txBody>
          <a:bodyPr/>
          <a:lstStyle/>
          <a:p>
            <a:r>
              <a:rPr lang="en-US" noProof="0" dirty="0" smtClean="0"/>
              <a:t>ARES </a:t>
            </a:r>
            <a:r>
              <a:rPr lang="en-US" dirty="0" smtClean="0"/>
              <a:t>operation schedule, 23.09.2020, F. Burkart</a:t>
            </a:r>
            <a:endParaRPr lang="en-US" noProof="0" dirty="0"/>
          </a:p>
        </p:txBody>
      </p:sp>
      <p:grpSp>
        <p:nvGrpSpPr>
          <p:cNvPr id="4" name="Group 3"/>
          <p:cNvGrpSpPr/>
          <p:nvPr/>
        </p:nvGrpSpPr>
        <p:grpSpPr>
          <a:xfrm>
            <a:off x="623392" y="1118421"/>
            <a:ext cx="10081120" cy="2214568"/>
            <a:chOff x="1808204" y="1389602"/>
            <a:chExt cx="7335798" cy="1547734"/>
          </a:xfrm>
        </p:grpSpPr>
        <p:grpSp>
          <p:nvGrpSpPr>
            <p:cNvPr id="3" name="Group 2"/>
            <p:cNvGrpSpPr/>
            <p:nvPr/>
          </p:nvGrpSpPr>
          <p:grpSpPr>
            <a:xfrm>
              <a:off x="1808204" y="1389602"/>
              <a:ext cx="7335798" cy="1547734"/>
              <a:chOff x="1808204" y="1389602"/>
              <a:chExt cx="7335798" cy="1547734"/>
            </a:xfrm>
          </p:grpSpPr>
          <p:grpSp>
            <p:nvGrpSpPr>
              <p:cNvPr id="43" name="Gruppieren"/>
              <p:cNvGrpSpPr/>
              <p:nvPr/>
            </p:nvGrpSpPr>
            <p:grpSpPr>
              <a:xfrm>
                <a:off x="1808204" y="1389602"/>
                <a:ext cx="7335798" cy="1547734"/>
                <a:chOff x="2245208" y="0"/>
                <a:chExt cx="9108705" cy="2063643"/>
              </a:xfrm>
            </p:grpSpPr>
            <p:pic>
              <p:nvPicPr>
                <p:cNvPr id="65" name="Bild" descr="Bild"/>
                <p:cNvPicPr>
                  <a:picLocks noChangeAspect="1"/>
                </p:cNvPicPr>
                <p:nvPr/>
              </p:nvPicPr>
              <p:blipFill>
                <a:blip r:embed="rId2">
                  <a:extLst/>
                </a:blip>
                <a:stretch>
                  <a:fillRect/>
                </a:stretch>
              </p:blipFill>
              <p:spPr>
                <a:xfrm>
                  <a:off x="2245208" y="0"/>
                  <a:ext cx="4559351" cy="2047238"/>
                </a:xfrm>
                <a:prstGeom prst="rect">
                  <a:avLst/>
                </a:prstGeom>
                <a:ln w="12700" cap="flat">
                  <a:noFill/>
                  <a:miter lim="400000"/>
                </a:ln>
                <a:effectLst/>
              </p:spPr>
            </p:pic>
            <p:pic>
              <p:nvPicPr>
                <p:cNvPr id="66" name="Bild" descr="Bild"/>
                <p:cNvPicPr>
                  <a:picLocks noChangeAspect="1"/>
                </p:cNvPicPr>
                <p:nvPr/>
              </p:nvPicPr>
              <p:blipFill>
                <a:blip r:embed="rId3">
                  <a:extLst/>
                </a:blip>
                <a:stretch>
                  <a:fillRect/>
                </a:stretch>
              </p:blipFill>
              <p:spPr>
                <a:xfrm>
                  <a:off x="7007128" y="126780"/>
                  <a:ext cx="4346785" cy="1936863"/>
                </a:xfrm>
                <a:prstGeom prst="rect">
                  <a:avLst/>
                </a:prstGeom>
                <a:ln w="12700" cap="flat">
                  <a:noFill/>
                  <a:miter lim="400000"/>
                </a:ln>
                <a:effectLst/>
              </p:spPr>
            </p:pic>
          </p:grpSp>
          <p:sp>
            <p:nvSpPr>
              <p:cNvPr id="47" name="Rechteck"/>
              <p:cNvSpPr/>
              <p:nvPr/>
            </p:nvSpPr>
            <p:spPr>
              <a:xfrm>
                <a:off x="2090371" y="1877622"/>
                <a:ext cx="981731" cy="668544"/>
              </a:xfrm>
              <a:prstGeom prst="rect">
                <a:avLst/>
              </a:prstGeom>
              <a:solidFill>
                <a:srgbClr val="E0481D">
                  <a:alpha val="49789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Rechteck"/>
              <p:cNvSpPr/>
              <p:nvPr/>
            </p:nvSpPr>
            <p:spPr>
              <a:xfrm>
                <a:off x="2090371" y="2548183"/>
                <a:ext cx="478989" cy="165567"/>
              </a:xfrm>
              <a:prstGeom prst="rect">
                <a:avLst/>
              </a:prstGeom>
              <a:solidFill>
                <a:srgbClr val="E0481D">
                  <a:alpha val="49789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Rechteck"/>
              <p:cNvSpPr/>
              <p:nvPr/>
            </p:nvSpPr>
            <p:spPr>
              <a:xfrm>
                <a:off x="3967374" y="2399675"/>
                <a:ext cx="983749" cy="334094"/>
              </a:xfrm>
              <a:prstGeom prst="rect">
                <a:avLst/>
              </a:prstGeom>
              <a:solidFill>
                <a:srgbClr val="E0481D">
                  <a:alpha val="49789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Rechteck"/>
              <p:cNvSpPr/>
              <p:nvPr/>
            </p:nvSpPr>
            <p:spPr>
              <a:xfrm>
                <a:off x="4468620" y="1891410"/>
                <a:ext cx="484513" cy="172133"/>
              </a:xfrm>
              <a:prstGeom prst="rect">
                <a:avLst/>
              </a:prstGeom>
              <a:solidFill>
                <a:srgbClr val="E0481D">
                  <a:alpha val="49789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51" name="Rechteck"/>
              <p:cNvSpPr/>
              <p:nvPr/>
            </p:nvSpPr>
            <p:spPr>
              <a:xfrm>
                <a:off x="3072102" y="1882086"/>
                <a:ext cx="429893" cy="663942"/>
              </a:xfrm>
              <a:prstGeom prst="rect">
                <a:avLst/>
              </a:prstGeom>
              <a:solidFill>
                <a:srgbClr val="21D36B">
                  <a:alpha val="49789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52" name="Rechteck"/>
              <p:cNvSpPr/>
              <p:nvPr/>
            </p:nvSpPr>
            <p:spPr>
              <a:xfrm>
                <a:off x="4953132" y="1892766"/>
                <a:ext cx="429892" cy="665613"/>
              </a:xfrm>
              <a:prstGeom prst="rect">
                <a:avLst/>
              </a:prstGeom>
              <a:solidFill>
                <a:srgbClr val="21D36B">
                  <a:alpha val="49789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53" name="Rechteck"/>
              <p:cNvSpPr/>
              <p:nvPr/>
            </p:nvSpPr>
            <p:spPr>
              <a:xfrm>
                <a:off x="4951164" y="2558379"/>
                <a:ext cx="229768" cy="175390"/>
              </a:xfrm>
              <a:prstGeom prst="rect">
                <a:avLst/>
              </a:prstGeom>
              <a:solidFill>
                <a:srgbClr val="21D36B">
                  <a:alpha val="49789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54" name="Rechteck"/>
              <p:cNvSpPr/>
              <p:nvPr/>
            </p:nvSpPr>
            <p:spPr>
              <a:xfrm>
                <a:off x="1880502" y="2055395"/>
                <a:ext cx="210425" cy="662310"/>
              </a:xfrm>
              <a:prstGeom prst="rect">
                <a:avLst/>
              </a:prstGeom>
              <a:solidFill>
                <a:srgbClr val="21D36B">
                  <a:alpha val="49789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55" name="Rechteck"/>
              <p:cNvSpPr/>
              <p:nvPr/>
            </p:nvSpPr>
            <p:spPr>
              <a:xfrm>
                <a:off x="3756950" y="2058691"/>
                <a:ext cx="210425" cy="675078"/>
              </a:xfrm>
              <a:prstGeom prst="rect">
                <a:avLst/>
              </a:prstGeom>
              <a:solidFill>
                <a:srgbClr val="21D36B">
                  <a:alpha val="49789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56" name="Rechteck"/>
              <p:cNvSpPr/>
              <p:nvPr/>
            </p:nvSpPr>
            <p:spPr>
              <a:xfrm>
                <a:off x="3967374" y="2234261"/>
                <a:ext cx="985758" cy="167505"/>
              </a:xfrm>
              <a:prstGeom prst="rect">
                <a:avLst/>
              </a:prstGeom>
              <a:solidFill>
                <a:srgbClr val="21D36B">
                  <a:alpha val="49789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7" name="Rechteck"/>
              <p:cNvSpPr/>
              <p:nvPr/>
            </p:nvSpPr>
            <p:spPr>
              <a:xfrm>
                <a:off x="6834163" y="2054579"/>
                <a:ext cx="429893" cy="663942"/>
              </a:xfrm>
              <a:prstGeom prst="rect">
                <a:avLst/>
              </a:prstGeom>
              <a:solidFill>
                <a:srgbClr val="21D36B">
                  <a:alpha val="49789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Rechteck"/>
              <p:cNvSpPr/>
              <p:nvPr/>
            </p:nvSpPr>
            <p:spPr>
              <a:xfrm>
                <a:off x="5673363" y="2049771"/>
                <a:ext cx="210425" cy="824138"/>
              </a:xfrm>
              <a:prstGeom prst="rect">
                <a:avLst/>
              </a:prstGeom>
              <a:solidFill>
                <a:srgbClr val="21D36B">
                  <a:alpha val="49789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Rechteck"/>
              <p:cNvSpPr/>
              <p:nvPr/>
            </p:nvSpPr>
            <p:spPr>
              <a:xfrm>
                <a:off x="5882303" y="2234261"/>
                <a:ext cx="954676" cy="480350"/>
              </a:xfrm>
              <a:prstGeom prst="rect">
                <a:avLst/>
              </a:prstGeom>
              <a:solidFill>
                <a:srgbClr val="E0481D">
                  <a:alpha val="49789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60" name="Rechteck"/>
              <p:cNvSpPr/>
              <p:nvPr/>
            </p:nvSpPr>
            <p:spPr>
              <a:xfrm>
                <a:off x="7503238" y="2049771"/>
                <a:ext cx="210425" cy="683095"/>
              </a:xfrm>
              <a:prstGeom prst="rect">
                <a:avLst/>
              </a:prstGeom>
              <a:solidFill>
                <a:srgbClr val="21D36B">
                  <a:alpha val="49789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Rechteck"/>
              <p:cNvSpPr/>
              <p:nvPr/>
            </p:nvSpPr>
            <p:spPr>
              <a:xfrm>
                <a:off x="8647859" y="1902291"/>
                <a:ext cx="429892" cy="663942"/>
              </a:xfrm>
              <a:prstGeom prst="rect">
                <a:avLst/>
              </a:prstGeom>
              <a:solidFill>
                <a:srgbClr val="21D36B">
                  <a:alpha val="49789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hteck"/>
              <p:cNvSpPr/>
              <p:nvPr/>
            </p:nvSpPr>
            <p:spPr>
              <a:xfrm>
                <a:off x="7713523" y="1906200"/>
                <a:ext cx="934084" cy="497026"/>
              </a:xfrm>
              <a:prstGeom prst="rect">
                <a:avLst/>
              </a:prstGeom>
              <a:solidFill>
                <a:srgbClr val="E0481D">
                  <a:alpha val="49789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64" name="Rechteck"/>
              <p:cNvSpPr/>
              <p:nvPr/>
            </p:nvSpPr>
            <p:spPr>
              <a:xfrm>
                <a:off x="7052695" y="1907924"/>
                <a:ext cx="210425" cy="148121"/>
              </a:xfrm>
              <a:prstGeom prst="rect">
                <a:avLst/>
              </a:prstGeom>
              <a:solidFill>
                <a:srgbClr val="21D36B">
                  <a:alpha val="49789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</p:grpSp>
        <p:sp>
          <p:nvSpPr>
            <p:cNvPr id="38" name="Rechteck"/>
            <p:cNvSpPr/>
            <p:nvPr/>
          </p:nvSpPr>
          <p:spPr>
            <a:xfrm>
              <a:off x="3967374" y="2063542"/>
              <a:ext cx="985758" cy="170719"/>
            </a:xfrm>
            <a:prstGeom prst="rect">
              <a:avLst/>
            </a:prstGeom>
            <a:solidFill>
              <a:srgbClr val="E0481D">
                <a:alpha val="4978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39" name="Rechteck"/>
            <p:cNvSpPr/>
            <p:nvPr/>
          </p:nvSpPr>
          <p:spPr>
            <a:xfrm>
              <a:off x="5882305" y="2055420"/>
              <a:ext cx="951860" cy="178841"/>
            </a:xfrm>
            <a:prstGeom prst="rect">
              <a:avLst/>
            </a:prstGeom>
            <a:solidFill>
              <a:srgbClr val="21D36B">
                <a:alpha val="4978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 dirty="0"/>
            </a:p>
          </p:txBody>
        </p:sp>
        <p:sp>
          <p:nvSpPr>
            <p:cNvPr id="40" name="Rechteck"/>
            <p:cNvSpPr/>
            <p:nvPr/>
          </p:nvSpPr>
          <p:spPr>
            <a:xfrm>
              <a:off x="7713523" y="2403227"/>
              <a:ext cx="934084" cy="330542"/>
            </a:xfrm>
            <a:prstGeom prst="rect">
              <a:avLst/>
            </a:prstGeom>
            <a:solidFill>
              <a:srgbClr val="21D36B">
                <a:alpha val="4978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120194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Y_PowerPoint_16x9_en (1)">
  <a:themeElements>
    <a:clrScheme name="DESY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9FDF"/>
      </a:accent1>
      <a:accent2>
        <a:srgbClr val="F18F1F"/>
      </a:accent2>
      <a:accent3>
        <a:srgbClr val="004B7D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rtlCol="0" anchor="ctr"/>
      <a:lstStyle>
        <a:defPPr algn="ctr">
          <a:defRPr sz="16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600" dirty="0" err="1" smtClean="0"/>
        </a:defPPr>
      </a:lstStyle>
    </a:txDef>
  </a:objectDefaults>
  <a:extraClrSchemeLst/>
  <a:custClrLst>
    <a:custClr>
      <a:srgbClr val="8B6EC9"/>
    </a:custClr>
    <a:custClr>
      <a:srgbClr val="E35D50"/>
    </a:custClr>
    <a:custClr>
      <a:srgbClr val="5BC5F1"/>
    </a:custClr>
    <a:custClr>
      <a:srgbClr val="00AA92"/>
    </a:custClr>
  </a:custClrLst>
  <a:extLst>
    <a:ext uri="{05A4C25C-085E-4340-85A3-A5531E510DB2}">
      <thm15:themeFamily xmlns="" xmlns:thm15="http://schemas.microsoft.com/office/thememl/2012/main" name="Präsentation10" id="{2B0CCFEF-3092-0942-8FFD-946A8089C971}" vid="{71341955-5B0B-6345-98C1-5CB085C5AEBD}"/>
    </a:ext>
  </a:extLst>
</a:theme>
</file>

<file path=ppt/theme/theme2.xml><?xml version="1.0" encoding="utf-8"?>
<a:theme xmlns:a="http://schemas.openxmlformats.org/drawingml/2006/main" name="Office">
  <a:themeElements>
    <a:clrScheme name="Benutzerdefiniert 104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9FDF"/>
      </a:accent1>
      <a:accent2>
        <a:srgbClr val="FF9E1B"/>
      </a:accent2>
      <a:accent3>
        <a:srgbClr val="020A0A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104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9FDF"/>
      </a:accent1>
      <a:accent2>
        <a:srgbClr val="FF9E1B"/>
      </a:accent2>
      <a:accent3>
        <a:srgbClr val="020A0A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DESY_PowerPoint_16x9_en (1)</Template>
  <TotalTime>0</TotalTime>
  <Words>140</Words>
  <Application>Microsoft Office PowerPoint</Application>
  <PresentationFormat>Custom</PresentationFormat>
  <Paragraphs>34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DESY_PowerPoint_16x9_en (1)</vt:lpstr>
      <vt:lpstr>ARES Operations Meeting</vt:lpstr>
      <vt:lpstr>Shutdown</vt:lpstr>
      <vt:lpstr>Plans for week 43 </vt:lpstr>
      <vt:lpstr>Schedule</vt:lpstr>
      <vt:lpstr>PowerPoint Presentation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SINBAD ARES Beam commissioning</dc:title>
  <dc:creator>Panofski, Eva</dc:creator>
  <cp:lastModifiedBy>Burkart, Florian</cp:lastModifiedBy>
  <cp:revision>105</cp:revision>
  <dcterms:created xsi:type="dcterms:W3CDTF">2020-02-10T13:37:05Z</dcterms:created>
  <dcterms:modified xsi:type="dcterms:W3CDTF">2020-10-19T09:45:02Z</dcterms:modified>
</cp:coreProperties>
</file>