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12" r:id="rId2"/>
    <p:sldId id="264" r:id="rId3"/>
    <p:sldId id="314" r:id="rId4"/>
    <p:sldId id="315" r:id="rId5"/>
    <p:sldId id="257" r:id="rId6"/>
    <p:sldId id="258" r:id="rId7"/>
    <p:sldId id="259" r:id="rId8"/>
    <p:sldId id="260" r:id="rId9"/>
    <p:sldId id="280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1" autoAdjust="0"/>
    <p:restoredTop sz="94667" autoAdjust="0"/>
  </p:normalViewPr>
  <p:slideViewPr>
    <p:cSldViewPr showGuides="1">
      <p:cViewPr varScale="1">
        <p:scale>
          <a:sx n="118" d="100"/>
          <a:sy n="118" d="100"/>
        </p:scale>
        <p:origin x="126" y="22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ARES operation meeting, 21.09.2020, W. Kuropka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ARES </a:t>
            </a:r>
            <a:r>
              <a:rPr lang="de-DE" dirty="0" err="1"/>
              <a:t>Operations</a:t>
            </a:r>
            <a:r>
              <a:rPr lang="de-DE" dirty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44 /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/>
              <a:t>. </a:t>
            </a:r>
            <a:r>
              <a:rPr lang="en-US" dirty="0"/>
              <a:t>Dinter, on behalf of the ARES shift crew</a:t>
            </a:r>
          </a:p>
        </p:txBody>
      </p:sp>
    </p:spTree>
    <p:extLst>
      <p:ext uri="{BB962C8B-B14F-4D97-AF65-F5344CB8AC3E}">
        <p14:creationId xmlns:p14="http://schemas.microsoft.com/office/powerpoint/2010/main" val="206905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44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278065953"/>
              </p:ext>
            </p:extLst>
          </p:nvPr>
        </p:nvGraphicFramePr>
        <p:xfrm>
          <a:off x="378658" y="1196752"/>
          <a:ext cx="11405354" cy="4471800"/>
        </p:xfrm>
        <a:graphic>
          <a:graphicData uri="http://schemas.openxmlformats.org/drawingml/2006/table">
            <a:tbl>
              <a:tblPr bandRow="1"/>
              <a:tblGrid>
                <a:gridCol w="392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26.10.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BAU,</a:t>
                      </a:r>
                      <a:r>
                        <a:rPr lang="de-DE" sz="24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MEA, FS-LA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27.10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30.10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880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Quadrat"/>
          <p:cNvSpPr/>
          <p:nvPr/>
        </p:nvSpPr>
        <p:spPr>
          <a:xfrm>
            <a:off x="3337111" y="4001189"/>
            <a:ext cx="338668" cy="254000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69" name="Quadrat"/>
          <p:cNvSpPr/>
          <p:nvPr/>
        </p:nvSpPr>
        <p:spPr>
          <a:xfrm>
            <a:off x="3337109" y="4335110"/>
            <a:ext cx="338667" cy="254001"/>
          </a:xfrm>
          <a:prstGeom prst="rect">
            <a:avLst/>
          </a:prstGeom>
          <a:solidFill>
            <a:srgbClr val="FA9F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71" name="Shutdown (Monday = Maintenance day)"/>
          <p:cNvSpPr txBox="1"/>
          <p:nvPr/>
        </p:nvSpPr>
        <p:spPr>
          <a:xfrm>
            <a:off x="3744284" y="3933265"/>
            <a:ext cx="3082248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Shutdown (Monday = Maintenance day)</a:t>
            </a:r>
          </a:p>
        </p:txBody>
      </p:sp>
      <p:sp>
        <p:nvSpPr>
          <p:cNvPr id="73" name="Beam Commissioning (Gun section)"/>
          <p:cNvSpPr txBox="1"/>
          <p:nvPr/>
        </p:nvSpPr>
        <p:spPr>
          <a:xfrm>
            <a:off x="3744285" y="4267185"/>
            <a:ext cx="2796913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Beam Commissioning (Gun section)</a:t>
            </a:r>
          </a:p>
        </p:txBody>
      </p:sp>
      <p:sp>
        <p:nvSpPr>
          <p:cNvPr id="74" name="Beam Commissioning (Linac section + EA1)"/>
          <p:cNvSpPr txBox="1"/>
          <p:nvPr/>
        </p:nvSpPr>
        <p:spPr>
          <a:xfrm>
            <a:off x="3741024" y="4601107"/>
            <a:ext cx="3385216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Beam Commissioning (</a:t>
            </a:r>
            <a:r>
              <a:rPr dirty="0" err="1"/>
              <a:t>Linac</a:t>
            </a:r>
            <a:r>
              <a:rPr dirty="0"/>
              <a:t> section + EA1)</a:t>
            </a:r>
          </a:p>
        </p:txBody>
      </p:sp>
      <p:sp>
        <p:nvSpPr>
          <p:cNvPr id="75" name="Quadrat"/>
          <p:cNvSpPr/>
          <p:nvPr/>
        </p:nvSpPr>
        <p:spPr>
          <a:xfrm>
            <a:off x="3337111" y="4669032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623392" y="1118421"/>
            <a:ext cx="10081120" cy="2214568"/>
            <a:chOff x="1808204" y="1389602"/>
            <a:chExt cx="7335798" cy="1547734"/>
          </a:xfrm>
        </p:grpSpPr>
        <p:grpSp>
          <p:nvGrpSpPr>
            <p:cNvPr id="3" name="Group 2"/>
            <p:cNvGrpSpPr/>
            <p:nvPr/>
          </p:nvGrpSpPr>
          <p:grpSpPr>
            <a:xfrm>
              <a:off x="1808204" y="1389602"/>
              <a:ext cx="7335798" cy="1547734"/>
              <a:chOff x="1808204" y="1389602"/>
              <a:chExt cx="7335798" cy="1547734"/>
            </a:xfrm>
          </p:grpSpPr>
          <p:grpSp>
            <p:nvGrpSpPr>
              <p:cNvPr id="43" name="Gruppieren"/>
              <p:cNvGrpSpPr/>
              <p:nvPr/>
            </p:nvGrpSpPr>
            <p:grpSpPr>
              <a:xfrm>
                <a:off x="1808204" y="1389602"/>
                <a:ext cx="7335798" cy="1547734"/>
                <a:chOff x="2245208" y="0"/>
                <a:chExt cx="9108705" cy="2063643"/>
              </a:xfrm>
            </p:grpSpPr>
            <p:pic>
              <p:nvPicPr>
                <p:cNvPr id="65" name="Bild" descr="Bild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2245208" y="0"/>
                  <a:ext cx="4559351" cy="20472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6" name="Bild" descr="Bild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7007128" y="126780"/>
                  <a:ext cx="4346785" cy="19368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47" name="Rechteck"/>
              <p:cNvSpPr/>
              <p:nvPr/>
            </p:nvSpPr>
            <p:spPr>
              <a:xfrm>
                <a:off x="2090371" y="1877622"/>
                <a:ext cx="981731" cy="668544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Rechteck"/>
              <p:cNvSpPr/>
              <p:nvPr/>
            </p:nvSpPr>
            <p:spPr>
              <a:xfrm>
                <a:off x="2090371" y="2548183"/>
                <a:ext cx="478989" cy="165567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Rechteck"/>
              <p:cNvSpPr/>
              <p:nvPr/>
            </p:nvSpPr>
            <p:spPr>
              <a:xfrm>
                <a:off x="3967374" y="2399675"/>
                <a:ext cx="983749" cy="334094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Rechteck"/>
              <p:cNvSpPr/>
              <p:nvPr/>
            </p:nvSpPr>
            <p:spPr>
              <a:xfrm>
                <a:off x="4468620" y="1891410"/>
                <a:ext cx="484513" cy="172133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Rechteck"/>
              <p:cNvSpPr/>
              <p:nvPr/>
            </p:nvSpPr>
            <p:spPr>
              <a:xfrm>
                <a:off x="3072102" y="1882086"/>
                <a:ext cx="429893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Rechteck"/>
              <p:cNvSpPr/>
              <p:nvPr/>
            </p:nvSpPr>
            <p:spPr>
              <a:xfrm>
                <a:off x="4953132" y="1892766"/>
                <a:ext cx="429892" cy="665613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Rechteck"/>
              <p:cNvSpPr/>
              <p:nvPr/>
            </p:nvSpPr>
            <p:spPr>
              <a:xfrm>
                <a:off x="4951164" y="2558379"/>
                <a:ext cx="229768" cy="17539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Rechteck"/>
              <p:cNvSpPr/>
              <p:nvPr/>
            </p:nvSpPr>
            <p:spPr>
              <a:xfrm>
                <a:off x="1880502" y="2055395"/>
                <a:ext cx="210425" cy="66231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Rechteck"/>
              <p:cNvSpPr/>
              <p:nvPr/>
            </p:nvSpPr>
            <p:spPr>
              <a:xfrm>
                <a:off x="3756950" y="2058691"/>
                <a:ext cx="210425" cy="67507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Rechteck"/>
              <p:cNvSpPr/>
              <p:nvPr/>
            </p:nvSpPr>
            <p:spPr>
              <a:xfrm>
                <a:off x="3967374" y="2234261"/>
                <a:ext cx="985758" cy="16750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7" name="Rechteck"/>
              <p:cNvSpPr/>
              <p:nvPr/>
            </p:nvSpPr>
            <p:spPr>
              <a:xfrm>
                <a:off x="6834163" y="2054579"/>
                <a:ext cx="429893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Rechteck"/>
              <p:cNvSpPr/>
              <p:nvPr/>
            </p:nvSpPr>
            <p:spPr>
              <a:xfrm>
                <a:off x="5673363" y="2049771"/>
                <a:ext cx="210425" cy="82413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Rechteck"/>
              <p:cNvSpPr/>
              <p:nvPr/>
            </p:nvSpPr>
            <p:spPr>
              <a:xfrm>
                <a:off x="5882303" y="2234261"/>
                <a:ext cx="954676" cy="480350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Rechteck"/>
              <p:cNvSpPr/>
              <p:nvPr/>
            </p:nvSpPr>
            <p:spPr>
              <a:xfrm>
                <a:off x="7503238" y="2049771"/>
                <a:ext cx="210425" cy="68309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Rechteck"/>
              <p:cNvSpPr/>
              <p:nvPr/>
            </p:nvSpPr>
            <p:spPr>
              <a:xfrm>
                <a:off x="8647859" y="1902291"/>
                <a:ext cx="429892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Rechteck"/>
              <p:cNvSpPr/>
              <p:nvPr/>
            </p:nvSpPr>
            <p:spPr>
              <a:xfrm>
                <a:off x="7713523" y="1906200"/>
                <a:ext cx="934084" cy="497026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Rechteck"/>
              <p:cNvSpPr/>
              <p:nvPr/>
            </p:nvSpPr>
            <p:spPr>
              <a:xfrm>
                <a:off x="7052695" y="1907924"/>
                <a:ext cx="210425" cy="148121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" name="Rechteck"/>
            <p:cNvSpPr/>
            <p:nvPr/>
          </p:nvSpPr>
          <p:spPr>
            <a:xfrm>
              <a:off x="3967374" y="2063542"/>
              <a:ext cx="985758" cy="170719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Rechteck"/>
            <p:cNvSpPr/>
            <p:nvPr/>
          </p:nvSpPr>
          <p:spPr>
            <a:xfrm>
              <a:off x="5882305" y="2055420"/>
              <a:ext cx="951860" cy="17884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0" name="Rechteck"/>
            <p:cNvSpPr/>
            <p:nvPr/>
          </p:nvSpPr>
          <p:spPr>
            <a:xfrm>
              <a:off x="7713523" y="2403227"/>
              <a:ext cx="934084" cy="330542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AC3251C9-C709-4B46-85AD-50EF667A12F5}"/>
              </a:ext>
            </a:extLst>
          </p:cNvPr>
          <p:cNvSpPr/>
          <p:nvPr/>
        </p:nvSpPr>
        <p:spPr>
          <a:xfrm>
            <a:off x="3301430" y="2780928"/>
            <a:ext cx="286412" cy="23690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F0031-8249-43AC-9908-CDF6B093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1598"/>
            <a:ext cx="11376024" cy="451098"/>
          </a:xfrm>
        </p:spPr>
        <p:txBody>
          <a:bodyPr/>
          <a:lstStyle/>
          <a:p>
            <a:r>
              <a:rPr lang="en-US" dirty="0"/>
              <a:t>Summary of week 43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2B31ED2-7FA3-4B4B-938E-5EDE5F9CE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AE34AE17-DB2C-44D6-8CE5-A262423CF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04328"/>
              </p:ext>
            </p:extLst>
          </p:nvPr>
        </p:nvGraphicFramePr>
        <p:xfrm>
          <a:off x="35496" y="773256"/>
          <a:ext cx="12121009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80">
                  <a:extLst>
                    <a:ext uri="{9D8B030D-6E8A-4147-A177-3AD203B41FA5}">
                      <a16:colId xmlns:a16="http://schemas.microsoft.com/office/drawing/2014/main" val="701100940"/>
                    </a:ext>
                  </a:extLst>
                </a:gridCol>
                <a:gridCol w="2024112">
                  <a:extLst>
                    <a:ext uri="{9D8B030D-6E8A-4147-A177-3AD203B41FA5}">
                      <a16:colId xmlns:a16="http://schemas.microsoft.com/office/drawing/2014/main" val="638364941"/>
                    </a:ext>
                  </a:extLst>
                </a:gridCol>
                <a:gridCol w="2024112">
                  <a:extLst>
                    <a:ext uri="{9D8B030D-6E8A-4147-A177-3AD203B41FA5}">
                      <a16:colId xmlns:a16="http://schemas.microsoft.com/office/drawing/2014/main" val="2933517170"/>
                    </a:ext>
                  </a:extLst>
                </a:gridCol>
                <a:gridCol w="2024112">
                  <a:extLst>
                    <a:ext uri="{9D8B030D-6E8A-4147-A177-3AD203B41FA5}">
                      <a16:colId xmlns:a16="http://schemas.microsoft.com/office/drawing/2014/main" val="1695971482"/>
                    </a:ext>
                  </a:extLst>
                </a:gridCol>
                <a:gridCol w="2024112">
                  <a:extLst>
                    <a:ext uri="{9D8B030D-6E8A-4147-A177-3AD203B41FA5}">
                      <a16:colId xmlns:a16="http://schemas.microsoft.com/office/drawing/2014/main" val="3249262801"/>
                    </a:ext>
                  </a:extLst>
                </a:gridCol>
                <a:gridCol w="2228781">
                  <a:extLst>
                    <a:ext uri="{9D8B030D-6E8A-4147-A177-3AD203B41FA5}">
                      <a16:colId xmlns:a16="http://schemas.microsoft.com/office/drawing/2014/main" val="3875649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 19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20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21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 22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 23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61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Achievements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TWS RF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X1 &amp; Faraday cup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Tests of FC and X1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Establish a PDE working point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Teacher tour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FC mover steps 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Collimator studies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Teacher tour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Cathode laser auto alignment working again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CXG2 polarity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Collimator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Momentum measurement on SL.S1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Finding setup to get beam through TWS1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Transport the beam as far as possible, looking at trajectory all along beamline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Detailed Schottky scan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TWS1 </a:t>
                      </a:r>
                      <a:r>
                        <a:rPr lang="en-US" dirty="0" err="1"/>
                        <a:t>momen</a:t>
                      </a:r>
                      <a:r>
                        <a:rPr lang="en-US" dirty="0"/>
                        <a:t>-tum phase scans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Cathode laser auto alignment stuck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Faraday cup does not reach end 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One magnet missing its water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TWS1 modulator fault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Pyqtgraph</a:t>
                      </a:r>
                      <a:r>
                        <a:rPr lang="en-US" dirty="0"/>
                        <a:t> based tools do not work anymore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Cathode laser auto alignment stuck (motor controller not responding)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Several </a:t>
                      </a:r>
                      <a:r>
                        <a:rPr lang="en-US" dirty="0" err="1"/>
                        <a:t>vaccum</a:t>
                      </a:r>
                      <a:r>
                        <a:rPr lang="en-US" dirty="0"/>
                        <a:t> events in TWS1 and waveguides, two of them triggering vacuum interlock. Probably due to increased operation voltage of the RF station.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Camera server 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5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8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Water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tunnel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26.10.2020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12776"/>
            <a:ext cx="5597932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836712"/>
            <a:ext cx="3528392" cy="521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5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de-DE" dirty="0" err="1"/>
              <a:t>Sparking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TWS1 </a:t>
            </a:r>
            <a:r>
              <a:rPr lang="de-DE" dirty="0" err="1"/>
              <a:t>modulator</a:t>
            </a:r>
            <a:r>
              <a:rPr lang="de-DE" dirty="0"/>
              <a:t> at 2900 V, was </a:t>
            </a:r>
            <a:r>
              <a:rPr lang="de-DE" dirty="0" err="1"/>
              <a:t>reset</a:t>
            </a:r>
            <a:r>
              <a:rPr lang="de-DE" dirty="0"/>
              <a:t> </a:t>
            </a:r>
            <a:r>
              <a:rPr lang="de-DE" dirty="0" err="1"/>
              <a:t>locally</a:t>
            </a:r>
            <a:r>
              <a:rPr lang="de-DE" dirty="0"/>
              <a:t> and </a:t>
            </a:r>
            <a:r>
              <a:rPr lang="de-DE" dirty="0" err="1"/>
              <a:t>re-started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2800 V.</a:t>
            </a:r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TWS1 </a:t>
            </a:r>
            <a:r>
              <a:rPr lang="de-DE" dirty="0" err="1"/>
              <a:t>waveguides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 </a:t>
            </a:r>
            <a:r>
              <a:rPr lang="de-DE" dirty="0" err="1"/>
              <a:t>concerning</a:t>
            </a:r>
            <a:r>
              <a:rPr lang="de-DE" dirty="0"/>
              <a:t> TWS1 FW/probe1 power.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26.10.2020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 err="1"/>
              <a:t>Characterization</a:t>
            </a:r>
            <a:r>
              <a:rPr lang="de-DE" sz="3599" b="1" dirty="0"/>
              <a:t> </a:t>
            </a:r>
            <a:r>
              <a:rPr lang="de-DE" sz="3599" b="1" dirty="0" err="1"/>
              <a:t>of</a:t>
            </a:r>
            <a:r>
              <a:rPr lang="de-DE" sz="3599" b="1" dirty="0"/>
              <a:t> SL.S1 </a:t>
            </a:r>
            <a:r>
              <a:rPr lang="de-DE" sz="3599" b="1" dirty="0" err="1"/>
              <a:t>screen</a:t>
            </a:r>
            <a:endParaRPr lang="en-US" sz="3599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5613" r="20996" b="43836"/>
          <a:stretch/>
        </p:blipFill>
        <p:spPr bwMode="auto">
          <a:xfrm>
            <a:off x="48728" y="1510342"/>
            <a:ext cx="4030883" cy="321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5" y="716395"/>
            <a:ext cx="12187592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Sweep </a:t>
            </a:r>
            <a:r>
              <a:rPr lang="de-DE" dirty="0" err="1"/>
              <a:t>the</a:t>
            </a:r>
            <a:r>
              <a:rPr lang="de-DE" dirty="0"/>
              <a:t> beam </a:t>
            </a:r>
            <a:r>
              <a:rPr lang="de-DE" dirty="0" err="1"/>
              <a:t>vertically</a:t>
            </a:r>
            <a:r>
              <a:rPr lang="de-DE" dirty="0"/>
              <a:t> (</a:t>
            </a:r>
            <a:r>
              <a:rPr lang="de-DE" dirty="0" err="1"/>
              <a:t>change</a:t>
            </a:r>
            <a:r>
              <a:rPr lang="de-DE" dirty="0"/>
              <a:t> CVG1) and </a:t>
            </a:r>
            <a:r>
              <a:rPr lang="de-DE" dirty="0" err="1"/>
              <a:t>horizontally</a:t>
            </a:r>
            <a:r>
              <a:rPr lang="de-DE" dirty="0"/>
              <a:t> (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Idip</a:t>
            </a:r>
            <a:r>
              <a:rPr lang="de-DE" dirty="0"/>
              <a:t>.) </a:t>
            </a:r>
            <a:r>
              <a:rPr lang="de-DE" dirty="0" err="1"/>
              <a:t>wrt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and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(</a:t>
            </a:r>
            <a:r>
              <a:rPr lang="de-DE" dirty="0" err="1"/>
              <a:t>spread</a:t>
            </a:r>
            <a:r>
              <a:rPr lang="de-DE" dirty="0"/>
              <a:t>) </a:t>
            </a:r>
            <a:r>
              <a:rPr lang="de-DE" dirty="0" err="1"/>
              <a:t>variation</a:t>
            </a:r>
            <a:r>
              <a:rPr lang="de-DE" dirty="0"/>
              <a:t>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68425" y="2493113"/>
            <a:ext cx="0" cy="86389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68425" y="3644974"/>
            <a:ext cx="0" cy="100787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00373" y="3500991"/>
            <a:ext cx="93588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28598" y="3500991"/>
            <a:ext cx="1007879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68425" y="2833329"/>
            <a:ext cx="935887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CVG1 ↑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8425" y="3913199"/>
            <a:ext cx="935887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CVG1 ↓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2581" y="3193286"/>
            <a:ext cx="935887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Idip</a:t>
            </a:r>
            <a:r>
              <a:rPr lang="de-DE" sz="1400" dirty="0">
                <a:solidFill>
                  <a:schemeClr val="bg1"/>
                </a:solidFill>
              </a:rPr>
              <a:t>. ↑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2364" y="3213026"/>
            <a:ext cx="935887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Idip</a:t>
            </a:r>
            <a:r>
              <a:rPr lang="de-DE" sz="1400" dirty="0">
                <a:solidFill>
                  <a:schemeClr val="bg1"/>
                </a:solidFill>
              </a:rPr>
              <a:t>. ↓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" y="4903659"/>
            <a:ext cx="12141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Average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a max. </a:t>
            </a:r>
            <a:r>
              <a:rPr lang="de-DE" dirty="0" err="1"/>
              <a:t>deviation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≈ 0.1% </a:t>
            </a:r>
            <a:r>
              <a:rPr lang="de-DE" dirty="0" err="1"/>
              <a:t>wrt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Not </a:t>
            </a:r>
            <a:r>
              <a:rPr lang="de-DE" dirty="0" err="1">
                <a:sym typeface="Wingdings" panose="05000000000000000000" pitchFamily="2" charset="2"/>
              </a:rPr>
              <a:t>significant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Rms</a:t>
            </a:r>
            <a:r>
              <a:rPr lang="de-DE" dirty="0">
                <a:sym typeface="Wingdings" panose="05000000000000000000" pitchFamily="2" charset="2"/>
              </a:rPr>
              <a:t> (FWHM) </a:t>
            </a:r>
            <a:r>
              <a:rPr lang="de-DE" dirty="0" err="1">
                <a:sym typeface="Wingdings" panose="05000000000000000000" pitchFamily="2" charset="2"/>
              </a:rPr>
              <a:t>momentum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spread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shows</a:t>
            </a:r>
            <a:r>
              <a:rPr lang="de-DE" dirty="0">
                <a:sym typeface="Wingdings" panose="05000000000000000000" pitchFamily="2" charset="2"/>
              </a:rPr>
              <a:t> a max. </a:t>
            </a:r>
            <a:r>
              <a:rPr lang="de-DE" dirty="0" err="1">
                <a:sym typeface="Wingdings" panose="05000000000000000000" pitchFamily="2" charset="2"/>
              </a:rPr>
              <a:t>deviation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≈ 1.3 (1.6) % </a:t>
            </a:r>
            <a:r>
              <a:rPr lang="de-DE" dirty="0" err="1">
                <a:sym typeface="Wingdings" panose="05000000000000000000" pitchFamily="2" charset="2"/>
              </a:rPr>
              <a:t>wrt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reference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vertical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sweep</a:t>
            </a:r>
            <a:r>
              <a:rPr lang="de-DE" dirty="0">
                <a:sym typeface="Wingdings" panose="05000000000000000000" pitchFamily="2" charset="2"/>
              </a:rPr>
              <a:t>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Not so </a:t>
            </a:r>
            <a:r>
              <a:rPr lang="de-DE" dirty="0" err="1">
                <a:sym typeface="Wingdings" panose="05000000000000000000" pitchFamily="2" charset="2"/>
              </a:rPr>
              <a:t>critical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Rms</a:t>
            </a:r>
            <a:r>
              <a:rPr lang="de-DE" dirty="0">
                <a:sym typeface="Wingdings" panose="05000000000000000000" pitchFamily="2" charset="2"/>
              </a:rPr>
              <a:t> (FWHM) </a:t>
            </a:r>
            <a:r>
              <a:rPr lang="de-DE" dirty="0" err="1">
                <a:sym typeface="Wingdings" panose="05000000000000000000" pitchFamily="2" charset="2"/>
              </a:rPr>
              <a:t>momentum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spread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shows</a:t>
            </a:r>
            <a:r>
              <a:rPr lang="de-DE" dirty="0">
                <a:sym typeface="Wingdings" panose="05000000000000000000" pitchFamily="2" charset="2"/>
              </a:rPr>
              <a:t> a max. </a:t>
            </a:r>
            <a:r>
              <a:rPr lang="de-DE" dirty="0" err="1">
                <a:sym typeface="Wingdings" panose="05000000000000000000" pitchFamily="2" charset="2"/>
              </a:rPr>
              <a:t>deviation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≈ 4.5 (6.7) % </a:t>
            </a:r>
            <a:r>
              <a:rPr lang="de-DE" dirty="0" err="1">
                <a:sym typeface="Wingdings" panose="05000000000000000000" pitchFamily="2" charset="2"/>
              </a:rPr>
              <a:t>wrt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reference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an horizontal </a:t>
            </a:r>
            <a:r>
              <a:rPr lang="de-DE" dirty="0" err="1">
                <a:sym typeface="Wingdings" panose="05000000000000000000" pitchFamily="2" charset="2"/>
              </a:rPr>
              <a:t>sweep</a:t>
            </a:r>
            <a:r>
              <a:rPr lang="de-DE" dirty="0">
                <a:sym typeface="Wingdings" panose="05000000000000000000" pitchFamily="2" charset="2"/>
              </a:rPr>
              <a:t>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More </a:t>
            </a:r>
            <a:r>
              <a:rPr lang="de-DE" dirty="0" err="1">
                <a:sym typeface="Wingdings" panose="05000000000000000000" pitchFamily="2" charset="2"/>
              </a:rPr>
              <a:t>significant</a:t>
            </a:r>
            <a:r>
              <a:rPr lang="de-DE" dirty="0">
                <a:sym typeface="Wingdings" panose="05000000000000000000" pitchFamily="2" charset="2"/>
              </a:rPr>
              <a:t>  ROI </a:t>
            </a:r>
            <a:r>
              <a:rPr lang="de-DE" dirty="0" err="1">
                <a:sym typeface="Wingdings" panose="05000000000000000000" pitchFamily="2" charset="2"/>
              </a:rPr>
              <a:t>cannot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much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without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losing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accuracy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58" y="1618328"/>
            <a:ext cx="3819709" cy="29985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64" y="1618328"/>
            <a:ext cx="3819709" cy="29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/>
              <a:t>TWS1 </a:t>
            </a:r>
            <a:r>
              <a:rPr lang="de-DE" sz="3599" b="1" dirty="0" err="1"/>
              <a:t>momentum</a:t>
            </a:r>
            <a:r>
              <a:rPr lang="de-DE" sz="3599" b="1" dirty="0"/>
              <a:t> </a:t>
            </a:r>
            <a:r>
              <a:rPr lang="de-DE" sz="3599" b="1" dirty="0" err="1"/>
              <a:t>measurement</a:t>
            </a:r>
            <a:r>
              <a:rPr lang="de-DE" sz="3599" b="1" dirty="0"/>
              <a:t> (1/3)</a:t>
            </a:r>
            <a:endParaRPr lang="en-US" sz="3599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05" y="756031"/>
            <a:ext cx="1218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Conditions</a:t>
            </a:r>
            <a:r>
              <a:rPr lang="de-DE" dirty="0"/>
              <a:t>: Initial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3.403 </a:t>
            </a:r>
            <a:r>
              <a:rPr lang="de-DE" dirty="0" err="1"/>
              <a:t>MeV</a:t>
            </a:r>
            <a:r>
              <a:rPr lang="de-DE" dirty="0"/>
              <a:t>/c; Amplitude SP 95 </a:t>
            </a:r>
            <a:r>
              <a:rPr lang="de-DE" dirty="0" err="1"/>
              <a:t>for</a:t>
            </a:r>
            <a:r>
              <a:rPr lang="de-DE" dirty="0"/>
              <a:t> TWS1 </a:t>
            </a:r>
            <a:r>
              <a:rPr lang="de-DE" dirty="0">
                <a:sym typeface="Wingdings" panose="05000000000000000000" pitchFamily="2" charset="2"/>
              </a:rPr>
              <a:t> 39.55 (47.64) MW </a:t>
            </a:r>
            <a:r>
              <a:rPr lang="de-DE" dirty="0" err="1">
                <a:sym typeface="Wingdings" panose="05000000000000000000" pitchFamily="2" charset="2"/>
              </a:rPr>
              <a:t>fwd</a:t>
            </a:r>
            <a:r>
              <a:rPr lang="de-DE" dirty="0">
                <a:sym typeface="Wingdings" panose="05000000000000000000" pitchFamily="2" charset="2"/>
              </a:rPr>
              <a:t> (probe)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Measurement </a:t>
            </a:r>
            <a:r>
              <a:rPr lang="de-DE" dirty="0" err="1"/>
              <a:t>performed</a:t>
            </a:r>
            <a:r>
              <a:rPr lang="de-DE" dirty="0"/>
              <a:t> on EA.R1 screen </a:t>
            </a:r>
            <a:r>
              <a:rPr lang="de-DE" dirty="0" err="1"/>
              <a:t>varying</a:t>
            </a:r>
            <a:r>
              <a:rPr lang="de-DE" dirty="0"/>
              <a:t> CVG4 </a:t>
            </a:r>
            <a:r>
              <a:rPr lang="de-DE" dirty="0" err="1"/>
              <a:t>current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5626" r="20954" b="43824"/>
          <a:stretch/>
        </p:blipFill>
        <p:spPr bwMode="auto">
          <a:xfrm>
            <a:off x="7015379" y="1566863"/>
            <a:ext cx="4911920" cy="391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5" y="5660732"/>
            <a:ext cx="1218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Max.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76.490 +/- 1.154 </a:t>
            </a:r>
            <a:r>
              <a:rPr lang="de-DE" dirty="0" err="1"/>
              <a:t>MeV</a:t>
            </a:r>
            <a:r>
              <a:rPr lang="de-DE" dirty="0"/>
              <a:t>/c at </a:t>
            </a:r>
            <a:r>
              <a:rPr lang="de-DE" dirty="0" err="1"/>
              <a:t>phase</a:t>
            </a:r>
            <a:r>
              <a:rPr lang="de-DE" dirty="0"/>
              <a:t> -95°. A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CVG3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77.256 +/- 1.028 </a:t>
            </a:r>
            <a:r>
              <a:rPr lang="de-DE" dirty="0" err="1"/>
              <a:t>MeV</a:t>
            </a:r>
            <a:r>
              <a:rPr lang="de-DE" dirty="0"/>
              <a:t>/c (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1.01) </a:t>
            </a:r>
            <a:r>
              <a:rPr lang="de-DE" dirty="0">
                <a:sym typeface="Wingdings" panose="05000000000000000000" pitchFamily="2" charset="2"/>
              </a:rPr>
              <a:t> Fully </a:t>
            </a:r>
            <a:r>
              <a:rPr lang="de-DE" dirty="0" err="1">
                <a:sym typeface="Wingdings" panose="05000000000000000000" pitchFamily="2" charset="2"/>
              </a:rPr>
              <a:t>consistent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But,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such a </a:t>
            </a:r>
            <a:r>
              <a:rPr lang="de-DE" dirty="0" err="1">
                <a:sym typeface="Wingdings" panose="05000000000000000000" pitchFamily="2" charset="2"/>
              </a:rPr>
              <a:t>low</a:t>
            </a:r>
            <a:r>
              <a:rPr lang="de-DE" dirty="0">
                <a:sym typeface="Wingdings" panose="05000000000000000000" pitchFamily="2" charset="2"/>
              </a:rPr>
              <a:t> initial </a:t>
            </a:r>
            <a:r>
              <a:rPr lang="de-DE" dirty="0" err="1">
                <a:sym typeface="Wingdings" panose="05000000000000000000" pitchFamily="2" charset="2"/>
              </a:rPr>
              <a:t>momentum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two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peaks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real maximum 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2" y="1557225"/>
            <a:ext cx="6104592" cy="3926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7862" y="2997053"/>
            <a:ext cx="4391471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Beam on EA.R1 </a:t>
            </a:r>
            <a:r>
              <a:rPr lang="de-DE" dirty="0" err="1">
                <a:solidFill>
                  <a:schemeClr val="bg1"/>
                </a:solidFill>
              </a:rPr>
              <a:t>screen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max. </a:t>
            </a:r>
            <a:r>
              <a:rPr lang="de-DE" dirty="0" err="1">
                <a:solidFill>
                  <a:schemeClr val="bg1"/>
                </a:solidFill>
              </a:rPr>
              <a:t>momentum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7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/>
              <a:t>TWS1 </a:t>
            </a:r>
            <a:r>
              <a:rPr lang="de-DE" sz="3599" b="1" dirty="0" err="1"/>
              <a:t>momentum</a:t>
            </a:r>
            <a:r>
              <a:rPr lang="de-DE" sz="3599" b="1" dirty="0"/>
              <a:t> </a:t>
            </a:r>
            <a:r>
              <a:rPr lang="de-DE" sz="3599" b="1" dirty="0" err="1"/>
              <a:t>measurement</a:t>
            </a:r>
            <a:r>
              <a:rPr lang="de-DE" sz="3599" b="1" dirty="0"/>
              <a:t> (2/3)</a:t>
            </a:r>
            <a:endParaRPr lang="en-US" sz="35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5" y="716394"/>
            <a:ext cx="12187592" cy="92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ASTRA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76.49 (77.26) </a:t>
            </a:r>
            <a:r>
              <a:rPr lang="de-DE" dirty="0" err="1"/>
              <a:t>MeV</a:t>
            </a:r>
            <a:r>
              <a:rPr lang="de-DE" dirty="0"/>
              <a:t>/c </a:t>
            </a:r>
            <a:r>
              <a:rPr lang="de-DE" dirty="0" err="1"/>
              <a:t>requires</a:t>
            </a:r>
            <a:r>
              <a:rPr lang="de-DE" dirty="0"/>
              <a:t> an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in TWS1 </a:t>
            </a:r>
            <a:r>
              <a:rPr lang="de-DE" dirty="0" err="1"/>
              <a:t>around</a:t>
            </a:r>
            <a:r>
              <a:rPr lang="de-DE" dirty="0"/>
              <a:t> 24.18 (24.43) MV/m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and </a:t>
            </a:r>
            <a:r>
              <a:rPr lang="de-DE" dirty="0" err="1"/>
              <a:t>around</a:t>
            </a:r>
            <a:r>
              <a:rPr lang="de-DE" dirty="0"/>
              <a:t> 26.20 (26.45) MV/m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Hint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towards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first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case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" y="1747640"/>
            <a:ext cx="5767370" cy="349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11" y="1747640"/>
            <a:ext cx="5767371" cy="3490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" y="5372766"/>
            <a:ext cx="12187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Trying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fit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ASTRA </a:t>
            </a:r>
            <a:r>
              <a:rPr lang="de-DE" dirty="0" err="1"/>
              <a:t>simulation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at 3.403 </a:t>
            </a:r>
            <a:r>
              <a:rPr lang="de-DE" dirty="0" err="1"/>
              <a:t>MeV</a:t>
            </a:r>
            <a:r>
              <a:rPr lang="de-DE" dirty="0"/>
              <a:t>/c) </a:t>
            </a:r>
            <a:r>
              <a:rPr lang="de-DE" dirty="0" err="1"/>
              <a:t>clearly</a:t>
            </a:r>
            <a:r>
              <a:rPr lang="de-DE" dirty="0"/>
              <a:t> </a:t>
            </a:r>
            <a:r>
              <a:rPr lang="de-DE" dirty="0" err="1"/>
              <a:t>favors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and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indicates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maximum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≈ 24.2 (24.4) MV/m in TWS1 at </a:t>
            </a:r>
            <a:r>
              <a:rPr lang="de-DE" dirty="0" err="1"/>
              <a:t>amplitude</a:t>
            </a:r>
            <a:r>
              <a:rPr lang="de-DE" dirty="0"/>
              <a:t> SP 95. </a:t>
            </a:r>
            <a:r>
              <a:rPr lang="de-DE" dirty="0" err="1"/>
              <a:t>From</a:t>
            </a:r>
            <a:r>
              <a:rPr lang="de-DE" dirty="0"/>
              <a:t> design, 41 MW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25.5 MV/m.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square-root</a:t>
            </a:r>
            <a:r>
              <a:rPr lang="de-DE" dirty="0"/>
              <a:t> </a:t>
            </a:r>
            <a:r>
              <a:rPr lang="de-DE" dirty="0" err="1"/>
              <a:t>scaling</a:t>
            </a:r>
            <a:r>
              <a:rPr lang="de-DE" dirty="0"/>
              <a:t>, 24.3 MV/m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37.23 MW. </a:t>
            </a:r>
            <a:r>
              <a:rPr lang="de-DE" dirty="0">
                <a:sym typeface="Wingdings" panose="05000000000000000000" pitchFamily="2" charset="2"/>
              </a:rPr>
              <a:t>Not 100% </a:t>
            </a:r>
            <a:r>
              <a:rPr lang="de-DE" dirty="0" err="1">
                <a:sym typeface="Wingdings" panose="05000000000000000000" pitchFamily="2" charset="2"/>
              </a:rPr>
              <a:t>consistent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readings</a:t>
            </a:r>
            <a:r>
              <a:rPr lang="de-DE" dirty="0">
                <a:sym typeface="Wingdings" panose="05000000000000000000" pitchFamily="2" charset="2"/>
              </a:rPr>
              <a:t>. Need </a:t>
            </a:r>
            <a:r>
              <a:rPr lang="de-DE" dirty="0" err="1">
                <a:sym typeface="Wingdings" panose="05000000000000000000" pitchFamily="2" charset="2"/>
              </a:rPr>
              <a:t>measurement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PDE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refine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4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/>
              <a:t>TWS1 </a:t>
            </a:r>
            <a:r>
              <a:rPr lang="de-DE" sz="3599" b="1" dirty="0" err="1"/>
              <a:t>momentum</a:t>
            </a:r>
            <a:r>
              <a:rPr lang="de-DE" sz="3599" b="1" dirty="0"/>
              <a:t> </a:t>
            </a:r>
            <a:r>
              <a:rPr lang="de-DE" sz="3599" b="1" dirty="0" err="1"/>
              <a:t>measurement</a:t>
            </a:r>
            <a:r>
              <a:rPr lang="de-DE" sz="3599" b="1" dirty="0"/>
              <a:t> (3/3)</a:t>
            </a:r>
            <a:endParaRPr lang="en-US" sz="3599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04" y="828023"/>
            <a:ext cx="1218759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Measurement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at </a:t>
            </a:r>
            <a:r>
              <a:rPr lang="de-DE" dirty="0" err="1"/>
              <a:t>phase</a:t>
            </a:r>
            <a:r>
              <a:rPr lang="de-DE" dirty="0"/>
              <a:t> -95°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TWS1 </a:t>
            </a:r>
            <a:r>
              <a:rPr lang="de-DE" dirty="0" err="1"/>
              <a:t>amplitude</a:t>
            </a:r>
            <a:r>
              <a:rPr lang="de-DE" dirty="0"/>
              <a:t> SP. Analysis </a:t>
            </a:r>
            <a:r>
              <a:rPr lang="de-DE" dirty="0" err="1"/>
              <a:t>ongoing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1" y="1485234"/>
            <a:ext cx="5831298" cy="367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74" y="1485234"/>
            <a:ext cx="5831298" cy="36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44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(</a:t>
            </a:r>
            <a:r>
              <a:rPr lang="de-DE" dirty="0" err="1"/>
              <a:t>corrector</a:t>
            </a:r>
            <a:r>
              <a:rPr lang="de-DE" dirty="0"/>
              <a:t> </a:t>
            </a:r>
            <a:r>
              <a:rPr lang="de-DE" dirty="0" err="1"/>
              <a:t>coils</a:t>
            </a:r>
            <a:r>
              <a:rPr lang="de-DE" dirty="0"/>
              <a:t> on PDE)</a:t>
            </a:r>
          </a:p>
          <a:p>
            <a:r>
              <a:rPr lang="de-DE" dirty="0"/>
              <a:t>Set-</a:t>
            </a:r>
            <a:r>
              <a:rPr lang="de-DE" dirty="0" err="1"/>
              <a:t>up</a:t>
            </a:r>
            <a:r>
              <a:rPr lang="de-DE" dirty="0"/>
              <a:t> PDE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  <a:p>
            <a:r>
              <a:rPr lang="de-DE" dirty="0"/>
              <a:t>TWS1 </a:t>
            </a:r>
            <a:r>
              <a:rPr lang="de-DE" dirty="0" err="1"/>
              <a:t>and</a:t>
            </a:r>
            <a:r>
              <a:rPr lang="de-DE" dirty="0"/>
              <a:t> 2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scans</a:t>
            </a:r>
            <a:r>
              <a:rPr lang="de-DE" dirty="0"/>
              <a:t>.</a:t>
            </a:r>
          </a:p>
          <a:p>
            <a:r>
              <a:rPr lang="de-DE" dirty="0"/>
              <a:t>Laser </a:t>
            </a:r>
            <a:r>
              <a:rPr lang="de-DE" dirty="0" err="1"/>
              <a:t>Alignment</a:t>
            </a:r>
            <a:r>
              <a:rPr lang="de-DE" dirty="0"/>
              <a:t> (?)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ARES operation meeting, 26.10.2020</a:t>
            </a:r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0</TotalTime>
  <Words>690</Words>
  <Application>Microsoft Office PowerPoint</Application>
  <PresentationFormat>Breitbild</PresentationFormat>
  <Paragraphs>91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DESY_PowerPoint_16x9_en (1)</vt:lpstr>
      <vt:lpstr>ARES Operations Meeting</vt:lpstr>
      <vt:lpstr>Summary of week 43</vt:lpstr>
      <vt:lpstr>Water in the tunnel</vt:lpstr>
      <vt:lpstr>Technical issues</vt:lpstr>
      <vt:lpstr>PowerPoint-Präsentation</vt:lpstr>
      <vt:lpstr>PowerPoint-Präsentation</vt:lpstr>
      <vt:lpstr>PowerPoint-Präsentation</vt:lpstr>
      <vt:lpstr>PowerPoint-Präsentation</vt:lpstr>
      <vt:lpstr>Plans for week 44 </vt:lpstr>
      <vt:lpstr>Schedule</vt:lpstr>
      <vt:lpstr>PowerPoint-Präsentation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Dinter, Hannes</cp:lastModifiedBy>
  <cp:revision>131</cp:revision>
  <dcterms:created xsi:type="dcterms:W3CDTF">2020-02-10T13:37:05Z</dcterms:created>
  <dcterms:modified xsi:type="dcterms:W3CDTF">2020-10-26T10:44:59Z</dcterms:modified>
</cp:coreProperties>
</file>