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312" r:id="rId2"/>
    <p:sldId id="318" r:id="rId3"/>
    <p:sldId id="315" r:id="rId4"/>
    <p:sldId id="321" r:id="rId5"/>
    <p:sldId id="322" r:id="rId6"/>
    <p:sldId id="323" r:id="rId7"/>
    <p:sldId id="280" r:id="rId8"/>
    <p:sldId id="320" r:id="rId9"/>
    <p:sldId id="316" r:id="rId10"/>
    <p:sldId id="317" r:id="rId11"/>
    <p:sldId id="30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51" autoAdjust="0"/>
    <p:restoredTop sz="94667" autoAdjust="0"/>
  </p:normalViewPr>
  <p:slideViewPr>
    <p:cSldViewPr showGuides="1">
      <p:cViewPr varScale="1">
        <p:scale>
          <a:sx n="118" d="100"/>
          <a:sy n="118" d="100"/>
        </p:scale>
        <p:origin x="-108" y="-162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09.11.2020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09.11.2020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70C9B-E1AA-4AFE-9ECA-6CB2A9D72A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38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70C9B-E1AA-4AFE-9ECA-6CB2A9D72A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38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70C9B-E1AA-4AFE-9ECA-6CB2A9D72A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38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21.09.2020, W. Kuropka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21.09.2020, W. Kuropka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=""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=""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21.09.2020, W. Kuropka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Bildplatzhalter 6">
            <a:extLst>
              <a:ext uri="{FF2B5EF4-FFF2-40B4-BE49-F238E27FC236}">
                <a16:creationId xmlns=""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Bildplatzhalter 6">
            <a:extLst>
              <a:ext uri="{FF2B5EF4-FFF2-40B4-BE49-F238E27FC236}">
                <a16:creationId xmlns=""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21.09.2020, W. Kuropka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21.09.2020, W. Kuropka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21.09.2020, W. Kuropka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21.09.2020, W. Kuropka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21.09.2020, W. Kuropka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=""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21.09.2020, W. Kuropka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21.09.2020, W. Kuropka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21.09.2020, W. Kuropka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21.09.2020, W. Kuropka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21.09.2020, W. Kuropka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=""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=""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ARES operation meeting, 21.09.2020, W. Kuropka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‹#›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ARES </a:t>
            </a:r>
            <a:r>
              <a:rPr lang="de-DE" dirty="0" err="1"/>
              <a:t>Operations</a:t>
            </a:r>
            <a:r>
              <a:rPr lang="de-DE" dirty="0"/>
              <a:t>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</a:t>
            </a:r>
            <a:r>
              <a:rPr lang="en-US" dirty="0" smtClean="0"/>
              <a:t>45 </a:t>
            </a:r>
            <a:r>
              <a:rPr lang="en-US" dirty="0"/>
              <a:t>/ 2020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F. </a:t>
            </a:r>
            <a:r>
              <a:rPr lang="en-US" smtClean="0"/>
              <a:t>Burkart, </a:t>
            </a:r>
            <a:r>
              <a:rPr lang="en-US" dirty="0"/>
              <a:t>on behalf of the ARES shift crew</a:t>
            </a:r>
          </a:p>
        </p:txBody>
      </p:sp>
    </p:spTree>
    <p:extLst>
      <p:ext uri="{BB962C8B-B14F-4D97-AF65-F5344CB8AC3E}">
        <p14:creationId xmlns:p14="http://schemas.microsoft.com/office/powerpoint/2010/main" val="2069055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umma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Schedule</a:t>
            </a:r>
            <a:endParaRPr dirty="0"/>
          </a:p>
        </p:txBody>
      </p:sp>
      <p:sp>
        <p:nvSpPr>
          <p:cNvPr id="2" name="Inhaltsplatzhalter 1">
            <a:extLst>
              <a:ext uri="{FF2B5EF4-FFF2-40B4-BE49-F238E27FC236}">
                <a16:creationId xmlns="" xmlns:a16="http://schemas.microsoft.com/office/drawing/2014/main" id="{F1E586F0-A928-4E7E-9DEE-952EA962A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4" name="Textplatzhalter 7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r>
              <a:rPr dirty="0"/>
              <a:t>Week </a:t>
            </a:r>
            <a:r>
              <a:rPr lang="de-DE" dirty="0" smtClean="0"/>
              <a:t>47</a:t>
            </a:r>
            <a:endParaRPr dirty="0"/>
          </a:p>
        </p:txBody>
      </p:sp>
      <p:graphicFrame>
        <p:nvGraphicFramePr>
          <p:cNvPr id="135" name="Tabelle"/>
          <p:cNvGraphicFramePr/>
          <p:nvPr>
            <p:extLst>
              <p:ext uri="{D42A27DB-BD31-4B8C-83A1-F6EECF244321}">
                <p14:modId xmlns:p14="http://schemas.microsoft.com/office/powerpoint/2010/main" val="3674573172"/>
              </p:ext>
            </p:extLst>
          </p:nvPr>
        </p:nvGraphicFramePr>
        <p:xfrm>
          <a:off x="378658" y="1196752"/>
          <a:ext cx="11405354" cy="5074920"/>
        </p:xfrm>
        <a:graphic>
          <a:graphicData uri="http://schemas.openxmlformats.org/drawingml/2006/table">
            <a:tbl>
              <a:tblPr bandRow="1"/>
              <a:tblGrid>
                <a:gridCol w="39209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844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sz="2400" b="1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Shiftleader</a:t>
                      </a:r>
                      <a:endParaRPr sz="24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16.11.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 err="1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de-DE" sz="240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shutdown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</a:t>
                      </a:r>
                      <a:r>
                        <a:rPr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Hannes – MVS</a:t>
                      </a:r>
                      <a:r>
                        <a:rPr lang="de-DE" sz="2400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at EA1 -  </a:t>
                      </a:r>
                      <a:r>
                        <a:rPr lang="de-DE" sz="2400" baseline="0" dirty="0" err="1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screen</a:t>
                      </a:r>
                      <a:r>
                        <a:rPr lang="de-DE" sz="2400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de-DE" sz="2400" baseline="0" dirty="0" err="1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exchange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18.11.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b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Frank</a:t>
                      </a:r>
                      <a:endParaRPr sz="24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19.11.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Willi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20.11.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Thomas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36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7568" y="6239825"/>
            <a:ext cx="7442200" cy="6096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43933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Quadrat"/>
          <p:cNvSpPr/>
          <p:nvPr/>
        </p:nvSpPr>
        <p:spPr>
          <a:xfrm>
            <a:off x="3337111" y="4001189"/>
            <a:ext cx="338668" cy="254000"/>
          </a:xfrm>
          <a:prstGeom prst="rect">
            <a:avLst/>
          </a:prstGeom>
          <a:solidFill>
            <a:srgbClr val="21D36B">
              <a:alpha val="49789"/>
            </a:srgbClr>
          </a:solidFill>
          <a:ln w="12700" cap="flat">
            <a:noFill/>
            <a:miter lim="400000"/>
          </a:ln>
          <a:effectLst/>
        </p:spPr>
        <p:txBody>
          <a:bodyPr wrap="square" lIns="60957" tIns="60957" rIns="60957" bIns="60957" numCol="1" anchor="ctr">
            <a:noAutofit/>
          </a:bodyPr>
          <a:lstStyle/>
          <a:p>
            <a:endParaRPr/>
          </a:p>
        </p:txBody>
      </p:sp>
      <p:sp>
        <p:nvSpPr>
          <p:cNvPr id="69" name="Quadrat"/>
          <p:cNvSpPr/>
          <p:nvPr/>
        </p:nvSpPr>
        <p:spPr>
          <a:xfrm>
            <a:off x="3337109" y="4335110"/>
            <a:ext cx="338667" cy="254001"/>
          </a:xfrm>
          <a:prstGeom prst="rect">
            <a:avLst/>
          </a:prstGeom>
          <a:solidFill>
            <a:srgbClr val="FA9F00">
              <a:alpha val="49789"/>
            </a:srgbClr>
          </a:solidFill>
          <a:ln w="12700" cap="flat">
            <a:noFill/>
            <a:miter lim="400000"/>
          </a:ln>
          <a:effectLst/>
        </p:spPr>
        <p:txBody>
          <a:bodyPr wrap="square" lIns="60957" tIns="60957" rIns="60957" bIns="60957" numCol="1" anchor="ctr">
            <a:noAutofit/>
          </a:bodyPr>
          <a:lstStyle/>
          <a:p>
            <a:endParaRPr/>
          </a:p>
        </p:txBody>
      </p:sp>
      <p:sp>
        <p:nvSpPr>
          <p:cNvPr id="71" name="Shutdown (Monday = Maintenance day)"/>
          <p:cNvSpPr txBox="1"/>
          <p:nvPr/>
        </p:nvSpPr>
        <p:spPr>
          <a:xfrm>
            <a:off x="3744284" y="3933265"/>
            <a:ext cx="3082248" cy="3231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0957" tIns="60957" rIns="60957" bIns="60957" numCol="1" anchor="t">
            <a:spAutoFit/>
          </a:bodyPr>
          <a:lstStyle>
            <a:lvl1pPr>
              <a:defRPr sz="1300"/>
            </a:lvl1pPr>
          </a:lstStyle>
          <a:p>
            <a:r>
              <a:rPr dirty="0"/>
              <a:t>Shutdown (Monday = Maintenance day)</a:t>
            </a:r>
          </a:p>
        </p:txBody>
      </p:sp>
      <p:sp>
        <p:nvSpPr>
          <p:cNvPr id="73" name="Beam Commissioning (Gun section)"/>
          <p:cNvSpPr txBox="1"/>
          <p:nvPr/>
        </p:nvSpPr>
        <p:spPr>
          <a:xfrm>
            <a:off x="3744285" y="4267185"/>
            <a:ext cx="2796913" cy="3231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0957" tIns="60957" rIns="60957" bIns="60957" numCol="1" anchor="t">
            <a:spAutoFit/>
          </a:bodyPr>
          <a:lstStyle>
            <a:lvl1pPr>
              <a:defRPr sz="1300"/>
            </a:lvl1pPr>
          </a:lstStyle>
          <a:p>
            <a:r>
              <a:rPr dirty="0"/>
              <a:t>Beam Commissioning (Gun section)</a:t>
            </a:r>
          </a:p>
        </p:txBody>
      </p:sp>
      <p:sp>
        <p:nvSpPr>
          <p:cNvPr id="74" name="Beam Commissioning (Linac section + EA1)"/>
          <p:cNvSpPr txBox="1"/>
          <p:nvPr/>
        </p:nvSpPr>
        <p:spPr>
          <a:xfrm>
            <a:off x="3741024" y="4601107"/>
            <a:ext cx="3385216" cy="3231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0957" tIns="60957" rIns="60957" bIns="60957" numCol="1" anchor="t">
            <a:spAutoFit/>
          </a:bodyPr>
          <a:lstStyle>
            <a:lvl1pPr>
              <a:defRPr sz="1300"/>
            </a:lvl1pPr>
          </a:lstStyle>
          <a:p>
            <a:r>
              <a:rPr dirty="0"/>
              <a:t>Beam Commissioning (</a:t>
            </a:r>
            <a:r>
              <a:rPr dirty="0" err="1"/>
              <a:t>Linac</a:t>
            </a:r>
            <a:r>
              <a:rPr dirty="0"/>
              <a:t> section + EA1)</a:t>
            </a:r>
          </a:p>
        </p:txBody>
      </p:sp>
      <p:sp>
        <p:nvSpPr>
          <p:cNvPr id="75" name="Quadrat"/>
          <p:cNvSpPr/>
          <p:nvPr/>
        </p:nvSpPr>
        <p:spPr>
          <a:xfrm>
            <a:off x="3337111" y="4669032"/>
            <a:ext cx="338668" cy="254001"/>
          </a:xfrm>
          <a:prstGeom prst="rect">
            <a:avLst/>
          </a:prstGeom>
          <a:solidFill>
            <a:srgbClr val="E0481D">
              <a:alpha val="49789"/>
            </a:srgbClr>
          </a:solidFill>
          <a:ln w="12700" cap="flat">
            <a:noFill/>
            <a:miter lim="400000"/>
          </a:ln>
          <a:effectLst/>
        </p:spPr>
        <p:txBody>
          <a:bodyPr wrap="square" lIns="60957" tIns="60957" rIns="60957" bIns="60957" numCol="1" anchor="ctr">
            <a:noAutofit/>
          </a:bodyPr>
          <a:lstStyle/>
          <a:p>
            <a:endParaRPr/>
          </a:p>
        </p:txBody>
      </p:sp>
      <p:grpSp>
        <p:nvGrpSpPr>
          <p:cNvPr id="4" name="Group 3"/>
          <p:cNvGrpSpPr/>
          <p:nvPr/>
        </p:nvGrpSpPr>
        <p:grpSpPr>
          <a:xfrm>
            <a:off x="623392" y="1118421"/>
            <a:ext cx="10081120" cy="2214568"/>
            <a:chOff x="1808204" y="1389602"/>
            <a:chExt cx="7335798" cy="1547734"/>
          </a:xfrm>
        </p:grpSpPr>
        <p:grpSp>
          <p:nvGrpSpPr>
            <p:cNvPr id="3" name="Group 2"/>
            <p:cNvGrpSpPr/>
            <p:nvPr/>
          </p:nvGrpSpPr>
          <p:grpSpPr>
            <a:xfrm>
              <a:off x="1808204" y="1389602"/>
              <a:ext cx="7335798" cy="1547734"/>
              <a:chOff x="1808204" y="1389602"/>
              <a:chExt cx="7335798" cy="1547734"/>
            </a:xfrm>
          </p:grpSpPr>
          <p:grpSp>
            <p:nvGrpSpPr>
              <p:cNvPr id="43" name="Gruppieren"/>
              <p:cNvGrpSpPr/>
              <p:nvPr/>
            </p:nvGrpSpPr>
            <p:grpSpPr>
              <a:xfrm>
                <a:off x="1808204" y="1389602"/>
                <a:ext cx="7335798" cy="1547734"/>
                <a:chOff x="2245208" y="0"/>
                <a:chExt cx="9108705" cy="2063643"/>
              </a:xfrm>
            </p:grpSpPr>
            <p:pic>
              <p:nvPicPr>
                <p:cNvPr id="65" name="Bild" descr="Bild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2245208" y="0"/>
                  <a:ext cx="4559351" cy="204723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66" name="Bild" descr="Bild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7007128" y="126780"/>
                  <a:ext cx="4346785" cy="193686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47" name="Rechteck"/>
              <p:cNvSpPr/>
              <p:nvPr/>
            </p:nvSpPr>
            <p:spPr>
              <a:xfrm>
                <a:off x="2090371" y="1877622"/>
                <a:ext cx="981731" cy="668544"/>
              </a:xfrm>
              <a:prstGeom prst="rect">
                <a:avLst/>
              </a:prstGeom>
              <a:solidFill>
                <a:srgbClr val="E0481D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Rechteck"/>
              <p:cNvSpPr/>
              <p:nvPr/>
            </p:nvSpPr>
            <p:spPr>
              <a:xfrm>
                <a:off x="2090371" y="2548183"/>
                <a:ext cx="478989" cy="165567"/>
              </a:xfrm>
              <a:prstGeom prst="rect">
                <a:avLst/>
              </a:prstGeom>
              <a:solidFill>
                <a:srgbClr val="E0481D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Rechteck"/>
              <p:cNvSpPr/>
              <p:nvPr/>
            </p:nvSpPr>
            <p:spPr>
              <a:xfrm>
                <a:off x="3967374" y="2399675"/>
                <a:ext cx="983749" cy="334094"/>
              </a:xfrm>
              <a:prstGeom prst="rect">
                <a:avLst/>
              </a:prstGeom>
              <a:solidFill>
                <a:srgbClr val="E0481D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Rechteck"/>
              <p:cNvSpPr/>
              <p:nvPr/>
            </p:nvSpPr>
            <p:spPr>
              <a:xfrm>
                <a:off x="4468620" y="1891410"/>
                <a:ext cx="484513" cy="172133"/>
              </a:xfrm>
              <a:prstGeom prst="rect">
                <a:avLst/>
              </a:prstGeom>
              <a:solidFill>
                <a:srgbClr val="E0481D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Rechteck"/>
              <p:cNvSpPr/>
              <p:nvPr/>
            </p:nvSpPr>
            <p:spPr>
              <a:xfrm>
                <a:off x="3072102" y="1882086"/>
                <a:ext cx="429893" cy="663942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Rechteck"/>
              <p:cNvSpPr/>
              <p:nvPr/>
            </p:nvSpPr>
            <p:spPr>
              <a:xfrm>
                <a:off x="4953132" y="1892766"/>
                <a:ext cx="429892" cy="665613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Rechteck"/>
              <p:cNvSpPr/>
              <p:nvPr/>
            </p:nvSpPr>
            <p:spPr>
              <a:xfrm>
                <a:off x="4951164" y="2558379"/>
                <a:ext cx="229768" cy="175390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Rechteck"/>
              <p:cNvSpPr/>
              <p:nvPr/>
            </p:nvSpPr>
            <p:spPr>
              <a:xfrm>
                <a:off x="1880502" y="2055395"/>
                <a:ext cx="210425" cy="662310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Rechteck"/>
              <p:cNvSpPr/>
              <p:nvPr/>
            </p:nvSpPr>
            <p:spPr>
              <a:xfrm>
                <a:off x="3756950" y="2058691"/>
                <a:ext cx="210425" cy="675078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6" name="Rechteck"/>
              <p:cNvSpPr/>
              <p:nvPr/>
            </p:nvSpPr>
            <p:spPr>
              <a:xfrm>
                <a:off x="3967374" y="2234261"/>
                <a:ext cx="985758" cy="167505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57" name="Rechteck"/>
              <p:cNvSpPr/>
              <p:nvPr/>
            </p:nvSpPr>
            <p:spPr>
              <a:xfrm>
                <a:off x="6834163" y="2054579"/>
                <a:ext cx="429893" cy="663942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8" name="Rechteck"/>
              <p:cNvSpPr/>
              <p:nvPr/>
            </p:nvSpPr>
            <p:spPr>
              <a:xfrm>
                <a:off x="5673363" y="2049771"/>
                <a:ext cx="210425" cy="824138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9" name="Rechteck"/>
              <p:cNvSpPr/>
              <p:nvPr/>
            </p:nvSpPr>
            <p:spPr>
              <a:xfrm>
                <a:off x="5882303" y="2234261"/>
                <a:ext cx="954676" cy="480350"/>
              </a:xfrm>
              <a:prstGeom prst="rect">
                <a:avLst/>
              </a:prstGeom>
              <a:solidFill>
                <a:srgbClr val="E0481D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Rechteck"/>
              <p:cNvSpPr/>
              <p:nvPr/>
            </p:nvSpPr>
            <p:spPr>
              <a:xfrm>
                <a:off x="7503238" y="2049771"/>
                <a:ext cx="210425" cy="683095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Rechteck"/>
              <p:cNvSpPr/>
              <p:nvPr/>
            </p:nvSpPr>
            <p:spPr>
              <a:xfrm>
                <a:off x="8647859" y="1902291"/>
                <a:ext cx="429892" cy="663942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Rechteck"/>
              <p:cNvSpPr/>
              <p:nvPr/>
            </p:nvSpPr>
            <p:spPr>
              <a:xfrm>
                <a:off x="7713523" y="1906200"/>
                <a:ext cx="934084" cy="497026"/>
              </a:xfrm>
              <a:prstGeom prst="rect">
                <a:avLst/>
              </a:prstGeom>
              <a:solidFill>
                <a:srgbClr val="E0481D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Rechteck"/>
              <p:cNvSpPr/>
              <p:nvPr/>
            </p:nvSpPr>
            <p:spPr>
              <a:xfrm>
                <a:off x="7052695" y="1907924"/>
                <a:ext cx="210425" cy="148121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8" name="Rechteck"/>
            <p:cNvSpPr/>
            <p:nvPr/>
          </p:nvSpPr>
          <p:spPr>
            <a:xfrm>
              <a:off x="3967374" y="2063542"/>
              <a:ext cx="985758" cy="170719"/>
            </a:xfrm>
            <a:prstGeom prst="rect">
              <a:avLst/>
            </a:prstGeom>
            <a:solidFill>
              <a:srgbClr val="E0481D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9" name="Rechteck"/>
            <p:cNvSpPr/>
            <p:nvPr/>
          </p:nvSpPr>
          <p:spPr>
            <a:xfrm>
              <a:off x="5882305" y="2055420"/>
              <a:ext cx="951860" cy="178841"/>
            </a:xfrm>
            <a:prstGeom prst="rect">
              <a:avLst/>
            </a:prstGeom>
            <a:solidFill>
              <a:srgbClr val="21D36B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40" name="Rechteck"/>
            <p:cNvSpPr/>
            <p:nvPr/>
          </p:nvSpPr>
          <p:spPr>
            <a:xfrm>
              <a:off x="7713523" y="2403227"/>
              <a:ext cx="934084" cy="330542"/>
            </a:xfrm>
            <a:prstGeom prst="rect">
              <a:avLst/>
            </a:prstGeom>
            <a:solidFill>
              <a:srgbClr val="21D36B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dirty="0"/>
            </a:p>
          </p:txBody>
        </p:sp>
      </p:grpSp>
      <p:sp>
        <p:nvSpPr>
          <p:cNvPr id="34" name="Ellipse 33">
            <a:extLst>
              <a:ext uri="{FF2B5EF4-FFF2-40B4-BE49-F238E27FC236}">
                <a16:creationId xmlns="" xmlns:a16="http://schemas.microsoft.com/office/drawing/2014/main" id="{AC3251C9-C709-4B46-85AD-50EF667A12F5}"/>
              </a:ext>
            </a:extLst>
          </p:cNvPr>
          <p:cNvSpPr/>
          <p:nvPr/>
        </p:nvSpPr>
        <p:spPr>
          <a:xfrm>
            <a:off x="5935034" y="2318981"/>
            <a:ext cx="286412" cy="236901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44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Shutdown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Holes </a:t>
            </a:r>
            <a:r>
              <a:rPr lang="de-DE" dirty="0" err="1" smtClean="0"/>
              <a:t>for</a:t>
            </a:r>
            <a:r>
              <a:rPr lang="de-DE" dirty="0" smtClean="0"/>
              <a:t> MIN </a:t>
            </a:r>
            <a:r>
              <a:rPr lang="de-DE" dirty="0" err="1" smtClean="0"/>
              <a:t>cables</a:t>
            </a:r>
            <a:r>
              <a:rPr lang="de-DE" dirty="0" smtClean="0"/>
              <a:t> (TDS)</a:t>
            </a:r>
          </a:p>
          <a:p>
            <a:r>
              <a:rPr lang="de-DE" dirty="0" smtClean="0"/>
              <a:t>Holes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support</a:t>
            </a:r>
            <a:r>
              <a:rPr lang="de-DE" dirty="0" smtClean="0"/>
              <a:t> </a:t>
            </a:r>
            <a:r>
              <a:rPr lang="de-DE" dirty="0" err="1" smtClean="0"/>
              <a:t>structures</a:t>
            </a:r>
            <a:r>
              <a:rPr lang="de-DE" dirty="0" smtClean="0"/>
              <a:t> (BC </a:t>
            </a:r>
            <a:r>
              <a:rPr lang="de-DE" dirty="0" err="1" smtClean="0"/>
              <a:t>and</a:t>
            </a:r>
            <a:r>
              <a:rPr lang="de-DE" dirty="0" smtClean="0"/>
              <a:t> TDS)</a:t>
            </a:r>
          </a:p>
          <a:p>
            <a:r>
              <a:rPr lang="de-DE" dirty="0" smtClean="0"/>
              <a:t>Cable </a:t>
            </a:r>
            <a:r>
              <a:rPr lang="de-DE" dirty="0" err="1" smtClean="0"/>
              <a:t>pulling</a:t>
            </a:r>
            <a:r>
              <a:rPr lang="de-DE" dirty="0" smtClean="0"/>
              <a:t> (FS-LA)</a:t>
            </a:r>
          </a:p>
          <a:p>
            <a:r>
              <a:rPr lang="de-DE" dirty="0" err="1" smtClean="0"/>
              <a:t>Cathode</a:t>
            </a:r>
            <a:r>
              <a:rPr lang="de-DE" dirty="0" smtClean="0"/>
              <a:t> box </a:t>
            </a:r>
            <a:r>
              <a:rPr lang="de-DE" dirty="0" err="1" smtClean="0"/>
              <a:t>installation</a:t>
            </a:r>
            <a:endParaRPr lang="de-DE" dirty="0" smtClean="0"/>
          </a:p>
          <a:p>
            <a:r>
              <a:rPr lang="de-DE" dirty="0" smtClean="0"/>
              <a:t>Screen </a:t>
            </a:r>
            <a:r>
              <a:rPr lang="de-DE" dirty="0" err="1" smtClean="0"/>
              <a:t>gluing</a:t>
            </a:r>
            <a:r>
              <a:rPr lang="de-DE" dirty="0" smtClean="0"/>
              <a:t> (</a:t>
            </a:r>
            <a:r>
              <a:rPr lang="de-DE" dirty="0" err="1" smtClean="0"/>
              <a:t>ongoing</a:t>
            </a:r>
            <a:r>
              <a:rPr lang="de-DE" dirty="0" smtClean="0"/>
              <a:t>)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baking</a:t>
            </a:r>
            <a:r>
              <a:rPr lang="de-DE" dirty="0" smtClean="0">
                <a:sym typeface="Wingdings" panose="05000000000000000000" pitchFamily="2" charset="2"/>
              </a:rPr>
              <a:t> out  MVS </a:t>
            </a:r>
            <a:r>
              <a:rPr lang="de-DE" dirty="0" err="1" smtClean="0">
                <a:sym typeface="Wingdings" panose="05000000000000000000" pitchFamily="2" charset="2"/>
              </a:rPr>
              <a:t>preparation</a:t>
            </a:r>
            <a:endParaRPr lang="de-DE" dirty="0" smtClean="0">
              <a:sym typeface="Wingdings" panose="05000000000000000000" pitchFamily="2" charset="2"/>
            </a:endParaRPr>
          </a:p>
          <a:p>
            <a:r>
              <a:rPr lang="de-DE" dirty="0" err="1" smtClean="0">
                <a:sym typeface="Wingdings" panose="05000000000000000000" pitchFamily="2" charset="2"/>
              </a:rPr>
              <a:t>Discussions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extension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rackroom</a:t>
            </a:r>
            <a:r>
              <a:rPr lang="de-DE" dirty="0" smtClean="0">
                <a:sym typeface="Wingdings" panose="05000000000000000000" pitchFamily="2" charset="2"/>
              </a:rPr>
              <a:t> AC.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SSB check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MSK </a:t>
            </a:r>
            <a:r>
              <a:rPr lang="de-DE" dirty="0" err="1" smtClean="0">
                <a:sym typeface="Wingdings" panose="05000000000000000000" pitchFamily="2" charset="2"/>
              </a:rPr>
              <a:t>synchronization</a:t>
            </a:r>
            <a:r>
              <a:rPr lang="de-DE" dirty="0" smtClean="0">
                <a:sym typeface="Wingdings" panose="05000000000000000000" pitchFamily="2" charset="2"/>
              </a:rPr>
              <a:t> upgrade </a:t>
            </a:r>
            <a:r>
              <a:rPr lang="de-DE" dirty="0" err="1" smtClean="0">
                <a:sym typeface="Wingdings" panose="05000000000000000000" pitchFamily="2" charset="2"/>
              </a:rPr>
              <a:t>for</a:t>
            </a:r>
            <a:r>
              <a:rPr lang="de-DE" dirty="0" smtClean="0">
                <a:sym typeface="Wingdings" panose="05000000000000000000" pitchFamily="2" charset="2"/>
              </a:rPr>
              <a:t> PC </a:t>
            </a:r>
            <a:r>
              <a:rPr lang="de-DE" dirty="0" err="1" smtClean="0">
                <a:sym typeface="Wingdings" panose="05000000000000000000" pitchFamily="2" charset="2"/>
              </a:rPr>
              <a:t>laser</a:t>
            </a:r>
            <a:r>
              <a:rPr lang="de-DE" dirty="0" smtClean="0">
                <a:sym typeface="Wingdings" panose="05000000000000000000" pitchFamily="2" charset="2"/>
              </a:rPr>
              <a:t> – </a:t>
            </a:r>
            <a:r>
              <a:rPr lang="de-DE" dirty="0" err="1" smtClean="0">
                <a:sym typeface="Wingdings" panose="05000000000000000000" pitchFamily="2" charset="2"/>
              </a:rPr>
              <a:t>test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this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afternoon</a:t>
            </a:r>
            <a:r>
              <a:rPr lang="de-DE" dirty="0" smtClean="0">
                <a:sym typeface="Wingdings" panose="05000000000000000000" pitchFamily="2" charset="2"/>
              </a:rPr>
              <a:t> (</a:t>
            </a:r>
            <a:r>
              <a:rPr lang="de-DE" dirty="0" err="1" smtClean="0">
                <a:sym typeface="Wingdings" panose="05000000000000000000" pitchFamily="2" charset="2"/>
              </a:rPr>
              <a:t>and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tomorrow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morning</a:t>
            </a:r>
            <a:r>
              <a:rPr lang="de-DE" dirty="0" smtClean="0">
                <a:sym typeface="Wingdings" panose="05000000000000000000" pitchFamily="2" charset="2"/>
              </a:rPr>
              <a:t>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85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Technical </a:t>
            </a:r>
            <a:r>
              <a:rPr lang="de-DE" dirty="0" err="1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7" y="1406427"/>
            <a:ext cx="11376025" cy="5010249"/>
          </a:xfrm>
        </p:spPr>
        <p:txBody>
          <a:bodyPr/>
          <a:lstStyle/>
          <a:p>
            <a:r>
              <a:rPr lang="de-DE" i="1" dirty="0" smtClean="0"/>
              <a:t>Screen X1 </a:t>
            </a:r>
            <a:r>
              <a:rPr lang="de-DE" i="1" dirty="0" err="1" smtClean="0"/>
              <a:t>calibrated</a:t>
            </a:r>
            <a:r>
              <a:rPr lang="de-DE" i="1" dirty="0" smtClean="0"/>
              <a:t>.</a:t>
            </a:r>
            <a:endParaRPr lang="de-DE" i="1" dirty="0"/>
          </a:p>
          <a:p>
            <a:pPr marL="0" indent="0">
              <a:buNone/>
            </a:pPr>
            <a:r>
              <a:rPr lang="en-US" dirty="0" smtClean="0"/>
              <a:t>“The </a:t>
            </a:r>
            <a:r>
              <a:rPr lang="en-US" b="1" dirty="0"/>
              <a:t>calibration was off </a:t>
            </a:r>
            <a:r>
              <a:rPr lang="en-US" dirty="0"/>
              <a:t>(2.5 to 2.7 um in y) about 8 </a:t>
            </a:r>
            <a:r>
              <a:rPr lang="en-US" dirty="0" smtClean="0"/>
              <a:t>%.” </a:t>
            </a:r>
            <a:r>
              <a:rPr lang="en-US" i="1" dirty="0" smtClean="0"/>
              <a:t>Artem</a:t>
            </a:r>
            <a:endParaRPr lang="de-DE" i="1" dirty="0"/>
          </a:p>
          <a:p>
            <a:pPr marL="0" indent="0">
              <a:buNone/>
            </a:pPr>
            <a:r>
              <a:rPr lang="en-US" dirty="0" smtClean="0"/>
              <a:t>“I </a:t>
            </a:r>
            <a:r>
              <a:rPr lang="en-US" b="1" dirty="0"/>
              <a:t>applied the updated calibration </a:t>
            </a:r>
            <a:r>
              <a:rPr lang="en-US" dirty="0"/>
              <a:t>from Artem on the data taken last Friday for CVG1 on LI.X1. It gives a momentum of 3.34 +/- 0.05 MeV/c (against 3.41 MeV/c for the spectrometer). </a:t>
            </a:r>
            <a:r>
              <a:rPr lang="en-US" b="1" dirty="0"/>
              <a:t>Discrepancy is now 2%</a:t>
            </a:r>
            <a:r>
              <a:rPr lang="en-US" dirty="0"/>
              <a:t> and therefore totally reasonable. To be confirmed next week</a:t>
            </a:r>
            <a:r>
              <a:rPr lang="en-US" dirty="0" smtClean="0"/>
              <a:t>.” </a:t>
            </a:r>
            <a:r>
              <a:rPr lang="en-US" i="1" dirty="0" smtClean="0"/>
              <a:t>Thomas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ARES operation meeting, 26.10.2020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01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" y="44624"/>
            <a:ext cx="12192000" cy="671770"/>
          </a:xfrm>
          <a:prstGeom prst="rect">
            <a:avLst/>
          </a:prstGeom>
          <a:noFill/>
        </p:spPr>
        <p:txBody>
          <a:bodyPr wrap="square" lIns="116787" tIns="58394" rIns="116787" bIns="58394" rtlCol="0">
            <a:spAutoFit/>
          </a:bodyPr>
          <a:lstStyle/>
          <a:p>
            <a:pPr algn="ctr"/>
            <a:r>
              <a:rPr lang="de-DE" sz="3600" b="1" dirty="0" err="1" smtClean="0"/>
              <a:t>Coupling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of</a:t>
            </a:r>
            <a:r>
              <a:rPr lang="de-DE" sz="3600" b="1" dirty="0" smtClean="0"/>
              <a:t> PCB steerer in </a:t>
            </a:r>
            <a:r>
              <a:rPr lang="de-DE" sz="3600" b="1" dirty="0" err="1" smtClean="0"/>
              <a:t>gun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region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" y="767062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dirty="0" smtClean="0"/>
              <a:t>Study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coupling</a:t>
            </a:r>
            <a:r>
              <a:rPr lang="de-DE" sz="1800" dirty="0" smtClean="0"/>
              <a:t> </a:t>
            </a:r>
            <a:r>
              <a:rPr lang="de-DE" sz="1800" dirty="0" err="1" smtClean="0"/>
              <a:t>between</a:t>
            </a:r>
            <a:r>
              <a:rPr lang="de-DE" sz="1800" dirty="0" smtClean="0"/>
              <a:t> horizontal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vertical</a:t>
            </a:r>
            <a:r>
              <a:rPr lang="de-DE" sz="1800" dirty="0" smtClean="0"/>
              <a:t> </a:t>
            </a:r>
            <a:r>
              <a:rPr lang="de-DE" sz="1800" dirty="0" err="1" smtClean="0"/>
              <a:t>deflections</a:t>
            </a:r>
            <a:r>
              <a:rPr lang="de-DE" sz="1800" dirty="0" smtClean="0"/>
              <a:t> 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two</a:t>
            </a:r>
            <a:r>
              <a:rPr lang="de-DE" sz="1800" dirty="0" smtClean="0"/>
              <a:t> PCB </a:t>
            </a:r>
            <a:r>
              <a:rPr lang="de-DE" sz="1800" dirty="0" err="1" smtClean="0"/>
              <a:t>steerers</a:t>
            </a:r>
            <a:r>
              <a:rPr lang="de-DE" sz="1800" dirty="0" smtClean="0"/>
              <a:t> in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gun</a:t>
            </a:r>
            <a:r>
              <a:rPr lang="de-DE" sz="1800" dirty="0" smtClean="0"/>
              <a:t> </a:t>
            </a:r>
            <a:r>
              <a:rPr lang="de-DE" sz="1800" dirty="0" err="1" smtClean="0"/>
              <a:t>region</a:t>
            </a:r>
            <a:r>
              <a:rPr lang="de-DE" sz="1800" dirty="0" smtClean="0"/>
              <a:t>.  </a:t>
            </a:r>
            <a:r>
              <a:rPr lang="de-DE" sz="1800" dirty="0" err="1" smtClean="0"/>
              <a:t>Only</a:t>
            </a:r>
            <a:r>
              <a:rPr lang="de-DE" sz="1800" dirty="0" smtClean="0"/>
              <a:t> </a:t>
            </a:r>
            <a:r>
              <a:rPr lang="de-DE" sz="1800" dirty="0" err="1" smtClean="0"/>
              <a:t>gun</a:t>
            </a:r>
            <a:r>
              <a:rPr lang="de-DE" sz="1800" dirty="0" smtClean="0"/>
              <a:t> </a:t>
            </a:r>
            <a:r>
              <a:rPr lang="de-DE" sz="1800" dirty="0" err="1" smtClean="0"/>
              <a:t>solenoid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studied</a:t>
            </a:r>
            <a:r>
              <a:rPr lang="de-DE" sz="1800" dirty="0" smtClean="0"/>
              <a:t> steerer (CVG1 </a:t>
            </a:r>
            <a:r>
              <a:rPr lang="de-DE" sz="1800" dirty="0" err="1" smtClean="0"/>
              <a:t>or</a:t>
            </a:r>
            <a:r>
              <a:rPr lang="de-DE" sz="1800" dirty="0" smtClean="0"/>
              <a:t> CVG2) </a:t>
            </a:r>
            <a:r>
              <a:rPr lang="de-DE" sz="1800" dirty="0" err="1" smtClean="0"/>
              <a:t>were</a:t>
            </a:r>
            <a:r>
              <a:rPr lang="de-DE" sz="1800" dirty="0" smtClean="0"/>
              <a:t> </a:t>
            </a:r>
            <a:r>
              <a:rPr lang="de-DE" sz="1800" dirty="0" err="1" smtClean="0"/>
              <a:t>powered</a:t>
            </a:r>
            <a:r>
              <a:rPr lang="de-DE" sz="1800" dirty="0" smtClean="0"/>
              <a:t> (all </a:t>
            </a:r>
            <a:r>
              <a:rPr lang="de-DE" sz="1800" dirty="0" err="1" smtClean="0"/>
              <a:t>other</a:t>
            </a:r>
            <a:r>
              <a:rPr lang="de-DE" sz="1800" dirty="0" smtClean="0"/>
              <a:t> </a:t>
            </a:r>
            <a:r>
              <a:rPr lang="de-DE" sz="1800" dirty="0" err="1" smtClean="0"/>
              <a:t>magnets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zero</a:t>
            </a:r>
            <a:r>
              <a:rPr lang="de-DE" sz="1800" dirty="0" smtClean="0"/>
              <a:t>). Images </a:t>
            </a:r>
            <a:r>
              <a:rPr lang="de-DE" sz="1800" dirty="0" err="1" smtClean="0"/>
              <a:t>taken</a:t>
            </a:r>
            <a:r>
              <a:rPr lang="de-DE" sz="1800" dirty="0" smtClean="0"/>
              <a:t> on LI.R1.</a:t>
            </a:r>
            <a:endParaRPr lang="en-US" sz="18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99252" y="3500991"/>
            <a:ext cx="936226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" t="20445" r="20706" b="43641"/>
          <a:stretch/>
        </p:blipFill>
        <p:spPr bwMode="auto">
          <a:xfrm>
            <a:off x="197770" y="1573273"/>
            <a:ext cx="3809726" cy="214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" t="20584" r="20706" b="43706"/>
          <a:stretch/>
        </p:blipFill>
        <p:spPr bwMode="auto">
          <a:xfrm>
            <a:off x="197770" y="4292896"/>
            <a:ext cx="3809726" cy="214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>
            <a:off x="622679" y="3788957"/>
            <a:ext cx="288069" cy="43194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0748" y="3860948"/>
            <a:ext cx="3024730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CVG1: +1 A </a:t>
            </a:r>
            <a:r>
              <a:rPr lang="de-DE" sz="1400" b="1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-2 A</a:t>
            </a:r>
            <a:endParaRPr lang="en-U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" t="20584" r="20706" b="43706"/>
          <a:stretch/>
        </p:blipFill>
        <p:spPr bwMode="auto">
          <a:xfrm>
            <a:off x="4878899" y="1573273"/>
            <a:ext cx="3809726" cy="214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Down Arrow 20"/>
          <p:cNvSpPr/>
          <p:nvPr/>
        </p:nvSpPr>
        <p:spPr>
          <a:xfrm>
            <a:off x="5303809" y="3788957"/>
            <a:ext cx="288069" cy="43194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591878" y="3860948"/>
            <a:ext cx="3024730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CVG2: -5 A </a:t>
            </a:r>
            <a:r>
              <a:rPr lang="de-DE" sz="1400" b="1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+4 A</a:t>
            </a:r>
            <a:endParaRPr lang="en-U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" t="20584" r="20706" b="43706"/>
          <a:stretch/>
        </p:blipFill>
        <p:spPr bwMode="auto">
          <a:xfrm>
            <a:off x="4878899" y="4292895"/>
            <a:ext cx="3809726" cy="214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832660" y="2727954"/>
            <a:ext cx="31687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CVG1 (</a:t>
            </a:r>
            <a:r>
              <a:rPr lang="de-DE" sz="1600" dirty="0" err="1" smtClean="0"/>
              <a:t>left</a:t>
            </a:r>
            <a:r>
              <a:rPr lang="de-DE" sz="1600" dirty="0" smtClean="0"/>
              <a:t> </a:t>
            </a:r>
            <a:r>
              <a:rPr lang="de-DE" sz="1600" dirty="0" err="1" smtClean="0"/>
              <a:t>side</a:t>
            </a:r>
            <a:r>
              <a:rPr lang="de-DE" sz="1600" dirty="0" smtClean="0"/>
              <a:t> </a:t>
            </a:r>
            <a:r>
              <a:rPr lang="de-DE" sz="1600" dirty="0" err="1" smtClean="0"/>
              <a:t>plots</a:t>
            </a:r>
            <a:r>
              <a:rPr lang="de-DE" sz="1600" dirty="0" smtClean="0"/>
              <a:t>): 63 </a:t>
            </a:r>
            <a:r>
              <a:rPr lang="el-GR" sz="1600" dirty="0" smtClean="0"/>
              <a:t>μ</a:t>
            </a:r>
            <a:r>
              <a:rPr lang="de-DE" sz="1600" dirty="0" smtClean="0"/>
              <a:t>m horizontal </a:t>
            </a:r>
            <a:r>
              <a:rPr lang="de-DE" sz="1600" dirty="0" err="1" smtClean="0"/>
              <a:t>displacement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4146 </a:t>
            </a:r>
            <a:r>
              <a:rPr lang="el-GR" sz="1600" dirty="0" smtClean="0"/>
              <a:t>μ</a:t>
            </a:r>
            <a:r>
              <a:rPr lang="de-DE" sz="1600" dirty="0" smtClean="0"/>
              <a:t>m </a:t>
            </a:r>
            <a:r>
              <a:rPr lang="de-DE" sz="1600" dirty="0" err="1" smtClean="0"/>
              <a:t>vertical</a:t>
            </a:r>
            <a:r>
              <a:rPr lang="de-DE" sz="1600" dirty="0" smtClean="0"/>
              <a:t> </a:t>
            </a:r>
            <a:r>
              <a:rPr lang="de-DE" sz="1600" dirty="0" err="1" smtClean="0"/>
              <a:t>displacement</a:t>
            </a:r>
            <a:r>
              <a:rPr lang="de-DE" sz="1600" dirty="0" smtClean="0"/>
              <a:t> </a:t>
            </a:r>
            <a:r>
              <a:rPr lang="de-DE" sz="1600" dirty="0" smtClean="0">
                <a:sym typeface="Wingdings" panose="05000000000000000000" pitchFamily="2" charset="2"/>
              </a:rPr>
              <a:t> ≈ 1.5% </a:t>
            </a:r>
            <a:r>
              <a:rPr lang="de-DE" sz="1600" dirty="0" err="1" smtClean="0">
                <a:sym typeface="Wingdings" panose="05000000000000000000" pitchFamily="2" charset="2"/>
              </a:rPr>
              <a:t>coupling</a:t>
            </a:r>
            <a:r>
              <a:rPr lang="de-DE" sz="1600" dirty="0" smtClean="0">
                <a:sym typeface="Wingdings" panose="05000000000000000000" pitchFamily="2" charset="2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 smtClean="0">
              <a:sym typeface="Wingdings" panose="05000000000000000000" pitchFamily="2" charset="2"/>
            </a:endParaRPr>
          </a:p>
          <a:p>
            <a:endParaRPr lang="de-DE" sz="16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>
                <a:sym typeface="Wingdings" panose="05000000000000000000" pitchFamily="2" charset="2"/>
              </a:rPr>
              <a:t>CVG2 (</a:t>
            </a:r>
            <a:r>
              <a:rPr lang="de-DE" sz="1600" dirty="0" err="1" smtClean="0">
                <a:sym typeface="Wingdings" panose="05000000000000000000" pitchFamily="2" charset="2"/>
              </a:rPr>
              <a:t>right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side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plots</a:t>
            </a:r>
            <a:r>
              <a:rPr lang="de-DE" sz="1600" dirty="0" smtClean="0">
                <a:sym typeface="Wingdings" panose="05000000000000000000" pitchFamily="2" charset="2"/>
              </a:rPr>
              <a:t>): 347 </a:t>
            </a:r>
            <a:r>
              <a:rPr lang="el-GR" sz="1600" dirty="0" smtClean="0">
                <a:sym typeface="Wingdings" panose="05000000000000000000" pitchFamily="2" charset="2"/>
              </a:rPr>
              <a:t>μ</a:t>
            </a:r>
            <a:r>
              <a:rPr lang="de-DE" sz="1600" dirty="0" smtClean="0">
                <a:sym typeface="Wingdings" panose="05000000000000000000" pitchFamily="2" charset="2"/>
              </a:rPr>
              <a:t>m horizontal </a:t>
            </a:r>
            <a:r>
              <a:rPr lang="de-DE" sz="1600" dirty="0" err="1" smtClean="0">
                <a:sym typeface="Wingdings" panose="05000000000000000000" pitchFamily="2" charset="2"/>
              </a:rPr>
              <a:t>displacement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for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smtClean="0"/>
              <a:t> 2764 </a:t>
            </a:r>
            <a:r>
              <a:rPr lang="el-GR" sz="1600" dirty="0" smtClean="0"/>
              <a:t>μ</a:t>
            </a:r>
            <a:r>
              <a:rPr lang="de-DE" sz="1600" dirty="0" smtClean="0"/>
              <a:t>m </a:t>
            </a:r>
            <a:r>
              <a:rPr lang="de-DE" sz="1600" dirty="0" err="1" smtClean="0"/>
              <a:t>vertical</a:t>
            </a:r>
            <a:r>
              <a:rPr lang="de-DE" sz="1600" dirty="0" smtClean="0"/>
              <a:t> </a:t>
            </a:r>
            <a:r>
              <a:rPr lang="de-DE" sz="1600" dirty="0" err="1" smtClean="0"/>
              <a:t>displacement</a:t>
            </a:r>
            <a:r>
              <a:rPr lang="de-DE" sz="1600" dirty="0" smtClean="0"/>
              <a:t> </a:t>
            </a:r>
            <a:r>
              <a:rPr lang="de-DE" sz="1600" dirty="0" smtClean="0">
                <a:sym typeface="Wingdings" panose="05000000000000000000" pitchFamily="2" charset="2"/>
              </a:rPr>
              <a:t> ≈ 12.6% </a:t>
            </a:r>
            <a:r>
              <a:rPr lang="de-DE" sz="1600" dirty="0" err="1" smtClean="0">
                <a:sym typeface="Wingdings" panose="05000000000000000000" pitchFamily="2" charset="2"/>
              </a:rPr>
              <a:t>coupling</a:t>
            </a:r>
            <a:r>
              <a:rPr lang="de-DE" sz="1600" dirty="0" smtClean="0">
                <a:sym typeface="Wingdings" panose="05000000000000000000" pitchFamily="2" charset="2"/>
              </a:rPr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95914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" y="44624"/>
            <a:ext cx="12192000" cy="671770"/>
          </a:xfrm>
          <a:prstGeom prst="rect">
            <a:avLst/>
          </a:prstGeom>
          <a:noFill/>
        </p:spPr>
        <p:txBody>
          <a:bodyPr wrap="square" lIns="116787" tIns="58394" rIns="116787" bIns="58394" rtlCol="0">
            <a:spAutoFit/>
          </a:bodyPr>
          <a:lstStyle/>
          <a:p>
            <a:pPr algn="ctr"/>
            <a:r>
              <a:rPr lang="de-DE" sz="3600" b="1" dirty="0" err="1" smtClean="0"/>
              <a:t>Gun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momentum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phase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scan</a:t>
            </a:r>
            <a:r>
              <a:rPr lang="de-DE" sz="3600" b="1" dirty="0" smtClean="0"/>
              <a:t> (1/2)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" y="767062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dirty="0" smtClean="0"/>
              <a:t>Fit </a:t>
            </a:r>
            <a:r>
              <a:rPr lang="de-DE" sz="1800" dirty="0" err="1" smtClean="0"/>
              <a:t>the</a:t>
            </a:r>
            <a:r>
              <a:rPr lang="de-DE" sz="1800" dirty="0" smtClean="0"/>
              <a:t> experimental </a:t>
            </a:r>
            <a:r>
              <a:rPr lang="de-DE" sz="1800" dirty="0" err="1" smtClean="0"/>
              <a:t>gun</a:t>
            </a:r>
            <a:r>
              <a:rPr lang="de-DE" sz="1800" dirty="0" smtClean="0"/>
              <a:t> </a:t>
            </a:r>
            <a:r>
              <a:rPr lang="de-DE" sz="1800" dirty="0" err="1" smtClean="0"/>
              <a:t>momentum</a:t>
            </a:r>
            <a:r>
              <a:rPr lang="de-DE" sz="1800" dirty="0" smtClean="0"/>
              <a:t> </a:t>
            </a:r>
            <a:r>
              <a:rPr lang="de-DE" sz="1800" dirty="0" err="1" smtClean="0"/>
              <a:t>phase</a:t>
            </a:r>
            <a:r>
              <a:rPr lang="de-DE" sz="1800" dirty="0" smtClean="0"/>
              <a:t> </a:t>
            </a:r>
            <a:r>
              <a:rPr lang="de-DE" sz="1800" dirty="0" err="1" smtClean="0"/>
              <a:t>scan</a:t>
            </a:r>
            <a:r>
              <a:rPr lang="de-DE" sz="1800" dirty="0" smtClean="0"/>
              <a:t> </a:t>
            </a:r>
            <a:r>
              <a:rPr lang="de-DE" sz="1800" dirty="0" err="1" smtClean="0"/>
              <a:t>with</a:t>
            </a:r>
            <a:r>
              <a:rPr lang="de-DE" sz="1800" dirty="0" smtClean="0"/>
              <a:t> ASTRA. </a:t>
            </a:r>
            <a:r>
              <a:rPr lang="de-DE" sz="1800" dirty="0" err="1" smtClean="0"/>
              <a:t>Measurements</a:t>
            </a:r>
            <a:r>
              <a:rPr lang="de-DE" sz="1800" dirty="0" smtClean="0"/>
              <a:t> </a:t>
            </a:r>
            <a:r>
              <a:rPr lang="de-DE" sz="1800" dirty="0" err="1" smtClean="0"/>
              <a:t>acquired</a:t>
            </a:r>
            <a:r>
              <a:rPr lang="de-DE" sz="1800" dirty="0" smtClean="0"/>
              <a:t> </a:t>
            </a:r>
            <a:r>
              <a:rPr lang="de-DE" sz="1800" dirty="0" err="1" smtClean="0"/>
              <a:t>with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low-energy</a:t>
            </a:r>
            <a:r>
              <a:rPr lang="de-DE" sz="1800" dirty="0" smtClean="0"/>
              <a:t> </a:t>
            </a:r>
            <a:r>
              <a:rPr lang="de-DE" sz="1800" dirty="0" err="1" smtClean="0"/>
              <a:t>spectrometer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CVG1 on LI.R1. </a:t>
            </a:r>
            <a:r>
              <a:rPr lang="de-DE" sz="1800" dirty="0" err="1" smtClean="0"/>
              <a:t>Gun</a:t>
            </a:r>
            <a:r>
              <a:rPr lang="de-DE" sz="1800" dirty="0" smtClean="0"/>
              <a:t> RF-phase </a:t>
            </a:r>
            <a:r>
              <a:rPr lang="de-DE" sz="1800" dirty="0" err="1" smtClean="0"/>
              <a:t>between</a:t>
            </a:r>
            <a:r>
              <a:rPr lang="de-DE" sz="1800" dirty="0" smtClean="0"/>
              <a:t> </a:t>
            </a:r>
            <a:r>
              <a:rPr lang="de-DE" sz="1800" dirty="0" err="1" smtClean="0"/>
              <a:t>experiment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ASTRA </a:t>
            </a:r>
            <a:r>
              <a:rPr lang="de-DE" sz="1800" dirty="0" err="1" smtClean="0"/>
              <a:t>adjusted</a:t>
            </a:r>
            <a:r>
              <a:rPr lang="de-DE" sz="1800" dirty="0" smtClean="0"/>
              <a:t> in </a:t>
            </a:r>
            <a:r>
              <a:rPr lang="de-DE" sz="1800" dirty="0" err="1" smtClean="0"/>
              <a:t>two</a:t>
            </a:r>
            <a:r>
              <a:rPr lang="de-DE" sz="1800" dirty="0" smtClean="0"/>
              <a:t> different </a:t>
            </a:r>
            <a:r>
              <a:rPr lang="de-DE" sz="1800" dirty="0" err="1" smtClean="0"/>
              <a:t>ways</a:t>
            </a:r>
            <a:r>
              <a:rPr lang="de-DE" sz="1800" dirty="0" smtClean="0"/>
              <a:t>: same </a:t>
            </a:r>
            <a:r>
              <a:rPr lang="de-DE" sz="1800" dirty="0" err="1" smtClean="0"/>
              <a:t>position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max. </a:t>
            </a:r>
            <a:r>
              <a:rPr lang="de-DE" sz="1800" dirty="0" err="1" smtClean="0"/>
              <a:t>momentum</a:t>
            </a:r>
            <a:r>
              <a:rPr lang="de-DE" sz="1800" dirty="0" smtClean="0"/>
              <a:t> </a:t>
            </a:r>
            <a:r>
              <a:rPr lang="de-DE" sz="1800" dirty="0" err="1" smtClean="0"/>
              <a:t>or</a:t>
            </a:r>
            <a:r>
              <a:rPr lang="de-DE" sz="1800" dirty="0" smtClean="0"/>
              <a:t> same </a:t>
            </a:r>
            <a:r>
              <a:rPr lang="de-DE" sz="1800" dirty="0" err="1" smtClean="0"/>
              <a:t>position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rising</a:t>
            </a:r>
            <a:r>
              <a:rPr lang="de-DE" sz="1800" dirty="0" smtClean="0"/>
              <a:t> </a:t>
            </a:r>
            <a:r>
              <a:rPr lang="de-DE" sz="1800" dirty="0" err="1" smtClean="0"/>
              <a:t>slope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Schottky</a:t>
            </a:r>
            <a:r>
              <a:rPr lang="de-DE" sz="1800" dirty="0" smtClean="0"/>
              <a:t> </a:t>
            </a:r>
            <a:r>
              <a:rPr lang="de-DE" sz="1800" dirty="0" err="1" smtClean="0"/>
              <a:t>scan</a:t>
            </a:r>
            <a:r>
              <a:rPr lang="de-DE" sz="1800" dirty="0" smtClean="0"/>
              <a:t> (</a:t>
            </a:r>
            <a:r>
              <a:rPr lang="de-DE" sz="1800" dirty="0" err="1" smtClean="0"/>
              <a:t>should</a:t>
            </a:r>
            <a:r>
              <a:rPr lang="de-DE" sz="1800" dirty="0" smtClean="0"/>
              <a:t> in </a:t>
            </a:r>
            <a:r>
              <a:rPr lang="de-DE" sz="1800" dirty="0" err="1" smtClean="0"/>
              <a:t>principle</a:t>
            </a:r>
            <a:r>
              <a:rPr lang="de-DE" sz="1800" dirty="0" smtClean="0"/>
              <a:t> </a:t>
            </a:r>
            <a:r>
              <a:rPr lang="de-DE" sz="1800" dirty="0" err="1" smtClean="0"/>
              <a:t>give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same </a:t>
            </a:r>
            <a:r>
              <a:rPr lang="de-DE" sz="1800" dirty="0" err="1" smtClean="0"/>
              <a:t>thing</a:t>
            </a:r>
            <a:r>
              <a:rPr lang="de-DE" sz="1800" dirty="0" smtClean="0"/>
              <a:t>).</a:t>
            </a:r>
            <a:endParaRPr lang="en-US" sz="18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99252" y="3500991"/>
            <a:ext cx="936226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110" y="1917182"/>
            <a:ext cx="6217779" cy="39595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020688"/>
            <a:ext cx="12192001" cy="369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dirty="0" smtClean="0"/>
              <a:t>None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options</a:t>
            </a:r>
            <a:r>
              <a:rPr lang="de-DE" sz="1800" dirty="0" smtClean="0"/>
              <a:t> fit </a:t>
            </a:r>
            <a:r>
              <a:rPr lang="de-DE" sz="1800" dirty="0" err="1" smtClean="0"/>
              <a:t>the</a:t>
            </a:r>
            <a:r>
              <a:rPr lang="de-DE" sz="1800" dirty="0" smtClean="0"/>
              <a:t> experimental </a:t>
            </a:r>
            <a:r>
              <a:rPr lang="de-DE" sz="1800" dirty="0" err="1" smtClean="0"/>
              <a:t>results</a:t>
            </a:r>
            <a:r>
              <a:rPr lang="de-DE" sz="1800" dirty="0" smtClean="0"/>
              <a:t> </a:t>
            </a:r>
            <a:r>
              <a:rPr lang="de-DE" sz="1800" dirty="0" err="1" smtClean="0"/>
              <a:t>well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they</a:t>
            </a:r>
            <a:r>
              <a:rPr lang="de-DE" sz="1800" dirty="0" smtClean="0"/>
              <a:t> </a:t>
            </a:r>
            <a:r>
              <a:rPr lang="de-DE" sz="1800" dirty="0" err="1" smtClean="0"/>
              <a:t>are</a:t>
            </a:r>
            <a:r>
              <a:rPr lang="de-DE" sz="1800" dirty="0" smtClean="0"/>
              <a:t> not </a:t>
            </a:r>
            <a:r>
              <a:rPr lang="de-DE" sz="1800" dirty="0" err="1" smtClean="0"/>
              <a:t>giving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same </a:t>
            </a:r>
            <a:r>
              <a:rPr lang="de-DE" sz="1800" dirty="0" err="1" smtClean="0"/>
              <a:t>thing</a:t>
            </a:r>
            <a:r>
              <a:rPr lang="de-DE" sz="1800" dirty="0" smtClean="0"/>
              <a:t> </a:t>
            </a:r>
            <a:r>
              <a:rPr lang="de-DE" sz="1800" dirty="0" smtClean="0">
                <a:sym typeface="Wingdings" panose="05000000000000000000" pitchFamily="2" charset="2"/>
              </a:rPr>
              <a:t> Problem.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66975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" y="44624"/>
            <a:ext cx="12192000" cy="671770"/>
          </a:xfrm>
          <a:prstGeom prst="rect">
            <a:avLst/>
          </a:prstGeom>
          <a:noFill/>
        </p:spPr>
        <p:txBody>
          <a:bodyPr wrap="square" lIns="116787" tIns="58394" rIns="116787" bIns="58394" rtlCol="0">
            <a:spAutoFit/>
          </a:bodyPr>
          <a:lstStyle/>
          <a:p>
            <a:pPr algn="ctr"/>
            <a:r>
              <a:rPr lang="de-DE" sz="3600" b="1" dirty="0" err="1" smtClean="0"/>
              <a:t>Gun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momentum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phase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scan</a:t>
            </a:r>
            <a:r>
              <a:rPr lang="de-DE" sz="3600" b="1" dirty="0" smtClean="0"/>
              <a:t> (2/2)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" y="767062"/>
            <a:ext cx="12192000" cy="1200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dirty="0" smtClean="0"/>
              <a:t>This </a:t>
            </a:r>
            <a:r>
              <a:rPr lang="de-DE" sz="1800" dirty="0" err="1" smtClean="0"/>
              <a:t>could</a:t>
            </a:r>
            <a:r>
              <a:rPr lang="de-DE" sz="1800" dirty="0" smtClean="0"/>
              <a:t> </a:t>
            </a:r>
            <a:r>
              <a:rPr lang="de-DE" sz="1800" dirty="0" err="1" smtClean="0"/>
              <a:t>be</a:t>
            </a:r>
            <a:r>
              <a:rPr lang="de-DE" sz="1800" dirty="0" smtClean="0"/>
              <a:t> </a:t>
            </a:r>
            <a:r>
              <a:rPr lang="de-DE" sz="1800" dirty="0" err="1" smtClean="0"/>
              <a:t>explained</a:t>
            </a:r>
            <a:r>
              <a:rPr lang="de-DE" sz="1800" dirty="0" smtClean="0"/>
              <a:t> </a:t>
            </a:r>
            <a:r>
              <a:rPr lang="de-DE" sz="1800" dirty="0" err="1" smtClean="0"/>
              <a:t>if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gun</a:t>
            </a:r>
            <a:r>
              <a:rPr lang="de-DE" sz="1800" dirty="0" smtClean="0"/>
              <a:t> </a:t>
            </a:r>
            <a:r>
              <a:rPr lang="de-DE" sz="1800" dirty="0" err="1" smtClean="0"/>
              <a:t>field</a:t>
            </a:r>
            <a:r>
              <a:rPr lang="de-DE" sz="1800" dirty="0" smtClean="0"/>
              <a:t> </a:t>
            </a:r>
            <a:r>
              <a:rPr lang="de-DE" sz="1800" dirty="0" err="1" smtClean="0"/>
              <a:t>profile</a:t>
            </a:r>
            <a:r>
              <a:rPr lang="de-DE" sz="1800" dirty="0" smtClean="0"/>
              <a:t> </a:t>
            </a:r>
            <a:r>
              <a:rPr lang="de-DE" sz="1800" dirty="0" err="1" smtClean="0"/>
              <a:t>used</a:t>
            </a:r>
            <a:r>
              <a:rPr lang="de-DE" sz="1800" dirty="0" smtClean="0"/>
              <a:t> in ASTRA </a:t>
            </a:r>
            <a:r>
              <a:rPr lang="de-DE" sz="1800" dirty="0" err="1" smtClean="0"/>
              <a:t>is</a:t>
            </a:r>
            <a:r>
              <a:rPr lang="de-DE" sz="1800" dirty="0" smtClean="0"/>
              <a:t> </a:t>
            </a:r>
            <a:r>
              <a:rPr lang="de-DE" sz="1800" dirty="0" err="1" smtClean="0"/>
              <a:t>incorrect</a:t>
            </a:r>
            <a:r>
              <a:rPr lang="de-DE" sz="1800" dirty="0" smtClean="0"/>
              <a:t> (e. g. </a:t>
            </a:r>
            <a:r>
              <a:rPr lang="de-DE" sz="1800" dirty="0" err="1" smtClean="0"/>
              <a:t>if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cathode</a:t>
            </a:r>
            <a:r>
              <a:rPr lang="de-DE" sz="1800" dirty="0" smtClean="0"/>
              <a:t> </a:t>
            </a:r>
            <a:r>
              <a:rPr lang="de-DE" sz="1800" dirty="0" err="1" smtClean="0"/>
              <a:t>position</a:t>
            </a:r>
            <a:r>
              <a:rPr lang="de-DE" sz="1800" dirty="0" smtClean="0"/>
              <a:t> </a:t>
            </a:r>
            <a:r>
              <a:rPr lang="de-DE" sz="1800" dirty="0" err="1" smtClean="0"/>
              <a:t>is</a:t>
            </a:r>
            <a:r>
              <a:rPr lang="de-DE" sz="1800" dirty="0" smtClean="0"/>
              <a:t> </a:t>
            </a:r>
            <a:r>
              <a:rPr lang="de-DE" sz="1800" dirty="0" err="1" smtClean="0"/>
              <a:t>shifted</a:t>
            </a:r>
            <a:r>
              <a:rPr lang="de-DE" sz="1800" dirty="0" smtClean="0"/>
              <a:t>). ASTRA </a:t>
            </a:r>
            <a:r>
              <a:rPr lang="de-DE" sz="1800" dirty="0" err="1" smtClean="0"/>
              <a:t>simulations</a:t>
            </a:r>
            <a:r>
              <a:rPr lang="de-DE" sz="1800" dirty="0" smtClean="0"/>
              <a:t> </a:t>
            </a:r>
            <a:r>
              <a:rPr lang="de-DE" sz="1800" dirty="0" err="1" smtClean="0"/>
              <a:t>have</a:t>
            </a:r>
            <a:r>
              <a:rPr lang="de-DE" sz="1800" dirty="0" smtClean="0"/>
              <a:t> </a:t>
            </a:r>
            <a:r>
              <a:rPr lang="de-DE" sz="1800" dirty="0" err="1" smtClean="0"/>
              <a:t>been</a:t>
            </a:r>
            <a:r>
              <a:rPr lang="de-DE" sz="1800" dirty="0" smtClean="0"/>
              <a:t> </a:t>
            </a:r>
            <a:r>
              <a:rPr lang="de-DE" sz="1800" dirty="0" err="1" smtClean="0"/>
              <a:t>conducted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find 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dirty="0" err="1" smtClean="0"/>
              <a:t>which</a:t>
            </a:r>
            <a:r>
              <a:rPr lang="de-DE" sz="1800" dirty="0" smtClean="0"/>
              <a:t> </a:t>
            </a:r>
            <a:r>
              <a:rPr lang="de-DE" sz="1800" dirty="0" err="1" smtClean="0"/>
              <a:t>cathode</a:t>
            </a:r>
            <a:r>
              <a:rPr lang="de-DE" sz="1800" dirty="0" smtClean="0"/>
              <a:t> </a:t>
            </a:r>
            <a:r>
              <a:rPr lang="de-DE" sz="1800" dirty="0" err="1" smtClean="0"/>
              <a:t>position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two</a:t>
            </a:r>
            <a:r>
              <a:rPr lang="de-DE" sz="1800" dirty="0" smtClean="0"/>
              <a:t> </a:t>
            </a:r>
            <a:r>
              <a:rPr lang="de-DE" sz="1800" dirty="0" err="1" smtClean="0"/>
              <a:t>methods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phase</a:t>
            </a:r>
            <a:r>
              <a:rPr lang="de-DE" sz="1800" dirty="0" smtClean="0"/>
              <a:t> </a:t>
            </a:r>
            <a:r>
              <a:rPr lang="de-DE" sz="1800" dirty="0" err="1" smtClean="0"/>
              <a:t>adjustment</a:t>
            </a:r>
            <a:r>
              <a:rPr lang="de-DE" sz="1800" dirty="0" smtClean="0"/>
              <a:t> (max. </a:t>
            </a:r>
            <a:r>
              <a:rPr lang="de-DE" sz="1800" dirty="0" err="1" smtClean="0"/>
              <a:t>momentum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Schottky</a:t>
            </a:r>
            <a:r>
              <a:rPr lang="de-DE" sz="1800" dirty="0" smtClean="0"/>
              <a:t> </a:t>
            </a:r>
            <a:r>
              <a:rPr lang="de-DE" sz="1800" dirty="0" err="1" smtClean="0"/>
              <a:t>scan</a:t>
            </a:r>
            <a:r>
              <a:rPr lang="de-DE" sz="1800" dirty="0" smtClean="0"/>
              <a:t> </a:t>
            </a:r>
            <a:r>
              <a:rPr lang="de-DE" sz="1800" dirty="0" err="1" smtClean="0"/>
              <a:t>rising</a:t>
            </a:r>
            <a:r>
              <a:rPr lang="de-DE" sz="1800" dirty="0" smtClean="0"/>
              <a:t> </a:t>
            </a:r>
            <a:r>
              <a:rPr lang="de-DE" sz="1800" dirty="0" err="1" smtClean="0"/>
              <a:t>slope</a:t>
            </a:r>
            <a:r>
              <a:rPr lang="de-DE" sz="1800" dirty="0" smtClean="0"/>
              <a:t>) </a:t>
            </a:r>
            <a:r>
              <a:rPr lang="de-DE" sz="1800" dirty="0" err="1" smtClean="0"/>
              <a:t>give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same </a:t>
            </a:r>
            <a:r>
              <a:rPr lang="de-DE" sz="1800" dirty="0" err="1" smtClean="0"/>
              <a:t>thing</a:t>
            </a:r>
            <a:r>
              <a:rPr lang="de-DE" sz="1800" dirty="0" smtClean="0"/>
              <a:t>. 2 </a:t>
            </a:r>
            <a:r>
              <a:rPr lang="de-DE" sz="1800" dirty="0" err="1" smtClean="0"/>
              <a:t>options</a:t>
            </a:r>
            <a:r>
              <a:rPr lang="de-DE" sz="1800" dirty="0" smtClean="0"/>
              <a:t> </a:t>
            </a:r>
            <a:r>
              <a:rPr lang="de-DE" sz="1800" dirty="0" err="1" smtClean="0"/>
              <a:t>considered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modify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gun</a:t>
            </a:r>
            <a:r>
              <a:rPr lang="de-DE" sz="1800" dirty="0" smtClean="0"/>
              <a:t> </a:t>
            </a:r>
            <a:r>
              <a:rPr lang="de-DE" sz="1800" dirty="0" err="1" smtClean="0"/>
              <a:t>field</a:t>
            </a:r>
            <a:r>
              <a:rPr lang="de-DE" sz="1800" dirty="0" smtClean="0"/>
              <a:t> </a:t>
            </a:r>
            <a:r>
              <a:rPr lang="de-DE" sz="1800" dirty="0" err="1" smtClean="0"/>
              <a:t>profile</a:t>
            </a:r>
            <a:r>
              <a:rPr lang="de-DE" sz="1800" dirty="0" smtClean="0"/>
              <a:t>: </a:t>
            </a:r>
            <a:r>
              <a:rPr lang="de-DE" sz="1800" dirty="0" err="1" smtClean="0"/>
              <a:t>simply</a:t>
            </a:r>
            <a:r>
              <a:rPr lang="de-DE" sz="1800" dirty="0" smtClean="0"/>
              <a:t> </a:t>
            </a:r>
            <a:r>
              <a:rPr lang="de-DE" sz="1800" dirty="0" err="1" smtClean="0"/>
              <a:t>cut</a:t>
            </a:r>
            <a:r>
              <a:rPr lang="de-DE" sz="1800" dirty="0" smtClean="0"/>
              <a:t> </a:t>
            </a:r>
            <a:r>
              <a:rPr lang="de-DE" sz="1800" dirty="0" err="1" smtClean="0"/>
              <a:t>it</a:t>
            </a:r>
            <a:r>
              <a:rPr lang="de-DE" sz="1800" dirty="0" smtClean="0"/>
              <a:t> </a:t>
            </a:r>
            <a:r>
              <a:rPr lang="de-DE" sz="1800" dirty="0" err="1" smtClean="0"/>
              <a:t>or</a:t>
            </a:r>
            <a:r>
              <a:rPr lang="de-DE" sz="1800" dirty="0" smtClean="0"/>
              <a:t> </a:t>
            </a:r>
            <a:r>
              <a:rPr lang="de-DE" sz="1800" dirty="0" err="1" smtClean="0"/>
              <a:t>compress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length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first</a:t>
            </a:r>
            <a:r>
              <a:rPr lang="de-DE" sz="1800" dirty="0" smtClean="0"/>
              <a:t> </a:t>
            </a:r>
            <a:r>
              <a:rPr lang="de-DE" sz="1800" dirty="0" err="1" smtClean="0"/>
              <a:t>cell</a:t>
            </a:r>
            <a:r>
              <a:rPr lang="de-DE" sz="1800" dirty="0" smtClean="0"/>
              <a:t>.</a:t>
            </a:r>
            <a:endParaRPr lang="en-US" sz="18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99252" y="3500991"/>
            <a:ext cx="936226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82" y="2133156"/>
            <a:ext cx="5518431" cy="35141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976" y="2133156"/>
            <a:ext cx="5518432" cy="35141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" y="5804715"/>
            <a:ext cx="12192000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dirty="0" err="1" smtClean="0"/>
              <a:t>Simulations</a:t>
            </a:r>
            <a:r>
              <a:rPr lang="de-DE" sz="1800" dirty="0" smtClean="0"/>
              <a:t> </a:t>
            </a:r>
            <a:r>
              <a:rPr lang="de-DE" sz="1800" dirty="0" err="1" smtClean="0"/>
              <a:t>are</a:t>
            </a:r>
            <a:r>
              <a:rPr lang="de-DE" sz="1800" dirty="0" smtClean="0"/>
              <a:t> </a:t>
            </a:r>
            <a:r>
              <a:rPr lang="de-DE" sz="1800" dirty="0" err="1" smtClean="0"/>
              <a:t>consistent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agree</a:t>
            </a:r>
            <a:r>
              <a:rPr lang="de-DE" sz="1800" dirty="0" smtClean="0"/>
              <a:t> </a:t>
            </a:r>
            <a:r>
              <a:rPr lang="de-DE" sz="1800" dirty="0" err="1" smtClean="0"/>
              <a:t>much</a:t>
            </a:r>
            <a:r>
              <a:rPr lang="de-DE" sz="1800" dirty="0" smtClean="0"/>
              <a:t> </a:t>
            </a:r>
            <a:r>
              <a:rPr lang="de-DE" sz="1800" dirty="0" err="1" smtClean="0"/>
              <a:t>better</a:t>
            </a:r>
            <a:r>
              <a:rPr lang="de-DE" sz="1800" dirty="0" smtClean="0"/>
              <a:t> </a:t>
            </a:r>
            <a:r>
              <a:rPr lang="de-DE" sz="1800" dirty="0" err="1" smtClean="0"/>
              <a:t>with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measurements</a:t>
            </a:r>
            <a:r>
              <a:rPr lang="de-DE" sz="1800" dirty="0" smtClean="0"/>
              <a:t> </a:t>
            </a:r>
            <a:r>
              <a:rPr lang="de-DE" sz="1800" dirty="0" err="1" smtClean="0"/>
              <a:t>when</a:t>
            </a:r>
            <a:r>
              <a:rPr lang="de-DE" sz="1800" dirty="0" smtClean="0"/>
              <a:t> a </a:t>
            </a:r>
            <a:r>
              <a:rPr lang="de-DE" sz="1800" dirty="0" err="1" smtClean="0"/>
              <a:t>shift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cathode</a:t>
            </a:r>
            <a:r>
              <a:rPr lang="de-DE" sz="1800" dirty="0" smtClean="0"/>
              <a:t> </a:t>
            </a:r>
            <a:r>
              <a:rPr lang="de-DE" sz="1800" dirty="0" err="1" smtClean="0"/>
              <a:t>position</a:t>
            </a:r>
            <a:r>
              <a:rPr lang="de-DE" sz="1800" dirty="0" smtClean="0"/>
              <a:t> </a:t>
            </a:r>
            <a:r>
              <a:rPr lang="de-DE" sz="1800" dirty="0" err="1" smtClean="0"/>
              <a:t>is</a:t>
            </a:r>
            <a:r>
              <a:rPr lang="de-DE" sz="1800" dirty="0" smtClean="0"/>
              <a:t> </a:t>
            </a:r>
            <a:r>
              <a:rPr lang="de-DE" sz="1800" dirty="0" err="1" smtClean="0"/>
              <a:t>considered</a:t>
            </a:r>
            <a:r>
              <a:rPr lang="de-DE" sz="1800" dirty="0" smtClean="0"/>
              <a:t>. This </a:t>
            </a:r>
            <a:r>
              <a:rPr lang="de-DE" sz="1800" dirty="0" err="1" smtClean="0"/>
              <a:t>shift</a:t>
            </a:r>
            <a:r>
              <a:rPr lang="de-DE" sz="1800" dirty="0" smtClean="0"/>
              <a:t> </a:t>
            </a:r>
            <a:r>
              <a:rPr lang="de-DE" sz="1800" dirty="0" err="1" smtClean="0"/>
              <a:t>would</a:t>
            </a:r>
            <a:r>
              <a:rPr lang="de-DE" sz="1800" dirty="0" smtClean="0"/>
              <a:t> </a:t>
            </a:r>
            <a:r>
              <a:rPr lang="de-DE" sz="1800" dirty="0" err="1" smtClean="0"/>
              <a:t>be</a:t>
            </a:r>
            <a:r>
              <a:rPr lang="de-DE" sz="1800" dirty="0" smtClean="0"/>
              <a:t> </a:t>
            </a:r>
            <a:r>
              <a:rPr lang="de-DE" sz="1800" dirty="0" err="1" smtClean="0"/>
              <a:t>between</a:t>
            </a:r>
            <a:r>
              <a:rPr lang="de-DE" sz="1800" dirty="0" smtClean="0"/>
              <a:t> 840 </a:t>
            </a:r>
            <a:r>
              <a:rPr lang="el-GR" sz="1800" dirty="0" smtClean="0"/>
              <a:t>μ</a:t>
            </a:r>
            <a:r>
              <a:rPr lang="de-DE" sz="1800" dirty="0" smtClean="0"/>
              <a:t>m </a:t>
            </a:r>
            <a:r>
              <a:rPr lang="de-DE" sz="1800" dirty="0" err="1" smtClean="0"/>
              <a:t>and</a:t>
            </a:r>
            <a:r>
              <a:rPr lang="de-DE" sz="1800" dirty="0" smtClean="0"/>
              <a:t> 870 </a:t>
            </a:r>
            <a:r>
              <a:rPr lang="el-GR" sz="1800" dirty="0" smtClean="0"/>
              <a:t>μ</a:t>
            </a:r>
            <a:r>
              <a:rPr lang="de-DE" sz="1800" dirty="0" smtClean="0"/>
              <a:t>m (</a:t>
            </a:r>
            <a:r>
              <a:rPr lang="de-DE" sz="1800" dirty="0" err="1" smtClean="0"/>
              <a:t>depending</a:t>
            </a:r>
            <a:r>
              <a:rPr lang="de-DE" sz="1800" dirty="0" smtClean="0"/>
              <a:t> on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way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field</a:t>
            </a:r>
            <a:r>
              <a:rPr lang="de-DE" sz="1800" dirty="0" smtClean="0"/>
              <a:t> </a:t>
            </a:r>
            <a:r>
              <a:rPr lang="de-DE" sz="1800" dirty="0" err="1" smtClean="0"/>
              <a:t>profile</a:t>
            </a:r>
            <a:r>
              <a:rPr lang="de-DE" sz="1800" dirty="0" smtClean="0"/>
              <a:t> </a:t>
            </a:r>
            <a:r>
              <a:rPr lang="de-DE" sz="1800" dirty="0" err="1" smtClean="0"/>
              <a:t>is</a:t>
            </a:r>
            <a:r>
              <a:rPr lang="de-DE" sz="1800" dirty="0" smtClean="0"/>
              <a:t> </a:t>
            </a:r>
            <a:r>
              <a:rPr lang="de-DE" sz="1800" dirty="0" err="1" smtClean="0"/>
              <a:t>affected</a:t>
            </a:r>
            <a:r>
              <a:rPr lang="de-DE" sz="1800" dirty="0" smtClean="0"/>
              <a:t>).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86526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Plans for week </a:t>
            </a:r>
            <a:r>
              <a:rPr lang="en-US" dirty="0" smtClean="0"/>
              <a:t>46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Insert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cathode</a:t>
            </a:r>
            <a:endParaRPr lang="de-DE" dirty="0" smtClean="0"/>
          </a:p>
          <a:p>
            <a:r>
              <a:rPr lang="de-DE" dirty="0" err="1" smtClean="0"/>
              <a:t>Align</a:t>
            </a:r>
            <a:r>
              <a:rPr lang="de-DE" dirty="0" smtClean="0"/>
              <a:t> </a:t>
            </a:r>
            <a:r>
              <a:rPr lang="de-DE" dirty="0" err="1" smtClean="0"/>
              <a:t>laser</a:t>
            </a:r>
            <a:r>
              <a:rPr lang="de-DE" dirty="0" smtClean="0"/>
              <a:t> </a:t>
            </a:r>
          </a:p>
          <a:p>
            <a:r>
              <a:rPr lang="de-DE" dirty="0" smtClean="0"/>
              <a:t>Beam </a:t>
            </a:r>
            <a:r>
              <a:rPr lang="de-DE" dirty="0" err="1" smtClean="0"/>
              <a:t>characterization</a:t>
            </a:r>
            <a:r>
              <a:rPr lang="de-DE" dirty="0" smtClean="0"/>
              <a:t> </a:t>
            </a:r>
            <a:r>
              <a:rPr lang="de-DE" dirty="0" err="1" smtClean="0"/>
              <a:t>gun</a:t>
            </a:r>
            <a:r>
              <a:rPr lang="de-DE" dirty="0" smtClean="0"/>
              <a:t> </a:t>
            </a:r>
            <a:r>
              <a:rPr lang="de-DE" dirty="0" err="1" smtClean="0"/>
              <a:t>area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ARES operation meeting, 26.10.2020</a:t>
            </a:r>
          </a:p>
        </p:txBody>
      </p:sp>
    </p:spTree>
    <p:extLst>
      <p:ext uri="{BB962C8B-B14F-4D97-AF65-F5344CB8AC3E}">
        <p14:creationId xmlns:p14="http://schemas.microsoft.com/office/powerpoint/2010/main" val="3443495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Plans for week </a:t>
            </a:r>
            <a:r>
              <a:rPr lang="en-US" dirty="0" smtClean="0"/>
              <a:t>46 - SINBAD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Crane </a:t>
            </a:r>
            <a:r>
              <a:rPr lang="de-DE" dirty="0" err="1" smtClean="0"/>
              <a:t>works</a:t>
            </a:r>
            <a:r>
              <a:rPr lang="de-DE" dirty="0" smtClean="0"/>
              <a:t>… </a:t>
            </a:r>
            <a:r>
              <a:rPr lang="de-DE" dirty="0" err="1" smtClean="0"/>
              <a:t>Construction</a:t>
            </a:r>
            <a:r>
              <a:rPr lang="de-DE" dirty="0" smtClean="0"/>
              <a:t> </a:t>
            </a:r>
            <a:r>
              <a:rPr lang="de-DE" dirty="0" err="1" smtClean="0"/>
              <a:t>side</a:t>
            </a:r>
            <a:r>
              <a:rPr lang="de-DE" dirty="0" smtClean="0"/>
              <a:t> –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carefull</a:t>
            </a:r>
            <a:r>
              <a:rPr lang="de-DE" dirty="0" smtClean="0"/>
              <a:t>.</a:t>
            </a:r>
          </a:p>
          <a:p>
            <a:r>
              <a:rPr lang="de-DE" dirty="0" smtClean="0"/>
              <a:t>KALDERA </a:t>
            </a:r>
            <a:r>
              <a:rPr lang="de-DE" dirty="0" err="1" smtClean="0"/>
              <a:t>concrete</a:t>
            </a:r>
            <a:r>
              <a:rPr lang="de-DE" dirty="0" smtClean="0"/>
              <a:t> </a:t>
            </a:r>
            <a:r>
              <a:rPr lang="de-DE" dirty="0" err="1" smtClean="0"/>
              <a:t>construction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will (</a:t>
            </a:r>
            <a:r>
              <a:rPr lang="de-DE" dirty="0" err="1" smtClean="0"/>
              <a:t>maybe</a:t>
            </a:r>
            <a:r>
              <a:rPr lang="de-DE" dirty="0" smtClean="0"/>
              <a:t>) </a:t>
            </a:r>
            <a:r>
              <a:rPr lang="de-DE" dirty="0" err="1" smtClean="0"/>
              <a:t>start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year</a:t>
            </a:r>
            <a:r>
              <a:rPr lang="de-DE" dirty="0" smtClean="0"/>
              <a:t>.</a:t>
            </a:r>
          </a:p>
          <a:p>
            <a:r>
              <a:rPr lang="de-DE" dirty="0" smtClean="0"/>
              <a:t>Test </a:t>
            </a:r>
            <a:r>
              <a:rPr lang="de-DE" dirty="0" err="1" smtClean="0"/>
              <a:t>of</a:t>
            </a:r>
            <a:r>
              <a:rPr lang="de-DE" dirty="0" smtClean="0"/>
              <a:t> SINBAD Hall </a:t>
            </a:r>
            <a:r>
              <a:rPr lang="de-DE" dirty="0" err="1" smtClean="0"/>
              <a:t>ventilation</a:t>
            </a:r>
            <a:r>
              <a:rPr lang="de-DE" dirty="0" smtClean="0"/>
              <a:t> (WED – 10.30)</a:t>
            </a:r>
            <a:endParaRPr lang="de-DE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ARES operation meeting, 26.10.2020</a:t>
            </a:r>
          </a:p>
        </p:txBody>
      </p:sp>
    </p:spTree>
    <p:extLst>
      <p:ext uri="{BB962C8B-B14F-4D97-AF65-F5344CB8AC3E}">
        <p14:creationId xmlns:p14="http://schemas.microsoft.com/office/powerpoint/2010/main" val="2699975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umma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Schedule</a:t>
            </a:r>
            <a:endParaRPr dirty="0"/>
          </a:p>
        </p:txBody>
      </p:sp>
      <p:sp>
        <p:nvSpPr>
          <p:cNvPr id="2" name="Inhaltsplatzhalter 1">
            <a:extLst>
              <a:ext uri="{FF2B5EF4-FFF2-40B4-BE49-F238E27FC236}">
                <a16:creationId xmlns="" xmlns:a16="http://schemas.microsoft.com/office/drawing/2014/main" id="{F1E586F0-A928-4E7E-9DEE-952EA962A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4" name="Textplatzhalter 7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r>
              <a:rPr dirty="0"/>
              <a:t>Week </a:t>
            </a:r>
            <a:r>
              <a:rPr lang="de-DE" dirty="0" smtClean="0"/>
              <a:t>46</a:t>
            </a:r>
            <a:endParaRPr dirty="0"/>
          </a:p>
        </p:txBody>
      </p:sp>
      <p:graphicFrame>
        <p:nvGraphicFramePr>
          <p:cNvPr id="135" name="Tabelle"/>
          <p:cNvGraphicFramePr/>
          <p:nvPr>
            <p:extLst>
              <p:ext uri="{D42A27DB-BD31-4B8C-83A1-F6EECF244321}">
                <p14:modId xmlns:p14="http://schemas.microsoft.com/office/powerpoint/2010/main" val="3779709216"/>
              </p:ext>
            </p:extLst>
          </p:nvPr>
        </p:nvGraphicFramePr>
        <p:xfrm>
          <a:off x="378658" y="1196752"/>
          <a:ext cx="11405354" cy="5074920"/>
        </p:xfrm>
        <a:graphic>
          <a:graphicData uri="http://schemas.openxmlformats.org/drawingml/2006/table">
            <a:tbl>
              <a:tblPr bandRow="1"/>
              <a:tblGrid>
                <a:gridCol w="39209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844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sz="2400" b="1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Shiftleader</a:t>
                      </a:r>
                      <a:endParaRPr sz="24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9.11.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MVS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r>
                        <a:rPr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Florian, Hannes, Willi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11.11.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b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Frank</a:t>
                      </a:r>
                      <a:endParaRPr sz="24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12.11.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Willi</a:t>
                      </a:r>
                      <a:endParaRPr lang="de-DE" sz="2400" baseline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13.11.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Thomas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36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7568" y="6239825"/>
            <a:ext cx="7442200" cy="6096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16562092"/>
      </p:ext>
    </p:extLst>
  </p:cSld>
  <p:clrMapOvr>
    <a:masterClrMapping/>
  </p:clrMapOvr>
</p:sld>
</file>

<file path=ppt/theme/theme1.xml><?xml version="1.0" encoding="utf-8"?>
<a:theme xmlns:a="http://schemas.openxmlformats.org/drawingml/2006/main" name="DESY_PowerPoint_16x9_en (1)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="" xmlns:thm15="http://schemas.microsoft.com/office/thememl/2012/main" name="Präsentation10" id="{2B0CCFEF-3092-0942-8FFD-946A8089C971}" vid="{71341955-5B0B-6345-98C1-5CB085C5AEBD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DESY_PowerPoint_16x9_en (1)</Template>
  <TotalTime>0</TotalTime>
  <Words>630</Words>
  <Application>Microsoft Office PowerPoint</Application>
  <PresentationFormat>Custom</PresentationFormat>
  <Paragraphs>79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DESY_PowerPoint_16x9_en (1)</vt:lpstr>
      <vt:lpstr>ARES Operations Meeting</vt:lpstr>
      <vt:lpstr>Shutdown work</vt:lpstr>
      <vt:lpstr>Technical issues</vt:lpstr>
      <vt:lpstr>PowerPoint Presentation</vt:lpstr>
      <vt:lpstr>PowerPoint Presentation</vt:lpstr>
      <vt:lpstr>PowerPoint Presentation</vt:lpstr>
      <vt:lpstr>Plans for week 46 </vt:lpstr>
      <vt:lpstr>Plans for week 46 - SINBAD </vt:lpstr>
      <vt:lpstr>Schedule</vt:lpstr>
      <vt:lpstr>Schedule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SINBAD ARES Beam commissioning</dc:title>
  <dc:creator>Panofski, Eva</dc:creator>
  <cp:lastModifiedBy>Burkart, Florian</cp:lastModifiedBy>
  <cp:revision>143</cp:revision>
  <dcterms:created xsi:type="dcterms:W3CDTF">2020-02-10T13:37:05Z</dcterms:created>
  <dcterms:modified xsi:type="dcterms:W3CDTF">2020-11-09T11:58:09Z</dcterms:modified>
</cp:coreProperties>
</file>