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12" r:id="rId2"/>
    <p:sldId id="318" r:id="rId3"/>
    <p:sldId id="315" r:id="rId4"/>
    <p:sldId id="322" r:id="rId5"/>
    <p:sldId id="323" r:id="rId6"/>
    <p:sldId id="257" r:id="rId7"/>
    <p:sldId id="258" r:id="rId8"/>
    <p:sldId id="259" r:id="rId9"/>
    <p:sldId id="261" r:id="rId10"/>
    <p:sldId id="260" r:id="rId11"/>
    <p:sldId id="280" r:id="rId12"/>
    <p:sldId id="320" r:id="rId13"/>
    <p:sldId id="317" r:id="rId14"/>
    <p:sldId id="321" r:id="rId15"/>
    <p:sldId id="30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1" autoAdjust="0"/>
    <p:restoredTop sz="94667" autoAdjust="0"/>
  </p:normalViewPr>
  <p:slideViewPr>
    <p:cSldViewPr showGuides="1">
      <p:cViewPr varScale="1">
        <p:scale>
          <a:sx n="82" d="100"/>
          <a:sy n="82" d="100"/>
        </p:scale>
        <p:origin x="557" y="6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16.11.2020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16.11.2020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ARES operation meeting, 16.11.2020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ARES </a:t>
            </a:r>
            <a:r>
              <a:rPr lang="de-DE" dirty="0" err="1"/>
              <a:t>Operations</a:t>
            </a:r>
            <a:r>
              <a:rPr lang="de-DE" dirty="0"/>
              <a:t>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46 / 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W. Kuropka, on behalf of the ARES shift crew</a:t>
            </a:r>
          </a:p>
        </p:txBody>
      </p:sp>
    </p:spTree>
    <p:extLst>
      <p:ext uri="{BB962C8B-B14F-4D97-AF65-F5344CB8AC3E}">
        <p14:creationId xmlns:p14="http://schemas.microsoft.com/office/powerpoint/2010/main" val="206905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6" y="44624"/>
            <a:ext cx="12187592" cy="671770"/>
          </a:xfrm>
          <a:prstGeom prst="rect">
            <a:avLst/>
          </a:prstGeom>
          <a:noFill/>
        </p:spPr>
        <p:txBody>
          <a:bodyPr wrap="square" lIns="116760" tIns="58380" rIns="116760" bIns="58380" rtlCol="0">
            <a:spAutoFit/>
          </a:bodyPr>
          <a:lstStyle/>
          <a:p>
            <a:pPr algn="ctr"/>
            <a:r>
              <a:rPr lang="de-DE" sz="3599" b="1" dirty="0"/>
              <a:t>First </a:t>
            </a:r>
            <a:r>
              <a:rPr lang="de-DE" sz="3599" b="1" dirty="0" err="1"/>
              <a:t>estimation</a:t>
            </a:r>
            <a:r>
              <a:rPr lang="de-DE" sz="3599" b="1" dirty="0"/>
              <a:t> </a:t>
            </a:r>
            <a:r>
              <a:rPr lang="de-DE" sz="3599" b="1" dirty="0" err="1"/>
              <a:t>of</a:t>
            </a:r>
            <a:r>
              <a:rPr lang="de-DE" sz="3599" b="1" dirty="0"/>
              <a:t> </a:t>
            </a:r>
            <a:r>
              <a:rPr lang="de-DE" sz="3599" b="1" dirty="0" err="1"/>
              <a:t>bunch</a:t>
            </a:r>
            <a:r>
              <a:rPr lang="de-DE" sz="3599" b="1" dirty="0"/>
              <a:t> </a:t>
            </a:r>
            <a:r>
              <a:rPr lang="de-DE" sz="3599" b="1" dirty="0" err="1"/>
              <a:t>length</a:t>
            </a:r>
            <a:r>
              <a:rPr lang="de-DE" sz="3599" b="1" dirty="0"/>
              <a:t> in </a:t>
            </a:r>
            <a:r>
              <a:rPr lang="de-DE" sz="3599" b="1" dirty="0" err="1"/>
              <a:t>gun</a:t>
            </a:r>
            <a:r>
              <a:rPr lang="de-DE" sz="3599" b="1" dirty="0"/>
              <a:t> </a:t>
            </a:r>
            <a:r>
              <a:rPr lang="de-DE" sz="3599" b="1" dirty="0" err="1"/>
              <a:t>region</a:t>
            </a:r>
            <a:endParaRPr lang="en-US" sz="3599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5" y="767061"/>
            <a:ext cx="12187592" cy="480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spectra</a:t>
            </a:r>
            <a:r>
              <a:rPr lang="de-DE" dirty="0"/>
              <a:t> </a:t>
            </a:r>
            <a:r>
              <a:rPr lang="de-DE" dirty="0" err="1"/>
              <a:t>acquired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PDE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Frank‘s</a:t>
            </a:r>
            <a:r>
              <a:rPr lang="de-DE" dirty="0"/>
              <a:t> live </a:t>
            </a:r>
            <a:r>
              <a:rPr lang="de-DE" dirty="0" err="1"/>
              <a:t>tool</a:t>
            </a:r>
            <a:r>
              <a:rPr lang="de-DE" dirty="0"/>
              <a:t> on 30/10/2020 (still Mo </a:t>
            </a:r>
            <a:r>
              <a:rPr lang="de-DE" dirty="0" err="1"/>
              <a:t>cathode</a:t>
            </a:r>
            <a:r>
              <a:rPr lang="de-DE" dirty="0"/>
              <a:t>)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 err="1"/>
              <a:t>phases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TWS1 (TWS2 off) all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remaining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same.</a:t>
            </a: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00373" y="3500991"/>
            <a:ext cx="935887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3" y="1506970"/>
            <a:ext cx="2303722" cy="178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64" y="1506970"/>
            <a:ext cx="2286083" cy="178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89" y="1506970"/>
            <a:ext cx="2286082" cy="178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13" y="1506970"/>
            <a:ext cx="2264680" cy="178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36" y="1506971"/>
            <a:ext cx="2264680" cy="178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2" y="3500992"/>
            <a:ext cx="4481104" cy="2827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719" y="6328066"/>
            <a:ext cx="4895411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Bunch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gun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TWS1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entrance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095" y="3500992"/>
            <a:ext cx="6695194" cy="3138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 err="1"/>
              <a:t>Applying</a:t>
            </a:r>
            <a:r>
              <a:rPr lang="de-DE" dirty="0"/>
              <a:t> 3-phase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simplified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TWS1 (</a:t>
            </a:r>
            <a:r>
              <a:rPr lang="de-DE" dirty="0" err="1"/>
              <a:t>sinusoidal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amplitude</a:t>
            </a:r>
            <a:r>
              <a:rPr lang="de-DE" dirty="0"/>
              <a:t> </a:t>
            </a:r>
            <a:r>
              <a:rPr lang="de-DE" dirty="0" err="1"/>
              <a:t>equal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accelerating</a:t>
            </a:r>
            <a:r>
              <a:rPr lang="de-DE" dirty="0"/>
              <a:t> </a:t>
            </a:r>
            <a:r>
              <a:rPr lang="de-DE" dirty="0" err="1"/>
              <a:t>gradient</a:t>
            </a:r>
            <a:r>
              <a:rPr lang="de-DE" dirty="0"/>
              <a:t>) +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slippage</a:t>
            </a:r>
            <a:r>
              <a:rPr lang="de-DE" dirty="0"/>
              <a:t> </a:t>
            </a:r>
            <a:r>
              <a:rPr lang="de-DE" dirty="0" err="1"/>
              <a:t>included</a:t>
            </a:r>
            <a:r>
              <a:rPr lang="de-DE" dirty="0"/>
              <a:t> </a:t>
            </a:r>
            <a:r>
              <a:rPr lang="de-DE" dirty="0" err="1"/>
              <a:t>predicts</a:t>
            </a:r>
            <a:r>
              <a:rPr lang="de-DE" dirty="0"/>
              <a:t> an rms </a:t>
            </a:r>
            <a:r>
              <a:rPr lang="de-DE" dirty="0" err="1"/>
              <a:t>bunch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410 </a:t>
            </a:r>
            <a:r>
              <a:rPr lang="de-DE" dirty="0" err="1"/>
              <a:t>fs</a:t>
            </a:r>
            <a:r>
              <a:rPr lang="de-DE" dirty="0"/>
              <a:t> at TWS1 </a:t>
            </a:r>
            <a:r>
              <a:rPr lang="de-DE" dirty="0" err="1"/>
              <a:t>entrance</a:t>
            </a:r>
            <a:r>
              <a:rPr lang="de-DE" dirty="0"/>
              <a:t> (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ASTRA).</a:t>
            </a: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/>
          </a:p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/>
              <a:t>Still </a:t>
            </a:r>
            <a:r>
              <a:rPr lang="de-DE" dirty="0" err="1"/>
              <a:t>preliminary</a:t>
            </a:r>
            <a:r>
              <a:rPr lang="de-DE" dirty="0"/>
              <a:t> (ASTRA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evaluated</a:t>
            </a:r>
            <a:r>
              <a:rPr lang="de-DE" dirty="0"/>
              <a:t>) but </a:t>
            </a:r>
            <a:r>
              <a:rPr lang="de-DE" dirty="0" err="1"/>
              <a:t>encouraging</a:t>
            </a:r>
            <a:r>
              <a:rPr lang="de-DE" dirty="0"/>
              <a:t>.</a:t>
            </a: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/>
          </a:p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probably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diagnose</a:t>
            </a:r>
            <a:r>
              <a:rPr lang="de-DE" dirty="0"/>
              <a:t> an ≈ 100 </a:t>
            </a:r>
            <a:r>
              <a:rPr lang="de-DE" dirty="0" err="1"/>
              <a:t>fs</a:t>
            </a:r>
            <a:r>
              <a:rPr lang="de-DE" dirty="0"/>
              <a:t> rms beam out </a:t>
            </a:r>
            <a:r>
              <a:rPr lang="de-DE" dirty="0" err="1"/>
              <a:t>of</a:t>
            </a:r>
            <a:r>
              <a:rPr lang="de-DE" dirty="0"/>
              <a:t> TWS1 (VB) </a:t>
            </a:r>
            <a:r>
              <a:rPr lang="de-DE" dirty="0" err="1"/>
              <a:t>with</a:t>
            </a:r>
            <a:r>
              <a:rPr lang="de-DE" dirty="0"/>
              <a:t> TWS2.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74030" y="5569000"/>
            <a:ext cx="1854135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ASTRA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40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week 47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 characterization in gun region with new cathode</a:t>
            </a:r>
          </a:p>
          <a:p>
            <a:r>
              <a:rPr lang="en-US" dirty="0"/>
              <a:t>TWS 2 conditioning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349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week 47 - SINBAD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Crane </a:t>
            </a:r>
            <a:r>
              <a:rPr lang="de-DE" dirty="0" err="1"/>
              <a:t>works</a:t>
            </a:r>
            <a:r>
              <a:rPr lang="de-DE" dirty="0"/>
              <a:t>… </a:t>
            </a:r>
            <a:r>
              <a:rPr lang="de-DE" dirty="0" err="1"/>
              <a:t>Construction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–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carefull</a:t>
            </a:r>
            <a:r>
              <a:rPr lang="de-DE" dirty="0"/>
              <a:t>.</a:t>
            </a:r>
          </a:p>
          <a:p>
            <a:r>
              <a:rPr lang="de-DE" dirty="0"/>
              <a:t>KALDERA </a:t>
            </a:r>
            <a:r>
              <a:rPr lang="de-DE" dirty="0" err="1"/>
              <a:t>concrete</a:t>
            </a:r>
            <a:r>
              <a:rPr lang="de-DE" dirty="0"/>
              <a:t> </a:t>
            </a:r>
            <a:r>
              <a:rPr lang="de-DE" dirty="0" err="1"/>
              <a:t>construction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will (</a:t>
            </a:r>
            <a:r>
              <a:rPr lang="de-DE" dirty="0" err="1"/>
              <a:t>maybe</a:t>
            </a:r>
            <a:r>
              <a:rPr lang="de-DE" dirty="0"/>
              <a:t>)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9975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Schedule</a:t>
            </a:r>
            <a:endParaRPr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E586F0-A928-4E7E-9DEE-952EA962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" name="Textplatzhalt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lang="de-DE" dirty="0"/>
              <a:t>47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>
              <p:ext uri="{D42A27DB-BD31-4B8C-83A1-F6EECF244321}">
                <p14:modId xmlns:p14="http://schemas.microsoft.com/office/powerpoint/2010/main" val="2624752450"/>
              </p:ext>
            </p:extLst>
          </p:nvPr>
        </p:nvGraphicFramePr>
        <p:xfrm>
          <a:off x="378658" y="1196752"/>
          <a:ext cx="11405354" cy="4471800"/>
        </p:xfrm>
        <a:graphic>
          <a:graphicData uri="http://schemas.openxmlformats.org/drawingml/2006/table">
            <a:tbl>
              <a:tblPr bandRow="1"/>
              <a:tblGrid>
                <a:gridCol w="392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4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b="1" noProof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b="1" noProof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Shiftleader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16.11.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TWS2 operation, preparation for EA1 opening on Tuesday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17.11.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Install high </a:t>
                      </a:r>
                      <a:r>
                        <a:rPr lang="en-US" sz="2400" noProof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presission</a:t>
                      </a: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YAG screen at EA1, Hannes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18.11.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b="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19.11.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baseline="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Willi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20.11.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7568" y="6239825"/>
            <a:ext cx="7442200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1E11A-DEDC-4A9A-B193-C19265CF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393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Schedule</a:t>
            </a:r>
            <a:endParaRPr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E586F0-A928-4E7E-9DEE-952EA962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" name="Textplatzhalt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lang="de-DE" dirty="0"/>
              <a:t>48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>
              <p:ext uri="{D42A27DB-BD31-4B8C-83A1-F6EECF244321}">
                <p14:modId xmlns:p14="http://schemas.microsoft.com/office/powerpoint/2010/main" val="2829912630"/>
              </p:ext>
            </p:extLst>
          </p:nvPr>
        </p:nvGraphicFramePr>
        <p:xfrm>
          <a:off x="378658" y="1196752"/>
          <a:ext cx="11405354" cy="4471800"/>
        </p:xfrm>
        <a:graphic>
          <a:graphicData uri="http://schemas.openxmlformats.org/drawingml/2006/table">
            <a:tbl>
              <a:tblPr bandRow="1"/>
              <a:tblGrid>
                <a:gridCol w="392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4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b="1" noProof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b="1" noProof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Shiftleader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23.11.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Tunnel open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24.11.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24.11.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b="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25.11.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baseline="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Willi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26.11.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7568" y="6239825"/>
            <a:ext cx="7442200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87C9E1-3E2C-4462-8F39-20C1B6D1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1341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Quadrat"/>
          <p:cNvSpPr/>
          <p:nvPr/>
        </p:nvSpPr>
        <p:spPr>
          <a:xfrm>
            <a:off x="3337111" y="4001189"/>
            <a:ext cx="338668" cy="254000"/>
          </a:xfrm>
          <a:prstGeom prst="rect">
            <a:avLst/>
          </a:prstGeom>
          <a:solidFill>
            <a:srgbClr val="21D36B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60957" tIns="60957" rIns="60957" bIns="60957" numCol="1" anchor="ctr">
            <a:noAutofit/>
          </a:bodyPr>
          <a:lstStyle/>
          <a:p>
            <a:endParaRPr/>
          </a:p>
        </p:txBody>
      </p:sp>
      <p:sp>
        <p:nvSpPr>
          <p:cNvPr id="69" name="Quadrat"/>
          <p:cNvSpPr/>
          <p:nvPr/>
        </p:nvSpPr>
        <p:spPr>
          <a:xfrm>
            <a:off x="3337109" y="4335110"/>
            <a:ext cx="338667" cy="254001"/>
          </a:xfrm>
          <a:prstGeom prst="rect">
            <a:avLst/>
          </a:prstGeom>
          <a:solidFill>
            <a:srgbClr val="FA9F00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60957" tIns="60957" rIns="60957" bIns="60957" numCol="1" anchor="ctr">
            <a:noAutofit/>
          </a:bodyPr>
          <a:lstStyle/>
          <a:p>
            <a:endParaRPr/>
          </a:p>
        </p:txBody>
      </p:sp>
      <p:sp>
        <p:nvSpPr>
          <p:cNvPr id="71" name="Shutdown (Monday = Maintenance day)"/>
          <p:cNvSpPr txBox="1"/>
          <p:nvPr/>
        </p:nvSpPr>
        <p:spPr>
          <a:xfrm>
            <a:off x="3744284" y="3933265"/>
            <a:ext cx="3082248" cy="3231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0957" tIns="60957" rIns="60957" bIns="60957" numCol="1" anchor="t">
            <a:spAutoFit/>
          </a:bodyPr>
          <a:lstStyle>
            <a:lvl1pPr>
              <a:defRPr sz="1300"/>
            </a:lvl1pPr>
          </a:lstStyle>
          <a:p>
            <a:r>
              <a:rPr dirty="0"/>
              <a:t>Shutdown (Monday = Maintenance day)</a:t>
            </a:r>
          </a:p>
        </p:txBody>
      </p:sp>
      <p:sp>
        <p:nvSpPr>
          <p:cNvPr id="73" name="Beam Commissioning (Gun section)"/>
          <p:cNvSpPr txBox="1"/>
          <p:nvPr/>
        </p:nvSpPr>
        <p:spPr>
          <a:xfrm>
            <a:off x="3744285" y="4267185"/>
            <a:ext cx="2796913" cy="3231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0957" tIns="60957" rIns="60957" bIns="60957" numCol="1" anchor="t">
            <a:spAutoFit/>
          </a:bodyPr>
          <a:lstStyle>
            <a:lvl1pPr>
              <a:defRPr sz="1300"/>
            </a:lvl1pPr>
          </a:lstStyle>
          <a:p>
            <a:r>
              <a:rPr dirty="0"/>
              <a:t>Beam Commissioning (Gun section)</a:t>
            </a:r>
          </a:p>
        </p:txBody>
      </p:sp>
      <p:sp>
        <p:nvSpPr>
          <p:cNvPr id="74" name="Beam Commissioning (Linac section + EA1)"/>
          <p:cNvSpPr txBox="1"/>
          <p:nvPr/>
        </p:nvSpPr>
        <p:spPr>
          <a:xfrm>
            <a:off x="3741024" y="4601107"/>
            <a:ext cx="3385216" cy="3231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0957" tIns="60957" rIns="60957" bIns="60957" numCol="1" anchor="t">
            <a:spAutoFit/>
          </a:bodyPr>
          <a:lstStyle>
            <a:lvl1pPr>
              <a:defRPr sz="1300"/>
            </a:lvl1pPr>
          </a:lstStyle>
          <a:p>
            <a:r>
              <a:rPr dirty="0"/>
              <a:t>Beam Commissioning (</a:t>
            </a:r>
            <a:r>
              <a:rPr dirty="0" err="1"/>
              <a:t>Linac</a:t>
            </a:r>
            <a:r>
              <a:rPr dirty="0"/>
              <a:t> section + EA1)</a:t>
            </a:r>
          </a:p>
        </p:txBody>
      </p:sp>
      <p:sp>
        <p:nvSpPr>
          <p:cNvPr id="75" name="Quadrat"/>
          <p:cNvSpPr/>
          <p:nvPr/>
        </p:nvSpPr>
        <p:spPr>
          <a:xfrm>
            <a:off x="3337111" y="4669032"/>
            <a:ext cx="338668" cy="254001"/>
          </a:xfrm>
          <a:prstGeom prst="rect">
            <a:avLst/>
          </a:prstGeom>
          <a:solidFill>
            <a:srgbClr val="E0481D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60957" tIns="60957" rIns="60957" bIns="60957" numCol="1" anchor="ctr">
            <a:noAutofit/>
          </a:bodyPr>
          <a:lstStyle/>
          <a:p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623392" y="1118421"/>
            <a:ext cx="10081120" cy="2214568"/>
            <a:chOff x="1808204" y="1389602"/>
            <a:chExt cx="7335798" cy="1547734"/>
          </a:xfrm>
        </p:grpSpPr>
        <p:grpSp>
          <p:nvGrpSpPr>
            <p:cNvPr id="3" name="Group 2"/>
            <p:cNvGrpSpPr/>
            <p:nvPr/>
          </p:nvGrpSpPr>
          <p:grpSpPr>
            <a:xfrm>
              <a:off x="1808204" y="1389602"/>
              <a:ext cx="7335798" cy="1547734"/>
              <a:chOff x="1808204" y="1389602"/>
              <a:chExt cx="7335798" cy="1547734"/>
            </a:xfrm>
          </p:grpSpPr>
          <p:grpSp>
            <p:nvGrpSpPr>
              <p:cNvPr id="43" name="Gruppieren"/>
              <p:cNvGrpSpPr/>
              <p:nvPr/>
            </p:nvGrpSpPr>
            <p:grpSpPr>
              <a:xfrm>
                <a:off x="1808204" y="1389602"/>
                <a:ext cx="7335798" cy="1547734"/>
                <a:chOff x="2245208" y="0"/>
                <a:chExt cx="9108705" cy="2063643"/>
              </a:xfrm>
            </p:grpSpPr>
            <p:pic>
              <p:nvPicPr>
                <p:cNvPr id="65" name="Bild" descr="Bild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2245208" y="0"/>
                  <a:ext cx="4559351" cy="204723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66" name="Bild" descr="Bild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7007128" y="126780"/>
                  <a:ext cx="4346785" cy="193686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47" name="Rechteck"/>
              <p:cNvSpPr/>
              <p:nvPr/>
            </p:nvSpPr>
            <p:spPr>
              <a:xfrm>
                <a:off x="2090371" y="1877622"/>
                <a:ext cx="981731" cy="668544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Rechteck"/>
              <p:cNvSpPr/>
              <p:nvPr/>
            </p:nvSpPr>
            <p:spPr>
              <a:xfrm>
                <a:off x="2090371" y="2548183"/>
                <a:ext cx="478989" cy="165567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Rechteck"/>
              <p:cNvSpPr/>
              <p:nvPr/>
            </p:nvSpPr>
            <p:spPr>
              <a:xfrm>
                <a:off x="3967374" y="2399675"/>
                <a:ext cx="983749" cy="334094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Rechteck"/>
              <p:cNvSpPr/>
              <p:nvPr/>
            </p:nvSpPr>
            <p:spPr>
              <a:xfrm>
                <a:off x="4468620" y="1891410"/>
                <a:ext cx="484513" cy="172133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Rechteck"/>
              <p:cNvSpPr/>
              <p:nvPr/>
            </p:nvSpPr>
            <p:spPr>
              <a:xfrm>
                <a:off x="3072102" y="1882086"/>
                <a:ext cx="429893" cy="663942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Rechteck"/>
              <p:cNvSpPr/>
              <p:nvPr/>
            </p:nvSpPr>
            <p:spPr>
              <a:xfrm>
                <a:off x="4953132" y="1892766"/>
                <a:ext cx="429892" cy="665613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Rechteck"/>
              <p:cNvSpPr/>
              <p:nvPr/>
            </p:nvSpPr>
            <p:spPr>
              <a:xfrm>
                <a:off x="4951164" y="2558379"/>
                <a:ext cx="229768" cy="175390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Rechteck"/>
              <p:cNvSpPr/>
              <p:nvPr/>
            </p:nvSpPr>
            <p:spPr>
              <a:xfrm>
                <a:off x="1880502" y="2055395"/>
                <a:ext cx="210425" cy="662310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Rechteck"/>
              <p:cNvSpPr/>
              <p:nvPr/>
            </p:nvSpPr>
            <p:spPr>
              <a:xfrm>
                <a:off x="3756950" y="2058691"/>
                <a:ext cx="210425" cy="675078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Rechteck"/>
              <p:cNvSpPr/>
              <p:nvPr/>
            </p:nvSpPr>
            <p:spPr>
              <a:xfrm>
                <a:off x="3967374" y="2234261"/>
                <a:ext cx="985758" cy="167505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7" name="Rechteck"/>
              <p:cNvSpPr/>
              <p:nvPr/>
            </p:nvSpPr>
            <p:spPr>
              <a:xfrm>
                <a:off x="6834163" y="2054579"/>
                <a:ext cx="429893" cy="663942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Rechteck"/>
              <p:cNvSpPr/>
              <p:nvPr/>
            </p:nvSpPr>
            <p:spPr>
              <a:xfrm>
                <a:off x="5673362" y="2049771"/>
                <a:ext cx="231626" cy="349904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Rechteck"/>
              <p:cNvSpPr/>
              <p:nvPr/>
            </p:nvSpPr>
            <p:spPr>
              <a:xfrm>
                <a:off x="6120961" y="2234261"/>
                <a:ext cx="716018" cy="480350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60" name="Rechteck"/>
              <p:cNvSpPr/>
              <p:nvPr/>
            </p:nvSpPr>
            <p:spPr>
              <a:xfrm>
                <a:off x="7503238" y="2049771"/>
                <a:ext cx="210425" cy="683095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Rechteck"/>
              <p:cNvSpPr/>
              <p:nvPr/>
            </p:nvSpPr>
            <p:spPr>
              <a:xfrm>
                <a:off x="8647859" y="1902291"/>
                <a:ext cx="429892" cy="663942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Rechteck"/>
              <p:cNvSpPr/>
              <p:nvPr/>
            </p:nvSpPr>
            <p:spPr>
              <a:xfrm>
                <a:off x="7713523" y="1906200"/>
                <a:ext cx="934084" cy="497026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Rechteck"/>
              <p:cNvSpPr/>
              <p:nvPr/>
            </p:nvSpPr>
            <p:spPr>
              <a:xfrm>
                <a:off x="7052695" y="1907924"/>
                <a:ext cx="210425" cy="148121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" name="Rechteck"/>
            <p:cNvSpPr/>
            <p:nvPr/>
          </p:nvSpPr>
          <p:spPr>
            <a:xfrm>
              <a:off x="3967374" y="2063542"/>
              <a:ext cx="985758" cy="170719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9" name="Rechteck"/>
            <p:cNvSpPr/>
            <p:nvPr/>
          </p:nvSpPr>
          <p:spPr>
            <a:xfrm>
              <a:off x="5882305" y="2055420"/>
              <a:ext cx="951860" cy="178841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40" name="Rechteck"/>
            <p:cNvSpPr/>
            <p:nvPr/>
          </p:nvSpPr>
          <p:spPr>
            <a:xfrm>
              <a:off x="7713523" y="2403227"/>
              <a:ext cx="934084" cy="330542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AC3251C9-C709-4B46-85AD-50EF667A12F5}"/>
              </a:ext>
            </a:extLst>
          </p:cNvPr>
          <p:cNvSpPr/>
          <p:nvPr/>
        </p:nvSpPr>
        <p:spPr>
          <a:xfrm>
            <a:off x="5935034" y="2544027"/>
            <a:ext cx="286412" cy="23690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6" name="Quadrat">
            <a:extLst>
              <a:ext uri="{FF2B5EF4-FFF2-40B4-BE49-F238E27FC236}">
                <a16:creationId xmlns:a16="http://schemas.microsoft.com/office/drawing/2014/main" id="{91039CC8-79F4-4BEE-A519-807296B9660B}"/>
              </a:ext>
            </a:extLst>
          </p:cNvPr>
          <p:cNvSpPr/>
          <p:nvPr/>
        </p:nvSpPr>
        <p:spPr>
          <a:xfrm>
            <a:off x="6221354" y="2539551"/>
            <a:ext cx="338668" cy="254000"/>
          </a:xfrm>
          <a:prstGeom prst="rect">
            <a:avLst/>
          </a:prstGeom>
          <a:solidFill>
            <a:srgbClr val="21D36B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60957" tIns="60957" rIns="60957" bIns="60957" numCol="1" anchor="ctr">
            <a:noAutofit/>
          </a:bodyPr>
          <a:lstStyle/>
          <a:p>
            <a:endParaRPr/>
          </a:p>
        </p:txBody>
      </p:sp>
      <p:sp>
        <p:nvSpPr>
          <p:cNvPr id="37" name="Rechteck">
            <a:extLst>
              <a:ext uri="{FF2B5EF4-FFF2-40B4-BE49-F238E27FC236}">
                <a16:creationId xmlns:a16="http://schemas.microsoft.com/office/drawing/2014/main" id="{AD91D4EB-C7C0-40F2-B31E-D62E9B6D719D}"/>
              </a:ext>
            </a:extLst>
          </p:cNvPr>
          <p:cNvSpPr/>
          <p:nvPr/>
        </p:nvSpPr>
        <p:spPr>
          <a:xfrm>
            <a:off x="5921707" y="2780928"/>
            <a:ext cx="318309" cy="500659"/>
          </a:xfrm>
          <a:prstGeom prst="rect">
            <a:avLst/>
          </a:prstGeom>
          <a:solidFill>
            <a:srgbClr val="21D36B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41" name="Quadrat">
            <a:extLst>
              <a:ext uri="{FF2B5EF4-FFF2-40B4-BE49-F238E27FC236}">
                <a16:creationId xmlns:a16="http://schemas.microsoft.com/office/drawing/2014/main" id="{736B796D-C954-4FF7-8E5F-9B1021B5E7B4}"/>
              </a:ext>
            </a:extLst>
          </p:cNvPr>
          <p:cNvSpPr/>
          <p:nvPr/>
        </p:nvSpPr>
        <p:spPr>
          <a:xfrm>
            <a:off x="6240016" y="2780928"/>
            <a:ext cx="338668" cy="254001"/>
          </a:xfrm>
          <a:prstGeom prst="rect">
            <a:avLst/>
          </a:prstGeom>
          <a:solidFill>
            <a:srgbClr val="E0481D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60957" tIns="60957" rIns="60957" bIns="60957" numCol="1" anchor="ctr">
            <a:noAutofit/>
          </a:bodyPr>
          <a:lstStyle/>
          <a:p>
            <a:endParaRPr/>
          </a:p>
        </p:txBody>
      </p:sp>
      <p:sp>
        <p:nvSpPr>
          <p:cNvPr id="42" name="Quadrat">
            <a:extLst>
              <a:ext uri="{FF2B5EF4-FFF2-40B4-BE49-F238E27FC236}">
                <a16:creationId xmlns:a16="http://schemas.microsoft.com/office/drawing/2014/main" id="{D14FD9BE-F72C-4148-98D8-775C2781686D}"/>
              </a:ext>
            </a:extLst>
          </p:cNvPr>
          <p:cNvSpPr/>
          <p:nvPr/>
        </p:nvSpPr>
        <p:spPr>
          <a:xfrm>
            <a:off x="6240016" y="2314196"/>
            <a:ext cx="338668" cy="254001"/>
          </a:xfrm>
          <a:prstGeom prst="rect">
            <a:avLst/>
          </a:prstGeom>
          <a:solidFill>
            <a:srgbClr val="E0481D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60957" tIns="60957" rIns="60957" bIns="60957" numCol="1" anchor="ctr">
            <a:noAutofit/>
          </a:bodyPr>
          <a:lstStyle/>
          <a:p>
            <a:endParaRPr/>
          </a:p>
        </p:txBody>
      </p:sp>
      <p:sp>
        <p:nvSpPr>
          <p:cNvPr id="44" name="Quadrat">
            <a:extLst>
              <a:ext uri="{FF2B5EF4-FFF2-40B4-BE49-F238E27FC236}">
                <a16:creationId xmlns:a16="http://schemas.microsoft.com/office/drawing/2014/main" id="{1B2ABF9E-E71D-4203-80C8-622194CE398A}"/>
              </a:ext>
            </a:extLst>
          </p:cNvPr>
          <p:cNvSpPr/>
          <p:nvPr/>
        </p:nvSpPr>
        <p:spPr>
          <a:xfrm>
            <a:off x="5901348" y="2555573"/>
            <a:ext cx="338668" cy="254001"/>
          </a:xfrm>
          <a:prstGeom prst="rect">
            <a:avLst/>
          </a:prstGeom>
          <a:solidFill>
            <a:srgbClr val="E0481D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60957" tIns="60957" rIns="60957" bIns="60957" numCol="1" anchor="ctr">
            <a:noAutofit/>
          </a:bodyPr>
          <a:lstStyle/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CA14E2-23A2-4172-A945-8703239C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194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Report </a:t>
            </a:r>
            <a:r>
              <a:rPr lang="de-DE" dirty="0" err="1"/>
              <a:t>from</a:t>
            </a:r>
            <a:r>
              <a:rPr lang="de-DE" dirty="0"/>
              <a:t> last </a:t>
            </a:r>
            <a:r>
              <a:rPr lang="de-DE" dirty="0" err="1"/>
              <a:t>week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Restart after week long shut down</a:t>
            </a:r>
          </a:p>
          <a:p>
            <a:r>
              <a:rPr lang="en-US" dirty="0"/>
              <a:t>Dark charge measurements with </a:t>
            </a:r>
            <a:r>
              <a:rPr lang="en-US" dirty="0" err="1"/>
              <a:t>Molybdaenium</a:t>
            </a:r>
            <a:r>
              <a:rPr lang="en-US" dirty="0"/>
              <a:t> cathode (“old”)</a:t>
            </a:r>
          </a:p>
          <a:p>
            <a:r>
              <a:rPr lang="en-US" dirty="0"/>
              <a:t>Taking emittance data with “old” cathode</a:t>
            </a:r>
          </a:p>
          <a:p>
            <a:r>
              <a:rPr lang="en-US" dirty="0"/>
              <a:t>TWS2 conditioning</a:t>
            </a:r>
          </a:p>
          <a:p>
            <a:r>
              <a:rPr lang="en-US" dirty="0"/>
              <a:t>Momentum vs. gun phase measurements with “old” cathode</a:t>
            </a:r>
          </a:p>
          <a:p>
            <a:r>
              <a:rPr lang="en-US" dirty="0"/>
              <a:t>Cathode exchange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CsTe</a:t>
            </a:r>
            <a:r>
              <a:rPr lang="en-US" dirty="0">
                <a:sym typeface="Wingdings" panose="05000000000000000000" pitchFamily="2" charset="2"/>
              </a:rPr>
              <a:t> inserted</a:t>
            </a: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Careful gun ramp up</a:t>
            </a:r>
          </a:p>
          <a:p>
            <a:r>
              <a:rPr lang="en-US" dirty="0">
                <a:sym typeface="Wingdings" panose="05000000000000000000" pitchFamily="2" charset="2"/>
              </a:rPr>
              <a:t>Cathode laser alignment</a:t>
            </a:r>
          </a:p>
          <a:p>
            <a:r>
              <a:rPr lang="en-US" dirty="0">
                <a:sym typeface="Wingdings" panose="05000000000000000000" pitchFamily="2" charset="2"/>
              </a:rPr>
              <a:t>Dark current characterization</a:t>
            </a:r>
          </a:p>
          <a:p>
            <a:r>
              <a:rPr lang="en-US" dirty="0">
                <a:sym typeface="Wingdings" panose="05000000000000000000" pitchFamily="2" charset="2"/>
              </a:rPr>
              <a:t>Photo charge measurement</a:t>
            </a:r>
          </a:p>
          <a:p>
            <a:r>
              <a:rPr lang="en-US" dirty="0">
                <a:sym typeface="Wingdings" panose="05000000000000000000" pitchFamily="2" charset="2"/>
              </a:rPr>
              <a:t>Momentum vs. gun phase measurement with “new” cathode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0B7692-50D1-4085-B7CC-CF55DE62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528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Technical </a:t>
            </a:r>
            <a:r>
              <a:rPr lang="de-DE" dirty="0" err="1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r>
              <a:rPr lang="de-DE" i="1" dirty="0" err="1"/>
              <a:t>Console</a:t>
            </a:r>
            <a:r>
              <a:rPr lang="de-DE" i="1" dirty="0"/>
              <a:t> </a:t>
            </a:r>
            <a:r>
              <a:rPr lang="de-DE" i="1" dirty="0" err="1"/>
              <a:t>work</a:t>
            </a:r>
            <a:r>
              <a:rPr lang="de-DE" i="1" dirty="0"/>
              <a:t> </a:t>
            </a:r>
            <a:r>
              <a:rPr lang="de-DE" i="1" dirty="0" err="1"/>
              <a:t>stations</a:t>
            </a:r>
            <a:r>
              <a:rPr lang="de-DE" i="1" dirty="0"/>
              <a:t> </a:t>
            </a:r>
            <a:r>
              <a:rPr lang="de-DE" i="1" dirty="0" err="1"/>
              <a:t>are</a:t>
            </a:r>
            <a:r>
              <a:rPr lang="de-DE" i="1" dirty="0"/>
              <a:t> </a:t>
            </a:r>
            <a:r>
              <a:rPr lang="de-DE" i="1" dirty="0" err="1"/>
              <a:t>really</a:t>
            </a:r>
            <a:r>
              <a:rPr lang="de-DE" i="1" dirty="0"/>
              <a:t> slow</a:t>
            </a:r>
          </a:p>
          <a:p>
            <a:r>
              <a:rPr lang="de-DE" i="1" dirty="0" err="1"/>
              <a:t>Few</a:t>
            </a:r>
            <a:r>
              <a:rPr lang="de-DE" i="1" dirty="0"/>
              <a:t> </a:t>
            </a:r>
            <a:r>
              <a:rPr lang="de-DE" i="1" dirty="0" err="1"/>
              <a:t>magnet</a:t>
            </a:r>
            <a:r>
              <a:rPr lang="de-DE" i="1" dirty="0"/>
              <a:t> </a:t>
            </a:r>
            <a:r>
              <a:rPr lang="de-DE" i="1" dirty="0" err="1"/>
              <a:t>hickups</a:t>
            </a:r>
            <a:endParaRPr lang="de-DE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0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Gun Water Temperature Tuning &amp; Dark Charge Measurements</a:t>
            </a: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D11FD8B9-C74A-42DB-AFFF-D654D8782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1847491"/>
            <a:ext cx="3708400" cy="412821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D47F3E5-284B-45D5-A2ED-A119D7E36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Shift on 2020-11-10</a:t>
            </a:r>
          </a:p>
        </p:txBody>
      </p:sp>
      <p:pic>
        <p:nvPicPr>
          <p:cNvPr id="19" name="Inhaltsplatzhalter 18">
            <a:extLst>
              <a:ext uri="{FF2B5EF4-FFF2-40B4-BE49-F238E27FC236}">
                <a16:creationId xmlns:a16="http://schemas.microsoft.com/office/drawing/2014/main" id="{E57840B6-228A-4BF6-B2D8-01DAF426CD0D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1866930"/>
            <a:ext cx="3673475" cy="4089340"/>
          </a:xfrm>
        </p:spPr>
      </p:pic>
      <p:pic>
        <p:nvPicPr>
          <p:cNvPr id="24" name="Inhaltsplatzhalter 23">
            <a:extLst>
              <a:ext uri="{FF2B5EF4-FFF2-40B4-BE49-F238E27FC236}">
                <a16:creationId xmlns:a16="http://schemas.microsoft.com/office/drawing/2014/main" id="{28232425-C417-4BC9-8E1C-CBB96C82A1C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3" y="2529855"/>
            <a:ext cx="3708400" cy="2763489"/>
          </a:xfr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8D2DC2D-067F-4E06-A6A4-44B5F3D01D44}"/>
              </a:ext>
            </a:extLst>
          </p:cNvPr>
          <p:cNvSpPr txBox="1"/>
          <p:nvPr/>
        </p:nvSpPr>
        <p:spPr>
          <a:xfrm>
            <a:off x="941570" y="5970766"/>
            <a:ext cx="2641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Temperature SP = 42.88°C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49A7424-A0D9-48FA-AC65-3EB454E18C7B}"/>
              </a:ext>
            </a:extLst>
          </p:cNvPr>
          <p:cNvSpPr txBox="1"/>
          <p:nvPr/>
        </p:nvSpPr>
        <p:spPr>
          <a:xfrm>
            <a:off x="4775382" y="5970766"/>
            <a:ext cx="2641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Temperature SP = 46.00°C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AD39557-D2A7-4AA8-A670-7B06AFD9A240}"/>
              </a:ext>
            </a:extLst>
          </p:cNvPr>
          <p:cNvSpPr txBox="1"/>
          <p:nvPr/>
        </p:nvSpPr>
        <p:spPr>
          <a:xfrm>
            <a:off x="3200557" y="1484784"/>
            <a:ext cx="1957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Gun SP = 45 MV/m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BE7CDE0-D1EB-4FCC-98A1-30F6545B61A6}"/>
              </a:ext>
            </a:extLst>
          </p:cNvPr>
          <p:cNvSpPr txBox="1"/>
          <p:nvPr/>
        </p:nvSpPr>
        <p:spPr>
          <a:xfrm>
            <a:off x="8075612" y="5482936"/>
            <a:ext cx="370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Gun Solenoid adjusted at each </a:t>
            </a:r>
            <a:br>
              <a:rPr lang="en-US" sz="1600" dirty="0"/>
            </a:br>
            <a:r>
              <a:rPr lang="en-US" sz="1600" dirty="0"/>
              <a:t>data point in order to focus the entire dark charge into the Faraday cup</a:t>
            </a:r>
          </a:p>
        </p:txBody>
      </p:sp>
    </p:spTree>
    <p:extLst>
      <p:ext uri="{BB962C8B-B14F-4D97-AF65-F5344CB8AC3E}">
        <p14:creationId xmlns:p14="http://schemas.microsoft.com/office/powerpoint/2010/main" val="85546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charge during ramp up, </a:t>
            </a:r>
            <a:r>
              <a:rPr lang="en-US" dirty="0" err="1"/>
              <a:t>CsTe</a:t>
            </a:r>
            <a:r>
              <a:rPr lang="en-US" dirty="0"/>
              <a:t> cathode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meeting, 16.11.2020</a:t>
            </a:r>
            <a:endParaRPr lang="en-US" noProof="0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D47F3E5-284B-45D5-A2ED-A119D7E36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3E0328-2B7A-457F-8D43-9DFBF54FC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1600196"/>
            <a:ext cx="10972822" cy="3657607"/>
          </a:xfrm>
          <a:prstGeom prst="rect">
            <a:avLst/>
          </a:prstGeom>
        </p:spPr>
      </p:pic>
      <p:sp>
        <p:nvSpPr>
          <p:cNvPr id="23" name="Textfeld 20">
            <a:extLst>
              <a:ext uri="{FF2B5EF4-FFF2-40B4-BE49-F238E27FC236}">
                <a16:creationId xmlns:a16="http://schemas.microsoft.com/office/drawing/2014/main" id="{77249DA7-71A8-4CAB-B5E0-4FF6DAD2C503}"/>
              </a:ext>
            </a:extLst>
          </p:cNvPr>
          <p:cNvSpPr txBox="1"/>
          <p:nvPr/>
        </p:nvSpPr>
        <p:spPr>
          <a:xfrm>
            <a:off x="3287688" y="5701946"/>
            <a:ext cx="5216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taken during gun ramp up after cathode exchange</a:t>
            </a:r>
          </a:p>
        </p:txBody>
      </p:sp>
    </p:spTree>
    <p:extLst>
      <p:ext uri="{BB962C8B-B14F-4D97-AF65-F5344CB8AC3E}">
        <p14:creationId xmlns:p14="http://schemas.microsoft.com/office/powerpoint/2010/main" val="319747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6" y="44624"/>
            <a:ext cx="12187592" cy="671770"/>
          </a:xfrm>
          <a:prstGeom prst="rect">
            <a:avLst/>
          </a:prstGeom>
          <a:noFill/>
        </p:spPr>
        <p:txBody>
          <a:bodyPr wrap="square" lIns="116760" tIns="58380" rIns="116760" bIns="58380" rtlCol="0">
            <a:spAutoFit/>
          </a:bodyPr>
          <a:lstStyle/>
          <a:p>
            <a:pPr algn="ctr"/>
            <a:r>
              <a:rPr lang="de-DE" sz="3599" b="1" dirty="0"/>
              <a:t>Laser </a:t>
            </a:r>
            <a:r>
              <a:rPr lang="de-DE" sz="3599" b="1" dirty="0" err="1"/>
              <a:t>alignment</a:t>
            </a:r>
            <a:r>
              <a:rPr lang="de-DE" sz="3599" b="1" dirty="0"/>
              <a:t> </a:t>
            </a:r>
            <a:r>
              <a:rPr lang="de-DE" sz="3599" b="1" dirty="0" err="1"/>
              <a:t>using</a:t>
            </a:r>
            <a:r>
              <a:rPr lang="de-DE" sz="3599" b="1" dirty="0"/>
              <a:t> </a:t>
            </a:r>
            <a:r>
              <a:rPr lang="de-DE" sz="3599" b="1" dirty="0" err="1"/>
              <a:t>gun</a:t>
            </a:r>
            <a:r>
              <a:rPr lang="de-DE" sz="3599" b="1" dirty="0"/>
              <a:t> </a:t>
            </a:r>
            <a:r>
              <a:rPr lang="de-DE" sz="3599" b="1" dirty="0" err="1"/>
              <a:t>coupling</a:t>
            </a:r>
            <a:r>
              <a:rPr lang="de-DE" sz="3599" b="1" dirty="0"/>
              <a:t> </a:t>
            </a:r>
            <a:r>
              <a:rPr lang="de-DE" sz="3599" b="1" dirty="0" err="1"/>
              <a:t>antenna</a:t>
            </a:r>
            <a:endParaRPr lang="en-US" sz="3599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5" y="767061"/>
            <a:ext cx="12187592" cy="5907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 err="1"/>
              <a:t>Coupling</a:t>
            </a:r>
            <a:r>
              <a:rPr lang="de-DE" dirty="0"/>
              <a:t> </a:t>
            </a:r>
            <a:r>
              <a:rPr lang="de-DE" dirty="0" err="1"/>
              <a:t>antenna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 7 mm </a:t>
            </a:r>
            <a:r>
              <a:rPr lang="de-DE" dirty="0" err="1"/>
              <a:t>radius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solenoid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Act </a:t>
            </a:r>
            <a:r>
              <a:rPr lang="de-DE" dirty="0" err="1">
                <a:sym typeface="Wingdings" panose="05000000000000000000" pitchFamily="2" charset="2"/>
              </a:rPr>
              <a:t>as</a:t>
            </a:r>
            <a:r>
              <a:rPr lang="de-DE" dirty="0">
                <a:sym typeface="Wingdings" panose="05000000000000000000" pitchFamily="2" charset="2"/>
              </a:rPr>
              <a:t> a potential </a:t>
            </a:r>
            <a:r>
              <a:rPr lang="de-DE" dirty="0" err="1">
                <a:sym typeface="Wingdings" panose="05000000000000000000" pitchFamily="2" charset="2"/>
              </a:rPr>
              <a:t>collimator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maybe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useable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align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laser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cathode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A </a:t>
            </a:r>
            <a:r>
              <a:rPr lang="de-DE" dirty="0" err="1">
                <a:sym typeface="Wingdings" panose="05000000000000000000" pitchFamily="2" charset="2"/>
              </a:rPr>
              <a:t>clear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decrease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charge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visible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starting</a:t>
            </a:r>
            <a:r>
              <a:rPr lang="de-DE" dirty="0">
                <a:sym typeface="Wingdings" panose="05000000000000000000" pitchFamily="2" charset="2"/>
              </a:rPr>
              <a:t> at </a:t>
            </a:r>
            <a:r>
              <a:rPr lang="de-DE" dirty="0" err="1">
                <a:sym typeface="Wingdings" panose="05000000000000000000" pitchFamily="2" charset="2"/>
              </a:rPr>
              <a:t>around</a:t>
            </a:r>
            <a:r>
              <a:rPr lang="de-DE" dirty="0">
                <a:sym typeface="Wingdings" panose="05000000000000000000" pitchFamily="2" charset="2"/>
              </a:rPr>
              <a:t> 1.3-1.4 mm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laser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spot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displacement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assuming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camera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image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has</a:t>
            </a:r>
            <a:r>
              <a:rPr lang="de-DE" dirty="0">
                <a:sym typeface="Wingdings" panose="05000000000000000000" pitchFamily="2" charset="2"/>
              </a:rPr>
              <a:t> a 5.5*5.5 </a:t>
            </a:r>
            <a:r>
              <a:rPr lang="el-GR" dirty="0">
                <a:sym typeface="Wingdings" panose="05000000000000000000" pitchFamily="2" charset="2"/>
              </a:rPr>
              <a:t>μ</a:t>
            </a:r>
            <a:r>
              <a:rPr lang="de-DE" dirty="0">
                <a:sym typeface="Wingdings" panose="05000000000000000000" pitchFamily="2" charset="2"/>
              </a:rPr>
              <a:t>m</a:t>
            </a:r>
            <a:r>
              <a:rPr lang="de-DE" baseline="30000" dirty="0">
                <a:sym typeface="Wingdings" panose="05000000000000000000" pitchFamily="2" charset="2"/>
              </a:rPr>
              <a:t>2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pixel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size</a:t>
            </a:r>
            <a:r>
              <a:rPr lang="de-DE" dirty="0">
                <a:sym typeface="Wingdings" panose="05000000000000000000" pitchFamily="2" charset="2"/>
              </a:rPr>
              <a:t>). A </a:t>
            </a:r>
            <a:r>
              <a:rPr lang="de-DE" dirty="0" err="1">
                <a:sym typeface="Wingdings" panose="05000000000000000000" pitchFamily="2" charset="2"/>
              </a:rPr>
              <a:t>second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point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other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side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would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allow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drawing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circle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from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which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center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should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close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cathode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center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This </a:t>
            </a:r>
            <a:r>
              <a:rPr lang="de-DE" dirty="0" err="1">
                <a:sym typeface="Wingdings" panose="05000000000000000000" pitchFamily="2" charset="2"/>
              </a:rPr>
              <a:t>could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an additional </a:t>
            </a:r>
            <a:r>
              <a:rPr lang="de-DE" dirty="0" err="1">
                <a:sym typeface="Wingdings" panose="05000000000000000000" pitchFamily="2" charset="2"/>
              </a:rPr>
              <a:t>method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centroid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phase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align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laser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gun</a:t>
            </a:r>
            <a:r>
              <a:rPr lang="de-DE" dirty="0">
                <a:sym typeface="Wingdings" panose="05000000000000000000" pitchFamily="2" charset="2"/>
              </a:rPr>
              <a:t>, but </a:t>
            </a:r>
            <a:r>
              <a:rPr lang="de-DE" dirty="0" err="1">
                <a:sym typeface="Wingdings" panose="05000000000000000000" pitchFamily="2" charset="2"/>
              </a:rPr>
              <a:t>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impractical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mirrors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currently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have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laser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spot</a:t>
            </a:r>
            <a:r>
              <a:rPr lang="de-DE" dirty="0">
                <a:sym typeface="Wingdings" panose="05000000000000000000" pitchFamily="2" charset="2"/>
              </a:rPr>
              <a:t>  New </a:t>
            </a:r>
            <a:r>
              <a:rPr lang="de-DE" dirty="0" err="1">
                <a:sym typeface="Wingdings" panose="05000000000000000000" pitchFamily="2" charset="2"/>
              </a:rPr>
              <a:t>mirrors</a:t>
            </a:r>
            <a:r>
              <a:rPr lang="de-DE" dirty="0">
                <a:sym typeface="Wingdings" panose="05000000000000000000" pitchFamily="2" charset="2"/>
              </a:rPr>
              <a:t> will </a:t>
            </a:r>
            <a:r>
              <a:rPr lang="de-DE" dirty="0" err="1">
                <a:sym typeface="Wingdings" panose="05000000000000000000" pitchFamily="2" charset="2"/>
              </a:rPr>
              <a:t>definitely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help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Can also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cross-checked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ASTRA </a:t>
            </a:r>
            <a:r>
              <a:rPr lang="de-DE" dirty="0" err="1">
                <a:sym typeface="Wingdings" panose="05000000000000000000" pitchFamily="2" charset="2"/>
              </a:rPr>
              <a:t>simulations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done</a:t>
            </a:r>
            <a:r>
              <a:rPr lang="de-DE" dirty="0">
                <a:sym typeface="Wingdings" panose="05000000000000000000" pitchFamily="2" charset="2"/>
              </a:rPr>
              <a:t>).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00373" y="3500991"/>
            <a:ext cx="935887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27281" r="67931" b="34157"/>
          <a:stretch/>
        </p:blipFill>
        <p:spPr bwMode="auto">
          <a:xfrm>
            <a:off x="2064485" y="1557226"/>
            <a:ext cx="3239610" cy="267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68424" y="3697225"/>
            <a:ext cx="2303723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de-DE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r>
              <a:rPr lang="de-DE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endParaRPr lang="en-U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45" y="1557226"/>
            <a:ext cx="4205531" cy="267490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656173" y="3851078"/>
            <a:ext cx="1151861" cy="818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52017" y="3553243"/>
            <a:ext cx="25916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800156" y="1989173"/>
            <a:ext cx="359957" cy="3599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0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6" y="44624"/>
            <a:ext cx="12187592" cy="671770"/>
          </a:xfrm>
          <a:prstGeom prst="rect">
            <a:avLst/>
          </a:prstGeom>
          <a:noFill/>
        </p:spPr>
        <p:txBody>
          <a:bodyPr wrap="square" lIns="116760" tIns="58380" rIns="116760" bIns="58380" rtlCol="0">
            <a:spAutoFit/>
          </a:bodyPr>
          <a:lstStyle/>
          <a:p>
            <a:pPr algn="ctr"/>
            <a:r>
              <a:rPr lang="de-DE" sz="3599" b="1" dirty="0" err="1"/>
              <a:t>Schottky</a:t>
            </a:r>
            <a:r>
              <a:rPr lang="de-DE" sz="3599" b="1" dirty="0"/>
              <a:t> </a:t>
            </a:r>
            <a:r>
              <a:rPr lang="de-DE" sz="3599" b="1" dirty="0" err="1"/>
              <a:t>scan</a:t>
            </a:r>
            <a:endParaRPr lang="en-US" sz="3599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5" y="767061"/>
            <a:ext cx="12187592" cy="646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Schottky</a:t>
            </a:r>
            <a:r>
              <a:rPr lang="de-DE" dirty="0"/>
              <a:t> </a:t>
            </a:r>
            <a:r>
              <a:rPr lang="de-DE" dirty="0" err="1"/>
              <a:t>scan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acquired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ones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previous</a:t>
            </a:r>
            <a:r>
              <a:rPr lang="de-DE" dirty="0"/>
              <a:t> Mo </a:t>
            </a:r>
            <a:r>
              <a:rPr lang="de-DE" dirty="0" err="1"/>
              <a:t>and</a:t>
            </a:r>
            <a:r>
              <a:rPr lang="de-DE" dirty="0"/>
              <a:t> Cs2Te </a:t>
            </a:r>
            <a:r>
              <a:rPr lang="de-DE" dirty="0" err="1"/>
              <a:t>cathodes</a:t>
            </a:r>
            <a:r>
              <a:rPr lang="de-DE" dirty="0"/>
              <a:t>.</a:t>
            </a: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similar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charge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level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gun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setpoint</a:t>
            </a:r>
            <a:r>
              <a:rPr lang="de-DE" dirty="0">
                <a:sym typeface="Wingdings" panose="05000000000000000000" pitchFamily="2" charset="2"/>
              </a:rPr>
              <a:t> (≈ 65 MV/m),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cathode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exhibiting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significantly</a:t>
            </a:r>
            <a:r>
              <a:rPr lang="de-DE" dirty="0">
                <a:sym typeface="Wingdings" panose="05000000000000000000" pitchFamily="2" charset="2"/>
              </a:rPr>
              <a:t> different </a:t>
            </a:r>
            <a:r>
              <a:rPr lang="de-DE" dirty="0" err="1">
                <a:sym typeface="Wingdings" panose="05000000000000000000" pitchFamily="2" charset="2"/>
              </a:rPr>
              <a:t>behavior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compared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previous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ones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namely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Schottky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effect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significantly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reduced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close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square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Analysis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Matlab </a:t>
            </a:r>
            <a:r>
              <a:rPr lang="de-DE" dirty="0" err="1">
                <a:sym typeface="Wingdings" panose="05000000000000000000" pitchFamily="2" charset="2"/>
              </a:rPr>
              <a:t>fitting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tool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ASTRA will follow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determine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emission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process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response</a:t>
            </a:r>
            <a:r>
              <a:rPr lang="de-DE" dirty="0">
                <a:sym typeface="Wingdings" panose="05000000000000000000" pitchFamily="2" charset="2"/>
              </a:rPr>
              <a:t> time) </a:t>
            </a:r>
            <a:r>
              <a:rPr lang="de-DE" dirty="0" err="1">
                <a:sym typeface="Wingdings" panose="05000000000000000000" pitchFamily="2" charset="2"/>
              </a:rPr>
              <a:t>from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new</a:t>
            </a:r>
            <a:r>
              <a:rPr lang="de-DE" dirty="0">
                <a:sym typeface="Wingdings" panose="05000000000000000000" pitchFamily="2" charset="2"/>
              </a:rPr>
              <a:t> Cs2Te </a:t>
            </a:r>
            <a:r>
              <a:rPr lang="de-DE" dirty="0" err="1">
                <a:sym typeface="Wingdings" panose="05000000000000000000" pitchFamily="2" charset="2"/>
              </a:rPr>
              <a:t>cathode</a:t>
            </a:r>
            <a:r>
              <a:rPr lang="de-DE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00373" y="3500991"/>
            <a:ext cx="935887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01" y="1413243"/>
            <a:ext cx="5496398" cy="346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0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6" y="44624"/>
            <a:ext cx="12187592" cy="671770"/>
          </a:xfrm>
          <a:prstGeom prst="rect">
            <a:avLst/>
          </a:prstGeom>
          <a:noFill/>
        </p:spPr>
        <p:txBody>
          <a:bodyPr wrap="square" lIns="116760" tIns="58380" rIns="116760" bIns="58380" rtlCol="0">
            <a:spAutoFit/>
          </a:bodyPr>
          <a:lstStyle/>
          <a:p>
            <a:pPr algn="ctr"/>
            <a:r>
              <a:rPr lang="de-DE" sz="3599" b="1" dirty="0" err="1"/>
              <a:t>Gun</a:t>
            </a:r>
            <a:r>
              <a:rPr lang="de-DE" sz="3599" b="1" dirty="0"/>
              <a:t> </a:t>
            </a:r>
            <a:r>
              <a:rPr lang="de-DE" sz="3599" b="1" dirty="0" err="1"/>
              <a:t>momentum</a:t>
            </a:r>
            <a:r>
              <a:rPr lang="de-DE" sz="3599" b="1" dirty="0"/>
              <a:t> </a:t>
            </a:r>
            <a:r>
              <a:rPr lang="de-DE" sz="3599" b="1" dirty="0" err="1"/>
              <a:t>phase</a:t>
            </a:r>
            <a:r>
              <a:rPr lang="de-DE" sz="3599" b="1" dirty="0"/>
              <a:t> </a:t>
            </a:r>
            <a:r>
              <a:rPr lang="de-DE" sz="3599" b="1" dirty="0" err="1"/>
              <a:t>scan</a:t>
            </a:r>
            <a:endParaRPr lang="en-US" sz="3599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5" y="767061"/>
            <a:ext cx="12187592" cy="5907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gun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scan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acquired</a:t>
            </a:r>
            <a:r>
              <a:rPr lang="de-DE" dirty="0"/>
              <a:t>.</a:t>
            </a: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The </a:t>
            </a:r>
            <a:r>
              <a:rPr lang="de-DE" dirty="0" err="1">
                <a:sym typeface="Wingdings" panose="05000000000000000000" pitchFamily="2" charset="2"/>
              </a:rPr>
              <a:t>max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momentum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3.4229 </a:t>
            </a:r>
            <a:r>
              <a:rPr lang="de-DE" dirty="0" err="1">
                <a:sym typeface="Wingdings" panose="05000000000000000000" pitchFamily="2" charset="2"/>
              </a:rPr>
              <a:t>MeV</a:t>
            </a:r>
            <a:r>
              <a:rPr lang="de-DE" dirty="0">
                <a:sym typeface="Wingdings" panose="05000000000000000000" pitchFamily="2" charset="2"/>
              </a:rPr>
              <a:t>/c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consistent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measurement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CVG1 on LI.R1 at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same </a:t>
            </a:r>
            <a:r>
              <a:rPr lang="de-DE" dirty="0" err="1">
                <a:sym typeface="Wingdings" panose="05000000000000000000" pitchFamily="2" charset="2"/>
              </a:rPr>
              <a:t>phase</a:t>
            </a:r>
            <a:r>
              <a:rPr lang="de-DE" dirty="0">
                <a:sym typeface="Wingdings" panose="05000000000000000000" pitchFamily="2" charset="2"/>
              </a:rPr>
              <a:t> (3.4267 +/- 0.0474 </a:t>
            </a:r>
            <a:r>
              <a:rPr lang="de-DE" dirty="0" err="1">
                <a:sym typeface="Wingdings" panose="05000000000000000000" pitchFamily="2" charset="2"/>
              </a:rPr>
              <a:t>MeV</a:t>
            </a:r>
            <a:r>
              <a:rPr lang="de-DE" dirty="0">
                <a:sym typeface="Wingdings" panose="05000000000000000000" pitchFamily="2" charset="2"/>
              </a:rPr>
              <a:t>/c) </a:t>
            </a:r>
            <a:r>
              <a:rPr lang="de-DE" dirty="0" err="1">
                <a:sym typeface="Wingdings" panose="05000000000000000000" pitchFamily="2" charset="2"/>
              </a:rPr>
              <a:t>as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expected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 err="1">
                <a:sym typeface="Wingdings" panose="05000000000000000000" pitchFamily="2" charset="2"/>
              </a:rPr>
              <a:t>Comparison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ASTRA </a:t>
            </a:r>
            <a:r>
              <a:rPr lang="de-DE" dirty="0" err="1">
                <a:sym typeface="Wingdings" panose="05000000000000000000" pitchFamily="2" charset="2"/>
              </a:rPr>
              <a:t>simulation</a:t>
            </a:r>
            <a:r>
              <a:rPr lang="de-DE" dirty="0">
                <a:sym typeface="Wingdings" panose="05000000000000000000" pitchFamily="2" charset="2"/>
              </a:rPr>
              <a:t> will follow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check </a:t>
            </a:r>
            <a:r>
              <a:rPr lang="de-DE" dirty="0" err="1">
                <a:sym typeface="Wingdings" panose="05000000000000000000" pitchFamily="2" charset="2"/>
              </a:rPr>
              <a:t>if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field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profile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used</a:t>
            </a:r>
            <a:r>
              <a:rPr lang="de-DE" dirty="0">
                <a:sym typeface="Wingdings" panose="05000000000000000000" pitchFamily="2" charset="2"/>
              </a:rPr>
              <a:t> in ASTRA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able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reproduce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measure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or</a:t>
            </a:r>
            <a:r>
              <a:rPr lang="de-DE" dirty="0">
                <a:sym typeface="Wingdings" panose="05000000000000000000" pitchFamily="2" charset="2"/>
              </a:rPr>
              <a:t> not.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00373" y="3500991"/>
            <a:ext cx="935887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60" y="1413243"/>
            <a:ext cx="5478881" cy="346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8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6" y="44624"/>
            <a:ext cx="12187592" cy="671770"/>
          </a:xfrm>
          <a:prstGeom prst="rect">
            <a:avLst/>
          </a:prstGeom>
          <a:noFill/>
        </p:spPr>
        <p:txBody>
          <a:bodyPr wrap="square" lIns="116760" tIns="58380" rIns="116760" bIns="58380" rtlCol="0">
            <a:spAutoFit/>
          </a:bodyPr>
          <a:lstStyle/>
          <a:p>
            <a:pPr algn="ctr"/>
            <a:r>
              <a:rPr lang="de-DE" sz="3599" b="1" dirty="0"/>
              <a:t>Charge </a:t>
            </a:r>
            <a:r>
              <a:rPr lang="de-DE" sz="3599" b="1" dirty="0" err="1"/>
              <a:t>measurements</a:t>
            </a:r>
            <a:endParaRPr lang="en-US" sz="3599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5" y="767062"/>
            <a:ext cx="12187592" cy="452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/>
              <a:t>Charge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intensity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performed</a:t>
            </a:r>
            <a:r>
              <a:rPr lang="de-DE" dirty="0"/>
              <a:t> (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QE </a:t>
            </a:r>
            <a:r>
              <a:rPr lang="de-DE" dirty="0" err="1"/>
              <a:t>measurement</a:t>
            </a:r>
            <a:r>
              <a:rPr lang="de-DE" dirty="0"/>
              <a:t> after </a:t>
            </a:r>
            <a:r>
              <a:rPr lang="de-DE" dirty="0" err="1"/>
              <a:t>asking</a:t>
            </a:r>
            <a:r>
              <a:rPr lang="de-DE" dirty="0"/>
              <a:t> Caterina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convert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pulse </a:t>
            </a:r>
            <a:r>
              <a:rPr lang="de-DE" dirty="0" err="1"/>
              <a:t>energy</a:t>
            </a:r>
            <a:r>
              <a:rPr lang="de-DE" dirty="0"/>
              <a:t>).</a:t>
            </a: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00373" y="3500991"/>
            <a:ext cx="935887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2" y="1511558"/>
            <a:ext cx="5903289" cy="247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2" y="4119346"/>
            <a:ext cx="5903288" cy="24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0286" y="3193286"/>
            <a:ext cx="2303723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Max.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0243" y="5784974"/>
            <a:ext cx="1943766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Max.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de-DE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3966" y="2112250"/>
            <a:ext cx="5687315" cy="3969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 err="1"/>
              <a:t>Attenuator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remote </a:t>
            </a:r>
            <a:r>
              <a:rPr lang="de-DE" dirty="0" err="1"/>
              <a:t>desktop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app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(</a:t>
            </a:r>
            <a:r>
              <a:rPr lang="de-DE" dirty="0" err="1"/>
              <a:t>plots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50%, </a:t>
            </a:r>
            <a:r>
              <a:rPr lang="de-DE" dirty="0" err="1"/>
              <a:t>the</a:t>
            </a:r>
            <a:r>
              <a:rPr lang="de-DE" dirty="0"/>
              <a:t> max. I </a:t>
            </a:r>
            <a:r>
              <a:rPr lang="de-DE" dirty="0" err="1"/>
              <a:t>used</a:t>
            </a:r>
            <a:r>
              <a:rPr lang="de-DE" dirty="0"/>
              <a:t>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attenuator</a:t>
            </a:r>
            <a:r>
              <a:rPr lang="de-DE" dirty="0"/>
              <a:t> </a:t>
            </a:r>
            <a:r>
              <a:rPr lang="de-DE" dirty="0" err="1"/>
              <a:t>position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scanned</a:t>
            </a:r>
            <a:r>
              <a:rPr lang="de-DE" dirty="0"/>
              <a:t>.</a:t>
            </a: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/>
          </a:p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/>
              <a:t>Max.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max.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(17%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charge</a:t>
            </a:r>
            <a:r>
              <a:rPr lang="de-DE" dirty="0"/>
              <a:t>) but beam </a:t>
            </a:r>
            <a:r>
              <a:rPr lang="de-DE" dirty="0" err="1"/>
              <a:t>properties</a:t>
            </a:r>
            <a:r>
              <a:rPr lang="de-DE" dirty="0"/>
              <a:t> </a:t>
            </a:r>
            <a:r>
              <a:rPr lang="de-DE" dirty="0" err="1"/>
              <a:t>worse</a:t>
            </a:r>
            <a:r>
              <a:rPr lang="de-DE" dirty="0"/>
              <a:t>.</a:t>
            </a: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/>
          </a:p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/>
              <a:t>Charge </a:t>
            </a:r>
            <a:r>
              <a:rPr lang="de-DE" dirty="0" err="1"/>
              <a:t>emitted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saturating</a:t>
            </a:r>
            <a:r>
              <a:rPr lang="de-DE" dirty="0"/>
              <a:t> (</a:t>
            </a:r>
            <a:r>
              <a:rPr lang="de-DE" dirty="0" err="1"/>
              <a:t>space</a:t>
            </a:r>
            <a:r>
              <a:rPr lang="de-DE" dirty="0"/>
              <a:t>-charge </a:t>
            </a:r>
            <a:r>
              <a:rPr lang="de-DE" dirty="0" err="1"/>
              <a:t>forces</a:t>
            </a:r>
            <a:r>
              <a:rPr lang="de-DE" dirty="0"/>
              <a:t>)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Unlikely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reach</a:t>
            </a:r>
            <a:r>
              <a:rPr lang="de-DE" dirty="0">
                <a:sym typeface="Wingdings" panose="05000000000000000000" pitchFamily="2" charset="2"/>
              </a:rPr>
              <a:t> 100 pC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settings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Gun</a:t>
            </a:r>
            <a:r>
              <a:rPr lang="de-DE" dirty="0">
                <a:sym typeface="Wingdings" panose="05000000000000000000" pitchFamily="2" charset="2"/>
              </a:rPr>
              <a:t> SP 65 MV/m &amp; 320 </a:t>
            </a:r>
            <a:r>
              <a:rPr lang="el-GR" dirty="0">
                <a:sym typeface="Wingdings" panose="05000000000000000000" pitchFamily="2" charset="2"/>
              </a:rPr>
              <a:t>μ</a:t>
            </a:r>
            <a:r>
              <a:rPr lang="de-DE" dirty="0">
                <a:sym typeface="Wingdings" panose="05000000000000000000" pitchFamily="2" charset="2"/>
              </a:rPr>
              <a:t>m Ø </a:t>
            </a:r>
            <a:r>
              <a:rPr lang="de-DE" dirty="0" err="1">
                <a:sym typeface="Wingdings" panose="05000000000000000000" pitchFamily="2" charset="2"/>
              </a:rPr>
              <a:t>aperture</a:t>
            </a:r>
            <a:r>
              <a:rPr lang="de-DE" dirty="0">
                <a:sym typeface="Wingdings" panose="05000000000000000000" pitchFamily="2" charset="2"/>
              </a:rPr>
              <a:t>).</a:t>
            </a:r>
          </a:p>
          <a:p>
            <a:pPr marL="285693" indent="-285693"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693" indent="-285693">
              <a:buFont typeface="Wingdings" panose="05000000000000000000" pitchFamily="2" charset="2"/>
              <a:buChar char="Ø"/>
            </a:pPr>
            <a:r>
              <a:rPr lang="de-DE" dirty="0" err="1">
                <a:sym typeface="Wingdings" panose="05000000000000000000" pitchFamily="2" charset="2"/>
              </a:rPr>
              <a:t>Two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solutions</a:t>
            </a:r>
            <a:r>
              <a:rPr lang="de-DE" dirty="0">
                <a:sym typeface="Wingdings" panose="05000000000000000000" pitchFamily="2" charset="2"/>
              </a:rPr>
              <a:t>: </a:t>
            </a:r>
            <a:r>
              <a:rPr lang="de-DE" dirty="0" err="1">
                <a:sym typeface="Wingdings" panose="05000000000000000000" pitchFamily="2" charset="2"/>
              </a:rPr>
              <a:t>Increase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gun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setpoint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/</a:t>
            </a:r>
            <a:r>
              <a:rPr lang="de-DE" dirty="0" err="1">
                <a:sym typeface="Wingdings" panose="05000000000000000000" pitchFamily="2" charset="2"/>
              </a:rPr>
              <a:t>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a larger </a:t>
            </a:r>
            <a:r>
              <a:rPr lang="de-DE" dirty="0" err="1">
                <a:sym typeface="Wingdings" panose="05000000000000000000" pitchFamily="2" charset="2"/>
              </a:rPr>
              <a:t>aperture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cathode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laser</a:t>
            </a:r>
            <a:r>
              <a:rPr lang="de-DE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66588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16x9_en (1)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 (1)</Template>
  <TotalTime>0</TotalTime>
  <Words>926</Words>
  <Application>Microsoft Office PowerPoint</Application>
  <PresentationFormat>Widescreen</PresentationFormat>
  <Paragraphs>186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DESY_PowerPoint_16x9_en (1)</vt:lpstr>
      <vt:lpstr>ARES Operations Meeting</vt:lpstr>
      <vt:lpstr>Report from last week</vt:lpstr>
      <vt:lpstr>Technical issues</vt:lpstr>
      <vt:lpstr>Gun Water Temperature Tuning &amp; Dark Charge Measurements</vt:lpstr>
      <vt:lpstr>Dark charge during ramp up, CsTe cathode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Plans for week 47 </vt:lpstr>
      <vt:lpstr>Plans for week 47 - SINBAD </vt:lpstr>
      <vt:lpstr>Schedule</vt:lpstr>
      <vt:lpstr>Schedule</vt:lpstr>
      <vt:lpstr>PowerPoint Presentation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SINBAD ARES Beam commissioning</dc:title>
  <dc:creator>Panofski, Eva</dc:creator>
  <cp:lastModifiedBy>Kuropka, Willi</cp:lastModifiedBy>
  <cp:revision>151</cp:revision>
  <dcterms:created xsi:type="dcterms:W3CDTF">2020-02-10T13:37:05Z</dcterms:created>
  <dcterms:modified xsi:type="dcterms:W3CDTF">2020-11-16T11:40:50Z</dcterms:modified>
</cp:coreProperties>
</file>