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7"/>
  </p:notesMasterIdLst>
  <p:sldIdLst>
    <p:sldId id="256" r:id="rId3"/>
    <p:sldId id="257" r:id="rId4"/>
    <p:sldId id="258" r:id="rId5"/>
    <p:sldId id="270" r:id="rId6"/>
    <p:sldId id="260" r:id="rId7"/>
    <p:sldId id="262" r:id="rId8"/>
    <p:sldId id="263" r:id="rId9"/>
    <p:sldId id="264" r:id="rId10"/>
    <p:sldId id="271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9906000" cy="67945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4" d="100"/>
          <a:sy n="154" d="100"/>
        </p:scale>
        <p:origin x="200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de-DE" sz="4400" b="0" strike="noStrike" spc="-1">
                <a:solidFill>
                  <a:srgbClr val="000000"/>
                </a:solidFill>
                <a:latin typeface="Arial"/>
              </a:rPr>
              <a:t>Click to move the slide</a:t>
            </a: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AU" sz="2000" b="0" strike="noStrike" spc="-1">
                <a:latin typeface="Arial"/>
              </a:rPr>
              <a:t>Click to edit the notes' format</a:t>
            </a:r>
          </a:p>
        </p:txBody>
      </p:sp>
      <p:sp>
        <p:nvSpPr>
          <p:cNvPr id="111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AU" sz="1400" b="0" strike="noStrike" spc="-1">
                <a:latin typeface="Times New Roman"/>
              </a:rPr>
              <a:t>&lt;header&gt;</a:t>
            </a:r>
          </a:p>
        </p:txBody>
      </p:sp>
      <p:sp>
        <p:nvSpPr>
          <p:cNvPr id="112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en-AU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113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en-AU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114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7C653C06-8C3C-4BAD-ADF0-AF032C05175C}" type="slidenum">
              <a:rPr lang="en-AU" sz="1400" b="0" strike="noStrike" spc="-1">
                <a:latin typeface="Times New Roman"/>
              </a:rPr>
              <a:t>‹Nr.›</a:t>
            </a:fld>
            <a:endParaRPr lang="en-AU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TextShape 1"/>
          <p:cNvSpPr txBox="1"/>
          <p:nvPr/>
        </p:nvSpPr>
        <p:spPr>
          <a:xfrm>
            <a:off x="5613120" y="6454080"/>
            <a:ext cx="4290480" cy="339120"/>
          </a:xfrm>
          <a:prstGeom prst="rect">
            <a:avLst/>
          </a:prstGeom>
          <a:noFill/>
          <a:ln w="0">
            <a:noFill/>
          </a:ln>
        </p:spPr>
        <p:txBody>
          <a:bodyPr lIns="91080" rIns="91080" anchor="b">
            <a:noAutofit/>
          </a:bodyPr>
          <a:lstStyle/>
          <a:p>
            <a:pPr algn="r">
              <a:lnSpc>
                <a:spcPct val="100000"/>
              </a:lnSpc>
            </a:pPr>
            <a:fld id="{3EEACB17-AF6B-4367-BD28-FAEEFD98F075}" type="slidenum">
              <a:rPr lang="de-DE" sz="1200" b="0" strike="noStrike" spc="-1">
                <a:solidFill>
                  <a:srgbClr val="000000"/>
                </a:solidFill>
                <a:latin typeface="Arial"/>
              </a:rPr>
              <a:t>1</a:t>
            </a:fld>
            <a:endParaRPr lang="en-AU" sz="1200" b="0" strike="noStrike" spc="-1">
              <a:latin typeface="Times New Roman"/>
            </a:endParaRPr>
          </a:p>
        </p:txBody>
      </p:sp>
      <p:sp>
        <p:nvSpPr>
          <p:cNvPr id="225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3254375" y="509588"/>
            <a:ext cx="3398838" cy="2547937"/>
          </a:xfrm>
          <a:prstGeom prst="rect">
            <a:avLst/>
          </a:prstGeom>
        </p:spPr>
      </p:sp>
      <p:sp>
        <p:nvSpPr>
          <p:cNvPr id="226" name="PlaceHolder 3"/>
          <p:cNvSpPr>
            <a:spLocks noGrp="1"/>
          </p:cNvSpPr>
          <p:nvPr>
            <p:ph type="body"/>
          </p:nvPr>
        </p:nvSpPr>
        <p:spPr>
          <a:xfrm>
            <a:off x="990000" y="3227040"/>
            <a:ext cx="7925400" cy="3057120"/>
          </a:xfrm>
          <a:prstGeom prst="rect">
            <a:avLst/>
          </a:prstGeom>
        </p:spPr>
        <p:txBody>
          <a:bodyPr lIns="91080" rIns="91080">
            <a:noAutofit/>
          </a:bodyPr>
          <a:lstStyle/>
          <a:p>
            <a:r>
              <a:rPr lang="en-AU" sz="2000" b="0" strike="noStrike" spc="-1" dirty="0" err="1">
                <a:latin typeface="Arial"/>
              </a:rPr>
              <a:t>jmk</a:t>
            </a:r>
            <a:r>
              <a:rPr lang="en-AU" sz="2000" b="0" strike="noStrike" spc="-1" dirty="0">
                <a:latin typeface="Arial"/>
              </a:rPr>
              <a:t>:  Corrected my name.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254375" y="509588"/>
            <a:ext cx="3398838" cy="2547937"/>
          </a:xfrm>
          <a:prstGeom prst="rect">
            <a:avLst/>
          </a:prstGeom>
        </p:spPr>
      </p:sp>
      <p:sp>
        <p:nvSpPr>
          <p:cNvPr id="228" name="PlaceHolder 2"/>
          <p:cNvSpPr>
            <a:spLocks noGrp="1"/>
          </p:cNvSpPr>
          <p:nvPr>
            <p:ph type="body"/>
          </p:nvPr>
        </p:nvSpPr>
        <p:spPr>
          <a:xfrm>
            <a:off x="990000" y="3227040"/>
            <a:ext cx="7925400" cy="3057120"/>
          </a:xfrm>
          <a:prstGeom prst="rect">
            <a:avLst/>
          </a:prstGeom>
        </p:spPr>
        <p:txBody>
          <a:bodyPr lIns="91080" rIns="91080">
            <a:noAutofit/>
          </a:bodyPr>
          <a:lstStyle/>
          <a:p>
            <a:pPr marL="216000" indent="-216000">
              <a:lnSpc>
                <a:spcPct val="100000"/>
              </a:lnSpc>
            </a:pPr>
            <a:r>
              <a:rPr lang="de-DE" sz="2000" b="0" strike="noStrike" spc="-1" dirty="0">
                <a:latin typeface="Arial"/>
              </a:rPr>
              <a:t>This is a lot of text, I tried to shorten it a little bit without removing any information.</a:t>
            </a:r>
          </a:p>
          <a:p>
            <a:pPr marL="216000" indent="-216000">
              <a:lnSpc>
                <a:spcPct val="100000"/>
              </a:lnSpc>
            </a:pPr>
            <a:r>
              <a:rPr lang="de-DE" sz="2000" b="0" strike="noStrike" spc="-1" dirty="0">
                <a:latin typeface="Arial"/>
              </a:rPr>
              <a:t>jmk:  I actually added more text because I didn‘t think the</a:t>
            </a:r>
            <a:r>
              <a:rPr lang="de-DE" sz="2000" b="0" strike="noStrike" spc="-1" baseline="0" dirty="0">
                <a:latin typeface="Arial"/>
              </a:rPr>
              <a:t> lack of CEP stability for the FEL was made clear.</a:t>
            </a:r>
            <a:endParaRPr lang="en-AU" sz="2000" b="0" strike="noStrike" spc="-1" dirty="0">
              <a:latin typeface="Arial"/>
            </a:endParaRPr>
          </a:p>
        </p:txBody>
      </p:sp>
      <p:sp>
        <p:nvSpPr>
          <p:cNvPr id="229" name="TextShape 3"/>
          <p:cNvSpPr txBox="1"/>
          <p:nvPr/>
        </p:nvSpPr>
        <p:spPr>
          <a:xfrm>
            <a:off x="5613120" y="6454080"/>
            <a:ext cx="4290480" cy="339120"/>
          </a:xfrm>
          <a:prstGeom prst="rect">
            <a:avLst/>
          </a:prstGeom>
          <a:noFill/>
          <a:ln w="0">
            <a:noFill/>
          </a:ln>
        </p:spPr>
        <p:txBody>
          <a:bodyPr lIns="91080" rIns="91080" anchor="b">
            <a:noAutofit/>
          </a:bodyPr>
          <a:lstStyle/>
          <a:p>
            <a:pPr algn="r">
              <a:lnSpc>
                <a:spcPct val="100000"/>
              </a:lnSpc>
            </a:pPr>
            <a:fld id="{8435C7D9-BE24-4532-AE80-9D03EA9116F5}" type="slidenum">
              <a:rPr lang="de-DE" sz="1200" b="0" strike="noStrike" spc="-1">
                <a:solidFill>
                  <a:srgbClr val="000000"/>
                </a:solidFill>
                <a:latin typeface="Arial"/>
                <a:ea typeface="+mn-ea"/>
              </a:rPr>
              <a:t>2</a:t>
            </a:fld>
            <a:endParaRPr lang="en-A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jmk</a:t>
            </a:r>
            <a:r>
              <a:rPr lang="en-US" dirty="0"/>
              <a:t>:  I swapped the position of the two plots</a:t>
            </a:r>
            <a:r>
              <a:rPr lang="en-US" baseline="0" dirty="0"/>
              <a:t> so that they are under their respective sources…at least that’s my understanding of the plots.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7C653C06-8C3C-4BAD-ADF0-AF032C05175C}" type="slidenum">
              <a:rPr lang="en-AU" sz="1400" b="0" strike="noStrike" spc="-1" smtClean="0">
                <a:latin typeface="Times New Roman"/>
              </a:rPr>
              <a:t>3</a:t>
            </a:fld>
            <a:endParaRPr lang="en-A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820349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jmk</a:t>
            </a:r>
            <a:r>
              <a:rPr lang="en-US" dirty="0"/>
              <a:t>:  Swapped the plots to match the change I made in the previous slide.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7C653C06-8C3C-4BAD-ADF0-AF032C05175C}" type="slidenum">
              <a:rPr lang="en-AU" sz="1400" b="0" strike="noStrike" spc="-1" smtClean="0">
                <a:latin typeface="Times New Roman"/>
              </a:rPr>
              <a:t>4</a:t>
            </a:fld>
            <a:endParaRPr lang="en-A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936001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254375" y="509588"/>
            <a:ext cx="3398838" cy="2547937"/>
          </a:xfrm>
          <a:prstGeom prst="rect">
            <a:avLst/>
          </a:prstGeom>
        </p:spPr>
      </p:sp>
      <p:sp>
        <p:nvSpPr>
          <p:cNvPr id="231" name="PlaceHolder 2"/>
          <p:cNvSpPr>
            <a:spLocks noGrp="1"/>
          </p:cNvSpPr>
          <p:nvPr>
            <p:ph type="body"/>
          </p:nvPr>
        </p:nvSpPr>
        <p:spPr>
          <a:xfrm>
            <a:off x="990000" y="3227040"/>
            <a:ext cx="7925400" cy="3057120"/>
          </a:xfrm>
          <a:prstGeom prst="rect">
            <a:avLst/>
          </a:prstGeom>
        </p:spPr>
        <p:txBody>
          <a:bodyPr lIns="91080" rIns="91080">
            <a:noAutofit/>
          </a:bodyPr>
          <a:lstStyle/>
          <a:p>
            <a:pPr marL="216000" indent="-216000">
              <a:lnSpc>
                <a:spcPct val="100000"/>
              </a:lnSpc>
            </a:pPr>
            <a:r>
              <a:rPr lang="de-DE" sz="2000" b="0" strike="noStrike" spc="-1">
                <a:latin typeface="Arial"/>
              </a:rPr>
              <a:t>A little more information text would be helpful.</a:t>
            </a:r>
            <a:endParaRPr lang="en-AU" sz="2000" b="0" strike="noStrike" spc="-1">
              <a:latin typeface="Arial"/>
            </a:endParaRPr>
          </a:p>
        </p:txBody>
      </p:sp>
      <p:sp>
        <p:nvSpPr>
          <p:cNvPr id="232" name="TextShape 3"/>
          <p:cNvSpPr txBox="1"/>
          <p:nvPr/>
        </p:nvSpPr>
        <p:spPr>
          <a:xfrm>
            <a:off x="5613120" y="6454080"/>
            <a:ext cx="4290480" cy="339120"/>
          </a:xfrm>
          <a:prstGeom prst="rect">
            <a:avLst/>
          </a:prstGeom>
          <a:noFill/>
          <a:ln w="0">
            <a:noFill/>
          </a:ln>
        </p:spPr>
        <p:txBody>
          <a:bodyPr lIns="91080" rIns="91080" anchor="b">
            <a:noAutofit/>
          </a:bodyPr>
          <a:lstStyle/>
          <a:p>
            <a:pPr algn="r">
              <a:lnSpc>
                <a:spcPct val="100000"/>
              </a:lnSpc>
            </a:pPr>
            <a:fld id="{3DF60D63-2F3D-4124-97A2-50787233BF44}" type="slidenum">
              <a:rPr lang="de-DE" sz="1200" b="0" strike="noStrike" spc="-1">
                <a:solidFill>
                  <a:srgbClr val="000000"/>
                </a:solidFill>
                <a:latin typeface="Arial"/>
                <a:ea typeface="+mn-ea"/>
              </a:rPr>
              <a:t>7</a:t>
            </a:fld>
            <a:endParaRPr lang="en-A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254375" y="509588"/>
            <a:ext cx="3398838" cy="2547937"/>
          </a:xfrm>
          <a:prstGeom prst="rect">
            <a:avLst/>
          </a:prstGeom>
        </p:spPr>
      </p:sp>
      <p:sp>
        <p:nvSpPr>
          <p:cNvPr id="234" name="PlaceHolder 2"/>
          <p:cNvSpPr>
            <a:spLocks noGrp="1"/>
          </p:cNvSpPr>
          <p:nvPr>
            <p:ph type="body"/>
          </p:nvPr>
        </p:nvSpPr>
        <p:spPr>
          <a:xfrm>
            <a:off x="990000" y="3227040"/>
            <a:ext cx="7925400" cy="3057120"/>
          </a:xfrm>
          <a:prstGeom prst="rect">
            <a:avLst/>
          </a:prstGeom>
        </p:spPr>
        <p:txBody>
          <a:bodyPr lIns="91080" rIns="91080">
            <a:noAutofit/>
          </a:bodyPr>
          <a:lstStyle/>
          <a:p>
            <a:pPr marL="216000" indent="-216000">
              <a:lnSpc>
                <a:spcPct val="100000"/>
              </a:lnSpc>
            </a:pPr>
            <a:r>
              <a:rPr lang="de-DE" sz="2000" b="0" strike="noStrike" spc="-1" dirty="0">
                <a:latin typeface="Arial"/>
              </a:rPr>
              <a:t>Plots and labels should be a bit bigger and you need proper axis labels. The text is not fully clear, do you mean „When two laser pulses are separated in time by less than a quarter wavelength...“?</a:t>
            </a:r>
          </a:p>
          <a:p>
            <a:pPr marL="216000" indent="-216000">
              <a:lnSpc>
                <a:spcPct val="100000"/>
              </a:lnSpc>
            </a:pPr>
            <a:r>
              <a:rPr lang="de-DE" sz="2000" b="0" strike="noStrike" spc="-1" dirty="0">
                <a:latin typeface="Arial"/>
              </a:rPr>
              <a:t>jmk:  I don‘t understand what is</a:t>
            </a:r>
            <a:r>
              <a:rPr lang="de-DE" sz="2000" b="0" strike="noStrike" spc="-1" baseline="0" dirty="0">
                <a:latin typeface="Arial"/>
              </a:rPr>
              <a:t> being changed from plot to plot to cause the change in the symmetry of the plots.  Also, I agree that the labels and legends need to be larger and meaningful.  I understand these to be basically polar plots, i.e. (E*cos</a:t>
            </a:r>
            <a:r>
              <a:rPr lang="el-GR" sz="2000" b="0" strike="noStrike" spc="-1" baseline="0" dirty="0">
                <a:latin typeface="Arial"/>
              </a:rPr>
              <a:t>θ</a:t>
            </a:r>
            <a:r>
              <a:rPr lang="en-US" sz="2000" b="0" strike="noStrike" spc="-1" baseline="0" dirty="0">
                <a:latin typeface="Arial"/>
              </a:rPr>
              <a:t>, </a:t>
            </a:r>
            <a:r>
              <a:rPr lang="de-DE" sz="2000" b="0" strike="noStrike" spc="-1" baseline="0" dirty="0">
                <a:latin typeface="+mn-lt"/>
              </a:rPr>
              <a:t>E*sin</a:t>
            </a:r>
            <a:r>
              <a:rPr lang="el-GR" sz="2000" b="0" strike="noStrike" spc="-1" baseline="0" dirty="0">
                <a:latin typeface="+mn-lt"/>
              </a:rPr>
              <a:t>θ</a:t>
            </a:r>
            <a:r>
              <a:rPr lang="en-US" sz="2000" b="0" strike="noStrike" spc="-1" baseline="0" dirty="0">
                <a:latin typeface="+mn-lt"/>
              </a:rPr>
              <a:t>).  Is that correct?  If so, perhaps it can be plotted like the plot I have added in the next slide.</a:t>
            </a:r>
            <a:endParaRPr lang="en-AU" sz="2000" b="0" strike="noStrike" spc="-1" dirty="0">
              <a:latin typeface="Arial"/>
            </a:endParaRPr>
          </a:p>
        </p:txBody>
      </p:sp>
      <p:sp>
        <p:nvSpPr>
          <p:cNvPr id="235" name="TextShape 3"/>
          <p:cNvSpPr txBox="1"/>
          <p:nvPr/>
        </p:nvSpPr>
        <p:spPr>
          <a:xfrm>
            <a:off x="5613120" y="6454080"/>
            <a:ext cx="4290480" cy="339120"/>
          </a:xfrm>
          <a:prstGeom prst="rect">
            <a:avLst/>
          </a:prstGeom>
          <a:noFill/>
          <a:ln w="0">
            <a:noFill/>
          </a:ln>
        </p:spPr>
        <p:txBody>
          <a:bodyPr lIns="91080" rIns="91080" anchor="b">
            <a:noAutofit/>
          </a:bodyPr>
          <a:lstStyle/>
          <a:p>
            <a:pPr algn="r">
              <a:lnSpc>
                <a:spcPct val="100000"/>
              </a:lnSpc>
            </a:pPr>
            <a:fld id="{56B151F1-82B4-40F2-91EA-ED3976194F9C}" type="slidenum">
              <a:rPr lang="de-DE" sz="1200" b="0" strike="noStrike" spc="-1">
                <a:solidFill>
                  <a:srgbClr val="000000"/>
                </a:solidFill>
                <a:latin typeface="Arial"/>
                <a:ea typeface="+mn-ea"/>
              </a:rPr>
              <a:t>8</a:t>
            </a:fld>
            <a:endParaRPr lang="en-A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254375" y="509588"/>
            <a:ext cx="3398838" cy="2547937"/>
          </a:xfrm>
          <a:prstGeom prst="rect">
            <a:avLst/>
          </a:prstGeom>
        </p:spPr>
      </p:sp>
      <p:sp>
        <p:nvSpPr>
          <p:cNvPr id="234" name="PlaceHolder 2"/>
          <p:cNvSpPr>
            <a:spLocks noGrp="1"/>
          </p:cNvSpPr>
          <p:nvPr>
            <p:ph type="body"/>
          </p:nvPr>
        </p:nvSpPr>
        <p:spPr>
          <a:xfrm>
            <a:off x="990000" y="3227040"/>
            <a:ext cx="7925400" cy="3057120"/>
          </a:xfrm>
          <a:prstGeom prst="rect">
            <a:avLst/>
          </a:prstGeom>
        </p:spPr>
        <p:txBody>
          <a:bodyPr lIns="91080" rIns="91080">
            <a:noAutofit/>
          </a:bodyPr>
          <a:lstStyle/>
          <a:p>
            <a:pPr marL="216000" indent="-216000">
              <a:lnSpc>
                <a:spcPct val="100000"/>
              </a:lnSpc>
            </a:pPr>
            <a:endParaRPr lang="en-AU" sz="2000" b="0" strike="noStrike" spc="-1" dirty="0">
              <a:latin typeface="Arial"/>
            </a:endParaRPr>
          </a:p>
        </p:txBody>
      </p:sp>
      <p:sp>
        <p:nvSpPr>
          <p:cNvPr id="235" name="TextShape 3"/>
          <p:cNvSpPr txBox="1"/>
          <p:nvPr/>
        </p:nvSpPr>
        <p:spPr>
          <a:xfrm>
            <a:off x="5613120" y="6454080"/>
            <a:ext cx="4290480" cy="339120"/>
          </a:xfrm>
          <a:prstGeom prst="rect">
            <a:avLst/>
          </a:prstGeom>
          <a:noFill/>
          <a:ln w="0">
            <a:noFill/>
          </a:ln>
        </p:spPr>
        <p:txBody>
          <a:bodyPr lIns="91080" rIns="91080" anchor="b">
            <a:noAutofit/>
          </a:bodyPr>
          <a:lstStyle/>
          <a:p>
            <a:pPr algn="r">
              <a:lnSpc>
                <a:spcPct val="100000"/>
              </a:lnSpc>
            </a:pPr>
            <a:fld id="{56B151F1-82B4-40F2-91EA-ED3976194F9C}" type="slidenum">
              <a:rPr lang="de-DE" sz="1200" b="0" strike="noStrike" spc="-1">
                <a:solidFill>
                  <a:srgbClr val="000000"/>
                </a:solidFill>
                <a:latin typeface="Arial"/>
                <a:ea typeface="+mn-ea"/>
              </a:rPr>
              <a:t>9</a:t>
            </a:fld>
            <a:endParaRPr lang="en-A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322815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254375" y="509588"/>
            <a:ext cx="3398838" cy="2547937"/>
          </a:xfrm>
          <a:prstGeom prst="rect">
            <a:avLst/>
          </a:prstGeom>
        </p:spPr>
      </p:sp>
      <p:sp>
        <p:nvSpPr>
          <p:cNvPr id="237" name="PlaceHolder 2"/>
          <p:cNvSpPr>
            <a:spLocks noGrp="1"/>
          </p:cNvSpPr>
          <p:nvPr>
            <p:ph type="body"/>
          </p:nvPr>
        </p:nvSpPr>
        <p:spPr>
          <a:xfrm>
            <a:off x="990000" y="3227040"/>
            <a:ext cx="7925400" cy="3057120"/>
          </a:xfrm>
          <a:prstGeom prst="rect">
            <a:avLst/>
          </a:prstGeom>
        </p:spPr>
        <p:txBody>
          <a:bodyPr lIns="91080" rIns="91080">
            <a:noAutofit/>
          </a:bodyPr>
          <a:lstStyle/>
          <a:p>
            <a:pPr marL="216000" indent="-216000">
              <a:lnSpc>
                <a:spcPct val="100000"/>
              </a:lnSpc>
            </a:pPr>
            <a:r>
              <a:rPr lang="de-DE" sz="2000" b="0" strike="noStrike" spc="-1" dirty="0">
                <a:latin typeface="Arial"/>
              </a:rPr>
              <a:t>Plot labels are too small. What are laser 1, 2, 3? They do not appear in the plot before.</a:t>
            </a:r>
          </a:p>
          <a:p>
            <a:pPr marL="216000" indent="-216000">
              <a:lnSpc>
                <a:spcPct val="100000"/>
              </a:lnSpc>
            </a:pPr>
            <a:r>
              <a:rPr lang="de-DE" sz="2000" b="0" strike="noStrike" spc="-1" dirty="0">
                <a:latin typeface="Arial"/>
              </a:rPr>
              <a:t>jmk:  Perhaps add a label for Laser</a:t>
            </a:r>
            <a:r>
              <a:rPr lang="de-DE" sz="2000" b="0" strike="noStrike" spc="-1" baseline="0" dirty="0">
                <a:latin typeface="Arial"/>
              </a:rPr>
              <a:t> 1, Laser 2, and Laser 3 on slide 7.</a:t>
            </a:r>
            <a:endParaRPr lang="en-AU" sz="2000" b="0" strike="noStrike" spc="-1" dirty="0">
              <a:latin typeface="Arial"/>
            </a:endParaRPr>
          </a:p>
        </p:txBody>
      </p:sp>
      <p:sp>
        <p:nvSpPr>
          <p:cNvPr id="238" name="TextShape 3"/>
          <p:cNvSpPr txBox="1"/>
          <p:nvPr/>
        </p:nvSpPr>
        <p:spPr>
          <a:xfrm>
            <a:off x="5613120" y="6454080"/>
            <a:ext cx="4290480" cy="339120"/>
          </a:xfrm>
          <a:prstGeom prst="rect">
            <a:avLst/>
          </a:prstGeom>
          <a:noFill/>
          <a:ln w="0">
            <a:noFill/>
          </a:ln>
        </p:spPr>
        <p:txBody>
          <a:bodyPr lIns="91080" rIns="91080" anchor="b">
            <a:noAutofit/>
          </a:bodyPr>
          <a:lstStyle/>
          <a:p>
            <a:pPr algn="r">
              <a:lnSpc>
                <a:spcPct val="100000"/>
              </a:lnSpc>
            </a:pPr>
            <a:fld id="{D16C79ED-7FCC-4931-9728-B243FA7B82CD}" type="slidenum">
              <a:rPr lang="de-DE" sz="1200" b="0" strike="noStrike" spc="-1">
                <a:solidFill>
                  <a:srgbClr val="000000"/>
                </a:solidFill>
                <a:latin typeface="Arial"/>
                <a:ea typeface="+mn-ea"/>
              </a:rPr>
              <a:t>10</a:t>
            </a:fld>
            <a:endParaRPr lang="en-A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254375" y="509588"/>
            <a:ext cx="3398838" cy="2547937"/>
          </a:xfrm>
          <a:prstGeom prst="rect">
            <a:avLst/>
          </a:prstGeom>
        </p:spPr>
      </p:sp>
      <p:sp>
        <p:nvSpPr>
          <p:cNvPr id="240" name="PlaceHolder 2"/>
          <p:cNvSpPr>
            <a:spLocks noGrp="1"/>
          </p:cNvSpPr>
          <p:nvPr>
            <p:ph type="body"/>
          </p:nvPr>
        </p:nvSpPr>
        <p:spPr>
          <a:xfrm>
            <a:off x="990000" y="3227040"/>
            <a:ext cx="7925400" cy="3057120"/>
          </a:xfrm>
          <a:prstGeom prst="rect">
            <a:avLst/>
          </a:prstGeom>
        </p:spPr>
        <p:txBody>
          <a:bodyPr lIns="91080" rIns="91080">
            <a:noAutofit/>
          </a:bodyPr>
          <a:lstStyle/>
          <a:p>
            <a:pPr marL="216000" indent="-216000">
              <a:lnSpc>
                <a:spcPct val="100000"/>
              </a:lnSpc>
            </a:pPr>
            <a:r>
              <a:rPr lang="de-DE" sz="2000" b="0" strike="noStrike" spc="-1" dirty="0">
                <a:latin typeface="Arial"/>
              </a:rPr>
              <a:t>Inset is too small. Maybe add just a little bit of text with the take home message.</a:t>
            </a:r>
          </a:p>
          <a:p>
            <a:pPr marL="216000" indent="-216000">
              <a:lnSpc>
                <a:spcPct val="100000"/>
              </a:lnSpc>
            </a:pPr>
            <a:r>
              <a:rPr lang="de-DE" sz="2000" b="0" strike="noStrike" spc="-1" dirty="0">
                <a:latin typeface="Arial"/>
              </a:rPr>
              <a:t>jmk:  This is very nice,</a:t>
            </a:r>
            <a:r>
              <a:rPr lang="de-DE" sz="2000" b="0" strike="noStrike" spc="-1" baseline="0" dirty="0">
                <a:latin typeface="Arial"/>
              </a:rPr>
              <a:t> but some text is needed and the two time-domain plots need to have the same X-scales and tick spacing.  It should then be very clear that tune 2 provides a shorter pulse, which is also manifest in the wider spectral bandwidth in the frequency-domain plot.</a:t>
            </a:r>
            <a:endParaRPr lang="en-AU" sz="2000" b="0" strike="noStrike" spc="-1" dirty="0">
              <a:latin typeface="Arial"/>
            </a:endParaRPr>
          </a:p>
        </p:txBody>
      </p:sp>
      <p:sp>
        <p:nvSpPr>
          <p:cNvPr id="241" name="TextShape 3"/>
          <p:cNvSpPr txBox="1"/>
          <p:nvPr/>
        </p:nvSpPr>
        <p:spPr>
          <a:xfrm>
            <a:off x="5613120" y="6454080"/>
            <a:ext cx="4290480" cy="339120"/>
          </a:xfrm>
          <a:prstGeom prst="rect">
            <a:avLst/>
          </a:prstGeom>
          <a:noFill/>
          <a:ln w="0">
            <a:noFill/>
          </a:ln>
        </p:spPr>
        <p:txBody>
          <a:bodyPr lIns="91080" rIns="91080" anchor="b">
            <a:noAutofit/>
          </a:bodyPr>
          <a:lstStyle/>
          <a:p>
            <a:pPr algn="r">
              <a:lnSpc>
                <a:spcPct val="100000"/>
              </a:lnSpc>
            </a:pPr>
            <a:fld id="{FB947846-569D-48A4-8AED-F8558336FA60}" type="slidenum">
              <a:rPr lang="de-DE" sz="1200" b="0" strike="noStrike" spc="-1">
                <a:solidFill>
                  <a:srgbClr val="000000"/>
                </a:solidFill>
                <a:latin typeface="Arial"/>
                <a:ea typeface="+mn-ea"/>
              </a:rPr>
              <a:t>11</a:t>
            </a:fld>
            <a:endParaRPr lang="en-A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3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3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3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3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A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3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3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3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A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3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3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A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3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3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3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3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3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3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3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3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A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3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3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3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22.xml"/><Relationship Id="rId19" Type="http://schemas.openxmlformats.org/officeDocument/2006/relationships/image" Target="../media/image9.png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amplitude_tisa_b1"/>
          <p:cNvPicPr/>
          <p:nvPr/>
        </p:nvPicPr>
        <p:blipFill>
          <a:blip r:embed="rId14"/>
          <a:srcRect t="-303" b="6072"/>
          <a:stretch/>
        </p:blipFill>
        <p:spPr>
          <a:xfrm>
            <a:off x="-7920" y="541440"/>
            <a:ext cx="9151560" cy="6198840"/>
          </a:xfrm>
          <a:prstGeom prst="rect">
            <a:avLst/>
          </a:prstGeom>
          <a:ln w="0">
            <a:noFill/>
          </a:ln>
        </p:spPr>
      </p:pic>
      <p:pic>
        <p:nvPicPr>
          <p:cNvPr id="20" name="Picture 29"/>
          <p:cNvPicPr/>
          <p:nvPr/>
        </p:nvPicPr>
        <p:blipFill>
          <a:blip r:embed="rId15"/>
          <a:srcRect b="26957"/>
          <a:stretch/>
        </p:blipFill>
        <p:spPr>
          <a:xfrm>
            <a:off x="4183200" y="0"/>
            <a:ext cx="4959000" cy="574200"/>
          </a:xfrm>
          <a:prstGeom prst="rect">
            <a:avLst/>
          </a:prstGeom>
          <a:ln w="0">
            <a:noFill/>
          </a:ln>
        </p:spPr>
      </p:pic>
      <p:pic>
        <p:nvPicPr>
          <p:cNvPr id="2" name="Picture 30"/>
          <p:cNvPicPr/>
          <p:nvPr/>
        </p:nvPicPr>
        <p:blipFill>
          <a:blip r:embed="rId16"/>
          <a:srcRect b="26957"/>
          <a:stretch/>
        </p:blipFill>
        <p:spPr>
          <a:xfrm>
            <a:off x="-7920" y="0"/>
            <a:ext cx="4190760" cy="574200"/>
          </a:xfrm>
          <a:prstGeom prst="rect">
            <a:avLst/>
          </a:prstGeom>
          <a:ln w="0">
            <a:noFill/>
          </a:ln>
        </p:spPr>
      </p:pic>
      <p:sp>
        <p:nvSpPr>
          <p:cNvPr id="3" name="CustomShape 1"/>
          <p:cNvSpPr/>
          <p:nvPr/>
        </p:nvSpPr>
        <p:spPr>
          <a:xfrm>
            <a:off x="-7920" y="0"/>
            <a:ext cx="9150120" cy="574200"/>
          </a:xfrm>
          <a:prstGeom prst="rect">
            <a:avLst/>
          </a:prstGeom>
          <a:solidFill>
            <a:srgbClr val="00589C">
              <a:alpha val="60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" name="CustomShape 2"/>
          <p:cNvSpPr/>
          <p:nvPr/>
        </p:nvSpPr>
        <p:spPr>
          <a:xfrm>
            <a:off x="-7920" y="0"/>
            <a:ext cx="286920" cy="286920"/>
          </a:xfrm>
          <a:prstGeom prst="rect">
            <a:avLst/>
          </a:prstGeom>
          <a:solidFill>
            <a:srgbClr val="CF68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" name="Grafik 13"/>
          <p:cNvPicPr/>
          <p:nvPr/>
        </p:nvPicPr>
        <p:blipFill>
          <a:blip r:embed="rId17"/>
          <a:stretch/>
        </p:blipFill>
        <p:spPr>
          <a:xfrm>
            <a:off x="7683480" y="115920"/>
            <a:ext cx="1296720" cy="236160"/>
          </a:xfrm>
          <a:prstGeom prst="rect">
            <a:avLst/>
          </a:prstGeom>
          <a:ln w="0">
            <a:noFill/>
          </a:ln>
        </p:spPr>
      </p:pic>
      <p:sp>
        <p:nvSpPr>
          <p:cNvPr id="6" name="CustomShape 3"/>
          <p:cNvSpPr/>
          <p:nvPr/>
        </p:nvSpPr>
        <p:spPr>
          <a:xfrm>
            <a:off x="-7920" y="574560"/>
            <a:ext cx="9151560" cy="6165360"/>
          </a:xfrm>
          <a:prstGeom prst="rect">
            <a:avLst/>
          </a:prstGeom>
          <a:solidFill>
            <a:srgbClr val="00589C">
              <a:alpha val="80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" name="Grafik 3"/>
          <p:cNvPicPr/>
          <p:nvPr/>
        </p:nvPicPr>
        <p:blipFill>
          <a:blip r:embed="rId18"/>
          <a:stretch/>
        </p:blipFill>
        <p:spPr>
          <a:xfrm>
            <a:off x="7308720" y="5253120"/>
            <a:ext cx="1628280" cy="1128240"/>
          </a:xfrm>
          <a:prstGeom prst="rect">
            <a:avLst/>
          </a:prstGeom>
          <a:ln w="0">
            <a:noFill/>
          </a:ln>
        </p:spPr>
      </p:pic>
      <p:sp>
        <p:nvSpPr>
          <p:cNvPr id="8" name="CustomShape 4"/>
          <p:cNvSpPr/>
          <p:nvPr/>
        </p:nvSpPr>
        <p:spPr>
          <a:xfrm>
            <a:off x="3040200" y="6615000"/>
            <a:ext cx="3047760" cy="124920"/>
          </a:xfrm>
          <a:prstGeom prst="rect">
            <a:avLst/>
          </a:prstGeom>
          <a:solidFill>
            <a:schemeClr val="bg1">
              <a:lumMod val="85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" name="CustomShape 5"/>
          <p:cNvSpPr/>
          <p:nvPr/>
        </p:nvSpPr>
        <p:spPr>
          <a:xfrm>
            <a:off x="-7920" y="6740640"/>
            <a:ext cx="3047760" cy="124920"/>
          </a:xfrm>
          <a:prstGeom prst="rect">
            <a:avLst/>
          </a:prstGeom>
          <a:solidFill>
            <a:schemeClr val="bg1">
              <a:lumMod val="65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" name="CustomShape 6"/>
          <p:cNvSpPr/>
          <p:nvPr/>
        </p:nvSpPr>
        <p:spPr>
          <a:xfrm>
            <a:off x="-7920" y="6489720"/>
            <a:ext cx="3047760" cy="124920"/>
          </a:xfrm>
          <a:prstGeom prst="rect">
            <a:avLst/>
          </a:prstGeom>
          <a:solidFill>
            <a:srgbClr val="CF68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" name="CustomShape 7"/>
          <p:cNvSpPr/>
          <p:nvPr/>
        </p:nvSpPr>
        <p:spPr>
          <a:xfrm>
            <a:off x="-7920" y="6615000"/>
            <a:ext cx="3047760" cy="124920"/>
          </a:xfrm>
          <a:prstGeom prst="rect">
            <a:avLst/>
          </a:prstGeom>
          <a:solidFill>
            <a:schemeClr val="bg1">
              <a:lumMod val="95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" name="CustomShape 8"/>
          <p:cNvSpPr/>
          <p:nvPr/>
        </p:nvSpPr>
        <p:spPr>
          <a:xfrm>
            <a:off x="3040200" y="6740640"/>
            <a:ext cx="6103440" cy="124920"/>
          </a:xfrm>
          <a:prstGeom prst="rect">
            <a:avLst/>
          </a:prstGeom>
          <a:solidFill>
            <a:schemeClr val="bg1">
              <a:lumMod val="95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de-DE" sz="800" b="1" strike="noStrike" spc="-1">
                <a:solidFill>
                  <a:srgbClr val="000000"/>
                </a:solidFill>
                <a:latin typeface="Arial"/>
              </a:rPr>
              <a:t>Helmholtz-Zentrum Dresden-Rossendorf</a:t>
            </a:r>
            <a:endParaRPr lang="en-AU" sz="800" b="0" strike="noStrike" spc="-1">
              <a:latin typeface="Arial"/>
            </a:endParaRPr>
          </a:p>
        </p:txBody>
      </p:sp>
      <p:sp>
        <p:nvSpPr>
          <p:cNvPr id="13" name="CustomShape 9"/>
          <p:cNvSpPr/>
          <p:nvPr/>
        </p:nvSpPr>
        <p:spPr>
          <a:xfrm>
            <a:off x="7527600" y="6573960"/>
            <a:ext cx="1436760" cy="181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600" b="0" strike="noStrike" spc="-1">
                <a:solidFill>
                  <a:srgbClr val="FFFFFF"/>
                </a:solidFill>
                <a:latin typeface="Arial"/>
              </a:rPr>
              <a:t>Mitglied der Helmholtz-Gemeinschaft</a:t>
            </a:r>
            <a:endParaRPr lang="en-AU" sz="600" b="0" strike="noStrike" spc="-1">
              <a:latin typeface="Arial"/>
            </a:endParaRPr>
          </a:p>
        </p:txBody>
      </p:sp>
      <p:sp>
        <p:nvSpPr>
          <p:cNvPr id="14" name="CustomShape 10"/>
          <p:cNvSpPr/>
          <p:nvPr/>
        </p:nvSpPr>
        <p:spPr>
          <a:xfrm>
            <a:off x="0" y="574560"/>
            <a:ext cx="2707920" cy="1845720"/>
          </a:xfrm>
          <a:prstGeom prst="rect">
            <a:avLst/>
          </a:prstGeom>
          <a:gradFill rotWithShape="0">
            <a:gsLst>
              <a:gs pos="0">
                <a:srgbClr val="00519E">
                  <a:alpha val="45098"/>
                </a:srgbClr>
              </a:gs>
              <a:gs pos="100000">
                <a:srgbClr val="004E98">
                  <a:alpha val="10196"/>
                </a:srgbClr>
              </a:gs>
            </a:gsLst>
            <a:lin ang="4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5" name="Bild 4" descr="DDC_Sticker_groß_Schatten_RGB.png"/>
          <p:cNvPicPr/>
          <p:nvPr/>
        </p:nvPicPr>
        <p:blipFill>
          <a:blip r:embed="rId19"/>
          <a:stretch/>
        </p:blipFill>
        <p:spPr>
          <a:xfrm>
            <a:off x="6275520" y="5683320"/>
            <a:ext cx="780840" cy="779040"/>
          </a:xfrm>
          <a:prstGeom prst="rect">
            <a:avLst/>
          </a:prstGeom>
          <a:ln w="0">
            <a:noFill/>
          </a:ln>
        </p:spPr>
      </p:pic>
      <p:sp>
        <p:nvSpPr>
          <p:cNvPr id="16" name="CustomShape 11"/>
          <p:cNvSpPr/>
          <p:nvPr/>
        </p:nvSpPr>
        <p:spPr>
          <a:xfrm>
            <a:off x="4680" y="6597720"/>
            <a:ext cx="2982600" cy="181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  <a:spcBef>
                <a:spcPts val="300"/>
              </a:spcBef>
            </a:pPr>
            <a:r>
              <a:rPr lang="en-US" sz="600" b="1" strike="noStrike" spc="-1">
                <a:solidFill>
                  <a:srgbClr val="00589C"/>
                </a:solidFill>
                <a:latin typeface="Arial"/>
              </a:rPr>
              <a:t>Sergey Kovalev</a:t>
            </a:r>
            <a:r>
              <a:rPr lang="de-DE" sz="600" b="1" strike="noStrike" spc="-1">
                <a:solidFill>
                  <a:srgbClr val="00589C"/>
                </a:solidFill>
                <a:latin typeface="Wingdings 2"/>
              </a:rPr>
              <a:t></a:t>
            </a:r>
            <a:r>
              <a:rPr lang="de-DE" sz="600" b="1" strike="noStrike" spc="-1">
                <a:solidFill>
                  <a:srgbClr val="00589C"/>
                </a:solidFill>
                <a:latin typeface="Arial"/>
              </a:rPr>
              <a:t> s.kovalev@hzdr.de</a:t>
            </a:r>
            <a:r>
              <a:rPr lang="en-US" sz="600" b="1" strike="noStrike" spc="-1">
                <a:solidFill>
                  <a:srgbClr val="00589C"/>
                </a:solidFill>
                <a:latin typeface="Arial"/>
              </a:rPr>
              <a:t> </a:t>
            </a:r>
            <a:r>
              <a:rPr lang="de-DE" sz="600" b="1" strike="noStrike" spc="-1">
                <a:solidFill>
                  <a:srgbClr val="00589C"/>
                </a:solidFill>
                <a:latin typeface="Wingdings 2"/>
              </a:rPr>
              <a:t></a:t>
            </a:r>
            <a:r>
              <a:rPr lang="de-DE" sz="600" b="1" strike="noStrike" spc="-1">
                <a:solidFill>
                  <a:srgbClr val="00589C"/>
                </a:solidFill>
                <a:latin typeface="Arial"/>
              </a:rPr>
              <a:t> </a:t>
            </a:r>
            <a:r>
              <a:rPr lang="en-US" sz="600" b="1" strike="noStrike" spc="-1">
                <a:solidFill>
                  <a:srgbClr val="00589C"/>
                </a:solidFill>
                <a:latin typeface="Arial"/>
              </a:rPr>
              <a:t> www.hzdr.de  </a:t>
            </a:r>
            <a:r>
              <a:rPr lang="de-DE" sz="600" b="1" strike="noStrike" spc="-1">
                <a:solidFill>
                  <a:srgbClr val="00589C"/>
                </a:solidFill>
                <a:latin typeface="Wingdings 2"/>
              </a:rPr>
              <a:t></a:t>
            </a:r>
            <a:r>
              <a:rPr lang="de-DE" sz="600" b="1" strike="noStrike" spc="-1">
                <a:solidFill>
                  <a:srgbClr val="00589C"/>
                </a:solidFill>
                <a:latin typeface="Arial"/>
              </a:rPr>
              <a:t>  HZDR</a:t>
            </a:r>
            <a:endParaRPr lang="en-AU" sz="600" b="0" strike="noStrike" spc="-1">
              <a:latin typeface="Arial"/>
            </a:endParaRPr>
          </a:p>
        </p:txBody>
      </p:sp>
      <p:sp>
        <p:nvSpPr>
          <p:cNvPr id="17" name="PlaceHolder 1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de-DE" sz="44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18" name="PlaceHolder 1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32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4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Line 1"/>
          <p:cNvSpPr/>
          <p:nvPr/>
        </p:nvSpPr>
        <p:spPr>
          <a:xfrm>
            <a:off x="0" y="466560"/>
            <a:ext cx="9142200" cy="1440"/>
          </a:xfrm>
          <a:prstGeom prst="line">
            <a:avLst/>
          </a:prstGeom>
          <a:ln w="19050" cap="rnd">
            <a:solidFill>
              <a:schemeClr val="bg1"/>
            </a:solidFill>
            <a:prstDash val="sysDot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6" name="Picture 18" descr="FZD-Bildmarke_Preussel_wtransparent"/>
          <p:cNvPicPr/>
          <p:nvPr/>
        </p:nvPicPr>
        <p:blipFill>
          <a:blip r:embed="rId14"/>
          <a:stretch/>
        </p:blipFill>
        <p:spPr>
          <a:xfrm>
            <a:off x="8532720" y="44280"/>
            <a:ext cx="325080" cy="360000"/>
          </a:xfrm>
          <a:prstGeom prst="rect">
            <a:avLst/>
          </a:prstGeom>
          <a:ln w="0">
            <a:noFill/>
          </a:ln>
        </p:spPr>
      </p:pic>
      <p:sp>
        <p:nvSpPr>
          <p:cNvPr id="57" name="CustomShape 2"/>
          <p:cNvSpPr/>
          <p:nvPr/>
        </p:nvSpPr>
        <p:spPr>
          <a:xfrm>
            <a:off x="287280" y="6620040"/>
            <a:ext cx="2437920" cy="122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de-DE" sz="800" b="0" strike="noStrike" spc="-1">
                <a:solidFill>
                  <a:srgbClr val="FFFFFF"/>
                </a:solidFill>
                <a:latin typeface="Arial"/>
              </a:rPr>
              <a:t>Seite </a:t>
            </a:r>
            <a:fld id="{D50C3342-5296-4FEB-9390-A3E2D30DB711}" type="slidenum">
              <a:rPr lang="de-DE" sz="800" b="0" strike="noStrike" spc="-1">
                <a:solidFill>
                  <a:srgbClr val="FFFFFF"/>
                </a:solidFill>
                <a:latin typeface="Arial"/>
              </a:rPr>
              <a:t>‹Nr.›</a:t>
            </a:fld>
            <a:endParaRPr lang="en-AU" sz="800" b="0" strike="noStrike" spc="-1">
              <a:latin typeface="Arial"/>
            </a:endParaRPr>
          </a:p>
        </p:txBody>
      </p:sp>
      <p:pic>
        <p:nvPicPr>
          <p:cNvPr id="58" name="Bild 5" descr="DDC_Logo_110x50_4C.eps"/>
          <p:cNvPicPr/>
          <p:nvPr/>
        </p:nvPicPr>
        <p:blipFill>
          <a:blip r:embed="rId15"/>
          <a:stretch/>
        </p:blipFill>
        <p:spPr>
          <a:xfrm>
            <a:off x="6732720" y="6237360"/>
            <a:ext cx="718920" cy="328320"/>
          </a:xfrm>
          <a:prstGeom prst="rect">
            <a:avLst/>
          </a:prstGeom>
          <a:ln w="0">
            <a:noFill/>
          </a:ln>
        </p:spPr>
      </p:pic>
      <p:pic>
        <p:nvPicPr>
          <p:cNvPr id="59" name="Picture 29"/>
          <p:cNvPicPr/>
          <p:nvPr/>
        </p:nvPicPr>
        <p:blipFill>
          <a:blip r:embed="rId16"/>
          <a:srcRect b="26957"/>
          <a:stretch/>
        </p:blipFill>
        <p:spPr>
          <a:xfrm>
            <a:off x="4183200" y="0"/>
            <a:ext cx="4959000" cy="574200"/>
          </a:xfrm>
          <a:prstGeom prst="rect">
            <a:avLst/>
          </a:prstGeom>
          <a:ln w="0">
            <a:noFill/>
          </a:ln>
        </p:spPr>
      </p:pic>
      <p:pic>
        <p:nvPicPr>
          <p:cNvPr id="60" name="Picture 30"/>
          <p:cNvPicPr/>
          <p:nvPr/>
        </p:nvPicPr>
        <p:blipFill>
          <a:blip r:embed="rId17"/>
          <a:srcRect b="26957"/>
          <a:stretch/>
        </p:blipFill>
        <p:spPr>
          <a:xfrm>
            <a:off x="-7920" y="0"/>
            <a:ext cx="4190760" cy="574200"/>
          </a:xfrm>
          <a:prstGeom prst="rect">
            <a:avLst/>
          </a:prstGeom>
          <a:ln w="0">
            <a:noFill/>
          </a:ln>
        </p:spPr>
      </p:pic>
      <p:sp>
        <p:nvSpPr>
          <p:cNvPr id="61" name="CustomShape 3"/>
          <p:cNvSpPr/>
          <p:nvPr/>
        </p:nvSpPr>
        <p:spPr>
          <a:xfrm>
            <a:off x="-7920" y="0"/>
            <a:ext cx="9150120" cy="574200"/>
          </a:xfrm>
          <a:prstGeom prst="rect">
            <a:avLst/>
          </a:prstGeom>
          <a:solidFill>
            <a:srgbClr val="00589C">
              <a:alpha val="60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" name="CustomShape 4"/>
          <p:cNvSpPr/>
          <p:nvPr/>
        </p:nvSpPr>
        <p:spPr>
          <a:xfrm>
            <a:off x="-7920" y="0"/>
            <a:ext cx="286920" cy="286920"/>
          </a:xfrm>
          <a:prstGeom prst="rect">
            <a:avLst/>
          </a:prstGeom>
          <a:solidFill>
            <a:srgbClr val="CF68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3" name="Grafik 12"/>
          <p:cNvPicPr/>
          <p:nvPr/>
        </p:nvPicPr>
        <p:blipFill>
          <a:blip r:embed="rId18"/>
          <a:stretch/>
        </p:blipFill>
        <p:spPr>
          <a:xfrm>
            <a:off x="7683480" y="115920"/>
            <a:ext cx="1296720" cy="236160"/>
          </a:xfrm>
          <a:prstGeom prst="rect">
            <a:avLst/>
          </a:prstGeom>
          <a:ln w="0">
            <a:noFill/>
          </a:ln>
        </p:spPr>
      </p:pic>
      <p:sp>
        <p:nvSpPr>
          <p:cNvPr id="64" name="CustomShape 5"/>
          <p:cNvSpPr/>
          <p:nvPr/>
        </p:nvSpPr>
        <p:spPr>
          <a:xfrm>
            <a:off x="-7920" y="6620040"/>
            <a:ext cx="3047760" cy="124920"/>
          </a:xfrm>
          <a:prstGeom prst="rect">
            <a:avLst/>
          </a:prstGeom>
          <a:solidFill>
            <a:schemeClr val="bg1">
              <a:lumMod val="65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" name="CustomShape 6"/>
          <p:cNvSpPr/>
          <p:nvPr/>
        </p:nvSpPr>
        <p:spPr>
          <a:xfrm>
            <a:off x="3038400" y="6620040"/>
            <a:ext cx="6103440" cy="124920"/>
          </a:xfrm>
          <a:prstGeom prst="rect">
            <a:avLst/>
          </a:prstGeom>
          <a:solidFill>
            <a:srgbClr val="00589C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" name="CustomShape 7"/>
          <p:cNvSpPr/>
          <p:nvPr/>
        </p:nvSpPr>
        <p:spPr>
          <a:xfrm>
            <a:off x="-7920" y="6742080"/>
            <a:ext cx="3047760" cy="124920"/>
          </a:xfrm>
          <a:prstGeom prst="rect">
            <a:avLst/>
          </a:prstGeom>
          <a:solidFill>
            <a:srgbClr val="00589C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" name="CustomShape 8"/>
          <p:cNvSpPr/>
          <p:nvPr/>
        </p:nvSpPr>
        <p:spPr>
          <a:xfrm>
            <a:off x="7644960" y="6591240"/>
            <a:ext cx="1436760" cy="181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600" b="0" strike="noStrike" spc="-1">
                <a:solidFill>
                  <a:srgbClr val="FFFFFF"/>
                </a:solidFill>
                <a:latin typeface="Arial"/>
              </a:rPr>
              <a:t>Mitglied der Helmholtz-Gemeinschaft</a:t>
            </a:r>
            <a:endParaRPr lang="en-AU" sz="600" b="0" strike="noStrike" spc="-1">
              <a:latin typeface="Arial"/>
            </a:endParaRPr>
          </a:p>
        </p:txBody>
      </p:sp>
      <p:pic>
        <p:nvPicPr>
          <p:cNvPr id="68" name="Grafik 1"/>
          <p:cNvPicPr/>
          <p:nvPr/>
        </p:nvPicPr>
        <p:blipFill>
          <a:blip r:embed="rId19"/>
          <a:stretch/>
        </p:blipFill>
        <p:spPr>
          <a:xfrm>
            <a:off x="7683480" y="6288120"/>
            <a:ext cx="1285560" cy="231480"/>
          </a:xfrm>
          <a:prstGeom prst="rect">
            <a:avLst/>
          </a:prstGeom>
          <a:ln w="0">
            <a:noFill/>
          </a:ln>
        </p:spPr>
      </p:pic>
      <p:sp>
        <p:nvSpPr>
          <p:cNvPr id="69" name="CustomShape 9"/>
          <p:cNvSpPr/>
          <p:nvPr/>
        </p:nvSpPr>
        <p:spPr>
          <a:xfrm>
            <a:off x="3038400" y="6742080"/>
            <a:ext cx="6103440" cy="124920"/>
          </a:xfrm>
          <a:prstGeom prst="rect">
            <a:avLst/>
          </a:prstGeom>
          <a:solidFill>
            <a:schemeClr val="bg1">
              <a:lumMod val="95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" name="CustomShape 10"/>
          <p:cNvSpPr/>
          <p:nvPr/>
        </p:nvSpPr>
        <p:spPr>
          <a:xfrm>
            <a:off x="4680" y="6597720"/>
            <a:ext cx="2982600" cy="181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  <a:spcBef>
                <a:spcPts val="300"/>
              </a:spcBef>
            </a:pPr>
            <a:r>
              <a:rPr lang="en-US" sz="600" b="0" strike="noStrike" spc="-1">
                <a:solidFill>
                  <a:srgbClr val="00589C"/>
                </a:solidFill>
                <a:latin typeface="Arial"/>
              </a:rPr>
              <a:t>Sergey Kovalev</a:t>
            </a:r>
            <a:r>
              <a:rPr lang="de-DE" sz="600" b="0" strike="noStrike" spc="-1">
                <a:solidFill>
                  <a:srgbClr val="00589C"/>
                </a:solidFill>
                <a:latin typeface="Wingdings 2"/>
              </a:rPr>
              <a:t></a:t>
            </a:r>
            <a:r>
              <a:rPr lang="de-DE" sz="600" b="0" strike="noStrike" spc="-1">
                <a:solidFill>
                  <a:srgbClr val="00589C"/>
                </a:solidFill>
                <a:latin typeface="Arial"/>
              </a:rPr>
              <a:t> s.kovalev@hzdr.de</a:t>
            </a:r>
            <a:r>
              <a:rPr lang="en-US" sz="600" b="0" strike="noStrike" spc="-1">
                <a:solidFill>
                  <a:srgbClr val="00589C"/>
                </a:solidFill>
                <a:latin typeface="Arial"/>
              </a:rPr>
              <a:t> </a:t>
            </a:r>
            <a:r>
              <a:rPr lang="de-DE" sz="600" b="0" strike="noStrike" spc="-1">
                <a:solidFill>
                  <a:srgbClr val="00589C"/>
                </a:solidFill>
                <a:latin typeface="Wingdings 2"/>
              </a:rPr>
              <a:t></a:t>
            </a:r>
            <a:r>
              <a:rPr lang="de-DE" sz="600" b="0" strike="noStrike" spc="-1">
                <a:solidFill>
                  <a:srgbClr val="00589C"/>
                </a:solidFill>
                <a:latin typeface="Arial"/>
              </a:rPr>
              <a:t> </a:t>
            </a:r>
            <a:r>
              <a:rPr lang="en-US" sz="600" b="0" strike="noStrike" spc="-1">
                <a:solidFill>
                  <a:srgbClr val="00589C"/>
                </a:solidFill>
                <a:latin typeface="Arial"/>
              </a:rPr>
              <a:t> www.hzdr.de  </a:t>
            </a:r>
            <a:r>
              <a:rPr lang="de-DE" sz="600" b="0" strike="noStrike" spc="-1">
                <a:solidFill>
                  <a:srgbClr val="00589C"/>
                </a:solidFill>
                <a:latin typeface="Wingdings 2"/>
              </a:rPr>
              <a:t></a:t>
            </a:r>
            <a:r>
              <a:rPr lang="de-DE" sz="600" b="0" strike="noStrike" spc="-1">
                <a:solidFill>
                  <a:srgbClr val="00589C"/>
                </a:solidFill>
                <a:latin typeface="Arial"/>
              </a:rPr>
              <a:t>  HZDR</a:t>
            </a:r>
            <a:endParaRPr lang="en-AU" sz="600" b="0" strike="noStrike" spc="-1">
              <a:latin typeface="Arial"/>
            </a:endParaRPr>
          </a:p>
        </p:txBody>
      </p:sp>
      <p:sp>
        <p:nvSpPr>
          <p:cNvPr id="71" name="PlaceHolder 1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de-DE" sz="30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72" name="PlaceHolder 1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4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6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png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CustomShape 1"/>
          <p:cNvSpPr/>
          <p:nvPr/>
        </p:nvSpPr>
        <p:spPr>
          <a:xfrm>
            <a:off x="1362240" y="1776600"/>
            <a:ext cx="6136920" cy="822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400" b="1" strike="noStrike" spc="-1">
                <a:solidFill>
                  <a:srgbClr val="FFFFFF"/>
                </a:solidFill>
                <a:latin typeface="Arial"/>
              </a:rPr>
              <a:t>Towards coherent ultrafast spectroscopy</a:t>
            </a:r>
            <a:endParaRPr lang="en-AU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2400" b="1" strike="noStrike" spc="-1">
                <a:solidFill>
                  <a:srgbClr val="FFFFFF"/>
                </a:solidFill>
                <a:latin typeface="Arial"/>
              </a:rPr>
              <a:t>at IR-FELs </a:t>
            </a:r>
            <a:endParaRPr lang="en-AU" sz="2400" b="0" strike="noStrike" spc="-1">
              <a:latin typeface="Arial"/>
            </a:endParaRPr>
          </a:p>
        </p:txBody>
      </p:sp>
      <p:sp>
        <p:nvSpPr>
          <p:cNvPr id="116" name="CustomShape 2"/>
          <p:cNvSpPr/>
          <p:nvPr/>
        </p:nvSpPr>
        <p:spPr>
          <a:xfrm>
            <a:off x="582840" y="3672432"/>
            <a:ext cx="8163302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400" b="0" strike="noStrike" spc="-1" dirty="0">
                <a:solidFill>
                  <a:srgbClr val="FFFFFF"/>
                </a:solidFill>
                <a:latin typeface="Arial"/>
              </a:rPr>
              <a:t>S. Kovalev, I. Ilyakov, A. Ponomaryov, J.-C. Deinert, J.M. Klopf, A. Pashkin, S. Winnerl, P. Evtushenko</a:t>
            </a:r>
            <a:endParaRPr lang="en-AU" sz="14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CustomShape 1"/>
          <p:cNvSpPr/>
          <p:nvPr/>
        </p:nvSpPr>
        <p:spPr>
          <a:xfrm>
            <a:off x="335520" y="251280"/>
            <a:ext cx="108180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800" b="1" strike="noStrike" spc="-1">
                <a:solidFill>
                  <a:srgbClr val="FFFFFF"/>
                </a:solidFill>
                <a:latin typeface="Arial"/>
              </a:rPr>
              <a:t>Results:</a:t>
            </a:r>
            <a:endParaRPr lang="en-AU" sz="1800" b="0" strike="noStrike" spc="-1">
              <a:latin typeface="Arial"/>
            </a:endParaRPr>
          </a:p>
        </p:txBody>
      </p:sp>
      <p:pic>
        <p:nvPicPr>
          <p:cNvPr id="198" name="Grafik 2"/>
          <p:cNvPicPr/>
          <p:nvPr/>
        </p:nvPicPr>
        <p:blipFill>
          <a:blip r:embed="rId3"/>
          <a:stretch/>
        </p:blipFill>
        <p:spPr>
          <a:xfrm>
            <a:off x="3060000" y="2200680"/>
            <a:ext cx="2285640" cy="1804320"/>
          </a:xfrm>
          <a:prstGeom prst="rect">
            <a:avLst/>
          </a:prstGeom>
          <a:ln w="0">
            <a:noFill/>
          </a:ln>
        </p:spPr>
      </p:pic>
      <p:pic>
        <p:nvPicPr>
          <p:cNvPr id="199" name="Grafik 3"/>
          <p:cNvPicPr/>
          <p:nvPr/>
        </p:nvPicPr>
        <p:blipFill>
          <a:blip r:embed="rId4"/>
          <a:stretch/>
        </p:blipFill>
        <p:spPr>
          <a:xfrm>
            <a:off x="5724000" y="3871800"/>
            <a:ext cx="2844360" cy="2171520"/>
          </a:xfrm>
          <a:prstGeom prst="rect">
            <a:avLst/>
          </a:prstGeom>
          <a:ln w="0">
            <a:noFill/>
          </a:ln>
        </p:spPr>
      </p:pic>
      <p:pic>
        <p:nvPicPr>
          <p:cNvPr id="200" name="Grafik 4"/>
          <p:cNvPicPr/>
          <p:nvPr/>
        </p:nvPicPr>
        <p:blipFill>
          <a:blip r:embed="rId5"/>
          <a:stretch/>
        </p:blipFill>
        <p:spPr>
          <a:xfrm>
            <a:off x="395640" y="4005000"/>
            <a:ext cx="2488680" cy="1904760"/>
          </a:xfrm>
          <a:prstGeom prst="rect">
            <a:avLst/>
          </a:prstGeom>
          <a:ln w="0">
            <a:noFill/>
          </a:ln>
        </p:spPr>
      </p:pic>
      <p:sp>
        <p:nvSpPr>
          <p:cNvPr id="201" name="CustomShape 2"/>
          <p:cNvSpPr/>
          <p:nvPr/>
        </p:nvSpPr>
        <p:spPr>
          <a:xfrm>
            <a:off x="3086640" y="4551840"/>
            <a:ext cx="259236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400" b="0" strike="noStrike" spc="-1">
                <a:solidFill>
                  <a:srgbClr val="000000"/>
                </a:solidFill>
                <a:latin typeface="Arial"/>
              </a:rPr>
              <a:t>Using standart detection: all phases</a:t>
            </a:r>
            <a:endParaRPr lang="en-AU" sz="1400" b="0" strike="noStrike" spc="-1">
              <a:latin typeface="Arial"/>
            </a:endParaRPr>
          </a:p>
        </p:txBody>
      </p:sp>
      <p:sp>
        <p:nvSpPr>
          <p:cNvPr id="202" name="CustomShape 3"/>
          <p:cNvSpPr/>
          <p:nvPr/>
        </p:nvSpPr>
        <p:spPr>
          <a:xfrm>
            <a:off x="3480480" y="5085360"/>
            <a:ext cx="2592360" cy="303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400" b="0" strike="noStrike" spc="-1">
                <a:solidFill>
                  <a:srgbClr val="000000"/>
                </a:solidFill>
                <a:latin typeface="Arial"/>
              </a:rPr>
              <a:t>Using phase filter</a:t>
            </a:r>
            <a:endParaRPr lang="en-AU" sz="1400" b="0" strike="noStrike" spc="-1">
              <a:latin typeface="Arial"/>
            </a:endParaRPr>
          </a:p>
        </p:txBody>
      </p:sp>
      <p:sp>
        <p:nvSpPr>
          <p:cNvPr id="203" name="CustomShape 4"/>
          <p:cNvSpPr/>
          <p:nvPr/>
        </p:nvSpPr>
        <p:spPr>
          <a:xfrm>
            <a:off x="3169080" y="4170600"/>
            <a:ext cx="2102400" cy="303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400" b="1" strike="noStrike" spc="-1">
                <a:solidFill>
                  <a:srgbClr val="000000"/>
                </a:solidFill>
                <a:latin typeface="Arial"/>
              </a:rPr>
              <a:t>Electro-optic sampling</a:t>
            </a:r>
            <a:endParaRPr lang="en-AU" sz="1400" b="0" strike="noStrike" spc="-1">
              <a:latin typeface="Arial"/>
            </a:endParaRPr>
          </a:p>
        </p:txBody>
      </p:sp>
      <p:sp>
        <p:nvSpPr>
          <p:cNvPr id="204" name="CustomShape 5"/>
          <p:cNvSpPr/>
          <p:nvPr/>
        </p:nvSpPr>
        <p:spPr>
          <a:xfrm flipH="1">
            <a:off x="2643480" y="4737960"/>
            <a:ext cx="359640" cy="1436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3E8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5" name="CustomShape 6"/>
          <p:cNvSpPr/>
          <p:nvPr/>
        </p:nvSpPr>
        <p:spPr>
          <a:xfrm>
            <a:off x="5374440" y="5179680"/>
            <a:ext cx="343800" cy="1436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3E8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06" name="Grafik 11"/>
          <p:cNvPicPr/>
          <p:nvPr/>
        </p:nvPicPr>
        <p:blipFill>
          <a:blip r:embed="rId6"/>
          <a:stretch/>
        </p:blipFill>
        <p:spPr>
          <a:xfrm>
            <a:off x="0" y="731880"/>
            <a:ext cx="3252960" cy="2489400"/>
          </a:xfrm>
          <a:prstGeom prst="rect">
            <a:avLst/>
          </a:prstGeom>
          <a:ln w="0">
            <a:noFill/>
          </a:ln>
        </p:spPr>
      </p:pic>
      <p:sp>
        <p:nvSpPr>
          <p:cNvPr id="207" name="CustomShape 7"/>
          <p:cNvSpPr/>
          <p:nvPr/>
        </p:nvSpPr>
        <p:spPr>
          <a:xfrm>
            <a:off x="2051640" y="2781000"/>
            <a:ext cx="359640" cy="1436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3E8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8" name="CustomShape 8"/>
          <p:cNvSpPr/>
          <p:nvPr/>
        </p:nvSpPr>
        <p:spPr>
          <a:xfrm flipH="1">
            <a:off x="1834920" y="2781000"/>
            <a:ext cx="225720" cy="1436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3E8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9" name="CustomShape 9"/>
          <p:cNvSpPr/>
          <p:nvPr/>
        </p:nvSpPr>
        <p:spPr>
          <a:xfrm>
            <a:off x="6073200" y="1628640"/>
            <a:ext cx="188280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200" b="1" strike="noStrike" spc="-1">
                <a:solidFill>
                  <a:srgbClr val="000000"/>
                </a:solidFill>
                <a:latin typeface="Arial"/>
              </a:rPr>
              <a:t>Laser 1 and 2 are fixed</a:t>
            </a:r>
            <a:endParaRPr lang="en-AU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200" b="1" strike="noStrike" spc="-1">
                <a:solidFill>
                  <a:srgbClr val="000000"/>
                </a:solidFill>
                <a:latin typeface="Arial"/>
              </a:rPr>
              <a:t>Laser 3 is scanning</a:t>
            </a:r>
            <a:endParaRPr lang="en-AU" sz="1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CustomShape 1"/>
          <p:cNvSpPr/>
          <p:nvPr/>
        </p:nvSpPr>
        <p:spPr>
          <a:xfrm>
            <a:off x="335520" y="251280"/>
            <a:ext cx="108180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800" b="1" strike="noStrike" spc="-1">
                <a:solidFill>
                  <a:srgbClr val="FFFFFF"/>
                </a:solidFill>
                <a:latin typeface="Arial"/>
              </a:rPr>
              <a:t>Results:</a:t>
            </a:r>
            <a:endParaRPr lang="en-AU" sz="1800" b="0" strike="noStrike" spc="-1">
              <a:latin typeface="Arial"/>
            </a:endParaRPr>
          </a:p>
        </p:txBody>
      </p:sp>
      <p:pic>
        <p:nvPicPr>
          <p:cNvPr id="211" name="Grafik 3"/>
          <p:cNvPicPr/>
          <p:nvPr/>
        </p:nvPicPr>
        <p:blipFill>
          <a:blip r:embed="rId3"/>
          <a:stretch/>
        </p:blipFill>
        <p:spPr>
          <a:xfrm>
            <a:off x="297360" y="620640"/>
            <a:ext cx="4152240" cy="3177360"/>
          </a:xfrm>
          <a:prstGeom prst="rect">
            <a:avLst/>
          </a:prstGeom>
          <a:ln w="0">
            <a:noFill/>
          </a:ln>
        </p:spPr>
      </p:pic>
      <p:pic>
        <p:nvPicPr>
          <p:cNvPr id="212" name="Grafik 4"/>
          <p:cNvPicPr/>
          <p:nvPr/>
        </p:nvPicPr>
        <p:blipFill>
          <a:blip r:embed="rId4"/>
          <a:stretch/>
        </p:blipFill>
        <p:spPr>
          <a:xfrm>
            <a:off x="4447080" y="620640"/>
            <a:ext cx="4152240" cy="3177360"/>
          </a:xfrm>
          <a:prstGeom prst="rect">
            <a:avLst/>
          </a:prstGeom>
          <a:ln w="0">
            <a:noFill/>
          </a:ln>
        </p:spPr>
      </p:pic>
      <p:pic>
        <p:nvPicPr>
          <p:cNvPr id="213" name="Grafik 6"/>
          <p:cNvPicPr/>
          <p:nvPr/>
        </p:nvPicPr>
        <p:blipFill>
          <a:blip r:embed="rId5"/>
          <a:stretch/>
        </p:blipFill>
        <p:spPr>
          <a:xfrm>
            <a:off x="2699640" y="3698280"/>
            <a:ext cx="3658320" cy="27993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CustomShape 1"/>
          <p:cNvSpPr/>
          <p:nvPr/>
        </p:nvSpPr>
        <p:spPr>
          <a:xfrm>
            <a:off x="335520" y="251280"/>
            <a:ext cx="108180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800" b="1" strike="noStrike" spc="-1">
                <a:solidFill>
                  <a:srgbClr val="FFFFFF"/>
                </a:solidFill>
                <a:latin typeface="Arial"/>
              </a:rPr>
              <a:t>Results:</a:t>
            </a:r>
            <a:endParaRPr lang="en-AU" sz="1800" b="0" strike="noStrike" spc="-1">
              <a:latin typeface="Arial"/>
            </a:endParaRPr>
          </a:p>
        </p:txBody>
      </p:sp>
      <p:pic>
        <p:nvPicPr>
          <p:cNvPr id="215" name="Grafik 3"/>
          <p:cNvPicPr/>
          <p:nvPr/>
        </p:nvPicPr>
        <p:blipFill>
          <a:blip r:embed="rId2"/>
          <a:stretch/>
        </p:blipFill>
        <p:spPr>
          <a:xfrm>
            <a:off x="70560" y="836640"/>
            <a:ext cx="4508640" cy="3450240"/>
          </a:xfrm>
          <a:prstGeom prst="rect">
            <a:avLst/>
          </a:prstGeom>
          <a:ln w="0">
            <a:noFill/>
          </a:ln>
        </p:spPr>
      </p:pic>
      <p:pic>
        <p:nvPicPr>
          <p:cNvPr id="216" name="Grafik 4"/>
          <p:cNvPicPr/>
          <p:nvPr/>
        </p:nvPicPr>
        <p:blipFill>
          <a:blip r:embed="rId3"/>
          <a:stretch/>
        </p:blipFill>
        <p:spPr>
          <a:xfrm>
            <a:off x="4428000" y="836640"/>
            <a:ext cx="4508640" cy="3450240"/>
          </a:xfrm>
          <a:prstGeom prst="rect">
            <a:avLst/>
          </a:prstGeom>
          <a:ln w="0">
            <a:noFill/>
          </a:ln>
        </p:spPr>
      </p:pic>
      <p:sp>
        <p:nvSpPr>
          <p:cNvPr id="217" name="CustomShape 2"/>
          <p:cNvSpPr/>
          <p:nvPr/>
        </p:nvSpPr>
        <p:spPr>
          <a:xfrm>
            <a:off x="856800" y="4653000"/>
            <a:ext cx="721440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800" b="0" strike="noStrike" spc="-1">
                <a:solidFill>
                  <a:srgbClr val="000000"/>
                </a:solidFill>
                <a:latin typeface="Arial"/>
              </a:rPr>
              <a:t>Dip in the frequency corresponds to water absoprtion line (1.542 THz)</a:t>
            </a:r>
            <a:endParaRPr lang="en-AU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CustomShape 1"/>
          <p:cNvSpPr/>
          <p:nvPr/>
        </p:nvSpPr>
        <p:spPr>
          <a:xfrm>
            <a:off x="335880" y="251280"/>
            <a:ext cx="150408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800" b="1" strike="noStrike" spc="-1">
                <a:solidFill>
                  <a:srgbClr val="FFFFFF"/>
                </a:solidFill>
                <a:latin typeface="Arial"/>
              </a:rPr>
              <a:t>Conclusion:</a:t>
            </a:r>
            <a:endParaRPr lang="en-AU" sz="1800" b="0" strike="noStrike" spc="-1">
              <a:latin typeface="Arial"/>
            </a:endParaRPr>
          </a:p>
        </p:txBody>
      </p:sp>
      <p:sp>
        <p:nvSpPr>
          <p:cNvPr id="219" name="CustomShape 2"/>
          <p:cNvSpPr/>
          <p:nvPr/>
        </p:nvSpPr>
        <p:spPr>
          <a:xfrm>
            <a:off x="797400" y="1412640"/>
            <a:ext cx="7160400" cy="3656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1800" b="0" strike="noStrike" spc="-1">
                <a:solidFill>
                  <a:srgbClr val="000000"/>
                </a:solidFill>
                <a:latin typeface="Arial"/>
              </a:rPr>
              <a:t>Pulse-resolved detection can be applied to CEP-unstable sources,</a:t>
            </a:r>
            <a:endParaRPr lang="en-A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800" b="0" strike="noStrike" spc="-1">
                <a:solidFill>
                  <a:srgbClr val="000000"/>
                </a:solidFill>
                <a:latin typeface="Arial"/>
              </a:rPr>
              <a:t>	 such as IR-FEL oscillators or others.</a:t>
            </a:r>
            <a:endParaRPr lang="en-AU" sz="18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1800" b="0" strike="noStrike" spc="-1">
                <a:solidFill>
                  <a:srgbClr val="000000"/>
                </a:solidFill>
                <a:latin typeface="Arial"/>
              </a:rPr>
              <a:t>Using phase compensation / filtering, coherent spectroscopy</a:t>
            </a:r>
            <a:endParaRPr lang="en-A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800" b="0" strike="noStrike" spc="-1">
                <a:solidFill>
                  <a:srgbClr val="000000"/>
                </a:solidFill>
                <a:latin typeface="Arial"/>
              </a:rPr>
              <a:t>	is feasible, e.g. field driven dynamics can be observed.</a:t>
            </a:r>
            <a:endParaRPr lang="en-AU" sz="18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1800" b="0" strike="noStrike" spc="-1">
                <a:solidFill>
                  <a:srgbClr val="000000"/>
                </a:solidFill>
                <a:latin typeface="Arial"/>
              </a:rPr>
              <a:t>Opens new research area for accelerator-based sources</a:t>
            </a:r>
            <a:endParaRPr lang="en-A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A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A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800" b="0" strike="noStrike" spc="-1">
                <a:solidFill>
                  <a:srgbClr val="000000"/>
                </a:solidFill>
                <a:latin typeface="Arial"/>
              </a:rPr>
              <a:t>Next steps:</a:t>
            </a:r>
            <a:endParaRPr lang="en-AU" sz="18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1800" b="0" strike="noStrike" spc="-1">
                <a:solidFill>
                  <a:srgbClr val="000000"/>
                </a:solidFill>
                <a:latin typeface="Arial"/>
              </a:rPr>
              <a:t>Timing jitter monitoring / compensation;</a:t>
            </a:r>
            <a:endParaRPr lang="en-AU" sz="18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1800" b="0" strike="noStrike" spc="-1">
                <a:solidFill>
                  <a:srgbClr val="000000"/>
                </a:solidFill>
                <a:latin typeface="Arial"/>
              </a:rPr>
              <a:t>Organic EO crystals to cover 10 THz range;</a:t>
            </a:r>
            <a:endParaRPr lang="en-AU" sz="18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1800" b="0" strike="noStrike" spc="-1">
                <a:solidFill>
                  <a:srgbClr val="000000"/>
                </a:solidFill>
                <a:latin typeface="Arial"/>
              </a:rPr>
              <a:t>Benchmarking other schemes, as this was just the first attempt</a:t>
            </a:r>
            <a:endParaRPr lang="en-A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A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AU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CustomShape 1"/>
          <p:cNvSpPr/>
          <p:nvPr/>
        </p:nvSpPr>
        <p:spPr>
          <a:xfrm>
            <a:off x="1010880" y="2277000"/>
            <a:ext cx="7199280" cy="699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4000" b="1" strike="noStrike" spc="-1">
                <a:solidFill>
                  <a:srgbClr val="161645"/>
                </a:solidFill>
                <a:latin typeface="Arial"/>
              </a:rPr>
              <a:t>Thank you for your attention.</a:t>
            </a:r>
            <a:endParaRPr lang="en-AU" sz="4000" b="0" strike="noStrike" spc="-1">
              <a:latin typeface="Arial"/>
            </a:endParaRPr>
          </a:p>
        </p:txBody>
      </p:sp>
      <p:pic>
        <p:nvPicPr>
          <p:cNvPr id="221" name="Grafik 6"/>
          <p:cNvPicPr/>
          <p:nvPr/>
        </p:nvPicPr>
        <p:blipFill>
          <a:blip r:embed="rId2"/>
          <a:stretch/>
        </p:blipFill>
        <p:spPr>
          <a:xfrm>
            <a:off x="5292000" y="4709520"/>
            <a:ext cx="3195360" cy="807120"/>
          </a:xfrm>
          <a:prstGeom prst="rect">
            <a:avLst/>
          </a:prstGeom>
          <a:ln w="0">
            <a:noFill/>
          </a:ln>
        </p:spPr>
      </p:pic>
      <p:pic>
        <p:nvPicPr>
          <p:cNvPr id="222" name="Grafik 7"/>
          <p:cNvPicPr/>
          <p:nvPr/>
        </p:nvPicPr>
        <p:blipFill>
          <a:blip r:embed="rId3"/>
          <a:stretch/>
        </p:blipFill>
        <p:spPr>
          <a:xfrm>
            <a:off x="1122840" y="3618360"/>
            <a:ext cx="1835640" cy="1150200"/>
          </a:xfrm>
          <a:prstGeom prst="rect">
            <a:avLst/>
          </a:prstGeom>
          <a:ln w="0">
            <a:noFill/>
          </a:ln>
        </p:spPr>
      </p:pic>
      <p:pic>
        <p:nvPicPr>
          <p:cNvPr id="223" name="Grafik 9"/>
          <p:cNvPicPr/>
          <p:nvPr/>
        </p:nvPicPr>
        <p:blipFill>
          <a:blip r:embed="rId4"/>
          <a:stretch/>
        </p:blipFill>
        <p:spPr>
          <a:xfrm>
            <a:off x="539640" y="5517360"/>
            <a:ext cx="3002040" cy="7722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CustomShape 1"/>
          <p:cNvSpPr/>
          <p:nvPr/>
        </p:nvSpPr>
        <p:spPr>
          <a:xfrm>
            <a:off x="335880" y="251280"/>
            <a:ext cx="159372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800" b="1" strike="noStrike" spc="-1">
                <a:solidFill>
                  <a:srgbClr val="FFFFFF"/>
                </a:solidFill>
                <a:latin typeface="Arial"/>
              </a:rPr>
              <a:t>Introduction:</a:t>
            </a:r>
            <a:endParaRPr lang="en-AU" sz="1800" b="0" strike="noStrike" spc="-1">
              <a:latin typeface="Arial"/>
            </a:endParaRPr>
          </a:p>
        </p:txBody>
      </p:sp>
      <p:sp>
        <p:nvSpPr>
          <p:cNvPr id="118" name="CustomShape 2"/>
          <p:cNvSpPr/>
          <p:nvPr/>
        </p:nvSpPr>
        <p:spPr>
          <a:xfrm>
            <a:off x="1032840" y="1181160"/>
            <a:ext cx="6748920" cy="2008440"/>
          </a:xfrm>
          <a:prstGeom prst="rect">
            <a:avLst/>
          </a:prstGeom>
          <a:solidFill>
            <a:srgbClr val="FFFFFF"/>
          </a:solidFill>
          <a:ln>
            <a:solidFill>
              <a:srgbClr val="333399"/>
            </a:solidFill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de-DE" sz="1400" b="1" strike="noStrike" spc="-1" dirty="0">
                <a:solidFill>
                  <a:srgbClr val="00589C"/>
                </a:solidFill>
                <a:latin typeface="Arial"/>
              </a:rPr>
              <a:t>Background:</a:t>
            </a:r>
            <a:endParaRPr lang="en-AU" sz="1400" b="0" strike="noStrike" spc="-1" dirty="0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1400" b="0" strike="noStrike" spc="-1" dirty="0">
                <a:solidFill>
                  <a:srgbClr val="000000"/>
                </a:solidFill>
                <a:latin typeface="Arial"/>
              </a:rPr>
              <a:t>Accelerator-based sources can provide unique parameters of radiation</a:t>
            </a:r>
            <a:endParaRPr lang="en-AU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400" b="0" strike="noStrike" spc="-1" dirty="0">
                <a:solidFill>
                  <a:srgbClr val="000000"/>
                </a:solidFill>
                <a:latin typeface="Arial"/>
              </a:rPr>
              <a:t>	that is important both for fundamental research and applications.</a:t>
            </a:r>
            <a:endParaRPr lang="en-AU" sz="1400" b="0" strike="noStrike" spc="-1" dirty="0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1400" b="0" strike="noStrike" spc="-1" dirty="0">
                <a:solidFill>
                  <a:srgbClr val="000000"/>
                </a:solidFill>
                <a:latin typeface="Arial"/>
              </a:rPr>
              <a:t>A big interest on THz/IR range is attributed to selective ground state</a:t>
            </a:r>
            <a:endParaRPr lang="en-AU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400" b="0" strike="noStrike" spc="-1" dirty="0">
                <a:solidFill>
                  <a:srgbClr val="000000"/>
                </a:solidFill>
                <a:latin typeface="Arial"/>
              </a:rPr>
              <a:t>	excitation, THz nonlinearities, coherent phase control etc.</a:t>
            </a:r>
            <a:endParaRPr lang="en-AU" sz="1400" b="0" strike="noStrike" spc="-1" dirty="0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FF0000"/>
              </a:buClr>
              <a:buFont typeface="Arial"/>
              <a:buChar char="•"/>
            </a:pPr>
            <a:r>
              <a:rPr lang="de-DE" sz="1400" b="0" strike="noStrike" spc="-1" dirty="0">
                <a:solidFill>
                  <a:srgbClr val="FF0000"/>
                </a:solidFill>
                <a:latin typeface="Arial"/>
              </a:rPr>
              <a:t>Problem: conventional techniques to study field-induced effects (time-</a:t>
            </a:r>
            <a:endParaRPr lang="en-AU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400" b="0" strike="noStrike" spc="-1" dirty="0">
                <a:solidFill>
                  <a:srgbClr val="FF0000"/>
                </a:solidFill>
                <a:latin typeface="Arial"/>
              </a:rPr>
              <a:t>	resolved techniques) often not working, require adaptations</a:t>
            </a:r>
            <a:endParaRPr lang="en-AU" sz="1400" b="0" strike="noStrike" spc="-1" dirty="0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1400" b="0" strike="noStrike" spc="-1" dirty="0">
                <a:solidFill>
                  <a:srgbClr val="000000"/>
                </a:solidFill>
                <a:latin typeface="Arial"/>
              </a:rPr>
              <a:t>Pulse-resolved detection as a way to overcome various accelerator instabilities,</a:t>
            </a:r>
            <a:endParaRPr lang="en-AU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400" b="0" strike="noStrike" spc="-1" dirty="0">
                <a:solidFill>
                  <a:srgbClr val="000000"/>
                </a:solidFill>
                <a:latin typeface="Arial"/>
              </a:rPr>
              <a:t>	but tested only for superradiant (</a:t>
            </a:r>
            <a:r>
              <a:rPr lang="de-DE" sz="1400" b="1" strike="noStrike" spc="-1" dirty="0">
                <a:solidFill>
                  <a:srgbClr val="000000"/>
                </a:solidFill>
                <a:latin typeface="Arial"/>
              </a:rPr>
              <a:t>CEP stable</a:t>
            </a:r>
            <a:r>
              <a:rPr lang="de-DE" sz="1400" b="0" strike="noStrike" spc="-1" dirty="0">
                <a:solidFill>
                  <a:srgbClr val="000000"/>
                </a:solidFill>
                <a:latin typeface="Arial"/>
              </a:rPr>
              <a:t>) sources.</a:t>
            </a:r>
            <a:endParaRPr lang="en-AU" sz="1400" b="0" strike="noStrike" spc="-1" dirty="0">
              <a:latin typeface="Arial"/>
            </a:endParaRPr>
          </a:p>
        </p:txBody>
      </p:sp>
      <p:sp>
        <p:nvSpPr>
          <p:cNvPr id="119" name="CustomShape 3"/>
          <p:cNvSpPr/>
          <p:nvPr/>
        </p:nvSpPr>
        <p:spPr>
          <a:xfrm>
            <a:off x="1026720" y="3561480"/>
            <a:ext cx="6900840" cy="2460758"/>
          </a:xfrm>
          <a:prstGeom prst="rect">
            <a:avLst/>
          </a:prstGeom>
          <a:solidFill>
            <a:srgbClr val="FFFFFF"/>
          </a:solidFill>
          <a:ln>
            <a:solidFill>
              <a:srgbClr val="333399"/>
            </a:solidFill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de-DE" sz="1400" b="1" strike="noStrike" spc="-1" dirty="0">
                <a:solidFill>
                  <a:srgbClr val="262673"/>
                </a:solidFill>
                <a:latin typeface="Arial"/>
              </a:rPr>
              <a:t>Motivation:</a:t>
            </a:r>
            <a:endParaRPr lang="en-AU" sz="1400" b="0" strike="noStrike" spc="-1" dirty="0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1400" b="0" strike="noStrike" spc="-1" dirty="0">
                <a:solidFill>
                  <a:srgbClr val="000000"/>
                </a:solidFill>
                <a:latin typeface="Arial"/>
              </a:rPr>
              <a:t>FEL can provide tunable radiation with extreme spectral brightness </a:t>
            </a:r>
            <a:r>
              <a:rPr lang="de-DE" sz="1400" b="0" strike="noStrike" spc="-1" dirty="0">
                <a:solidFill>
                  <a:srgbClr val="000000"/>
                </a:solidFill>
                <a:latin typeface="Wingdings"/>
              </a:rPr>
              <a:t></a:t>
            </a:r>
            <a:r>
              <a:rPr lang="de-DE" sz="1400" b="0" strike="noStrike" spc="-1" dirty="0">
                <a:solidFill>
                  <a:srgbClr val="000000"/>
                </a:solidFill>
                <a:latin typeface="Arial"/>
              </a:rPr>
              <a:t> ideal for selective excitation.</a:t>
            </a: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AU" sz="1400" b="0" strike="noStrike" spc="-1" dirty="0">
                <a:latin typeface="Arial"/>
              </a:rPr>
              <a:t>FEL oscillators are </a:t>
            </a:r>
            <a:r>
              <a:rPr lang="en-AU" sz="1400" b="1" u="sng" strike="noStrike" spc="-1" dirty="0">
                <a:solidFill>
                  <a:srgbClr val="FF0000"/>
                </a:solidFill>
                <a:latin typeface="Arial"/>
              </a:rPr>
              <a:t>not CEP stable</a:t>
            </a:r>
            <a:r>
              <a:rPr lang="en-AU" sz="1400" b="0" strike="noStrike" spc="-1" dirty="0">
                <a:latin typeface="Arial"/>
              </a:rPr>
              <a:t>, so new techniques are needed to determine the phase of each pulse at the high repetition rate.</a:t>
            </a: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1400" b="0" strike="noStrike" spc="-1" dirty="0">
                <a:solidFill>
                  <a:srgbClr val="000000"/>
                </a:solidFill>
                <a:latin typeface="Arial"/>
              </a:rPr>
              <a:t>Important for FEL-seeded superradiant accelerator based sources (such as DALI) in planning</a:t>
            </a:r>
            <a:endParaRPr lang="en-AU" sz="1400" b="0" strike="noStrike" spc="-1" dirty="0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1400" b="0" strike="noStrike" spc="-1" dirty="0">
                <a:solidFill>
                  <a:srgbClr val="000000"/>
                </a:solidFill>
                <a:latin typeface="Arial"/>
              </a:rPr>
              <a:t>Up to now: no results on coherent spectroscopy using CEP-unstable sources.</a:t>
            </a:r>
            <a:endParaRPr lang="en-AU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AU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400" b="1" strike="noStrike" spc="-1" dirty="0">
                <a:solidFill>
                  <a:srgbClr val="000000"/>
                </a:solidFill>
                <a:latin typeface="Arial"/>
              </a:rPr>
              <a:t>Here, we demonstrate: the CEP-instability problem can be solved by phase-resolved detection, and coherent spectroscopy can be employed at IR-FELs</a:t>
            </a:r>
            <a:endParaRPr lang="en-AU" sz="14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348480" y="251280"/>
            <a:ext cx="390276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800" b="1" strike="noStrike" spc="-1">
                <a:solidFill>
                  <a:srgbClr val="FFFFFF"/>
                </a:solidFill>
                <a:latin typeface="Arial"/>
              </a:rPr>
              <a:t>Pulse-resolved detection concept:</a:t>
            </a:r>
            <a:endParaRPr lang="en-AU" sz="1800" b="0" strike="noStrike" spc="-1">
              <a:latin typeface="Arial"/>
            </a:endParaRPr>
          </a:p>
        </p:txBody>
      </p:sp>
      <p:grpSp>
        <p:nvGrpSpPr>
          <p:cNvPr id="121" name="Group 2"/>
          <p:cNvGrpSpPr/>
          <p:nvPr/>
        </p:nvGrpSpPr>
        <p:grpSpPr>
          <a:xfrm>
            <a:off x="1251360" y="878400"/>
            <a:ext cx="6640920" cy="2910240"/>
            <a:chOff x="1251360" y="878400"/>
            <a:chExt cx="6640920" cy="2910240"/>
          </a:xfrm>
        </p:grpSpPr>
        <p:sp>
          <p:nvSpPr>
            <p:cNvPr id="122" name="CustomShape 3"/>
            <p:cNvSpPr/>
            <p:nvPr/>
          </p:nvSpPr>
          <p:spPr>
            <a:xfrm>
              <a:off x="2584800" y="2648520"/>
              <a:ext cx="298080" cy="105120"/>
            </a:xfrm>
            <a:prstGeom prst="ellipse">
              <a:avLst/>
            </a:prstGeom>
            <a:solidFill>
              <a:schemeClr val="tx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3" name="CustomShape 4"/>
            <p:cNvSpPr/>
            <p:nvPr/>
          </p:nvSpPr>
          <p:spPr>
            <a:xfrm>
              <a:off x="1719000" y="2701080"/>
              <a:ext cx="241128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solidFill>
              <a:srgbClr val="003E89"/>
            </a:solidFill>
            <a:ln w="12700">
              <a:solidFill>
                <a:schemeClr val="tx1"/>
              </a:solidFill>
              <a:round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124" name="Picture 92"/>
            <p:cNvPicPr/>
            <p:nvPr/>
          </p:nvPicPr>
          <p:blipFill>
            <a:blip r:embed="rId3"/>
            <a:stretch/>
          </p:blipFill>
          <p:spPr>
            <a:xfrm>
              <a:off x="3324960" y="2964960"/>
              <a:ext cx="1014840" cy="8236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25" name="Picture 93"/>
            <p:cNvPicPr/>
            <p:nvPr/>
          </p:nvPicPr>
          <p:blipFill>
            <a:blip r:embed="rId4"/>
            <a:stretch/>
          </p:blipFill>
          <p:spPr>
            <a:xfrm>
              <a:off x="5414400" y="2984760"/>
              <a:ext cx="1194120" cy="7110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26" name="CustomShape 5"/>
            <p:cNvSpPr/>
            <p:nvPr/>
          </p:nvSpPr>
          <p:spPr>
            <a:xfrm>
              <a:off x="4996800" y="2648520"/>
              <a:ext cx="298080" cy="105120"/>
            </a:xfrm>
            <a:prstGeom prst="ellipse">
              <a:avLst/>
            </a:prstGeom>
            <a:solidFill>
              <a:schemeClr val="tx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7" name="CustomShape 6"/>
            <p:cNvSpPr/>
            <p:nvPr/>
          </p:nvSpPr>
          <p:spPr>
            <a:xfrm>
              <a:off x="4131000" y="2701080"/>
              <a:ext cx="376128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solidFill>
              <a:srgbClr val="003E89"/>
            </a:solidFill>
            <a:ln w="12700">
              <a:solidFill>
                <a:schemeClr val="tx1"/>
              </a:solidFill>
              <a:round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8" name="CustomShape 7"/>
            <p:cNvSpPr/>
            <p:nvPr/>
          </p:nvSpPr>
          <p:spPr>
            <a:xfrm>
              <a:off x="3623400" y="1937520"/>
              <a:ext cx="417600" cy="763200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rgbClr val="00B05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9" name="CustomShape 8"/>
            <p:cNvSpPr/>
            <p:nvPr/>
          </p:nvSpPr>
          <p:spPr>
            <a:xfrm>
              <a:off x="5760720" y="1594080"/>
              <a:ext cx="417600" cy="1106640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rgbClr val="00B05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0" name="Line 9"/>
            <p:cNvSpPr/>
            <p:nvPr/>
          </p:nvSpPr>
          <p:spPr>
            <a:xfrm flipH="1">
              <a:off x="2665080" y="1060560"/>
              <a:ext cx="3197160" cy="0"/>
            </a:xfrm>
            <a:prstGeom prst="line">
              <a:avLst/>
            </a:prstGeom>
            <a:ln w="34925">
              <a:solidFill>
                <a:srgbClr val="C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1" name="CustomShape 10"/>
            <p:cNvSpPr/>
            <p:nvPr/>
          </p:nvSpPr>
          <p:spPr>
            <a:xfrm>
              <a:off x="1251360" y="878400"/>
              <a:ext cx="1631520" cy="359640"/>
            </a:xfrm>
            <a:prstGeom prst="rect">
              <a:avLst/>
            </a:prstGeom>
            <a:solidFill>
              <a:srgbClr val="FF0000"/>
            </a:solidFill>
            <a:ln w="34925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>
              <a:noAutofit/>
            </a:bodyPr>
            <a:lstStyle/>
            <a:p>
              <a:pPr algn="ctr">
                <a:lnSpc>
                  <a:spcPct val="100000"/>
                </a:lnSpc>
                <a:tabLst>
                  <a:tab pos="0" algn="l"/>
                </a:tabLst>
              </a:pPr>
              <a:r>
                <a:rPr lang="en-US" sz="1600" b="0" strike="noStrike" spc="-1">
                  <a:solidFill>
                    <a:srgbClr val="000000"/>
                  </a:solidFill>
                  <a:latin typeface="Arial"/>
                </a:rPr>
                <a:t>fs laser system</a:t>
              </a:r>
              <a:endParaRPr lang="en-AU" sz="1600" b="0" strike="noStrike" spc="-1">
                <a:latin typeface="Arial"/>
              </a:endParaRPr>
            </a:p>
          </p:txBody>
        </p:sp>
        <p:sp>
          <p:nvSpPr>
            <p:cNvPr id="132" name="Line 11"/>
            <p:cNvSpPr/>
            <p:nvPr/>
          </p:nvSpPr>
          <p:spPr>
            <a:xfrm>
              <a:off x="3652920" y="934200"/>
              <a:ext cx="358560" cy="210960"/>
            </a:xfrm>
            <a:prstGeom prst="line">
              <a:avLst/>
            </a:prstGeom>
            <a:ln w="5080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" name="Line 12"/>
            <p:cNvSpPr/>
            <p:nvPr/>
          </p:nvSpPr>
          <p:spPr>
            <a:xfrm flipV="1">
              <a:off x="3832200" y="1060560"/>
              <a:ext cx="0" cy="319320"/>
            </a:xfrm>
            <a:prstGeom prst="line">
              <a:avLst/>
            </a:prstGeom>
            <a:ln w="34925">
              <a:solidFill>
                <a:srgbClr val="C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" name="CustomShape 13"/>
            <p:cNvSpPr/>
            <p:nvPr/>
          </p:nvSpPr>
          <p:spPr>
            <a:xfrm>
              <a:off x="2584800" y="1409040"/>
              <a:ext cx="2490840" cy="528480"/>
            </a:xfrm>
            <a:prstGeom prst="roundRect">
              <a:avLst>
                <a:gd name="adj" fmla="val 16667"/>
              </a:avLst>
            </a:prstGeom>
            <a:solidFill>
              <a:schemeClr val="tx1">
                <a:lumMod val="50000"/>
                <a:lumOff val="5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>
              <a:noAutofit/>
            </a:bodyPr>
            <a:lstStyle/>
            <a:p>
              <a:pPr algn="ctr">
                <a:lnSpc>
                  <a:spcPct val="100000"/>
                </a:lnSpc>
                <a:tabLst>
                  <a:tab pos="0" algn="l"/>
                </a:tabLst>
              </a:pPr>
              <a:r>
                <a:rPr lang="en-US" sz="1400" b="1" strike="noStrike" spc="-1">
                  <a:solidFill>
                    <a:srgbClr val="00CC00"/>
                  </a:solidFill>
                  <a:latin typeface="Arial"/>
                </a:rPr>
                <a:t>Characterization:</a:t>
              </a:r>
              <a:endParaRPr lang="en-AU" sz="1400" b="0" strike="noStrike" spc="-1">
                <a:latin typeface="Arial"/>
              </a:endParaRPr>
            </a:p>
            <a:p>
              <a:pPr algn="ctr">
                <a:lnSpc>
                  <a:spcPct val="100000"/>
                </a:lnSpc>
                <a:tabLst>
                  <a:tab pos="0" algn="l"/>
                </a:tabLst>
              </a:pPr>
              <a:r>
                <a:rPr lang="en-US" sz="1400" b="1" strike="noStrike" spc="-1">
                  <a:solidFill>
                    <a:srgbClr val="00CC00"/>
                  </a:solidFill>
                  <a:latin typeface="Arial"/>
                </a:rPr>
                <a:t>Jitter, amplitude, spectrum</a:t>
              </a:r>
              <a:endParaRPr lang="en-AU" sz="1400" b="0" strike="noStrike" spc="-1">
                <a:latin typeface="Arial"/>
              </a:endParaRPr>
            </a:p>
          </p:txBody>
        </p:sp>
        <p:sp>
          <p:nvSpPr>
            <p:cNvPr id="135" name="Line 14"/>
            <p:cNvSpPr/>
            <p:nvPr/>
          </p:nvSpPr>
          <p:spPr>
            <a:xfrm flipV="1">
              <a:off x="3467160" y="2437560"/>
              <a:ext cx="730080" cy="527040"/>
            </a:xfrm>
            <a:prstGeom prst="line">
              <a:avLst/>
            </a:prstGeom>
            <a:ln w="22225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6" name="Line 15"/>
            <p:cNvSpPr/>
            <p:nvPr/>
          </p:nvSpPr>
          <p:spPr>
            <a:xfrm flipV="1">
              <a:off x="5550480" y="2463840"/>
              <a:ext cx="730080" cy="527040"/>
            </a:xfrm>
            <a:prstGeom prst="line">
              <a:avLst/>
            </a:prstGeom>
            <a:ln w="22225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7" name="CustomShape 16"/>
            <p:cNvSpPr/>
            <p:nvPr/>
          </p:nvSpPr>
          <p:spPr>
            <a:xfrm>
              <a:off x="5372280" y="908640"/>
              <a:ext cx="2101680" cy="685080"/>
            </a:xfrm>
            <a:prstGeom prst="roundRect">
              <a:avLst>
                <a:gd name="adj" fmla="val 16667"/>
              </a:avLst>
            </a:prstGeom>
            <a:solidFill>
              <a:srgbClr val="003E89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>
              <a:noAutofit/>
            </a:bodyPr>
            <a:lstStyle/>
            <a:p>
              <a:pPr algn="ctr">
                <a:lnSpc>
                  <a:spcPct val="100000"/>
                </a:lnSpc>
                <a:tabLst>
                  <a:tab pos="0" algn="l"/>
                </a:tabLst>
              </a:pPr>
              <a:r>
                <a:rPr lang="en-US" sz="1600" b="1" strike="noStrike" spc="-1">
                  <a:solidFill>
                    <a:srgbClr val="00CC00"/>
                  </a:solidFill>
                  <a:latin typeface="Arial"/>
                </a:rPr>
                <a:t>Time-resolved</a:t>
              </a:r>
              <a:endParaRPr lang="en-AU" sz="1600" b="0" strike="noStrike" spc="-1">
                <a:latin typeface="Arial"/>
              </a:endParaRPr>
            </a:p>
            <a:p>
              <a:pPr algn="ctr">
                <a:lnSpc>
                  <a:spcPct val="100000"/>
                </a:lnSpc>
                <a:tabLst>
                  <a:tab pos="0" algn="l"/>
                </a:tabLst>
              </a:pPr>
              <a:r>
                <a:rPr lang="en-US" sz="1600" b="1" strike="noStrike" spc="-1">
                  <a:solidFill>
                    <a:srgbClr val="00CC00"/>
                  </a:solidFill>
                  <a:latin typeface="Arial"/>
                </a:rPr>
                <a:t>experiments</a:t>
              </a:r>
              <a:endParaRPr lang="en-AU" sz="1600" b="0" strike="noStrike" spc="-1">
                <a:latin typeface="Arial"/>
              </a:endParaRPr>
            </a:p>
          </p:txBody>
        </p:sp>
      </p:grpSp>
      <p:pic>
        <p:nvPicPr>
          <p:cNvPr id="138" name="Picture 167"/>
          <p:cNvPicPr/>
          <p:nvPr/>
        </p:nvPicPr>
        <p:blipFill>
          <a:blip r:embed="rId5"/>
          <a:stretch/>
        </p:blipFill>
        <p:spPr>
          <a:xfrm>
            <a:off x="5256000" y="3996000"/>
            <a:ext cx="3003840" cy="2234160"/>
          </a:xfrm>
          <a:prstGeom prst="rect">
            <a:avLst/>
          </a:prstGeom>
          <a:ln w="0">
            <a:noFill/>
          </a:ln>
        </p:spPr>
      </p:pic>
      <p:pic>
        <p:nvPicPr>
          <p:cNvPr id="139" name="Picture 166"/>
          <p:cNvPicPr/>
          <p:nvPr/>
        </p:nvPicPr>
        <p:blipFill>
          <a:blip r:embed="rId6"/>
          <a:stretch/>
        </p:blipFill>
        <p:spPr>
          <a:xfrm>
            <a:off x="1800000" y="3996000"/>
            <a:ext cx="2887920" cy="2064600"/>
          </a:xfrm>
          <a:prstGeom prst="rect">
            <a:avLst/>
          </a:prstGeom>
          <a:ln w="0">
            <a:noFill/>
          </a:ln>
        </p:spPr>
      </p:pic>
      <p:sp>
        <p:nvSpPr>
          <p:cNvPr id="140" name="CustomShape 17"/>
          <p:cNvSpPr/>
          <p:nvPr/>
        </p:nvSpPr>
        <p:spPr>
          <a:xfrm>
            <a:off x="3366720" y="3754800"/>
            <a:ext cx="1011600" cy="272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200" b="0" strike="noStrike" spc="-1">
                <a:solidFill>
                  <a:srgbClr val="000000"/>
                </a:solidFill>
                <a:latin typeface="Arial"/>
              </a:rPr>
              <a:t>CDR source</a:t>
            </a:r>
            <a:endParaRPr lang="en-AU" sz="1200" b="0" strike="noStrike" spc="-1">
              <a:latin typeface="Arial"/>
            </a:endParaRPr>
          </a:p>
        </p:txBody>
      </p:sp>
      <p:sp>
        <p:nvSpPr>
          <p:cNvPr id="141" name="CustomShape 18"/>
          <p:cNvSpPr/>
          <p:nvPr/>
        </p:nvSpPr>
        <p:spPr>
          <a:xfrm>
            <a:off x="5634000" y="3754800"/>
            <a:ext cx="819720" cy="272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200" b="0" strike="noStrike" spc="-1">
                <a:solidFill>
                  <a:srgbClr val="000000"/>
                </a:solidFill>
                <a:latin typeface="Arial"/>
              </a:rPr>
              <a:t>undulator</a:t>
            </a:r>
            <a:endParaRPr lang="en-AU" sz="1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348480" y="251280"/>
            <a:ext cx="390276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800" b="1" strike="noStrike" spc="-1">
                <a:solidFill>
                  <a:srgbClr val="FFFFFF"/>
                </a:solidFill>
                <a:latin typeface="Arial"/>
              </a:rPr>
              <a:t>Pulse-resolved detection concept:</a:t>
            </a:r>
            <a:endParaRPr lang="en-AU" sz="1800" b="0" strike="noStrike" spc="-1">
              <a:latin typeface="Arial"/>
            </a:endParaRPr>
          </a:p>
        </p:txBody>
      </p:sp>
      <p:grpSp>
        <p:nvGrpSpPr>
          <p:cNvPr id="121" name="Group 2"/>
          <p:cNvGrpSpPr/>
          <p:nvPr/>
        </p:nvGrpSpPr>
        <p:grpSpPr>
          <a:xfrm>
            <a:off x="1251360" y="878400"/>
            <a:ext cx="6640920" cy="2910240"/>
            <a:chOff x="1251360" y="878400"/>
            <a:chExt cx="6640920" cy="2910240"/>
          </a:xfrm>
        </p:grpSpPr>
        <p:sp>
          <p:nvSpPr>
            <p:cNvPr id="122" name="CustomShape 3"/>
            <p:cNvSpPr/>
            <p:nvPr/>
          </p:nvSpPr>
          <p:spPr>
            <a:xfrm>
              <a:off x="2584800" y="2648520"/>
              <a:ext cx="298080" cy="105120"/>
            </a:xfrm>
            <a:prstGeom prst="ellipse">
              <a:avLst/>
            </a:prstGeom>
            <a:solidFill>
              <a:schemeClr val="tx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3" name="CustomShape 4"/>
            <p:cNvSpPr/>
            <p:nvPr/>
          </p:nvSpPr>
          <p:spPr>
            <a:xfrm>
              <a:off x="1719000" y="2701080"/>
              <a:ext cx="241128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solidFill>
              <a:srgbClr val="003E89"/>
            </a:solidFill>
            <a:ln w="12700">
              <a:solidFill>
                <a:schemeClr val="tx1"/>
              </a:solidFill>
              <a:round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124" name="Picture 92"/>
            <p:cNvPicPr/>
            <p:nvPr/>
          </p:nvPicPr>
          <p:blipFill>
            <a:blip r:embed="rId3"/>
            <a:stretch/>
          </p:blipFill>
          <p:spPr>
            <a:xfrm>
              <a:off x="3324960" y="2964960"/>
              <a:ext cx="1014840" cy="8236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25" name="Picture 93"/>
            <p:cNvPicPr/>
            <p:nvPr/>
          </p:nvPicPr>
          <p:blipFill>
            <a:blip r:embed="rId4"/>
            <a:stretch/>
          </p:blipFill>
          <p:spPr>
            <a:xfrm>
              <a:off x="5414400" y="2984760"/>
              <a:ext cx="1194120" cy="7110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26" name="CustomShape 5"/>
            <p:cNvSpPr/>
            <p:nvPr/>
          </p:nvSpPr>
          <p:spPr>
            <a:xfrm>
              <a:off x="4996800" y="2648520"/>
              <a:ext cx="298080" cy="105120"/>
            </a:xfrm>
            <a:prstGeom prst="ellipse">
              <a:avLst/>
            </a:prstGeom>
            <a:solidFill>
              <a:schemeClr val="tx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7" name="CustomShape 6"/>
            <p:cNvSpPr/>
            <p:nvPr/>
          </p:nvSpPr>
          <p:spPr>
            <a:xfrm>
              <a:off x="4131000" y="2701080"/>
              <a:ext cx="376128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solidFill>
              <a:srgbClr val="003E89"/>
            </a:solidFill>
            <a:ln w="12700">
              <a:solidFill>
                <a:schemeClr val="tx1"/>
              </a:solidFill>
              <a:round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8" name="CustomShape 7"/>
            <p:cNvSpPr/>
            <p:nvPr/>
          </p:nvSpPr>
          <p:spPr>
            <a:xfrm>
              <a:off x="3623400" y="1937520"/>
              <a:ext cx="417600" cy="763200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rgbClr val="00B05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9" name="CustomShape 8"/>
            <p:cNvSpPr/>
            <p:nvPr/>
          </p:nvSpPr>
          <p:spPr>
            <a:xfrm>
              <a:off x="5760720" y="1594080"/>
              <a:ext cx="417600" cy="1106640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rgbClr val="00B05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0" name="Line 9"/>
            <p:cNvSpPr/>
            <p:nvPr/>
          </p:nvSpPr>
          <p:spPr>
            <a:xfrm flipH="1">
              <a:off x="2665080" y="1060560"/>
              <a:ext cx="3197160" cy="0"/>
            </a:xfrm>
            <a:prstGeom prst="line">
              <a:avLst/>
            </a:prstGeom>
            <a:ln w="34925">
              <a:solidFill>
                <a:srgbClr val="C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1" name="CustomShape 10"/>
            <p:cNvSpPr/>
            <p:nvPr/>
          </p:nvSpPr>
          <p:spPr>
            <a:xfrm>
              <a:off x="1251360" y="878400"/>
              <a:ext cx="1631520" cy="359640"/>
            </a:xfrm>
            <a:prstGeom prst="rect">
              <a:avLst/>
            </a:prstGeom>
            <a:solidFill>
              <a:srgbClr val="FF0000"/>
            </a:solidFill>
            <a:ln w="34925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>
              <a:noAutofit/>
            </a:bodyPr>
            <a:lstStyle/>
            <a:p>
              <a:pPr algn="ctr">
                <a:lnSpc>
                  <a:spcPct val="100000"/>
                </a:lnSpc>
                <a:tabLst>
                  <a:tab pos="0" algn="l"/>
                </a:tabLst>
              </a:pPr>
              <a:r>
                <a:rPr lang="en-US" sz="1600" b="0" strike="noStrike" spc="-1">
                  <a:solidFill>
                    <a:srgbClr val="000000"/>
                  </a:solidFill>
                  <a:latin typeface="Arial"/>
                </a:rPr>
                <a:t>fs laser system</a:t>
              </a:r>
              <a:endParaRPr lang="en-AU" sz="1600" b="0" strike="noStrike" spc="-1">
                <a:latin typeface="Arial"/>
              </a:endParaRPr>
            </a:p>
          </p:txBody>
        </p:sp>
        <p:sp>
          <p:nvSpPr>
            <p:cNvPr id="132" name="Line 11"/>
            <p:cNvSpPr/>
            <p:nvPr/>
          </p:nvSpPr>
          <p:spPr>
            <a:xfrm>
              <a:off x="3652920" y="934200"/>
              <a:ext cx="358560" cy="210960"/>
            </a:xfrm>
            <a:prstGeom prst="line">
              <a:avLst/>
            </a:prstGeom>
            <a:ln w="5080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" name="Line 12"/>
            <p:cNvSpPr/>
            <p:nvPr/>
          </p:nvSpPr>
          <p:spPr>
            <a:xfrm flipV="1">
              <a:off x="3832200" y="1060560"/>
              <a:ext cx="0" cy="319320"/>
            </a:xfrm>
            <a:prstGeom prst="line">
              <a:avLst/>
            </a:prstGeom>
            <a:ln w="34925">
              <a:solidFill>
                <a:srgbClr val="C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" name="CustomShape 13"/>
            <p:cNvSpPr/>
            <p:nvPr/>
          </p:nvSpPr>
          <p:spPr>
            <a:xfrm>
              <a:off x="2584800" y="1409040"/>
              <a:ext cx="2490840" cy="528480"/>
            </a:xfrm>
            <a:prstGeom prst="roundRect">
              <a:avLst>
                <a:gd name="adj" fmla="val 16667"/>
              </a:avLst>
            </a:prstGeom>
            <a:solidFill>
              <a:schemeClr val="tx1">
                <a:lumMod val="50000"/>
                <a:lumOff val="5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>
              <a:noAutofit/>
            </a:bodyPr>
            <a:lstStyle/>
            <a:p>
              <a:pPr algn="ctr">
                <a:lnSpc>
                  <a:spcPct val="100000"/>
                </a:lnSpc>
                <a:tabLst>
                  <a:tab pos="0" algn="l"/>
                </a:tabLst>
              </a:pPr>
              <a:r>
                <a:rPr lang="en-US" sz="1400" b="1" strike="noStrike" spc="-1">
                  <a:solidFill>
                    <a:srgbClr val="00CC00"/>
                  </a:solidFill>
                  <a:latin typeface="Arial"/>
                </a:rPr>
                <a:t>Characterization:</a:t>
              </a:r>
              <a:endParaRPr lang="en-AU" sz="1400" b="0" strike="noStrike" spc="-1">
                <a:latin typeface="Arial"/>
              </a:endParaRPr>
            </a:p>
            <a:p>
              <a:pPr algn="ctr">
                <a:lnSpc>
                  <a:spcPct val="100000"/>
                </a:lnSpc>
                <a:tabLst>
                  <a:tab pos="0" algn="l"/>
                </a:tabLst>
              </a:pPr>
              <a:r>
                <a:rPr lang="en-US" sz="1400" b="1" strike="noStrike" spc="-1">
                  <a:solidFill>
                    <a:srgbClr val="00CC00"/>
                  </a:solidFill>
                  <a:latin typeface="Arial"/>
                </a:rPr>
                <a:t>Jitter, amplitude, spectrum</a:t>
              </a:r>
              <a:endParaRPr lang="en-AU" sz="1400" b="0" strike="noStrike" spc="-1">
                <a:latin typeface="Arial"/>
              </a:endParaRPr>
            </a:p>
          </p:txBody>
        </p:sp>
        <p:sp>
          <p:nvSpPr>
            <p:cNvPr id="135" name="Line 14"/>
            <p:cNvSpPr/>
            <p:nvPr/>
          </p:nvSpPr>
          <p:spPr>
            <a:xfrm flipV="1">
              <a:off x="3467160" y="2437560"/>
              <a:ext cx="730080" cy="527040"/>
            </a:xfrm>
            <a:prstGeom prst="line">
              <a:avLst/>
            </a:prstGeom>
            <a:ln w="22225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6" name="Line 15"/>
            <p:cNvSpPr/>
            <p:nvPr/>
          </p:nvSpPr>
          <p:spPr>
            <a:xfrm flipV="1">
              <a:off x="5550480" y="2463840"/>
              <a:ext cx="730080" cy="527040"/>
            </a:xfrm>
            <a:prstGeom prst="line">
              <a:avLst/>
            </a:prstGeom>
            <a:ln w="22225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7" name="CustomShape 16"/>
            <p:cNvSpPr/>
            <p:nvPr/>
          </p:nvSpPr>
          <p:spPr>
            <a:xfrm>
              <a:off x="5372280" y="908640"/>
              <a:ext cx="2101680" cy="685080"/>
            </a:xfrm>
            <a:prstGeom prst="roundRect">
              <a:avLst>
                <a:gd name="adj" fmla="val 16667"/>
              </a:avLst>
            </a:prstGeom>
            <a:solidFill>
              <a:srgbClr val="003E89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>
              <a:noAutofit/>
            </a:bodyPr>
            <a:lstStyle/>
            <a:p>
              <a:pPr algn="ctr">
                <a:lnSpc>
                  <a:spcPct val="100000"/>
                </a:lnSpc>
                <a:tabLst>
                  <a:tab pos="0" algn="l"/>
                </a:tabLst>
              </a:pPr>
              <a:r>
                <a:rPr lang="en-US" sz="1600" b="1" strike="noStrike" spc="-1">
                  <a:solidFill>
                    <a:srgbClr val="00CC00"/>
                  </a:solidFill>
                  <a:latin typeface="Arial"/>
                </a:rPr>
                <a:t>Time-resolved</a:t>
              </a:r>
              <a:endParaRPr lang="en-AU" sz="1600" b="0" strike="noStrike" spc="-1">
                <a:latin typeface="Arial"/>
              </a:endParaRPr>
            </a:p>
            <a:p>
              <a:pPr algn="ctr">
                <a:lnSpc>
                  <a:spcPct val="100000"/>
                </a:lnSpc>
                <a:tabLst>
                  <a:tab pos="0" algn="l"/>
                </a:tabLst>
              </a:pPr>
              <a:r>
                <a:rPr lang="en-US" sz="1600" b="1" strike="noStrike" spc="-1">
                  <a:solidFill>
                    <a:srgbClr val="00CC00"/>
                  </a:solidFill>
                  <a:latin typeface="Arial"/>
                </a:rPr>
                <a:t>experiments</a:t>
              </a:r>
              <a:endParaRPr lang="en-AU" sz="1600" b="0" strike="noStrike" spc="-1">
                <a:latin typeface="Arial"/>
              </a:endParaRPr>
            </a:p>
          </p:txBody>
        </p:sp>
      </p:grpSp>
      <p:pic>
        <p:nvPicPr>
          <p:cNvPr id="138" name="Picture 167"/>
          <p:cNvPicPr/>
          <p:nvPr/>
        </p:nvPicPr>
        <p:blipFill>
          <a:blip r:embed="rId5"/>
          <a:stretch/>
        </p:blipFill>
        <p:spPr>
          <a:xfrm>
            <a:off x="5256000" y="3996000"/>
            <a:ext cx="3003840" cy="2234160"/>
          </a:xfrm>
          <a:prstGeom prst="rect">
            <a:avLst/>
          </a:prstGeom>
          <a:ln w="0">
            <a:noFill/>
          </a:ln>
        </p:spPr>
      </p:pic>
      <p:pic>
        <p:nvPicPr>
          <p:cNvPr id="139" name="Picture 166"/>
          <p:cNvPicPr/>
          <p:nvPr/>
        </p:nvPicPr>
        <p:blipFill>
          <a:blip r:embed="rId6"/>
          <a:stretch/>
        </p:blipFill>
        <p:spPr>
          <a:xfrm>
            <a:off x="1800000" y="3996000"/>
            <a:ext cx="2887920" cy="2064600"/>
          </a:xfrm>
          <a:prstGeom prst="rect">
            <a:avLst/>
          </a:prstGeom>
          <a:ln w="0">
            <a:noFill/>
          </a:ln>
        </p:spPr>
      </p:pic>
      <p:sp>
        <p:nvSpPr>
          <p:cNvPr id="140" name="CustomShape 17"/>
          <p:cNvSpPr/>
          <p:nvPr/>
        </p:nvSpPr>
        <p:spPr>
          <a:xfrm>
            <a:off x="3366720" y="3754800"/>
            <a:ext cx="1011600" cy="272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200" b="0" strike="noStrike" spc="-1">
                <a:solidFill>
                  <a:srgbClr val="000000"/>
                </a:solidFill>
                <a:latin typeface="Arial"/>
              </a:rPr>
              <a:t>CDR source</a:t>
            </a:r>
            <a:endParaRPr lang="en-AU" sz="1200" b="0" strike="noStrike" spc="-1">
              <a:latin typeface="Arial"/>
            </a:endParaRPr>
          </a:p>
        </p:txBody>
      </p:sp>
      <p:sp>
        <p:nvSpPr>
          <p:cNvPr id="141" name="CustomShape 18"/>
          <p:cNvSpPr/>
          <p:nvPr/>
        </p:nvSpPr>
        <p:spPr>
          <a:xfrm>
            <a:off x="5634000" y="3754800"/>
            <a:ext cx="819720" cy="272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200" b="0" strike="noStrike" spc="-1">
                <a:solidFill>
                  <a:srgbClr val="000000"/>
                </a:solidFill>
                <a:latin typeface="Arial"/>
              </a:rPr>
              <a:t>undulator</a:t>
            </a:r>
            <a:endParaRPr lang="en-AU" sz="1200" b="0" strike="noStrike" spc="-1">
              <a:latin typeface="Arial"/>
            </a:endParaRPr>
          </a:p>
        </p:txBody>
      </p:sp>
      <p:pic>
        <p:nvPicPr>
          <p:cNvPr id="24" name="Picture 166"/>
          <p:cNvPicPr/>
          <p:nvPr/>
        </p:nvPicPr>
        <p:blipFill>
          <a:blip r:embed="rId7"/>
          <a:stretch/>
        </p:blipFill>
        <p:spPr>
          <a:xfrm>
            <a:off x="2699640" y="1788840"/>
            <a:ext cx="3672000" cy="2575800"/>
          </a:xfrm>
          <a:prstGeom prst="rect">
            <a:avLst/>
          </a:prstGeom>
          <a:ln w="0">
            <a:noFill/>
          </a:ln>
        </p:spPr>
      </p:pic>
      <p:pic>
        <p:nvPicPr>
          <p:cNvPr id="25" name="Picture 166"/>
          <p:cNvPicPr/>
          <p:nvPr/>
        </p:nvPicPr>
        <p:blipFill>
          <a:blip r:embed="rId8"/>
          <a:stretch/>
        </p:blipFill>
        <p:spPr>
          <a:xfrm>
            <a:off x="2699640" y="4237200"/>
            <a:ext cx="3672000" cy="2575800"/>
          </a:xfrm>
          <a:prstGeom prst="rect">
            <a:avLst/>
          </a:prstGeom>
          <a:ln w="0">
            <a:noFill/>
          </a:ln>
        </p:spPr>
      </p:pic>
      <p:pic>
        <p:nvPicPr>
          <p:cNvPr id="26" name="Picture 31"/>
          <p:cNvPicPr/>
          <p:nvPr/>
        </p:nvPicPr>
        <p:blipFill>
          <a:blip r:embed="rId9"/>
          <a:stretch/>
        </p:blipFill>
        <p:spPr>
          <a:xfrm>
            <a:off x="3222720" y="218520"/>
            <a:ext cx="2489400" cy="174600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308999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CustomShape 1"/>
          <p:cNvSpPr/>
          <p:nvPr/>
        </p:nvSpPr>
        <p:spPr>
          <a:xfrm>
            <a:off x="351360" y="251280"/>
            <a:ext cx="488880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800" b="1" strike="noStrike" spc="-1">
                <a:solidFill>
                  <a:srgbClr val="FFFFFF"/>
                </a:solidFill>
                <a:latin typeface="Arial"/>
              </a:rPr>
              <a:t>CEP fluctuation problem at FEL oscillators:</a:t>
            </a:r>
            <a:endParaRPr lang="en-AU" sz="1800" b="0" strike="noStrike" spc="-1">
              <a:latin typeface="Arial"/>
            </a:endParaRPr>
          </a:p>
        </p:txBody>
      </p:sp>
      <p:pic>
        <p:nvPicPr>
          <p:cNvPr id="166" name="Grafik 6"/>
          <p:cNvPicPr/>
          <p:nvPr/>
        </p:nvPicPr>
        <p:blipFill>
          <a:blip r:embed="rId2"/>
          <a:stretch/>
        </p:blipFill>
        <p:spPr>
          <a:xfrm>
            <a:off x="539640" y="1136160"/>
            <a:ext cx="2829960" cy="2165760"/>
          </a:xfrm>
          <a:prstGeom prst="rect">
            <a:avLst/>
          </a:prstGeom>
          <a:ln w="0">
            <a:noFill/>
          </a:ln>
        </p:spPr>
      </p:pic>
      <p:pic>
        <p:nvPicPr>
          <p:cNvPr id="167" name="Grafik 7"/>
          <p:cNvPicPr/>
          <p:nvPr/>
        </p:nvPicPr>
        <p:blipFill>
          <a:blip r:embed="rId2"/>
          <a:stretch/>
        </p:blipFill>
        <p:spPr>
          <a:xfrm>
            <a:off x="827640" y="2781000"/>
            <a:ext cx="2829960" cy="2165760"/>
          </a:xfrm>
          <a:prstGeom prst="rect">
            <a:avLst/>
          </a:prstGeom>
          <a:ln w="0">
            <a:noFill/>
          </a:ln>
        </p:spPr>
      </p:pic>
      <p:sp>
        <p:nvSpPr>
          <p:cNvPr id="168" name="Line 2"/>
          <p:cNvSpPr/>
          <p:nvPr/>
        </p:nvSpPr>
        <p:spPr>
          <a:xfrm>
            <a:off x="4283640" y="980640"/>
            <a:ext cx="0" cy="5328360"/>
          </a:xfrm>
          <a:prstGeom prst="line">
            <a:avLst/>
          </a:prstGeom>
          <a:ln>
            <a:solidFill>
              <a:srgbClr val="000000"/>
            </a:solidFill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69" name="CustomShape 3"/>
          <p:cNvSpPr/>
          <p:nvPr/>
        </p:nvSpPr>
        <p:spPr>
          <a:xfrm>
            <a:off x="1056600" y="985680"/>
            <a:ext cx="218052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800" b="0" strike="noStrike" spc="-1">
                <a:solidFill>
                  <a:srgbClr val="000000"/>
                </a:solidFill>
                <a:latin typeface="Arial"/>
              </a:rPr>
              <a:t>CEP stable sources</a:t>
            </a:r>
            <a:endParaRPr lang="en-AU" sz="1800" b="0" strike="noStrike" spc="-1">
              <a:latin typeface="Arial"/>
            </a:endParaRPr>
          </a:p>
        </p:txBody>
      </p:sp>
      <p:sp>
        <p:nvSpPr>
          <p:cNvPr id="170" name="CustomShape 4"/>
          <p:cNvSpPr/>
          <p:nvPr/>
        </p:nvSpPr>
        <p:spPr>
          <a:xfrm>
            <a:off x="2913120" y="586440"/>
            <a:ext cx="274140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800" b="0" strike="noStrike" spc="-1">
                <a:solidFill>
                  <a:srgbClr val="000000"/>
                </a:solidFill>
                <a:latin typeface="Arial"/>
              </a:rPr>
              <a:t>Pulse-resolved detection:</a:t>
            </a:r>
            <a:endParaRPr lang="en-AU" sz="1800" b="0" strike="noStrike" spc="-1">
              <a:latin typeface="Arial"/>
            </a:endParaRPr>
          </a:p>
        </p:txBody>
      </p:sp>
      <p:pic>
        <p:nvPicPr>
          <p:cNvPr id="171" name="Grafik 16"/>
          <p:cNvPicPr/>
          <p:nvPr/>
        </p:nvPicPr>
        <p:blipFill>
          <a:blip r:embed="rId2"/>
          <a:stretch/>
        </p:blipFill>
        <p:spPr>
          <a:xfrm>
            <a:off x="5469840" y="1052640"/>
            <a:ext cx="2829960" cy="2165760"/>
          </a:xfrm>
          <a:prstGeom prst="rect">
            <a:avLst/>
          </a:prstGeom>
          <a:ln w="0">
            <a:noFill/>
          </a:ln>
        </p:spPr>
      </p:pic>
      <p:sp>
        <p:nvSpPr>
          <p:cNvPr id="172" name="CustomShape 5"/>
          <p:cNvSpPr/>
          <p:nvPr/>
        </p:nvSpPr>
        <p:spPr>
          <a:xfrm>
            <a:off x="5685840" y="985680"/>
            <a:ext cx="243360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800" b="0" strike="noStrike" spc="-1">
                <a:solidFill>
                  <a:srgbClr val="000000"/>
                </a:solidFill>
                <a:latin typeface="Arial"/>
              </a:rPr>
              <a:t>CEP unstable sources</a:t>
            </a:r>
            <a:endParaRPr lang="en-AU" sz="1800" b="0" strike="noStrike" spc="-1">
              <a:latin typeface="Arial"/>
            </a:endParaRPr>
          </a:p>
        </p:txBody>
      </p:sp>
      <p:pic>
        <p:nvPicPr>
          <p:cNvPr id="173" name="Grafik 18"/>
          <p:cNvPicPr/>
          <p:nvPr/>
        </p:nvPicPr>
        <p:blipFill>
          <a:blip r:embed="rId3"/>
          <a:stretch/>
        </p:blipFill>
        <p:spPr>
          <a:xfrm>
            <a:off x="5940000" y="2781000"/>
            <a:ext cx="2829960" cy="2165760"/>
          </a:xfrm>
          <a:prstGeom prst="rect">
            <a:avLst/>
          </a:prstGeom>
          <a:ln w="0">
            <a:noFill/>
          </a:ln>
        </p:spPr>
      </p:pic>
      <p:pic>
        <p:nvPicPr>
          <p:cNvPr id="174" name="Grafik 19"/>
          <p:cNvPicPr/>
          <p:nvPr/>
        </p:nvPicPr>
        <p:blipFill>
          <a:blip r:embed="rId4"/>
          <a:stretch/>
        </p:blipFill>
        <p:spPr>
          <a:xfrm>
            <a:off x="4356360" y="4440600"/>
            <a:ext cx="2829960" cy="2165760"/>
          </a:xfrm>
          <a:prstGeom prst="rect">
            <a:avLst/>
          </a:prstGeom>
          <a:ln w="0">
            <a:noFill/>
          </a:ln>
        </p:spPr>
      </p:pic>
      <p:pic>
        <p:nvPicPr>
          <p:cNvPr id="175" name="Grafik 20"/>
          <p:cNvPicPr/>
          <p:nvPr/>
        </p:nvPicPr>
        <p:blipFill>
          <a:blip r:embed="rId2"/>
          <a:stretch/>
        </p:blipFill>
        <p:spPr>
          <a:xfrm>
            <a:off x="63000" y="4437000"/>
            <a:ext cx="2829960" cy="2165760"/>
          </a:xfrm>
          <a:prstGeom prst="rect">
            <a:avLst/>
          </a:prstGeom>
          <a:ln w="0">
            <a:noFill/>
          </a:ln>
        </p:spPr>
      </p:pic>
      <p:sp>
        <p:nvSpPr>
          <p:cNvPr id="176" name="Line 6"/>
          <p:cNvSpPr/>
          <p:nvPr/>
        </p:nvSpPr>
        <p:spPr>
          <a:xfrm>
            <a:off x="167400" y="4626360"/>
            <a:ext cx="8389440" cy="5400"/>
          </a:xfrm>
          <a:prstGeom prst="line">
            <a:avLst/>
          </a:prstGeom>
          <a:ln>
            <a:solidFill>
              <a:srgbClr val="000000"/>
            </a:solidFill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77" name="CustomShape 7"/>
          <p:cNvSpPr/>
          <p:nvPr/>
        </p:nvSpPr>
        <p:spPr>
          <a:xfrm>
            <a:off x="67320" y="4580280"/>
            <a:ext cx="3783960" cy="303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400" b="1" strike="noStrike" spc="-1">
                <a:solidFill>
                  <a:srgbClr val="000000"/>
                </a:solidFill>
                <a:latin typeface="Arial"/>
              </a:rPr>
              <a:t>Timing jitter is the most critical parameter </a:t>
            </a:r>
            <a:endParaRPr lang="en-AU" sz="1400" b="0" strike="noStrike" spc="-1">
              <a:latin typeface="Arial"/>
            </a:endParaRPr>
          </a:p>
        </p:txBody>
      </p:sp>
      <p:sp>
        <p:nvSpPr>
          <p:cNvPr id="178" name="CustomShape 8"/>
          <p:cNvSpPr/>
          <p:nvPr/>
        </p:nvSpPr>
        <p:spPr>
          <a:xfrm>
            <a:off x="4307040" y="4580280"/>
            <a:ext cx="3288600" cy="303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400" b="1" strike="noStrike" spc="-1">
                <a:solidFill>
                  <a:srgbClr val="000000"/>
                </a:solidFill>
                <a:latin typeface="Arial"/>
              </a:rPr>
              <a:t>Phase is the most critical parameter </a:t>
            </a:r>
            <a:endParaRPr lang="en-AU" sz="1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CustomShape 1"/>
          <p:cNvSpPr/>
          <p:nvPr/>
        </p:nvSpPr>
        <p:spPr>
          <a:xfrm>
            <a:off x="349200" y="251280"/>
            <a:ext cx="396504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800" b="1" strike="noStrike" spc="-1">
                <a:solidFill>
                  <a:srgbClr val="FFFFFF"/>
                </a:solidFill>
                <a:latin typeface="Arial"/>
              </a:rPr>
              <a:t>Phase-resolved detection concept:</a:t>
            </a:r>
            <a:endParaRPr lang="en-AU" sz="1800" b="0" strike="noStrike" spc="-1">
              <a:latin typeface="Arial"/>
            </a:endParaRPr>
          </a:p>
        </p:txBody>
      </p:sp>
      <p:sp>
        <p:nvSpPr>
          <p:cNvPr id="183" name="CustomShape 2"/>
          <p:cNvSpPr/>
          <p:nvPr/>
        </p:nvSpPr>
        <p:spPr>
          <a:xfrm>
            <a:off x="273600" y="764640"/>
            <a:ext cx="886932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800" b="1" strike="noStrike" spc="-1">
                <a:solidFill>
                  <a:srgbClr val="FF0000"/>
                </a:solidFill>
                <a:latin typeface="Arial"/>
              </a:rPr>
              <a:t>Solution: measure the FEL phase for each shot and correlate it with experiment.</a:t>
            </a:r>
            <a:endParaRPr lang="en-AU" sz="1800" b="0" strike="noStrike" spc="-1">
              <a:latin typeface="Arial"/>
            </a:endParaRPr>
          </a:p>
        </p:txBody>
      </p:sp>
      <p:sp>
        <p:nvSpPr>
          <p:cNvPr id="184" name="CustomShape 3"/>
          <p:cNvSpPr/>
          <p:nvPr/>
        </p:nvSpPr>
        <p:spPr>
          <a:xfrm>
            <a:off x="2893320" y="1196640"/>
            <a:ext cx="3406680" cy="942840"/>
          </a:xfrm>
          <a:prstGeom prst="rect">
            <a:avLst/>
          </a:prstGeom>
          <a:solidFill>
            <a:srgbClr val="FFFFFF"/>
          </a:solidFill>
          <a:ln>
            <a:solidFill>
              <a:srgbClr val="333399"/>
            </a:solidFill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400" b="0" strike="noStrike" spc="-1">
                <a:solidFill>
                  <a:srgbClr val="000000"/>
                </a:solidFill>
                <a:latin typeface="Arial"/>
              </a:rPr>
              <a:t>Challenges:</a:t>
            </a:r>
            <a:endParaRPr lang="en-AU" sz="14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1400" b="0" strike="noStrike" spc="-1">
                <a:solidFill>
                  <a:srgbClr val="000000"/>
                </a:solidFill>
                <a:latin typeface="Arial"/>
              </a:rPr>
              <a:t>High repetition rate (13 MHz);</a:t>
            </a:r>
            <a:endParaRPr lang="en-AU" sz="14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1400" b="0" strike="noStrike" spc="-1">
                <a:solidFill>
                  <a:srgbClr val="000000"/>
                </a:solidFill>
                <a:latin typeface="Arial"/>
              </a:rPr>
              <a:t>Narrow bandwidth;</a:t>
            </a:r>
            <a:endParaRPr lang="en-AU" sz="14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1400" b="0" strike="noStrike" spc="-1">
                <a:solidFill>
                  <a:srgbClr val="000000"/>
                </a:solidFill>
                <a:latin typeface="Arial"/>
              </a:rPr>
              <a:t>Spectral decoding cannot be applied;</a:t>
            </a:r>
            <a:endParaRPr lang="en-AU" sz="1400" b="0" strike="noStrike" spc="-1">
              <a:latin typeface="Arial"/>
            </a:endParaRPr>
          </a:p>
        </p:txBody>
      </p:sp>
      <p:pic>
        <p:nvPicPr>
          <p:cNvPr id="185" name="Grafik 5"/>
          <p:cNvPicPr/>
          <p:nvPr/>
        </p:nvPicPr>
        <p:blipFill>
          <a:blip r:embed="rId2"/>
          <a:stretch/>
        </p:blipFill>
        <p:spPr>
          <a:xfrm>
            <a:off x="179640" y="2565000"/>
            <a:ext cx="4951080" cy="3788640"/>
          </a:xfrm>
          <a:prstGeom prst="rect">
            <a:avLst/>
          </a:prstGeom>
          <a:ln w="0">
            <a:noFill/>
          </a:ln>
        </p:spPr>
      </p:pic>
      <p:sp>
        <p:nvSpPr>
          <p:cNvPr id="186" name="CustomShape 4"/>
          <p:cNvSpPr/>
          <p:nvPr/>
        </p:nvSpPr>
        <p:spPr>
          <a:xfrm>
            <a:off x="5358600" y="3573000"/>
            <a:ext cx="3579480" cy="1461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800" b="0" strike="noStrike" spc="-1">
                <a:solidFill>
                  <a:srgbClr val="000000"/>
                </a:solidFill>
                <a:latin typeface="Arial"/>
              </a:rPr>
              <a:t>FEL phase can be determined</a:t>
            </a:r>
            <a:endParaRPr lang="en-A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800" b="0" strike="noStrike" spc="-1">
                <a:solidFill>
                  <a:srgbClr val="000000"/>
                </a:solidFill>
                <a:latin typeface="Arial"/>
              </a:rPr>
              <a:t>by using two laser pulses;</a:t>
            </a:r>
            <a:endParaRPr lang="en-A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A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800" b="0" strike="noStrike" spc="-1">
                <a:solidFill>
                  <a:srgbClr val="000000"/>
                </a:solidFill>
                <a:latin typeface="Arial"/>
              </a:rPr>
              <a:t>Or by measuring electric field and</a:t>
            </a:r>
            <a:endParaRPr lang="en-A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800" b="0" strike="noStrike" spc="-1">
                <a:solidFill>
                  <a:srgbClr val="000000"/>
                </a:solidFill>
                <a:latin typeface="Arial"/>
              </a:rPr>
              <a:t>its derivative with a single pulse.</a:t>
            </a:r>
            <a:endParaRPr lang="en-AU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CustomShape 1"/>
          <p:cNvSpPr/>
          <p:nvPr/>
        </p:nvSpPr>
        <p:spPr>
          <a:xfrm>
            <a:off x="341640" y="251280"/>
            <a:ext cx="236484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800" b="1" strike="noStrike" spc="-1">
                <a:solidFill>
                  <a:srgbClr val="FFFFFF"/>
                </a:solidFill>
                <a:latin typeface="Arial"/>
              </a:rPr>
              <a:t>Experimental setup:</a:t>
            </a:r>
            <a:endParaRPr lang="en-AU" sz="1800" b="0" strike="noStrike" spc="-1">
              <a:latin typeface="Arial"/>
            </a:endParaRPr>
          </a:p>
        </p:txBody>
      </p:sp>
      <p:pic>
        <p:nvPicPr>
          <p:cNvPr id="188" name="Grafik 2"/>
          <p:cNvPicPr/>
          <p:nvPr/>
        </p:nvPicPr>
        <p:blipFill>
          <a:blip r:embed="rId3"/>
          <a:stretch/>
        </p:blipFill>
        <p:spPr>
          <a:xfrm>
            <a:off x="539640" y="764640"/>
            <a:ext cx="8340120" cy="46911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CustomShape 1"/>
          <p:cNvSpPr/>
          <p:nvPr/>
        </p:nvSpPr>
        <p:spPr>
          <a:xfrm>
            <a:off x="346320" y="251280"/>
            <a:ext cx="338148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800" b="1" strike="noStrike" spc="-1">
                <a:solidFill>
                  <a:srgbClr val="FFFFFF"/>
                </a:solidFill>
                <a:latin typeface="Arial"/>
              </a:rPr>
              <a:t>Results: phase determination</a:t>
            </a:r>
            <a:endParaRPr lang="en-AU" sz="1800" b="0" strike="noStrike" spc="-1">
              <a:latin typeface="Arial"/>
            </a:endParaRPr>
          </a:p>
        </p:txBody>
      </p:sp>
      <p:pic>
        <p:nvPicPr>
          <p:cNvPr id="190" name="Grafik 2"/>
          <p:cNvPicPr/>
          <p:nvPr/>
        </p:nvPicPr>
        <p:blipFill>
          <a:blip r:embed="rId3"/>
          <a:stretch/>
        </p:blipFill>
        <p:spPr>
          <a:xfrm>
            <a:off x="347760" y="836640"/>
            <a:ext cx="2358360" cy="1803240"/>
          </a:xfrm>
          <a:prstGeom prst="rect">
            <a:avLst/>
          </a:prstGeom>
          <a:ln w="0">
            <a:noFill/>
          </a:ln>
        </p:spPr>
      </p:pic>
      <p:pic>
        <p:nvPicPr>
          <p:cNvPr id="191" name="Grafik 3"/>
          <p:cNvPicPr/>
          <p:nvPr/>
        </p:nvPicPr>
        <p:blipFill>
          <a:blip r:embed="rId4"/>
          <a:stretch/>
        </p:blipFill>
        <p:spPr>
          <a:xfrm>
            <a:off x="3420000" y="836640"/>
            <a:ext cx="2358360" cy="1803240"/>
          </a:xfrm>
          <a:prstGeom prst="rect">
            <a:avLst/>
          </a:prstGeom>
          <a:ln w="0">
            <a:noFill/>
          </a:ln>
        </p:spPr>
      </p:pic>
      <p:pic>
        <p:nvPicPr>
          <p:cNvPr id="192" name="Grafik 4"/>
          <p:cNvPicPr/>
          <p:nvPr/>
        </p:nvPicPr>
        <p:blipFill>
          <a:blip r:embed="rId5"/>
          <a:stretch/>
        </p:blipFill>
        <p:spPr>
          <a:xfrm>
            <a:off x="6012000" y="908640"/>
            <a:ext cx="2358360" cy="1803240"/>
          </a:xfrm>
          <a:prstGeom prst="rect">
            <a:avLst/>
          </a:prstGeom>
          <a:ln w="0">
            <a:noFill/>
          </a:ln>
        </p:spPr>
      </p:pic>
      <p:pic>
        <p:nvPicPr>
          <p:cNvPr id="193" name="Grafik 5"/>
          <p:cNvPicPr/>
          <p:nvPr/>
        </p:nvPicPr>
        <p:blipFill>
          <a:blip r:embed="rId6"/>
          <a:stretch/>
        </p:blipFill>
        <p:spPr>
          <a:xfrm>
            <a:off x="347760" y="3789000"/>
            <a:ext cx="2358360" cy="1803240"/>
          </a:xfrm>
          <a:prstGeom prst="rect">
            <a:avLst/>
          </a:prstGeom>
          <a:ln w="0">
            <a:noFill/>
          </a:ln>
        </p:spPr>
      </p:pic>
      <p:pic>
        <p:nvPicPr>
          <p:cNvPr id="194" name="Grafik 6"/>
          <p:cNvPicPr/>
          <p:nvPr/>
        </p:nvPicPr>
        <p:blipFill>
          <a:blip r:embed="rId7"/>
          <a:stretch/>
        </p:blipFill>
        <p:spPr>
          <a:xfrm>
            <a:off x="3392280" y="3789000"/>
            <a:ext cx="2358360" cy="1803240"/>
          </a:xfrm>
          <a:prstGeom prst="rect">
            <a:avLst/>
          </a:prstGeom>
          <a:ln w="0">
            <a:noFill/>
          </a:ln>
        </p:spPr>
      </p:pic>
      <p:pic>
        <p:nvPicPr>
          <p:cNvPr id="195" name="Grafik 7"/>
          <p:cNvPicPr/>
          <p:nvPr/>
        </p:nvPicPr>
        <p:blipFill>
          <a:blip r:embed="rId8"/>
          <a:stretch/>
        </p:blipFill>
        <p:spPr>
          <a:xfrm>
            <a:off x="6012000" y="3789000"/>
            <a:ext cx="2358360" cy="1803240"/>
          </a:xfrm>
          <a:prstGeom prst="rect">
            <a:avLst/>
          </a:prstGeom>
          <a:ln w="0">
            <a:noFill/>
          </a:ln>
        </p:spPr>
      </p:pic>
      <p:sp>
        <p:nvSpPr>
          <p:cNvPr id="196" name="CustomShape 2"/>
          <p:cNvSpPr/>
          <p:nvPr/>
        </p:nvSpPr>
        <p:spPr>
          <a:xfrm>
            <a:off x="301320" y="2881440"/>
            <a:ext cx="866376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800" b="0" strike="noStrike" spc="-1">
                <a:solidFill>
                  <a:srgbClr val="000000"/>
                </a:solidFill>
                <a:latin typeface="Arial"/>
              </a:rPr>
              <a:t>When two lasers are separated by quarter wavelength the phase can be determined</a:t>
            </a:r>
            <a:endParaRPr lang="en-AU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CustomShape 1"/>
          <p:cNvSpPr/>
          <p:nvPr/>
        </p:nvSpPr>
        <p:spPr>
          <a:xfrm>
            <a:off x="346320" y="251280"/>
            <a:ext cx="338148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800" b="1" strike="noStrike" spc="-1">
                <a:solidFill>
                  <a:srgbClr val="FFFFFF"/>
                </a:solidFill>
                <a:latin typeface="Arial"/>
              </a:rPr>
              <a:t>Results: phase determination</a:t>
            </a:r>
            <a:endParaRPr lang="en-AU" sz="1800" b="0" strike="noStrike" spc="-1">
              <a:latin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25739" y="1524168"/>
            <a:ext cx="268073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Polar Plot of the FEL phase</a:t>
            </a:r>
          </a:p>
          <a:p>
            <a:pPr algn="r"/>
            <a:r>
              <a:rPr lang="en-US" sz="1200" dirty="0"/>
              <a:t>(40000 pulses)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27033" y="3056283"/>
            <a:ext cx="7521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DC00"/>
                </a:solidFill>
              </a:rPr>
              <a:t>phase</a:t>
            </a:r>
          </a:p>
          <a:p>
            <a:r>
              <a:rPr lang="en-US" b="1" dirty="0">
                <a:solidFill>
                  <a:srgbClr val="00DC00"/>
                </a:solidFill>
              </a:rPr>
              <a:t>filter</a:t>
            </a:r>
          </a:p>
        </p:txBody>
      </p:sp>
      <p:pic>
        <p:nvPicPr>
          <p:cNvPr id="7" name="Grafik 2">
            <a:extLst>
              <a:ext uri="{FF2B5EF4-FFF2-40B4-BE49-F238E27FC236}">
                <a16:creationId xmlns:a16="http://schemas.microsoft.com/office/drawing/2014/main" id="{645225EF-9D59-4808-B0D8-5CB7C8766071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2458820" y="1905559"/>
            <a:ext cx="3471397" cy="3127780"/>
          </a:xfrm>
          <a:prstGeom prst="rect">
            <a:avLst/>
          </a:prstGeom>
          <a:ln w="0">
            <a:noFill/>
          </a:ln>
        </p:spPr>
      </p:pic>
      <p:sp>
        <p:nvSpPr>
          <p:cNvPr id="12" name="Isosceles Triangle 11"/>
          <p:cNvSpPr/>
          <p:nvPr/>
        </p:nvSpPr>
        <p:spPr>
          <a:xfrm rot="16200000">
            <a:off x="4848809" y="2713449"/>
            <a:ext cx="180000" cy="1332000"/>
          </a:xfrm>
          <a:prstGeom prst="triangle">
            <a:avLst/>
          </a:prstGeom>
          <a:solidFill>
            <a:srgbClr val="00DC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546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874</Words>
  <Application>Microsoft Office PowerPoint</Application>
  <PresentationFormat>Bildschirmpräsentation (4:3)</PresentationFormat>
  <Paragraphs>104</Paragraphs>
  <Slides>14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14</vt:i4>
      </vt:variant>
    </vt:vector>
  </HeadingPairs>
  <TitlesOfParts>
    <vt:vector size="22" baseType="lpstr">
      <vt:lpstr>Arial</vt:lpstr>
      <vt:lpstr>DejaVu Sans</vt:lpstr>
      <vt:lpstr>Symbol</vt:lpstr>
      <vt:lpstr>Times New Roman</vt:lpstr>
      <vt:lpstr>Wingdings</vt:lpstr>
      <vt:lpstr>Wingdings 2</vt:lpstr>
      <vt:lpstr>Office Theme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Forschungszentrum Rossendorf e.V.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subject/>
  <dc:creator>Administrator</dc:creator>
  <dc:description/>
  <cp:lastModifiedBy>Kovalev, Dr. Sergey (FWKP) - 18878</cp:lastModifiedBy>
  <cp:revision>1200</cp:revision>
  <cp:lastPrinted>2014-02-25T12:29:05Z</cp:lastPrinted>
  <dcterms:created xsi:type="dcterms:W3CDTF">2007-03-26T08:55:35Z</dcterms:created>
  <dcterms:modified xsi:type="dcterms:W3CDTF">2021-01-27T15:24:36Z</dcterms:modified>
  <dc:language>en-AU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6</vt:i4>
  </property>
  <property fmtid="{D5CDD505-2E9C-101B-9397-08002B2CF9AE}" pid="3" name="PresentationFormat">
    <vt:lpwstr>Overhead</vt:lpwstr>
  </property>
  <property fmtid="{D5CDD505-2E9C-101B-9397-08002B2CF9AE}" pid="4" name="Slides">
    <vt:i4>14</vt:i4>
  </property>
</Properties>
</file>