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85" r:id="rId3"/>
    <p:sldId id="344" r:id="rId4"/>
    <p:sldId id="306" r:id="rId5"/>
    <p:sldId id="345" r:id="rId6"/>
    <p:sldId id="334" r:id="rId7"/>
    <p:sldId id="339" r:id="rId8"/>
    <p:sldId id="342" r:id="rId9"/>
    <p:sldId id="349" r:id="rId10"/>
    <p:sldId id="346" r:id="rId11"/>
    <p:sldId id="335" r:id="rId12"/>
    <p:sldId id="312" r:id="rId13"/>
    <p:sldId id="316" r:id="rId14"/>
    <p:sldId id="311" r:id="rId15"/>
    <p:sldId id="275" r:id="rId16"/>
    <p:sldId id="351" r:id="rId17"/>
    <p:sldId id="350" r:id="rId18"/>
    <p:sldId id="348" r:id="rId19"/>
    <p:sldId id="332" r:id="rId20"/>
    <p:sldId id="347" r:id="rId21"/>
    <p:sldId id="301" r:id="rId22"/>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55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89024" autoAdjust="0"/>
  </p:normalViewPr>
  <p:slideViewPr>
    <p:cSldViewPr>
      <p:cViewPr varScale="1">
        <p:scale>
          <a:sx n="211" d="100"/>
          <a:sy n="211" d="100"/>
        </p:scale>
        <p:origin x="246" y="150"/>
      </p:cViewPr>
      <p:guideLst>
        <p:guide orient="horz" pos="1620"/>
        <p:guide pos="555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4" d="100"/>
          <a:sy n="114" d="100"/>
        </p:scale>
        <p:origin x="50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C51D86-9F1E-45F3-B0C8-7BB49F647099}" type="datetimeFigureOut">
              <a:rPr lang="en-US" smtClean="0"/>
              <a:t>12/16/2020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Markus Ries et al, Steady State Micro-Bunching Light Source Online Workshop, 07-09.12.2020</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CC746D-AAE7-47F6-B703-3A02DEAB40E9}" type="slidenum">
              <a:rPr lang="en-US" smtClean="0"/>
              <a:t>‹#›</a:t>
            </a:fld>
            <a:endParaRPr lang="en-US"/>
          </a:p>
        </p:txBody>
      </p:sp>
    </p:spTree>
    <p:extLst>
      <p:ext uri="{BB962C8B-B14F-4D97-AF65-F5344CB8AC3E}">
        <p14:creationId xmlns:p14="http://schemas.microsoft.com/office/powerpoint/2010/main" val="15834799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DE3B1C4-FE7B-4527-A3CB-DE9817D30E9F}" type="datetimeFigureOut">
              <a:rPr lang="de-DE"/>
              <a:pPr>
                <a:defRPr/>
              </a:pPr>
              <a:t>16.12.2020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smtClean="0"/>
              <a:t>Markus Ries et al, Steady State Micro-Bunching Light Source Online Workshop, 07-09.12.2020</a:t>
            </a: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3FBC29A-82AF-48A0-A3B5-44AEC7E01B36}" type="slidenum">
              <a:rPr lang="de-DE"/>
              <a:pPr>
                <a:defRPr/>
              </a:pPr>
              <a:t>‹#›</a:t>
            </a:fld>
            <a:endParaRPr lang="de-DE"/>
          </a:p>
        </p:txBody>
      </p:sp>
    </p:spTree>
    <p:extLst>
      <p:ext uri="{BB962C8B-B14F-4D97-AF65-F5344CB8AC3E}">
        <p14:creationId xmlns:p14="http://schemas.microsoft.com/office/powerpoint/2010/main" val="272976247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Bild 2" descr="Motiv_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16" y="-20538"/>
            <a:ext cx="9197527" cy="5173609"/>
          </a:xfrm>
          <a:prstGeom prst="rect">
            <a:avLst/>
          </a:prstGeom>
        </p:spPr>
      </p:pic>
      <p:sp>
        <p:nvSpPr>
          <p:cNvPr id="4" name="Textfeld 3"/>
          <p:cNvSpPr txBox="1"/>
          <p:nvPr userDrawn="1"/>
        </p:nvSpPr>
        <p:spPr>
          <a:xfrm>
            <a:off x="4499992" y="3075806"/>
            <a:ext cx="4392488" cy="707886"/>
          </a:xfrm>
          <a:prstGeom prst="rect">
            <a:avLst/>
          </a:prstGeom>
          <a:noFill/>
        </p:spPr>
        <p:txBody>
          <a:bodyPr wrap="square" rtlCol="0">
            <a:spAutoFit/>
          </a:bodyPr>
          <a:lstStyle/>
          <a:p>
            <a:pPr rtl="0"/>
            <a:r>
              <a:rPr lang="de-DE" sz="3600" b="1" i="0" u="none" strike="noStrike" kern="1200" baseline="30000" dirty="0" smtClean="0">
                <a:solidFill>
                  <a:schemeClr val="bg1"/>
                </a:solidFill>
                <a:latin typeface="Arial"/>
                <a:ea typeface="+mn-ea"/>
                <a:cs typeface="Arial"/>
              </a:rPr>
              <a:t>HERZLICH WILLKOMMEN</a:t>
            </a:r>
          </a:p>
          <a:p>
            <a:pPr rtl="0"/>
            <a:r>
              <a:rPr lang="de-DE" sz="2400" b="1" i="0" u="none" strike="noStrike" kern="1200" baseline="30000" dirty="0" smtClean="0">
                <a:solidFill>
                  <a:schemeClr val="bg1"/>
                </a:solidFill>
                <a:latin typeface="Arial"/>
                <a:ea typeface="+mn-ea"/>
                <a:cs typeface="Arial"/>
              </a:rPr>
              <a:t>	       </a:t>
            </a:r>
            <a:r>
              <a:rPr lang="de-DE" sz="2400" b="0" i="0" u="none" strike="noStrike" kern="1200" baseline="30000" dirty="0" smtClean="0">
                <a:solidFill>
                  <a:schemeClr val="bg1"/>
                </a:solidFill>
                <a:latin typeface="Arial"/>
                <a:ea typeface="+mn-ea"/>
                <a:cs typeface="Arial"/>
              </a:rPr>
              <a:t>am Helmholtz-Zentrum Berlin</a:t>
            </a:r>
            <a:endParaRPr lang="de-DE" sz="2400" dirty="0">
              <a:solidFill>
                <a:schemeClr val="bg1"/>
              </a:solidFill>
              <a:latin typeface="Arial"/>
              <a:cs typeface="Arial"/>
            </a:endParaRPr>
          </a:p>
        </p:txBody>
      </p:sp>
      <p:pic>
        <p:nvPicPr>
          <p:cNvPr id="5" name="Bild 1" descr="HZB_Logo_A4_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6412" y="-20538"/>
            <a:ext cx="23241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instieg mit 1-3 Fotos">
    <p:spTree>
      <p:nvGrpSpPr>
        <p:cNvPr id="1" name=""/>
        <p:cNvGrpSpPr/>
        <p:nvPr/>
      </p:nvGrpSpPr>
      <p:grpSpPr>
        <a:xfrm>
          <a:off x="0" y="0"/>
          <a:ext cx="0" cy="0"/>
          <a:chOff x="0" y="0"/>
          <a:chExt cx="0" cy="0"/>
        </a:xfrm>
      </p:grpSpPr>
      <p:pic>
        <p:nvPicPr>
          <p:cNvPr id="3" name="Bild 2" descr="Wissenschaftl_Image_Kopf_neu_0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Foliennummernplatzhalter 5"/>
          <p:cNvSpPr txBox="1">
            <a:spLocks/>
          </p:cNvSpPr>
          <p:nvPr userDrawn="1"/>
        </p:nvSpPr>
        <p:spPr>
          <a:xfrm>
            <a:off x="6796088" y="4767263"/>
            <a:ext cx="2133600" cy="273844"/>
          </a:xfrm>
          <a:prstGeom prst="rect">
            <a:avLst/>
          </a:prstGeom>
        </p:spPr>
        <p:txBody>
          <a:bodyPr anchor="ctr"/>
          <a:lstStyle>
            <a:lvl1pPr>
              <a:defRPr smtClean="0">
                <a:solidFill>
                  <a:srgbClr val="00589C"/>
                </a:solidFill>
              </a:defRPr>
            </a:lvl1pPr>
          </a:lstStyle>
          <a:p>
            <a:pPr algn="r" fontAlgn="auto">
              <a:spcBef>
                <a:spcPts val="0"/>
              </a:spcBef>
              <a:spcAft>
                <a:spcPts val="0"/>
              </a:spcAft>
              <a:defRPr/>
            </a:pPr>
            <a:fld id="{82DF74E3-820B-436D-9982-3C858C71679A}" type="slidenum">
              <a:rPr lang="de-DE" sz="1200" b="1">
                <a:latin typeface="Arial" pitchFamily="34" charset="0"/>
                <a:cs typeface="Arial" pitchFamily="34" charset="0"/>
              </a:rPr>
              <a:pPr algn="r" fontAlgn="auto">
                <a:spcBef>
                  <a:spcPts val="0"/>
                </a:spcBef>
                <a:spcAft>
                  <a:spcPts val="0"/>
                </a:spcAft>
                <a:defRPr/>
              </a:pPr>
              <a:t>‹#›</a:t>
            </a:fld>
            <a:endParaRPr lang="de-DE" sz="1200" b="1" dirty="0">
              <a:latin typeface="Arial" pitchFamily="34" charset="0"/>
              <a:cs typeface="Arial" pitchFamily="34" charset="0"/>
            </a:endParaRPr>
          </a:p>
        </p:txBody>
      </p:sp>
      <p:sp>
        <p:nvSpPr>
          <p:cNvPr id="5" name="Textplatzhalter 16"/>
          <p:cNvSpPr>
            <a:spLocks noGrp="1"/>
          </p:cNvSpPr>
          <p:nvPr>
            <p:ph type="body" sz="quarter" idx="13"/>
          </p:nvPr>
        </p:nvSpPr>
        <p:spPr>
          <a:xfrm>
            <a:off x="2092965" y="2179401"/>
            <a:ext cx="6731949" cy="665823"/>
          </a:xfrm>
        </p:spPr>
        <p:txBody>
          <a:bodyPr wrap="square">
            <a:spAutoFit/>
          </a:bodyPr>
          <a:lstStyle>
            <a:lvl1pPr marL="0" indent="0" defTabSz="595313">
              <a:lnSpc>
                <a:spcPts val="2400"/>
              </a:lnSpc>
              <a:buFontTx/>
              <a:buNone/>
              <a:tabLst/>
              <a:defRPr sz="1800" b="1" i="0" cap="none" baseline="0">
                <a:solidFill>
                  <a:schemeClr val="bg1"/>
                </a:solidFill>
              </a:defRPr>
            </a:lvl1pPr>
            <a:lvl2pPr marL="808038" indent="0" defTabSz="595313">
              <a:lnSpc>
                <a:spcPts val="2400"/>
              </a:lnSpc>
              <a:buFontTx/>
              <a:buNone/>
              <a:tabLst/>
              <a:defRPr>
                <a:solidFill>
                  <a:schemeClr val="bg1"/>
                </a:solidFill>
              </a:defRPr>
            </a:lvl2pPr>
            <a:lvl3pPr marL="808038" indent="0" defTabSz="595313">
              <a:lnSpc>
                <a:spcPts val="2400"/>
              </a:lnSpc>
              <a:buFontTx/>
              <a:buNone/>
              <a:tabLst/>
              <a:defRPr b="0">
                <a:solidFill>
                  <a:schemeClr val="bg1"/>
                </a:solidFill>
              </a:defRPr>
            </a:lvl3pPr>
            <a:lvl4pPr marL="808038" indent="0" defTabSz="595313">
              <a:lnSpc>
                <a:spcPts val="2400"/>
              </a:lnSpc>
              <a:buFontTx/>
              <a:buNone/>
              <a:tabLst/>
              <a:defRPr>
                <a:solidFill>
                  <a:schemeClr val="bg1"/>
                </a:solidFill>
              </a:defRPr>
            </a:lvl4pPr>
            <a:lvl5pPr marL="808038" indent="0" defTabSz="595313">
              <a:lnSpc>
                <a:spcPts val="2400"/>
              </a:lnSpc>
              <a:buFontTx/>
              <a:buNone/>
              <a:tabLst/>
              <a:defRPr>
                <a:solidFill>
                  <a:schemeClr val="bg1"/>
                </a:solidFill>
              </a:defRPr>
            </a:lvl5pPr>
          </a:lstStyle>
          <a:p>
            <a:pPr lvl="0"/>
            <a:r>
              <a:rPr lang="de-DE" dirty="0" smtClean="0"/>
              <a:t>Textmasterformate durch Klicken bearbeiten</a:t>
            </a:r>
          </a:p>
          <a:p>
            <a:pPr lvl="0"/>
            <a:endParaRPr lang="de-DE" dirty="0" smtClean="0"/>
          </a:p>
        </p:txBody>
      </p:sp>
      <p:sp>
        <p:nvSpPr>
          <p:cNvPr id="11" name="Foliennummernplatzhalter 2"/>
          <p:cNvSpPr>
            <a:spLocks noGrp="1"/>
          </p:cNvSpPr>
          <p:nvPr>
            <p:ph type="sldNum" sz="quarter" idx="19"/>
          </p:nvPr>
        </p:nvSpPr>
        <p:spPr/>
        <p:txBody>
          <a:bodyPr/>
          <a:lstStyle>
            <a:lvl1pPr>
              <a:defRPr smtClean="0"/>
            </a:lvl1pPr>
          </a:lstStyle>
          <a:p>
            <a:pPr>
              <a:defRPr/>
            </a:pPr>
            <a:fld id="{4E136289-4C14-4E40-BEFE-2E2ECD9CBB74}" type="slidenum">
              <a:rPr lang="de-DE"/>
              <a:pPr>
                <a:defRPr/>
              </a:pPr>
              <a:t>‹#›</a:t>
            </a:fld>
            <a:endParaRPr lang="de-DE" dirty="0"/>
          </a:p>
        </p:txBody>
      </p:sp>
      <p:sp>
        <p:nvSpPr>
          <p:cNvPr id="21" name="Bildplatzhalter 9"/>
          <p:cNvSpPr>
            <a:spLocks noGrp="1"/>
          </p:cNvSpPr>
          <p:nvPr>
            <p:ph type="pic" sz="quarter" idx="23"/>
          </p:nvPr>
        </p:nvSpPr>
        <p:spPr>
          <a:xfrm>
            <a:off x="508450" y="3662237"/>
            <a:ext cx="2304256" cy="1152128"/>
          </a:xfrm>
        </p:spPr>
        <p:txBody>
          <a:bodyPr/>
          <a:lstStyle/>
          <a:p>
            <a:pPr lvl="0"/>
            <a:endParaRPr lang="de-DE" noProof="0" dirty="0"/>
          </a:p>
        </p:txBody>
      </p:sp>
      <p:sp>
        <p:nvSpPr>
          <p:cNvPr id="22" name="Bildplatzhalter 9"/>
          <p:cNvSpPr>
            <a:spLocks noGrp="1"/>
          </p:cNvSpPr>
          <p:nvPr>
            <p:ph type="pic" sz="quarter" idx="24"/>
          </p:nvPr>
        </p:nvSpPr>
        <p:spPr>
          <a:xfrm>
            <a:off x="3028730" y="3662237"/>
            <a:ext cx="2304256" cy="1152128"/>
          </a:xfrm>
        </p:spPr>
        <p:txBody>
          <a:bodyPr/>
          <a:lstStyle/>
          <a:p>
            <a:pPr lvl="0"/>
            <a:endParaRPr lang="de-DE" noProof="0" dirty="0"/>
          </a:p>
        </p:txBody>
      </p:sp>
      <p:sp>
        <p:nvSpPr>
          <p:cNvPr id="23" name="Bildplatzhalter 9"/>
          <p:cNvSpPr>
            <a:spLocks noGrp="1"/>
          </p:cNvSpPr>
          <p:nvPr>
            <p:ph type="pic" sz="quarter" idx="25"/>
          </p:nvPr>
        </p:nvSpPr>
        <p:spPr>
          <a:xfrm>
            <a:off x="5477002" y="3662237"/>
            <a:ext cx="2304256" cy="1152128"/>
          </a:xfrm>
        </p:spPr>
        <p:txBody>
          <a:bodyPr/>
          <a:lstStyle/>
          <a:p>
            <a:pPr lvl="0"/>
            <a:endParaRPr lang="de-DE" noProof="0" dirty="0"/>
          </a:p>
        </p:txBody>
      </p:sp>
      <p:pic>
        <p:nvPicPr>
          <p:cNvPr id="24" name="Bild 1" descr="HZB_Logo_A4_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9900" y="0"/>
            <a:ext cx="23241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instieg_Vortragsbenennung">
    <p:spTree>
      <p:nvGrpSpPr>
        <p:cNvPr id="1" name=""/>
        <p:cNvGrpSpPr/>
        <p:nvPr/>
      </p:nvGrpSpPr>
      <p:grpSpPr>
        <a:xfrm>
          <a:off x="0" y="0"/>
          <a:ext cx="0" cy="0"/>
          <a:chOff x="0" y="0"/>
          <a:chExt cx="0" cy="0"/>
        </a:xfrm>
      </p:grpSpPr>
      <p:pic>
        <p:nvPicPr>
          <p:cNvPr id="8" name="Bild 7" descr="Seite_0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1" y="0"/>
            <a:ext cx="9144000" cy="5143500"/>
          </a:xfrm>
          <a:prstGeom prst="rect">
            <a:avLst/>
          </a:prstGeom>
        </p:spPr>
      </p:pic>
      <p:sp>
        <p:nvSpPr>
          <p:cNvPr id="5" name="Titel 4"/>
          <p:cNvSpPr>
            <a:spLocks noGrp="1"/>
          </p:cNvSpPr>
          <p:nvPr>
            <p:ph type="title"/>
          </p:nvPr>
        </p:nvSpPr>
        <p:spPr/>
        <p:txBody>
          <a:bodyPr/>
          <a:lstStyle/>
          <a:p>
            <a:r>
              <a:rPr lang="de-DE" smtClean="0"/>
              <a:t>Titelmasterformat durch Klicken bearbeiten</a:t>
            </a:r>
            <a:endParaRPr lang="de-DE"/>
          </a:p>
        </p:txBody>
      </p:sp>
      <p:sp>
        <p:nvSpPr>
          <p:cNvPr id="6" name="Foliennummernplatzhalter 5"/>
          <p:cNvSpPr>
            <a:spLocks noGrp="1"/>
          </p:cNvSpPr>
          <p:nvPr>
            <p:ph type="sldNum" sz="quarter" idx="14"/>
          </p:nvPr>
        </p:nvSpPr>
        <p:spPr>
          <a:xfrm>
            <a:off x="6796088" y="5322242"/>
            <a:ext cx="2133600" cy="273844"/>
          </a:xfrm>
        </p:spPr>
        <p:txBody>
          <a:bodyPr/>
          <a:lstStyle>
            <a:lvl1pPr>
              <a:defRPr>
                <a:solidFill>
                  <a:srgbClr val="00589C"/>
                </a:solidFill>
              </a:defRPr>
            </a:lvl1pPr>
          </a:lstStyle>
          <a:p>
            <a:pPr>
              <a:defRPr/>
            </a:pPr>
            <a:fld id="{6DC50EDA-4589-423C-B052-53186499BBB6}" type="slidenum">
              <a:rPr lang="de-DE"/>
              <a:pPr>
                <a:defRPr/>
              </a:pPr>
              <a:t>‹#›</a:t>
            </a:fld>
            <a:endParaRPr lang="de-DE" dirty="0"/>
          </a:p>
        </p:txBody>
      </p:sp>
      <p:sp>
        <p:nvSpPr>
          <p:cNvPr id="17" name="Textplatzhalter 16"/>
          <p:cNvSpPr>
            <a:spLocks noGrp="1"/>
          </p:cNvSpPr>
          <p:nvPr>
            <p:ph type="body" sz="quarter" idx="13"/>
          </p:nvPr>
        </p:nvSpPr>
        <p:spPr>
          <a:xfrm>
            <a:off x="2092965" y="2179402"/>
            <a:ext cx="6731949" cy="2507012"/>
          </a:xfrm>
        </p:spPr>
        <p:txBody>
          <a:bodyPr wrap="square">
            <a:spAutoFit/>
          </a:bodyPr>
          <a:lstStyle>
            <a:lvl1pPr marL="0" indent="0" defTabSz="595313">
              <a:lnSpc>
                <a:spcPts val="2400"/>
              </a:lnSpc>
              <a:buFontTx/>
              <a:buNone/>
              <a:tabLst/>
              <a:defRPr sz="1800" b="1" i="0" cap="none" baseline="0">
                <a:solidFill>
                  <a:schemeClr val="bg1"/>
                </a:solidFill>
              </a:defRPr>
            </a:lvl1pPr>
            <a:lvl2pPr marL="808038" indent="0" defTabSz="595313">
              <a:lnSpc>
                <a:spcPts val="1500"/>
              </a:lnSpc>
              <a:buFontTx/>
              <a:buNone/>
              <a:tabLst/>
              <a:defRPr>
                <a:solidFill>
                  <a:schemeClr val="bg1"/>
                </a:solidFill>
              </a:defRPr>
            </a:lvl2pPr>
            <a:lvl3pPr marL="808038" indent="0" defTabSz="595313">
              <a:lnSpc>
                <a:spcPts val="1500"/>
              </a:lnSpc>
              <a:buFontTx/>
              <a:buNone/>
              <a:tabLst/>
              <a:defRPr b="0">
                <a:solidFill>
                  <a:schemeClr val="bg1"/>
                </a:solidFill>
              </a:defRPr>
            </a:lvl3pPr>
            <a:lvl4pPr marL="808038" indent="0" defTabSz="595313">
              <a:lnSpc>
                <a:spcPts val="1500"/>
              </a:lnSpc>
              <a:buFontTx/>
              <a:buNone/>
              <a:tabLst/>
              <a:defRPr>
                <a:solidFill>
                  <a:schemeClr val="bg1"/>
                </a:solidFill>
              </a:defRPr>
            </a:lvl4pPr>
            <a:lvl5pPr marL="808038" indent="0" defTabSz="595313">
              <a:lnSpc>
                <a:spcPts val="1500"/>
              </a:lnSpc>
              <a:buFontTx/>
              <a:buNone/>
              <a:tabLst/>
              <a:defRPr>
                <a:solidFill>
                  <a:schemeClr val="bg1"/>
                </a:solidFill>
              </a:defRPr>
            </a:lvl5pPr>
          </a:lstStyle>
          <a:p>
            <a:pPr lvl="0"/>
            <a:r>
              <a:rPr lang="de-DE" dirty="0" smtClean="0"/>
              <a:t>Textmasterformate durch Klicken bearbeiten</a:t>
            </a:r>
          </a:p>
          <a:p>
            <a:pPr lvl="0"/>
            <a:endParaRPr lang="de-DE" dirty="0" smtClean="0"/>
          </a:p>
          <a:p>
            <a:pPr lvl="1"/>
            <a:r>
              <a:rPr lang="de-DE" dirty="0" smtClean="0"/>
              <a:t>Zweite Ebene</a:t>
            </a:r>
          </a:p>
          <a:p>
            <a:pPr lvl="1"/>
            <a:endParaRPr lang="de-DE" dirty="0" smtClean="0"/>
          </a:p>
          <a:p>
            <a:pPr lvl="2"/>
            <a:r>
              <a:rPr lang="de-DE" dirty="0" smtClean="0"/>
              <a:t>Dritte Ebene</a:t>
            </a:r>
          </a:p>
          <a:p>
            <a:pPr lvl="2"/>
            <a:endParaRPr lang="de-DE" dirty="0" smtClean="0"/>
          </a:p>
          <a:p>
            <a:pPr lvl="3"/>
            <a:r>
              <a:rPr lang="de-DE" dirty="0" smtClean="0"/>
              <a:t>Vierte Ebene</a:t>
            </a:r>
          </a:p>
          <a:p>
            <a:pPr lvl="3"/>
            <a:endParaRPr lang="de-DE" dirty="0" smtClean="0"/>
          </a:p>
          <a:p>
            <a:pPr lvl="4"/>
            <a:r>
              <a:rPr lang="de-DE" dirty="0" smtClean="0"/>
              <a:t>Fünfte Ebene</a:t>
            </a:r>
            <a:endParaRPr lang="de-DE" dirty="0"/>
          </a:p>
        </p:txBody>
      </p:sp>
      <p:pic>
        <p:nvPicPr>
          <p:cNvPr id="10" name="Bild 1" descr="HZB_Logo_A4_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6412" y="0"/>
            <a:ext cx="23241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mit Foto groß">
    <p:spTree>
      <p:nvGrpSpPr>
        <p:cNvPr id="1" name=""/>
        <p:cNvGrpSpPr/>
        <p:nvPr/>
      </p:nvGrpSpPr>
      <p:grpSpPr>
        <a:xfrm>
          <a:off x="0" y="0"/>
          <a:ext cx="0" cy="0"/>
          <a:chOff x="0" y="0"/>
          <a:chExt cx="0" cy="0"/>
        </a:xfrm>
      </p:grpSpPr>
      <p:sp>
        <p:nvSpPr>
          <p:cNvPr id="3" name="Inhaltsplatzhalter 2"/>
          <p:cNvSpPr>
            <a:spLocks noGrp="1"/>
          </p:cNvSpPr>
          <p:nvPr>
            <p:ph idx="1"/>
          </p:nvPr>
        </p:nvSpPr>
        <p:spPr>
          <a:xfrm>
            <a:off x="436815" y="771550"/>
            <a:ext cx="8671689" cy="618828"/>
          </a:xfrm>
        </p:spPr>
        <p:txBody>
          <a:bodyPr/>
          <a:lstStyle>
            <a:lvl1pPr marL="0" indent="0">
              <a:lnSpc>
                <a:spcPts val="2800"/>
              </a:lnSpc>
              <a:defRPr/>
            </a:lvl1pPr>
          </a:lstStyle>
          <a:p>
            <a:pPr lvl="0"/>
            <a:r>
              <a:rPr lang="de-DE" smtClean="0"/>
              <a:t>Textmasterformate durch Klicken bearbeiten</a:t>
            </a:r>
          </a:p>
        </p:txBody>
      </p:sp>
      <p:sp>
        <p:nvSpPr>
          <p:cNvPr id="10" name="Textplatzhalter 9"/>
          <p:cNvSpPr>
            <a:spLocks noGrp="1"/>
          </p:cNvSpPr>
          <p:nvPr>
            <p:ph type="body" sz="quarter" idx="13"/>
          </p:nvPr>
        </p:nvSpPr>
        <p:spPr>
          <a:xfrm>
            <a:off x="434457" y="2066098"/>
            <a:ext cx="3538538" cy="302647"/>
          </a:xfrm>
        </p:spPr>
        <p:txBody>
          <a:bodyPr>
            <a:spAutoFit/>
          </a:bodyPr>
          <a:lstStyle>
            <a:lvl1pPr marL="0" indent="0">
              <a:lnSpc>
                <a:spcPts val="2400"/>
              </a:lnSpc>
              <a:defRPr sz="1800" b="0" cap="none" baseline="0">
                <a:solidFill>
                  <a:schemeClr val="tx1"/>
                </a:solidFill>
              </a:defRPr>
            </a:lvl1pPr>
            <a:lvl2pPr>
              <a:lnSpc>
                <a:spcPts val="2400"/>
              </a:lnSpc>
              <a:buFont typeface="Arial" pitchFamily="34" charset="0"/>
              <a:buChar char="•"/>
              <a:defRPr b="1"/>
            </a:lvl2pPr>
          </a:lstStyle>
          <a:p>
            <a:pPr lvl="0"/>
            <a:r>
              <a:rPr lang="de-DE" dirty="0" smtClean="0"/>
              <a:t>Textmasterformate durch Klicken</a:t>
            </a:r>
            <a:endParaRPr lang="de-DE" dirty="0"/>
          </a:p>
        </p:txBody>
      </p:sp>
      <p:sp>
        <p:nvSpPr>
          <p:cNvPr id="8" name="Textplatzhalter 7"/>
          <p:cNvSpPr>
            <a:spLocks noGrp="1"/>
          </p:cNvSpPr>
          <p:nvPr>
            <p:ph type="body" sz="quarter" idx="14"/>
          </p:nvPr>
        </p:nvSpPr>
        <p:spPr>
          <a:xfrm>
            <a:off x="434580" y="2700215"/>
            <a:ext cx="5321326" cy="1440160"/>
          </a:xfrm>
        </p:spPr>
        <p:txBody>
          <a:bodyPr>
            <a:noAutofit/>
          </a:bodyPr>
          <a:lstStyle>
            <a:lvl1pPr marL="265113" indent="-265113" defTabSz="358775">
              <a:lnSpc>
                <a:spcPts val="1800"/>
              </a:lnSpc>
              <a:buFont typeface="Arial" pitchFamily="34" charset="0"/>
              <a:buChar char="•"/>
              <a:defRPr sz="1400" b="1" cap="none">
                <a:solidFill>
                  <a:schemeClr val="tx1"/>
                </a:solidFill>
              </a:defRPr>
            </a:lvl1pPr>
            <a:lvl2pPr marL="265113" indent="-265113" defTabSz="358775">
              <a:lnSpc>
                <a:spcPts val="1800"/>
              </a:lnSpc>
              <a:buFont typeface="Arial" pitchFamily="34" charset="0"/>
              <a:buChar char="•"/>
              <a:defRPr sz="1400" b="1" cap="none">
                <a:solidFill>
                  <a:schemeClr val="tx1"/>
                </a:solidFill>
              </a:defRPr>
            </a:lvl2pPr>
            <a:lvl3pPr marL="265113" indent="-265113" defTabSz="358775">
              <a:lnSpc>
                <a:spcPts val="1800"/>
              </a:lnSpc>
              <a:buFont typeface="Arial" pitchFamily="34" charset="0"/>
              <a:buChar char="•"/>
              <a:defRPr sz="1400" b="1" cap="none">
                <a:solidFill>
                  <a:schemeClr val="tx1"/>
                </a:solidFill>
              </a:defRPr>
            </a:lvl3pPr>
            <a:lvl4pPr marL="265113" indent="-265113" defTabSz="358775">
              <a:lnSpc>
                <a:spcPts val="1800"/>
              </a:lnSpc>
              <a:buFont typeface="Arial" pitchFamily="34" charset="0"/>
              <a:buChar char="•"/>
              <a:defRPr sz="1400" b="1" cap="none">
                <a:solidFill>
                  <a:schemeClr val="tx1"/>
                </a:solidFill>
              </a:defRPr>
            </a:lvl4pPr>
            <a:lvl5pPr marL="265113" indent="-265113" defTabSz="358775">
              <a:lnSpc>
                <a:spcPts val="1800"/>
              </a:lnSpc>
              <a:buFont typeface="Arial" pitchFamily="34" charset="0"/>
              <a:buChar char="•"/>
              <a:defRPr sz="1400" b="1" cap="none">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
          <p:cNvSpPr>
            <a:spLocks noGrp="1"/>
          </p:cNvSpPr>
          <p:nvPr>
            <p:ph type="title"/>
          </p:nvPr>
        </p:nvSpPr>
        <p:spPr>
          <a:xfrm>
            <a:off x="914432" y="190029"/>
            <a:ext cx="5800708" cy="329789"/>
          </a:xfrm>
        </p:spPr>
        <p:txBody>
          <a:bodyPr/>
          <a:lstStyle>
            <a:lvl1pPr>
              <a:defRPr cap="all" baseline="0"/>
            </a:lvl1pPr>
          </a:lstStyle>
          <a:p>
            <a:r>
              <a:rPr lang="de-DE" dirty="0" smtClean="0"/>
              <a:t>Titelmasterformat durch Klicken bearbeiten</a:t>
            </a:r>
            <a:endParaRPr lang="de-DE" dirty="0"/>
          </a:p>
        </p:txBody>
      </p:sp>
      <p:sp>
        <p:nvSpPr>
          <p:cNvPr id="7" name="Foliennummernplatzhalter 5"/>
          <p:cNvSpPr txBox="1">
            <a:spLocks/>
          </p:cNvSpPr>
          <p:nvPr userDrawn="1"/>
        </p:nvSpPr>
        <p:spPr>
          <a:xfrm>
            <a:off x="6839048" y="4890194"/>
            <a:ext cx="2341464" cy="273844"/>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b="1" kern="1200">
                <a:solidFill>
                  <a:srgbClr val="00589C"/>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1E0BE69-7476-4EA3-919A-AD7EE24D45DF}" type="slidenum">
              <a:rPr lang="de-DE" smtClean="0"/>
              <a:pPr>
                <a:defRPr/>
              </a:pPr>
              <a:t>‹#›</a:t>
            </a:fld>
            <a:endParaRPr lang="de-DE" dirty="0"/>
          </a:p>
        </p:txBody>
      </p:sp>
      <p:sp>
        <p:nvSpPr>
          <p:cNvPr id="12" name="Foliennummernplatzhalter 5"/>
          <p:cNvSpPr txBox="1">
            <a:spLocks/>
          </p:cNvSpPr>
          <p:nvPr userDrawn="1"/>
        </p:nvSpPr>
        <p:spPr>
          <a:xfrm>
            <a:off x="-9330" y="4886519"/>
            <a:ext cx="7128792" cy="273844"/>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b="1" kern="1200">
                <a:solidFill>
                  <a:srgbClr val="00589C"/>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r>
              <a:rPr lang="de-DE" dirty="0" smtClean="0"/>
              <a:t>Markus</a:t>
            </a:r>
            <a:r>
              <a:rPr lang="de-DE" baseline="0" dirty="0" smtClean="0"/>
              <a:t> Ries et al., 28th European Light Source Workshop, ESRF </a:t>
            </a:r>
            <a:r>
              <a:rPr lang="en-US" baseline="0" dirty="0" smtClean="0"/>
              <a:t>Online, 16-17.12.2020</a:t>
            </a:r>
            <a:r>
              <a:rPr lang="de-DE" baseline="0" dirty="0" smtClean="0"/>
              <a:t> </a:t>
            </a:r>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alt nur Text">
    <p:spTree>
      <p:nvGrpSpPr>
        <p:cNvPr id="1" name=""/>
        <p:cNvGrpSpPr/>
        <p:nvPr/>
      </p:nvGrpSpPr>
      <p:grpSpPr>
        <a:xfrm>
          <a:off x="0" y="0"/>
          <a:ext cx="0" cy="0"/>
          <a:chOff x="0" y="0"/>
          <a:chExt cx="0" cy="0"/>
        </a:xfrm>
      </p:grpSpPr>
      <p:sp>
        <p:nvSpPr>
          <p:cNvPr id="3" name="Inhaltsplatzhalter 2"/>
          <p:cNvSpPr>
            <a:spLocks noGrp="1"/>
          </p:cNvSpPr>
          <p:nvPr>
            <p:ph idx="1"/>
          </p:nvPr>
        </p:nvSpPr>
        <p:spPr>
          <a:xfrm>
            <a:off x="436815" y="764100"/>
            <a:ext cx="8671689" cy="618828"/>
          </a:xfrm>
        </p:spPr>
        <p:txBody>
          <a:bodyPr/>
          <a:lstStyle>
            <a:lvl1pPr marL="0" indent="0">
              <a:lnSpc>
                <a:spcPts val="2800"/>
              </a:lnSpc>
              <a:defRPr/>
            </a:lvl1pPr>
          </a:lstStyle>
          <a:p>
            <a:pPr lvl="0"/>
            <a:r>
              <a:rPr lang="de-DE" smtClean="0"/>
              <a:t>Textmasterformate durch Klicken bearbeiten</a:t>
            </a:r>
          </a:p>
        </p:txBody>
      </p:sp>
      <p:sp>
        <p:nvSpPr>
          <p:cNvPr id="10" name="Textplatzhalter 9"/>
          <p:cNvSpPr>
            <a:spLocks noGrp="1"/>
          </p:cNvSpPr>
          <p:nvPr>
            <p:ph type="body" sz="quarter" idx="13"/>
          </p:nvPr>
        </p:nvSpPr>
        <p:spPr>
          <a:xfrm>
            <a:off x="431258" y="1491658"/>
            <a:ext cx="7110433" cy="302647"/>
          </a:xfrm>
        </p:spPr>
        <p:txBody>
          <a:bodyPr>
            <a:spAutoFit/>
          </a:bodyPr>
          <a:lstStyle>
            <a:lvl1pPr marL="265113" indent="-265113">
              <a:lnSpc>
                <a:spcPts val="2400"/>
              </a:lnSpc>
              <a:buFont typeface="Arial" pitchFamily="34" charset="0"/>
              <a:buChar char="•"/>
              <a:defRPr sz="1800" b="0" cap="none" baseline="0">
                <a:solidFill>
                  <a:schemeClr val="tx1"/>
                </a:solidFill>
              </a:defRPr>
            </a:lvl1pPr>
            <a:lvl2pPr>
              <a:lnSpc>
                <a:spcPts val="2400"/>
              </a:lnSpc>
              <a:buFont typeface="Arial" pitchFamily="34" charset="0"/>
              <a:buChar char="•"/>
              <a:defRPr b="1"/>
            </a:lvl2pPr>
          </a:lstStyle>
          <a:p>
            <a:pPr lvl="0"/>
            <a:r>
              <a:rPr lang="de-DE" dirty="0" smtClean="0"/>
              <a:t>Textmasterformate durch Klicken</a:t>
            </a:r>
            <a:endParaRPr lang="de-DE" dirty="0"/>
          </a:p>
        </p:txBody>
      </p:sp>
      <p:sp>
        <p:nvSpPr>
          <p:cNvPr id="5" name="Foliennummernplatzhalter 5"/>
          <p:cNvSpPr>
            <a:spLocks noGrp="1"/>
          </p:cNvSpPr>
          <p:nvPr>
            <p:ph type="sldNum" sz="quarter" idx="14"/>
          </p:nvPr>
        </p:nvSpPr>
        <p:spPr>
          <a:xfrm>
            <a:off x="6839048" y="4890194"/>
            <a:ext cx="2341464" cy="273844"/>
          </a:xfrm>
        </p:spPr>
        <p:txBody>
          <a:bodyPr/>
          <a:lstStyle>
            <a:lvl1pPr>
              <a:defRPr/>
            </a:lvl1pPr>
          </a:lstStyle>
          <a:p>
            <a:pPr>
              <a:defRPr/>
            </a:pPr>
            <a:fld id="{F1E0BE69-7476-4EA3-919A-AD7EE24D45DF}" type="slidenum">
              <a:rPr lang="de-DE"/>
              <a:pPr>
                <a:defRPr/>
              </a:pPr>
              <a:t>‹#›</a:t>
            </a:fld>
            <a:endParaRPr lang="de-DE"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0" name="Foliennummernplatzhalter 5"/>
          <p:cNvSpPr txBox="1">
            <a:spLocks/>
          </p:cNvSpPr>
          <p:nvPr userDrawn="1"/>
        </p:nvSpPr>
        <p:spPr>
          <a:xfrm>
            <a:off x="-9330" y="4886519"/>
            <a:ext cx="7128792" cy="273844"/>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b="1" kern="1200">
                <a:solidFill>
                  <a:srgbClr val="00589C"/>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r>
              <a:rPr lang="de-DE" dirty="0" smtClean="0"/>
              <a:t>Markus</a:t>
            </a:r>
            <a:r>
              <a:rPr lang="de-DE" baseline="0" dirty="0" smtClean="0"/>
              <a:t> Ries et al., 28th European Light Source Workshop, ESRF </a:t>
            </a:r>
            <a:r>
              <a:rPr lang="en-US" baseline="0" dirty="0" smtClean="0"/>
              <a:t>Online, 16-17.12.2020</a:t>
            </a:r>
            <a:r>
              <a:rPr lang="de-DE" baseline="0" dirty="0" smtClean="0"/>
              <a:t> </a:t>
            </a:r>
            <a:endParaRPr lang="de-DE" dirty="0"/>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 1" descr="Zeile_Folie.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1038"/>
          </a:xfrm>
          <a:prstGeom prst="rect">
            <a:avLst/>
          </a:prstGeom>
        </p:spPr>
      </p:pic>
      <p:sp>
        <p:nvSpPr>
          <p:cNvPr id="1027" name="Titelplatzhalter 1"/>
          <p:cNvSpPr>
            <a:spLocks noGrp="1"/>
          </p:cNvSpPr>
          <p:nvPr>
            <p:ph type="title"/>
          </p:nvPr>
        </p:nvSpPr>
        <p:spPr bwMode="auto">
          <a:xfrm>
            <a:off x="914400" y="190500"/>
            <a:ext cx="8229600" cy="32980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HIER STEHT EIN KOLUMNENTITEL IN VERSALIEN 14 PT</a:t>
            </a:r>
          </a:p>
        </p:txBody>
      </p:sp>
      <p:sp>
        <p:nvSpPr>
          <p:cNvPr id="3" name="Textplatzhalter 2"/>
          <p:cNvSpPr>
            <a:spLocks noGrp="1"/>
          </p:cNvSpPr>
          <p:nvPr>
            <p:ph type="body" idx="1"/>
          </p:nvPr>
        </p:nvSpPr>
        <p:spPr>
          <a:xfrm>
            <a:off x="414337" y="764381"/>
            <a:ext cx="8766175" cy="358379"/>
          </a:xfrm>
          <a:prstGeom prst="rect">
            <a:avLst/>
          </a:prstGeom>
        </p:spPr>
        <p:txBody>
          <a:bodyPr vert="horz" lIns="0" tIns="0" rIns="0" bIns="0" rtlCol="0">
            <a:normAutofit/>
          </a:bodyPr>
          <a:lstStyle/>
          <a:p>
            <a:pPr lvl="0"/>
            <a:r>
              <a:rPr lang="de-DE" dirty="0" smtClean="0"/>
              <a:t>Textmasterformate durch Klicken bearbeiten</a:t>
            </a:r>
          </a:p>
        </p:txBody>
      </p:sp>
      <p:sp>
        <p:nvSpPr>
          <p:cNvPr id="6" name="Foliennummernplatzhalter 5"/>
          <p:cNvSpPr>
            <a:spLocks noGrp="1"/>
          </p:cNvSpPr>
          <p:nvPr>
            <p:ph type="sldNum" sz="quarter" idx="4"/>
          </p:nvPr>
        </p:nvSpPr>
        <p:spPr>
          <a:xfrm>
            <a:off x="6796088" y="4767263"/>
            <a:ext cx="2133600" cy="273844"/>
          </a:xfrm>
          <a:prstGeom prst="rect">
            <a:avLst/>
          </a:prstGeom>
        </p:spPr>
        <p:txBody>
          <a:bodyPr vert="horz" lIns="91440" tIns="45720" rIns="91440" bIns="45720" rtlCol="0" anchor="ctr"/>
          <a:lstStyle>
            <a:lvl1pPr algn="r" fontAlgn="auto">
              <a:spcBef>
                <a:spcPts val="0"/>
              </a:spcBef>
              <a:spcAft>
                <a:spcPts val="0"/>
              </a:spcAft>
              <a:defRPr sz="1200" b="1">
                <a:solidFill>
                  <a:srgbClr val="00589C"/>
                </a:solidFill>
                <a:latin typeface="Arial" pitchFamily="34" charset="0"/>
                <a:cs typeface="Arial" pitchFamily="34" charset="0"/>
              </a:defRPr>
            </a:lvl1pPr>
          </a:lstStyle>
          <a:p>
            <a:pPr>
              <a:defRPr/>
            </a:pPr>
            <a:fld id="{FA556AEB-7B8C-4F6F-9EAA-AB10ADC43429}" type="slidenum">
              <a:rPr lang="de-DE"/>
              <a:pPr>
                <a:defRPr/>
              </a:pPr>
              <a:t>‹#›</a:t>
            </a:fld>
            <a:endParaRPr lang="de-DE" dirty="0"/>
          </a:p>
        </p:txBody>
      </p:sp>
    </p:spTree>
  </p:cSld>
  <p:clrMap bg1="lt1" tx1="dk1" bg2="lt2" tx2="dk2" accent1="accent1" accent2="accent2" accent3="accent3" accent4="accent4" accent5="accent5" accent6="accent6" hlink="hlink" folHlink="folHlink"/>
  <p:sldLayoutIdLst>
    <p:sldLayoutId id="2147483674" r:id="rId1"/>
    <p:sldLayoutId id="2147483676" r:id="rId2"/>
    <p:sldLayoutId id="2147483675" r:id="rId3"/>
    <p:sldLayoutId id="2147483672" r:id="rId4"/>
    <p:sldLayoutId id="2147483673" r:id="rId5"/>
  </p:sldLayoutIdLst>
  <p:hf hdr="0" dt="0"/>
  <p:txStyles>
    <p:titleStyle>
      <a:lvl1pPr algn="l" rtl="0" eaLnBrk="0" fontAlgn="base" hangingPunct="0">
        <a:spcBef>
          <a:spcPct val="0"/>
        </a:spcBef>
        <a:spcAft>
          <a:spcPct val="0"/>
        </a:spcAft>
        <a:defRPr sz="14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1400" b="1">
          <a:solidFill>
            <a:schemeClr val="bg1"/>
          </a:solidFill>
          <a:latin typeface="Arial" charset="0"/>
          <a:cs typeface="Arial" charset="0"/>
        </a:defRPr>
      </a:lvl2pPr>
      <a:lvl3pPr algn="l" rtl="0" eaLnBrk="0" fontAlgn="base" hangingPunct="0">
        <a:spcBef>
          <a:spcPct val="0"/>
        </a:spcBef>
        <a:spcAft>
          <a:spcPct val="0"/>
        </a:spcAft>
        <a:defRPr sz="1400" b="1">
          <a:solidFill>
            <a:schemeClr val="bg1"/>
          </a:solidFill>
          <a:latin typeface="Arial" charset="0"/>
          <a:cs typeface="Arial" charset="0"/>
        </a:defRPr>
      </a:lvl3pPr>
      <a:lvl4pPr algn="l" rtl="0" eaLnBrk="0" fontAlgn="base" hangingPunct="0">
        <a:spcBef>
          <a:spcPct val="0"/>
        </a:spcBef>
        <a:spcAft>
          <a:spcPct val="0"/>
        </a:spcAft>
        <a:defRPr sz="1400" b="1">
          <a:solidFill>
            <a:schemeClr val="bg1"/>
          </a:solidFill>
          <a:latin typeface="Arial" charset="0"/>
          <a:cs typeface="Arial" charset="0"/>
        </a:defRPr>
      </a:lvl4pPr>
      <a:lvl5pPr algn="l" rtl="0" eaLnBrk="0" fontAlgn="base" hangingPunct="0">
        <a:spcBef>
          <a:spcPct val="0"/>
        </a:spcBef>
        <a:spcAft>
          <a:spcPct val="0"/>
        </a:spcAft>
        <a:defRPr sz="1400" b="1">
          <a:solidFill>
            <a:schemeClr val="bg1"/>
          </a:solidFill>
          <a:latin typeface="Arial" charset="0"/>
          <a:cs typeface="Arial" charset="0"/>
        </a:defRPr>
      </a:lvl5pPr>
      <a:lvl6pPr marL="457200" algn="l" rtl="0" fontAlgn="base">
        <a:spcBef>
          <a:spcPct val="0"/>
        </a:spcBef>
        <a:spcAft>
          <a:spcPct val="0"/>
        </a:spcAft>
        <a:defRPr sz="1400" b="1">
          <a:solidFill>
            <a:schemeClr val="bg1"/>
          </a:solidFill>
          <a:latin typeface="Arial" charset="0"/>
          <a:cs typeface="Arial" charset="0"/>
        </a:defRPr>
      </a:lvl6pPr>
      <a:lvl7pPr marL="914400" algn="l" rtl="0" fontAlgn="base">
        <a:spcBef>
          <a:spcPct val="0"/>
        </a:spcBef>
        <a:spcAft>
          <a:spcPct val="0"/>
        </a:spcAft>
        <a:defRPr sz="1400" b="1">
          <a:solidFill>
            <a:schemeClr val="bg1"/>
          </a:solidFill>
          <a:latin typeface="Arial" charset="0"/>
          <a:cs typeface="Arial" charset="0"/>
        </a:defRPr>
      </a:lvl7pPr>
      <a:lvl8pPr marL="1371600" algn="l" rtl="0" fontAlgn="base">
        <a:spcBef>
          <a:spcPct val="0"/>
        </a:spcBef>
        <a:spcAft>
          <a:spcPct val="0"/>
        </a:spcAft>
        <a:defRPr sz="1400" b="1">
          <a:solidFill>
            <a:schemeClr val="bg1"/>
          </a:solidFill>
          <a:latin typeface="Arial" charset="0"/>
          <a:cs typeface="Arial" charset="0"/>
        </a:defRPr>
      </a:lvl8pPr>
      <a:lvl9pPr marL="1828800" algn="l" rtl="0" fontAlgn="base">
        <a:spcBef>
          <a:spcPct val="0"/>
        </a:spcBef>
        <a:spcAft>
          <a:spcPct val="0"/>
        </a:spcAft>
        <a:defRPr sz="1400" b="1">
          <a:solidFill>
            <a:schemeClr val="bg1"/>
          </a:solidFill>
          <a:latin typeface="Arial" charset="0"/>
          <a:cs typeface="Arial" charset="0"/>
        </a:defRPr>
      </a:lvl9pPr>
    </p:titleStyle>
    <p:bodyStyle>
      <a:lvl1pPr marL="5156200" indent="-5156200" algn="l" rtl="0" eaLnBrk="0" fontAlgn="base" hangingPunct="0">
        <a:spcBef>
          <a:spcPct val="20000"/>
        </a:spcBef>
        <a:spcAft>
          <a:spcPct val="0"/>
        </a:spcAft>
        <a:buFont typeface="Arial" charset="0"/>
        <a:defRPr sz="2100" b="1" kern="1200" cap="all">
          <a:solidFill>
            <a:srgbClr val="00589C"/>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5922963" indent="-180975" algn="l" rtl="0" eaLnBrk="0" fontAlgn="base" hangingPunct="0">
        <a:spcBef>
          <a:spcPct val="20000"/>
        </a:spcBef>
        <a:spcAft>
          <a:spcPct val="0"/>
        </a:spcAft>
        <a:buFont typeface="Arial" charset="0"/>
        <a:buChar char="•"/>
        <a:tabLst>
          <a:tab pos="1169988" algn="l"/>
        </a:tabLst>
        <a:defRPr b="1" kern="1200">
          <a:solidFill>
            <a:schemeClr val="tx1"/>
          </a:solidFill>
          <a:latin typeface="Arial" pitchFamily="34" charset="0"/>
          <a:ea typeface="+mn-ea"/>
          <a:cs typeface="Arial" pitchFamily="34" charset="0"/>
        </a:defRPr>
      </a:lvl3pPr>
      <a:lvl4pPr marL="1600200" indent="3248025" algn="l" rtl="0" eaLnBrk="0" fontAlgn="base" hangingPunct="0">
        <a:spcBef>
          <a:spcPct val="20000"/>
        </a:spcBef>
        <a:spcAft>
          <a:spcPct val="0"/>
        </a:spcAft>
        <a:buFont typeface="Arial" charset="0"/>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3"/>
          <p:cNvSpPr>
            <a:spLocks noGrp="1"/>
          </p:cNvSpPr>
          <p:nvPr>
            <p:ph type="sldNum" sz="quarter" idx="4294967295"/>
          </p:nvPr>
        </p:nvSpPr>
        <p:spPr bwMode="auto">
          <a:xfrm>
            <a:off x="7010400" y="5322888"/>
            <a:ext cx="2133600" cy="27305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71CA572-47A9-4AE4-AF77-89AC6170D4E3}" type="slidenum">
              <a:rPr lang="de-DE" smtClean="0">
                <a:latin typeface="Arial" charset="0"/>
                <a:cs typeface="Arial" charset="0"/>
              </a:rPr>
              <a:pPr fontAlgn="base">
                <a:spcBef>
                  <a:spcPct val="0"/>
                </a:spcBef>
                <a:spcAft>
                  <a:spcPct val="0"/>
                </a:spcAft>
              </a:pPr>
              <a:t>1</a:t>
            </a:fld>
            <a:endParaRPr lang="de-DE" smtClean="0">
              <a:latin typeface="Arial" charset="0"/>
              <a:cs typeface="Arial" charset="0"/>
            </a:endParaRPr>
          </a:p>
        </p:txBody>
      </p:sp>
      <p:sp>
        <p:nvSpPr>
          <p:cNvPr id="9" name="Text Placeholder 4"/>
          <p:cNvSpPr>
            <a:spLocks noGrp="1"/>
          </p:cNvSpPr>
          <p:nvPr>
            <p:ph type="body" sz="quarter" idx="13"/>
          </p:nvPr>
        </p:nvSpPr>
        <p:spPr>
          <a:xfrm>
            <a:off x="1115616" y="1491630"/>
            <a:ext cx="7920880" cy="2332946"/>
          </a:xfrm>
        </p:spPr>
        <p:txBody>
          <a:bodyPr/>
          <a:lstStyle/>
          <a:p>
            <a:pPr eaLnBrk="1" hangingPunct="1"/>
            <a:r>
              <a:rPr lang="de-DE" sz="1600" dirty="0">
                <a:latin typeface="Arial" charset="0"/>
                <a:cs typeface="Arial" charset="0"/>
              </a:rPr>
              <a:t>Two Orbit </a:t>
            </a:r>
            <a:r>
              <a:rPr lang="en-DE" sz="1600" dirty="0">
                <a:latin typeface="Arial" charset="0"/>
                <a:cs typeface="Arial" charset="0"/>
              </a:rPr>
              <a:t>–</a:t>
            </a:r>
            <a:r>
              <a:rPr lang="de-DE" sz="1600" dirty="0">
                <a:latin typeface="Arial" charset="0"/>
                <a:cs typeface="Arial" charset="0"/>
              </a:rPr>
              <a:t> first scheduled week of user operation</a:t>
            </a:r>
          </a:p>
          <a:p>
            <a:pPr eaLnBrk="1" hangingPunct="1"/>
            <a:endParaRPr lang="de-DE" sz="1600" dirty="0" smtClean="0">
              <a:latin typeface="Arial" charset="0"/>
              <a:cs typeface="Arial" charset="0"/>
            </a:endParaRPr>
          </a:p>
          <a:p>
            <a:pPr eaLnBrk="1" hangingPunct="1"/>
            <a:r>
              <a:rPr lang="de-DE" sz="1400" dirty="0" smtClean="0">
                <a:latin typeface="Arial" charset="0"/>
                <a:cs typeface="Arial" charset="0"/>
              </a:rPr>
              <a:t>Markus </a:t>
            </a:r>
            <a:r>
              <a:rPr lang="de-DE" sz="1400" dirty="0">
                <a:latin typeface="Arial" charset="0"/>
                <a:cs typeface="Arial" charset="0"/>
              </a:rPr>
              <a:t>Ries, Paul Goslawski,</a:t>
            </a:r>
            <a:br>
              <a:rPr lang="de-DE" sz="1400" dirty="0">
                <a:latin typeface="Arial" charset="0"/>
                <a:cs typeface="Arial" charset="0"/>
              </a:rPr>
            </a:br>
            <a:r>
              <a:rPr lang="de-DE" sz="1400" dirty="0">
                <a:latin typeface="Arial" charset="0"/>
                <a:cs typeface="Arial" charset="0"/>
              </a:rPr>
              <a:t>Terry Atkinson, Thomas Birke, Ji-Gwang Hwang, Marten Koopmans, Meghan McAteer, Günter Rehm</a:t>
            </a:r>
            <a:r>
              <a:rPr lang="de-DE" sz="1400" dirty="0" smtClean="0">
                <a:latin typeface="Arial" charset="0"/>
                <a:cs typeface="Arial" charset="0"/>
              </a:rPr>
              <a:t>, Ed Rial, </a:t>
            </a:r>
            <a:r>
              <a:rPr lang="de-DE" sz="1400" dirty="0">
                <a:latin typeface="Arial" charset="0"/>
                <a:cs typeface="Arial" charset="0"/>
              </a:rPr>
              <a:t>Andreas Schälicke, Gregor Schiwietz, Tom Struppert </a:t>
            </a:r>
            <a:r>
              <a:rPr lang="de-DE" sz="1400" dirty="0" smtClean="0">
                <a:latin typeface="Arial" charset="0"/>
                <a:cs typeface="Arial" charset="0"/>
              </a:rPr>
              <a:t>et </a:t>
            </a:r>
            <a:r>
              <a:rPr lang="de-DE" sz="1400" dirty="0">
                <a:latin typeface="Arial" charset="0"/>
                <a:cs typeface="Arial" charset="0"/>
              </a:rPr>
              <a:t>al.</a:t>
            </a:r>
          </a:p>
          <a:p>
            <a:pPr eaLnBrk="1" hangingPunct="1"/>
            <a:r>
              <a:rPr lang="de-DE" sz="1400" dirty="0" smtClean="0">
                <a:latin typeface="Arial" charset="0"/>
                <a:cs typeface="Arial" charset="0"/>
              </a:rPr>
              <a:t>BESSY </a:t>
            </a:r>
            <a:r>
              <a:rPr lang="de-DE" sz="1400" dirty="0">
                <a:latin typeface="Arial" charset="0"/>
                <a:cs typeface="Arial" charset="0"/>
              </a:rPr>
              <a:t>II </a:t>
            </a:r>
            <a:r>
              <a:rPr lang="de-DE" sz="1400" u="sng" dirty="0">
                <a:latin typeface="Arial" charset="0"/>
                <a:cs typeface="Arial" charset="0"/>
              </a:rPr>
              <a:t>machine group</a:t>
            </a:r>
          </a:p>
          <a:p>
            <a:endParaRPr lang="en-US" sz="1400" dirty="0"/>
          </a:p>
        </p:txBody>
      </p:sp>
      <p:pic>
        <p:nvPicPr>
          <p:cNvPr id="11" name="Picture Placeholder 13"/>
          <p:cNvPicPr>
            <a:picLocks noGrp="1" noChangeAspect="1"/>
          </p:cNvPicPr>
          <p:nvPr>
            <p:ph type="pic" sz="quarter" idx="23"/>
          </p:nvPr>
        </p:nvPicPr>
        <p:blipFill>
          <a:blip r:embed="rId2"/>
          <a:srcRect t="24236" b="24236"/>
          <a:stretch>
            <a:fillRect/>
          </a:stretch>
        </p:blipFill>
        <p:spPr>
          <a:prstGeom prst="rect">
            <a:avLst/>
          </a:prstGeom>
        </p:spPr>
      </p:pic>
      <p:pic>
        <p:nvPicPr>
          <p:cNvPr id="13" name="Picture Placeholder 14"/>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t="14145" b="14145"/>
          <a:stretch>
            <a:fillRect/>
          </a:stretch>
        </p:blipFill>
        <p:spPr>
          <a:prstGeom prst="rect">
            <a:avLst/>
          </a:prstGeom>
        </p:spPr>
      </p:pic>
      <p:pic>
        <p:nvPicPr>
          <p:cNvPr id="18" name="Picture Placeholder 15"/>
          <p:cNvPicPr>
            <a:picLocks noGrp="1" noChangeAspect="1"/>
          </p:cNvPicPr>
          <p:nvPr>
            <p:ph type="pic" sz="quarter" idx="25"/>
          </p:nvPr>
        </p:nvPicPr>
        <p:blipFill>
          <a:blip r:embed="rId4"/>
          <a:srcRect t="18657" b="18657"/>
          <a:stretch>
            <a:fillRect/>
          </a:stretch>
        </p:blipFill>
        <p:spPr>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10</a:t>
            </a:fld>
            <a:endParaRPr lang="de-DE" dirty="0"/>
          </a:p>
        </p:txBody>
      </p:sp>
      <p:sp>
        <p:nvSpPr>
          <p:cNvPr id="5" name="Title 4"/>
          <p:cNvSpPr>
            <a:spLocks noGrp="1"/>
          </p:cNvSpPr>
          <p:nvPr>
            <p:ph type="title"/>
          </p:nvPr>
        </p:nvSpPr>
        <p:spPr/>
        <p:txBody>
          <a:bodyPr/>
          <a:lstStyle/>
          <a:p>
            <a:r>
              <a:rPr lang="en-US" dirty="0" smtClean="0"/>
              <a:t>Open challenges</a:t>
            </a:r>
            <a:endParaRPr lang="en-US" dirty="0"/>
          </a:p>
        </p:txBody>
      </p:sp>
      <p:sp>
        <p:nvSpPr>
          <p:cNvPr id="6" name="TextBox 5"/>
          <p:cNvSpPr txBox="1"/>
          <p:nvPr/>
        </p:nvSpPr>
        <p:spPr>
          <a:xfrm>
            <a:off x="323528" y="843558"/>
            <a:ext cx="8424936"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beam position not easily determined</a:t>
            </a:r>
            <a:r>
              <a:rPr lang="en-DE" dirty="0" smtClean="0"/>
              <a:t>…</a:t>
            </a:r>
            <a:r>
              <a:rPr lang="en-US" dirty="0"/>
              <a:t/>
            </a:r>
            <a:br>
              <a:rPr lang="en-US" dirty="0"/>
            </a:br>
            <a:r>
              <a:rPr lang="en-US" dirty="0" smtClean="0"/>
              <a:t>requires bunch resolved measurement as well as single-island population</a:t>
            </a:r>
          </a:p>
          <a:p>
            <a:pPr marL="285750" indent="-285750">
              <a:buFont typeface="Arial" panose="020B0604020202020204" pitchFamily="34" charset="0"/>
              <a:buChar char="•"/>
            </a:pPr>
            <a:r>
              <a:rPr lang="en-US" dirty="0"/>
              <a:t>CPMU17 </a:t>
            </a:r>
            <a:r>
              <a:rPr lang="en-DE" dirty="0"/>
              <a:t>–</a:t>
            </a:r>
            <a:r>
              <a:rPr lang="en-US" dirty="0"/>
              <a:t> locked for machine protection </a:t>
            </a:r>
            <a:r>
              <a:rPr lang="en-US" dirty="0" smtClean="0"/>
              <a:t>considerations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t>
            </a:r>
            <a:r>
              <a:rPr lang="en-US" dirty="0" smtClean="0"/>
              <a:t>ffect </a:t>
            </a:r>
            <a:r>
              <a:rPr lang="en-US" dirty="0"/>
              <a:t>of gap &amp; shifts </a:t>
            </a:r>
            <a:r>
              <a:rPr lang="en-US" dirty="0" smtClean="0"/>
              <a:t>visible, crucial to be improved for selected (old) IDs</a:t>
            </a:r>
          </a:p>
          <a:p>
            <a:pPr marL="285750" indent="-285750">
              <a:buFont typeface="Arial" panose="020B0604020202020204" pitchFamily="34" charset="0"/>
              <a:buChar char="•"/>
            </a:pPr>
            <a:r>
              <a:rPr lang="en-US" dirty="0"/>
              <a:t>t</a:t>
            </a:r>
            <a:r>
              <a:rPr lang="en-US" dirty="0" smtClean="0"/>
              <a:t>est harmonic </a:t>
            </a:r>
            <a:r>
              <a:rPr lang="en-US" dirty="0" err="1" smtClean="0"/>
              <a:t>sextupole</a:t>
            </a:r>
            <a:r>
              <a:rPr lang="en-US" dirty="0" smtClean="0"/>
              <a:t> feedforward tables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Users have to get used to this mode of operation (as we have to)</a:t>
            </a:r>
            <a:endParaRPr lang="en-US" dirty="0"/>
          </a:p>
          <a:p>
            <a:pPr marL="742950" lvl="1" indent="-285750">
              <a:buFont typeface="Arial" panose="020B0604020202020204" pitchFamily="34" charset="0"/>
              <a:buChar char="•"/>
            </a:pPr>
            <a:r>
              <a:rPr lang="en-US" dirty="0" smtClean="0"/>
              <a:t>Normalization</a:t>
            </a:r>
          </a:p>
          <a:p>
            <a:pPr marL="742950" lvl="1" indent="-285750">
              <a:buFont typeface="Arial" panose="020B0604020202020204" pitchFamily="34" charset="0"/>
              <a:buChar char="•"/>
            </a:pPr>
            <a:r>
              <a:rPr lang="en-US" dirty="0" smtClean="0"/>
              <a:t>Different rep rate “rhythm”  </a:t>
            </a:r>
            <a:endParaRPr lang="en-US" dirty="0"/>
          </a:p>
          <a:p>
            <a:endParaRPr lang="en-US" dirty="0" smtClean="0"/>
          </a:p>
        </p:txBody>
      </p:sp>
    </p:spTree>
    <p:extLst>
      <p:ext uri="{BB962C8B-B14F-4D97-AF65-F5344CB8AC3E}">
        <p14:creationId xmlns:p14="http://schemas.microsoft.com/office/powerpoint/2010/main" val="373315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11</a:t>
            </a:fld>
            <a:endParaRPr lang="de-DE" dirty="0"/>
          </a:p>
        </p:txBody>
      </p:sp>
      <p:sp>
        <p:nvSpPr>
          <p:cNvPr id="5" name="Title 4"/>
          <p:cNvSpPr>
            <a:spLocks noGrp="1"/>
          </p:cNvSpPr>
          <p:nvPr>
            <p:ph type="title"/>
          </p:nvPr>
        </p:nvSpPr>
        <p:spPr/>
        <p:txBody>
          <a:bodyPr/>
          <a:lstStyle/>
          <a:p>
            <a:r>
              <a:rPr lang="en-US" dirty="0" smtClean="0"/>
              <a:t>Proposed filling patterns for </a:t>
            </a:r>
            <a:r>
              <a:rPr lang="en-US" dirty="0" err="1" smtClean="0"/>
              <a:t>TwoOrbit</a:t>
            </a:r>
            <a:r>
              <a:rPr lang="en-US" dirty="0" smtClean="0"/>
              <a:t> operation</a:t>
            </a:r>
            <a:endParaRPr lang="en-US" dirty="0"/>
          </a:p>
        </p:txBody>
      </p:sp>
      <p:pic>
        <p:nvPicPr>
          <p:cNvPr id="10" name="Picture 9"/>
          <p:cNvPicPr>
            <a:picLocks noChangeAspect="1"/>
          </p:cNvPicPr>
          <p:nvPr/>
        </p:nvPicPr>
        <p:blipFill>
          <a:blip r:embed="rId2"/>
          <a:stretch>
            <a:fillRect/>
          </a:stretch>
        </p:blipFill>
        <p:spPr>
          <a:xfrm>
            <a:off x="19337" y="2771302"/>
            <a:ext cx="8050313" cy="1938253"/>
          </a:xfrm>
          <a:prstGeom prst="rect">
            <a:avLst/>
          </a:prstGeom>
        </p:spPr>
      </p:pic>
      <p:pic>
        <p:nvPicPr>
          <p:cNvPr id="11" name="Picture 10"/>
          <p:cNvPicPr>
            <a:picLocks noChangeAspect="1"/>
          </p:cNvPicPr>
          <p:nvPr/>
        </p:nvPicPr>
        <p:blipFill>
          <a:blip r:embed="rId3"/>
          <a:stretch>
            <a:fillRect/>
          </a:stretch>
        </p:blipFill>
        <p:spPr>
          <a:xfrm>
            <a:off x="0" y="853209"/>
            <a:ext cx="8033978" cy="1918093"/>
          </a:xfrm>
          <a:prstGeom prst="rect">
            <a:avLst/>
          </a:prstGeom>
        </p:spPr>
      </p:pic>
      <p:sp>
        <p:nvSpPr>
          <p:cNvPr id="12" name="TextBox 11"/>
          <p:cNvSpPr txBox="1"/>
          <p:nvPr/>
        </p:nvSpPr>
        <p:spPr>
          <a:xfrm>
            <a:off x="7862888" y="868974"/>
            <a:ext cx="1281112" cy="1323439"/>
          </a:xfrm>
          <a:prstGeom prst="rect">
            <a:avLst/>
          </a:prstGeom>
          <a:noFill/>
        </p:spPr>
        <p:txBody>
          <a:bodyPr wrap="square" rtlCol="0">
            <a:spAutoFit/>
          </a:bodyPr>
          <a:lstStyle/>
          <a:p>
            <a:r>
              <a:rPr lang="en-US" sz="1600" dirty="0" smtClean="0">
                <a:solidFill>
                  <a:schemeClr val="accent6">
                    <a:lumMod val="75000"/>
                  </a:schemeClr>
                </a:solidFill>
              </a:rPr>
              <a:t>3mA</a:t>
            </a:r>
          </a:p>
          <a:p>
            <a:r>
              <a:rPr lang="en-US" sz="1600" dirty="0" smtClean="0">
                <a:solidFill>
                  <a:schemeClr val="accent6">
                    <a:lumMod val="75000"/>
                  </a:schemeClr>
                </a:solidFill>
              </a:rPr>
              <a:t>@</a:t>
            </a:r>
          </a:p>
          <a:p>
            <a:r>
              <a:rPr lang="en-US" sz="1600" dirty="0" smtClean="0">
                <a:solidFill>
                  <a:schemeClr val="accent6">
                    <a:lumMod val="75000"/>
                  </a:schemeClr>
                </a:solidFill>
              </a:rPr>
              <a:t>1.67MHz</a:t>
            </a:r>
          </a:p>
          <a:p>
            <a:r>
              <a:rPr lang="en-US" sz="1600" dirty="0" smtClean="0">
                <a:solidFill>
                  <a:schemeClr val="accent6">
                    <a:lumMod val="75000"/>
                  </a:schemeClr>
                </a:solidFill>
              </a:rPr>
              <a:t>=</a:t>
            </a:r>
          </a:p>
          <a:p>
            <a:r>
              <a:rPr lang="en-US" sz="1600" dirty="0" smtClean="0">
                <a:solidFill>
                  <a:schemeClr val="accent6">
                    <a:lumMod val="75000"/>
                  </a:schemeClr>
                </a:solidFill>
              </a:rPr>
              <a:t>4mA/800ns</a:t>
            </a:r>
            <a:endParaRPr lang="en-US" sz="1600" dirty="0">
              <a:solidFill>
                <a:schemeClr val="accent6">
                  <a:lumMod val="75000"/>
                </a:schemeClr>
              </a:solidFill>
            </a:endParaRPr>
          </a:p>
        </p:txBody>
      </p:sp>
      <p:sp>
        <p:nvSpPr>
          <p:cNvPr id="13" name="TextBox 12"/>
          <p:cNvSpPr txBox="1"/>
          <p:nvPr/>
        </p:nvSpPr>
        <p:spPr>
          <a:xfrm>
            <a:off x="7862888" y="2799366"/>
            <a:ext cx="1284678" cy="1323439"/>
          </a:xfrm>
          <a:prstGeom prst="rect">
            <a:avLst/>
          </a:prstGeom>
          <a:noFill/>
        </p:spPr>
        <p:txBody>
          <a:bodyPr wrap="square" rtlCol="0">
            <a:spAutoFit/>
          </a:bodyPr>
          <a:lstStyle/>
          <a:p>
            <a:r>
              <a:rPr lang="en-US" sz="1600" dirty="0" smtClean="0">
                <a:solidFill>
                  <a:schemeClr val="accent6">
                    <a:lumMod val="75000"/>
                  </a:schemeClr>
                </a:solidFill>
              </a:rPr>
              <a:t>3 mA</a:t>
            </a:r>
          </a:p>
          <a:p>
            <a:r>
              <a:rPr lang="en-US" sz="1600" dirty="0" smtClean="0">
                <a:solidFill>
                  <a:schemeClr val="accent6">
                    <a:lumMod val="75000"/>
                  </a:schemeClr>
                </a:solidFill>
              </a:rPr>
              <a:t>@</a:t>
            </a:r>
          </a:p>
          <a:p>
            <a:r>
              <a:rPr lang="en-US" sz="1600" dirty="0" smtClean="0">
                <a:solidFill>
                  <a:schemeClr val="accent6">
                    <a:lumMod val="75000"/>
                  </a:schemeClr>
                </a:solidFill>
              </a:rPr>
              <a:t>3.33MHz</a:t>
            </a:r>
          </a:p>
          <a:p>
            <a:r>
              <a:rPr lang="en-US" sz="1600" dirty="0" smtClean="0">
                <a:solidFill>
                  <a:schemeClr val="accent6">
                    <a:lumMod val="75000"/>
                  </a:schemeClr>
                </a:solidFill>
              </a:rPr>
              <a:t>= 8mA/800ns</a:t>
            </a:r>
            <a:endParaRPr lang="en-US" sz="1600" dirty="0">
              <a:solidFill>
                <a:schemeClr val="accent6">
                  <a:lumMod val="75000"/>
                </a:schemeClr>
              </a:solidFill>
            </a:endParaRPr>
          </a:p>
        </p:txBody>
      </p:sp>
      <p:sp>
        <p:nvSpPr>
          <p:cNvPr id="14" name="Left-Right Arrow 13"/>
          <p:cNvSpPr/>
          <p:nvPr/>
        </p:nvSpPr>
        <p:spPr>
          <a:xfrm>
            <a:off x="1763688" y="1449239"/>
            <a:ext cx="1728192" cy="3754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6</a:t>
            </a:r>
            <a:r>
              <a:rPr lang="en-US" sz="1400" dirty="0" smtClean="0"/>
              <a:t>00 ns</a:t>
            </a:r>
            <a:endParaRPr lang="en-US" sz="1400" dirty="0"/>
          </a:p>
        </p:txBody>
      </p:sp>
      <p:sp>
        <p:nvSpPr>
          <p:cNvPr id="15" name="Left-Right Arrow 14"/>
          <p:cNvSpPr/>
          <p:nvPr/>
        </p:nvSpPr>
        <p:spPr>
          <a:xfrm>
            <a:off x="1747359" y="3256201"/>
            <a:ext cx="864096" cy="3754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300 ns</a:t>
            </a:r>
            <a:endParaRPr lang="en-US" sz="1200" dirty="0"/>
          </a:p>
        </p:txBody>
      </p:sp>
    </p:spTree>
    <p:extLst>
      <p:ext uri="{BB962C8B-B14F-4D97-AF65-F5344CB8AC3E}">
        <p14:creationId xmlns:p14="http://schemas.microsoft.com/office/powerpoint/2010/main" val="200736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771550"/>
            <a:ext cx="8712968" cy="4038029"/>
          </a:xfrm>
        </p:spPr>
        <p:txBody>
          <a:bodyPr/>
          <a:lstStyle/>
          <a:p>
            <a:pPr marL="285750" indent="-285750">
              <a:lnSpc>
                <a:spcPct val="100000"/>
              </a:lnSpc>
            </a:pPr>
            <a:r>
              <a:rPr lang="en-US" sz="1600" dirty="0"/>
              <a:t>machine point of view</a:t>
            </a:r>
            <a:r>
              <a:rPr lang="en-US" sz="1600" dirty="0" smtClean="0"/>
              <a:t>: TRIBs </a:t>
            </a:r>
            <a:r>
              <a:rPr lang="en-US" sz="1600" dirty="0"/>
              <a:t>user operation successful!</a:t>
            </a:r>
            <a:br>
              <a:rPr lang="en-US" sz="1600" dirty="0"/>
            </a:br>
            <a:r>
              <a:rPr lang="en-US" sz="1600" dirty="0"/>
              <a:t>close to established quality, more improvements seems to be in reach</a:t>
            </a:r>
          </a:p>
          <a:p>
            <a:pPr marL="285750" indent="-285750">
              <a:lnSpc>
                <a:spcPct val="100000"/>
              </a:lnSpc>
            </a:pPr>
            <a:r>
              <a:rPr lang="en-US" sz="1600" dirty="0"/>
              <a:t>next week: CW27 2021</a:t>
            </a:r>
          </a:p>
          <a:p>
            <a:pPr>
              <a:lnSpc>
                <a:spcPct val="100000"/>
              </a:lnSpc>
            </a:pPr>
            <a:r>
              <a:rPr lang="en-US" sz="1600" dirty="0" smtClean="0"/>
              <a:t>coupling / vertical displacement of islands reduced in a first step</a:t>
            </a:r>
          </a:p>
          <a:p>
            <a:pPr>
              <a:lnSpc>
                <a:spcPct val="100000"/>
              </a:lnSpc>
            </a:pPr>
            <a:r>
              <a:rPr lang="en-US" sz="1600" dirty="0" smtClean="0"/>
              <a:t>I</a:t>
            </a:r>
            <a:r>
              <a:rPr lang="en-US" sz="1600" dirty="0" smtClean="0">
                <a:sym typeface="Wingdings" panose="05000000000000000000" pitchFamily="2" charset="2"/>
              </a:rPr>
              <a:t>Ds: feedforward tables to be optimized, harm. </a:t>
            </a:r>
            <a:r>
              <a:rPr lang="en-US" sz="1600" dirty="0" err="1" smtClean="0">
                <a:sym typeface="Wingdings" panose="05000000000000000000" pitchFamily="2" charset="2"/>
              </a:rPr>
              <a:t>sextupole</a:t>
            </a:r>
            <a:r>
              <a:rPr lang="en-US" sz="1600" dirty="0" smtClean="0">
                <a:sym typeface="Wingdings" panose="05000000000000000000" pitchFamily="2" charset="2"/>
              </a:rPr>
              <a:t> feedforward to be done</a:t>
            </a:r>
          </a:p>
          <a:p>
            <a:pPr>
              <a:lnSpc>
                <a:spcPct val="100000"/>
              </a:lnSpc>
            </a:pPr>
            <a:r>
              <a:rPr lang="en-US" sz="1600" dirty="0" smtClean="0">
                <a:sym typeface="Wingdings" panose="05000000000000000000" pitchFamily="2" charset="2"/>
              </a:rPr>
              <a:t>Speed up injection process </a:t>
            </a:r>
            <a:r>
              <a:rPr lang="en-DE" sz="1600" dirty="0" smtClean="0">
                <a:sym typeface="Wingdings" panose="05000000000000000000" pitchFamily="2" charset="2"/>
              </a:rPr>
              <a:t></a:t>
            </a:r>
            <a:r>
              <a:rPr lang="en-US" sz="1600" dirty="0" smtClean="0">
                <a:sym typeface="Wingdings" panose="05000000000000000000" pitchFamily="2" charset="2"/>
              </a:rPr>
              <a:t> sub second, hardware blank out trigger</a:t>
            </a:r>
            <a:endParaRPr lang="en-US" sz="1600" dirty="0" smtClean="0"/>
          </a:p>
          <a:p>
            <a:pPr>
              <a:lnSpc>
                <a:spcPct val="100000"/>
              </a:lnSpc>
            </a:pPr>
            <a:endParaRPr lang="en-US" sz="1600" dirty="0" smtClean="0"/>
          </a:p>
          <a:p>
            <a:pPr>
              <a:lnSpc>
                <a:spcPct val="100000"/>
              </a:lnSpc>
            </a:pPr>
            <a:r>
              <a:rPr lang="en-US" sz="1600" dirty="0" smtClean="0"/>
              <a:t>Investigation of dedicated operation modes exploiting new beam qualities</a:t>
            </a:r>
          </a:p>
          <a:p>
            <a:pPr lvl="1">
              <a:lnSpc>
                <a:spcPct val="100000"/>
              </a:lnSpc>
            </a:pPr>
            <a:r>
              <a:rPr lang="en-US" sz="1600" b="0" dirty="0" smtClean="0"/>
              <a:t>TRIBs MHz XMCD</a:t>
            </a:r>
            <a:endParaRPr lang="en-US" sz="1600" b="0" dirty="0"/>
          </a:p>
          <a:p>
            <a:pPr lvl="1">
              <a:lnSpc>
                <a:spcPct val="100000"/>
              </a:lnSpc>
            </a:pPr>
            <a:r>
              <a:rPr lang="en-US" sz="1600" b="0" dirty="0" smtClean="0"/>
              <a:t>TRIBs two color</a:t>
            </a:r>
          </a:p>
          <a:p>
            <a:pPr>
              <a:lnSpc>
                <a:spcPct val="100000"/>
              </a:lnSpc>
            </a:pPr>
            <a:endParaRPr lang="en-US" sz="1600" dirty="0" smtClean="0"/>
          </a:p>
          <a:p>
            <a:pPr>
              <a:lnSpc>
                <a:spcPct val="100000"/>
              </a:lnSpc>
            </a:pPr>
            <a:r>
              <a:rPr lang="en-US" sz="1600" dirty="0" smtClean="0"/>
              <a:t>machine protection remains an issue</a:t>
            </a:r>
          </a:p>
          <a:p>
            <a:pPr>
              <a:lnSpc>
                <a:spcPct val="100000"/>
              </a:lnSpc>
            </a:pPr>
            <a:r>
              <a:rPr lang="en-US" sz="1600" dirty="0"/>
              <a:t>from our experience many things get easier with higher energy and smaller emittance</a:t>
            </a:r>
            <a:r>
              <a:rPr lang="en-DE" sz="1600" dirty="0"/>
              <a:t>…</a:t>
            </a:r>
            <a:endParaRPr lang="en-US" sz="1600" dirty="0"/>
          </a:p>
          <a:p>
            <a:pPr>
              <a:lnSpc>
                <a:spcPct val="100000"/>
              </a:lnSpc>
            </a:pPr>
            <a:endParaRPr lang="en-US" sz="1600" dirty="0" smtClean="0"/>
          </a:p>
        </p:txBody>
      </p:sp>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12</a:t>
            </a:fld>
            <a:endParaRPr lang="de-DE" dirty="0"/>
          </a:p>
        </p:txBody>
      </p:sp>
      <p:sp>
        <p:nvSpPr>
          <p:cNvPr id="5" name="Title 4"/>
          <p:cNvSpPr>
            <a:spLocks noGrp="1"/>
          </p:cNvSpPr>
          <p:nvPr>
            <p:ph type="title"/>
          </p:nvPr>
        </p:nvSpPr>
        <p:spPr/>
        <p:txBody>
          <a:bodyPr/>
          <a:lstStyle/>
          <a:p>
            <a:r>
              <a:rPr lang="en-US" dirty="0" smtClean="0"/>
              <a:t>Summary</a:t>
            </a:r>
            <a:endParaRPr lang="en-US" dirty="0"/>
          </a:p>
        </p:txBody>
      </p:sp>
      <p:pic>
        <p:nvPicPr>
          <p:cNvPr id="6" name="Picture 5"/>
          <p:cNvPicPr>
            <a:picLocks noChangeAspect="1"/>
          </p:cNvPicPr>
          <p:nvPr/>
        </p:nvPicPr>
        <p:blipFill>
          <a:blip r:embed="rId2"/>
          <a:stretch>
            <a:fillRect/>
          </a:stretch>
        </p:blipFill>
        <p:spPr>
          <a:xfrm>
            <a:off x="7236296" y="636259"/>
            <a:ext cx="1638300" cy="1228725"/>
          </a:xfrm>
          <a:prstGeom prst="rect">
            <a:avLst/>
          </a:prstGeom>
        </p:spPr>
      </p:pic>
    </p:spTree>
    <p:extLst>
      <p:ext uri="{BB962C8B-B14F-4D97-AF65-F5344CB8AC3E}">
        <p14:creationId xmlns:p14="http://schemas.microsoft.com/office/powerpoint/2010/main" val="1350803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13</a:t>
            </a:fld>
            <a:endParaRPr lang="de-DE" dirty="0"/>
          </a:p>
        </p:txBody>
      </p:sp>
      <p:sp>
        <p:nvSpPr>
          <p:cNvPr id="5" name="Title 4"/>
          <p:cNvSpPr>
            <a:spLocks noGrp="1"/>
          </p:cNvSpPr>
          <p:nvPr>
            <p:ph type="title"/>
          </p:nvPr>
        </p:nvSpPr>
        <p:spPr/>
        <p:txBody>
          <a:bodyPr/>
          <a:lstStyle/>
          <a:p>
            <a:r>
              <a:rPr lang="en-US" dirty="0" smtClean="0"/>
              <a:t>ACKNOWLEDGEMENT</a:t>
            </a:r>
            <a:endParaRPr lang="en-US" dirty="0"/>
          </a:p>
        </p:txBody>
      </p:sp>
      <p:sp>
        <p:nvSpPr>
          <p:cNvPr id="6" name="Text Placeholder 4"/>
          <p:cNvSpPr>
            <a:spLocks noGrp="1"/>
          </p:cNvSpPr>
          <p:nvPr>
            <p:ph type="body" sz="quarter" idx="13"/>
          </p:nvPr>
        </p:nvSpPr>
        <p:spPr>
          <a:xfrm>
            <a:off x="395536" y="843558"/>
            <a:ext cx="8136904" cy="4056495"/>
          </a:xfrm>
        </p:spPr>
        <p:txBody>
          <a:bodyPr/>
          <a:lstStyle/>
          <a:p>
            <a:r>
              <a:rPr lang="de-DE" sz="1000" dirty="0" smtClean="0">
                <a:latin typeface="Century Gothic" panose="020B0502020202020204" pitchFamily="34" charset="0"/>
              </a:rPr>
              <a:t>Michael Abo-Bakr, Wolfgang Anders, Felix Andreas, Terry Atkinson, Yvonne Bergmann, Thomas Birke, Daniel Böhlick, Anne Bundels, Markus Bürger, Rober Burneleit, Emanuel Cambas, Mathias Diehn, Marc Dirsat, Olaf Dreßler, Michael Edling, Silvio Ehlert, Dan Eichel, Volker Dürr, Pablo Echevarria, Fjodor Falkenstern, Jörg Feikes, Nadine Fischer, Roland Fleischhauer, Andre Frahm, Benjamin Franksen, Sabine Giray, Holger Glass, Hans-Walter Glock, Felix Glöckner, Anny Gora, Rainer Görgen, Paul Goslawski, Mario Haucke, Jochen Heinrich, Svenja Heling, Andreas Heugel, Harry Hoffmann, Falk Hoffmann, Karsten Holldack, Holger Huck, Ji-Gwang Hwang, Andreas Jankowiak, Christian Jung, Christian Kalus, Jens Knobloch, Jörg Kolbe, Marten Koopmans, Bernhard Kuner, Jens Kuszynski, Victoria Laux, Nicole Leuschner, Ji Li, Klaus Ludwig, Michael Markert, Aleksandr Matveenko, Meghan McAteer, Tom Mertens, Gert Meyer, Gregor Mielczareck, Ingo Müller, Roland Müller, Christian Nass, Klaus Ott, Fabian Pflocksch, Lutz Pichl, Henry Plötz, Markus Ries, Daniel Romeo, Stefan Rotterdam, Roswitha Schabardin, Andreas Schälicke, Tobias Schneegans, Günter Schindhelm, Ines Seiler, Gregor Schiwietz, Bernhard Schriefer, Thomas Schröter, Michael Schuster, Dirk Schüler, Hannes Stein, Tom Struppert, Ervis Suljoti, Yegor Tamashevich, Michael Ulrich, Stefan Wiese, Daniel Wolk, Antje Vollmer, Sven Wrede, Nora Wunderer </a:t>
            </a:r>
            <a:r>
              <a:rPr lang="en-DE" sz="1000" dirty="0" smtClean="0">
                <a:latin typeface="Century Gothic" panose="020B0502020202020204" pitchFamily="34" charset="0"/>
              </a:rPr>
              <a:t>…</a:t>
            </a:r>
            <a:r>
              <a:rPr lang="en-GB" sz="1000" dirty="0" smtClean="0">
                <a:latin typeface="Century Gothic" panose="020B0502020202020204" pitchFamily="34" charset="0"/>
              </a:rPr>
              <a:t> and many more</a:t>
            </a:r>
            <a:endParaRPr lang="de-DE" sz="1000" dirty="0" smtClean="0">
              <a:latin typeface="Century Gothic" panose="020B0502020202020204" pitchFamily="34" charset="0"/>
            </a:endParaRPr>
          </a:p>
          <a:p>
            <a:endParaRPr lang="en-US" dirty="0" smtClean="0"/>
          </a:p>
        </p:txBody>
      </p:sp>
    </p:spTree>
    <p:extLst>
      <p:ext uri="{BB962C8B-B14F-4D97-AF65-F5344CB8AC3E}">
        <p14:creationId xmlns:p14="http://schemas.microsoft.com/office/powerpoint/2010/main" val="471558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14</a:t>
            </a:fld>
            <a:endParaRPr lang="de-DE" dirty="0"/>
          </a:p>
        </p:txBody>
      </p:sp>
      <p:sp>
        <p:nvSpPr>
          <p:cNvPr id="5" name="Title 4"/>
          <p:cNvSpPr>
            <a:spLocks noGrp="1"/>
          </p:cNvSpPr>
          <p:nvPr>
            <p:ph type="title"/>
          </p:nvPr>
        </p:nvSpPr>
        <p:spPr/>
        <p:txBody>
          <a:bodyPr/>
          <a:lstStyle/>
          <a:p>
            <a:r>
              <a:rPr lang="en-US" dirty="0" smtClean="0"/>
              <a:t>THANK YOU FOR YOUR ATTENTION</a:t>
            </a:r>
            <a:endParaRPr lang="en-US" dirty="0"/>
          </a:p>
        </p:txBody>
      </p:sp>
      <p:pic>
        <p:nvPicPr>
          <p:cNvPr id="7" name="Picture 6"/>
          <p:cNvPicPr>
            <a:picLocks noChangeAspect="1"/>
          </p:cNvPicPr>
          <p:nvPr/>
        </p:nvPicPr>
        <p:blipFill>
          <a:blip r:embed="rId2"/>
          <a:stretch>
            <a:fillRect/>
          </a:stretch>
        </p:blipFill>
        <p:spPr>
          <a:xfrm>
            <a:off x="5616928" y="1758891"/>
            <a:ext cx="3106595" cy="1891399"/>
          </a:xfrm>
          <a:prstGeom prst="rect">
            <a:avLst/>
          </a:prstGeom>
        </p:spPr>
      </p:pic>
      <p:pic>
        <p:nvPicPr>
          <p:cNvPr id="8" name="Picture 7"/>
          <p:cNvPicPr>
            <a:picLocks noChangeAspect="1"/>
          </p:cNvPicPr>
          <p:nvPr/>
        </p:nvPicPr>
        <p:blipFill>
          <a:blip r:embed="rId3"/>
          <a:stretch>
            <a:fillRect/>
          </a:stretch>
        </p:blipFill>
        <p:spPr>
          <a:xfrm>
            <a:off x="304" y="1717036"/>
            <a:ext cx="5511202" cy="1975107"/>
          </a:xfrm>
          <a:prstGeom prst="rect">
            <a:avLst/>
          </a:prstGeom>
        </p:spPr>
      </p:pic>
    </p:spTree>
    <p:extLst>
      <p:ext uri="{BB962C8B-B14F-4D97-AF65-F5344CB8AC3E}">
        <p14:creationId xmlns:p14="http://schemas.microsoft.com/office/powerpoint/2010/main" val="310736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91880" y="2355726"/>
            <a:ext cx="3538538" cy="283411"/>
          </a:xfrm>
        </p:spPr>
        <p:txBody>
          <a:bodyPr/>
          <a:lstStyle/>
          <a:p>
            <a:r>
              <a:rPr lang="en-US" dirty="0" smtClean="0"/>
              <a:t>Backup</a:t>
            </a:r>
            <a:endParaRPr lang="en-US" dirty="0"/>
          </a:p>
        </p:txBody>
      </p:sp>
      <p:sp>
        <p:nvSpPr>
          <p:cNvPr id="6" name="Slide Number Placeholder 5"/>
          <p:cNvSpPr>
            <a:spLocks noGrp="1"/>
          </p:cNvSpPr>
          <p:nvPr>
            <p:ph type="sldNum" sz="quarter" idx="4294967295"/>
          </p:nvPr>
        </p:nvSpPr>
        <p:spPr>
          <a:xfrm>
            <a:off x="6796088" y="4767263"/>
            <a:ext cx="2133600" cy="273844"/>
          </a:xfrm>
        </p:spPr>
        <p:txBody>
          <a:bodyPr/>
          <a:lstStyle/>
          <a:p>
            <a:pPr>
              <a:defRPr/>
            </a:pPr>
            <a:fld id="{56BF92B6-16EB-4A57-9753-53316E595F6B}" type="slidenum">
              <a:rPr lang="de-DE" smtClean="0"/>
              <a:pPr>
                <a:defRPr/>
              </a:pPr>
              <a:t>15</a:t>
            </a:fld>
            <a:endParaRPr lang="de-DE" dirty="0"/>
          </a:p>
        </p:txBody>
      </p:sp>
    </p:spTree>
    <p:extLst>
      <p:ext uri="{BB962C8B-B14F-4D97-AF65-F5344CB8AC3E}">
        <p14:creationId xmlns:p14="http://schemas.microsoft.com/office/powerpoint/2010/main" val="246032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Nonlinear resonant kicking to populate  a single island</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9299" t="4220" r="1564" b="10279"/>
          <a:stretch/>
        </p:blipFill>
        <p:spPr>
          <a:xfrm>
            <a:off x="683568" y="668194"/>
            <a:ext cx="2376264" cy="2504710"/>
          </a:xfrm>
          <a:prstGeom prst="rect">
            <a:avLst/>
          </a:prstGeom>
        </p:spPr>
      </p:pic>
      <p:sp>
        <p:nvSpPr>
          <p:cNvPr id="4" name="TextBox 3"/>
          <p:cNvSpPr txBox="1"/>
          <p:nvPr/>
        </p:nvSpPr>
        <p:spPr>
          <a:xfrm>
            <a:off x="2666383" y="3164943"/>
            <a:ext cx="374990" cy="369332"/>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251520" y="771550"/>
            <a:ext cx="458792" cy="369332"/>
          </a:xfrm>
          <a:prstGeom prst="rect">
            <a:avLst/>
          </a:prstGeom>
          <a:noFill/>
        </p:spPr>
        <p:txBody>
          <a:bodyPr wrap="square" rtlCol="0">
            <a:spAutoFit/>
          </a:bodyPr>
          <a:lstStyle/>
          <a:p>
            <a:r>
              <a:rPr lang="en-US" dirty="0" smtClean="0"/>
              <a:t>x’</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9299" t="4220" r="1564" b="10279"/>
          <a:stretch/>
        </p:blipFill>
        <p:spPr>
          <a:xfrm rot="5400000">
            <a:off x="4860032" y="699542"/>
            <a:ext cx="2376264" cy="2504710"/>
          </a:xfrm>
          <a:prstGeom prst="rect">
            <a:avLst/>
          </a:prstGeom>
        </p:spPr>
      </p:pic>
      <p:sp>
        <p:nvSpPr>
          <p:cNvPr id="8" name="TextBox 7"/>
          <p:cNvSpPr txBox="1"/>
          <p:nvPr/>
        </p:nvSpPr>
        <p:spPr>
          <a:xfrm>
            <a:off x="6842847" y="3196291"/>
            <a:ext cx="374990" cy="369332"/>
          </a:xfrm>
          <a:prstGeom prst="rect">
            <a:avLst/>
          </a:prstGeom>
          <a:noFill/>
        </p:spPr>
        <p:txBody>
          <a:bodyPr wrap="square" rtlCol="0">
            <a:spAutoFit/>
          </a:bodyPr>
          <a:lstStyle/>
          <a:p>
            <a:r>
              <a:rPr lang="en-US" dirty="0" smtClean="0"/>
              <a:t>x</a:t>
            </a:r>
            <a:endParaRPr lang="en-US" dirty="0"/>
          </a:p>
        </p:txBody>
      </p:sp>
      <p:sp>
        <p:nvSpPr>
          <p:cNvPr id="9" name="TextBox 8"/>
          <p:cNvSpPr txBox="1"/>
          <p:nvPr/>
        </p:nvSpPr>
        <p:spPr>
          <a:xfrm>
            <a:off x="4427984" y="802898"/>
            <a:ext cx="458792" cy="369332"/>
          </a:xfrm>
          <a:prstGeom prst="rect">
            <a:avLst/>
          </a:prstGeom>
          <a:noFill/>
        </p:spPr>
        <p:txBody>
          <a:bodyPr wrap="square" rtlCol="0">
            <a:spAutoFit/>
          </a:bodyPr>
          <a:lstStyle/>
          <a:p>
            <a:r>
              <a:rPr lang="en-US" dirty="0" smtClean="0"/>
              <a:t>x’</a:t>
            </a:r>
            <a:endParaRPr lang="en-US" dirty="0"/>
          </a:p>
        </p:txBody>
      </p:sp>
      <p:sp>
        <p:nvSpPr>
          <p:cNvPr id="10" name="TextBox 9"/>
          <p:cNvSpPr txBox="1"/>
          <p:nvPr/>
        </p:nvSpPr>
        <p:spPr>
          <a:xfrm>
            <a:off x="467544" y="3651870"/>
            <a:ext cx="300082" cy="369332"/>
          </a:xfrm>
          <a:prstGeom prst="rect">
            <a:avLst/>
          </a:prstGeom>
          <a:noFill/>
        </p:spPr>
        <p:txBody>
          <a:bodyPr wrap="none" rtlCol="0">
            <a:spAutoFit/>
          </a:bodyPr>
          <a:lstStyle/>
          <a:p>
            <a:r>
              <a:rPr lang="en-US" dirty="0" smtClean="0"/>
              <a:t>k</a:t>
            </a:r>
            <a:endParaRPr lang="en-US" dirty="0"/>
          </a:p>
        </p:txBody>
      </p:sp>
    </p:spTree>
    <p:extLst>
      <p:ext uri="{BB962C8B-B14F-4D97-AF65-F5344CB8AC3E}">
        <p14:creationId xmlns:p14="http://schemas.microsoft.com/office/powerpoint/2010/main" val="427872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Nonlinear resonant kicking to populate  a single island</a:t>
            </a:r>
            <a:endParaRPr lang="en-US" dirty="0"/>
          </a:p>
        </p:txBody>
      </p:sp>
      <p:sp>
        <p:nvSpPr>
          <p:cNvPr id="6" name="Slide Number Placeholder 3"/>
          <p:cNvSpPr txBox="1">
            <a:spLocks/>
          </p:cNvSpPr>
          <p:nvPr/>
        </p:nvSpPr>
        <p:spPr>
          <a:xfrm>
            <a:off x="8388424" y="4767263"/>
            <a:ext cx="541294"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CD2BA868-B8BF-4181-985F-6FEB71A74B95}" type="slidenum">
              <a:rPr lang="de-DE" smtClean="0"/>
              <a:pPr/>
              <a:t>17</a:t>
            </a:fld>
            <a:endParaRPr lang="de-DE" dirty="0"/>
          </a:p>
        </p:txBody>
      </p:sp>
      <p:pic>
        <p:nvPicPr>
          <p:cNvPr id="7" name="Picture 6"/>
          <p:cNvPicPr>
            <a:picLocks noChangeAspect="1"/>
          </p:cNvPicPr>
          <p:nvPr/>
        </p:nvPicPr>
        <p:blipFill>
          <a:blip r:embed="rId2"/>
          <a:stretch>
            <a:fillRect/>
          </a:stretch>
        </p:blipFill>
        <p:spPr>
          <a:xfrm>
            <a:off x="683568" y="1563638"/>
            <a:ext cx="3646076" cy="2573833"/>
          </a:xfrm>
          <a:prstGeom prst="rect">
            <a:avLst/>
          </a:prstGeom>
        </p:spPr>
      </p:pic>
      <p:sp>
        <p:nvSpPr>
          <p:cNvPr id="8" name="TextBox 7"/>
          <p:cNvSpPr txBox="1"/>
          <p:nvPr/>
        </p:nvSpPr>
        <p:spPr>
          <a:xfrm>
            <a:off x="179511" y="4117924"/>
            <a:ext cx="4405825" cy="923330"/>
          </a:xfrm>
          <a:prstGeom prst="rect">
            <a:avLst/>
          </a:prstGeom>
          <a:noFill/>
        </p:spPr>
        <p:txBody>
          <a:bodyPr wrap="square" rtlCol="0">
            <a:spAutoFit/>
          </a:bodyPr>
          <a:lstStyle/>
          <a:p>
            <a:r>
              <a:rPr lang="en-US" dirty="0"/>
              <a:t>k</a:t>
            </a:r>
            <a:r>
              <a:rPr lang="en-US" dirty="0" smtClean="0"/>
              <a:t>ick-kick-pause or </a:t>
            </a:r>
            <a:r>
              <a:rPr lang="en-US" dirty="0"/>
              <a:t>k</a:t>
            </a:r>
            <a:r>
              <a:rPr lang="en-US" dirty="0" smtClean="0"/>
              <a:t>ick-pause-pause scheme depending on phase space rot.</a:t>
            </a:r>
          </a:p>
          <a:p>
            <a:pPr marL="285750" indent="-285750">
              <a:buFont typeface="Arial" panose="020B0604020202020204" pitchFamily="34" charset="0"/>
              <a:buChar char="•"/>
            </a:pPr>
            <a:endParaRPr lang="en-US" dirty="0"/>
          </a:p>
        </p:txBody>
      </p:sp>
      <p:sp>
        <p:nvSpPr>
          <p:cNvPr id="9" name="Text Placeholder 3"/>
          <p:cNvSpPr txBox="1">
            <a:spLocks/>
          </p:cNvSpPr>
          <p:nvPr/>
        </p:nvSpPr>
        <p:spPr>
          <a:xfrm>
            <a:off x="35496" y="861741"/>
            <a:ext cx="4549841" cy="615553"/>
          </a:xfrm>
          <a:prstGeom prst="rect">
            <a:avLst/>
          </a:prstGeom>
        </p:spPr>
        <p:txBody>
          <a:bodyPr vert="horz" wrap="square" lIns="0" tIns="0" rIns="0" bIns="0" rtlCol="0">
            <a:spAutoFit/>
          </a:bodyPr>
          <a:lstStyle>
            <a:lvl1pPr marL="0" indent="0" algn="l" rtl="0" eaLnBrk="0" fontAlgn="base" hangingPunct="0">
              <a:lnSpc>
                <a:spcPts val="2400"/>
              </a:lnSpc>
              <a:spcBef>
                <a:spcPct val="0"/>
              </a:spcBef>
              <a:spcAft>
                <a:spcPct val="0"/>
              </a:spcAft>
              <a:buFont typeface="Arial" panose="020B0604020202020204" pitchFamily="34" charset="0"/>
              <a:defRPr sz="1800" b="0" kern="1200" cap="none" baseline="0">
                <a:solidFill>
                  <a:schemeClr val="tx1"/>
                </a:solidFill>
                <a:latin typeface="Arial" pitchFamily="34" charset="0"/>
                <a:ea typeface="+mn-ea"/>
                <a:cs typeface="Arial" pitchFamily="34" charset="0"/>
              </a:defRPr>
            </a:lvl1pPr>
            <a:lvl2pPr marL="742950" indent="-285750" algn="l" rtl="0" eaLnBrk="0" fontAlgn="base" hangingPunct="0">
              <a:lnSpc>
                <a:spcPts val="2400"/>
              </a:lnSpc>
              <a:spcBef>
                <a:spcPct val="20000"/>
              </a:spcBef>
              <a:spcAft>
                <a:spcPct val="0"/>
              </a:spcAft>
              <a:buFont typeface="Arial" pitchFamily="34" charset="0"/>
              <a:buChar char="•"/>
              <a:defRPr b="1" kern="1200">
                <a:solidFill>
                  <a:schemeClr val="tx1"/>
                </a:solidFill>
                <a:latin typeface="Arial" pitchFamily="34" charset="0"/>
                <a:ea typeface="+mn-ea"/>
                <a:cs typeface="Arial" pitchFamily="34" charset="0"/>
              </a:defRPr>
            </a:lvl2pPr>
            <a:lvl3pPr marL="5922963" indent="-180975" algn="l" rtl="0" eaLnBrk="0" fontAlgn="base" hangingPunct="0">
              <a:spcBef>
                <a:spcPct val="20000"/>
              </a:spcBef>
              <a:spcAft>
                <a:spcPct val="0"/>
              </a:spcAft>
              <a:buFont typeface="Arial" panose="020B0604020202020204" pitchFamily="34" charset="0"/>
              <a:buChar char="•"/>
              <a:tabLst>
                <a:tab pos="1169988" algn="l"/>
              </a:tabLst>
              <a:defRPr b="1" kern="1200">
                <a:solidFill>
                  <a:schemeClr val="tx1"/>
                </a:solidFill>
                <a:latin typeface="Arial" pitchFamily="34" charset="0"/>
                <a:ea typeface="+mn-ea"/>
                <a:cs typeface="Arial" pitchFamily="34" charset="0"/>
              </a:defRPr>
            </a:lvl3pPr>
            <a:lvl4pPr marL="1600200" indent="3248025" algn="l" rtl="0" eaLnBrk="0" fontAlgn="base" hangingPunct="0">
              <a:spcBef>
                <a:spcPct val="20000"/>
              </a:spcBef>
              <a:spcAft>
                <a:spcPct val="0"/>
              </a:spcAft>
              <a:buFont typeface="Arial" panose="020B0604020202020204" pitchFamily="34" charset="0"/>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How to populate a single island?</a:t>
            </a:r>
          </a:p>
          <a:p>
            <a:r>
              <a:rPr lang="de-DE" dirty="0" smtClean="0">
                <a:sym typeface="Wingdings" panose="05000000000000000000" pitchFamily="2" charset="2"/>
              </a:rPr>
              <a:t> Nonlinear kicking (half a stripline kicker)</a:t>
            </a:r>
            <a:endParaRPr lang="de-DE" dirty="0"/>
          </a:p>
        </p:txBody>
      </p:sp>
      <p:sp>
        <p:nvSpPr>
          <p:cNvPr id="10" name="Text Placeholder 3"/>
          <p:cNvSpPr txBox="1">
            <a:spLocks/>
          </p:cNvSpPr>
          <p:nvPr/>
        </p:nvSpPr>
        <p:spPr>
          <a:xfrm>
            <a:off x="4640602" y="674027"/>
            <a:ext cx="4209462" cy="923330"/>
          </a:xfrm>
          <a:prstGeom prst="rect">
            <a:avLst/>
          </a:prstGeom>
        </p:spPr>
        <p:txBody>
          <a:bodyPr vert="horz" wrap="square" lIns="0" tIns="0" rIns="0" bIns="0" rtlCol="0">
            <a:spAutoFit/>
          </a:bodyPr>
          <a:lstStyle>
            <a:lvl1pPr marL="0" indent="0" algn="l" rtl="0" eaLnBrk="0" fontAlgn="base" hangingPunct="0">
              <a:lnSpc>
                <a:spcPts val="2400"/>
              </a:lnSpc>
              <a:spcBef>
                <a:spcPct val="0"/>
              </a:spcBef>
              <a:spcAft>
                <a:spcPct val="0"/>
              </a:spcAft>
              <a:buFont typeface="Arial" panose="020B0604020202020204" pitchFamily="34" charset="0"/>
              <a:defRPr sz="1800" b="0" kern="1200" cap="none" baseline="0">
                <a:solidFill>
                  <a:schemeClr val="tx1"/>
                </a:solidFill>
                <a:latin typeface="Arial" pitchFamily="34" charset="0"/>
                <a:ea typeface="+mn-ea"/>
                <a:cs typeface="Arial" pitchFamily="34" charset="0"/>
              </a:defRPr>
            </a:lvl1pPr>
            <a:lvl2pPr marL="742950" indent="-285750" algn="l" rtl="0" eaLnBrk="0" fontAlgn="base" hangingPunct="0">
              <a:lnSpc>
                <a:spcPts val="2400"/>
              </a:lnSpc>
              <a:spcBef>
                <a:spcPct val="20000"/>
              </a:spcBef>
              <a:spcAft>
                <a:spcPct val="0"/>
              </a:spcAft>
              <a:buFont typeface="Arial" pitchFamily="34" charset="0"/>
              <a:buChar char="•"/>
              <a:defRPr b="1" kern="1200">
                <a:solidFill>
                  <a:schemeClr val="tx1"/>
                </a:solidFill>
                <a:latin typeface="Arial" pitchFamily="34" charset="0"/>
                <a:ea typeface="+mn-ea"/>
                <a:cs typeface="Arial" pitchFamily="34" charset="0"/>
              </a:defRPr>
            </a:lvl2pPr>
            <a:lvl3pPr marL="5922963" indent="-180975" algn="l" rtl="0" eaLnBrk="0" fontAlgn="base" hangingPunct="0">
              <a:spcBef>
                <a:spcPct val="20000"/>
              </a:spcBef>
              <a:spcAft>
                <a:spcPct val="0"/>
              </a:spcAft>
              <a:buFont typeface="Arial" panose="020B0604020202020204" pitchFamily="34" charset="0"/>
              <a:buChar char="•"/>
              <a:tabLst>
                <a:tab pos="1169988" algn="l"/>
              </a:tabLst>
              <a:defRPr b="1" kern="1200">
                <a:solidFill>
                  <a:schemeClr val="tx1"/>
                </a:solidFill>
                <a:latin typeface="Arial" pitchFamily="34" charset="0"/>
                <a:ea typeface="+mn-ea"/>
                <a:cs typeface="Arial" pitchFamily="34" charset="0"/>
              </a:defRPr>
            </a:lvl3pPr>
            <a:lvl4pPr marL="1600200" indent="3248025" algn="l" rtl="0" eaLnBrk="0" fontAlgn="base" hangingPunct="0">
              <a:spcBef>
                <a:spcPct val="20000"/>
              </a:spcBef>
              <a:spcAft>
                <a:spcPct val="0"/>
              </a:spcAft>
              <a:buFont typeface="Arial" panose="020B0604020202020204" pitchFamily="34" charset="0"/>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dirty="0"/>
              <a:t>s</a:t>
            </a:r>
            <a:r>
              <a:rPr lang="de-DE" dirty="0" smtClean="0"/>
              <a:t>treak measurement</a:t>
            </a:r>
          </a:p>
          <a:p>
            <a:pPr algn="ctr"/>
            <a:r>
              <a:rPr lang="de-DE" dirty="0" smtClean="0"/>
              <a:t>(aperture used to exclusivley select photons from a single island)</a:t>
            </a:r>
            <a:endParaRPr lang="de-DE" dirty="0"/>
          </a:p>
        </p:txBody>
      </p:sp>
      <p:sp>
        <p:nvSpPr>
          <p:cNvPr id="11" name="Text Placeholder 3"/>
          <p:cNvSpPr>
            <a:spLocks noGrp="1"/>
          </p:cNvSpPr>
          <p:nvPr>
            <p:ph type="body" sz="quarter" idx="13"/>
          </p:nvPr>
        </p:nvSpPr>
        <p:spPr>
          <a:xfrm>
            <a:off x="5357420" y="4236268"/>
            <a:ext cx="4045785" cy="670953"/>
          </a:xfrm>
        </p:spPr>
        <p:txBody>
          <a:bodyPr/>
          <a:lstStyle/>
          <a:p>
            <a:pPr marL="285750" indent="-285750">
              <a:buFont typeface="Arial" panose="020B0604020202020204" pitchFamily="34" charset="0"/>
              <a:buChar char="•"/>
            </a:pPr>
            <a:r>
              <a:rPr lang="en-US" noProof="0" dirty="0" smtClean="0"/>
              <a:t>top: equally populated islands</a:t>
            </a:r>
          </a:p>
          <a:p>
            <a:pPr marL="285750" indent="-285750">
              <a:buFont typeface="Arial" panose="020B0604020202020204" pitchFamily="34" charset="0"/>
              <a:buChar char="•"/>
            </a:pPr>
            <a:r>
              <a:rPr lang="en-US" noProof="0" dirty="0" smtClean="0"/>
              <a:t>mid/bot: single island populated</a:t>
            </a:r>
            <a:endParaRPr lang="en-US" noProof="0" dirty="0"/>
          </a:p>
        </p:txBody>
      </p:sp>
      <p:pic>
        <p:nvPicPr>
          <p:cNvPr id="12" name="Picture 11"/>
          <p:cNvPicPr>
            <a:picLocks noChangeAspect="1"/>
          </p:cNvPicPr>
          <p:nvPr/>
        </p:nvPicPr>
        <p:blipFill>
          <a:blip r:embed="rId3"/>
          <a:stretch>
            <a:fillRect/>
          </a:stretch>
        </p:blipFill>
        <p:spPr>
          <a:xfrm>
            <a:off x="5076056" y="1597357"/>
            <a:ext cx="3140674" cy="2693405"/>
          </a:xfrm>
          <a:prstGeom prst="rect">
            <a:avLst/>
          </a:prstGeom>
        </p:spPr>
      </p:pic>
    </p:spTree>
    <p:extLst>
      <p:ext uri="{BB962C8B-B14F-4D97-AF65-F5344CB8AC3E}">
        <p14:creationId xmlns:p14="http://schemas.microsoft.com/office/powerpoint/2010/main" val="264677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18</a:t>
            </a:fld>
            <a:endParaRPr lang="de-DE" dirty="0"/>
          </a:p>
        </p:txBody>
      </p:sp>
      <p:sp>
        <p:nvSpPr>
          <p:cNvPr id="5" name="Title 4"/>
          <p:cNvSpPr>
            <a:spLocks noGrp="1"/>
          </p:cNvSpPr>
          <p:nvPr>
            <p:ph type="title"/>
          </p:nvPr>
        </p:nvSpPr>
        <p:spPr/>
        <p:txBody>
          <a:bodyPr/>
          <a:lstStyle/>
          <a:p>
            <a:r>
              <a:rPr lang="en-US" dirty="0"/>
              <a:t>Open challenges &amp; lessons learnt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59790"/>
            <a:ext cx="8387408" cy="3803102"/>
          </a:xfrm>
          <a:prstGeom prst="rect">
            <a:avLst/>
          </a:prstGeom>
        </p:spPr>
      </p:pic>
    </p:spTree>
    <p:extLst>
      <p:ext uri="{BB962C8B-B14F-4D97-AF65-F5344CB8AC3E}">
        <p14:creationId xmlns:p14="http://schemas.microsoft.com/office/powerpoint/2010/main" val="277920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19</a:t>
            </a:fld>
            <a:endParaRPr lang="de-DE" dirty="0"/>
          </a:p>
        </p:txBody>
      </p:sp>
      <p:sp>
        <p:nvSpPr>
          <p:cNvPr id="5" name="Title 4"/>
          <p:cNvSpPr>
            <a:spLocks noGrp="1"/>
          </p:cNvSpPr>
          <p:nvPr>
            <p:ph type="title"/>
          </p:nvPr>
        </p:nvSpPr>
        <p:spPr/>
        <p:txBody>
          <a:bodyPr/>
          <a:lstStyle/>
          <a:p>
            <a:r>
              <a:rPr lang="en-US" dirty="0" smtClean="0"/>
              <a:t>Side effects</a:t>
            </a:r>
            <a:r>
              <a:rPr lang="en-DE"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7117"/>
            <a:ext cx="9144000" cy="2286000"/>
          </a:xfrm>
          <a:prstGeom prst="rect">
            <a:avLst/>
          </a:prstGeom>
        </p:spPr>
      </p:pic>
      <p:sp>
        <p:nvSpPr>
          <p:cNvPr id="7" name="TextBox 6"/>
          <p:cNvSpPr txBox="1"/>
          <p:nvPr/>
        </p:nvSpPr>
        <p:spPr>
          <a:xfrm>
            <a:off x="395536" y="3516764"/>
            <a:ext cx="7560840" cy="646331"/>
          </a:xfrm>
          <a:prstGeom prst="rect">
            <a:avLst/>
          </a:prstGeom>
          <a:noFill/>
        </p:spPr>
        <p:txBody>
          <a:bodyPr wrap="square" rtlCol="0">
            <a:spAutoFit/>
          </a:bodyPr>
          <a:lstStyle/>
          <a:p>
            <a:r>
              <a:rPr lang="en-US" dirty="0"/>
              <a:t>t</a:t>
            </a:r>
            <a:r>
              <a:rPr lang="en-US" dirty="0" smtClean="0"/>
              <a:t>he </a:t>
            </a:r>
            <a:r>
              <a:rPr lang="en-US" dirty="0" err="1" smtClean="0"/>
              <a:t>standarduser</a:t>
            </a:r>
            <a:r>
              <a:rPr lang="en-US" dirty="0" smtClean="0"/>
              <a:t> week before the first scheduled </a:t>
            </a:r>
            <a:r>
              <a:rPr lang="en-US" dirty="0" err="1" smtClean="0"/>
              <a:t>TwoOrbit</a:t>
            </a:r>
            <a:r>
              <a:rPr lang="en-US" dirty="0" smtClean="0"/>
              <a:t> week had the best injection efficiency ever recorded</a:t>
            </a:r>
            <a:r>
              <a:rPr lang="en-DE" dirty="0" smtClean="0"/>
              <a:t>…</a:t>
            </a:r>
            <a:r>
              <a:rPr lang="en-US" dirty="0" smtClean="0"/>
              <a:t>  98.5%</a:t>
            </a:r>
          </a:p>
        </p:txBody>
      </p:sp>
    </p:spTree>
    <p:extLst>
      <p:ext uri="{BB962C8B-B14F-4D97-AF65-F5344CB8AC3E}">
        <p14:creationId xmlns:p14="http://schemas.microsoft.com/office/powerpoint/2010/main" val="134954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BESSY II</a:t>
            </a:r>
            <a:endParaRPr lang="en-US" dirty="0"/>
          </a:p>
        </p:txBody>
      </p:sp>
      <p:sp>
        <p:nvSpPr>
          <p:cNvPr id="3" name="Slide Number Placeholder 2"/>
          <p:cNvSpPr>
            <a:spLocks noGrp="1"/>
          </p:cNvSpPr>
          <p:nvPr>
            <p:ph type="sldNum" sz="quarter" idx="4294967295"/>
          </p:nvPr>
        </p:nvSpPr>
        <p:spPr>
          <a:xfrm>
            <a:off x="7010400" y="4767263"/>
            <a:ext cx="2133600" cy="274637"/>
          </a:xfrm>
        </p:spPr>
        <p:txBody>
          <a:bodyPr/>
          <a:lstStyle/>
          <a:p>
            <a:pPr>
              <a:defRPr/>
            </a:pPr>
            <a:fld id="{4E136289-4C14-4E40-BEFE-2E2ECD9CBB74}" type="slidenum">
              <a:rPr lang="de-DE" smtClean="0"/>
              <a:pPr>
                <a:defRPr/>
              </a:pPr>
              <a:t>2</a:t>
            </a:fld>
            <a:endParaRPr lang="de-DE" dirty="0"/>
          </a:p>
        </p:txBody>
      </p:sp>
      <mc:AlternateContent xmlns:mc="http://schemas.openxmlformats.org/markup-compatibility/2006" xmlns:a14="http://schemas.microsoft.com/office/drawing/2010/main">
        <mc:Choice Requires="a14">
          <p:graphicFrame>
            <p:nvGraphicFramePr>
              <p:cNvPr id="11" name="Inhaltsplatzhalter 3"/>
              <p:cNvGraphicFramePr>
                <a:graphicFrameLocks/>
              </p:cNvGraphicFramePr>
              <p:nvPr>
                <p:extLst>
                  <p:ext uri="{D42A27DB-BD31-4B8C-83A1-F6EECF244321}">
                    <p14:modId xmlns:p14="http://schemas.microsoft.com/office/powerpoint/2010/main" val="4139429912"/>
                  </p:ext>
                </p:extLst>
              </p:nvPr>
            </p:nvGraphicFramePr>
            <p:xfrm>
              <a:off x="5220072" y="843558"/>
              <a:ext cx="3634025" cy="4058593"/>
            </p:xfrm>
            <a:graphic>
              <a:graphicData uri="http://schemas.openxmlformats.org/drawingml/2006/table">
                <a:tbl>
                  <a:tblPr firstRow="1" bandRow="1">
                    <a:tableStyleId>{5C22544A-7EE6-4342-B048-85BDC9FD1C3A}</a:tableStyleId>
                  </a:tblPr>
                  <a:tblGrid>
                    <a:gridCol w="2077919">
                      <a:extLst>
                        <a:ext uri="{9D8B030D-6E8A-4147-A177-3AD203B41FA5}">
                          <a16:colId xmlns:a16="http://schemas.microsoft.com/office/drawing/2014/main" val="20000"/>
                        </a:ext>
                      </a:extLst>
                    </a:gridCol>
                    <a:gridCol w="1556106">
                      <a:extLst>
                        <a:ext uri="{9D8B030D-6E8A-4147-A177-3AD203B41FA5}">
                          <a16:colId xmlns:a16="http://schemas.microsoft.com/office/drawing/2014/main" val="20001"/>
                        </a:ext>
                      </a:extLst>
                    </a:gridCol>
                  </a:tblGrid>
                  <a:tr h="346081">
                    <a:tc gridSpan="2">
                      <a:txBody>
                        <a:bodyPr/>
                        <a:lstStyle/>
                        <a:p>
                          <a:pPr algn="ctr"/>
                          <a:r>
                            <a:rPr lang="en-US" sz="1500" baseline="0" noProof="0" dirty="0" smtClean="0">
                              <a:solidFill>
                                <a:schemeClr val="bg1"/>
                              </a:solidFill>
                            </a:rPr>
                            <a:t>Parameters</a:t>
                          </a:r>
                          <a:endParaRPr lang="en-US" sz="1500" noProof="0" dirty="0">
                            <a:solidFill>
                              <a:schemeClr val="bg1"/>
                            </a:solidFill>
                          </a:endParaRP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346081">
                    <a:tc>
                      <a:txBody>
                        <a:bodyPr/>
                        <a:lstStyle/>
                        <a:p>
                          <a:r>
                            <a:rPr lang="en-US" sz="1500" noProof="0" dirty="0" smtClean="0">
                              <a:latin typeface="Arial" panose="020B0604020202020204" pitchFamily="34" charset="0"/>
                              <a:cs typeface="Arial" panose="020B0604020202020204" pitchFamily="34" charset="0"/>
                            </a:rPr>
                            <a:t>Energy</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1.7 </m:t>
                                </m:r>
                                <m:r>
                                  <m:rPr>
                                    <m:sty m:val="p"/>
                                  </m:rPr>
                                  <a:rPr lang="en-US" sz="1500" i="0" noProof="0" smtClean="0">
                                    <a:latin typeface="Cambria Math" panose="02040503050406030204" pitchFamily="18" charset="0"/>
                                  </a:rPr>
                                  <m:t>GeV</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346081">
                    <a:tc>
                      <a:txBody>
                        <a:bodyPr/>
                        <a:lstStyle/>
                        <a:p>
                          <a:r>
                            <a:rPr lang="en-US" sz="1500" noProof="0" dirty="0" smtClean="0">
                              <a:latin typeface="Arial" panose="020B0604020202020204" pitchFamily="34" charset="0"/>
                              <a:cs typeface="Arial" panose="020B0604020202020204" pitchFamily="34" charset="0"/>
                            </a:rPr>
                            <a:t>Circumference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240 </m:t>
                                </m:r>
                                <m:r>
                                  <m:rPr>
                                    <m:sty m:val="p"/>
                                  </m:rPr>
                                  <a:rPr lang="en-US" sz="1500" i="0" noProof="0" smtClean="0">
                                    <a:latin typeface="Cambria Math" panose="02040503050406030204" pitchFamily="18" charset="0"/>
                                  </a:rPr>
                                  <m:t>m</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429269">
                    <a:tc>
                      <a:txBody>
                        <a:bodyPr/>
                        <a:lstStyle/>
                        <a:p>
                          <a:r>
                            <a:rPr lang="en-US" sz="1500" noProof="0" dirty="0" smtClean="0">
                              <a:latin typeface="Arial" panose="020B0604020202020204" pitchFamily="34" charset="0"/>
                              <a:cs typeface="Arial" panose="020B0604020202020204" pitchFamily="34" charset="0"/>
                            </a:rPr>
                            <a:t>Horizontal</a:t>
                          </a:r>
                          <a:r>
                            <a:rPr lang="en-US" sz="1500" baseline="0" noProof="0" dirty="0" smtClean="0">
                              <a:latin typeface="Arial" panose="020B0604020202020204" pitchFamily="34" charset="0"/>
                              <a:cs typeface="Arial" panose="020B0604020202020204" pitchFamily="34" charset="0"/>
                            </a:rPr>
                            <a:t> emittance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7 </m:t>
                                </m:r>
                                <m:r>
                                  <m:rPr>
                                    <m:sty m:val="p"/>
                                  </m:rPr>
                                  <a:rPr lang="en-US" sz="1500" i="0" noProof="0" smtClean="0">
                                    <a:latin typeface="Cambria Math" panose="02040503050406030204" pitchFamily="18" charset="0"/>
                                  </a:rPr>
                                  <m:t>nm</m:t>
                                </m:r>
                                <m:r>
                                  <a:rPr lang="en-US" sz="1500" i="0" noProof="0" smtClean="0">
                                    <a:latin typeface="Cambria Math" panose="02040503050406030204" pitchFamily="18" charset="0"/>
                                  </a:rPr>
                                  <m:t> </m:t>
                                </m:r>
                                <m:r>
                                  <m:rPr>
                                    <m:sty m:val="p"/>
                                  </m:rPr>
                                  <a:rPr lang="en-US" sz="1500" i="0" noProof="0" smtClean="0">
                                    <a:latin typeface="Cambria Math" panose="02040503050406030204" pitchFamily="18" charset="0"/>
                                  </a:rPr>
                                  <m:t>rad</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347325">
                    <a:tc>
                      <a:txBody>
                        <a:bodyPr/>
                        <a:lstStyle/>
                        <a:p>
                          <a:r>
                            <a:rPr lang="en-US" sz="1500" noProof="0" dirty="0" smtClean="0">
                              <a:latin typeface="Arial" panose="020B0604020202020204" pitchFamily="34" charset="0"/>
                              <a:cs typeface="Arial" panose="020B0604020202020204" pitchFamily="34" charset="0"/>
                            </a:rPr>
                            <a:t>Beam current</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300</m:t>
                                </m:r>
                                <m:r>
                                  <a:rPr lang="en-US" sz="1500" i="1" baseline="0" noProof="0" smtClean="0">
                                    <a:latin typeface="Cambria Math" panose="02040503050406030204" pitchFamily="18" charset="0"/>
                                  </a:rPr>
                                  <m:t> </m:t>
                                </m:r>
                                <m:r>
                                  <m:rPr>
                                    <m:sty m:val="p"/>
                                  </m:rPr>
                                  <a:rPr lang="en-US" sz="1500" i="0" baseline="0" noProof="0" smtClean="0">
                                    <a:latin typeface="Cambria Math" panose="02040503050406030204" pitchFamily="18" charset="0"/>
                                  </a:rPr>
                                  <m:t>mA</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r h="346081">
                    <a:tc>
                      <a:txBody>
                        <a:bodyPr/>
                        <a:lstStyle/>
                        <a:p>
                          <a:r>
                            <a:rPr lang="en-US" sz="1500" noProof="0" dirty="0" smtClean="0">
                              <a:latin typeface="Arial" panose="020B0604020202020204" pitchFamily="34" charset="0"/>
                              <a:cs typeface="Arial" panose="020B0604020202020204" pitchFamily="34" charset="0"/>
                            </a:rPr>
                            <a:t>RF frequency</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500 </m:t>
                                </m:r>
                                <m:r>
                                  <m:rPr>
                                    <m:sty m:val="p"/>
                                  </m:rPr>
                                  <a:rPr lang="en-US" sz="1500" i="0" noProof="0" smtClean="0">
                                    <a:latin typeface="Cambria Math" panose="02040503050406030204" pitchFamily="18" charset="0"/>
                                  </a:rPr>
                                  <m:t>MHz</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346081">
                    <a:tc>
                      <a:txBody>
                        <a:bodyPr/>
                        <a:lstStyle/>
                        <a:p>
                          <a:r>
                            <a:rPr lang="en-US" sz="1500" noProof="0" dirty="0" smtClean="0">
                              <a:latin typeface="Arial" panose="020B0604020202020204" pitchFamily="34" charset="0"/>
                              <a:cs typeface="Arial" panose="020B0604020202020204" pitchFamily="34" charset="0"/>
                            </a:rPr>
                            <a:t>max. RF voltage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2 </m:t>
                                </m:r>
                                <m:r>
                                  <m:rPr>
                                    <m:sty m:val="p"/>
                                  </m:rPr>
                                  <a:rPr lang="en-US" sz="1500" i="0" noProof="0" smtClean="0">
                                    <a:latin typeface="Cambria Math" panose="02040503050406030204" pitchFamily="18" charset="0"/>
                                  </a:rPr>
                                  <m:t>MV</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6"/>
                      </a:ext>
                    </a:extLst>
                  </a:tr>
                  <a:tr h="721239">
                    <a:tc>
                      <a:txBody>
                        <a:bodyPr/>
                        <a:lstStyle/>
                        <a:p>
                          <a:r>
                            <a:rPr lang="en-US" sz="1500" noProof="0" dirty="0" smtClean="0">
                              <a:latin typeface="Arial" panose="020B0604020202020204" pitchFamily="34" charset="0"/>
                              <a:cs typeface="Arial" panose="020B0604020202020204" pitchFamily="34" charset="0"/>
                            </a:rPr>
                            <a:t>Bunch length</a:t>
                          </a:r>
                          <a:br>
                            <a:rPr lang="en-US" sz="1500" noProof="0" dirty="0" smtClean="0">
                              <a:latin typeface="Arial" panose="020B0604020202020204" pitchFamily="34" charset="0"/>
                              <a:cs typeface="Arial" panose="020B0604020202020204" pitchFamily="34" charset="0"/>
                            </a:rPr>
                          </a:br>
                          <a:r>
                            <a:rPr lang="en-US" sz="1500" noProof="0" dirty="0" smtClean="0">
                              <a:latin typeface="Arial" panose="020B0604020202020204" pitchFamily="34" charset="0"/>
                              <a:cs typeface="Arial" panose="020B0604020202020204" pitchFamily="34" charset="0"/>
                            </a:rPr>
                            <a:t>(zero</a:t>
                          </a:r>
                          <a:r>
                            <a:rPr lang="en-US" sz="1500" baseline="0" noProof="0" dirty="0" smtClean="0">
                              <a:latin typeface="Arial" panose="020B0604020202020204" pitchFamily="34" charset="0"/>
                              <a:cs typeface="Arial" panose="020B0604020202020204" pitchFamily="34" charset="0"/>
                            </a:rPr>
                            <a:t> current</a:t>
                          </a:r>
                          <a:r>
                            <a:rPr lang="en-US" sz="1500" noProof="0" dirty="0" smtClean="0">
                              <a:latin typeface="Arial" panose="020B0604020202020204" pitchFamily="34" charset="0"/>
                              <a:cs typeface="Arial" panose="020B0604020202020204" pitchFamily="34" charset="0"/>
                            </a:rPr>
                            <a:t>)</a:t>
                          </a:r>
                        </a:p>
                        <a:p>
                          <a:r>
                            <a:rPr lang="en-US" sz="1500" noProof="0" dirty="0" smtClean="0">
                              <a:latin typeface="Arial" panose="020B0604020202020204" pitchFamily="34" charset="0"/>
                              <a:cs typeface="Arial" panose="020B0604020202020204" pitchFamily="34" charset="0"/>
                            </a:rPr>
                            <a:t>                          </a:t>
                          </a:r>
                          <a:r>
                            <a:rPr lang="en-US" sz="1500" baseline="0" noProof="0" dirty="0" smtClean="0">
                              <a:latin typeface="Arial" panose="020B0604020202020204" pitchFamily="34" charset="0"/>
                              <a:cs typeface="Arial" panose="020B0604020202020204" pitchFamily="34" charset="0"/>
                            </a:rPr>
                            <a:t> </a:t>
                          </a:r>
                          <a:r>
                            <a:rPr lang="en-US" sz="1500" noProof="0" dirty="0" smtClean="0">
                              <a:latin typeface="Arial" panose="020B0604020202020204" pitchFamily="34" charset="0"/>
                              <a:cs typeface="Arial" panose="020B0604020202020204" pitchFamily="34" charset="0"/>
                            </a:rPr>
                            <a:t>low-α</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1</m:t>
                                </m:r>
                                <m:r>
                                  <a:rPr lang="de-DE" sz="1500" b="0" i="1" noProof="0" smtClean="0">
                                    <a:latin typeface="Cambria Math" panose="02040503050406030204" pitchFamily="18" charset="0"/>
                                  </a:rPr>
                                  <m:t>0</m:t>
                                </m:r>
                                <m:r>
                                  <a:rPr lang="en-US" sz="1500" i="1" noProof="0" smtClean="0">
                                    <a:latin typeface="Cambria Math" panose="02040503050406030204" pitchFamily="18" charset="0"/>
                                  </a:rPr>
                                  <m:t> </m:t>
                                </m:r>
                                <m:r>
                                  <m:rPr>
                                    <m:sty m:val="p"/>
                                  </m:rPr>
                                  <a:rPr lang="en-US" sz="1500" i="0" noProof="0" smtClean="0">
                                    <a:latin typeface="Cambria Math" panose="02040503050406030204" pitchFamily="18" charset="0"/>
                                  </a:rPr>
                                  <m:t>ps</m:t>
                                </m:r>
                              </m:oMath>
                            </m:oMathPara>
                          </a14:m>
                          <a:r>
                            <a:rPr lang="en-US" sz="1500" i="0" noProof="0" dirty="0" smtClean="0">
                              <a:latin typeface="Arial" panose="020B0604020202020204" pitchFamily="34" charset="0"/>
                              <a:cs typeface="Arial" panose="020B0604020202020204" pitchFamily="34" charset="0"/>
                            </a:rPr>
                            <a:t/>
                          </a:r>
                          <a:br>
                            <a:rPr lang="en-US" sz="1500" i="0" noProof="0" dirty="0" smtClean="0">
                              <a:latin typeface="Arial" panose="020B0604020202020204" pitchFamily="34" charset="0"/>
                              <a:cs typeface="Arial" panose="020B0604020202020204" pitchFamily="34" charset="0"/>
                            </a:rPr>
                          </a:br>
                          <a:endParaRPr lang="en-US" sz="1500" i="0" noProof="0" dirty="0" smtClean="0">
                            <a:latin typeface="Arial" panose="020B0604020202020204" pitchFamily="34" charset="0"/>
                            <a:cs typeface="Arial" panose="020B0604020202020204" pitchFamily="34" charset="0"/>
                          </a:endParaRPr>
                        </a:p>
                        <a:p>
                          <a:pPr algn="r"/>
                          <a:endParaRPr lang="en-US" sz="1500" i="0" noProof="0" dirty="0" smtClean="0">
                            <a:latin typeface="Arial" panose="020B0604020202020204" pitchFamily="34" charset="0"/>
                            <a:cs typeface="Arial" panose="020B0604020202020204" pitchFamily="34" charset="0"/>
                          </a:endParaRPr>
                        </a:p>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2 </m:t>
                                </m:r>
                                <m:r>
                                  <m:rPr>
                                    <m:sty m:val="p"/>
                                  </m:rPr>
                                  <a:rPr lang="en-US" sz="1500" i="0" noProof="0" smtClean="0">
                                    <a:latin typeface="Cambria Math" panose="02040503050406030204" pitchFamily="18" charset="0"/>
                                  </a:rPr>
                                  <m:t>ps</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r h="797214">
                    <a:tc>
                      <a:txBody>
                        <a:bodyPr/>
                        <a:lstStyle/>
                        <a:p>
                          <a:r>
                            <a:rPr lang="en-US" sz="1500" noProof="0" dirty="0" smtClean="0">
                              <a:latin typeface="Arial" panose="020B0604020202020204" pitchFamily="34" charset="0"/>
                              <a:cs typeface="Arial" panose="020B0604020202020204" pitchFamily="34" charset="0"/>
                            </a:rPr>
                            <a:t>Mom. Comp. factor</a:t>
                          </a:r>
                          <a:br>
                            <a:rPr lang="en-US" sz="1500" noProof="0" dirty="0" smtClean="0">
                              <a:latin typeface="Arial" panose="020B0604020202020204" pitchFamily="34" charset="0"/>
                              <a:cs typeface="Arial" panose="020B0604020202020204" pitchFamily="34" charset="0"/>
                            </a:rPr>
                          </a:br>
                          <a:r>
                            <a:rPr lang="en-US" sz="1500" noProof="0" dirty="0" smtClean="0">
                              <a:latin typeface="Arial" panose="020B0604020202020204" pitchFamily="34" charset="0"/>
                              <a:cs typeface="Arial" panose="020B0604020202020204" pitchFamily="34" charset="0"/>
                            </a:rPr>
                            <a:t>                           low-α</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b="0" i="1" noProof="0" smtClean="0">
                                    <a:latin typeface="Cambria Math" panose="02040503050406030204" pitchFamily="18" charset="0"/>
                                  </a:rPr>
                                  <m:t>7</m:t>
                                </m:r>
                                <m:r>
                                  <a:rPr lang="de-DE" sz="1500" b="0" i="1" noProof="0" smtClean="0">
                                    <a:latin typeface="Cambria Math" panose="02040503050406030204" pitchFamily="18" charset="0"/>
                                  </a:rPr>
                                  <m:t>.5</m:t>
                                </m:r>
                                <m:r>
                                  <a:rPr lang="en-US" sz="1500" b="0" i="1" noProof="0" smtClean="0">
                                    <a:latin typeface="Cambria Math" panose="02040503050406030204" pitchFamily="18" charset="0"/>
                                  </a:rPr>
                                  <m:t> </m:t>
                                </m:r>
                                <m:r>
                                  <a:rPr lang="en-US" sz="1500" b="0" i="1" noProof="0" smtClean="0">
                                    <a:latin typeface="Cambria Math" panose="02040503050406030204" pitchFamily="18" charset="0"/>
                                    <a:ea typeface="Cambria Math" panose="02040503050406030204" pitchFamily="18" charset="0"/>
                                  </a:rPr>
                                  <m:t>×</m:t>
                                </m:r>
                                <m:sSup>
                                  <m:sSupPr>
                                    <m:ctrlPr>
                                      <a:rPr lang="en-US" sz="1500" b="0" i="1" noProof="0" smtClean="0">
                                        <a:latin typeface="Cambria Math" panose="02040503050406030204" pitchFamily="18" charset="0"/>
                                        <a:ea typeface="Cambria Math" panose="02040503050406030204" pitchFamily="18" charset="0"/>
                                      </a:rPr>
                                    </m:ctrlPr>
                                  </m:sSupPr>
                                  <m:e>
                                    <m:r>
                                      <a:rPr lang="en-US" sz="1500" b="0" i="1" noProof="0" smtClean="0">
                                        <a:latin typeface="Cambria Math" panose="02040503050406030204" pitchFamily="18" charset="0"/>
                                        <a:ea typeface="Cambria Math" panose="02040503050406030204" pitchFamily="18" charset="0"/>
                                      </a:rPr>
                                      <m:t>10</m:t>
                                    </m:r>
                                  </m:e>
                                  <m:sup>
                                    <m:r>
                                      <a:rPr lang="en-US" sz="1500" b="0" i="1" noProof="0" smtClean="0">
                                        <a:latin typeface="Cambria Math" panose="02040503050406030204" pitchFamily="18" charset="0"/>
                                        <a:ea typeface="Cambria Math" panose="02040503050406030204" pitchFamily="18" charset="0"/>
                                      </a:rPr>
                                      <m:t>−4</m:t>
                                    </m:r>
                                  </m:sup>
                                </m:sSup>
                              </m:oMath>
                            </m:oMathPara>
                          </a14:m>
                          <a:endParaRPr lang="de-DE" sz="1500" b="0" noProof="0" dirty="0" smtClean="0">
                            <a:latin typeface="Arial" panose="020B0604020202020204" pitchFamily="34" charset="0"/>
                            <a:ea typeface="Cambria Math" panose="02040503050406030204" pitchFamily="18" charset="0"/>
                            <a:cs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de-DE" sz="1500" b="0" i="1" noProof="0" smtClean="0">
                                    <a:latin typeface="Cambria Math" panose="02040503050406030204" pitchFamily="18" charset="0"/>
                                  </a:rPr>
                                  <m:t>3.5</m:t>
                                </m:r>
                                <m:r>
                                  <a:rPr lang="en-US" sz="1500" b="0" i="1" noProof="0" smtClean="0">
                                    <a:latin typeface="Cambria Math" panose="02040503050406030204" pitchFamily="18" charset="0"/>
                                  </a:rPr>
                                  <m:t> </m:t>
                                </m:r>
                                <m:r>
                                  <a:rPr lang="en-US" sz="1500" b="0" i="1" noProof="0" smtClean="0">
                                    <a:latin typeface="Cambria Math" panose="02040503050406030204" pitchFamily="18" charset="0"/>
                                    <a:ea typeface="Cambria Math" panose="02040503050406030204" pitchFamily="18" charset="0"/>
                                  </a:rPr>
                                  <m:t>×</m:t>
                                </m:r>
                                <m:sSup>
                                  <m:sSupPr>
                                    <m:ctrlPr>
                                      <a:rPr lang="en-US" sz="1500" b="0" i="1" noProof="0" smtClean="0">
                                        <a:latin typeface="Cambria Math" panose="02040503050406030204" pitchFamily="18" charset="0"/>
                                        <a:ea typeface="Cambria Math" panose="02040503050406030204" pitchFamily="18" charset="0"/>
                                      </a:rPr>
                                    </m:ctrlPr>
                                  </m:sSupPr>
                                  <m:e>
                                    <m:r>
                                      <a:rPr lang="en-US" sz="1500" b="0" i="1" noProof="0" smtClean="0">
                                        <a:latin typeface="Cambria Math" panose="02040503050406030204" pitchFamily="18" charset="0"/>
                                        <a:ea typeface="Cambria Math" panose="02040503050406030204" pitchFamily="18" charset="0"/>
                                      </a:rPr>
                                      <m:t>10</m:t>
                                    </m:r>
                                  </m:e>
                                  <m:sup>
                                    <m:r>
                                      <a:rPr lang="en-US" sz="1500" b="0" i="1" noProof="0" smtClean="0">
                                        <a:latin typeface="Cambria Math" panose="02040503050406030204" pitchFamily="18" charset="0"/>
                                        <a:ea typeface="Cambria Math" panose="02040503050406030204" pitchFamily="18" charset="0"/>
                                      </a:rPr>
                                      <m:t>−</m:t>
                                    </m:r>
                                    <m:r>
                                      <a:rPr lang="de-DE" sz="1500" b="0" i="1" noProof="0" smtClean="0">
                                        <a:latin typeface="Cambria Math" panose="02040503050406030204" pitchFamily="18" charset="0"/>
                                        <a:ea typeface="Cambria Math" panose="02040503050406030204" pitchFamily="18" charset="0"/>
                                      </a:rPr>
                                      <m:t>5</m:t>
                                    </m:r>
                                  </m:sup>
                                </m:sSup>
                              </m:oMath>
                            </m:oMathPara>
                          </a14:m>
                          <a:endParaRPr lang="en-US" sz="150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8"/>
                      </a:ext>
                    </a:extLst>
                  </a:tr>
                </a:tbl>
              </a:graphicData>
            </a:graphic>
          </p:graphicFrame>
        </mc:Choice>
        <mc:Fallback xmlns="">
          <p:graphicFrame>
            <p:nvGraphicFramePr>
              <p:cNvPr id="11" name="Inhaltsplatzhalter 3"/>
              <p:cNvGraphicFramePr>
                <a:graphicFrameLocks/>
              </p:cNvGraphicFramePr>
              <p:nvPr>
                <p:extLst>
                  <p:ext uri="{D42A27DB-BD31-4B8C-83A1-F6EECF244321}">
                    <p14:modId xmlns:p14="http://schemas.microsoft.com/office/powerpoint/2010/main" val="4139429912"/>
                  </p:ext>
                </p:extLst>
              </p:nvPr>
            </p:nvGraphicFramePr>
            <p:xfrm>
              <a:off x="5220072" y="843558"/>
              <a:ext cx="3634025" cy="4058593"/>
            </p:xfrm>
            <a:graphic>
              <a:graphicData uri="http://schemas.openxmlformats.org/drawingml/2006/table">
                <a:tbl>
                  <a:tblPr firstRow="1" bandRow="1">
                    <a:tableStyleId>{5C22544A-7EE6-4342-B048-85BDC9FD1C3A}</a:tableStyleId>
                  </a:tblPr>
                  <a:tblGrid>
                    <a:gridCol w="2077919">
                      <a:extLst>
                        <a:ext uri="{9D8B030D-6E8A-4147-A177-3AD203B41FA5}">
                          <a16:colId xmlns:a16="http://schemas.microsoft.com/office/drawing/2014/main" val="20000"/>
                        </a:ext>
                      </a:extLst>
                    </a:gridCol>
                    <a:gridCol w="1556106">
                      <a:extLst>
                        <a:ext uri="{9D8B030D-6E8A-4147-A177-3AD203B41FA5}">
                          <a16:colId xmlns:a16="http://schemas.microsoft.com/office/drawing/2014/main" val="20001"/>
                        </a:ext>
                      </a:extLst>
                    </a:gridCol>
                  </a:tblGrid>
                  <a:tr h="346081">
                    <a:tc gridSpan="2">
                      <a:txBody>
                        <a:bodyPr/>
                        <a:lstStyle/>
                        <a:p>
                          <a:pPr algn="ctr"/>
                          <a:r>
                            <a:rPr lang="en-US" sz="1500" baseline="0" noProof="0" dirty="0" smtClean="0">
                              <a:solidFill>
                                <a:schemeClr val="bg1"/>
                              </a:solidFill>
                            </a:rPr>
                            <a:t>Parameters</a:t>
                          </a:r>
                          <a:endParaRPr lang="en-US" sz="1500" noProof="0" dirty="0">
                            <a:solidFill>
                              <a:schemeClr val="bg1"/>
                            </a:solidFill>
                          </a:endParaRP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346081">
                    <a:tc>
                      <a:txBody>
                        <a:bodyPr/>
                        <a:lstStyle/>
                        <a:p>
                          <a:r>
                            <a:rPr lang="en-US" sz="1500" noProof="0" dirty="0" smtClean="0">
                              <a:latin typeface="Arial" panose="020B0604020202020204" pitchFamily="34" charset="0"/>
                              <a:cs typeface="Arial" panose="020B0604020202020204" pitchFamily="34" charset="0"/>
                            </a:rPr>
                            <a:t>Energy</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107018" r="-1563" b="-973684"/>
                          </a:stretch>
                        </a:blipFill>
                      </a:tcPr>
                    </a:tc>
                    <a:extLst>
                      <a:ext uri="{0D108BD9-81ED-4DB2-BD59-A6C34878D82A}">
                        <a16:rowId xmlns:a16="http://schemas.microsoft.com/office/drawing/2014/main" val="10001"/>
                      </a:ext>
                    </a:extLst>
                  </a:tr>
                  <a:tr h="346081">
                    <a:tc>
                      <a:txBody>
                        <a:bodyPr/>
                        <a:lstStyle/>
                        <a:p>
                          <a:r>
                            <a:rPr lang="en-US" sz="1500" noProof="0" dirty="0" smtClean="0">
                              <a:latin typeface="Arial" panose="020B0604020202020204" pitchFamily="34" charset="0"/>
                              <a:cs typeface="Arial" panose="020B0604020202020204" pitchFamily="34" charset="0"/>
                            </a:rPr>
                            <a:t>Circumference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207018" r="-1563" b="-873684"/>
                          </a:stretch>
                        </a:blipFill>
                      </a:tcPr>
                    </a:tc>
                    <a:extLst>
                      <a:ext uri="{0D108BD9-81ED-4DB2-BD59-A6C34878D82A}">
                        <a16:rowId xmlns:a16="http://schemas.microsoft.com/office/drawing/2014/main" val="10002"/>
                      </a:ext>
                    </a:extLst>
                  </a:tr>
                  <a:tr h="429269">
                    <a:tc>
                      <a:txBody>
                        <a:bodyPr/>
                        <a:lstStyle/>
                        <a:p>
                          <a:r>
                            <a:rPr lang="en-US" sz="1500" noProof="0" dirty="0" smtClean="0">
                              <a:latin typeface="Arial" panose="020B0604020202020204" pitchFamily="34" charset="0"/>
                              <a:cs typeface="Arial" panose="020B0604020202020204" pitchFamily="34" charset="0"/>
                            </a:rPr>
                            <a:t>Horizontal</a:t>
                          </a:r>
                          <a:r>
                            <a:rPr lang="en-US" sz="1500" baseline="0" noProof="0" dirty="0" smtClean="0">
                              <a:latin typeface="Arial" panose="020B0604020202020204" pitchFamily="34" charset="0"/>
                              <a:cs typeface="Arial" panose="020B0604020202020204" pitchFamily="34" charset="0"/>
                            </a:rPr>
                            <a:t> emittance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250000" r="-1563" b="-611429"/>
                          </a:stretch>
                        </a:blipFill>
                      </a:tcPr>
                    </a:tc>
                    <a:extLst>
                      <a:ext uri="{0D108BD9-81ED-4DB2-BD59-A6C34878D82A}">
                        <a16:rowId xmlns:a16="http://schemas.microsoft.com/office/drawing/2014/main" val="10003"/>
                      </a:ext>
                    </a:extLst>
                  </a:tr>
                  <a:tr h="347325">
                    <a:tc>
                      <a:txBody>
                        <a:bodyPr/>
                        <a:lstStyle/>
                        <a:p>
                          <a:r>
                            <a:rPr lang="en-US" sz="1500" noProof="0" dirty="0" smtClean="0">
                              <a:latin typeface="Arial" panose="020B0604020202020204" pitchFamily="34" charset="0"/>
                              <a:cs typeface="Arial" panose="020B0604020202020204" pitchFamily="34" charset="0"/>
                            </a:rPr>
                            <a:t>Beam current</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429825" r="-1563" b="-650877"/>
                          </a:stretch>
                        </a:blipFill>
                      </a:tcPr>
                    </a:tc>
                    <a:extLst>
                      <a:ext uri="{0D108BD9-81ED-4DB2-BD59-A6C34878D82A}">
                        <a16:rowId xmlns:a16="http://schemas.microsoft.com/office/drawing/2014/main" val="10004"/>
                      </a:ext>
                    </a:extLst>
                  </a:tr>
                  <a:tr h="346081">
                    <a:tc>
                      <a:txBody>
                        <a:bodyPr/>
                        <a:lstStyle/>
                        <a:p>
                          <a:r>
                            <a:rPr lang="en-US" sz="1500" noProof="0" dirty="0" smtClean="0">
                              <a:latin typeface="Arial" panose="020B0604020202020204" pitchFamily="34" charset="0"/>
                              <a:cs typeface="Arial" panose="020B0604020202020204" pitchFamily="34" charset="0"/>
                            </a:rPr>
                            <a:t>RF frequency</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529825" r="-1563" b="-550877"/>
                          </a:stretch>
                        </a:blipFill>
                      </a:tcPr>
                    </a:tc>
                    <a:extLst>
                      <a:ext uri="{0D108BD9-81ED-4DB2-BD59-A6C34878D82A}">
                        <a16:rowId xmlns:a16="http://schemas.microsoft.com/office/drawing/2014/main" val="10005"/>
                      </a:ext>
                    </a:extLst>
                  </a:tr>
                  <a:tr h="346081">
                    <a:tc>
                      <a:txBody>
                        <a:bodyPr/>
                        <a:lstStyle/>
                        <a:p>
                          <a:r>
                            <a:rPr lang="en-US" sz="1500" noProof="0" dirty="0" smtClean="0">
                              <a:latin typeface="Arial" panose="020B0604020202020204" pitchFamily="34" charset="0"/>
                              <a:cs typeface="Arial" panose="020B0604020202020204" pitchFamily="34" charset="0"/>
                            </a:rPr>
                            <a:t>max. RF voltage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629825" r="-1563" b="-450877"/>
                          </a:stretch>
                        </a:blipFill>
                      </a:tcPr>
                    </a:tc>
                    <a:extLst>
                      <a:ext uri="{0D108BD9-81ED-4DB2-BD59-A6C34878D82A}">
                        <a16:rowId xmlns:a16="http://schemas.microsoft.com/office/drawing/2014/main" val="10006"/>
                      </a:ext>
                    </a:extLst>
                  </a:tr>
                  <a:tr h="754380">
                    <a:tc>
                      <a:txBody>
                        <a:bodyPr/>
                        <a:lstStyle/>
                        <a:p>
                          <a:r>
                            <a:rPr lang="en-US" sz="1500" noProof="0" dirty="0" smtClean="0">
                              <a:latin typeface="Arial" panose="020B0604020202020204" pitchFamily="34" charset="0"/>
                              <a:cs typeface="Arial" panose="020B0604020202020204" pitchFamily="34" charset="0"/>
                            </a:rPr>
                            <a:t>Bunch length</a:t>
                          </a:r>
                          <a:br>
                            <a:rPr lang="en-US" sz="1500" noProof="0" dirty="0" smtClean="0">
                              <a:latin typeface="Arial" panose="020B0604020202020204" pitchFamily="34" charset="0"/>
                              <a:cs typeface="Arial" panose="020B0604020202020204" pitchFamily="34" charset="0"/>
                            </a:rPr>
                          </a:br>
                          <a:r>
                            <a:rPr lang="en-US" sz="1500" noProof="0" dirty="0" smtClean="0">
                              <a:latin typeface="Arial" panose="020B0604020202020204" pitchFamily="34" charset="0"/>
                              <a:cs typeface="Arial" panose="020B0604020202020204" pitchFamily="34" charset="0"/>
                            </a:rPr>
                            <a:t>(zero</a:t>
                          </a:r>
                          <a:r>
                            <a:rPr lang="en-US" sz="1500" baseline="0" noProof="0" dirty="0" smtClean="0">
                              <a:latin typeface="Arial" panose="020B0604020202020204" pitchFamily="34" charset="0"/>
                              <a:cs typeface="Arial" panose="020B0604020202020204" pitchFamily="34" charset="0"/>
                            </a:rPr>
                            <a:t> current</a:t>
                          </a:r>
                          <a:r>
                            <a:rPr lang="en-US" sz="1500" noProof="0" dirty="0" smtClean="0">
                              <a:latin typeface="Arial" panose="020B0604020202020204" pitchFamily="34" charset="0"/>
                              <a:cs typeface="Arial" panose="020B0604020202020204" pitchFamily="34" charset="0"/>
                            </a:rPr>
                            <a:t>)</a:t>
                          </a:r>
                        </a:p>
                        <a:p>
                          <a:r>
                            <a:rPr lang="en-US" sz="1500" noProof="0" dirty="0" smtClean="0">
                              <a:latin typeface="Arial" panose="020B0604020202020204" pitchFamily="34" charset="0"/>
                              <a:cs typeface="Arial" panose="020B0604020202020204" pitchFamily="34" charset="0"/>
                            </a:rPr>
                            <a:t>                          </a:t>
                          </a:r>
                          <a:r>
                            <a:rPr lang="en-US" sz="1500" baseline="0" noProof="0" dirty="0" smtClean="0">
                              <a:latin typeface="Arial" panose="020B0604020202020204" pitchFamily="34" charset="0"/>
                              <a:cs typeface="Arial" panose="020B0604020202020204" pitchFamily="34" charset="0"/>
                            </a:rPr>
                            <a:t> </a:t>
                          </a:r>
                          <a:r>
                            <a:rPr lang="en-US" sz="1500" noProof="0" dirty="0" smtClean="0">
                              <a:latin typeface="Arial" panose="020B0604020202020204" pitchFamily="34" charset="0"/>
                              <a:cs typeface="Arial" panose="020B0604020202020204" pitchFamily="34" charset="0"/>
                            </a:rPr>
                            <a:t>low-α</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335484" r="-1563" b="-107258"/>
                          </a:stretch>
                        </a:blipFill>
                      </a:tcPr>
                    </a:tc>
                    <a:extLst>
                      <a:ext uri="{0D108BD9-81ED-4DB2-BD59-A6C34878D82A}">
                        <a16:rowId xmlns:a16="http://schemas.microsoft.com/office/drawing/2014/main" val="10007"/>
                      </a:ext>
                    </a:extLst>
                  </a:tr>
                  <a:tr h="797214">
                    <a:tc>
                      <a:txBody>
                        <a:bodyPr/>
                        <a:lstStyle/>
                        <a:p>
                          <a:r>
                            <a:rPr lang="en-US" sz="1500" noProof="0" dirty="0" smtClean="0">
                              <a:latin typeface="Arial" panose="020B0604020202020204" pitchFamily="34" charset="0"/>
                              <a:cs typeface="Arial" panose="020B0604020202020204" pitchFamily="34" charset="0"/>
                            </a:rPr>
                            <a:t>Mom. Comp. factor</a:t>
                          </a:r>
                          <a:br>
                            <a:rPr lang="en-US" sz="1500" noProof="0" dirty="0" smtClean="0">
                              <a:latin typeface="Arial" panose="020B0604020202020204" pitchFamily="34" charset="0"/>
                              <a:cs typeface="Arial" panose="020B0604020202020204" pitchFamily="34" charset="0"/>
                            </a:rPr>
                          </a:br>
                          <a:r>
                            <a:rPr lang="en-US" sz="1500" noProof="0" dirty="0" smtClean="0">
                              <a:latin typeface="Arial" panose="020B0604020202020204" pitchFamily="34" charset="0"/>
                              <a:cs typeface="Arial" panose="020B0604020202020204" pitchFamily="34" charset="0"/>
                            </a:rPr>
                            <a:t>                           low-α</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412214" r="-1563" b="-1527"/>
                          </a:stretch>
                        </a:blipFill>
                      </a:tcPr>
                    </a:tc>
                    <a:extLst>
                      <a:ext uri="{0D108BD9-81ED-4DB2-BD59-A6C34878D82A}">
                        <a16:rowId xmlns:a16="http://schemas.microsoft.com/office/drawing/2014/main" val="10008"/>
                      </a:ext>
                    </a:extLst>
                  </a:tr>
                </a:tbl>
              </a:graphicData>
            </a:graphic>
          </p:graphicFrame>
        </mc:Fallback>
      </mc:AlternateContent>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39" y="669099"/>
            <a:ext cx="5027545" cy="187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4"/>
          <a:srcRect t="4512" b="5257"/>
          <a:stretch/>
        </p:blipFill>
        <p:spPr>
          <a:xfrm>
            <a:off x="70050" y="3507854"/>
            <a:ext cx="5064998" cy="1440160"/>
          </a:xfrm>
          <a:prstGeom prst="rect">
            <a:avLst/>
          </a:prstGeom>
        </p:spPr>
      </p:pic>
      <p:sp>
        <p:nvSpPr>
          <p:cNvPr id="14" name="Textplatzhalter 3"/>
          <p:cNvSpPr txBox="1">
            <a:spLocks/>
          </p:cNvSpPr>
          <p:nvPr/>
        </p:nvSpPr>
        <p:spPr>
          <a:xfrm>
            <a:off x="192527" y="2545733"/>
            <a:ext cx="5027545" cy="1034129"/>
          </a:xfrm>
          <a:prstGeom prst="rect">
            <a:avLst/>
          </a:prstGeom>
        </p:spPr>
        <p:txBody>
          <a:bodyPr vert="horz" wrap="square" lIns="0" tIns="0" rIns="0" bIns="0" rtlCol="0">
            <a:spAutoFit/>
          </a:bodyPr>
          <a:lstStyle>
            <a:lvl1pPr marL="0" indent="0" algn="l" defTabSz="914400" rtl="0" eaLnBrk="1" latinLnBrk="0" hangingPunct="1">
              <a:lnSpc>
                <a:spcPts val="2400"/>
              </a:lnSpc>
              <a:spcBef>
                <a:spcPct val="20000"/>
              </a:spcBef>
              <a:buFont typeface="Arial" pitchFamily="34" charset="0"/>
              <a:buNone/>
              <a:defRPr sz="1800" b="0" kern="1200" cap="none" baseline="0">
                <a:solidFill>
                  <a:schemeClr val="tx1"/>
                </a:solidFill>
                <a:latin typeface="Arial" pitchFamily="34" charset="0"/>
                <a:ea typeface="+mn-ea"/>
                <a:cs typeface="Arial" pitchFamily="34" charset="0"/>
              </a:defRPr>
            </a:lvl1pPr>
            <a:lvl2pPr marL="742950" indent="-285750" algn="l" defTabSz="914400" rtl="0" eaLnBrk="1" latinLnBrk="0" hangingPunct="1">
              <a:lnSpc>
                <a:spcPts val="2400"/>
              </a:lnSpc>
              <a:spcBef>
                <a:spcPct val="20000"/>
              </a:spcBef>
              <a:buFont typeface="Arial" pitchFamily="34" charset="0"/>
              <a:buChar char="•"/>
              <a:defRPr sz="1800" b="1" kern="1200">
                <a:solidFill>
                  <a:schemeClr val="tx1"/>
                </a:solidFill>
                <a:latin typeface="Arial" pitchFamily="34" charset="0"/>
                <a:ea typeface="+mn-ea"/>
                <a:cs typeface="Arial" pitchFamily="34" charset="0"/>
              </a:defRPr>
            </a:lvl2pPr>
            <a:lvl3pPr marL="5922963" indent="-180975" algn="l" defTabSz="914400" rtl="0" eaLnBrk="1" latinLnBrk="0" hangingPunct="1">
              <a:spcBef>
                <a:spcPct val="20000"/>
              </a:spcBef>
              <a:buFont typeface="Arial" pitchFamily="34" charset="0"/>
              <a:buChar char="•"/>
              <a:tabLst>
                <a:tab pos="1169988" algn="l"/>
              </a:tabLst>
              <a:defRPr sz="1800" b="1" kern="1200">
                <a:solidFill>
                  <a:schemeClr val="tx1"/>
                </a:solidFill>
                <a:latin typeface="Arial" pitchFamily="34" charset="0"/>
                <a:ea typeface="+mn-ea"/>
                <a:cs typeface="Arial" pitchFamily="34" charset="0"/>
              </a:defRPr>
            </a:lvl3pPr>
            <a:lvl4pPr marL="1600200" indent="3248025"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itchFamily="34" charset="0"/>
              <a:buChar char="•"/>
            </a:pPr>
            <a:r>
              <a:rPr lang="en-US" dirty="0" smtClean="0"/>
              <a:t>in user operation since 1998</a:t>
            </a:r>
          </a:p>
          <a:p>
            <a:pPr marL="285750" indent="-285750">
              <a:buFont typeface="Arial" pitchFamily="34" charset="0"/>
              <a:buChar char="•"/>
            </a:pPr>
            <a:r>
              <a:rPr lang="en-US" dirty="0" smtClean="0"/>
              <a:t>diverse user community</a:t>
            </a:r>
          </a:p>
          <a:p>
            <a:pPr marL="285750" indent="-285750">
              <a:buFont typeface="Arial" pitchFamily="34" charset="0"/>
              <a:buChar char="•"/>
            </a:pPr>
            <a:r>
              <a:rPr lang="en-US" dirty="0" smtClean="0"/>
              <a:t>offering short x-ray pulses and timing</a:t>
            </a:r>
            <a:endParaRPr lang="en-US" dirty="0"/>
          </a:p>
        </p:txBody>
      </p:sp>
    </p:spTree>
    <p:extLst>
      <p:ext uri="{BB962C8B-B14F-4D97-AF65-F5344CB8AC3E}">
        <p14:creationId xmlns:p14="http://schemas.microsoft.com/office/powerpoint/2010/main" val="1616954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20</a:t>
            </a:fld>
            <a:endParaRPr lang="de-DE" dirty="0"/>
          </a:p>
        </p:txBody>
      </p:sp>
      <p:sp>
        <p:nvSpPr>
          <p:cNvPr id="5" name="Title 4"/>
          <p:cNvSpPr>
            <a:spLocks noGrp="1"/>
          </p:cNvSpPr>
          <p:nvPr>
            <p:ph type="title"/>
          </p:nvPr>
        </p:nvSpPr>
        <p:spPr/>
        <p:txBody>
          <a:bodyPr/>
          <a:lstStyle/>
          <a:p>
            <a:r>
              <a:rPr lang="en-US" dirty="0"/>
              <a:t>TRIBS as an enabler for new methods: </a:t>
            </a:r>
            <a:r>
              <a:rPr lang="en-US" dirty="0" smtClean="0"/>
              <a:t>MHZ-XMCD</a:t>
            </a:r>
            <a:endParaRPr lang="en-US" dirty="0"/>
          </a:p>
        </p:txBody>
      </p:sp>
      <p:pic>
        <p:nvPicPr>
          <p:cNvPr id="6" name="Picture 5"/>
          <p:cNvPicPr>
            <a:picLocks noChangeAspect="1"/>
          </p:cNvPicPr>
          <p:nvPr/>
        </p:nvPicPr>
        <p:blipFill>
          <a:blip r:embed="rId2"/>
          <a:stretch>
            <a:fillRect/>
          </a:stretch>
        </p:blipFill>
        <p:spPr>
          <a:xfrm>
            <a:off x="6654512" y="2168288"/>
            <a:ext cx="2428860" cy="2598975"/>
          </a:xfrm>
          <a:prstGeom prst="rect">
            <a:avLst/>
          </a:prstGeom>
        </p:spPr>
      </p:pic>
      <p:sp>
        <p:nvSpPr>
          <p:cNvPr id="8" name="Slide Number Placeholder 5"/>
          <p:cNvSpPr txBox="1">
            <a:spLocks/>
          </p:cNvSpPr>
          <p:nvPr/>
        </p:nvSpPr>
        <p:spPr>
          <a:xfrm>
            <a:off x="6796088" y="4767263"/>
            <a:ext cx="21336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6BF92B6-16EB-4A57-9753-53316E595F6B}" type="slidenum">
              <a:rPr lang="de-DE" smtClean="0"/>
              <a:pPr>
                <a:defRPr/>
              </a:pPr>
              <a:t>20</a:t>
            </a:fld>
            <a:endParaRPr lang="de-DE" dirty="0"/>
          </a:p>
        </p:txBody>
      </p:sp>
      <p:pic>
        <p:nvPicPr>
          <p:cNvPr id="9" name="Picture 8"/>
          <p:cNvPicPr>
            <a:picLocks noChangeAspect="1"/>
          </p:cNvPicPr>
          <p:nvPr/>
        </p:nvPicPr>
        <p:blipFill>
          <a:blip r:embed="rId3"/>
          <a:stretch>
            <a:fillRect/>
          </a:stretch>
        </p:blipFill>
        <p:spPr>
          <a:xfrm>
            <a:off x="107504" y="699542"/>
            <a:ext cx="5631160" cy="1369396"/>
          </a:xfrm>
          <a:prstGeom prst="rect">
            <a:avLst/>
          </a:prstGeom>
        </p:spPr>
      </p:pic>
      <p:pic>
        <p:nvPicPr>
          <p:cNvPr id="10" name="Picture 9"/>
          <p:cNvPicPr>
            <a:picLocks noChangeAspect="1"/>
          </p:cNvPicPr>
          <p:nvPr/>
        </p:nvPicPr>
        <p:blipFill>
          <a:blip r:embed="rId4"/>
          <a:stretch>
            <a:fillRect/>
          </a:stretch>
        </p:blipFill>
        <p:spPr>
          <a:xfrm>
            <a:off x="111180" y="2355726"/>
            <a:ext cx="2839214" cy="2294237"/>
          </a:xfrm>
          <a:prstGeom prst="rect">
            <a:avLst/>
          </a:prstGeom>
        </p:spPr>
      </p:pic>
      <p:pic>
        <p:nvPicPr>
          <p:cNvPr id="11" name="Picture 10"/>
          <p:cNvPicPr>
            <a:picLocks noChangeAspect="1"/>
          </p:cNvPicPr>
          <p:nvPr/>
        </p:nvPicPr>
        <p:blipFill>
          <a:blip r:embed="rId5"/>
          <a:stretch>
            <a:fillRect/>
          </a:stretch>
        </p:blipFill>
        <p:spPr>
          <a:xfrm>
            <a:off x="5738665" y="699309"/>
            <a:ext cx="3441848" cy="1482309"/>
          </a:xfrm>
          <a:prstGeom prst="rect">
            <a:avLst/>
          </a:prstGeom>
        </p:spPr>
      </p:pic>
      <p:sp>
        <p:nvSpPr>
          <p:cNvPr id="12" name="Textfeld 2"/>
          <p:cNvSpPr txBox="1"/>
          <p:nvPr/>
        </p:nvSpPr>
        <p:spPr>
          <a:xfrm>
            <a:off x="2979698" y="2239624"/>
            <a:ext cx="4112582" cy="1815882"/>
          </a:xfrm>
          <a:prstGeom prst="rect">
            <a:avLst/>
          </a:prstGeom>
          <a:noFill/>
        </p:spPr>
        <p:txBody>
          <a:bodyPr wrap="square" rtlCol="0">
            <a:spAutoFit/>
          </a:bodyPr>
          <a:lstStyle/>
          <a:p>
            <a:pPr marL="285750" indent="-285750" algn="l">
              <a:buFont typeface="Arial" panose="020B0604020202020204" pitchFamily="34" charset="0"/>
              <a:buChar char="•"/>
            </a:pPr>
            <a:r>
              <a:rPr lang="en-GB" sz="1400" b="0" dirty="0" smtClean="0"/>
              <a:t>2 full days spent in July 2019 for a pioneering</a:t>
            </a:r>
          </a:p>
          <a:p>
            <a:pPr algn="l"/>
            <a:r>
              <a:rPr lang="en-GB" sz="1400" b="0" dirty="0"/>
              <a:t> </a:t>
            </a:r>
            <a:r>
              <a:rPr lang="en-GB" sz="1400" b="0" dirty="0" smtClean="0"/>
              <a:t>     experiment at UE56/2</a:t>
            </a:r>
            <a:endParaRPr lang="en-GB" sz="1400" b="0" dirty="0"/>
          </a:p>
          <a:p>
            <a:pPr marL="285750" indent="-285750" algn="l">
              <a:buFont typeface="Arial" panose="020B0604020202020204" pitchFamily="34" charset="0"/>
              <a:buChar char="•"/>
            </a:pPr>
            <a:r>
              <a:rPr lang="en-GB" sz="1400" b="0" dirty="0" smtClean="0"/>
              <a:t>XMCD detection used as probe to detect </a:t>
            </a:r>
          </a:p>
          <a:p>
            <a:pPr algn="l"/>
            <a:r>
              <a:rPr lang="en-GB" sz="1400" b="0" dirty="0"/>
              <a:t> </a:t>
            </a:r>
            <a:r>
              <a:rPr lang="en-GB" sz="1400" b="0" dirty="0" smtClean="0"/>
              <a:t>    turn-by-turn helicity reversal of circular X-rays</a:t>
            </a:r>
          </a:p>
          <a:p>
            <a:pPr marL="285750" indent="-285750" algn="l">
              <a:buFont typeface="Arial" panose="020B0604020202020204" pitchFamily="34" charset="0"/>
              <a:buChar char="•"/>
            </a:pPr>
            <a:r>
              <a:rPr lang="en-GB" sz="1400" b="0" dirty="0" smtClean="0"/>
              <a:t>tricky combination of stable TRIBs settings </a:t>
            </a:r>
          </a:p>
          <a:p>
            <a:pPr algn="l"/>
            <a:r>
              <a:rPr lang="en-GB" sz="1400" b="0" dirty="0" smtClean="0"/>
              <a:t>     in machine and UE56/2 twin undulator </a:t>
            </a:r>
          </a:p>
          <a:p>
            <a:pPr algn="l"/>
            <a:r>
              <a:rPr lang="en-GB" sz="1400" b="0" dirty="0"/>
              <a:t> </a:t>
            </a:r>
            <a:r>
              <a:rPr lang="en-GB" sz="1400" b="0" dirty="0" smtClean="0"/>
              <a:t>    at special setting</a:t>
            </a:r>
          </a:p>
          <a:p>
            <a:pPr marL="285750" indent="-285750" algn="l">
              <a:buFont typeface="Arial" panose="020B0604020202020204" pitchFamily="34" charset="0"/>
              <a:buChar char="•"/>
            </a:pPr>
            <a:r>
              <a:rPr lang="en-GB" sz="1400" b="0" dirty="0" smtClean="0"/>
              <a:t>first two TRIBs orbits accepted by beamline</a:t>
            </a:r>
            <a:endParaRPr lang="en-GB" sz="1400" b="0" dirty="0"/>
          </a:p>
        </p:txBody>
      </p:sp>
    </p:spTree>
    <p:extLst>
      <p:ext uri="{BB962C8B-B14F-4D97-AF65-F5344CB8AC3E}">
        <p14:creationId xmlns:p14="http://schemas.microsoft.com/office/powerpoint/2010/main" val="79889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580113" y="1819380"/>
            <a:ext cx="3024336" cy="2696586"/>
          </a:xfrm>
        </p:spPr>
        <p:txBody>
          <a:bodyPr/>
          <a:lstStyle/>
          <a:p>
            <a:r>
              <a:rPr lang="en-US" dirty="0"/>
              <a:t>r</a:t>
            </a:r>
            <a:r>
              <a:rPr lang="en-US" dirty="0" smtClean="0"/>
              <a:t>ep. rate limited to 6kHz by laser</a:t>
            </a:r>
          </a:p>
          <a:p>
            <a:r>
              <a:rPr lang="en-US" dirty="0" smtClean="0"/>
              <a:t>S/N dominated by halo-dynamics</a:t>
            </a:r>
          </a:p>
          <a:p>
            <a:r>
              <a:rPr lang="en-US" dirty="0"/>
              <a:t>b</a:t>
            </a:r>
            <a:r>
              <a:rPr lang="en-US" dirty="0" smtClean="0"/>
              <a:t>unch number increased from 3 to 7</a:t>
            </a:r>
          </a:p>
          <a:p>
            <a:r>
              <a:rPr lang="en-US" dirty="0"/>
              <a:t>b</a:t>
            </a:r>
            <a:r>
              <a:rPr lang="en-US" dirty="0" smtClean="0"/>
              <a:t>unch current decreased from 4 mA to 3 mA</a:t>
            </a:r>
          </a:p>
          <a:p>
            <a:pPr marL="0" indent="0">
              <a:buNone/>
            </a:pPr>
            <a:endParaRPr lang="en-US" dirty="0"/>
          </a:p>
        </p:txBody>
      </p:sp>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21</a:t>
            </a:fld>
            <a:endParaRPr lang="de-DE" dirty="0"/>
          </a:p>
        </p:txBody>
      </p:sp>
      <p:sp>
        <p:nvSpPr>
          <p:cNvPr id="5" name="Title 4"/>
          <p:cNvSpPr>
            <a:spLocks noGrp="1"/>
          </p:cNvSpPr>
          <p:nvPr>
            <p:ph type="title"/>
          </p:nvPr>
        </p:nvSpPr>
        <p:spPr/>
        <p:txBody>
          <a:bodyPr/>
          <a:lstStyle/>
          <a:p>
            <a:r>
              <a:rPr lang="en-US" dirty="0"/>
              <a:t>m</a:t>
            </a:r>
            <a:r>
              <a:rPr lang="en-US" dirty="0" smtClean="0"/>
              <a:t>ore slicing bunches (3</a:t>
            </a:r>
            <a:r>
              <a:rPr lang="en-DE" dirty="0" smtClean="0">
                <a:sym typeface="Wingdings" panose="05000000000000000000" pitchFamily="2" charset="2"/>
              </a:rPr>
              <a:t></a:t>
            </a:r>
            <a:r>
              <a:rPr lang="en-US" dirty="0" smtClean="0">
                <a:sym typeface="Wingdings" panose="05000000000000000000" pitchFamily="2" charset="2"/>
              </a:rPr>
              <a:t>7</a:t>
            </a:r>
            <a:r>
              <a:rPr lang="en-US" dirty="0" smtClean="0"/>
              <a:t>) implemented for user operation</a:t>
            </a:r>
            <a:endParaRPr lang="en-US" dirty="0"/>
          </a:p>
        </p:txBody>
      </p:sp>
      <p:pic>
        <p:nvPicPr>
          <p:cNvPr id="15" name="Picture 14"/>
          <p:cNvPicPr>
            <a:picLocks noChangeAspect="1"/>
          </p:cNvPicPr>
          <p:nvPr/>
        </p:nvPicPr>
        <p:blipFill>
          <a:blip r:embed="rId2"/>
          <a:stretch>
            <a:fillRect/>
          </a:stretch>
        </p:blipFill>
        <p:spPr>
          <a:xfrm>
            <a:off x="0" y="664778"/>
            <a:ext cx="5472608" cy="4098021"/>
          </a:xfrm>
          <a:prstGeom prst="rect">
            <a:avLst/>
          </a:prstGeom>
        </p:spPr>
      </p:pic>
      <p:sp>
        <p:nvSpPr>
          <p:cNvPr id="16" name="Text Placeholder 2"/>
          <p:cNvSpPr txBox="1">
            <a:spLocks/>
          </p:cNvSpPr>
          <p:nvPr/>
        </p:nvSpPr>
        <p:spPr>
          <a:xfrm>
            <a:off x="3850981" y="664778"/>
            <a:ext cx="5173236" cy="923330"/>
          </a:xfrm>
          <a:prstGeom prst="rect">
            <a:avLst/>
          </a:prstGeom>
        </p:spPr>
        <p:txBody>
          <a:bodyPr vert="horz" lIns="0" tIns="0" rIns="0" bIns="0" rtlCol="0">
            <a:spAutoFit/>
          </a:bodyPr>
          <a:lstStyle>
            <a:lvl1pPr marL="265113" indent="-265113" algn="l" rtl="0" eaLnBrk="0" fontAlgn="base" hangingPunct="0">
              <a:lnSpc>
                <a:spcPts val="2400"/>
              </a:lnSpc>
              <a:spcBef>
                <a:spcPct val="20000"/>
              </a:spcBef>
              <a:spcAft>
                <a:spcPct val="0"/>
              </a:spcAft>
              <a:buFont typeface="Arial" pitchFamily="34" charset="0"/>
              <a:buChar char="•"/>
              <a:defRPr sz="1800" b="0" kern="1200" cap="none" baseline="0">
                <a:solidFill>
                  <a:schemeClr val="tx1"/>
                </a:solidFill>
                <a:latin typeface="Arial" pitchFamily="34" charset="0"/>
                <a:ea typeface="+mn-ea"/>
                <a:cs typeface="Arial" pitchFamily="34" charset="0"/>
              </a:defRPr>
            </a:lvl1pPr>
            <a:lvl2pPr marL="742950" indent="-285750" algn="l" rtl="0" eaLnBrk="0" fontAlgn="base" hangingPunct="0">
              <a:lnSpc>
                <a:spcPts val="2400"/>
              </a:lnSpc>
              <a:spcBef>
                <a:spcPct val="20000"/>
              </a:spcBef>
              <a:spcAft>
                <a:spcPct val="0"/>
              </a:spcAft>
              <a:buFont typeface="Arial" pitchFamily="34" charset="0"/>
              <a:buChar char="•"/>
              <a:defRPr b="1" kern="1200">
                <a:solidFill>
                  <a:schemeClr val="tx1"/>
                </a:solidFill>
                <a:latin typeface="Arial" pitchFamily="34" charset="0"/>
                <a:ea typeface="+mn-ea"/>
                <a:cs typeface="Arial" pitchFamily="34" charset="0"/>
              </a:defRPr>
            </a:lvl2pPr>
            <a:lvl3pPr marL="5922963" indent="-180975" algn="l" rtl="0" eaLnBrk="0" fontAlgn="base" hangingPunct="0">
              <a:spcBef>
                <a:spcPct val="20000"/>
              </a:spcBef>
              <a:spcAft>
                <a:spcPct val="0"/>
              </a:spcAft>
              <a:buFont typeface="Arial" charset="0"/>
              <a:buChar char="•"/>
              <a:tabLst>
                <a:tab pos="1169988" algn="l"/>
              </a:tabLst>
              <a:defRPr b="1" kern="1200">
                <a:solidFill>
                  <a:schemeClr val="tx1"/>
                </a:solidFill>
                <a:latin typeface="Arial" pitchFamily="34" charset="0"/>
                <a:ea typeface="+mn-ea"/>
                <a:cs typeface="Arial" pitchFamily="34" charset="0"/>
              </a:defRPr>
            </a:lvl3pPr>
            <a:lvl4pPr marL="1600200" indent="3248025" algn="l" rtl="0" eaLnBrk="0" fontAlgn="base" hangingPunct="0">
              <a:spcBef>
                <a:spcPct val="20000"/>
              </a:spcBef>
              <a:spcAft>
                <a:spcPct val="0"/>
              </a:spcAft>
              <a:buFont typeface="Arial" charset="0"/>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err="1" smtClean="0"/>
              <a:t>FemtoSpeX</a:t>
            </a:r>
            <a:r>
              <a:rPr lang="en-US" sz="1400" dirty="0" smtClean="0"/>
              <a:t>: a versatile optical pump–soft X-ray probe facility with 100 fs X-ray pulses of variable polarization</a:t>
            </a:r>
            <a:br>
              <a:rPr lang="en-US" sz="1400" dirty="0" smtClean="0"/>
            </a:br>
            <a:r>
              <a:rPr lang="en-US" sz="1400" dirty="0" smtClean="0"/>
              <a:t>K. </a:t>
            </a:r>
            <a:r>
              <a:rPr lang="en-US" sz="1400" dirty="0" err="1" smtClean="0"/>
              <a:t>Holldack</a:t>
            </a:r>
            <a:r>
              <a:rPr lang="en-US" sz="1400" dirty="0" smtClean="0"/>
              <a:t> et al., </a:t>
            </a:r>
            <a:r>
              <a:rPr lang="sv-SE" sz="1400" dirty="0" smtClean="0"/>
              <a:t>J. Synchrotron Rad. (2014). 21, 1090–1104</a:t>
            </a:r>
            <a:endParaRPr lang="en-US" sz="1400" dirty="0"/>
          </a:p>
        </p:txBody>
      </p:sp>
    </p:spTree>
    <p:extLst>
      <p:ext uri="{BB962C8B-B14F-4D97-AF65-F5344CB8AC3E}">
        <p14:creationId xmlns:p14="http://schemas.microsoft.com/office/powerpoint/2010/main" val="1849218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667" y="1203598"/>
            <a:ext cx="3387531" cy="3288671"/>
          </a:xfrm>
          <a:prstGeom prst="rect">
            <a:avLst/>
          </a:prstGeom>
        </p:spPr>
      </p:pic>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3</a:t>
            </a:fld>
            <a:endParaRPr lang="de-DE" dirty="0"/>
          </a:p>
        </p:txBody>
      </p:sp>
      <p:sp>
        <p:nvSpPr>
          <p:cNvPr id="5" name="Title 4"/>
          <p:cNvSpPr>
            <a:spLocks noGrp="1"/>
          </p:cNvSpPr>
          <p:nvPr>
            <p:ph type="title"/>
          </p:nvPr>
        </p:nvSpPr>
        <p:spPr/>
        <p:txBody>
          <a:bodyPr/>
          <a:lstStyle/>
          <a:p>
            <a:r>
              <a:rPr lang="en-US" dirty="0"/>
              <a:t>The idea </a:t>
            </a:r>
            <a:r>
              <a:rPr lang="en-DE" dirty="0"/>
              <a:t>–</a:t>
            </a:r>
            <a:r>
              <a:rPr lang="en-US" dirty="0"/>
              <a:t> Transverse resonance island buckets (TRIBs)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82" y="2260021"/>
            <a:ext cx="1647786" cy="1152128"/>
          </a:xfrm>
          <a:prstGeom prst="rect">
            <a:avLst/>
          </a:prstGeom>
        </p:spPr>
      </p:pic>
      <p:sp>
        <p:nvSpPr>
          <p:cNvPr id="8" name="TextBox 7"/>
          <p:cNvSpPr txBox="1"/>
          <p:nvPr/>
        </p:nvSpPr>
        <p:spPr>
          <a:xfrm>
            <a:off x="3117873" y="619185"/>
            <a:ext cx="2765344" cy="4524315"/>
          </a:xfrm>
          <a:prstGeom prst="rect">
            <a:avLst/>
          </a:prstGeom>
          <a:noFill/>
        </p:spPr>
        <p:txBody>
          <a:bodyPr wrap="square" rtlCol="0">
            <a:spAutoFit/>
          </a:bodyPr>
          <a:lstStyle/>
          <a:p>
            <a:r>
              <a:rPr lang="en-US" dirty="0" smtClean="0"/>
              <a:t>MLS</a:t>
            </a:r>
          </a:p>
          <a:p>
            <a:pPr marL="285750" indent="-285750">
              <a:buFont typeface="Arial" panose="020B0604020202020204" pitchFamily="34" charset="0"/>
              <a:buChar char="•"/>
            </a:pPr>
            <a:r>
              <a:rPr lang="en-US" dirty="0"/>
              <a:t>f</a:t>
            </a:r>
            <a:r>
              <a:rPr lang="en-US" dirty="0" smtClean="0"/>
              <a:t>irst observation</a:t>
            </a:r>
          </a:p>
          <a:p>
            <a:pPr marL="285750" indent="-285750">
              <a:buFont typeface="Arial" panose="020B0604020202020204" pitchFamily="34" charset="0"/>
              <a:buChar char="•"/>
            </a:pPr>
            <a:r>
              <a:rPr lang="en-US" dirty="0"/>
              <a:t>d</a:t>
            </a:r>
            <a:r>
              <a:rPr lang="en-US" dirty="0" smtClean="0"/>
              <a:t>evelopment of techniques and basic understanding</a:t>
            </a:r>
          </a:p>
          <a:p>
            <a:pPr marL="742950" lvl="1" indent="-285750">
              <a:buFont typeface="Arial" panose="020B0604020202020204" pitchFamily="34" charset="0"/>
              <a:buChar char="•"/>
            </a:pPr>
            <a:r>
              <a:rPr lang="en-US" dirty="0"/>
              <a:t>n</a:t>
            </a:r>
            <a:r>
              <a:rPr lang="en-US" dirty="0" smtClean="0"/>
              <a:t>onlinear dynamics</a:t>
            </a:r>
          </a:p>
          <a:p>
            <a:pPr marL="742950" lvl="1" indent="-285750">
              <a:buFont typeface="Arial" panose="020B0604020202020204" pitchFamily="34" charset="0"/>
              <a:buChar char="•"/>
            </a:pPr>
            <a:r>
              <a:rPr lang="en-US" dirty="0" smtClean="0"/>
              <a:t>resonant population</a:t>
            </a:r>
          </a:p>
          <a:p>
            <a:pPr marL="742950" lvl="1" indent="-285750">
              <a:buFont typeface="Arial" panose="020B0604020202020204" pitchFamily="34" charset="0"/>
              <a:buChar char="•"/>
            </a:pPr>
            <a:r>
              <a:rPr lang="en-US" dirty="0" smtClean="0"/>
              <a:t>Single island population with nonlinear resonant kicking</a:t>
            </a:r>
          </a:p>
          <a:p>
            <a:pPr marL="285750" indent="-285750">
              <a:buFont typeface="Arial" panose="020B0604020202020204" pitchFamily="34" charset="0"/>
              <a:buChar char="•"/>
            </a:pPr>
            <a:r>
              <a:rPr lang="en-US" dirty="0"/>
              <a:t>p</a:t>
            </a:r>
            <a:r>
              <a:rPr lang="en-US" dirty="0" smtClean="0"/>
              <a:t>roof of principle user operation</a:t>
            </a:r>
          </a:p>
          <a:p>
            <a:pPr marL="285750" indent="-285750">
              <a:buFont typeface="Arial" panose="020B0604020202020204" pitchFamily="34" charset="0"/>
              <a:buChar char="•"/>
            </a:pPr>
            <a:endParaRPr lang="en-US" dirty="0"/>
          </a:p>
        </p:txBody>
      </p:sp>
      <p:pic>
        <p:nvPicPr>
          <p:cNvPr id="11" name="Picture 2" descr="mls_sr_over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5838" y="1202600"/>
            <a:ext cx="895952" cy="53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2"/>
          <p:cNvPicPr>
            <a:picLocks noChangeAspect="1"/>
          </p:cNvPicPr>
          <p:nvPr/>
        </p:nvPicPr>
        <p:blipFill>
          <a:blip r:embed="rId5"/>
          <a:stretch>
            <a:fillRect/>
          </a:stretch>
        </p:blipFill>
        <p:spPr>
          <a:xfrm>
            <a:off x="8244408" y="714716"/>
            <a:ext cx="798812" cy="474812"/>
          </a:xfrm>
          <a:prstGeom prst="rect">
            <a:avLst/>
          </a:prstGeom>
        </p:spPr>
      </p:pic>
      <p:pic>
        <p:nvPicPr>
          <p:cNvPr id="13" name="Picture 12"/>
          <p:cNvPicPr>
            <a:picLocks noChangeAspect="1"/>
          </p:cNvPicPr>
          <p:nvPr/>
        </p:nvPicPr>
        <p:blipFill>
          <a:blip r:embed="rId6"/>
          <a:stretch>
            <a:fillRect/>
          </a:stretch>
        </p:blipFill>
        <p:spPr>
          <a:xfrm>
            <a:off x="6811187" y="3774033"/>
            <a:ext cx="1638300" cy="1228725"/>
          </a:xfrm>
          <a:prstGeom prst="rect">
            <a:avLst/>
          </a:prstGeom>
        </p:spPr>
      </p:pic>
      <p:sp>
        <p:nvSpPr>
          <p:cNvPr id="9" name="TextBox 8"/>
          <p:cNvSpPr txBox="1"/>
          <p:nvPr/>
        </p:nvSpPr>
        <p:spPr>
          <a:xfrm>
            <a:off x="5698571" y="679354"/>
            <a:ext cx="3083387" cy="3139321"/>
          </a:xfrm>
          <a:prstGeom prst="rect">
            <a:avLst/>
          </a:prstGeom>
          <a:noFill/>
        </p:spPr>
        <p:txBody>
          <a:bodyPr wrap="square" rtlCol="0">
            <a:spAutoFit/>
          </a:bodyPr>
          <a:lstStyle/>
          <a:p>
            <a:r>
              <a:rPr lang="en-US" dirty="0" smtClean="0"/>
              <a:t>BESSY II</a:t>
            </a:r>
          </a:p>
          <a:p>
            <a:pPr marL="285750" indent="-285750">
              <a:buFont typeface="Arial" panose="020B0604020202020204" pitchFamily="34" charset="0"/>
              <a:buChar char="•"/>
            </a:pPr>
            <a:r>
              <a:rPr lang="en-US" dirty="0" err="1" smtClean="0"/>
              <a:t>TopUp</a:t>
            </a:r>
            <a:r>
              <a:rPr lang="en-US" dirty="0" smtClean="0"/>
              <a:t> as additional</a:t>
            </a:r>
            <a:br>
              <a:rPr lang="en-US" dirty="0" smtClean="0"/>
            </a:br>
            <a:r>
              <a:rPr lang="en-US" dirty="0" smtClean="0"/>
              <a:t>challenge</a:t>
            </a:r>
          </a:p>
          <a:p>
            <a:pPr marL="285750" indent="-285750">
              <a:buFont typeface="Arial" panose="020B0604020202020204" pitchFamily="34" charset="0"/>
              <a:buChar char="•"/>
            </a:pPr>
            <a:r>
              <a:rPr lang="en-US" dirty="0" smtClean="0"/>
              <a:t>2018:</a:t>
            </a:r>
            <a:br>
              <a:rPr lang="en-US" dirty="0" smtClean="0"/>
            </a:br>
            <a:r>
              <a:rPr lang="en-US" dirty="0" smtClean="0"/>
              <a:t>User test week</a:t>
            </a:r>
          </a:p>
          <a:p>
            <a:pPr marL="285750" indent="-285750">
              <a:buFont typeface="Arial" panose="020B0604020202020204" pitchFamily="34" charset="0"/>
              <a:buChar char="•"/>
            </a:pPr>
            <a:r>
              <a:rPr lang="en-US" dirty="0" smtClean="0"/>
              <a:t>2019:</a:t>
            </a:r>
            <a:br>
              <a:rPr lang="en-US" dirty="0" smtClean="0"/>
            </a:br>
            <a:r>
              <a:rPr lang="en-US" dirty="0" smtClean="0"/>
              <a:t>MHz-XMCD demo</a:t>
            </a:r>
          </a:p>
          <a:p>
            <a:pPr marL="285750" indent="-285750">
              <a:buFont typeface="Arial" panose="020B0604020202020204" pitchFamily="34" charset="0"/>
              <a:buChar char="•"/>
            </a:pPr>
            <a:r>
              <a:rPr lang="en-US" dirty="0" smtClean="0"/>
              <a:t>2020:</a:t>
            </a:r>
            <a:br>
              <a:rPr lang="en-US" dirty="0" smtClean="0"/>
            </a:br>
            <a:r>
              <a:rPr lang="en-US" dirty="0" smtClean="0"/>
              <a:t>scheduled user operation</a:t>
            </a:r>
          </a:p>
          <a:p>
            <a:pPr marL="285750" indent="-285750">
              <a:buFont typeface="Arial" panose="020B0604020202020204" pitchFamily="34" charset="0"/>
              <a:buChar char="•"/>
            </a:pPr>
            <a:r>
              <a:rPr lang="en-US" dirty="0" smtClean="0"/>
              <a:t>2021:</a:t>
            </a:r>
            <a:br>
              <a:rPr lang="en-US" dirty="0" smtClean="0"/>
            </a:br>
            <a:r>
              <a:rPr lang="en-US" dirty="0" smtClean="0"/>
              <a:t>scheduled user operation</a:t>
            </a:r>
            <a:endParaRPr lang="en-US" dirty="0"/>
          </a:p>
        </p:txBody>
      </p:sp>
    </p:spTree>
    <p:extLst>
      <p:ext uri="{BB962C8B-B14F-4D97-AF65-F5344CB8AC3E}">
        <p14:creationId xmlns:p14="http://schemas.microsoft.com/office/powerpoint/2010/main" val="231438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4</a:t>
            </a:fld>
            <a:endParaRPr lang="de-DE" dirty="0"/>
          </a:p>
        </p:txBody>
      </p:sp>
      <p:sp>
        <p:nvSpPr>
          <p:cNvPr id="5" name="Title 4"/>
          <p:cNvSpPr>
            <a:spLocks noGrp="1"/>
          </p:cNvSpPr>
          <p:nvPr>
            <p:ph type="title"/>
          </p:nvPr>
        </p:nvSpPr>
        <p:spPr/>
        <p:txBody>
          <a:bodyPr/>
          <a:lstStyle/>
          <a:p>
            <a:r>
              <a:rPr lang="en-US" dirty="0" smtClean="0"/>
              <a:t>Scheduled TRIBs user operation week</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33" y="1131590"/>
            <a:ext cx="8964488" cy="2241122"/>
          </a:xfrm>
          <a:prstGeom prst="rect">
            <a:avLst/>
          </a:prstGeom>
        </p:spPr>
      </p:pic>
      <p:sp>
        <p:nvSpPr>
          <p:cNvPr id="7" name="TextBox 6"/>
          <p:cNvSpPr txBox="1"/>
          <p:nvPr/>
        </p:nvSpPr>
        <p:spPr>
          <a:xfrm>
            <a:off x="251520" y="3329344"/>
            <a:ext cx="5752537" cy="1200329"/>
          </a:xfrm>
          <a:prstGeom prst="rect">
            <a:avLst/>
          </a:prstGeom>
          <a:noFill/>
        </p:spPr>
        <p:txBody>
          <a:bodyPr wrap="none" rtlCol="0">
            <a:spAutoFit/>
          </a:bodyPr>
          <a:lstStyle/>
          <a:p>
            <a:pPr marL="285750" indent="-285750">
              <a:buFont typeface="Arial" panose="020B0604020202020204" pitchFamily="34" charset="0"/>
              <a:buChar char="•"/>
            </a:pPr>
            <a:r>
              <a:rPr lang="en-US" dirty="0"/>
              <a:t>s</a:t>
            </a:r>
            <a:r>
              <a:rPr lang="en-US" dirty="0" smtClean="0"/>
              <a:t>teady operation for the full week</a:t>
            </a:r>
          </a:p>
          <a:p>
            <a:pPr marL="285750" indent="-285750">
              <a:buFont typeface="Arial" panose="020B0604020202020204" pitchFamily="34" charset="0"/>
              <a:buChar char="•"/>
            </a:pPr>
            <a:r>
              <a:rPr lang="en-US" dirty="0"/>
              <a:t>s</a:t>
            </a:r>
            <a:r>
              <a:rPr lang="en-US" dirty="0" smtClean="0"/>
              <a:t>eparation tweaked towards horizontal plane</a:t>
            </a:r>
          </a:p>
          <a:p>
            <a:pPr marL="285750" indent="-285750">
              <a:buFont typeface="Arial" panose="020B0604020202020204" pitchFamily="34" charset="0"/>
              <a:buChar char="•"/>
            </a:pPr>
            <a:r>
              <a:rPr lang="en-US" dirty="0" smtClean="0"/>
              <a:t>all IDs usable (except U17 </a:t>
            </a:r>
            <a:r>
              <a:rPr lang="en-DE" dirty="0" smtClean="0">
                <a:sym typeface="Wingdings" panose="05000000000000000000" pitchFamily="2" charset="2"/>
              </a:rPr>
              <a:t></a:t>
            </a:r>
            <a:r>
              <a:rPr lang="en-US" dirty="0" smtClean="0">
                <a:sym typeface="Wingdings" panose="05000000000000000000" pitchFamily="2" charset="2"/>
              </a:rPr>
              <a:t> MPS</a:t>
            </a:r>
            <a:r>
              <a:rPr lang="en-US" dirty="0" smtClean="0"/>
              <a:t>)</a:t>
            </a:r>
          </a:p>
          <a:p>
            <a:pPr marL="285750" indent="-285750">
              <a:buFont typeface="Arial" panose="020B0604020202020204" pitchFamily="34" charset="0"/>
              <a:buChar char="•"/>
            </a:pPr>
            <a:r>
              <a:rPr lang="en-US" dirty="0"/>
              <a:t>n</a:t>
            </a:r>
            <a:r>
              <a:rPr lang="en-US" dirty="0" smtClean="0"/>
              <a:t>o slicing (no efforts in this direction </a:t>
            </a:r>
            <a:r>
              <a:rPr lang="en-US" dirty="0"/>
              <a:t>at the </a:t>
            </a:r>
            <a:r>
              <a:rPr lang="en-US" dirty="0" smtClean="0"/>
              <a:t>moment)</a:t>
            </a:r>
          </a:p>
        </p:txBody>
      </p:sp>
      <p:pic>
        <p:nvPicPr>
          <p:cNvPr id="8" name="Picture 7"/>
          <p:cNvPicPr>
            <a:picLocks noChangeAspect="1"/>
          </p:cNvPicPr>
          <p:nvPr/>
        </p:nvPicPr>
        <p:blipFill>
          <a:blip r:embed="rId3"/>
          <a:stretch>
            <a:fillRect/>
          </a:stretch>
        </p:blipFill>
        <p:spPr>
          <a:xfrm>
            <a:off x="1403648" y="891047"/>
            <a:ext cx="1600200" cy="1276350"/>
          </a:xfrm>
          <a:prstGeom prst="rect">
            <a:avLst/>
          </a:prstGeom>
        </p:spPr>
      </p:pic>
      <p:pic>
        <p:nvPicPr>
          <p:cNvPr id="11" name="Picture 10"/>
          <p:cNvPicPr>
            <a:picLocks noChangeAspect="1"/>
          </p:cNvPicPr>
          <p:nvPr/>
        </p:nvPicPr>
        <p:blipFill>
          <a:blip r:embed="rId4"/>
          <a:stretch>
            <a:fillRect/>
          </a:stretch>
        </p:blipFill>
        <p:spPr>
          <a:xfrm>
            <a:off x="6300191" y="0"/>
            <a:ext cx="1165607" cy="1131590"/>
          </a:xfrm>
          <a:prstGeom prst="rect">
            <a:avLst/>
          </a:prstGeom>
        </p:spPr>
      </p:pic>
      <p:pic>
        <p:nvPicPr>
          <p:cNvPr id="9" name="Picture 8"/>
          <p:cNvPicPr>
            <a:picLocks noChangeAspect="1"/>
          </p:cNvPicPr>
          <p:nvPr/>
        </p:nvPicPr>
        <p:blipFill>
          <a:blip r:embed="rId5"/>
          <a:stretch>
            <a:fillRect/>
          </a:stretch>
        </p:blipFill>
        <p:spPr>
          <a:xfrm>
            <a:off x="7010400" y="3409077"/>
            <a:ext cx="1584176" cy="1508739"/>
          </a:xfrm>
          <a:prstGeom prst="rect">
            <a:avLst/>
          </a:prstGeom>
        </p:spPr>
      </p:pic>
    </p:spTree>
    <p:extLst>
      <p:ext uri="{BB962C8B-B14F-4D97-AF65-F5344CB8AC3E}">
        <p14:creationId xmlns:p14="http://schemas.microsoft.com/office/powerpoint/2010/main" val="1032933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5</a:t>
            </a:fld>
            <a:endParaRPr lang="de-DE" dirty="0"/>
          </a:p>
        </p:txBody>
      </p:sp>
      <p:sp>
        <p:nvSpPr>
          <p:cNvPr id="5" name="Title 4"/>
          <p:cNvSpPr>
            <a:spLocks noGrp="1"/>
          </p:cNvSpPr>
          <p:nvPr>
            <p:ph type="title"/>
          </p:nvPr>
        </p:nvSpPr>
        <p:spPr/>
        <p:txBody>
          <a:bodyPr/>
          <a:lstStyle/>
          <a:p>
            <a:r>
              <a:rPr lang="en-US" dirty="0"/>
              <a:t>What filling pattern was offered</a:t>
            </a:r>
            <a:r>
              <a:rPr lang="en-US" dirty="0" smtClean="0"/>
              <a:t>?</a:t>
            </a:r>
            <a:endParaRPr lang="en-US" dirty="0"/>
          </a:p>
        </p:txBody>
      </p:sp>
      <p:sp>
        <p:nvSpPr>
          <p:cNvPr id="7" name="Slide Number Placeholder 2"/>
          <p:cNvSpPr txBox="1">
            <a:spLocks/>
          </p:cNvSpPr>
          <p:nvPr/>
        </p:nvSpPr>
        <p:spPr>
          <a:xfrm>
            <a:off x="7010400" y="4767263"/>
            <a:ext cx="2133600" cy="274637"/>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b="1" kern="1200">
                <a:solidFill>
                  <a:srgbClr val="00589C"/>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E136289-4C14-4E40-BEFE-2E2ECD9CBB74}" type="slidenum">
              <a:rPr lang="de-DE" smtClean="0"/>
              <a:pPr>
                <a:defRPr/>
              </a:pPr>
              <a:t>5</a:t>
            </a:fld>
            <a:endParaRPr lang="de-DE" dirty="0"/>
          </a:p>
        </p:txBody>
      </p:sp>
      <p:sp>
        <p:nvSpPr>
          <p:cNvPr id="8" name="Down Arrow 7"/>
          <p:cNvSpPr/>
          <p:nvPr/>
        </p:nvSpPr>
        <p:spPr>
          <a:xfrm rot="20140546">
            <a:off x="5340916" y="2655704"/>
            <a:ext cx="216024" cy="6583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413705">
            <a:off x="4318487" y="2655241"/>
            <a:ext cx="216024" cy="6583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6" y="632688"/>
            <a:ext cx="8604448" cy="215111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7" y="2721728"/>
            <a:ext cx="8892480" cy="2223120"/>
          </a:xfrm>
          <a:prstGeom prst="rect">
            <a:avLst/>
          </a:prstGeom>
        </p:spPr>
      </p:pic>
      <p:sp>
        <p:nvSpPr>
          <p:cNvPr id="12" name="TextBox 11"/>
          <p:cNvSpPr txBox="1"/>
          <p:nvPr/>
        </p:nvSpPr>
        <p:spPr>
          <a:xfrm>
            <a:off x="2967002" y="857899"/>
            <a:ext cx="2698175" cy="369332"/>
          </a:xfrm>
          <a:prstGeom prst="rect">
            <a:avLst/>
          </a:prstGeom>
          <a:noFill/>
        </p:spPr>
        <p:txBody>
          <a:bodyPr wrap="none" rtlCol="0">
            <a:spAutoFit/>
          </a:bodyPr>
          <a:lstStyle/>
          <a:p>
            <a:r>
              <a:rPr lang="en-US" dirty="0" smtClean="0"/>
              <a:t>single island perspective</a:t>
            </a:r>
            <a:endParaRPr lang="en-US" dirty="0"/>
          </a:p>
        </p:txBody>
      </p:sp>
      <p:sp>
        <p:nvSpPr>
          <p:cNvPr id="13" name="TextBox 12"/>
          <p:cNvSpPr txBox="1"/>
          <p:nvPr/>
        </p:nvSpPr>
        <p:spPr>
          <a:xfrm>
            <a:off x="2987824" y="3066514"/>
            <a:ext cx="2518638" cy="369332"/>
          </a:xfrm>
          <a:prstGeom prst="rect">
            <a:avLst/>
          </a:prstGeom>
          <a:noFill/>
        </p:spPr>
        <p:txBody>
          <a:bodyPr wrap="none" rtlCol="0">
            <a:spAutoFit/>
          </a:bodyPr>
          <a:lstStyle/>
          <a:p>
            <a:r>
              <a:rPr lang="en-US" dirty="0"/>
              <a:t>c</a:t>
            </a:r>
            <a:r>
              <a:rPr lang="en-US" dirty="0" smtClean="0"/>
              <a:t>ore beam perspective</a:t>
            </a:r>
            <a:endParaRPr lang="en-US" dirty="0"/>
          </a:p>
        </p:txBody>
      </p:sp>
      <p:sp>
        <p:nvSpPr>
          <p:cNvPr id="14" name="Left-Right Arrow 13"/>
          <p:cNvSpPr/>
          <p:nvPr/>
        </p:nvSpPr>
        <p:spPr>
          <a:xfrm>
            <a:off x="1906974" y="3489803"/>
            <a:ext cx="2736304" cy="3754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800 ns</a:t>
            </a:r>
            <a:endParaRPr lang="en-US" dirty="0"/>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3878" t="51523" b="21245"/>
          <a:stretch/>
        </p:blipFill>
        <p:spPr>
          <a:xfrm>
            <a:off x="6411759" y="1346487"/>
            <a:ext cx="2396681" cy="532597"/>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3698" t="51400" r="1492" b="20600"/>
          <a:stretch/>
        </p:blipFill>
        <p:spPr>
          <a:xfrm>
            <a:off x="6446230" y="3467289"/>
            <a:ext cx="2416754" cy="562036"/>
          </a:xfrm>
          <a:prstGeom prst="rect">
            <a:avLst/>
          </a:prstGeom>
        </p:spPr>
      </p:pic>
    </p:spTree>
    <p:extLst>
      <p:ext uri="{BB962C8B-B14F-4D97-AF65-F5344CB8AC3E}">
        <p14:creationId xmlns:p14="http://schemas.microsoft.com/office/powerpoint/2010/main" val="30145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6</a:t>
            </a:fld>
            <a:endParaRPr lang="de-DE" dirty="0"/>
          </a:p>
        </p:txBody>
      </p:sp>
      <p:sp>
        <p:nvSpPr>
          <p:cNvPr id="5" name="Title 4"/>
          <p:cNvSpPr>
            <a:spLocks noGrp="1"/>
          </p:cNvSpPr>
          <p:nvPr>
            <p:ph type="title"/>
          </p:nvPr>
        </p:nvSpPr>
        <p:spPr/>
        <p:txBody>
          <a:bodyPr/>
          <a:lstStyle/>
          <a:p>
            <a:r>
              <a:rPr lang="en-US" dirty="0" smtClean="0"/>
              <a:t>Injection concept</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768888"/>
            <a:ext cx="8485225" cy="2121306"/>
          </a:xfrm>
          <a:prstGeom prst="rect">
            <a:avLst/>
          </a:prstGeom>
        </p:spPr>
      </p:pic>
      <p:sp>
        <p:nvSpPr>
          <p:cNvPr id="2" name="TextBox 1"/>
          <p:cNvSpPr txBox="1"/>
          <p:nvPr/>
        </p:nvSpPr>
        <p:spPr>
          <a:xfrm>
            <a:off x="66446" y="719517"/>
            <a:ext cx="511007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a:t>
            </a:r>
            <a:r>
              <a:rPr lang="en-US" dirty="0" smtClean="0"/>
              <a:t>sland charge collapsed to core bucket for the </a:t>
            </a:r>
            <a:r>
              <a:rPr lang="en-US" smtClean="0"/>
              <a:t>injection process</a:t>
            </a:r>
          </a:p>
          <a:p>
            <a:pPr marL="285750" indent="-285750">
              <a:buFont typeface="Arial" panose="020B0604020202020204" pitchFamily="34" charset="0"/>
              <a:buChar char="•"/>
            </a:pPr>
            <a:r>
              <a:rPr lang="en-US" smtClean="0"/>
              <a:t>nonlinear </a:t>
            </a:r>
            <a:r>
              <a:rPr lang="en-US" dirty="0" smtClean="0"/>
              <a:t>resonant clearing of the train to avoid diffusion to island buckets</a:t>
            </a:r>
          </a:p>
          <a:p>
            <a:pPr marL="285750" indent="-285750">
              <a:buFont typeface="Arial" panose="020B0604020202020204" pitchFamily="34" charset="0"/>
              <a:buChar char="•"/>
            </a:pPr>
            <a:r>
              <a:rPr lang="en-US" dirty="0" smtClean="0"/>
              <a:t>resonant nonlinear &amp; dipole repopulation of filled island </a:t>
            </a:r>
            <a:r>
              <a:rPr lang="en-US" dirty="0"/>
              <a:t>buckets</a:t>
            </a:r>
          </a:p>
          <a:p>
            <a:pPr marL="285750" indent="-285750">
              <a:buFont typeface="Arial" panose="020B0604020202020204" pitchFamily="34" charset="0"/>
              <a:buChar char="•"/>
            </a:pPr>
            <a:r>
              <a:rPr lang="en-US" dirty="0"/>
              <a:t>blank-out signal of 4s (control system based)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4" name="TRIBs_signal-2020-11-11-17045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697019" y="1179002"/>
            <a:ext cx="2173196" cy="1224336"/>
          </a:xfrm>
          <a:prstGeom prst="rect">
            <a:avLst/>
          </a:prstGeom>
        </p:spPr>
      </p:pic>
      <p:sp>
        <p:nvSpPr>
          <p:cNvPr id="15" name="TextBox 14"/>
          <p:cNvSpPr txBox="1"/>
          <p:nvPr/>
        </p:nvSpPr>
        <p:spPr>
          <a:xfrm>
            <a:off x="6767954" y="2571750"/>
            <a:ext cx="2031325" cy="369332"/>
          </a:xfrm>
          <a:prstGeom prst="rect">
            <a:avLst/>
          </a:prstGeom>
          <a:noFill/>
        </p:spPr>
        <p:txBody>
          <a:bodyPr wrap="none" rtlCol="0">
            <a:spAutoFit/>
          </a:bodyPr>
          <a:lstStyle/>
          <a:p>
            <a:r>
              <a:rPr lang="en-US" dirty="0" smtClean="0"/>
              <a:t>295 mA, 500 MHz</a:t>
            </a:r>
            <a:endParaRPr lang="en-US" dirty="0"/>
          </a:p>
        </p:txBody>
      </p:sp>
      <p:sp>
        <p:nvSpPr>
          <p:cNvPr id="16" name="TextBox 15"/>
          <p:cNvSpPr txBox="1"/>
          <p:nvPr/>
        </p:nvSpPr>
        <p:spPr>
          <a:xfrm>
            <a:off x="6864133" y="664987"/>
            <a:ext cx="1838965" cy="369332"/>
          </a:xfrm>
          <a:prstGeom prst="rect">
            <a:avLst/>
          </a:prstGeom>
          <a:noFill/>
        </p:spPr>
        <p:txBody>
          <a:bodyPr wrap="none" rtlCol="0">
            <a:spAutoFit/>
          </a:bodyPr>
          <a:lstStyle/>
          <a:p>
            <a:r>
              <a:rPr lang="en-US" dirty="0"/>
              <a:t>3</a:t>
            </a:r>
            <a:r>
              <a:rPr lang="en-US" dirty="0" smtClean="0"/>
              <a:t> mA, 0.42 MHz</a:t>
            </a:r>
            <a:endParaRPr lang="en-US" dirty="0"/>
          </a:p>
        </p:txBody>
      </p:sp>
      <p:sp>
        <p:nvSpPr>
          <p:cNvPr id="17" name="Down Arrow 16"/>
          <p:cNvSpPr/>
          <p:nvPr/>
        </p:nvSpPr>
        <p:spPr>
          <a:xfrm rot="20140546">
            <a:off x="8139470" y="942539"/>
            <a:ext cx="216024" cy="6583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7615772" y="1074911"/>
            <a:ext cx="216024" cy="4422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rot="10800000">
            <a:off x="7597393" y="2002969"/>
            <a:ext cx="216024" cy="6583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19"/>
          <p:cNvSpPr/>
          <p:nvPr/>
        </p:nvSpPr>
        <p:spPr>
          <a:xfrm rot="1413705">
            <a:off x="7117041" y="942076"/>
            <a:ext cx="216024" cy="6583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682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19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mute="1">
                <p:cTn id="12" fill="hold" display="0">
                  <p:stCondLst>
                    <p:cond delay="indefinite"/>
                  </p:stCondLst>
                </p:cTn>
                <p:tgtEl>
                  <p:spTgt spid="1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7</a:t>
            </a:fld>
            <a:endParaRPr lang="de-DE" dirty="0"/>
          </a:p>
        </p:txBody>
      </p:sp>
      <p:sp>
        <p:nvSpPr>
          <p:cNvPr id="5" name="Title 4"/>
          <p:cNvSpPr>
            <a:spLocks noGrp="1"/>
          </p:cNvSpPr>
          <p:nvPr>
            <p:ph type="title"/>
          </p:nvPr>
        </p:nvSpPr>
        <p:spPr/>
        <p:txBody>
          <a:bodyPr/>
          <a:lstStyle/>
          <a:p>
            <a:r>
              <a:rPr lang="en-US" dirty="0" smtClean="0"/>
              <a:t>Operation </a:t>
            </a:r>
            <a:r>
              <a:rPr lang="en-US" dirty="0" err="1" smtClean="0"/>
              <a:t>perfomance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27" y="2889147"/>
            <a:ext cx="7920000" cy="1980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52" y="911079"/>
            <a:ext cx="7920000" cy="1980000"/>
          </a:xfrm>
          <a:prstGeom prst="rect">
            <a:avLst/>
          </a:prstGeom>
        </p:spPr>
      </p:pic>
      <p:sp>
        <p:nvSpPr>
          <p:cNvPr id="8" name="TextBox 7"/>
          <p:cNvSpPr txBox="1"/>
          <p:nvPr/>
        </p:nvSpPr>
        <p:spPr>
          <a:xfrm>
            <a:off x="996593" y="4114800"/>
            <a:ext cx="3348994" cy="338554"/>
          </a:xfrm>
          <a:prstGeom prst="rect">
            <a:avLst/>
          </a:prstGeom>
          <a:noFill/>
        </p:spPr>
        <p:txBody>
          <a:bodyPr wrap="none" rtlCol="0">
            <a:spAutoFit/>
          </a:bodyPr>
          <a:lstStyle/>
          <a:p>
            <a:r>
              <a:rPr lang="en-US" sz="1600" dirty="0" smtClean="0"/>
              <a:t>&gt; 95 % average injection efficiency</a:t>
            </a:r>
            <a:endParaRPr lang="en-US" sz="1600" dirty="0"/>
          </a:p>
        </p:txBody>
      </p:sp>
      <p:sp>
        <p:nvSpPr>
          <p:cNvPr id="9" name="Rectangle 8"/>
          <p:cNvSpPr/>
          <p:nvPr/>
        </p:nvSpPr>
        <p:spPr>
          <a:xfrm>
            <a:off x="683232" y="1077935"/>
            <a:ext cx="4572000" cy="830997"/>
          </a:xfrm>
          <a:prstGeom prst="rect">
            <a:avLst/>
          </a:prstGeom>
        </p:spPr>
        <p:txBody>
          <a:bodyPr>
            <a:spAutoFit/>
          </a:bodyPr>
          <a:lstStyle/>
          <a:p>
            <a:r>
              <a:rPr lang="en-US" sz="1600" dirty="0"/>
              <a:t>availability &gt; 99%</a:t>
            </a:r>
            <a:br>
              <a:rPr lang="en-US" sz="1600" dirty="0"/>
            </a:br>
            <a:r>
              <a:rPr lang="en-US" sz="1600" dirty="0"/>
              <a:t>(non-TRIBs related </a:t>
            </a:r>
            <a:r>
              <a:rPr lang="en-US" sz="1600" dirty="0" smtClean="0"/>
              <a:t>outages)</a:t>
            </a:r>
          </a:p>
          <a:p>
            <a:r>
              <a:rPr lang="en-US" sz="1600" dirty="0" smtClean="0"/>
              <a:t>around </a:t>
            </a:r>
            <a:r>
              <a:rPr lang="en-US" sz="1600" dirty="0"/>
              <a:t>6000 </a:t>
            </a:r>
            <a:r>
              <a:rPr lang="en-US" sz="1600" dirty="0" smtClean="0"/>
              <a:t>shots, not a </a:t>
            </a:r>
            <a:r>
              <a:rPr lang="en-US" sz="1600" dirty="0"/>
              <a:t>single </a:t>
            </a:r>
            <a:r>
              <a:rPr lang="en-US" sz="1600" dirty="0" smtClean="0"/>
              <a:t>miss</a:t>
            </a:r>
            <a:endParaRPr lang="en-US" sz="1600" dirty="0"/>
          </a:p>
        </p:txBody>
      </p:sp>
    </p:spTree>
    <p:extLst>
      <p:ext uri="{BB962C8B-B14F-4D97-AF65-F5344CB8AC3E}">
        <p14:creationId xmlns:p14="http://schemas.microsoft.com/office/powerpoint/2010/main" val="1839142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8</a:t>
            </a:fld>
            <a:endParaRPr lang="de-DE" dirty="0"/>
          </a:p>
        </p:txBody>
      </p:sp>
      <p:sp>
        <p:nvSpPr>
          <p:cNvPr id="5" name="Title 4"/>
          <p:cNvSpPr>
            <a:spLocks noGrp="1"/>
          </p:cNvSpPr>
          <p:nvPr>
            <p:ph type="title"/>
          </p:nvPr>
        </p:nvSpPr>
        <p:spPr/>
        <p:txBody>
          <a:bodyPr/>
          <a:lstStyle/>
          <a:p>
            <a:r>
              <a:rPr lang="en-US" dirty="0" smtClean="0"/>
              <a:t>General machine setup parameters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50480234"/>
              </p:ext>
            </p:extLst>
          </p:nvPr>
        </p:nvGraphicFramePr>
        <p:xfrm>
          <a:off x="251520" y="771550"/>
          <a:ext cx="6096000" cy="370840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642134481"/>
                    </a:ext>
                  </a:extLst>
                </a:gridCol>
                <a:gridCol w="2160240">
                  <a:extLst>
                    <a:ext uri="{9D8B030D-6E8A-4147-A177-3AD203B41FA5}">
                      <a16:colId xmlns:a16="http://schemas.microsoft.com/office/drawing/2014/main" val="4124790731"/>
                    </a:ext>
                  </a:extLst>
                </a:gridCol>
                <a:gridCol w="1127448">
                  <a:extLst>
                    <a:ext uri="{9D8B030D-6E8A-4147-A177-3AD203B41FA5}">
                      <a16:colId xmlns:a16="http://schemas.microsoft.com/office/drawing/2014/main" val="3454372268"/>
                    </a:ext>
                  </a:extLst>
                </a:gridCol>
              </a:tblGrid>
              <a:tr h="370840">
                <a:tc>
                  <a:txBody>
                    <a:bodyPr/>
                    <a:lstStyle/>
                    <a:p>
                      <a:r>
                        <a:rPr lang="en-US" dirty="0" smtClean="0"/>
                        <a:t>parameter</a:t>
                      </a:r>
                      <a:endParaRPr lang="en-US" dirty="0"/>
                    </a:p>
                  </a:txBody>
                  <a:tcPr/>
                </a:tc>
                <a:tc>
                  <a:txBody>
                    <a:bodyPr/>
                    <a:lstStyle/>
                    <a:p>
                      <a:r>
                        <a:rPr lang="en-US" dirty="0" smtClean="0"/>
                        <a:t>value</a:t>
                      </a:r>
                      <a:endParaRPr lang="en-US" dirty="0"/>
                    </a:p>
                  </a:txBody>
                  <a:tcPr/>
                </a:tc>
                <a:tc>
                  <a:txBody>
                    <a:bodyPr/>
                    <a:lstStyle/>
                    <a:p>
                      <a:r>
                        <a:rPr lang="en-US" dirty="0" smtClean="0"/>
                        <a:t>Unit</a:t>
                      </a:r>
                      <a:endParaRPr lang="en-US" dirty="0"/>
                    </a:p>
                  </a:txBody>
                  <a:tcPr/>
                </a:tc>
                <a:extLst>
                  <a:ext uri="{0D108BD9-81ED-4DB2-BD59-A6C34878D82A}">
                    <a16:rowId xmlns:a16="http://schemas.microsoft.com/office/drawing/2014/main" val="3198723918"/>
                  </a:ext>
                </a:extLst>
              </a:tr>
              <a:tr h="370840">
                <a:tc>
                  <a:txBody>
                    <a:bodyPr/>
                    <a:lstStyle/>
                    <a:p>
                      <a:r>
                        <a:rPr lang="en-US" dirty="0" smtClean="0"/>
                        <a:t>beam current</a:t>
                      </a:r>
                      <a:endParaRPr lang="en-US" dirty="0"/>
                    </a:p>
                  </a:txBody>
                  <a:tcPr/>
                </a:tc>
                <a:tc>
                  <a:txBody>
                    <a:bodyPr/>
                    <a:lstStyle/>
                    <a:p>
                      <a:r>
                        <a:rPr lang="en-US" dirty="0" smtClean="0"/>
                        <a:t>300</a:t>
                      </a:r>
                      <a:endParaRPr lang="en-US" dirty="0"/>
                    </a:p>
                  </a:txBody>
                  <a:tcPr/>
                </a:tc>
                <a:tc>
                  <a:txBody>
                    <a:bodyPr/>
                    <a:lstStyle/>
                    <a:p>
                      <a:r>
                        <a:rPr lang="en-US" dirty="0" smtClean="0"/>
                        <a:t>mA</a:t>
                      </a:r>
                      <a:endParaRPr lang="en-US" dirty="0"/>
                    </a:p>
                  </a:txBody>
                  <a:tcPr/>
                </a:tc>
                <a:extLst>
                  <a:ext uri="{0D108BD9-81ED-4DB2-BD59-A6C34878D82A}">
                    <a16:rowId xmlns:a16="http://schemas.microsoft.com/office/drawing/2014/main" val="3706542764"/>
                  </a:ext>
                </a:extLst>
              </a:tr>
              <a:tr h="370840">
                <a:tc>
                  <a:txBody>
                    <a:bodyPr/>
                    <a:lstStyle/>
                    <a:p>
                      <a:r>
                        <a:rPr lang="en-US" dirty="0" smtClean="0"/>
                        <a:t>island current</a:t>
                      </a:r>
                      <a:endParaRPr lang="en-US" dirty="0"/>
                    </a:p>
                  </a:txBody>
                  <a:tcPr/>
                </a:tc>
                <a:tc>
                  <a:txBody>
                    <a:bodyPr/>
                    <a:lstStyle/>
                    <a:p>
                      <a:r>
                        <a:rPr lang="en-US" dirty="0" smtClean="0"/>
                        <a:t>3</a:t>
                      </a:r>
                      <a:endParaRPr lang="en-US" dirty="0"/>
                    </a:p>
                  </a:txBody>
                  <a:tcPr/>
                </a:tc>
                <a:tc>
                  <a:txBody>
                    <a:bodyPr/>
                    <a:lstStyle/>
                    <a:p>
                      <a:r>
                        <a:rPr lang="en-US" dirty="0" smtClean="0"/>
                        <a:t>mA</a:t>
                      </a:r>
                      <a:endParaRPr lang="en-US" dirty="0"/>
                    </a:p>
                  </a:txBody>
                  <a:tcPr/>
                </a:tc>
                <a:extLst>
                  <a:ext uri="{0D108BD9-81ED-4DB2-BD59-A6C34878D82A}">
                    <a16:rowId xmlns:a16="http://schemas.microsoft.com/office/drawing/2014/main" val="1503380043"/>
                  </a:ext>
                </a:extLst>
              </a:tr>
              <a:tr h="370840">
                <a:tc>
                  <a:txBody>
                    <a:bodyPr/>
                    <a:lstStyle/>
                    <a:p>
                      <a:r>
                        <a:rPr lang="en-US" dirty="0" smtClean="0"/>
                        <a:t>Hor. Tune (core / island)</a:t>
                      </a:r>
                      <a:endParaRPr lang="en-US" dirty="0"/>
                    </a:p>
                  </a:txBody>
                  <a:tcPr/>
                </a:tc>
                <a:tc>
                  <a:txBody>
                    <a:bodyPr/>
                    <a:lstStyle/>
                    <a:p>
                      <a:r>
                        <a:rPr lang="en-US" dirty="0" smtClean="0"/>
                        <a:t>17.660 / 17.681</a:t>
                      </a:r>
                      <a:endParaRPr lang="en-US" dirty="0"/>
                    </a:p>
                  </a:txBody>
                  <a:tcPr/>
                </a:tc>
                <a:tc>
                  <a:txBody>
                    <a:bodyPr/>
                    <a:lstStyle/>
                    <a:p>
                      <a:endParaRPr lang="en-US" dirty="0"/>
                    </a:p>
                  </a:txBody>
                  <a:tcPr/>
                </a:tc>
                <a:extLst>
                  <a:ext uri="{0D108BD9-81ED-4DB2-BD59-A6C34878D82A}">
                    <a16:rowId xmlns:a16="http://schemas.microsoft.com/office/drawing/2014/main" val="1759278986"/>
                  </a:ext>
                </a:extLst>
              </a:tr>
              <a:tr h="370840">
                <a:tc>
                  <a:txBody>
                    <a:bodyPr/>
                    <a:lstStyle/>
                    <a:p>
                      <a:r>
                        <a:rPr lang="en-US" dirty="0" smtClean="0"/>
                        <a:t>Vert. tune. (core / island)</a:t>
                      </a:r>
                      <a:endParaRPr lang="en-US" dirty="0"/>
                    </a:p>
                  </a:txBody>
                  <a:tcPr/>
                </a:tc>
                <a:tc>
                  <a:txBody>
                    <a:bodyPr/>
                    <a:lstStyle/>
                    <a:p>
                      <a:r>
                        <a:rPr lang="en-US" dirty="0" smtClean="0"/>
                        <a:t>6.728 / 6.730</a:t>
                      </a:r>
                      <a:endParaRPr lang="en-US" dirty="0"/>
                    </a:p>
                  </a:txBody>
                  <a:tcPr/>
                </a:tc>
                <a:tc>
                  <a:txBody>
                    <a:bodyPr/>
                    <a:lstStyle/>
                    <a:p>
                      <a:endParaRPr lang="en-US" dirty="0"/>
                    </a:p>
                  </a:txBody>
                  <a:tcPr/>
                </a:tc>
                <a:extLst>
                  <a:ext uri="{0D108BD9-81ED-4DB2-BD59-A6C34878D82A}">
                    <a16:rowId xmlns:a16="http://schemas.microsoft.com/office/drawing/2014/main" val="4154717629"/>
                  </a:ext>
                </a:extLst>
              </a:tr>
              <a:tr h="370840">
                <a:tc>
                  <a:txBody>
                    <a:bodyPr/>
                    <a:lstStyle/>
                    <a:p>
                      <a:r>
                        <a:rPr lang="en-US" dirty="0" smtClean="0"/>
                        <a:t>coupling</a:t>
                      </a:r>
                      <a:endParaRPr lang="en-US" dirty="0"/>
                    </a:p>
                  </a:txBody>
                  <a:tcPr/>
                </a:tc>
                <a:tc>
                  <a:txBody>
                    <a:bodyPr/>
                    <a:lstStyle/>
                    <a:p>
                      <a:r>
                        <a:rPr lang="en-US" dirty="0" smtClean="0"/>
                        <a:t>~1%</a:t>
                      </a:r>
                      <a:endParaRPr lang="en-US" dirty="0"/>
                    </a:p>
                  </a:txBody>
                  <a:tcPr/>
                </a:tc>
                <a:tc>
                  <a:txBody>
                    <a:bodyPr/>
                    <a:lstStyle/>
                    <a:p>
                      <a:endParaRPr lang="en-US"/>
                    </a:p>
                  </a:txBody>
                  <a:tcPr/>
                </a:tc>
                <a:extLst>
                  <a:ext uri="{0D108BD9-81ED-4DB2-BD59-A6C34878D82A}">
                    <a16:rowId xmlns:a16="http://schemas.microsoft.com/office/drawing/2014/main" val="657805033"/>
                  </a:ext>
                </a:extLst>
              </a:tr>
              <a:tr h="370840">
                <a:tc>
                  <a:txBody>
                    <a:bodyPr/>
                    <a:lstStyle/>
                    <a:p>
                      <a:r>
                        <a:rPr lang="en-US" dirty="0" smtClean="0"/>
                        <a:t>chromaticity</a:t>
                      </a:r>
                      <a:r>
                        <a:rPr lang="en-US" baseline="0" dirty="0" smtClean="0"/>
                        <a:t> (</a:t>
                      </a:r>
                      <a:r>
                        <a:rPr lang="en-US" baseline="0" dirty="0" err="1" smtClean="0"/>
                        <a:t>hor</a:t>
                      </a:r>
                      <a:r>
                        <a:rPr lang="en-US" baseline="0" dirty="0" smtClean="0"/>
                        <a:t>/</a:t>
                      </a:r>
                      <a:r>
                        <a:rPr lang="en-US" baseline="0" dirty="0" err="1" smtClean="0"/>
                        <a:t>ver</a:t>
                      </a:r>
                      <a:r>
                        <a:rPr lang="en-US" baseline="0" dirty="0" smtClean="0"/>
                        <a:t>)</a:t>
                      </a:r>
                      <a:endParaRPr lang="en-US" dirty="0"/>
                    </a:p>
                  </a:txBody>
                  <a:tcPr/>
                </a:tc>
                <a:tc>
                  <a:txBody>
                    <a:bodyPr/>
                    <a:lstStyle/>
                    <a:p>
                      <a:r>
                        <a:rPr lang="en-US" dirty="0" smtClean="0"/>
                        <a:t>0.3 / 3.2</a:t>
                      </a:r>
                      <a:endParaRPr lang="en-US" dirty="0"/>
                    </a:p>
                  </a:txBody>
                  <a:tcPr/>
                </a:tc>
                <a:tc>
                  <a:txBody>
                    <a:bodyPr/>
                    <a:lstStyle/>
                    <a:p>
                      <a:endParaRPr lang="en-US"/>
                    </a:p>
                  </a:txBody>
                  <a:tcPr/>
                </a:tc>
                <a:extLst>
                  <a:ext uri="{0D108BD9-81ED-4DB2-BD59-A6C34878D82A}">
                    <a16:rowId xmlns:a16="http://schemas.microsoft.com/office/drawing/2014/main" val="2740824525"/>
                  </a:ext>
                </a:extLst>
              </a:tr>
              <a:tr h="370840">
                <a:tc>
                  <a:txBody>
                    <a:bodyPr/>
                    <a:lstStyle/>
                    <a:p>
                      <a:r>
                        <a:rPr lang="en-US" dirty="0" smtClean="0"/>
                        <a:t>bunch by bunch feedback</a:t>
                      </a:r>
                      <a:endParaRPr lang="en-US" dirty="0"/>
                    </a:p>
                  </a:txBody>
                  <a:tcPr/>
                </a:tc>
                <a:tc>
                  <a:txBody>
                    <a:bodyPr/>
                    <a:lstStyle/>
                    <a:p>
                      <a:r>
                        <a:rPr lang="en-US" dirty="0" smtClean="0"/>
                        <a:t>X/Y/Z ON</a:t>
                      </a:r>
                      <a:endParaRPr lang="en-US" dirty="0"/>
                    </a:p>
                  </a:txBody>
                  <a:tcPr/>
                </a:tc>
                <a:tc>
                  <a:txBody>
                    <a:bodyPr/>
                    <a:lstStyle/>
                    <a:p>
                      <a:endParaRPr lang="en-US" dirty="0"/>
                    </a:p>
                  </a:txBody>
                  <a:tcPr/>
                </a:tc>
                <a:extLst>
                  <a:ext uri="{0D108BD9-81ED-4DB2-BD59-A6C34878D82A}">
                    <a16:rowId xmlns:a16="http://schemas.microsoft.com/office/drawing/2014/main" val="2827912680"/>
                  </a:ext>
                </a:extLst>
              </a:tr>
              <a:tr h="370840">
                <a:tc>
                  <a:txBody>
                    <a:bodyPr/>
                    <a:lstStyle/>
                    <a:p>
                      <a:r>
                        <a:rPr lang="en-US" dirty="0" smtClean="0"/>
                        <a:t>fast</a:t>
                      </a:r>
                      <a:r>
                        <a:rPr lang="en-US" baseline="0" dirty="0" smtClean="0"/>
                        <a:t> orbit feedback</a:t>
                      </a:r>
                      <a:endParaRPr lang="en-US" dirty="0"/>
                    </a:p>
                  </a:txBody>
                  <a:tcPr/>
                </a:tc>
                <a:tc>
                  <a:txBody>
                    <a:bodyPr/>
                    <a:lstStyle/>
                    <a:p>
                      <a:r>
                        <a:rPr lang="en-US" dirty="0" smtClean="0"/>
                        <a:t>running</a:t>
                      </a:r>
                      <a:endParaRPr lang="en-US" dirty="0"/>
                    </a:p>
                  </a:txBody>
                  <a:tcPr/>
                </a:tc>
                <a:tc>
                  <a:txBody>
                    <a:bodyPr/>
                    <a:lstStyle/>
                    <a:p>
                      <a:endParaRPr lang="en-US" dirty="0"/>
                    </a:p>
                  </a:txBody>
                  <a:tcPr/>
                </a:tc>
                <a:extLst>
                  <a:ext uri="{0D108BD9-81ED-4DB2-BD59-A6C34878D82A}">
                    <a16:rowId xmlns:a16="http://schemas.microsoft.com/office/drawing/2014/main" val="1485492078"/>
                  </a:ext>
                </a:extLst>
              </a:tr>
              <a:tr h="370840">
                <a:tc>
                  <a:txBody>
                    <a:bodyPr/>
                    <a:lstStyle/>
                    <a:p>
                      <a:r>
                        <a:rPr lang="en-US" dirty="0" smtClean="0"/>
                        <a:t>tune feedback</a:t>
                      </a:r>
                      <a:endParaRPr lang="en-US" dirty="0"/>
                    </a:p>
                  </a:txBody>
                  <a:tcPr/>
                </a:tc>
                <a:tc>
                  <a:txBody>
                    <a:bodyPr/>
                    <a:lstStyle/>
                    <a:p>
                      <a:r>
                        <a:rPr lang="en-US" dirty="0" smtClean="0"/>
                        <a:t>Slow (6s), core only</a:t>
                      </a:r>
                      <a:endParaRPr lang="en-US" dirty="0"/>
                    </a:p>
                  </a:txBody>
                  <a:tcPr/>
                </a:tc>
                <a:tc>
                  <a:txBody>
                    <a:bodyPr/>
                    <a:lstStyle/>
                    <a:p>
                      <a:endParaRPr lang="en-US" dirty="0"/>
                    </a:p>
                  </a:txBody>
                  <a:tcPr/>
                </a:tc>
                <a:extLst>
                  <a:ext uri="{0D108BD9-81ED-4DB2-BD59-A6C34878D82A}">
                    <a16:rowId xmlns:a16="http://schemas.microsoft.com/office/drawing/2014/main" val="1575677512"/>
                  </a:ext>
                </a:extLst>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401" r="34635" b="57000"/>
          <a:stretch/>
        </p:blipFill>
        <p:spPr>
          <a:xfrm>
            <a:off x="6841744" y="699542"/>
            <a:ext cx="2197189" cy="1872208"/>
          </a:xfrm>
          <a:prstGeom prst="rect">
            <a:avLst/>
          </a:prstGeom>
        </p:spPr>
      </p:pic>
    </p:spTree>
    <p:extLst>
      <p:ext uri="{BB962C8B-B14F-4D97-AF65-F5344CB8AC3E}">
        <p14:creationId xmlns:p14="http://schemas.microsoft.com/office/powerpoint/2010/main" val="2416199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9</a:t>
            </a:fld>
            <a:endParaRPr lang="de-DE" dirty="0"/>
          </a:p>
        </p:txBody>
      </p:sp>
      <p:sp>
        <p:nvSpPr>
          <p:cNvPr id="5" name="Title 4"/>
          <p:cNvSpPr>
            <a:spLocks noGrp="1"/>
          </p:cNvSpPr>
          <p:nvPr>
            <p:ph type="title"/>
          </p:nvPr>
        </p:nvSpPr>
        <p:spPr/>
        <p:txBody>
          <a:bodyPr/>
          <a:lstStyle/>
          <a:p>
            <a:r>
              <a:rPr lang="en-US" dirty="0"/>
              <a:t>lessons learnt</a:t>
            </a:r>
          </a:p>
        </p:txBody>
      </p:sp>
      <p:sp>
        <p:nvSpPr>
          <p:cNvPr id="6" name="Rectangle 5"/>
          <p:cNvSpPr/>
          <p:nvPr/>
        </p:nvSpPr>
        <p:spPr>
          <a:xfrm>
            <a:off x="323528" y="725091"/>
            <a:ext cx="8424936" cy="3416320"/>
          </a:xfrm>
          <a:prstGeom prst="rect">
            <a:avLst/>
          </a:prstGeom>
        </p:spPr>
        <p:txBody>
          <a:bodyPr wrap="square">
            <a:spAutoFit/>
          </a:bodyPr>
          <a:lstStyle/>
          <a:p>
            <a:pPr marL="285750" indent="-285750">
              <a:buFont typeface="Arial" panose="020B0604020202020204" pitchFamily="34" charset="0"/>
              <a:buChar char="•"/>
            </a:pPr>
            <a:r>
              <a:rPr lang="en-US" dirty="0"/>
              <a:t>i</a:t>
            </a:r>
            <a:r>
              <a:rPr lang="en-US" dirty="0" smtClean="0"/>
              <a:t>t works!</a:t>
            </a:r>
          </a:p>
          <a:p>
            <a:pPr marL="285750" indent="-285750">
              <a:buFont typeface="Arial" panose="020B0604020202020204" pitchFamily="34" charset="0"/>
              <a:buChar char="•"/>
            </a:pPr>
            <a:r>
              <a:rPr lang="en-US" dirty="0"/>
              <a:t>t</a:t>
            </a:r>
            <a:r>
              <a:rPr lang="en-US" dirty="0" smtClean="0"/>
              <a:t>here is potential for improvement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required </a:t>
            </a:r>
            <a:r>
              <a:rPr lang="en-US" dirty="0"/>
              <a:t>injection efficiency achieved</a:t>
            </a:r>
          </a:p>
          <a:p>
            <a:pPr marL="285750" indent="-285750">
              <a:buFont typeface="Arial" panose="020B0604020202020204" pitchFamily="34" charset="0"/>
              <a:buChar char="•"/>
            </a:pPr>
            <a:r>
              <a:rPr lang="en-US" dirty="0"/>
              <a:t>resonant repopulation works reliable and has not yet reached speed limits</a:t>
            </a:r>
          </a:p>
          <a:p>
            <a:pPr marL="285750" indent="-285750">
              <a:buFont typeface="Arial" panose="020B0604020202020204" pitchFamily="34" charset="0"/>
              <a:buChar char="•"/>
            </a:pPr>
            <a:r>
              <a:rPr lang="en-US" dirty="0"/>
              <a:t>high electron population purity achieved and maintained (&gt; 1000)</a:t>
            </a:r>
          </a:p>
          <a:p>
            <a:pPr marL="285750" indent="-285750">
              <a:buFont typeface="Arial" panose="020B0604020202020204" pitchFamily="34" charset="0"/>
              <a:buChar char="•"/>
            </a:pPr>
            <a:r>
              <a:rPr lang="en-US" dirty="0"/>
              <a:t>no issues with ions </a:t>
            </a:r>
            <a:r>
              <a:rPr lang="en-US" dirty="0" smtClean="0"/>
              <a:t>observed</a:t>
            </a:r>
          </a:p>
          <a:p>
            <a:pPr marL="285750" indent="-285750">
              <a:buFont typeface="Arial" panose="020B0604020202020204" pitchFamily="34" charset="0"/>
              <a:buChar char="•"/>
            </a:pPr>
            <a:r>
              <a:rPr lang="en-US" dirty="0"/>
              <a:t>phase tracking of core tune &amp; feedback </a:t>
            </a:r>
            <a:r>
              <a:rPr lang="en-US" dirty="0" smtClean="0"/>
              <a:t>works</a:t>
            </a:r>
            <a:endParaRPr lang="en-US" dirty="0"/>
          </a:p>
          <a:p>
            <a:pPr marL="285750" indent="-285750">
              <a:buFont typeface="Arial" panose="020B0604020202020204" pitchFamily="34" charset="0"/>
              <a:buChar char="•"/>
            </a:pPr>
            <a:r>
              <a:rPr lang="en-US" dirty="0"/>
              <a:t>effects of IDs on island beam are smaller than expected but need to be taken care of at smallest gaps (SB user disturbed)</a:t>
            </a:r>
          </a:p>
          <a:p>
            <a:pPr marL="1028700" lvl="1"/>
            <a:r>
              <a:rPr lang="en-US" dirty="0"/>
              <a:t>U49D4 </a:t>
            </a:r>
            <a:r>
              <a:rPr lang="en-DE" dirty="0">
                <a:sym typeface="Wingdings" panose="05000000000000000000" pitchFamily="2" charset="2"/>
              </a:rPr>
              <a:t></a:t>
            </a:r>
            <a:r>
              <a:rPr lang="en-US" dirty="0">
                <a:sym typeface="Wingdings" panose="05000000000000000000" pitchFamily="2" charset="2"/>
              </a:rPr>
              <a:t> island orbit / potential well / diffusion rates</a:t>
            </a:r>
          </a:p>
          <a:p>
            <a:pPr marL="1028700" lvl="1"/>
            <a:r>
              <a:rPr lang="en-US" dirty="0">
                <a:sym typeface="Wingdings" panose="05000000000000000000" pitchFamily="2" charset="2"/>
              </a:rPr>
              <a:t>UE52 </a:t>
            </a:r>
            <a:r>
              <a:rPr lang="en-DE" dirty="0">
                <a:sym typeface="Wingdings" panose="05000000000000000000" pitchFamily="2" charset="2"/>
              </a:rPr>
              <a:t></a:t>
            </a:r>
            <a:r>
              <a:rPr lang="en-US" dirty="0">
                <a:sym typeface="Wingdings" panose="05000000000000000000" pitchFamily="2" charset="2"/>
              </a:rPr>
              <a:t> injection </a:t>
            </a:r>
            <a:r>
              <a:rPr lang="en-US" dirty="0" smtClean="0">
                <a:sym typeface="Wingdings" panose="05000000000000000000" pitchFamily="2" charset="2"/>
              </a:rPr>
              <a:t>efficiency</a:t>
            </a:r>
          </a:p>
        </p:txBody>
      </p:sp>
    </p:spTree>
    <p:extLst>
      <p:ext uri="{BB962C8B-B14F-4D97-AF65-F5344CB8AC3E}">
        <p14:creationId xmlns:p14="http://schemas.microsoft.com/office/powerpoint/2010/main" val="169833959"/>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3825</TotalTime>
  <Words>1209</Words>
  <Application>Microsoft Office PowerPoint</Application>
  <PresentationFormat>On-screen Show (16:9)</PresentationFormat>
  <Paragraphs>192</Paragraphs>
  <Slides>21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 Math</vt:lpstr>
      <vt:lpstr>Century Gothic</vt:lpstr>
      <vt:lpstr>Wingdings</vt:lpstr>
      <vt:lpstr>Larissa-Design</vt:lpstr>
      <vt:lpstr>PowerPoint Presentation</vt:lpstr>
      <vt:lpstr>BESSY II</vt:lpstr>
      <vt:lpstr>The idea – Transverse resonance island buckets (TRIBs)</vt:lpstr>
      <vt:lpstr>Scheduled TRIBs user operation week</vt:lpstr>
      <vt:lpstr>What filling pattern was offered?</vt:lpstr>
      <vt:lpstr>Injection concept</vt:lpstr>
      <vt:lpstr>Operation perfomance</vt:lpstr>
      <vt:lpstr>General machine setup parameters</vt:lpstr>
      <vt:lpstr>lessons learnt</vt:lpstr>
      <vt:lpstr>Open challenges</vt:lpstr>
      <vt:lpstr>Proposed filling patterns for TwoOrbit operation</vt:lpstr>
      <vt:lpstr>Summary</vt:lpstr>
      <vt:lpstr>ACKNOWLEDGEMENT</vt:lpstr>
      <vt:lpstr>THANK YOU FOR YOUR ATTENTION</vt:lpstr>
      <vt:lpstr>PowerPoint Presentation</vt:lpstr>
      <vt:lpstr>Nonlinear resonant kicking to populate  a single island</vt:lpstr>
      <vt:lpstr>Nonlinear resonant kicking to populate  a single island</vt:lpstr>
      <vt:lpstr>Open challenges &amp; lessons learnt</vt:lpstr>
      <vt:lpstr>Side effects…</vt:lpstr>
      <vt:lpstr>TRIBS as an enabler for new methods: MHZ-XMCD</vt:lpstr>
      <vt:lpstr>more slicing bunches (37) implemented for user operation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Monica Mantel</dc:creator>
  <cp:lastModifiedBy>hvg</cp:lastModifiedBy>
  <cp:revision>276</cp:revision>
  <dcterms:created xsi:type="dcterms:W3CDTF">2009-04-16T12:28:49Z</dcterms:created>
  <dcterms:modified xsi:type="dcterms:W3CDTF">2020-12-16T14:37:10Z</dcterms:modified>
</cp:coreProperties>
</file>