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0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1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2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9" r:id="rId1"/>
    <p:sldMasterId id="2147483651" r:id="rId2"/>
    <p:sldMasterId id="2147483837" r:id="rId3"/>
    <p:sldMasterId id="2147483850" r:id="rId4"/>
    <p:sldMasterId id="2147483863" r:id="rId5"/>
    <p:sldMasterId id="2147483876" r:id="rId6"/>
    <p:sldMasterId id="2147483912" r:id="rId7"/>
    <p:sldMasterId id="2147483936" r:id="rId8"/>
    <p:sldMasterId id="2147483940" r:id="rId9"/>
    <p:sldMasterId id="2147483952" r:id="rId10"/>
    <p:sldMasterId id="2147483964" r:id="rId11"/>
    <p:sldMasterId id="2147483976" r:id="rId12"/>
    <p:sldMasterId id="2147483988" r:id="rId13"/>
  </p:sldMasterIdLst>
  <p:notesMasterIdLst>
    <p:notesMasterId r:id="rId36"/>
  </p:notesMasterIdLst>
  <p:sldIdLst>
    <p:sldId id="760" r:id="rId14"/>
    <p:sldId id="795" r:id="rId15"/>
    <p:sldId id="780" r:id="rId16"/>
    <p:sldId id="781" r:id="rId17"/>
    <p:sldId id="782" r:id="rId18"/>
    <p:sldId id="779" r:id="rId19"/>
    <p:sldId id="784" r:id="rId20"/>
    <p:sldId id="785" r:id="rId21"/>
    <p:sldId id="790" r:id="rId22"/>
    <p:sldId id="786" r:id="rId23"/>
    <p:sldId id="798" r:id="rId24"/>
    <p:sldId id="799" r:id="rId25"/>
    <p:sldId id="796" r:id="rId26"/>
    <p:sldId id="788" r:id="rId27"/>
    <p:sldId id="791" r:id="rId28"/>
    <p:sldId id="803" r:id="rId29"/>
    <p:sldId id="794" r:id="rId30"/>
    <p:sldId id="774" r:id="rId31"/>
    <p:sldId id="805" r:id="rId32"/>
    <p:sldId id="806" r:id="rId33"/>
    <p:sldId id="807" r:id="rId34"/>
    <p:sldId id="808" r:id="rId35"/>
  </p:sldIdLst>
  <p:sldSz cx="9144000" cy="6858000" type="screen4x3"/>
  <p:notesSz cx="6400800" cy="8686800"/>
  <p:embeddedFontLst>
    <p:embeddedFont>
      <p:font typeface="Cambria Math" panose="02040503050406030204" pitchFamily="18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600"/>
    <a:srgbClr val="0000FF"/>
    <a:srgbClr val="3232B2"/>
    <a:srgbClr val="FFFFFF"/>
    <a:srgbClr val="EAEAEA"/>
    <a:srgbClr val="AB7F7F"/>
    <a:srgbClr val="BE9490"/>
    <a:srgbClr val="D002CB"/>
    <a:srgbClr val="0066FF"/>
    <a:srgbClr val="8A8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2" autoAdjust="0"/>
    <p:restoredTop sz="98993" autoAdjust="0"/>
  </p:normalViewPr>
  <p:slideViewPr>
    <p:cSldViewPr>
      <p:cViewPr varScale="1">
        <p:scale>
          <a:sx n="113" d="100"/>
          <a:sy n="113" d="100"/>
        </p:scale>
        <p:origin x="774" y="90"/>
      </p:cViewPr>
      <p:guideLst>
        <p:guide orient="horz" pos="2160"/>
        <p:guide pos="2880"/>
      </p:guideLst>
    </p:cSldViewPr>
  </p:slideViewPr>
  <p:notesTextViewPr>
    <p:cViewPr>
      <p:scale>
        <a:sx n="60" d="100"/>
        <a:sy n="60" d="100"/>
      </p:scale>
      <p:origin x="0" y="0"/>
    </p:cViewPr>
  </p:notesTextViewPr>
  <p:sorterViewPr>
    <p:cViewPr>
      <p:scale>
        <a:sx n="130" d="100"/>
        <a:sy n="130" d="100"/>
      </p:scale>
      <p:origin x="0" y="-29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font" Target="fonts/font3.fntdata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font" Target="fonts/font2.fntdata"/><Relationship Id="rId20" Type="http://schemas.openxmlformats.org/officeDocument/2006/relationships/slide" Target="slides/slide7.xml"/><Relationship Id="rId4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77336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09" tIns="43105" rIns="86209" bIns="43105" numCol="1" anchor="t" anchorCtr="0" compatLnSpc="1">
            <a:prstTxWarp prst="textNoShape">
              <a:avLst/>
            </a:prstTxWarp>
          </a:bodyPr>
          <a:lstStyle>
            <a:lvl1pPr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625850" y="0"/>
            <a:ext cx="277336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09" tIns="43105" rIns="86209" bIns="43105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28700" y="650875"/>
            <a:ext cx="4343400" cy="3257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39763" y="4125913"/>
            <a:ext cx="5121275" cy="391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09" tIns="43105" rIns="86209" bIns="431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Textmasterformate durch Klicken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250238"/>
            <a:ext cx="277336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09" tIns="43105" rIns="86209" bIns="43105" numCol="1" anchor="b" anchorCtr="0" compatLnSpc="1">
            <a:prstTxWarp prst="textNoShape">
              <a:avLst/>
            </a:prstTxWarp>
          </a:bodyPr>
          <a:lstStyle>
            <a:lvl1pPr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625850" y="8250238"/>
            <a:ext cx="277336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09" tIns="43105" rIns="86209" bIns="43105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fld id="{9D59EA90-3F5D-4394-9822-EECAC583B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7408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/>
              <a:t>M. </a:t>
            </a:r>
            <a:r>
              <a:rPr lang="de-DE" dirty="0" err="1" smtClean="0"/>
              <a:t>Deveaux</a:t>
            </a:r>
            <a:r>
              <a:rPr lang="de-DE" dirty="0" smtClean="0"/>
              <a:t>, CBM </a:t>
            </a:r>
            <a:r>
              <a:rPr lang="de-DE" dirty="0" err="1" smtClean="0"/>
              <a:t>collaboration</a:t>
            </a:r>
            <a:r>
              <a:rPr lang="de-DE" dirty="0" smtClean="0"/>
              <a:t> Meeting, </a:t>
            </a:r>
            <a:r>
              <a:rPr lang="de-DE" dirty="0" err="1" smtClean="0"/>
              <a:t>Kolkata</a:t>
            </a:r>
            <a:r>
              <a:rPr lang="de-DE" dirty="0" smtClean="0"/>
              <a:t>, 24-28. Sept  2012</a:t>
            </a:r>
            <a:endParaRPr lang="de-DE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37C79-9FB7-422A-9143-9FB70569288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1669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10. Sept 2010, Strasbourg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EE756-3786-46F8-8FD9-1F5DEBA6CCE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735295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CD0A0-F4B7-4167-9AB9-D392B0478AD4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5223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06FB5-B3E4-4D15-A196-C2E629545708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80371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EE756-3786-46F8-8FD9-1F5DEBA6CCE8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5978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38925" y="80963"/>
            <a:ext cx="2058988" cy="6045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80963"/>
            <a:ext cx="6029325" cy="6045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8FB4D-9CD9-4EAC-88F1-4A47668B2F9F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761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>
                <a:solidFill>
                  <a:srgbClr val="000000"/>
                </a:solidFill>
              </a:rPr>
              <a:t>M. Deveaux, PhD-defense, 20 March 2008, University Frankfurt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7933CE2-4030-480D-80B5-2E96D0A9E720}" type="slidenum">
              <a:rPr lang="de-DE" altLang="en-US">
                <a:solidFill>
                  <a:srgbClr val="000000"/>
                </a:solidFill>
              </a:rPr>
              <a:pPr/>
              <a:t>‹#›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36820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>
                <a:solidFill>
                  <a:srgbClr val="000000"/>
                </a:solidFill>
              </a:rPr>
              <a:t>M. Deveaux, PhD-defense, 20 March 2008, University Frankfurt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9263206-D13E-4DD7-8237-CEB89ACAEFD0}" type="slidenum">
              <a:rPr lang="de-DE" altLang="en-US">
                <a:solidFill>
                  <a:srgbClr val="000000"/>
                </a:solidFill>
              </a:rPr>
              <a:pPr/>
              <a:t>‹#›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7451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>
                <a:solidFill>
                  <a:srgbClr val="000000"/>
                </a:solidFill>
              </a:rPr>
              <a:t>M. Deveaux, PhD-defense, 20 March 2008, University Frankfurt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84B88B8-51F8-4113-A71B-35FCC2F849A8}" type="slidenum">
              <a:rPr lang="de-DE" altLang="en-US">
                <a:solidFill>
                  <a:srgbClr val="000000"/>
                </a:solidFill>
              </a:rPr>
              <a:pPr/>
              <a:t>‹#›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11880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>
                <a:solidFill>
                  <a:srgbClr val="000000"/>
                </a:solidFill>
              </a:rPr>
              <a:t>M. Deveaux, PhD-defense, 20 March 2008, University Frankfurt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70EF9F-3DFD-4E5A-89FF-64328C34A782}" type="slidenum">
              <a:rPr lang="de-DE" altLang="en-US">
                <a:solidFill>
                  <a:srgbClr val="000000"/>
                </a:solidFill>
              </a:rPr>
              <a:pPr/>
              <a:t>‹#›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23875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>
                <a:solidFill>
                  <a:srgbClr val="000000"/>
                </a:solidFill>
              </a:rPr>
              <a:t>M. Deveaux, PhD-defense, 20 March 2008, University Frankfurt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4CB3B29-772B-4F4E-B2F3-B390B2261B95}" type="slidenum">
              <a:rPr lang="de-DE" altLang="en-US">
                <a:solidFill>
                  <a:srgbClr val="000000"/>
                </a:solidFill>
              </a:rPr>
              <a:pPr/>
              <a:t>‹#›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6925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>
                <a:solidFill>
                  <a:srgbClr val="000000"/>
                </a:solidFill>
              </a:rPr>
              <a:t>M. Deveaux, PhD-defense, 20 March 2008, University Frankfurt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89A47C3-2399-4A4A-9300-5BB88E581C83}" type="slidenum">
              <a:rPr lang="de-DE" altLang="en-US">
                <a:solidFill>
                  <a:srgbClr val="000000"/>
                </a:solidFill>
              </a:rPr>
              <a:pPr/>
              <a:t>‹#›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198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38925" y="80963"/>
            <a:ext cx="2058988" cy="6045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80963"/>
            <a:ext cx="6029325" cy="6045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10. Sept 2010, Strasbourg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8FB4D-9CD9-4EAC-88F1-4A47668B2F9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231205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>
                <a:solidFill>
                  <a:srgbClr val="000000"/>
                </a:solidFill>
              </a:rPr>
              <a:t>M. Deveaux, PhD-defense, 20 March 2008, University Frankfurt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E64EA15-19DB-40ED-83A4-8851FB82B3EE}" type="slidenum">
              <a:rPr lang="de-DE" altLang="en-US">
                <a:solidFill>
                  <a:srgbClr val="000000"/>
                </a:solidFill>
              </a:rPr>
              <a:pPr/>
              <a:t>‹#›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5941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>
                <a:solidFill>
                  <a:srgbClr val="000000"/>
                </a:solidFill>
              </a:rPr>
              <a:t>M. Deveaux, PhD-defense, 20 March 2008, University Frankfurt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756822B-4493-4463-962E-EFF8104D94A3}" type="slidenum">
              <a:rPr lang="de-DE" altLang="en-US">
                <a:solidFill>
                  <a:srgbClr val="000000"/>
                </a:solidFill>
              </a:rPr>
              <a:pPr/>
              <a:t>‹#›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86289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>
                <a:solidFill>
                  <a:srgbClr val="000000"/>
                </a:solidFill>
              </a:rPr>
              <a:t>M. Deveaux, PhD-defense, 20 March 2008, University Frankfurt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A8558FF-1132-4CC6-BE0A-AA5175694ED0}" type="slidenum">
              <a:rPr lang="de-DE" altLang="en-US">
                <a:solidFill>
                  <a:srgbClr val="000000"/>
                </a:solidFill>
              </a:rPr>
              <a:pPr/>
              <a:t>‹#›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91372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>
                <a:solidFill>
                  <a:srgbClr val="000000"/>
                </a:solidFill>
              </a:rPr>
              <a:t>M. Deveaux, PhD-defense, 20 March 2008, University Frankfurt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DE9B3B8-58D8-4FEF-9A8D-2318BA835040}" type="slidenum">
              <a:rPr lang="de-DE" altLang="en-US">
                <a:solidFill>
                  <a:srgbClr val="000000"/>
                </a:solidFill>
              </a:rPr>
              <a:pPr/>
              <a:t>‹#›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3336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0513" y="80963"/>
            <a:ext cx="20574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80963"/>
            <a:ext cx="6019800" cy="6096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>
                <a:solidFill>
                  <a:srgbClr val="000000"/>
                </a:solidFill>
              </a:rPr>
              <a:t>M. Deveaux, PhD-defense, 20 March 2008, University Frankfurt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656F9B3-4D32-4A68-A8C4-D93A92A27082}" type="slidenum">
              <a:rPr lang="de-DE" altLang="en-US">
                <a:solidFill>
                  <a:srgbClr val="000000"/>
                </a:solidFill>
              </a:rPr>
              <a:pPr/>
              <a:t>‹#›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72356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M. Deveaux, Vertex 2013, Lake Starnberg, Germany, 16-20 September 2013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37C79-9FB7-422A-9143-9FB705692884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110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+mn-l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52298B24-29AC-464F-B886-34241378A982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935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M. Deveaux, 532. WE-Heraeus-Seminar, 23.-25 May 2013, Physikzentrum Bad Honnef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EE9B0-AC85-412C-9AFC-0492A7832987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209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BFDFA-BED2-4537-9C47-894E45DBBF66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854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73191-96D9-44B0-ACF4-3AD2F2960DAD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782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14th CBM Collaboration Meeting, </a:t>
            </a:r>
            <a:r>
              <a:rPr lang="en-US"/>
              <a:t>5 - 9 Oct. 2008 Split, Croatia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B04AA-36A2-498F-BFA4-9FF256DE82C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398967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E5BE1-4896-4BF5-9D8F-B3A166AB6A5A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91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E13EE-CE79-440B-B442-2C7A8A15D3A8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66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CD0A0-F4B7-4167-9AB9-D392B0478AD4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8857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06FB5-B3E4-4D15-A196-C2E629545708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84585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EE756-3786-46F8-8FD9-1F5DEBA6CCE8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8481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38925" y="80963"/>
            <a:ext cx="2058988" cy="6045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80963"/>
            <a:ext cx="6029325" cy="6045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8FB4D-9CD9-4EAC-88F1-4A47668B2F9F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81695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50716A1C-18EB-1742-BCAC-8F37B2C6F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754" y="1212688"/>
            <a:ext cx="8427665" cy="53577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6507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4306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55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8708"/>
            <a:ext cx="5584535" cy="42316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mtClean="0">
                <a:solidFill>
                  <a:prstClr val="black"/>
                </a:solidFill>
              </a:rPr>
              <a:t>Cremlin+ WP7 kick-off meeting, virtual, Sept 4th 2020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720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 userDrawn="1"/>
        </p:nvSpPr>
        <p:spPr>
          <a:xfrm>
            <a:off x="514915" y="0"/>
            <a:ext cx="6817217" cy="496430"/>
          </a:xfrm>
          <a:prstGeom prst="rect">
            <a:avLst/>
          </a:prstGeom>
          <a:solidFill>
            <a:srgbClr val="EAEAEA"/>
          </a:solidFill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mtClean="0"/>
              <a:t> </a:t>
            </a:r>
            <a:endParaRPr lang="de-DE"/>
          </a:p>
        </p:txBody>
      </p:sp>
      <p:sp>
        <p:nvSpPr>
          <p:cNvPr id="8" name="Rectangle 7"/>
          <p:cNvSpPr/>
          <p:nvPr userDrawn="1"/>
        </p:nvSpPr>
        <p:spPr>
          <a:xfrm>
            <a:off x="0" y="1"/>
            <a:ext cx="514915" cy="496430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332132" y="0"/>
            <a:ext cx="1811868" cy="49643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867" y="200096"/>
            <a:ext cx="889003" cy="2963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571" y="135467"/>
            <a:ext cx="529677" cy="441398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" y="6637872"/>
            <a:ext cx="228324" cy="220127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228325" y="6637872"/>
            <a:ext cx="8915675" cy="246221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000" smtClean="0">
                <a:solidFill>
                  <a:prstClr val="black"/>
                </a:solidFill>
                <a:cs typeface="Arial" panose="020B0604020202020204" pitchFamily="34" charset="0"/>
              </a:rPr>
              <a:t>Fair GmbH|GSI GmbH  -  Dr. Michael Deveaux - </a:t>
            </a:r>
            <a:endParaRPr lang="en-US" sz="10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437404" y="6574434"/>
            <a:ext cx="706596" cy="365125"/>
          </a:xfrm>
        </p:spPr>
        <p:txBody>
          <a:bodyPr/>
          <a:lstStyle>
            <a:lvl1pPr>
              <a:defRPr/>
            </a:lvl1pPr>
          </a:lstStyle>
          <a:p>
            <a:fld id="{8EFF1ADF-9389-4A0D-80E6-D0C20F26924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296653" y="6582403"/>
            <a:ext cx="5053262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mtClean="0">
                <a:solidFill>
                  <a:prstClr val="black"/>
                </a:solidFill>
              </a:rPr>
              <a:t>Cremlin+ WP7 kick-off meeting, virtual, Sept 4th 2020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615071" y="40792"/>
            <a:ext cx="6796370" cy="42316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8250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14th CBM Collaboration Meeting, </a:t>
            </a:r>
            <a:r>
              <a:rPr lang="en-US"/>
              <a:t>5 - 9 Oct. 2008 Split, Croatia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8C2E9-A4EB-4F0F-9C7B-5689119B079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4134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14th CBM Collaboration Meeting, </a:t>
            </a:r>
            <a:r>
              <a:rPr lang="en-US"/>
              <a:t>5 - 9 Oct. 2008 Split, Croatia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89836-F343-4437-AAD0-5AAC0508CD5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4553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14th CBM Collaboration Meeting, </a:t>
            </a:r>
            <a:r>
              <a:rPr lang="en-US"/>
              <a:t>5 - 9 Oct. 2008 Split, Croatia</a:t>
            </a: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193B24-9DDA-4942-AC85-1CF3AD07F5B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5432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14th CBM Collaboration Meeting, </a:t>
            </a:r>
            <a:r>
              <a:rPr lang="en-US"/>
              <a:t>5 - 9 Oct. 2008 Split, Croatia</a:t>
            </a:r>
            <a:endParaRPr lang="de-DE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58EF9-9D36-4A4E-BBD6-47718D37EEB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6620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14th CBM Collaboration Meeting, </a:t>
            </a:r>
            <a:r>
              <a:rPr lang="en-US"/>
              <a:t>5 - 9 Oct. 2008 Split, Croatia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82423-4F90-4AE4-AFFF-BD3B2514FB4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6077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14th CBM Collaboration Meeting, </a:t>
            </a:r>
            <a:r>
              <a:rPr lang="en-US"/>
              <a:t>5 - 9 Oct. 2008 Split, Croatia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F2EC3-4C7E-429E-AC23-202C2BDE162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1108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14th CBM Collaboration Meeting, </a:t>
            </a:r>
            <a:r>
              <a:rPr lang="en-US"/>
              <a:t>5 - 9 Oct. 2008 Split, Croatia</a:t>
            </a: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F421A-C469-4F1C-8729-607EB778EAB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5169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+mn-l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331640" y="6621463"/>
            <a:ext cx="6769100" cy="236537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de-DE" dirty="0" smtClean="0"/>
              <a:t>M. </a:t>
            </a:r>
            <a:r>
              <a:rPr lang="de-DE" dirty="0" err="1" smtClean="0"/>
              <a:t>Deveaux</a:t>
            </a:r>
            <a:r>
              <a:rPr lang="de-DE" dirty="0" smtClean="0"/>
              <a:t>, CBM </a:t>
            </a:r>
            <a:r>
              <a:rPr lang="de-DE" dirty="0" err="1" smtClean="0"/>
              <a:t>Collaboration</a:t>
            </a:r>
            <a:r>
              <a:rPr lang="de-DE" dirty="0" smtClean="0"/>
              <a:t> Meeting, </a:t>
            </a:r>
            <a:r>
              <a:rPr lang="de-DE" dirty="0" err="1" smtClean="0"/>
              <a:t>Kolkata</a:t>
            </a:r>
            <a:r>
              <a:rPr lang="de-DE" dirty="0" smtClean="0"/>
              <a:t>, 24-28. Sept  2012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52298B24-29AC-464F-B886-34241378A98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4824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14th CBM Collaboration Meeting, </a:t>
            </a:r>
            <a:r>
              <a:rPr lang="en-US"/>
              <a:t>5 - 9 Oct. 2008 Split, Croatia</a:t>
            </a: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B52CC-6E70-4DF3-A39C-78E664E05D9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17640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14th CBM Collaboration Meeting, </a:t>
            </a:r>
            <a:r>
              <a:rPr lang="en-US"/>
              <a:t>5 - 9 Oct. 2008 Split, Croatia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1A993-F079-4257-A243-9E0251A5C46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6345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38925" y="80963"/>
            <a:ext cx="2058988" cy="6045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80963"/>
            <a:ext cx="6029325" cy="6045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14th CBM Collaboration Meeting, </a:t>
            </a:r>
            <a:r>
              <a:rPr lang="en-US"/>
              <a:t>5 - 9 Oct. 2008 Split, Croatia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79020-F66B-4C74-98E9-406DAAD77F9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65741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M. Deveaux, Vertex 2013, Lake Starnberg, Germany, 16-20 September 2013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37C79-9FB7-422A-9143-9FB705692884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545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+mn-l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52298B24-29AC-464F-B886-34241378A982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804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M. Deveaux, 532. WE-Heraeus-Seminar, 23.-25 May 2013, Physikzentrum Bad Honnef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EE9B0-AC85-412C-9AFC-0492A7832987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253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BFDFA-BED2-4537-9C47-894E45DBBF66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19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73191-96D9-44B0-ACF4-3AD2F2960DAD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3840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E5BE1-4896-4BF5-9D8F-B3A166AB6A5A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124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E13EE-CE79-440B-B442-2C7A8A15D3A8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873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/>
              <a:t>M. </a:t>
            </a:r>
            <a:r>
              <a:rPr lang="de-DE" dirty="0" err="1" smtClean="0"/>
              <a:t>Deveaux</a:t>
            </a:r>
            <a:r>
              <a:rPr lang="de-DE" dirty="0" smtClean="0"/>
              <a:t>, CBM </a:t>
            </a:r>
            <a:r>
              <a:rPr lang="de-DE" dirty="0" err="1" smtClean="0"/>
              <a:t>collaboration</a:t>
            </a:r>
            <a:r>
              <a:rPr lang="de-DE" dirty="0" smtClean="0"/>
              <a:t> Meeting, </a:t>
            </a:r>
            <a:r>
              <a:rPr lang="de-DE" dirty="0" err="1" smtClean="0"/>
              <a:t>Kolkata</a:t>
            </a:r>
            <a:r>
              <a:rPr lang="de-DE" dirty="0" smtClean="0"/>
              <a:t>, 24-28. Sept  2012</a:t>
            </a:r>
            <a:endParaRPr lang="de-DE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EE9B0-AC85-412C-9AFC-0492A783298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3017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CD0A0-F4B7-4167-9AB9-D392B0478AD4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9926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06FB5-B3E4-4D15-A196-C2E629545708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1356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EE756-3786-46F8-8FD9-1F5DEBA6CCE8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2990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38925" y="80963"/>
            <a:ext cx="2058988" cy="6045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80963"/>
            <a:ext cx="6029325" cy="6045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8FB4D-9CD9-4EAC-88F1-4A47668B2F9F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6496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M. Deveaux, 27th CBM Collaboration Meeting, 11-15 Apr, 2016, GSI, Germany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37C79-9FB7-422A-9143-9FB705692884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3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+mn-l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M. Deveaux, 27th CBM Collaboration Meeting, 11-15 Apr, 2016, GSI, Germany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52298B24-29AC-464F-B886-34241378A982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982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M. Deveaux, 532. WE-Heraeus-Seminar, 23.-25 May 2013, Physikzentrum Bad Honnef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EE9B0-AC85-412C-9AFC-0492A7832987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2453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BFDFA-BED2-4537-9C47-894E45DBBF66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9394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73191-96D9-44B0-ACF4-3AD2F2960DAD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729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611560" y="6609556"/>
            <a:ext cx="7416055" cy="1952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M. Deveaux</a:t>
            </a:r>
            <a:r>
              <a:rPr lang="de-DE" b="1" i="1" smtClean="0">
                <a:solidFill>
                  <a:srgbClr val="000000"/>
                </a:solidFill>
              </a:rPr>
              <a:t>, </a:t>
            </a:r>
            <a:r>
              <a:rPr lang="en-US" smtClean="0">
                <a:solidFill>
                  <a:srgbClr val="000000"/>
                </a:solidFill>
              </a:rPr>
              <a:t>Heavy Flavor Production in High-Energy Collisions Workshop</a:t>
            </a:r>
            <a:r>
              <a:rPr lang="de-DE" smtClean="0">
                <a:solidFill>
                  <a:srgbClr val="000000"/>
                </a:solidFill>
              </a:rPr>
              <a:t>, 31 Oct. 2017, LBNL, Berkeley, USA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E5BE1-4896-4BF5-9D8F-B3A166AB6A5A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938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/>
              <a:t>M. </a:t>
            </a:r>
            <a:r>
              <a:rPr lang="de-DE" dirty="0" err="1" smtClean="0"/>
              <a:t>Deveaux</a:t>
            </a:r>
            <a:r>
              <a:rPr lang="de-DE" dirty="0" smtClean="0"/>
              <a:t>, CBM </a:t>
            </a:r>
            <a:r>
              <a:rPr lang="de-DE" dirty="0" err="1" smtClean="0"/>
              <a:t>collaboration</a:t>
            </a:r>
            <a:r>
              <a:rPr lang="de-DE" dirty="0" smtClean="0"/>
              <a:t> Meeting, </a:t>
            </a:r>
            <a:r>
              <a:rPr lang="de-DE" dirty="0" err="1" smtClean="0"/>
              <a:t>Kolkata</a:t>
            </a:r>
            <a:r>
              <a:rPr lang="de-DE" dirty="0" smtClean="0"/>
              <a:t>, 24-28. Sept  2012</a:t>
            </a:r>
            <a:endParaRPr lang="de-DE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BFDFA-BED2-4537-9C47-894E45DBBF6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354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E13EE-CE79-440B-B442-2C7A8A15D3A8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9980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CD0A0-F4B7-4167-9AB9-D392B0478AD4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0227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06FB5-B3E4-4D15-A196-C2E629545708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567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EE756-3786-46F8-8FD9-1F5DEBA6CCE8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7038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38925" y="80963"/>
            <a:ext cx="2058988" cy="6045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80963"/>
            <a:ext cx="6029325" cy="6045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8FB4D-9CD9-4EAC-88F1-4A47668B2F9F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6157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+mn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M. Deveaux, 27th CBM Collaboration Meeting, 11-15 Apr, 2016, GSI, Germany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52298B24-29AC-464F-B886-34241378A982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816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M. Deveaux, Vertex 2013, Lake Starnberg, Germany, 16-20 September 2013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37C79-9FB7-422A-9143-9FB705692884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818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+mn-l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52298B24-29AC-464F-B886-34241378A982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668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M. Deveaux, 532. WE-Heraeus-Seminar, 23.-25 May 2013, Physikzentrum Bad Honnef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EE9B0-AC85-412C-9AFC-0492A7832987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958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BFDFA-BED2-4537-9C47-894E45DBBF66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92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10. Sept 2010, Strasbourg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73191-96D9-44B0-ACF4-3AD2F2960DA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6498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73191-96D9-44B0-ACF4-3AD2F2960DAD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4205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E5BE1-4896-4BF5-9D8F-B3A166AB6A5A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225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E13EE-CE79-440B-B442-2C7A8A15D3A8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244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CD0A0-F4B7-4167-9AB9-D392B0478AD4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0847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06FB5-B3E4-4D15-A196-C2E629545708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2883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EE756-3786-46F8-8FD9-1F5DEBA6CCE8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0585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38925" y="80963"/>
            <a:ext cx="2058988" cy="6045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80963"/>
            <a:ext cx="6029325" cy="6045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8FB4D-9CD9-4EAC-88F1-4A47668B2F9F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2896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M. Deveaux, Vertex 2013, Lake Starnberg, Germany, 16-20 September 2013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37C79-9FB7-422A-9143-9FB705692884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062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+mn-l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52298B24-29AC-464F-B886-34241378A982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147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M. Deveaux, 532. WE-Heraeus-Seminar, 23.-25 May 2013, Physikzentrum Bad Honnef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EE9B0-AC85-412C-9AFC-0492A7832987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932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10. Sept 2010, Strasbourg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E5BE1-4896-4BF5-9D8F-B3A166AB6A5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9876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BFDFA-BED2-4537-9C47-894E45DBBF66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263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73191-96D9-44B0-ACF4-3AD2F2960DAD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5756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E5BE1-4896-4BF5-9D8F-B3A166AB6A5A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846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E13EE-CE79-440B-B442-2C7A8A15D3A8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238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CD0A0-F4B7-4167-9AB9-D392B0478AD4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3748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06FB5-B3E4-4D15-A196-C2E629545708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5586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EE756-3786-46F8-8FD9-1F5DEBA6CCE8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0683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38925" y="80963"/>
            <a:ext cx="2058988" cy="6045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80963"/>
            <a:ext cx="6029325" cy="6045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8FB4D-9CD9-4EAC-88F1-4A47668B2F9F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4572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M. Deveaux, Vertex 2013, Lake Starnberg, Germany, 16-20 September 2013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37C79-9FB7-422A-9143-9FB705692884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993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+mn-l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52298B24-29AC-464F-B886-34241378A982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509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10. Sept 2010, Strasbourg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E13EE-CE79-440B-B442-2C7A8A15D3A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77935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M. Deveaux, 532. WE-Heraeus-Seminar, 23.-25 May 2013, Physikzentrum Bad Honnef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EE9B0-AC85-412C-9AFC-0492A7832987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055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BFDFA-BED2-4537-9C47-894E45DBBF66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634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73191-96D9-44B0-ACF4-3AD2F2960DAD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544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E5BE1-4896-4BF5-9D8F-B3A166AB6A5A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418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E13EE-CE79-440B-B442-2C7A8A15D3A8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743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CD0A0-F4B7-4167-9AB9-D392B0478AD4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3961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06FB5-B3E4-4D15-A196-C2E629545708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638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EE756-3786-46F8-8FD9-1F5DEBA6CCE8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9638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38925" y="80963"/>
            <a:ext cx="2058988" cy="6045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80963"/>
            <a:ext cx="6029325" cy="6045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8FB4D-9CD9-4EAC-88F1-4A47668B2F9F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1834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50716A1C-18EB-1742-BCAC-8F37B2C6F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754" y="1212688"/>
            <a:ext cx="8427665" cy="53577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6507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4306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593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10. Sept 2010, Strasbourg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CD0A0-F4B7-4167-9AB9-D392B0478AD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92168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8708"/>
            <a:ext cx="5584535" cy="42316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mtClean="0">
                <a:solidFill>
                  <a:prstClr val="black"/>
                </a:solidFill>
              </a:rPr>
              <a:t>Cremlin+ WP7 kick-off meeting, virtual, Sept 4th 2020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388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 userDrawn="1"/>
        </p:nvSpPr>
        <p:spPr>
          <a:xfrm>
            <a:off x="514915" y="0"/>
            <a:ext cx="6817217" cy="496430"/>
          </a:xfrm>
          <a:prstGeom prst="rect">
            <a:avLst/>
          </a:prstGeom>
          <a:solidFill>
            <a:srgbClr val="EAEAEA"/>
          </a:solidFill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mtClean="0"/>
              <a:t> </a:t>
            </a:r>
            <a:endParaRPr lang="de-DE"/>
          </a:p>
        </p:txBody>
      </p:sp>
      <p:sp>
        <p:nvSpPr>
          <p:cNvPr id="8" name="Rectangle 7"/>
          <p:cNvSpPr/>
          <p:nvPr userDrawn="1"/>
        </p:nvSpPr>
        <p:spPr>
          <a:xfrm>
            <a:off x="0" y="1"/>
            <a:ext cx="514915" cy="496430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332132" y="0"/>
            <a:ext cx="1811868" cy="49643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867" y="200096"/>
            <a:ext cx="889003" cy="2963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571" y="135467"/>
            <a:ext cx="529677" cy="441398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" y="6637872"/>
            <a:ext cx="228324" cy="220127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228325" y="6637872"/>
            <a:ext cx="8915675" cy="246221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000" smtClean="0">
                <a:solidFill>
                  <a:prstClr val="black"/>
                </a:solidFill>
                <a:cs typeface="Arial" panose="020B0604020202020204" pitchFamily="34" charset="0"/>
              </a:rPr>
              <a:t>Fair GmbH|GSI GmbH  -  Dr. Michael Deveaux - </a:t>
            </a:r>
            <a:endParaRPr lang="en-US" sz="10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437404" y="6574434"/>
            <a:ext cx="706596" cy="365125"/>
          </a:xfrm>
        </p:spPr>
        <p:txBody>
          <a:bodyPr/>
          <a:lstStyle>
            <a:lvl1pPr>
              <a:defRPr/>
            </a:lvl1pPr>
          </a:lstStyle>
          <a:p>
            <a:fld id="{8EFF1ADF-9389-4A0D-80E6-D0C20F26924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296653" y="6582403"/>
            <a:ext cx="5053262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smtClean="0">
                <a:solidFill>
                  <a:prstClr val="black"/>
                </a:solidFill>
              </a:rPr>
              <a:t>Cremlin+ WP7 kick-off meeting, virtual, Sept 4th 2020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615071" y="40792"/>
            <a:ext cx="6796370" cy="42316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0228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37C79-9FB7-422A-9143-9FB705692884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234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+mn-l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de-DE" dirty="0" smtClean="0">
                <a:solidFill>
                  <a:srgbClr val="000000"/>
                </a:solidFill>
              </a:rPr>
              <a:t>M. </a:t>
            </a:r>
            <a:r>
              <a:rPr lang="de-DE" dirty="0" err="1" smtClean="0">
                <a:solidFill>
                  <a:srgbClr val="000000"/>
                </a:solidFill>
              </a:rPr>
              <a:t>Deveaux</a:t>
            </a:r>
            <a:r>
              <a:rPr lang="de-DE" dirty="0" smtClean="0">
                <a:solidFill>
                  <a:srgbClr val="000000"/>
                </a:solidFill>
              </a:rPr>
              <a:t>, Arbeitstreffen Kernphysik, </a:t>
            </a:r>
            <a:r>
              <a:rPr lang="de-DE" dirty="0" err="1" smtClean="0">
                <a:solidFill>
                  <a:srgbClr val="000000"/>
                </a:solidFill>
              </a:rPr>
              <a:t>Schleching</a:t>
            </a:r>
            <a:r>
              <a:rPr lang="de-DE" dirty="0" smtClean="0">
                <a:solidFill>
                  <a:srgbClr val="000000"/>
                </a:solidFill>
              </a:rPr>
              <a:t>, 16.-23. Feb. 2012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52298B24-29AC-464F-B886-34241378A982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822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EE9B0-AC85-412C-9AFC-0492A7832987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1121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BFDFA-BED2-4537-9C47-894E45DBBF66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515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73191-96D9-44B0-ACF4-3AD2F2960DAD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5347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E5BE1-4896-4BF5-9D8F-B3A166AB6A5A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0414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E13EE-CE79-440B-B442-2C7A8A15D3A8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4574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CD0A0-F4B7-4167-9AB9-D392B0478AD4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352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10. Sept 2010, Strasbourg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06FB5-B3E4-4D15-A196-C2E62954570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7791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06FB5-B3E4-4D15-A196-C2E629545708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67841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EE756-3786-46F8-8FD9-1F5DEBA6CCE8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58166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38925" y="80963"/>
            <a:ext cx="2058988" cy="6045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80963"/>
            <a:ext cx="6029325" cy="6045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8FB4D-9CD9-4EAC-88F1-4A47668B2F9F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8813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</a:t>
            </a:r>
            <a:r>
              <a:rPr lang="de-DE" smtClean="0">
                <a:solidFill>
                  <a:srgbClr val="000000"/>
                </a:solidFill>
              </a:rPr>
              <a:t>Deveaux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37C79-9FB7-422A-9143-9FB705692884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702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+mn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de-DE" dirty="0" smtClean="0">
                <a:solidFill>
                  <a:srgbClr val="000000"/>
                </a:solidFill>
              </a:rPr>
              <a:t>M</a:t>
            </a:r>
            <a:r>
              <a:rPr lang="de-DE" smtClean="0">
                <a:solidFill>
                  <a:srgbClr val="000000"/>
                </a:solidFill>
              </a:rPr>
              <a:t>. Deveaux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52298B24-29AC-464F-B886-34241378A982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357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EE9B0-AC85-412C-9AFC-0492A7832987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0684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BFDFA-BED2-4537-9C47-894E45DBBF66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599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73191-96D9-44B0-ACF4-3AD2F2960DAD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56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</a:t>
            </a:r>
            <a:r>
              <a:rPr lang="de-DE" smtClean="0">
                <a:solidFill>
                  <a:srgbClr val="000000"/>
                </a:solidFill>
              </a:rPr>
              <a:t>Deveaux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E5BE1-4896-4BF5-9D8F-B3A166AB6A5A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347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E13EE-CE79-440B-B442-2C7A8A15D3A8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293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80963"/>
            <a:ext cx="8229600" cy="468312"/>
          </a:xfrm>
          <a:prstGeom prst="rect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TestText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58888" y="6621463"/>
            <a:ext cx="676910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de-DE" dirty="0" smtClean="0"/>
              <a:t>M. </a:t>
            </a:r>
            <a:r>
              <a:rPr lang="de-DE" dirty="0" err="1" smtClean="0"/>
              <a:t>Deveaux</a:t>
            </a:r>
            <a:r>
              <a:rPr lang="de-DE" dirty="0" smtClean="0"/>
              <a:t>, CBM </a:t>
            </a:r>
            <a:r>
              <a:rPr lang="de-DE" dirty="0" err="1" smtClean="0"/>
              <a:t>collaboration</a:t>
            </a:r>
            <a:r>
              <a:rPr lang="de-DE" dirty="0" smtClean="0"/>
              <a:t> Meeting, </a:t>
            </a:r>
            <a:r>
              <a:rPr lang="de-DE" dirty="0" err="1" smtClean="0"/>
              <a:t>Kolcata</a:t>
            </a:r>
            <a:r>
              <a:rPr lang="de-DE" dirty="0" smtClean="0"/>
              <a:t>, 24-28. Sept  2012</a:t>
            </a:r>
            <a:endParaRPr lang="de-DE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9788" y="6597650"/>
            <a:ext cx="608012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B0155FA3-9F95-4E49-878E-7C3643510AF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36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80963"/>
            <a:ext cx="8229600" cy="468312"/>
          </a:xfrm>
          <a:prstGeom prst="rect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TestText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58888" y="6621463"/>
            <a:ext cx="676910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9788" y="6597650"/>
            <a:ext cx="608012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B0155FA3-9F95-4E49-878E-7C3643510AF2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48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 New Roman" pitchFamily="18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80963"/>
            <a:ext cx="8229600" cy="468312"/>
          </a:xfrm>
          <a:prstGeom prst="rect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TestText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58888" y="6621463"/>
            <a:ext cx="676910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r>
              <a:rPr lang="de-DE" altLang="en-US" smtClean="0">
                <a:solidFill>
                  <a:srgbClr val="000000"/>
                </a:solidFill>
              </a:rPr>
              <a:t>M. Deveaux, PhD-defense, 20 March 2008, University Frankfurt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9788" y="6597650"/>
            <a:ext cx="608012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EF841036-5119-4B7E-A54A-122494E2C8F1}" type="slidenum">
              <a:rPr lang="de-DE" altLang="en-US" smtClean="0">
                <a:solidFill>
                  <a:srgbClr val="000000"/>
                </a:solidFill>
              </a:rPr>
              <a:pPr/>
              <a:t>‹#›</a:t>
            </a:fld>
            <a:endParaRPr lang="de-DE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472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2400" kern="1200">
          <a:solidFill>
            <a:srgbClr val="FFFF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80963"/>
            <a:ext cx="8229600" cy="468312"/>
          </a:xfrm>
          <a:prstGeom prst="rect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TestText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58888" y="6621463"/>
            <a:ext cx="676910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9788" y="6597650"/>
            <a:ext cx="608012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B0155FA3-9F95-4E49-878E-7C3643510AF2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173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25CBDDA-5CCF-8748-8988-9DC6C8981774}" type="slidenum">
              <a:rPr lang="de-DE" smtClean="0"/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dirty="0">
              <a:latin typeface="Arial"/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latin typeface="Arial"/>
              </a:rPr>
              <a:t>Cremlin+ WP7 kick-off meeting, virtual, Sept 4th 2020</a:t>
            </a:r>
            <a:endParaRPr lang="de-DE" dirty="0">
              <a:latin typeface="Arial"/>
            </a:endParaRPr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88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/>
          <p:cNvPicPr>
            <a:picLocks noChangeAspect="1" noChangeArrowheads="1"/>
          </p:cNvPicPr>
          <p:nvPr userDrawn="1"/>
        </p:nvPicPr>
        <p:blipFill>
          <a:blip r:embed="rId13">
            <a:lum bright="78000" contrast="-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825"/>
            <a:ext cx="9144000" cy="596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80963"/>
            <a:ext cx="8229600" cy="468312"/>
          </a:xfrm>
          <a:prstGeom prst="rect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TestText</a:t>
            </a:r>
          </a:p>
        </p:txBody>
      </p:sp>
      <p:sp>
        <p:nvSpPr>
          <p:cNvPr id="434179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58888" y="6621463"/>
            <a:ext cx="676910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de-DE"/>
              <a:t>M. Deveaux, 14th CBM Collaboration Meeting, </a:t>
            </a:r>
            <a:r>
              <a:rPr lang="en-US"/>
              <a:t>5 - 9 Oct. 2008 Split, Croatia</a:t>
            </a:r>
            <a:endParaRPr lang="de-DE"/>
          </a:p>
        </p:txBody>
      </p:sp>
      <p:sp>
        <p:nvSpPr>
          <p:cNvPr id="43418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9788" y="6597650"/>
            <a:ext cx="608012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97CA51B9-30EF-44DA-833C-AB0D31202B6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80963"/>
            <a:ext cx="8229600" cy="468312"/>
          </a:xfrm>
          <a:prstGeom prst="rect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TestText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58888" y="6621463"/>
            <a:ext cx="676910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</a:t>
            </a:r>
            <a:r>
              <a:rPr lang="de-DE" smtClean="0">
                <a:solidFill>
                  <a:srgbClr val="000000"/>
                </a:solidFill>
              </a:rPr>
              <a:t>Deveaux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9788" y="6597650"/>
            <a:ext cx="608012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B0155FA3-9F95-4E49-878E-7C3643510AF2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548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80963"/>
            <a:ext cx="8229600" cy="468312"/>
          </a:xfrm>
          <a:prstGeom prst="rect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TestText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58888" y="6621463"/>
            <a:ext cx="676910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M. Deveaux, CPIX Workshop, Sept. 15th – 17th 2014, Bonn 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9788" y="6597650"/>
            <a:ext cx="608012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B0155FA3-9F95-4E49-878E-7C3643510AF2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49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80963"/>
            <a:ext cx="8229600" cy="468312"/>
          </a:xfrm>
          <a:prstGeom prst="rect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TestText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58888" y="6621463"/>
            <a:ext cx="676910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</a:t>
            </a:r>
            <a:r>
              <a:rPr lang="de-DE" smtClean="0">
                <a:solidFill>
                  <a:srgbClr val="000000"/>
                </a:solidFill>
              </a:rPr>
              <a:t>Deveaux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9788" y="6597650"/>
            <a:ext cx="608012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B0155FA3-9F95-4E49-878E-7C3643510AF2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010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80963"/>
            <a:ext cx="8229600" cy="468312"/>
          </a:xfrm>
          <a:prstGeom prst="rect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TestText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58888" y="6621463"/>
            <a:ext cx="676910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</a:t>
            </a:r>
            <a:r>
              <a:rPr lang="de-DE" smtClean="0">
                <a:solidFill>
                  <a:srgbClr val="000000"/>
                </a:solidFill>
              </a:rPr>
              <a:t>Deveaux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9788" y="6597650"/>
            <a:ext cx="608012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B0155FA3-9F95-4E49-878E-7C3643510AF2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05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80963"/>
            <a:ext cx="8229600" cy="468312"/>
          </a:xfrm>
          <a:prstGeom prst="rect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TestText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58888" y="6621463"/>
            <a:ext cx="676910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</a:t>
            </a:r>
            <a:r>
              <a:rPr lang="de-DE" smtClean="0">
                <a:solidFill>
                  <a:srgbClr val="000000"/>
                </a:solidFill>
              </a:rPr>
              <a:t>Deveaux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9788" y="6597650"/>
            <a:ext cx="608012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B0155FA3-9F95-4E49-878E-7C3643510AF2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645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25CBDDA-5CCF-8748-8988-9DC6C8981774}" type="slidenum">
              <a:rPr lang="de-DE" smtClean="0"/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dirty="0">
              <a:latin typeface="Arial"/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latin typeface="Arial"/>
              </a:rPr>
              <a:t>Cremlin+ WP7 kick-off meeting, virtual, Sept 4th 2020</a:t>
            </a:r>
            <a:endParaRPr lang="de-DE" dirty="0">
              <a:latin typeface="Arial"/>
            </a:endParaRPr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93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80963"/>
            <a:ext cx="8229600" cy="468312"/>
          </a:xfrm>
          <a:prstGeom prst="rect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TestText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58888" y="6621463"/>
            <a:ext cx="676910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M. Deveaux, 10. Sept 2010, Strasbourg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9788" y="6597650"/>
            <a:ext cx="608012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B0155FA3-9F95-4E49-878E-7C3643510AF2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266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81.xml"/><Relationship Id="rId1" Type="http://schemas.openxmlformats.org/officeDocument/2006/relationships/tags" Target="../tags/tag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81.xml"/><Relationship Id="rId1" Type="http://schemas.openxmlformats.org/officeDocument/2006/relationships/tags" Target="../tags/tag8.xml"/><Relationship Id="rId6" Type="http://schemas.openxmlformats.org/officeDocument/2006/relationships/image" Target="../media/image35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8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81.xml"/><Relationship Id="rId1" Type="http://schemas.openxmlformats.org/officeDocument/2006/relationships/tags" Target="../tags/tag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42.png"/><Relationship Id="rId7" Type="http://schemas.openxmlformats.org/officeDocument/2006/relationships/image" Target="../media/image45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24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hyperlink" Target="https://doi.org/10.1016/j.nima.2018.07.043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81.xml"/><Relationship Id="rId1" Type="http://schemas.openxmlformats.org/officeDocument/2006/relationships/tags" Target="../tags/tag10.xml"/><Relationship Id="rId6" Type="http://schemas.openxmlformats.org/officeDocument/2006/relationships/image" Target="../media/image7.jpg"/><Relationship Id="rId5" Type="http://schemas.microsoft.com/office/2007/relationships/hdphoto" Target="../media/hdphoto2.wdp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81.xml"/><Relationship Id="rId1" Type="http://schemas.openxmlformats.org/officeDocument/2006/relationships/tags" Target="../tags/tag11.xml"/><Relationship Id="rId6" Type="http://schemas.openxmlformats.org/officeDocument/2006/relationships/image" Target="../media/image52.jpeg"/><Relationship Id="rId5" Type="http://schemas.openxmlformats.org/officeDocument/2006/relationships/image" Target="../media/image5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8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81.xml"/><Relationship Id="rId1" Type="http://schemas.openxmlformats.org/officeDocument/2006/relationships/tags" Target="../tags/tag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81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81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81.xml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2.jpeg"/><Relationship Id="rId7" Type="http://schemas.microsoft.com/office/2007/relationships/hdphoto" Target="../media/hdphoto1.wdp"/><Relationship Id="rId2" Type="http://schemas.openxmlformats.org/officeDocument/2006/relationships/slideLayout" Target="../slideLayouts/slideLayout81.xml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81.xml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1563" y="4009398"/>
            <a:ext cx="6607516" cy="779866"/>
          </a:xfrm>
        </p:spPr>
        <p:txBody>
          <a:bodyPr/>
          <a:lstStyle/>
          <a:p>
            <a:r>
              <a:rPr lang="en-US"/>
              <a:t>Development of a next generation CMOS MAPS for CBM and beyond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4921" y="4797152"/>
            <a:ext cx="6400800" cy="584660"/>
          </a:xfrm>
        </p:spPr>
        <p:txBody>
          <a:bodyPr>
            <a:normAutofit fontScale="85000" lnSpcReduction="20000"/>
          </a:bodyPr>
          <a:lstStyle/>
          <a:p>
            <a:r>
              <a:rPr lang="de-DE" smtClean="0"/>
              <a:t>PD Dr. Michael Deveaux</a:t>
            </a:r>
          </a:p>
          <a:p>
            <a:r>
              <a:rPr lang="de-DE" smtClean="0"/>
              <a:t>on behalf of the MIMOSIS-team.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9" t="14823" r="3743" b="10429"/>
          <a:stretch/>
        </p:blipFill>
        <p:spPr>
          <a:xfrm>
            <a:off x="7754009" y="1257779"/>
            <a:ext cx="1349902" cy="10383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62899" y="931022"/>
            <a:ext cx="2040943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smtClean="0"/>
              <a:t>in collaboration with:</a:t>
            </a:r>
            <a:endParaRPr lang="en-US" sz="16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448" y="2193882"/>
            <a:ext cx="1226373" cy="6683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08" y="2988573"/>
            <a:ext cx="1349902" cy="2592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99" y="6381944"/>
            <a:ext cx="1981101" cy="4760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915" y="5550856"/>
            <a:ext cx="1307085" cy="92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595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59"/>
    </mc:Choice>
    <mc:Fallback>
      <p:transition spd="slow" advTm="1755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1ADF-9389-4A0D-80E6-D0C20F26924F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First Prototype: MIMOSIS-0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20004" y="741234"/>
            <a:ext cx="402065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2000" smtClean="0">
                <a:solidFill>
                  <a:srgbClr val="FF0000"/>
                </a:solidFill>
                <a:latin typeface="Arial"/>
              </a:rPr>
              <a:t>M</a:t>
            </a:r>
            <a:r>
              <a:rPr lang="de-DE" sz="2000" smtClean="0">
                <a:solidFill>
                  <a:srgbClr val="000000"/>
                </a:solidFill>
                <a:latin typeface="Arial"/>
              </a:rPr>
              <a:t>IMOSIS-0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000" smtClean="0">
                <a:solidFill>
                  <a:srgbClr val="000000"/>
                </a:solidFill>
                <a:latin typeface="Arial"/>
              </a:rPr>
              <a:t>32 columns of 504 pixels.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000" smtClean="0">
                <a:solidFill>
                  <a:srgbClr val="000000"/>
                </a:solidFill>
                <a:latin typeface="Arial"/>
              </a:rPr>
              <a:t>Priority encoder (data driven).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000" smtClean="0">
                <a:solidFill>
                  <a:srgbClr val="000000"/>
                </a:solidFill>
                <a:latin typeface="Arial"/>
              </a:rPr>
              <a:t>Up to 40V depletion voltage.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2000" smtClean="0">
                <a:solidFill>
                  <a:srgbClr val="000000"/>
                </a:solidFill>
                <a:latin typeface="Arial"/>
              </a:rPr>
              <a:t>No data buffers yet.</a:t>
            </a:r>
            <a:endParaRPr lang="en-US" sz="2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74486" y="1806488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800" smtClean="0">
                <a:solidFill>
                  <a:srgbClr val="000000"/>
                </a:solidFill>
                <a:latin typeface="Arial"/>
              </a:rPr>
              <a:t>MIMOSIS-0</a:t>
            </a: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70461" y="604239"/>
            <a:ext cx="4030358" cy="1103842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rot="16200000" flipV="1">
            <a:off x="5255056" y="1245996"/>
            <a:ext cx="427841" cy="1"/>
          </a:xfrm>
          <a:prstGeom prst="straightConnector1">
            <a:avLst/>
          </a:prstGeom>
          <a:ln w="127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966382" y="1076168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smtClean="0"/>
              <a:t>1</a:t>
            </a:r>
            <a:r>
              <a:rPr lang="de-DE" sz="600" b="1" smtClean="0"/>
              <a:t> </a:t>
            </a:r>
            <a:r>
              <a:rPr lang="de-DE" sz="1200" b="1" smtClean="0"/>
              <a:t>mm</a:t>
            </a:r>
            <a:endParaRPr lang="en-US" sz="1200" b="1"/>
          </a:p>
        </p:txBody>
      </p:sp>
      <p:sp>
        <p:nvSpPr>
          <p:cNvPr id="35" name="TextBox 34"/>
          <p:cNvSpPr txBox="1"/>
          <p:nvPr/>
        </p:nvSpPr>
        <p:spPr>
          <a:xfrm>
            <a:off x="1046319" y="3873481"/>
            <a:ext cx="1672253" cy="369332"/>
          </a:xfrm>
          <a:prstGeom prst="rect">
            <a:avLst/>
          </a:prstGeom>
          <a:ln>
            <a:solidFill>
              <a:srgbClr val="0066FF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800" smtClean="0">
                <a:solidFill>
                  <a:srgbClr val="0066FF"/>
                </a:solidFill>
              </a:rPr>
              <a:t>Pulse injection</a:t>
            </a:r>
            <a:endParaRPr lang="en-US" sz="1800" dirty="0" smtClean="0">
              <a:solidFill>
                <a:srgbClr val="0066FF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2966350" y="2924944"/>
            <a:ext cx="5005250" cy="1419311"/>
            <a:chOff x="2966350" y="2924944"/>
            <a:chExt cx="5005250" cy="141931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/>
            <a:srcRect b="91526"/>
            <a:stretch/>
          </p:blipFill>
          <p:spPr>
            <a:xfrm>
              <a:off x="2966952" y="2924944"/>
              <a:ext cx="5004047" cy="217922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5"/>
            <a:srcRect t="55285"/>
            <a:stretch/>
          </p:blipFill>
          <p:spPr>
            <a:xfrm>
              <a:off x="2966350" y="3177499"/>
              <a:ext cx="5005250" cy="1166756"/>
            </a:xfrm>
            <a:prstGeom prst="rect">
              <a:avLst/>
            </a:prstGeom>
          </p:spPr>
        </p:pic>
      </p:grpSp>
      <p:sp>
        <p:nvSpPr>
          <p:cNvPr id="49" name="TextBox 48"/>
          <p:cNvSpPr txBox="1"/>
          <p:nvPr/>
        </p:nvSpPr>
        <p:spPr>
          <a:xfrm>
            <a:off x="243019" y="2918539"/>
            <a:ext cx="2339167" cy="70788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mtClean="0">
                <a:solidFill>
                  <a:srgbClr val="FF0000"/>
                </a:solidFill>
              </a:rPr>
              <a:t>D</a:t>
            </a:r>
            <a:r>
              <a:rPr lang="de-DE" smtClean="0"/>
              <a:t>C-pixel</a:t>
            </a:r>
          </a:p>
          <a:p>
            <a:pPr algn="l"/>
            <a:r>
              <a:rPr lang="de-DE" sz="1800" smtClean="0"/>
              <a:t>(Inspired by ALPIDE)</a:t>
            </a:r>
            <a:endParaRPr lang="en-US" sz="1800" dirty="0" smtClean="0"/>
          </a:p>
        </p:txBody>
      </p:sp>
      <p:grpSp>
        <p:nvGrpSpPr>
          <p:cNvPr id="64" name="Group 63"/>
          <p:cNvGrpSpPr/>
          <p:nvPr/>
        </p:nvGrpSpPr>
        <p:grpSpPr>
          <a:xfrm>
            <a:off x="243019" y="4664722"/>
            <a:ext cx="7728581" cy="1288863"/>
            <a:chOff x="243019" y="4213235"/>
            <a:chExt cx="7728581" cy="1288863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5"/>
            <a:srcRect t="9823" b="46023"/>
            <a:stretch/>
          </p:blipFill>
          <p:spPr>
            <a:xfrm>
              <a:off x="2966350" y="4349970"/>
              <a:ext cx="5005250" cy="1152128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243019" y="4213235"/>
              <a:ext cx="1250663" cy="43088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mtClean="0">
                  <a:solidFill>
                    <a:srgbClr val="FF0000"/>
                  </a:solidFill>
                </a:rPr>
                <a:t>A</a:t>
              </a:r>
              <a:r>
                <a:rPr lang="de-DE" smtClean="0"/>
                <a:t>C-pixel</a:t>
              </a:r>
            </a:p>
          </p:txBody>
        </p:sp>
      </p:grpSp>
      <p:cxnSp>
        <p:nvCxnSpPr>
          <p:cNvPr id="37" name="Straight Arrow Connector 36"/>
          <p:cNvCxnSpPr/>
          <p:nvPr/>
        </p:nvCxnSpPr>
        <p:spPr>
          <a:xfrm>
            <a:off x="2718572" y="4077072"/>
            <a:ext cx="495555" cy="0"/>
          </a:xfrm>
          <a:prstGeom prst="straightConnector1">
            <a:avLst/>
          </a:prstGeom>
          <a:ln w="28575">
            <a:solidFill>
              <a:srgbClr val="0066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 64"/>
          <p:cNvGrpSpPr/>
          <p:nvPr/>
        </p:nvGrpSpPr>
        <p:grpSpPr>
          <a:xfrm>
            <a:off x="395536" y="5110158"/>
            <a:ext cx="3029504" cy="369332"/>
            <a:chOff x="849080" y="4972526"/>
            <a:chExt cx="3029504" cy="369332"/>
          </a:xfrm>
        </p:grpSpPr>
        <p:sp>
          <p:nvSpPr>
            <p:cNvPr id="38" name="TextBox 37"/>
            <p:cNvSpPr txBox="1"/>
            <p:nvPr/>
          </p:nvSpPr>
          <p:spPr>
            <a:xfrm>
              <a:off x="849080" y="4972526"/>
              <a:ext cx="2428870" cy="369332"/>
            </a:xfrm>
            <a:prstGeom prst="rect">
              <a:avLst/>
            </a:prstGeom>
            <a:ln>
              <a:solidFill>
                <a:srgbClr val="0066FF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800" smtClean="0">
                  <a:solidFill>
                    <a:srgbClr val="0066FF"/>
                  </a:solidFill>
                </a:rPr>
                <a:t>up to 40V HV top bias</a:t>
              </a:r>
              <a:endParaRPr lang="en-US" sz="1800" dirty="0" smtClean="0">
                <a:solidFill>
                  <a:srgbClr val="0066FF"/>
                </a:solidFill>
              </a:endParaRPr>
            </a:p>
          </p:txBody>
        </p:sp>
        <p:cxnSp>
          <p:nvCxnSpPr>
            <p:cNvPr id="56" name="Straight Arrow Connector 55"/>
            <p:cNvCxnSpPr>
              <a:stCxn id="38" idx="3"/>
            </p:cNvCxnSpPr>
            <p:nvPr/>
          </p:nvCxnSpPr>
          <p:spPr>
            <a:xfrm>
              <a:off x="3277950" y="5157192"/>
              <a:ext cx="600634" cy="1"/>
            </a:xfrm>
            <a:prstGeom prst="straightConnector1">
              <a:avLst/>
            </a:prstGeom>
            <a:ln w="28575">
              <a:solidFill>
                <a:srgbClr val="0066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3944983" y="5547360"/>
            <a:ext cx="3795098" cy="955434"/>
            <a:chOff x="1248931" y="5017231"/>
            <a:chExt cx="3795098" cy="955434"/>
          </a:xfrm>
        </p:grpSpPr>
        <p:cxnSp>
          <p:nvCxnSpPr>
            <p:cNvPr id="39" name="Straight Arrow Connector 38"/>
            <p:cNvCxnSpPr/>
            <p:nvPr/>
          </p:nvCxnSpPr>
          <p:spPr>
            <a:xfrm flipH="1" flipV="1">
              <a:off x="1248931" y="5017231"/>
              <a:ext cx="2609306" cy="586104"/>
            </a:xfrm>
            <a:prstGeom prst="straightConnector1">
              <a:avLst/>
            </a:prstGeom>
            <a:ln>
              <a:solidFill>
                <a:srgbClr val="0066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2704927" y="5603333"/>
              <a:ext cx="2339102" cy="369332"/>
            </a:xfrm>
            <a:prstGeom prst="rect">
              <a:avLst/>
            </a:prstGeom>
            <a:ln>
              <a:solidFill>
                <a:srgbClr val="0066FF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800" smtClean="0">
                  <a:solidFill>
                    <a:srgbClr val="0066FF"/>
                  </a:solidFill>
                </a:rPr>
                <a:t>Decoupling capacitor</a:t>
              </a:r>
              <a:endParaRPr lang="en-US" sz="1800" dirty="0" smtClean="0">
                <a:solidFill>
                  <a:srgbClr val="0066FF"/>
                </a:solidFill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379409" y="5547360"/>
            <a:ext cx="3112471" cy="523220"/>
            <a:chOff x="849080" y="4972526"/>
            <a:chExt cx="3112471" cy="523220"/>
          </a:xfrm>
        </p:grpSpPr>
        <p:sp>
          <p:nvSpPr>
            <p:cNvPr id="73" name="TextBox 72"/>
            <p:cNvSpPr txBox="1"/>
            <p:nvPr/>
          </p:nvSpPr>
          <p:spPr>
            <a:xfrm>
              <a:off x="849080" y="4972526"/>
              <a:ext cx="2603533" cy="523220"/>
            </a:xfrm>
            <a:prstGeom prst="rect">
              <a:avLst/>
            </a:prstGeom>
            <a:ln>
              <a:solidFill>
                <a:srgbClr val="0066FF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400" smtClean="0">
                  <a:solidFill>
                    <a:srgbClr val="0066FF"/>
                  </a:solidFill>
                </a:rPr>
                <a:t>Back bias possible.</a:t>
              </a:r>
            </a:p>
            <a:p>
              <a:pPr algn="l"/>
              <a:r>
                <a:rPr lang="de-DE" sz="1400" smtClean="0">
                  <a:solidFill>
                    <a:srgbClr val="0066FF"/>
                  </a:solidFill>
                </a:rPr>
                <a:t>P-Well bias (ALPIDE) possible</a:t>
              </a:r>
              <a:endParaRPr lang="en-US" sz="1400" dirty="0" smtClean="0">
                <a:solidFill>
                  <a:srgbClr val="0066FF"/>
                </a:solidFill>
              </a:endParaRPr>
            </a:p>
          </p:txBody>
        </p:sp>
        <p:cxnSp>
          <p:nvCxnSpPr>
            <p:cNvPr id="74" name="Straight Arrow Connector 73"/>
            <p:cNvCxnSpPr>
              <a:stCxn id="73" idx="3"/>
            </p:cNvCxnSpPr>
            <p:nvPr/>
          </p:nvCxnSpPr>
          <p:spPr>
            <a:xfrm flipV="1">
              <a:off x="3452613" y="5223648"/>
              <a:ext cx="508938" cy="10488"/>
            </a:xfrm>
            <a:prstGeom prst="straightConnector1">
              <a:avLst/>
            </a:prstGeom>
            <a:ln w="28575">
              <a:solidFill>
                <a:srgbClr val="0066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77338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369"/>
    </mc:Choice>
    <mc:Fallback>
      <p:transition spd="slow" advTm="80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359" y="2492896"/>
            <a:ext cx="2998029" cy="242174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1ADF-9389-4A0D-80E6-D0C20F26924F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MIMOSIS-0: Pulse tests</a:t>
            </a:r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735292" y="2237021"/>
            <a:ext cx="1340432" cy="30777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smtClean="0">
                <a:solidFill>
                  <a:schemeClr val="accent6">
                    <a:lumMod val="75000"/>
                  </a:schemeClr>
                </a:solidFill>
              </a:rPr>
              <a:t>Pulse injection</a:t>
            </a:r>
            <a:endParaRPr lang="en-US" sz="14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3982963" y="699101"/>
            <a:ext cx="5005250" cy="1419311"/>
            <a:chOff x="2966350" y="2924944"/>
            <a:chExt cx="5005250" cy="141931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/>
            <a:srcRect b="91526"/>
            <a:stretch/>
          </p:blipFill>
          <p:spPr>
            <a:xfrm>
              <a:off x="2966952" y="2924944"/>
              <a:ext cx="5004047" cy="217922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5"/>
            <a:srcRect t="55285"/>
            <a:stretch/>
          </p:blipFill>
          <p:spPr>
            <a:xfrm>
              <a:off x="2966350" y="3177499"/>
              <a:ext cx="5005250" cy="1166756"/>
            </a:xfrm>
            <a:prstGeom prst="rect">
              <a:avLst/>
            </a:prstGeom>
          </p:spPr>
        </p:pic>
      </p:grpSp>
      <p:cxnSp>
        <p:nvCxnSpPr>
          <p:cNvPr id="5" name="Straight Arrow Connector 4"/>
          <p:cNvCxnSpPr/>
          <p:nvPr/>
        </p:nvCxnSpPr>
        <p:spPr>
          <a:xfrm>
            <a:off x="6071195" y="1647638"/>
            <a:ext cx="0" cy="1131162"/>
          </a:xfrm>
          <a:prstGeom prst="straightConnector1">
            <a:avLst/>
          </a:prstGeom>
          <a:ln>
            <a:solidFill>
              <a:srgbClr val="D002CB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999687" y="1616639"/>
            <a:ext cx="12973" cy="2588482"/>
          </a:xfrm>
          <a:prstGeom prst="straightConnector1">
            <a:avLst/>
          </a:prstGeom>
          <a:ln>
            <a:solidFill>
              <a:srgbClr val="00C6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rot="16200000" flipH="1">
            <a:off x="3865985" y="2434953"/>
            <a:ext cx="1916086" cy="1080120"/>
          </a:xfrm>
          <a:prstGeom prst="bentConnector3">
            <a:avLst>
              <a:gd name="adj1" fmla="val 7732"/>
            </a:avLst>
          </a:prstGeom>
          <a:ln>
            <a:solidFill>
              <a:schemeClr val="accent6">
                <a:lumMod val="75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144142" y="2726214"/>
            <a:ext cx="4890727" cy="3812021"/>
            <a:chOff x="144142" y="2726214"/>
            <a:chExt cx="4890727" cy="3812021"/>
          </a:xfrm>
        </p:grpSpPr>
        <p:sp>
          <p:nvSpPr>
            <p:cNvPr id="18" name="Rectangle 17"/>
            <p:cNvSpPr/>
            <p:nvPr/>
          </p:nvSpPr>
          <p:spPr>
            <a:xfrm>
              <a:off x="144142" y="2754204"/>
              <a:ext cx="4890727" cy="33385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53692" y="3863489"/>
              <a:ext cx="4677523" cy="2674746"/>
              <a:chOff x="300365" y="2908157"/>
              <a:chExt cx="4131871" cy="2362725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365" y="2908157"/>
                <a:ext cx="4131871" cy="1988909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2881647" y="2911070"/>
                <a:ext cx="1443749" cy="326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sz="1800" baseline="30000" smtClean="0">
                    <a:solidFill>
                      <a:srgbClr val="FFFFFF"/>
                    </a:solidFill>
                    <a:latin typeface="Arial"/>
                  </a:rPr>
                  <a:t>55</a:t>
                </a:r>
                <a:r>
                  <a:rPr lang="de-DE" sz="1800" smtClean="0">
                    <a:solidFill>
                      <a:srgbClr val="FFFFFF"/>
                    </a:solidFill>
                    <a:latin typeface="Arial"/>
                  </a:rPr>
                  <a:t>Fe (1640 e)</a:t>
                </a:r>
                <a:endParaRPr lang="en-US" sz="18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899593" y="4186065"/>
                <a:ext cx="319649" cy="611086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11" idx="4"/>
              </p:cNvCxnSpPr>
              <p:nvPr/>
            </p:nvCxnSpPr>
            <p:spPr>
              <a:xfrm>
                <a:off x="1059418" y="4797151"/>
                <a:ext cx="0" cy="17467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755576" y="4971822"/>
                <a:ext cx="2550510" cy="299060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de-DE" sz="1600" smtClean="0"/>
                  <a:t>Rather small time walk &amp; jitter</a:t>
                </a:r>
                <a:endParaRPr lang="en-US" sz="1600" dirty="0" smtClean="0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264795" y="2726214"/>
              <a:ext cx="1898446" cy="2549434"/>
              <a:chOff x="264795" y="2726214"/>
              <a:chExt cx="1898446" cy="2549434"/>
            </a:xfrm>
          </p:grpSpPr>
          <p:cxnSp>
            <p:nvCxnSpPr>
              <p:cNvPr id="32" name="Straight Arrow Connector 31"/>
              <p:cNvCxnSpPr/>
              <p:nvPr/>
            </p:nvCxnSpPr>
            <p:spPr>
              <a:xfrm flipV="1">
                <a:off x="1105883" y="2864872"/>
                <a:ext cx="0" cy="2410776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/>
              <p:cNvSpPr txBox="1"/>
              <p:nvPr/>
            </p:nvSpPr>
            <p:spPr>
              <a:xfrm>
                <a:off x="264795" y="2726214"/>
                <a:ext cx="825867" cy="369332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de-DE" sz="1800" smtClean="0">
                    <a:solidFill>
                      <a:schemeClr val="bg1"/>
                    </a:solidFill>
                  </a:rPr>
                  <a:t>Signal</a:t>
                </a:r>
                <a:endParaRPr lang="en-US" sz="1800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79451" y="3816239"/>
                <a:ext cx="686406" cy="95410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de-DE" sz="1400" smtClean="0">
                    <a:solidFill>
                      <a:schemeClr val="bg1"/>
                    </a:solidFill>
                  </a:rPr>
                  <a:t>~850e</a:t>
                </a:r>
              </a:p>
              <a:p>
                <a:pPr algn="l"/>
                <a:endParaRPr lang="de-DE" sz="1400">
                  <a:solidFill>
                    <a:schemeClr val="bg1"/>
                  </a:solidFill>
                </a:endParaRPr>
              </a:p>
              <a:p>
                <a:pPr algn="l"/>
                <a:endParaRPr lang="de-DE" sz="1400" smtClean="0">
                  <a:solidFill>
                    <a:schemeClr val="bg1"/>
                  </a:solidFill>
                </a:endParaRPr>
              </a:p>
              <a:p>
                <a:pPr algn="l"/>
                <a:endParaRPr lang="en-US" sz="1400" dirty="0" smtClean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997726" y="3967891"/>
                <a:ext cx="1165515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/>
            <p:cNvSpPr txBox="1"/>
            <p:nvPr/>
          </p:nvSpPr>
          <p:spPr>
            <a:xfrm>
              <a:off x="1190767" y="3606264"/>
              <a:ext cx="2214517" cy="276999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200" smtClean="0">
                  <a:solidFill>
                    <a:schemeClr val="bg1"/>
                  </a:solidFill>
                </a:rPr>
                <a:t>M.I.P ~850e (MPW 25µm epi)</a:t>
              </a:r>
              <a:endParaRPr lang="en-US" sz="1200" dirty="0" smtClean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76028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980"/>
    </mc:Choice>
    <mc:Fallback>
      <p:transition spd="slow" advTm="89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1ADF-9389-4A0D-80E6-D0C20F26924F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MIMOSIS-0: Pulse tests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15071" y="5310238"/>
            <a:ext cx="7112845" cy="1261884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mtClean="0">
                <a:solidFill>
                  <a:srgbClr val="FF0000"/>
                </a:solidFill>
              </a:rPr>
              <a:t>A</a:t>
            </a:r>
            <a:r>
              <a:rPr lang="de-DE" smtClean="0"/>
              <a:t>fter optimizing trim voltages: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1800" smtClean="0"/>
              <a:t>Time walk + jitter &lt; 1µs, pixel busy </a:t>
            </a:r>
            <a:r>
              <a:rPr lang="de-DE" sz="1100" smtClean="0"/>
              <a:t>(analog)</a:t>
            </a:r>
            <a:r>
              <a:rPr lang="de-DE" sz="1800" smtClean="0"/>
              <a:t> ~3µs.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1800" smtClean="0"/>
              <a:t>AC pixel (not shown) 30% slower than DC pixel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1800" smtClean="0"/>
              <a:t>Might reach time accuracy &lt; 1µs (target frame readout time 5µs)</a:t>
            </a:r>
            <a:endParaRPr lang="en-US" sz="1800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-180528" y="404664"/>
            <a:ext cx="6408711" cy="5163507"/>
            <a:chOff x="-180528" y="404664"/>
            <a:chExt cx="6408711" cy="5163507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80528" y="404664"/>
              <a:ext cx="6408711" cy="516350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30667" y="1625579"/>
              <a:ext cx="482824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400" smtClean="0"/>
                <a:t>400</a:t>
              </a:r>
              <a:endParaRPr lang="en-US" sz="1400" dirty="0" smtClean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283968" y="878980"/>
            <a:ext cx="1199367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050" smtClean="0"/>
              <a:t>(individual pixel)</a:t>
            </a:r>
            <a:endParaRPr lang="en-US" sz="1050" dirty="0" smtClean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572000" y="1140590"/>
            <a:ext cx="0" cy="272186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Pictur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641" y="2132856"/>
            <a:ext cx="3534061" cy="282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84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998"/>
    </mc:Choice>
    <mc:Fallback>
      <p:transition spd="slow" advTm="65998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1ADF-9389-4A0D-80E6-D0C20F26924F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First Prototype: MIMOSIS-0</a:t>
            </a:r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7028539" y="764704"/>
            <a:ext cx="1762163" cy="5382361"/>
            <a:chOff x="7028539" y="764704"/>
            <a:chExt cx="1762163" cy="5382361"/>
          </a:xfrm>
        </p:grpSpPr>
        <p:grpSp>
          <p:nvGrpSpPr>
            <p:cNvPr id="5" name="Group 4"/>
            <p:cNvGrpSpPr/>
            <p:nvPr/>
          </p:nvGrpSpPr>
          <p:grpSpPr>
            <a:xfrm rot="5400000">
              <a:off x="5218440" y="2574803"/>
              <a:ext cx="5382361" cy="1762163"/>
              <a:chOff x="5068175" y="570567"/>
              <a:chExt cx="4030358" cy="1103842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5068175" y="570567"/>
                <a:ext cx="4030358" cy="1103842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013" t="43025" r="11114" b="41691"/>
              <a:stretch/>
            </p:blipFill>
            <p:spPr>
              <a:xfrm rot="10800000">
                <a:off x="5164096" y="998405"/>
                <a:ext cx="3640821" cy="427839"/>
              </a:xfrm>
              <a:prstGeom prst="rect">
                <a:avLst/>
              </a:prstGeom>
            </p:spPr>
          </p:pic>
          <p:cxnSp>
            <p:nvCxnSpPr>
              <p:cNvPr id="27" name="Straight Arrow Connector 26"/>
              <p:cNvCxnSpPr/>
              <p:nvPr/>
            </p:nvCxnSpPr>
            <p:spPr>
              <a:xfrm rot="16200000" flipV="1">
                <a:off x="5452770" y="1212324"/>
                <a:ext cx="427841" cy="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 rot="16200000">
                <a:off x="5384145" y="1016729"/>
                <a:ext cx="470955" cy="3311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b="1" smtClean="0"/>
                  <a:t>1</a:t>
                </a:r>
                <a:r>
                  <a:rPr lang="de-DE" sz="600" b="1" smtClean="0"/>
                  <a:t> </a:t>
                </a:r>
                <a:r>
                  <a:rPr lang="de-DE" sz="1200" b="1" smtClean="0"/>
                  <a:t>mm</a:t>
                </a:r>
                <a:endParaRPr lang="en-US" sz="1200" b="1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438239" y="5218938"/>
              <a:ext cx="9189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2400" baseline="30000" smtClean="0">
                  <a:latin typeface="Arial"/>
                </a:rPr>
                <a:t>X-ray</a:t>
              </a:r>
              <a:endParaRPr lang="en-US" sz="2400">
                <a:latin typeface="Arial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15990" y="5301208"/>
            <a:ext cx="4596130" cy="1169551"/>
          </a:xfrm>
          <a:prstGeom prst="rect">
            <a:avLst/>
          </a:prstGeom>
          <a:solidFill>
            <a:srgbClr val="E6E6E6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mtClean="0">
                <a:solidFill>
                  <a:srgbClr val="FF0000"/>
                </a:solidFill>
              </a:rPr>
              <a:t>T</a:t>
            </a:r>
            <a:r>
              <a:rPr lang="de-DE" smtClean="0"/>
              <a:t>est with test-pulse: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1600" smtClean="0"/>
              <a:t>FPN &lt; 12 e ENC, temporal noise &lt;&lt;6 e ENC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1600" smtClean="0"/>
              <a:t>Threshold ~120 e (Threshold/Noise = 8)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1600" smtClean="0"/>
              <a:t>Very uniform response.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4659" y="679100"/>
            <a:ext cx="5968697" cy="4550100"/>
            <a:chOff x="74659" y="679100"/>
            <a:chExt cx="5968697" cy="45501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659" y="679100"/>
              <a:ext cx="5968697" cy="45501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043608" y="2492896"/>
              <a:ext cx="216024" cy="1728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207417" y="3354196"/>
            <a:ext cx="2028229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sz="1800" smtClean="0">
                <a:solidFill>
                  <a:srgbClr val="FF0000"/>
                </a:solidFill>
              </a:rPr>
              <a:t>S</a:t>
            </a:r>
            <a:r>
              <a:rPr lang="de-DE" sz="1800" smtClean="0"/>
              <a:t>ignal</a:t>
            </a:r>
            <a:r>
              <a:rPr lang="de-DE" sz="1800"/>
              <a:t>: 850e MPV</a:t>
            </a:r>
            <a:endParaRPr lang="en-US" sz="1800"/>
          </a:p>
          <a:p>
            <a:r>
              <a:rPr lang="de-DE" sz="1200" smtClean="0"/>
              <a:t>Computed estimate.</a:t>
            </a:r>
          </a:p>
          <a:p>
            <a:r>
              <a:rPr lang="de-DE" sz="1200"/>
              <a:t>M.I.P. </a:t>
            </a:r>
            <a:r>
              <a:rPr lang="de-DE" sz="1200" smtClean="0"/>
              <a:t>25µm-epi.</a:t>
            </a:r>
          </a:p>
          <a:p>
            <a:r>
              <a:rPr lang="de-DE" sz="1200" smtClean="0"/>
              <a:t>No charge sharing.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8361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69"/>
    </mc:Choice>
    <mc:Fallback>
      <p:transition spd="slow" advTm="79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1ADF-9389-4A0D-80E6-D0C20F26924F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Results: MIMOSIS-0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4957"/>
          <a:stretch/>
        </p:blipFill>
        <p:spPr>
          <a:xfrm>
            <a:off x="827584" y="440334"/>
            <a:ext cx="6912768" cy="50633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7544" y="5687770"/>
            <a:ext cx="7616188" cy="738664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mtClean="0">
                <a:solidFill>
                  <a:srgbClr val="FF0000"/>
                </a:solidFill>
              </a:rPr>
              <a:t>R</a:t>
            </a:r>
            <a:r>
              <a:rPr lang="de-DE" smtClean="0"/>
              <a:t>ad tolerance &gt; 3 MRad </a:t>
            </a:r>
            <a:r>
              <a:rPr lang="de-DE" sz="1800" smtClean="0"/>
              <a:t>(after 1 year room temperature annealing)</a:t>
            </a:r>
          </a:p>
          <a:p>
            <a:pPr algn="l"/>
            <a:r>
              <a:rPr lang="de-DE" sz="2000" smtClean="0"/>
              <a:t>Handling dose gradients appears feasible.</a:t>
            </a:r>
            <a:endParaRPr lang="en-US" sz="2000" dirty="0" smtClean="0"/>
          </a:p>
        </p:txBody>
      </p:sp>
      <p:sp>
        <p:nvSpPr>
          <p:cNvPr id="11" name="TextBox 10"/>
          <p:cNvSpPr txBox="1"/>
          <p:nvPr/>
        </p:nvSpPr>
        <p:spPr>
          <a:xfrm rot="5400000">
            <a:off x="6433614" y="3452245"/>
            <a:ext cx="508350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800" smtClean="0"/>
              <a:t>B. Arnoldi-Meadows, CBM progress report 2019</a:t>
            </a:r>
            <a:endParaRPr lang="en-US" sz="18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4572000" y="3824710"/>
            <a:ext cx="150393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200" smtClean="0"/>
              <a:t>Manipulation error?</a:t>
            </a:r>
            <a:endParaRPr lang="en-US" sz="1200" dirty="0" smtClean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788024" y="3356992"/>
            <a:ext cx="0" cy="4677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358816" y="4415538"/>
            <a:ext cx="1675459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smtClean="0"/>
              <a:t>Room temperature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2628558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488"/>
    </mc:Choice>
    <mc:Fallback>
      <p:transition spd="slow" advTm="70488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1ADF-9389-4A0D-80E6-D0C20F26924F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MIMOSIS – 1 : 1st full size sensor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7504" y="2291947"/>
            <a:ext cx="2906565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smtClean="0">
                <a:solidFill>
                  <a:schemeClr val="bg1"/>
                </a:solidFill>
              </a:rPr>
              <a:t>MIMOSIS-1, 60µm thick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228" y="814257"/>
            <a:ext cx="2121646" cy="12468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2100" y="2118680"/>
            <a:ext cx="2113020" cy="12423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6050" y="3418521"/>
            <a:ext cx="2142319" cy="145796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0228" y="4934029"/>
            <a:ext cx="2113020" cy="1419967"/>
          </a:xfrm>
          <a:prstGeom prst="rect">
            <a:avLst/>
          </a:prstGeom>
        </p:spPr>
      </p:pic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451511"/>
              </p:ext>
            </p:extLst>
          </p:nvPr>
        </p:nvGraphicFramePr>
        <p:xfrm>
          <a:off x="91444" y="3527875"/>
          <a:ext cx="4352804" cy="2377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04532"/>
                <a:gridCol w="2448272"/>
              </a:tblGrid>
              <a:tr h="3564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mtClean="0"/>
                        <a:t>MIMOSIS-1 goal</a:t>
                      </a:r>
                      <a:endParaRPr lang="en-US"/>
                    </a:p>
                  </a:txBody>
                  <a:tcPr/>
                </a:tc>
              </a:tr>
              <a:tr h="332491">
                <a:tc>
                  <a:txBody>
                    <a:bodyPr/>
                    <a:lstStyle/>
                    <a:p>
                      <a:pPr algn="ctr"/>
                      <a:r>
                        <a:rPr lang="de-DE" sz="1600" smtClean="0"/>
                        <a:t>Time precision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smtClean="0"/>
                        <a:t>&lt; 5 µs</a:t>
                      </a:r>
                      <a:endParaRPr lang="en-US" sz="1600"/>
                    </a:p>
                  </a:txBody>
                  <a:tcPr/>
                </a:tc>
              </a:tr>
              <a:tr h="332491">
                <a:tc>
                  <a:txBody>
                    <a:bodyPr/>
                    <a:lstStyle/>
                    <a:p>
                      <a:pPr algn="ctr"/>
                      <a:r>
                        <a:rPr lang="de-DE" sz="1600" smtClean="0"/>
                        <a:t>Pixel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smtClean="0"/>
                        <a:t>1024 x 504 </a:t>
                      </a:r>
                      <a:endParaRPr lang="en-US" sz="1600"/>
                    </a:p>
                  </a:txBody>
                  <a:tcPr/>
                </a:tc>
              </a:tr>
              <a:tr h="332491">
                <a:tc>
                  <a:txBody>
                    <a:bodyPr/>
                    <a:lstStyle/>
                    <a:p>
                      <a:pPr algn="ctr"/>
                      <a:r>
                        <a:rPr lang="de-DE" sz="1600" smtClean="0"/>
                        <a:t>Pixel size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smtClean="0"/>
                        <a:t>27 x 30µm²</a:t>
                      </a:r>
                      <a:endParaRPr lang="en-US" sz="1600" smtClean="0"/>
                    </a:p>
                  </a:txBody>
                  <a:tcPr/>
                </a:tc>
              </a:tr>
              <a:tr h="332491">
                <a:tc>
                  <a:txBody>
                    <a:bodyPr/>
                    <a:lstStyle/>
                    <a:p>
                      <a:pPr algn="ctr"/>
                      <a:r>
                        <a:rPr lang="de-DE" sz="1600" smtClean="0"/>
                        <a:t>Pixel variants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smtClean="0"/>
                        <a:t>2 x AC – 2 x DC</a:t>
                      </a:r>
                      <a:endParaRPr lang="en-US" sz="1600"/>
                    </a:p>
                  </a:txBody>
                  <a:tcPr/>
                </a:tc>
              </a:tr>
              <a:tr h="332491">
                <a:tc>
                  <a:txBody>
                    <a:bodyPr/>
                    <a:lstStyle/>
                    <a:p>
                      <a:pPr algn="ctr"/>
                      <a:r>
                        <a:rPr lang="de-DE" sz="1600" smtClean="0"/>
                        <a:t>Epi</a:t>
                      </a:r>
                      <a:r>
                        <a:rPr lang="de-DE" sz="1600" baseline="0" smtClean="0"/>
                        <a:t> layers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smtClean="0"/>
                        <a:t>6 options (4 relevant)</a:t>
                      </a:r>
                      <a:endParaRPr lang="en-US" sz="1600"/>
                    </a:p>
                  </a:txBody>
                  <a:tcPr/>
                </a:tc>
              </a:tr>
              <a:tr h="332491">
                <a:tc>
                  <a:txBody>
                    <a:bodyPr/>
                    <a:lstStyle/>
                    <a:p>
                      <a:pPr algn="ctr"/>
                      <a:r>
                        <a:rPr lang="de-DE" sz="1600" smtClean="0"/>
                        <a:t>HI tolerance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smtClean="0"/>
                        <a:t>Hardened</a:t>
                      </a:r>
                      <a:endParaRPr lang="en-US" sz="160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70" t="-12300" r="-4929" b="-4584"/>
          <a:stretch/>
        </p:blipFill>
        <p:spPr>
          <a:xfrm>
            <a:off x="7164140" y="4060801"/>
            <a:ext cx="809625" cy="838200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37" name="Straight Arrow Connector 36"/>
          <p:cNvCxnSpPr/>
          <p:nvPr/>
        </p:nvCxnSpPr>
        <p:spPr>
          <a:xfrm>
            <a:off x="4335114" y="5445224"/>
            <a:ext cx="74094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91444" y="645824"/>
            <a:ext cx="4352804" cy="2825354"/>
            <a:chOff x="5972649" y="550048"/>
            <a:chExt cx="2961686" cy="1938734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21" t="18293" r="27392" b="41589"/>
            <a:stretch/>
          </p:blipFill>
          <p:spPr>
            <a:xfrm>
              <a:off x="5972650" y="550048"/>
              <a:ext cx="2961685" cy="186476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768060" y="2181005"/>
              <a:ext cx="2090637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400" smtClean="0">
                  <a:solidFill>
                    <a:schemeClr val="bg1"/>
                  </a:solidFill>
                </a:rPr>
                <a:t>MIMOSIS-1, 60µm thick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69" t="14823" r="3743" b="10429"/>
            <a:stretch/>
          </p:blipFill>
          <p:spPr>
            <a:xfrm>
              <a:off x="5972650" y="550048"/>
              <a:ext cx="670210" cy="519000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5972649" y="550048"/>
              <a:ext cx="2961685" cy="18631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5590542" y="4174356"/>
            <a:ext cx="458780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smtClean="0"/>
              <a:t>3 x</a:t>
            </a:r>
            <a:endParaRPr lang="en-US" sz="1600" dirty="0" smtClean="0"/>
          </a:p>
        </p:txBody>
      </p:sp>
      <p:sp>
        <p:nvSpPr>
          <p:cNvPr id="47" name="Left Brace 46"/>
          <p:cNvSpPr/>
          <p:nvPr/>
        </p:nvSpPr>
        <p:spPr>
          <a:xfrm>
            <a:off x="5100654" y="814257"/>
            <a:ext cx="263434" cy="5495063"/>
          </a:xfrm>
          <a:prstGeom prst="leftBrace">
            <a:avLst>
              <a:gd name="adj1" fmla="val 8333"/>
              <a:gd name="adj2" fmla="val 84390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5400000">
            <a:off x="6432066" y="2956055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000" smtClean="0">
                <a:latin typeface="+mj-lt"/>
              </a:rPr>
              <a:t>W. Snoeys et al., DOI: 10.1016/j.nima.2017.07.046</a:t>
            </a:r>
          </a:p>
          <a:p>
            <a:r>
              <a:rPr lang="da-DK" sz="1000">
                <a:latin typeface="+mj-lt"/>
              </a:rPr>
              <a:t>H. Pernegger et al., </a:t>
            </a:r>
            <a:r>
              <a:rPr lang="da-DK" sz="1000">
                <a:latin typeface="+mj-lt"/>
                <a:hlinkClick r:id="rId9"/>
              </a:rPr>
              <a:t>https</a:t>
            </a:r>
            <a:r>
              <a:rPr lang="da-DK" sz="1000">
                <a:latin typeface="+mj-lt"/>
                <a:hlinkClick r:id="rId9"/>
              </a:rPr>
              <a:t>://</a:t>
            </a:r>
            <a:r>
              <a:rPr lang="da-DK" sz="1000" smtClean="0">
                <a:latin typeface="+mj-lt"/>
                <a:hlinkClick r:id="rId9"/>
              </a:rPr>
              <a:t>doi.org/10.1016/j.nima.2018.07.043</a:t>
            </a:r>
            <a:endParaRPr lang="da-DK" sz="1000" smtClean="0">
              <a:latin typeface="+mj-lt"/>
            </a:endParaRPr>
          </a:p>
          <a:p>
            <a:r>
              <a:rPr lang="da-DK" sz="1000">
                <a:latin typeface="+mj-lt"/>
              </a:rPr>
              <a:t>M. Munkeret al., DOI</a:t>
            </a:r>
            <a:r>
              <a:rPr lang="da-DK" sz="1000">
                <a:latin typeface="+mj-lt"/>
              </a:rPr>
              <a:t>: </a:t>
            </a:r>
            <a:r>
              <a:rPr lang="da-DK" sz="1000" smtClean="0">
                <a:latin typeface="+mj-lt"/>
              </a:rPr>
              <a:t>10.1016/j.nima.2019.02.049</a:t>
            </a:r>
          </a:p>
          <a:p>
            <a:r>
              <a:rPr lang="en-US" sz="1000">
                <a:latin typeface="+mj-lt"/>
              </a:rPr>
              <a:t>M. Dyndal et al.,10.1088/1748-0221/15/02/p02005</a:t>
            </a:r>
            <a:endParaRPr lang="en-US" sz="1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4379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391"/>
    </mc:Choice>
    <mc:Fallback>
      <p:transition spd="slow" advTm="6839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1ADF-9389-4A0D-80E6-D0C20F26924F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MIMOSIS – 1 : 1st full size sensor</a:t>
            </a:r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335315" y="614700"/>
            <a:ext cx="2891360" cy="2363860"/>
            <a:chOff x="722445" y="908720"/>
            <a:chExt cx="2891360" cy="23638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2445" y="908720"/>
              <a:ext cx="2891360" cy="188949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974529" y="2841693"/>
              <a:ext cx="2387192" cy="43088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mtClean="0"/>
                <a:t>Response to </a:t>
              </a:r>
              <a:r>
                <a:rPr lang="de-DE" baseline="30000" smtClean="0"/>
                <a:t>55</a:t>
              </a:r>
              <a:r>
                <a:rPr lang="de-DE" smtClean="0"/>
                <a:t>Fe</a:t>
              </a:r>
              <a:endParaRPr lang="en-US" dirty="0" smtClean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53" y="630632"/>
            <a:ext cx="3224055" cy="18174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79326" y="2612581"/>
            <a:ext cx="2906565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 smtClean="0">
                <a:solidFill>
                  <a:schemeClr val="bg1"/>
                </a:solidFill>
              </a:rPr>
              <a:t>MIMOSIS-1, 60µm thick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165" y="2489470"/>
            <a:ext cx="2885726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prstClr val="black"/>
                </a:solidFill>
              </a:rPr>
              <a:t>MIMOSIS-1 test system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600">
                <a:solidFill>
                  <a:prstClr val="black"/>
                </a:solidFill>
              </a:rPr>
              <a:t>(Lockdown edition)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9" t="14823" r="3743" b="10429"/>
          <a:stretch/>
        </p:blipFill>
        <p:spPr>
          <a:xfrm>
            <a:off x="369453" y="629897"/>
            <a:ext cx="751383" cy="57798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6427113"/>
            <a:ext cx="8820472" cy="430887"/>
          </a:xfrm>
          <a:prstGeom prst="rect">
            <a:avLst/>
          </a:prstGeom>
          <a:solidFill>
            <a:srgbClr val="EAEAEA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mtClean="0"/>
              <a:t>First results look promising – stay tuned.</a:t>
            </a:r>
            <a:endParaRPr lang="en-US" dirty="0" smtClean="0"/>
          </a:p>
        </p:txBody>
      </p:sp>
      <p:grpSp>
        <p:nvGrpSpPr>
          <p:cNvPr id="30" name="Group 29"/>
          <p:cNvGrpSpPr/>
          <p:nvPr/>
        </p:nvGrpSpPr>
        <p:grpSpPr>
          <a:xfrm>
            <a:off x="143510" y="3294711"/>
            <a:ext cx="8497162" cy="3043161"/>
            <a:chOff x="143510" y="3294711"/>
            <a:chExt cx="8497162" cy="3043161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3510" y="3572524"/>
              <a:ext cx="4261473" cy="273734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46441" y="3344091"/>
              <a:ext cx="4094231" cy="2993781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882174" y="3294711"/>
              <a:ext cx="3419860" cy="33855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r>
                <a:rPr lang="de-DE" sz="1600" smtClean="0"/>
                <a:t>Fixed Pattern Noise: 9 - 17 e ENC</a:t>
              </a:r>
              <a:endParaRPr lang="en-US" sz="1600" dirty="0" smtClean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06036" y="3299604"/>
              <a:ext cx="3380616" cy="33855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r>
                <a:rPr lang="de-DE" sz="1600" smtClean="0"/>
                <a:t>Thermal noise: 3 - 5 e ENC</a:t>
              </a:r>
              <a:endParaRPr lang="en-US" sz="1600" dirty="0" smtClean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0727" y="945894"/>
            <a:ext cx="1821324" cy="963016"/>
          </a:xfrm>
          <a:prstGeom prst="rect">
            <a:avLst/>
          </a:prstGeom>
          <a:scene3d>
            <a:camera prst="perspectiveRelaxedModerately" fov="6600000"/>
            <a:lightRig rig="threePt" dir="t"/>
          </a:scene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9" t="14823" r="3743" b="10429"/>
          <a:stretch/>
        </p:blipFill>
        <p:spPr>
          <a:xfrm>
            <a:off x="5335315" y="621732"/>
            <a:ext cx="751383" cy="5779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9204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921"/>
    </mc:Choice>
    <mc:Fallback>
      <p:transition spd="slow" advTm="79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1ADF-9389-4A0D-80E6-D0C20F26924F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Summary and conclusion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7971" y="582481"/>
            <a:ext cx="5724644" cy="196977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mtClean="0">
                <a:solidFill>
                  <a:srgbClr val="FF0000"/>
                </a:solidFill>
              </a:rPr>
              <a:t>M</a:t>
            </a:r>
            <a:r>
              <a:rPr lang="de-DE" smtClean="0"/>
              <a:t>IMOSIS is a CMOS MAPS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smtClean="0"/>
              <a:t>Highest spatial precision.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smtClean="0"/>
              <a:t>Low power (&lt;&lt;100 mW/cm²).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smtClean="0"/>
              <a:t>&lt;5 µs time precision.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smtClean="0"/>
              <a:t>Advanced radiation tolerance.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smtClean="0"/>
              <a:t>20/80 MHz/cm² recorded rate (average/peak).</a:t>
            </a:r>
            <a:endParaRPr lang="en-US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27592" y="2706139"/>
            <a:ext cx="6683240" cy="73866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mtClean="0">
                <a:solidFill>
                  <a:srgbClr val="FF0000"/>
                </a:solidFill>
              </a:rPr>
              <a:t>T</a:t>
            </a:r>
            <a:r>
              <a:rPr lang="de-DE" smtClean="0"/>
              <a:t>he MIMOSIS-1, first full size sensor is being tested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smtClean="0"/>
              <a:t>Confident to match design goals.</a:t>
            </a:r>
            <a:endParaRPr lang="en-US" sz="2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27592" y="3475580"/>
            <a:ext cx="8974380" cy="76944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mtClean="0">
                <a:solidFill>
                  <a:srgbClr val="FF0000"/>
                </a:solidFill>
              </a:rPr>
              <a:t>G</a:t>
            </a:r>
            <a:r>
              <a:rPr lang="de-DE" smtClean="0"/>
              <a:t>SI joined R&amp;D aiming for future trackers (CBM-MVD, FAIR upgrade).</a:t>
            </a:r>
          </a:p>
          <a:p>
            <a:pPr algn="l"/>
            <a:r>
              <a:rPr lang="de-DE" smtClean="0">
                <a:solidFill>
                  <a:srgbClr val="0000FF"/>
                </a:solidFill>
              </a:rPr>
              <a:t>MIMOSIS will be made available to interested partners.</a:t>
            </a:r>
            <a:endParaRPr lang="en-US" dirty="0" smtClean="0">
              <a:solidFill>
                <a:srgbClr val="0000FF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4245021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9" t="14823" r="3743" b="10429"/>
          <a:stretch/>
        </p:blipFill>
        <p:spPr>
          <a:xfrm>
            <a:off x="227592" y="4361745"/>
            <a:ext cx="1216935" cy="9361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1" y="5297849"/>
            <a:ext cx="1136756" cy="6195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50" y="6093296"/>
            <a:ext cx="1187557" cy="3958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19672" y="6205102"/>
            <a:ext cx="5400600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sz="1600"/>
              <a:t>H. </a:t>
            </a:r>
            <a:r>
              <a:rPr lang="de-DE" sz="1600" smtClean="0"/>
              <a:t>Darwish, M. Deveaux, C.J. Schmidt </a:t>
            </a:r>
            <a:endParaRPr lang="en-US" sz="16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1605770" y="4394063"/>
            <a:ext cx="7538230" cy="83099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sz="1600" smtClean="0"/>
              <a:t>J</a:t>
            </a:r>
            <a:r>
              <a:rPr lang="de-DE" sz="1600"/>
              <a:t>. Baudot, G. Bertolone, A. Besson, R. Bugiel, </a:t>
            </a:r>
            <a:r>
              <a:rPr lang="de-DE" sz="1600" smtClean="0"/>
              <a:t>S. </a:t>
            </a:r>
            <a:r>
              <a:rPr lang="de-DE" sz="1600"/>
              <a:t>Bugiel, Z. El Bitar</a:t>
            </a:r>
            <a:r>
              <a:rPr lang="de-DE" sz="1600" smtClean="0"/>
              <a:t>, G. Claus,     C</a:t>
            </a:r>
            <a:r>
              <a:rPr lang="de-DE" sz="1600"/>
              <a:t>. Colledani, A. Dorokhov, G. Doziere, M. Goffe, A. Himmi, </a:t>
            </a:r>
            <a:r>
              <a:rPr lang="de-DE" sz="1600" smtClean="0"/>
              <a:t>C. Hu, K. Jaaskelainen, F. Morel, H</a:t>
            </a:r>
            <a:r>
              <a:rPr lang="de-DE" sz="1600"/>
              <a:t>. Pham, M. Specht, I. Valin, M. Winter, Y. Zhao</a:t>
            </a:r>
            <a:endParaRPr lang="en-US" sz="16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1619672" y="5374101"/>
            <a:ext cx="7272808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sz="1600" smtClean="0"/>
              <a:t>B. Arnoldi-Meadows, B. Linnik, P. Klaus, </a:t>
            </a:r>
            <a:r>
              <a:rPr lang="de-DE" sz="1600"/>
              <a:t>M. Koziel, </a:t>
            </a:r>
            <a:r>
              <a:rPr lang="de-DE" sz="1600" smtClean="0"/>
              <a:t>Q. Li, J. Michel, C. Müntz, Q.Yang, P. Sitzmann, J. Stroth </a:t>
            </a:r>
            <a:endParaRPr lang="en-US" sz="1600" dirty="0" smtClean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553" y="6107917"/>
            <a:ext cx="2196388" cy="4217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6259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399"/>
    </mc:Choice>
    <mc:Fallback>
      <p:transition spd="slow" advTm="78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1ADF-9389-4A0D-80E6-D0C20F26924F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915816" y="2852936"/>
            <a:ext cx="3009157" cy="110799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6600" smtClean="0"/>
              <a:t>Backup</a:t>
            </a:r>
            <a:endParaRPr lang="en-US" sz="6600" dirty="0" smtClean="0"/>
          </a:p>
        </p:txBody>
      </p:sp>
    </p:spTree>
    <p:extLst>
      <p:ext uri="{BB962C8B-B14F-4D97-AF65-F5344CB8AC3E}">
        <p14:creationId xmlns:p14="http://schemas.microsoft.com/office/powerpoint/2010/main" val="85308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1ADF-9389-4A0D-80E6-D0C20F26924F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Signal estimate</a:t>
            </a:r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67544" y="463958"/>
            <a:ext cx="7891450" cy="6157505"/>
            <a:chOff x="467544" y="463958"/>
            <a:chExt cx="7891450" cy="61575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16" y="2241171"/>
              <a:ext cx="6493429" cy="4380292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67544" y="463958"/>
              <a:ext cx="7357524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lang="en-US" sz="20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ssumptions: </a:t>
              </a:r>
            </a:p>
            <a:p>
              <a:pPr marL="171450" indent="-1714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25µm expitaxial </a:t>
              </a:r>
              <a:r>
                <a:rPr lang="en-US" sz="200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layer, minimum ionizing particle</a:t>
              </a:r>
              <a:endParaRPr lang="en-US"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71450" indent="-1714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Deep substrate does not contribute (pessimist</a:t>
              </a:r>
              <a:r>
                <a:rPr lang="en-US" sz="200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  <a:p>
              <a:pPr marL="171450" indent="-1714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de-DE" sz="200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Marginal charge sharing (fully depleted pixel)</a:t>
              </a:r>
              <a:endParaRPr lang="en-US"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  <a:r>
                <a:rPr lang="en-US" sz="20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ata : H. Bichsel, Rev. Mod. Phys.,Vol. 60 (1988), No. 3, P-663 </a:t>
              </a:r>
              <a:r>
                <a:rPr lang="en-US" sz="200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699</a:t>
              </a:r>
              <a:endParaRPr lang="en-US"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83968" y="3429000"/>
              <a:ext cx="4075026" cy="206210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FF0000"/>
                  </a:solidFill>
                </a:rPr>
                <a:t>T</a:t>
              </a:r>
              <a:r>
                <a:rPr lang="en-US" sz="1600">
                  <a:solidFill>
                    <a:srgbClr val="000000"/>
                  </a:solidFill>
                </a:rPr>
                <a:t>arget: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Mean value: 1430e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FWHM: 1158e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FF0000"/>
                  </a:solidFill>
                </a:rPr>
                <a:t>C</a:t>
              </a:r>
              <a:r>
                <a:rPr lang="en-US" sz="1600">
                  <a:solidFill>
                    <a:srgbClr val="000000"/>
                  </a:solidFill>
                </a:rPr>
                <a:t>orresponding ROOT-Landau: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Landau (MPW,sigma) =&gt; Landau(850,293)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=&gt; MPW=850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cxnSp>
        <p:nvCxnSpPr>
          <p:cNvPr id="9" name="Straight Connector 8"/>
          <p:cNvCxnSpPr/>
          <p:nvPr/>
        </p:nvCxnSpPr>
        <p:spPr>
          <a:xfrm flipV="1">
            <a:off x="1890287" y="2564904"/>
            <a:ext cx="0" cy="360040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37141" y="2261711"/>
            <a:ext cx="1906291" cy="30777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smtClean="0"/>
              <a:t>MIMOSIS-0 threshold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248064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1ADF-9389-4A0D-80E6-D0C20F26924F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Initial motivation: CBM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295" r="28864" b="17480"/>
          <a:stretch/>
        </p:blipFill>
        <p:spPr>
          <a:xfrm>
            <a:off x="179512" y="548680"/>
            <a:ext cx="8568952" cy="596626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971599" y="836712"/>
            <a:ext cx="7480491" cy="3708412"/>
            <a:chOff x="971599" y="836712"/>
            <a:chExt cx="7480491" cy="3708412"/>
          </a:xfrm>
        </p:grpSpPr>
        <p:grpSp>
          <p:nvGrpSpPr>
            <p:cNvPr id="11" name="Group 10"/>
            <p:cNvGrpSpPr/>
            <p:nvPr/>
          </p:nvGrpSpPr>
          <p:grpSpPr>
            <a:xfrm>
              <a:off x="971599" y="836712"/>
              <a:ext cx="7480491" cy="3708412"/>
              <a:chOff x="971599" y="836712"/>
              <a:chExt cx="7480491" cy="3708412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338" b="21443"/>
              <a:stretch/>
            </p:blipFill>
            <p:spPr>
              <a:xfrm>
                <a:off x="3592058" y="836712"/>
                <a:ext cx="4860032" cy="3409929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9" name="Bent Arrow 8"/>
              <p:cNvSpPr/>
              <p:nvPr/>
            </p:nvSpPr>
            <p:spPr>
              <a:xfrm rot="5400000" flipV="1">
                <a:off x="1788187" y="2684420"/>
                <a:ext cx="1044116" cy="2677291"/>
              </a:xfrm>
              <a:prstGeom prst="bentArrow">
                <a:avLst/>
              </a:prstGeom>
              <a:solidFill>
                <a:srgbClr val="8A8DAD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3652547" y="855184"/>
              <a:ext cx="811441" cy="43088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mtClean="0"/>
                <a:t>CBM</a:t>
              </a:r>
              <a:endParaRPr lang="en-US" dirty="0" smtClean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23528" y="728648"/>
            <a:ext cx="4032447" cy="2422846"/>
            <a:chOff x="323528" y="728648"/>
            <a:chExt cx="4032447" cy="2422846"/>
          </a:xfrm>
        </p:grpSpPr>
        <p:grpSp>
          <p:nvGrpSpPr>
            <p:cNvPr id="16" name="Group 15"/>
            <p:cNvGrpSpPr/>
            <p:nvPr/>
          </p:nvGrpSpPr>
          <p:grpSpPr>
            <a:xfrm>
              <a:off x="323528" y="728648"/>
              <a:ext cx="2613235" cy="2422846"/>
              <a:chOff x="323528" y="728648"/>
              <a:chExt cx="2613235" cy="2422846"/>
            </a:xfrm>
          </p:grpSpPr>
          <p:pic>
            <p:nvPicPr>
              <p:cNvPr id="13" name="Picture 1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23528" y="728648"/>
                <a:ext cx="2613235" cy="2399606"/>
              </a:xfrm>
              <a:prstGeom prst="rect">
                <a:avLst/>
              </a:prstGeom>
              <a:solidFill>
                <a:srgbClr val="C9CDCC"/>
              </a:solidFill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/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339550" y="2720607"/>
                <a:ext cx="811441" cy="43088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de-DE" smtClean="0"/>
                  <a:t>MVD</a:t>
                </a:r>
                <a:endParaRPr lang="en-US" dirty="0" smtClean="0"/>
              </a:p>
            </p:txBody>
          </p:sp>
        </p:grpSp>
        <p:sp>
          <p:nvSpPr>
            <p:cNvPr id="14" name="Bent Arrow 13"/>
            <p:cNvSpPr/>
            <p:nvPr/>
          </p:nvSpPr>
          <p:spPr>
            <a:xfrm rot="5400000">
              <a:off x="3176713" y="1313635"/>
              <a:ext cx="939312" cy="1419213"/>
            </a:xfrm>
            <a:prstGeom prst="bentArrow">
              <a:avLst/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35882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92"/>
    </mc:Choice>
    <mc:Fallback>
      <p:transition spd="slow" advTm="32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1ADF-9389-4A0D-80E6-D0C20F26924F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MIMOSIS-0 Threshold scan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5"/>
            <a:ext cx="8712968" cy="586474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3006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1ADF-9389-4A0D-80E6-D0C20F26924F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Integration concept of the </a:t>
            </a:r>
            <a:r>
              <a:rPr lang="en-US" smtClean="0"/>
              <a:t>MVD</a:t>
            </a:r>
            <a:endParaRPr lang="en-US"/>
          </a:p>
        </p:txBody>
      </p:sp>
      <p:sp>
        <p:nvSpPr>
          <p:cNvPr id="16" name="Oval 107"/>
          <p:cNvSpPr>
            <a:spLocks noChangeArrowheads="1"/>
          </p:cNvSpPr>
          <p:nvPr/>
        </p:nvSpPr>
        <p:spPr bwMode="auto">
          <a:xfrm>
            <a:off x="3132138" y="-531813"/>
            <a:ext cx="5111750" cy="5041901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Oval 106"/>
          <p:cNvSpPr>
            <a:spLocks noChangeArrowheads="1"/>
          </p:cNvSpPr>
          <p:nvPr/>
        </p:nvSpPr>
        <p:spPr bwMode="auto">
          <a:xfrm>
            <a:off x="5292725" y="1558925"/>
            <a:ext cx="863600" cy="863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Textfeld 2"/>
          <p:cNvSpPr txBox="1"/>
          <p:nvPr/>
        </p:nvSpPr>
        <p:spPr>
          <a:xfrm>
            <a:off x="736291" y="5245132"/>
            <a:ext cx="7776864" cy="923330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V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acuum </a:t>
            </a: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operation requires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actively cooled device.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Use cooling support from diamond to move heat out of acceptance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Put heat </a:t>
            </a: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sink and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FEE outside acceptance</a:t>
            </a:r>
            <a:endParaRPr kumimoji="0" lang="en-US" sz="1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Textfeld 5"/>
          <p:cNvSpPr txBox="1"/>
          <p:nvPr/>
        </p:nvSpPr>
        <p:spPr>
          <a:xfrm>
            <a:off x="4557378" y="2959057"/>
            <a:ext cx="23342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</a:rPr>
              <a:t>CBM acceptance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Textfeld 85"/>
          <p:cNvSpPr txBox="1"/>
          <p:nvPr/>
        </p:nvSpPr>
        <p:spPr>
          <a:xfrm>
            <a:off x="6405257" y="4510087"/>
            <a:ext cx="26805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</a:rPr>
              <a:t>Outside acceptance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Textfeld 6"/>
          <p:cNvSpPr txBox="1"/>
          <p:nvPr/>
        </p:nvSpPr>
        <p:spPr>
          <a:xfrm>
            <a:off x="6876256" y="1553142"/>
            <a:ext cx="1158840" cy="769441"/>
          </a:xfrm>
          <a:prstGeom prst="rect">
            <a:avLst/>
          </a:prstGeom>
          <a:solidFill>
            <a:srgbClr val="FFFFFF">
              <a:lumMod val="85000"/>
            </a:srgb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Beam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hole</a:t>
            </a:r>
          </a:p>
        </p:txBody>
      </p:sp>
      <p:cxnSp>
        <p:nvCxnSpPr>
          <p:cNvPr id="23" name="Gerade Verbindung mit Pfeil 10"/>
          <p:cNvCxnSpPr/>
          <p:nvPr/>
        </p:nvCxnSpPr>
        <p:spPr>
          <a:xfrm flipH="1">
            <a:off x="3132139" y="980728"/>
            <a:ext cx="2555874" cy="1"/>
          </a:xfrm>
          <a:prstGeom prst="straightConnector1">
            <a:avLst/>
          </a:prstGeom>
          <a:noFill/>
          <a:ln w="9525" cap="flat" cmpd="sng" algn="ctr">
            <a:solidFill>
              <a:srgbClr val="003300"/>
            </a:solidFill>
            <a:prstDash val="solid"/>
            <a:headEnd type="arrow" w="med" len="med"/>
            <a:tailEnd type="arrow" w="med" len="med"/>
          </a:ln>
          <a:effectLst/>
        </p:spPr>
      </p:cxnSp>
      <p:cxnSp>
        <p:nvCxnSpPr>
          <p:cNvPr id="24" name="Gerade Verbindung 17"/>
          <p:cNvCxnSpPr/>
          <p:nvPr/>
        </p:nvCxnSpPr>
        <p:spPr>
          <a:xfrm flipV="1">
            <a:off x="5724525" y="980729"/>
            <a:ext cx="0" cy="1009996"/>
          </a:xfrm>
          <a:prstGeom prst="line">
            <a:avLst/>
          </a:prstGeom>
          <a:noFill/>
          <a:ln w="9525" cap="flat" cmpd="sng" algn="ctr">
            <a:solidFill>
              <a:srgbClr val="003300"/>
            </a:solidFill>
            <a:prstDash val="solid"/>
          </a:ln>
          <a:effectLst/>
        </p:spPr>
      </p:cxnSp>
      <p:cxnSp>
        <p:nvCxnSpPr>
          <p:cNvPr id="25" name="Gerade Verbindung 98"/>
          <p:cNvCxnSpPr/>
          <p:nvPr/>
        </p:nvCxnSpPr>
        <p:spPr>
          <a:xfrm flipV="1">
            <a:off x="3132139" y="980728"/>
            <a:ext cx="0" cy="1130062"/>
          </a:xfrm>
          <a:prstGeom prst="line">
            <a:avLst/>
          </a:prstGeom>
          <a:noFill/>
          <a:ln w="9525" cap="flat" cmpd="sng" algn="ctr">
            <a:solidFill>
              <a:srgbClr val="003300"/>
            </a:solidFill>
            <a:prstDash val="solid"/>
          </a:ln>
          <a:effectLst/>
        </p:spPr>
      </p:cxnSp>
      <p:cxnSp>
        <p:nvCxnSpPr>
          <p:cNvPr id="26" name="Gerade Verbindung mit Pfeil 20"/>
          <p:cNvCxnSpPr>
            <a:stCxn id="22" idx="1"/>
          </p:cNvCxnSpPr>
          <p:nvPr/>
        </p:nvCxnSpPr>
        <p:spPr>
          <a:xfrm flipH="1">
            <a:off x="5940152" y="1937863"/>
            <a:ext cx="936104" cy="51274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27" name="Textfeld 22"/>
          <p:cNvSpPr txBox="1"/>
          <p:nvPr/>
        </p:nvSpPr>
        <p:spPr>
          <a:xfrm>
            <a:off x="4084190" y="1002403"/>
            <a:ext cx="5405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</a:rPr>
              <a:t>r</a:t>
            </a:r>
            <a:r>
              <a:rPr lang="en-US" baseline="-25000" dirty="0" smtClean="0">
                <a:solidFill>
                  <a:srgbClr val="000000"/>
                </a:solidFill>
                <a:latin typeface="Arial"/>
              </a:rPr>
              <a:t>out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369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1ADF-9389-4A0D-80E6-D0C20F26924F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Integration concept of the </a:t>
            </a:r>
            <a:r>
              <a:rPr lang="en-US" smtClean="0"/>
              <a:t>MVD</a:t>
            </a:r>
            <a:endParaRPr lang="en-US"/>
          </a:p>
        </p:txBody>
      </p:sp>
      <p:sp>
        <p:nvSpPr>
          <p:cNvPr id="42" name="Oval 107"/>
          <p:cNvSpPr>
            <a:spLocks noChangeArrowheads="1"/>
          </p:cNvSpPr>
          <p:nvPr/>
        </p:nvSpPr>
        <p:spPr bwMode="auto">
          <a:xfrm>
            <a:off x="3132138" y="-531813"/>
            <a:ext cx="5111750" cy="5041901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327650" y="3364414"/>
            <a:ext cx="2987675" cy="1450974"/>
          </a:xfrm>
          <a:prstGeom prst="rect">
            <a:avLst/>
          </a:prstGeom>
        </p:spPr>
      </p:pic>
      <p:sp>
        <p:nvSpPr>
          <p:cNvPr id="44" name="Oval 106"/>
          <p:cNvSpPr>
            <a:spLocks noChangeArrowheads="1"/>
          </p:cNvSpPr>
          <p:nvPr/>
        </p:nvSpPr>
        <p:spPr bwMode="auto">
          <a:xfrm>
            <a:off x="5292725" y="1558925"/>
            <a:ext cx="863600" cy="863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Rectangle 48"/>
          <p:cNvSpPr>
            <a:spLocks noChangeArrowheads="1"/>
          </p:cNvSpPr>
          <p:nvPr/>
        </p:nvSpPr>
        <p:spPr bwMode="auto">
          <a:xfrm>
            <a:off x="5219700" y="2420938"/>
            <a:ext cx="3095625" cy="4248150"/>
          </a:xfrm>
          <a:prstGeom prst="rect">
            <a:avLst/>
          </a:prstGeom>
          <a:solidFill>
            <a:srgbClr val="DDDDDD">
              <a:alpha val="47058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6" name="Fußzeilenplatzhalter 3"/>
          <p:cNvSpPr txBox="1">
            <a:spLocks noGrp="1"/>
          </p:cNvSpPr>
          <p:nvPr/>
        </p:nvSpPr>
        <p:spPr bwMode="auto">
          <a:xfrm>
            <a:off x="1258888" y="6621463"/>
            <a:ext cx="6769100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de-DE" sz="1200">
                <a:solidFill>
                  <a:srgbClr val="000000"/>
                </a:solidFill>
                <a:latin typeface="Arial"/>
              </a:rPr>
              <a:t>M. Deveaux</a:t>
            </a:r>
          </a:p>
        </p:txBody>
      </p:sp>
      <p:sp>
        <p:nvSpPr>
          <p:cNvPr id="47" name="Foliennummernplatzhalter 4"/>
          <p:cNvSpPr txBox="1">
            <a:spLocks noGrp="1"/>
          </p:cNvSpPr>
          <p:nvPr/>
        </p:nvSpPr>
        <p:spPr bwMode="auto">
          <a:xfrm>
            <a:off x="8459788" y="6597650"/>
            <a:ext cx="608012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fld id="{4EAB9980-1107-4C19-A1D9-11CA194EEAF3}" type="slidenum">
              <a:rPr lang="de-DE" sz="1400">
                <a:solidFill>
                  <a:srgbClr val="000000"/>
                </a:solidFill>
                <a:latin typeface="Arial"/>
              </a:rPr>
              <a:pPr algn="r">
                <a:defRPr/>
              </a:pPr>
              <a:t>22</a:t>
            </a:fld>
            <a:endParaRPr lang="de-DE" sz="140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8" name="Group 10"/>
          <p:cNvGrpSpPr>
            <a:grpSpLocks/>
          </p:cNvGrpSpPr>
          <p:nvPr/>
        </p:nvGrpSpPr>
        <p:grpSpPr bwMode="auto">
          <a:xfrm>
            <a:off x="5224463" y="2411605"/>
            <a:ext cx="3024188" cy="1353687"/>
            <a:chOff x="295" y="-157"/>
            <a:chExt cx="1134" cy="1138"/>
          </a:xfrm>
        </p:grpSpPr>
        <p:sp>
          <p:nvSpPr>
            <p:cNvPr id="49" name="Rectangle 11"/>
            <p:cNvSpPr>
              <a:spLocks noChangeArrowheads="1"/>
            </p:cNvSpPr>
            <p:nvPr/>
          </p:nvSpPr>
          <p:spPr bwMode="auto">
            <a:xfrm>
              <a:off x="295" y="709"/>
              <a:ext cx="1134" cy="227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Discri</a:t>
              </a:r>
            </a:p>
          </p:txBody>
        </p:sp>
        <p:sp>
          <p:nvSpPr>
            <p:cNvPr id="50" name="Rectangle 12"/>
            <p:cNvSpPr>
              <a:spLocks noChangeArrowheads="1"/>
            </p:cNvSpPr>
            <p:nvPr/>
          </p:nvSpPr>
          <p:spPr bwMode="auto">
            <a:xfrm>
              <a:off x="295" y="-157"/>
              <a:ext cx="1134" cy="866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Sensor</a:t>
              </a:r>
            </a:p>
          </p:txBody>
        </p:sp>
        <p:sp>
          <p:nvSpPr>
            <p:cNvPr id="51" name="Rectangle 13"/>
            <p:cNvSpPr>
              <a:spLocks noChangeArrowheads="1"/>
            </p:cNvSpPr>
            <p:nvPr/>
          </p:nvSpPr>
          <p:spPr bwMode="auto">
            <a:xfrm>
              <a:off x="295" y="936"/>
              <a:ext cx="1134" cy="45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52" name="Group 112"/>
          <p:cNvGrpSpPr>
            <a:grpSpLocks/>
          </p:cNvGrpSpPr>
          <p:nvPr/>
        </p:nvGrpSpPr>
        <p:grpSpPr bwMode="auto">
          <a:xfrm>
            <a:off x="468313" y="836613"/>
            <a:ext cx="8208962" cy="6021387"/>
            <a:chOff x="204" y="527"/>
            <a:chExt cx="5171" cy="3793"/>
          </a:xfrm>
        </p:grpSpPr>
        <p:sp>
          <p:nvSpPr>
            <p:cNvPr id="53" name="Rectangle 109"/>
            <p:cNvSpPr>
              <a:spLocks noChangeArrowheads="1"/>
            </p:cNvSpPr>
            <p:nvPr/>
          </p:nvSpPr>
          <p:spPr bwMode="auto">
            <a:xfrm rot="-5400000">
              <a:off x="2413" y="1357"/>
              <a:ext cx="754" cy="5171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54" name="Rectangle 110"/>
            <p:cNvSpPr>
              <a:spLocks noChangeArrowheads="1"/>
            </p:cNvSpPr>
            <p:nvPr/>
          </p:nvSpPr>
          <p:spPr bwMode="auto">
            <a:xfrm>
              <a:off x="204" y="527"/>
              <a:ext cx="1043" cy="3583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55" name="Rectangle 111"/>
            <p:cNvSpPr>
              <a:spLocks noChangeArrowheads="1"/>
            </p:cNvSpPr>
            <p:nvPr/>
          </p:nvSpPr>
          <p:spPr bwMode="auto">
            <a:xfrm>
              <a:off x="214" y="3566"/>
              <a:ext cx="1045" cy="544"/>
            </a:xfrm>
            <a:prstGeom prst="rect">
              <a:avLst/>
            </a:prstGeom>
            <a:solidFill>
              <a:srgbClr val="CC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56" name="Group 122"/>
          <p:cNvGrpSpPr>
            <a:grpSpLocks/>
          </p:cNvGrpSpPr>
          <p:nvPr/>
        </p:nvGrpSpPr>
        <p:grpSpPr bwMode="auto">
          <a:xfrm>
            <a:off x="0" y="1196975"/>
            <a:ext cx="7956550" cy="5256213"/>
            <a:chOff x="0" y="754"/>
            <a:chExt cx="5012" cy="3311"/>
          </a:xfrm>
        </p:grpSpPr>
        <p:sp>
          <p:nvSpPr>
            <p:cNvPr id="57" name="Line 113"/>
            <p:cNvSpPr>
              <a:spLocks noChangeShapeType="1"/>
            </p:cNvSpPr>
            <p:nvPr/>
          </p:nvSpPr>
          <p:spPr bwMode="auto">
            <a:xfrm>
              <a:off x="0" y="754"/>
              <a:ext cx="1020" cy="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8" name="Line 115"/>
            <p:cNvSpPr>
              <a:spLocks noChangeShapeType="1"/>
            </p:cNvSpPr>
            <p:nvPr/>
          </p:nvSpPr>
          <p:spPr bwMode="auto">
            <a:xfrm flipV="1">
              <a:off x="1020" y="754"/>
              <a:ext cx="0" cy="2948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9" name="Line 116"/>
            <p:cNvSpPr>
              <a:spLocks noChangeShapeType="1"/>
            </p:cNvSpPr>
            <p:nvPr/>
          </p:nvSpPr>
          <p:spPr bwMode="auto">
            <a:xfrm flipH="1" flipV="1">
              <a:off x="1020" y="3702"/>
              <a:ext cx="3992" cy="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0" name="Line 117"/>
            <p:cNvSpPr>
              <a:spLocks noChangeShapeType="1"/>
            </p:cNvSpPr>
            <p:nvPr/>
          </p:nvSpPr>
          <p:spPr bwMode="auto">
            <a:xfrm flipH="1" flipV="1">
              <a:off x="612" y="4065"/>
              <a:ext cx="4400" cy="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1" name="Line 118"/>
            <p:cNvSpPr>
              <a:spLocks noChangeShapeType="1"/>
            </p:cNvSpPr>
            <p:nvPr/>
          </p:nvSpPr>
          <p:spPr bwMode="auto">
            <a:xfrm flipH="1" flipV="1">
              <a:off x="0" y="1071"/>
              <a:ext cx="612" cy="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2" name="Line 119"/>
            <p:cNvSpPr>
              <a:spLocks noChangeShapeType="1"/>
            </p:cNvSpPr>
            <p:nvPr/>
          </p:nvSpPr>
          <p:spPr bwMode="auto">
            <a:xfrm flipV="1">
              <a:off x="612" y="1071"/>
              <a:ext cx="0" cy="2994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3" name="Line 120"/>
            <p:cNvSpPr>
              <a:spLocks noChangeShapeType="1"/>
            </p:cNvSpPr>
            <p:nvPr/>
          </p:nvSpPr>
          <p:spPr bwMode="auto">
            <a:xfrm flipV="1">
              <a:off x="5012" y="3702"/>
              <a:ext cx="0" cy="363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5" name="Group 10"/>
          <p:cNvGrpSpPr>
            <a:grpSpLocks/>
          </p:cNvGrpSpPr>
          <p:nvPr/>
        </p:nvGrpSpPr>
        <p:grpSpPr bwMode="auto">
          <a:xfrm>
            <a:off x="5219700" y="4312551"/>
            <a:ext cx="3024188" cy="1353687"/>
            <a:chOff x="295" y="-157"/>
            <a:chExt cx="1134" cy="1138"/>
          </a:xfrm>
        </p:grpSpPr>
        <p:sp>
          <p:nvSpPr>
            <p:cNvPr id="66" name="Rectangle 11"/>
            <p:cNvSpPr>
              <a:spLocks noChangeArrowheads="1"/>
            </p:cNvSpPr>
            <p:nvPr/>
          </p:nvSpPr>
          <p:spPr bwMode="auto">
            <a:xfrm>
              <a:off x="295" y="709"/>
              <a:ext cx="1134" cy="227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Discri</a:t>
              </a:r>
            </a:p>
          </p:txBody>
        </p:sp>
        <p:sp>
          <p:nvSpPr>
            <p:cNvPr id="67" name="Rectangle 12"/>
            <p:cNvSpPr>
              <a:spLocks noChangeArrowheads="1"/>
            </p:cNvSpPr>
            <p:nvPr/>
          </p:nvSpPr>
          <p:spPr bwMode="auto">
            <a:xfrm>
              <a:off x="295" y="-157"/>
              <a:ext cx="1134" cy="866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Sensor</a:t>
              </a:r>
            </a:p>
          </p:txBody>
        </p:sp>
        <p:sp>
          <p:nvSpPr>
            <p:cNvPr id="68" name="Rectangle 13"/>
            <p:cNvSpPr>
              <a:spLocks noChangeArrowheads="1"/>
            </p:cNvSpPr>
            <p:nvPr/>
          </p:nvSpPr>
          <p:spPr bwMode="auto">
            <a:xfrm>
              <a:off x="295" y="936"/>
              <a:ext cx="1134" cy="45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69" name="Group 126"/>
          <p:cNvGrpSpPr>
            <a:grpSpLocks/>
          </p:cNvGrpSpPr>
          <p:nvPr/>
        </p:nvGrpSpPr>
        <p:grpSpPr bwMode="auto">
          <a:xfrm rot="-5400000">
            <a:off x="5672138" y="4419936"/>
            <a:ext cx="2419352" cy="4464050"/>
            <a:chOff x="260" y="667"/>
            <a:chExt cx="1524" cy="2812"/>
          </a:xfrm>
        </p:grpSpPr>
        <p:sp>
          <p:nvSpPr>
            <p:cNvPr id="70" name="Rectangle 128"/>
            <p:cNvSpPr>
              <a:spLocks noChangeArrowheads="1"/>
            </p:cNvSpPr>
            <p:nvPr/>
          </p:nvSpPr>
          <p:spPr bwMode="auto">
            <a:xfrm>
              <a:off x="1156" y="1030"/>
              <a:ext cx="227" cy="1814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1" name="Rectangle 127"/>
            <p:cNvSpPr>
              <a:spLocks noChangeArrowheads="1"/>
            </p:cNvSpPr>
            <p:nvPr/>
          </p:nvSpPr>
          <p:spPr bwMode="auto">
            <a:xfrm>
              <a:off x="260" y="667"/>
              <a:ext cx="1383" cy="2812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72" name="Rectangle 129"/>
            <p:cNvSpPr>
              <a:spLocks noChangeArrowheads="1"/>
            </p:cNvSpPr>
            <p:nvPr/>
          </p:nvSpPr>
          <p:spPr bwMode="auto">
            <a:xfrm>
              <a:off x="1510" y="1092"/>
              <a:ext cx="274" cy="1788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73" name="Freeform 72"/>
          <p:cNvSpPr>
            <a:spLocks noChangeArrowheads="1"/>
          </p:cNvSpPr>
          <p:nvPr/>
        </p:nvSpPr>
        <p:spPr bwMode="auto">
          <a:xfrm>
            <a:off x="5514975" y="3601985"/>
            <a:ext cx="2485730" cy="2379281"/>
          </a:xfrm>
          <a:custGeom>
            <a:avLst/>
            <a:gdLst>
              <a:gd name="connsiteX0" fmla="*/ 0 w 2485730"/>
              <a:gd name="connsiteY0" fmla="*/ 0 h 2379281"/>
              <a:gd name="connsiteX1" fmla="*/ 2485730 w 2485730"/>
              <a:gd name="connsiteY1" fmla="*/ 0 h 2379281"/>
              <a:gd name="connsiteX2" fmla="*/ 2485730 w 2485730"/>
              <a:gd name="connsiteY2" fmla="*/ 312287 h 2379281"/>
              <a:gd name="connsiteX3" fmla="*/ 2426389 w 2485730"/>
              <a:gd name="connsiteY3" fmla="*/ 312287 h 2379281"/>
              <a:gd name="connsiteX4" fmla="*/ 2426389 w 2485730"/>
              <a:gd name="connsiteY4" fmla="*/ 2379281 h 2379281"/>
              <a:gd name="connsiteX5" fmla="*/ 60643 w 2485730"/>
              <a:gd name="connsiteY5" fmla="*/ 2379281 h 2379281"/>
              <a:gd name="connsiteX6" fmla="*/ 60643 w 2485730"/>
              <a:gd name="connsiteY6" fmla="*/ 312287 h 2379281"/>
              <a:gd name="connsiteX7" fmla="*/ 0 w 2485730"/>
              <a:gd name="connsiteY7" fmla="*/ 312287 h 2379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85730" h="2379281">
                <a:moveTo>
                  <a:pt x="0" y="0"/>
                </a:moveTo>
                <a:lnTo>
                  <a:pt x="2485730" y="0"/>
                </a:lnTo>
                <a:lnTo>
                  <a:pt x="2485730" y="312287"/>
                </a:lnTo>
                <a:lnTo>
                  <a:pt x="2426389" y="312287"/>
                </a:lnTo>
                <a:lnTo>
                  <a:pt x="2426389" y="2379281"/>
                </a:lnTo>
                <a:lnTo>
                  <a:pt x="60643" y="2379281"/>
                </a:lnTo>
                <a:lnTo>
                  <a:pt x="60643" y="312287"/>
                </a:lnTo>
                <a:lnTo>
                  <a:pt x="0" y="312287"/>
                </a:lnTo>
                <a:close/>
              </a:path>
            </a:pathLst>
          </a:cu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019377" y="6091044"/>
            <a:ext cx="1326004" cy="58477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GBTx data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concentrator</a:t>
            </a: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93054" y="6094742"/>
            <a:ext cx="811441" cy="58477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LV-re-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gulator</a:t>
            </a: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4192" y="396523"/>
            <a:ext cx="4474852" cy="5313741"/>
          </a:xfrm>
          <a:prstGeom prst="rect">
            <a:avLst/>
          </a:prstGeom>
        </p:spPr>
      </p:pic>
      <p:grpSp>
        <p:nvGrpSpPr>
          <p:cNvPr id="77" name="Gruppieren 5"/>
          <p:cNvGrpSpPr/>
          <p:nvPr/>
        </p:nvGrpSpPr>
        <p:grpSpPr>
          <a:xfrm>
            <a:off x="1863263" y="721519"/>
            <a:ext cx="6196937" cy="5683250"/>
            <a:chOff x="1357115" y="859458"/>
            <a:chExt cx="6196937" cy="5683250"/>
          </a:xfrm>
        </p:grpSpPr>
        <p:pic>
          <p:nvPicPr>
            <p:cNvPr id="78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035"/>
            <a:stretch>
              <a:fillRect/>
            </a:stretch>
          </p:blipFill>
          <p:spPr bwMode="auto">
            <a:xfrm>
              <a:off x="1357115" y="859458"/>
              <a:ext cx="6196937" cy="56832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Textfeld 2"/>
            <p:cNvSpPr txBox="1"/>
            <p:nvPr/>
          </p:nvSpPr>
          <p:spPr>
            <a:xfrm>
              <a:off x="1835150" y="6022301"/>
              <a:ext cx="3712867" cy="430887"/>
            </a:xfrm>
            <a:prstGeom prst="rect">
              <a:avLst/>
            </a:prstGeom>
            <a:solidFill>
              <a:srgbClr val="FFFFFF">
                <a:lumMod val="5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MVD Prototype (mock up)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517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73" grpId="0" animBg="1"/>
      <p:bldP spid="74" grpId="0" animBg="1"/>
      <p:bldP spid="7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1ADF-9389-4A0D-80E6-D0C20F26924F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The CBM-MVD, motivation of requirements</a:t>
            </a:r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17" y="900954"/>
            <a:ext cx="5302275" cy="3705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959506">
            <a:off x="1016785" y="2971010"/>
            <a:ext cx="3094287" cy="202301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31621" y="2734992"/>
            <a:ext cx="3094287" cy="202301"/>
          </a:xfrm>
          <a:prstGeom prst="rect">
            <a:avLst/>
          </a:prstGeom>
          <a:solidFill>
            <a:srgbClr val="0000FF">
              <a:alpha val="2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88624" y="1053415"/>
            <a:ext cx="3717811" cy="120032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de-DE" sz="1800" smtClean="0">
                <a:solidFill>
                  <a:prstClr val="black"/>
                </a:solidFill>
                <a:latin typeface="Arial"/>
              </a:rPr>
              <a:t>Limited detector precision spoils vertex precision.</a:t>
            </a: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1800" smtClean="0">
                <a:solidFill>
                  <a:prstClr val="black"/>
                </a:solidFill>
                <a:latin typeface="Arial"/>
              </a:rPr>
              <a:t>Needs &lt;5µm.</a:t>
            </a: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de-DE" sz="1800">
              <a:solidFill>
                <a:prstClr val="black"/>
              </a:solidFill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724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768"/>
    </mc:Choice>
    <mc:Fallback>
      <p:transition spd="slow" advTm="55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1ADF-9389-4A0D-80E6-D0C20F26924F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The CBM-MVD, motivation of requirements</a:t>
            </a:r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17" y="900954"/>
            <a:ext cx="5302275" cy="3705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959506">
            <a:off x="2723120" y="3210694"/>
            <a:ext cx="1354284" cy="202301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59384" y="2734992"/>
            <a:ext cx="1366524" cy="202301"/>
          </a:xfrm>
          <a:prstGeom prst="rect">
            <a:avLst/>
          </a:prstGeom>
          <a:solidFill>
            <a:srgbClr val="0000FF">
              <a:alpha val="2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Trapezoid 3"/>
          <p:cNvSpPr/>
          <p:nvPr/>
        </p:nvSpPr>
        <p:spPr>
          <a:xfrm rot="5400000">
            <a:off x="1385191" y="1913650"/>
            <a:ext cx="903402" cy="1844984"/>
          </a:xfrm>
          <a:prstGeom prst="trapezoid">
            <a:avLst>
              <a:gd name="adj" fmla="val 39089"/>
            </a:avLst>
          </a:prstGeom>
          <a:solidFill>
            <a:srgbClr val="0000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Trapezoid 10"/>
          <p:cNvSpPr/>
          <p:nvPr/>
        </p:nvSpPr>
        <p:spPr>
          <a:xfrm rot="6479058">
            <a:off x="1424303" y="1912302"/>
            <a:ext cx="903402" cy="1844984"/>
          </a:xfrm>
          <a:prstGeom prst="trapezoid">
            <a:avLst>
              <a:gd name="adj" fmla="val 39089"/>
            </a:avLst>
          </a:prstGeom>
          <a:solidFill>
            <a:srgbClr val="FF0000">
              <a:alpha val="2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88624" y="1053415"/>
            <a:ext cx="3747872" cy="369331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de-DE" sz="1800" smtClean="0">
                <a:solidFill>
                  <a:prstClr val="black"/>
                </a:solidFill>
                <a:latin typeface="Arial"/>
              </a:rPr>
              <a:t>Limited detector resolution spoils vertex resolution.</a:t>
            </a: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1600" smtClean="0">
                <a:solidFill>
                  <a:prstClr val="black"/>
                </a:solidFill>
                <a:latin typeface="Arial"/>
              </a:rPr>
              <a:t>Needs &lt;5µm.</a:t>
            </a:r>
          </a:p>
          <a:p>
            <a:pPr marL="800100" lvl="1" indent="-34290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de-DE" sz="1800">
              <a:solidFill>
                <a:prstClr val="black"/>
              </a:solidFill>
              <a:latin typeface="Arial"/>
            </a:endParaRP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de-DE" sz="1800">
                <a:solidFill>
                  <a:prstClr val="black"/>
                </a:solidFill>
                <a:latin typeface="Arial"/>
              </a:rPr>
              <a:t>Multiple coulomb scattering </a:t>
            </a:r>
            <a:r>
              <a:rPr lang="de-DE" sz="1800" smtClean="0">
                <a:solidFill>
                  <a:prstClr val="black"/>
                </a:solidFill>
                <a:latin typeface="Arial"/>
              </a:rPr>
              <a:t>must be reduced.</a:t>
            </a:r>
            <a:endParaRPr lang="en-US" sz="1800">
              <a:solidFill>
                <a:prstClr val="black"/>
              </a:solidFill>
              <a:latin typeface="Arial"/>
            </a:endParaRPr>
          </a:p>
          <a:p>
            <a:pPr marL="742950" lvl="1" indent="-28575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1600" smtClean="0">
                <a:solidFill>
                  <a:prstClr val="black"/>
                </a:solidFill>
                <a:latin typeface="Arial"/>
              </a:rPr>
              <a:t>Needs x&lt; 0.3% X</a:t>
            </a:r>
            <a:r>
              <a:rPr lang="de-DE" sz="1600" baseline="-25000" smtClean="0">
                <a:solidFill>
                  <a:prstClr val="black"/>
                </a:solidFill>
                <a:latin typeface="Arial"/>
              </a:rPr>
              <a:t>0.</a:t>
            </a:r>
          </a:p>
          <a:p>
            <a:pPr marL="742950" lvl="1" indent="-28575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1600" smtClean="0">
                <a:solidFill>
                  <a:prstClr val="black"/>
                </a:solidFill>
                <a:latin typeface="Arial"/>
              </a:rPr>
              <a:t>Detector in vacuum.</a:t>
            </a:r>
          </a:p>
          <a:p>
            <a:pPr marL="742950" lvl="1" indent="-28575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1600" smtClean="0">
                <a:solidFill>
                  <a:prstClr val="black"/>
                </a:solidFill>
                <a:latin typeface="Arial"/>
              </a:rPr>
              <a:t>Low power &lt;100mW/cm²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de-DE" sz="1600" smtClean="0">
              <a:solidFill>
                <a:prstClr val="black"/>
              </a:solidFill>
              <a:latin typeface="Arial"/>
            </a:endParaRP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de-DE" sz="1600" smtClean="0">
                <a:solidFill>
                  <a:prstClr val="black"/>
                </a:solidFill>
                <a:latin typeface="Arial"/>
              </a:rPr>
              <a:t>Collision rate:</a:t>
            </a:r>
          </a:p>
          <a:p>
            <a:pPr marL="742950" lvl="1" indent="-28575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1600" kern="0">
                <a:solidFill>
                  <a:srgbClr val="000000"/>
                </a:solidFill>
                <a:latin typeface="Arial"/>
              </a:rPr>
              <a:t>10</a:t>
            </a:r>
            <a:r>
              <a:rPr lang="de-DE" sz="1600" kern="0" baseline="30000">
                <a:solidFill>
                  <a:srgbClr val="000000"/>
                </a:solidFill>
                <a:latin typeface="Arial"/>
              </a:rPr>
              <a:t>5</a:t>
            </a:r>
            <a:r>
              <a:rPr lang="de-DE" sz="1600" kern="0">
                <a:solidFill>
                  <a:srgbClr val="000000"/>
                </a:solidFill>
                <a:latin typeface="Arial"/>
              </a:rPr>
              <a:t> Au+Au/s (11 AGeV)</a:t>
            </a:r>
          </a:p>
          <a:p>
            <a:pPr marL="742950" lvl="1" indent="-28575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1600" kern="0" smtClean="0">
                <a:solidFill>
                  <a:srgbClr val="000000"/>
                </a:solidFill>
                <a:latin typeface="Arial"/>
              </a:rPr>
              <a:t>10</a:t>
            </a:r>
            <a:r>
              <a:rPr lang="de-DE" sz="1600" kern="0" baseline="30000" smtClean="0">
                <a:solidFill>
                  <a:srgbClr val="000000"/>
                </a:solidFill>
                <a:latin typeface="Arial"/>
              </a:rPr>
              <a:t>7</a:t>
            </a:r>
            <a:r>
              <a:rPr lang="de-DE" sz="1600" kern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600" kern="0">
                <a:solidFill>
                  <a:srgbClr val="000000"/>
                </a:solidFill>
                <a:latin typeface="Arial"/>
              </a:rPr>
              <a:t>p+Au/s   (30   GeV</a:t>
            </a:r>
            <a:r>
              <a:rPr lang="de-DE" sz="1600" kern="0" smtClean="0">
                <a:solidFill>
                  <a:srgbClr val="000000"/>
                </a:solidFill>
                <a:latin typeface="Arial"/>
              </a:rPr>
              <a:t>)</a:t>
            </a:r>
          </a:p>
          <a:p>
            <a:pPr marL="742950" lvl="1" indent="-28575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1600" kern="0" smtClean="0">
                <a:solidFill>
                  <a:srgbClr val="000000"/>
                </a:solidFill>
                <a:latin typeface="Arial"/>
              </a:rPr>
              <a:t>Need high rate capability</a:t>
            </a:r>
            <a:endParaRPr lang="de-DE" sz="1600" smtClean="0">
              <a:solidFill>
                <a:prstClr val="black"/>
              </a:solidFill>
              <a:latin typeface="Arial"/>
            </a:endParaRPr>
          </a:p>
        </p:txBody>
      </p:sp>
      <p:graphicFrame>
        <p:nvGraphicFramePr>
          <p:cNvPr id="14" name="Group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49504"/>
              </p:ext>
            </p:extLst>
          </p:nvPr>
        </p:nvGraphicFramePr>
        <p:xfrm>
          <a:off x="229247" y="4697417"/>
          <a:ext cx="5120895" cy="1859944"/>
        </p:xfrm>
        <a:graphic>
          <a:graphicData uri="http://schemas.openxmlformats.org/drawingml/2006/table">
            <a:tbl>
              <a:tblPr/>
              <a:tblGrid>
                <a:gridCol w="3491442"/>
                <a:gridCol w="1629453"/>
              </a:tblGrid>
              <a:tr h="6400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CBM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requirement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872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Spatial precision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&lt;5 µm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3888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Low power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&lt;100 mW/cm²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3888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Material budget (per station)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0.3% X</a:t>
                      </a:r>
                      <a:r>
                        <a:rPr kumimoji="0" lang="de-DE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1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7" name="Right Brace 6"/>
          <p:cNvSpPr/>
          <p:nvPr/>
        </p:nvSpPr>
        <p:spPr>
          <a:xfrm>
            <a:off x="5469196" y="5426954"/>
            <a:ext cx="216024" cy="1123416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819866" y="5603941"/>
            <a:ext cx="2145139" cy="769441"/>
          </a:xfrm>
          <a:prstGeom prst="rect">
            <a:avLst/>
          </a:prstGeom>
          <a:solidFill>
            <a:srgbClr val="E6E6E6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mtClean="0">
                <a:solidFill>
                  <a:srgbClr val="FF0000"/>
                </a:solidFill>
              </a:rPr>
              <a:t>C</a:t>
            </a:r>
            <a:r>
              <a:rPr lang="de-DE" smtClean="0"/>
              <a:t>alls for CMOS</a:t>
            </a:r>
          </a:p>
          <a:p>
            <a:pPr algn="l"/>
            <a:r>
              <a:rPr lang="de-DE" smtClean="0"/>
              <a:t>MAPS</a:t>
            </a:r>
            <a:endParaRPr lang="en-US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924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4064"/>
    </mc:Choice>
    <mc:Fallback>
      <p:transition advTm="64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1ADF-9389-4A0D-80E6-D0C20F26924F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Additional requirements: Beam and occupancies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" y="586568"/>
            <a:ext cx="4141687" cy="30453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9201" y="764704"/>
            <a:ext cx="914400" cy="15293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267448" y="2060312"/>
            <a:ext cx="371525" cy="8093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38972" y="2832983"/>
            <a:ext cx="2023533" cy="43088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de-DE" sz="1100" smtClean="0"/>
              <a:t>Double counting in simulation (simulated sensor overlap)</a:t>
            </a:r>
            <a:endParaRPr lang="en-US" sz="1100"/>
          </a:p>
        </p:txBody>
      </p:sp>
      <p:sp>
        <p:nvSpPr>
          <p:cNvPr id="8" name="TextBox 7"/>
          <p:cNvSpPr txBox="1"/>
          <p:nvPr/>
        </p:nvSpPr>
        <p:spPr>
          <a:xfrm rot="16200000">
            <a:off x="336533" y="1392761"/>
            <a:ext cx="1502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smtClean="0">
                <a:solidFill>
                  <a:srgbClr val="FF0000"/>
                </a:solidFill>
              </a:rPr>
              <a:t>Size of MIMOSIS-1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65261" y="3932672"/>
            <a:ext cx="4546437" cy="1015663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smtClean="0"/>
              <a:t>Occupancy very inhomogenious.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smtClean="0"/>
              <a:t>Strong beam fluctuations expected.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smtClean="0"/>
              <a:t>Beam halo ion impacts expected.</a:t>
            </a:r>
            <a:endParaRPr lang="en-US" sz="2000" dirty="0" smtClean="0"/>
          </a:p>
        </p:txBody>
      </p:sp>
      <p:graphicFrame>
        <p:nvGraphicFramePr>
          <p:cNvPr id="21" name="Group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476225"/>
              </p:ext>
            </p:extLst>
          </p:nvPr>
        </p:nvGraphicFramePr>
        <p:xfrm>
          <a:off x="4257136" y="5185733"/>
          <a:ext cx="4754562" cy="1151302"/>
        </p:xfrm>
        <a:graphic>
          <a:graphicData uri="http://schemas.openxmlformats.org/drawingml/2006/table">
            <a:tbl>
              <a:tblPr/>
              <a:tblGrid>
                <a:gridCol w="2979160"/>
                <a:gridCol w="1775402"/>
              </a:tblGrid>
              <a:tr h="375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CBM requirements (cont.)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872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Rate capability mean (peak)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 (80) MHz/cm²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3888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Ion tolerance (10 AGeV Au)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kHz/cm²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grpSp>
        <p:nvGrpSpPr>
          <p:cNvPr id="37" name="Group 36"/>
          <p:cNvGrpSpPr/>
          <p:nvPr/>
        </p:nvGrpSpPr>
        <p:grpSpPr>
          <a:xfrm>
            <a:off x="547" y="4018994"/>
            <a:ext cx="3900893" cy="2447825"/>
            <a:chOff x="547" y="4018994"/>
            <a:chExt cx="3900893" cy="244782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t="65944" r="66290"/>
            <a:stretch/>
          </p:blipFill>
          <p:spPr>
            <a:xfrm>
              <a:off x="233319" y="4149080"/>
              <a:ext cx="3668121" cy="2317739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 rot="16200000">
              <a:off x="-1088694" y="5108235"/>
              <a:ext cx="244009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smtClean="0"/>
                <a:t>J.Pietraszko, private communication</a:t>
              </a:r>
              <a:endParaRPr lang="en-US" sz="110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10296" y="4396960"/>
              <a:ext cx="200728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400" smtClean="0"/>
                <a:t>Beam intensity - SIS18</a:t>
              </a:r>
              <a:endParaRPr lang="en-US" sz="1400" dirty="0" smtClean="0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398" y="4160641"/>
              <a:ext cx="620042" cy="534519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26" name="Rectangle 25"/>
          <p:cNvSpPr/>
          <p:nvPr/>
        </p:nvSpPr>
        <p:spPr>
          <a:xfrm rot="16200000">
            <a:off x="-862655" y="1886219"/>
            <a:ext cx="193033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smtClean="0"/>
              <a:t>Q.Li, private communication</a:t>
            </a:r>
            <a:endParaRPr lang="en-US" sz="1100"/>
          </a:p>
        </p:txBody>
      </p:sp>
      <p:sp>
        <p:nvSpPr>
          <p:cNvPr id="28" name="TextBox 27"/>
          <p:cNvSpPr txBox="1"/>
          <p:nvPr/>
        </p:nvSpPr>
        <p:spPr>
          <a:xfrm>
            <a:off x="-35920" y="-675456"/>
            <a:ext cx="1157689" cy="43088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mtClean="0"/>
              <a:t>Curtesy</a:t>
            </a:r>
            <a:endParaRPr lang="en-US" dirty="0" smtClean="0"/>
          </a:p>
        </p:txBody>
      </p:sp>
      <p:grpSp>
        <p:nvGrpSpPr>
          <p:cNvPr id="38" name="Group 37"/>
          <p:cNvGrpSpPr/>
          <p:nvPr/>
        </p:nvGrpSpPr>
        <p:grpSpPr>
          <a:xfrm>
            <a:off x="4465261" y="764704"/>
            <a:ext cx="4536807" cy="2867222"/>
            <a:chOff x="4465261" y="764704"/>
            <a:chExt cx="4536807" cy="286722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65261" y="764704"/>
              <a:ext cx="4536807" cy="2867222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708" t="-34060" r="-12043" b="1467"/>
            <a:stretch/>
          </p:blipFill>
          <p:spPr>
            <a:xfrm>
              <a:off x="7637416" y="2420888"/>
              <a:ext cx="714103" cy="82556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9" name="TextBox 28"/>
            <p:cNvSpPr txBox="1"/>
            <p:nvPr/>
          </p:nvSpPr>
          <p:spPr>
            <a:xfrm>
              <a:off x="7589213" y="2399346"/>
              <a:ext cx="762305" cy="246221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000"/>
                <a:t>C</a:t>
              </a:r>
              <a:r>
                <a:rPr lang="de-DE" sz="1000" smtClean="0"/>
                <a:t>ourtesy</a:t>
              </a:r>
              <a:endParaRPr lang="en-US" sz="1000" dirty="0" smtClean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613974" y="864486"/>
            <a:ext cx="1003801" cy="1425304"/>
            <a:chOff x="2613974" y="864486"/>
            <a:chExt cx="1003801" cy="142530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978"/>
            <a:stretch/>
          </p:blipFill>
          <p:spPr>
            <a:xfrm>
              <a:off x="2717577" y="864486"/>
              <a:ext cx="858757" cy="809809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2613974" y="1828125"/>
              <a:ext cx="10038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</a:rPr>
                <a:t>Beam hole: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</a:rPr>
                <a:t>11 mm</a:t>
              </a: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V="1">
              <a:off x="2613974" y="1789634"/>
              <a:ext cx="0" cy="492794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14918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808"/>
    </mc:Choice>
    <mc:Fallback>
      <p:transition spd="slow" advTm="138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1ADF-9389-4A0D-80E6-D0C20F26924F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8313" y="692014"/>
            <a:ext cx="71690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800" smtClean="0">
                <a:solidFill>
                  <a:srgbClr val="FF0000"/>
                </a:solidFill>
                <a:latin typeface="Arial"/>
              </a:rPr>
              <a:t>A</a:t>
            </a:r>
            <a:r>
              <a:rPr lang="de-DE" sz="1800" smtClean="0">
                <a:solidFill>
                  <a:srgbClr val="000000"/>
                </a:solidFill>
                <a:latin typeface="Arial"/>
              </a:rPr>
              <a:t>ssumption: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smtClean="0">
                <a:solidFill>
                  <a:srgbClr val="000000"/>
                </a:solidFill>
                <a:latin typeface="Arial"/>
              </a:rPr>
              <a:t>Sensor has to withstand 5x10</a:t>
            </a:r>
            <a:r>
              <a:rPr lang="de-DE" sz="1800" baseline="30000" smtClean="0">
                <a:solidFill>
                  <a:srgbClr val="000000"/>
                </a:solidFill>
                <a:latin typeface="Arial"/>
              </a:rPr>
              <a:t>6</a:t>
            </a:r>
            <a:r>
              <a:rPr lang="de-DE" sz="1800" smtClean="0">
                <a:solidFill>
                  <a:srgbClr val="000000"/>
                </a:solidFill>
                <a:latin typeface="Arial"/>
              </a:rPr>
              <a:t>s at 100 kHz Au+Au or 10 MHz p-A.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smtClean="0">
                <a:solidFill>
                  <a:srgbClr val="000000"/>
                </a:solidFill>
                <a:latin typeface="Arial"/>
              </a:rPr>
              <a:t>All numbers hold for the most illuminated 1mm² of the MVD.</a:t>
            </a: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93823570"/>
                  </p:ext>
                </p:extLst>
              </p:nvPr>
            </p:nvGraphicFramePr>
            <p:xfrm>
              <a:off x="1518325" y="1916832"/>
              <a:ext cx="6096000" cy="4445000"/>
            </p:xfrm>
            <a:graphic>
              <a:graphicData uri="http://schemas.openxmlformats.org/drawingml/2006/table">
                <a:tbl>
                  <a:tblPr firstRow="1" bandRow="1">
                    <a:tableStyleId>{5202B0CA-FC54-4496-8BCA-5EF66A818D29}</a:tableStyleId>
                  </a:tblPr>
                  <a:tblGrid>
                    <a:gridCol w="4094216"/>
                    <a:gridCol w="2001784"/>
                  </a:tblGrid>
                  <a:tr h="0"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de-DE" smtClean="0"/>
                            <a:t>Requirement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lang="de-DE" smtClean="0"/>
                            <a:t>Spatial precision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de-DE" smtClean="0"/>
                            <a:t>~ 5</a:t>
                          </a:r>
                          <a:r>
                            <a:rPr lang="de-DE" baseline="0" smtClean="0"/>
                            <a:t> µm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mtClean="0"/>
                            <a:t>Time precision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mtClean="0"/>
                            <a:t>&lt; 5</a:t>
                          </a:r>
                          <a:r>
                            <a:rPr lang="de-DE" baseline="0" smtClean="0"/>
                            <a:t> µs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lang="de-DE" smtClean="0"/>
                            <a:t>Sensor thickness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de-DE" smtClean="0"/>
                            <a:t>~50 µm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lang="de-DE" smtClean="0"/>
                            <a:t>Power dissipation (full hit density)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de-DE" smtClean="0">
                                  <a:latin typeface="Cambria Math" panose="02040503050406030204" pitchFamily="18" charset="0"/>
                                </a:rPr>
                                <m:t> ≾</m:t>
                              </m:r>
                            </m:oMath>
                          </a14:m>
                          <a:r>
                            <a:rPr lang="en-US" smtClean="0"/>
                            <a:t>100 mW/cm²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lang="de-DE" smtClean="0"/>
                            <a:t>Operation temperature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de-DE" smtClean="0"/>
                            <a:t>- 40°C to +30°C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lang="de-DE" smtClean="0"/>
                            <a:t>Temperature gradient on sensor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de-DE" smtClean="0"/>
                            <a:t>5 K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lang="de-DE" smtClean="0"/>
                            <a:t>Radiation doses (non-ionizing)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de-DE" smtClean="0"/>
                            <a:t>~</a:t>
                          </a:r>
                          <a:r>
                            <a:rPr lang="de-DE" baseline="0" smtClean="0"/>
                            <a:t> 7x</a:t>
                          </a:r>
                          <a:r>
                            <a:rPr lang="de-DE" smtClean="0"/>
                            <a:t>10</a:t>
                          </a:r>
                          <a:r>
                            <a:rPr lang="de-DE" baseline="30000" smtClean="0"/>
                            <a:t>13</a:t>
                          </a:r>
                          <a:r>
                            <a:rPr lang="de-DE" baseline="0" smtClean="0"/>
                            <a:t> n</a:t>
                          </a:r>
                          <a:r>
                            <a:rPr lang="de-DE" baseline="-25000" smtClean="0"/>
                            <a:t>eq</a:t>
                          </a:r>
                          <a:r>
                            <a:rPr lang="de-DE" baseline="0" smtClean="0"/>
                            <a:t>/cm²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lang="de-DE" smtClean="0"/>
                            <a:t>Radiation</a:t>
                          </a:r>
                          <a:r>
                            <a:rPr lang="de-DE" baseline="0" smtClean="0"/>
                            <a:t> doses (ionizing)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de-DE" smtClean="0"/>
                            <a:t>~ 5 MRad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lang="de-DE" smtClean="0"/>
                            <a:t>Radiation gradient on chip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de-DE" smtClean="0"/>
                            <a:t>100%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lang="de-DE" smtClean="0"/>
                            <a:t>HI-tolerance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de-DE" smtClean="0"/>
                            <a:t>10 Hz/mm²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lang="de-DE" smtClean="0"/>
                            <a:t>Rate, all hits recorded (average/peak)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de-DE" smtClean="0"/>
                            <a:t>20/80</a:t>
                          </a:r>
                          <a:r>
                            <a:rPr lang="de-DE" baseline="0" smtClean="0"/>
                            <a:t> MHz/cm²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93823570"/>
                  </p:ext>
                </p:extLst>
              </p:nvPr>
            </p:nvGraphicFramePr>
            <p:xfrm>
              <a:off x="1518325" y="1916832"/>
              <a:ext cx="6096000" cy="4445000"/>
            </p:xfrm>
            <a:graphic>
              <a:graphicData uri="http://schemas.openxmlformats.org/drawingml/2006/table">
                <a:tbl>
                  <a:tblPr firstRow="1" bandRow="1">
                    <a:tableStyleId>{5202B0CA-FC54-4496-8BCA-5EF66A818D29}</a:tableStyleId>
                  </a:tblPr>
                  <a:tblGrid>
                    <a:gridCol w="4094216"/>
                    <a:gridCol w="2001784"/>
                  </a:tblGrid>
                  <a:tr h="365760"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de-DE" smtClean="0"/>
                            <a:t>Requirement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lang="de-DE" smtClean="0"/>
                            <a:t>Spatial </a:t>
                          </a:r>
                          <a:r>
                            <a:rPr lang="de-DE" smtClean="0"/>
                            <a:t>precision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de-DE" smtClean="0"/>
                            <a:t>~ 5</a:t>
                          </a:r>
                          <a:r>
                            <a:rPr lang="de-DE" baseline="0" smtClean="0"/>
                            <a:t> </a:t>
                          </a:r>
                          <a:r>
                            <a:rPr lang="de-DE" baseline="0" smtClean="0"/>
                            <a:t>µm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smtClean="0"/>
                            <a:t>Time precision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mtClean="0"/>
                            <a:t>&lt; 5</a:t>
                          </a:r>
                          <a:r>
                            <a:rPr lang="de-DE" baseline="0" smtClean="0"/>
                            <a:t> µs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lang="de-DE" smtClean="0"/>
                            <a:t>Sensor thickness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de-DE" smtClean="0"/>
                            <a:t>~50 µm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lang="de-DE" smtClean="0"/>
                            <a:t>Power </a:t>
                          </a:r>
                          <a:r>
                            <a:rPr lang="de-DE" smtClean="0"/>
                            <a:t>dissipation (full hit density)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204559" t="-406557" r="-608" b="-722951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lang="de-DE" smtClean="0"/>
                            <a:t>Operation temperature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de-DE" smtClean="0"/>
                            <a:t>- 40°C to +30°C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lang="de-DE" smtClean="0"/>
                            <a:t>Temperature gradient on sensor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de-DE" smtClean="0"/>
                            <a:t>5 K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lang="de-DE" smtClean="0"/>
                            <a:t>Radiation doses (non-ionizing)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de-DE" smtClean="0"/>
                            <a:t>~</a:t>
                          </a:r>
                          <a:r>
                            <a:rPr lang="de-DE" baseline="0" smtClean="0"/>
                            <a:t> 7x</a:t>
                          </a:r>
                          <a:r>
                            <a:rPr lang="de-DE" smtClean="0"/>
                            <a:t>10</a:t>
                          </a:r>
                          <a:r>
                            <a:rPr lang="de-DE" baseline="30000" smtClean="0"/>
                            <a:t>13</a:t>
                          </a:r>
                          <a:r>
                            <a:rPr lang="de-DE" baseline="0" smtClean="0"/>
                            <a:t> n</a:t>
                          </a:r>
                          <a:r>
                            <a:rPr lang="de-DE" baseline="-25000" smtClean="0"/>
                            <a:t>eq</a:t>
                          </a:r>
                          <a:r>
                            <a:rPr lang="de-DE" baseline="0" smtClean="0"/>
                            <a:t>/cm²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lang="de-DE" smtClean="0"/>
                            <a:t>Radiation</a:t>
                          </a:r>
                          <a:r>
                            <a:rPr lang="de-DE" baseline="0" smtClean="0"/>
                            <a:t> doses (ionizing)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de-DE" smtClean="0"/>
                            <a:t>~ 5 </a:t>
                          </a:r>
                          <a:r>
                            <a:rPr lang="de-DE" smtClean="0"/>
                            <a:t>MRad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lang="de-DE" smtClean="0"/>
                            <a:t>Radiation gradient on chip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de-DE" smtClean="0"/>
                            <a:t>100%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lang="de-DE" smtClean="0"/>
                            <a:t>HI-tolerance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de-DE" smtClean="0"/>
                            <a:t>10 Hz/mm²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r>
                            <a:rPr lang="de-DE" smtClean="0"/>
                            <a:t>Rate, all hits recorded (average/peak</a:t>
                          </a:r>
                          <a:r>
                            <a:rPr lang="de-DE" smtClean="0"/>
                            <a:t>)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>
                          <a:lvl1pPr marL="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1pPr>
                          <a:lvl2pPr marL="457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2pPr>
                          <a:lvl3pPr marL="914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3pPr>
                          <a:lvl4pPr marL="1371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4pPr>
                          <a:lvl5pPr marL="18288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5pPr>
                          <a:lvl6pPr marL="22860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6pPr>
                          <a:lvl7pPr marL="27432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7pPr>
                          <a:lvl8pPr marL="32004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8pPr>
                          <a:lvl9pPr marL="3657600" algn="l" defTabSz="4572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/>
                          <a:r>
                            <a:rPr lang="de-DE" smtClean="0"/>
                            <a:t>20/80</a:t>
                          </a:r>
                          <a:r>
                            <a:rPr lang="de-DE" baseline="0" smtClean="0"/>
                            <a:t> MHz/cm²</a:t>
                          </a:r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cxnSp>
        <p:nvCxnSpPr>
          <p:cNvPr id="15" name="Straight Arrow Connector 14"/>
          <p:cNvCxnSpPr/>
          <p:nvPr/>
        </p:nvCxnSpPr>
        <p:spPr>
          <a:xfrm flipH="1">
            <a:off x="7452320" y="6165304"/>
            <a:ext cx="216024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620392" y="6026804"/>
            <a:ext cx="696024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200" smtClean="0"/>
              <a:t>approx.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2472213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442"/>
    </mc:Choice>
    <mc:Fallback>
      <p:transition spd="slow" advTm="69442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1ADF-9389-4A0D-80E6-D0C20F26924F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R&amp;D strategy</a:t>
            </a: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68313" y="714375"/>
            <a:ext cx="2017712" cy="1843969"/>
          </a:xfrm>
          <a:prstGeom prst="rect">
            <a:avLst/>
          </a:prstGeom>
          <a:solidFill>
            <a:srgbClr val="FFFFCC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73515" y="788665"/>
            <a:ext cx="1807336" cy="1769679"/>
            <a:chOff x="357301" y="1842535"/>
            <a:chExt cx="1564375" cy="1595296"/>
          </a:xfrm>
        </p:grpSpPr>
        <p:pic>
          <p:nvPicPr>
            <p:cNvPr id="28" name="Picture 9" descr="C:\Users\mkoziel_not\Desktop\CBM_Indaia\M26_thinned_pictures\IMG_392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301" y="1842535"/>
              <a:ext cx="1564375" cy="123194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510114" y="3104893"/>
              <a:ext cx="1258749" cy="3329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1800" smtClean="0">
                  <a:solidFill>
                    <a:srgbClr val="000000"/>
                  </a:solidFill>
                  <a:latin typeface="Arial"/>
                </a:rPr>
                <a:t>MIMOSA-26</a:t>
              </a:r>
              <a:endParaRPr lang="en-US" sz="180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49125" y="4336706"/>
            <a:ext cx="2673387" cy="1600662"/>
            <a:chOff x="468162" y="4504863"/>
            <a:chExt cx="2673387" cy="1600662"/>
          </a:xfrm>
        </p:grpSpPr>
        <p:sp>
          <p:nvSpPr>
            <p:cNvPr id="31" name="Rectangle 30"/>
            <p:cNvSpPr/>
            <p:nvPr/>
          </p:nvSpPr>
          <p:spPr>
            <a:xfrm>
              <a:off x="476137" y="4504863"/>
              <a:ext cx="2665412" cy="1600662"/>
            </a:xfrm>
            <a:prstGeom prst="rect">
              <a:avLst/>
            </a:prstGeom>
            <a:solidFill>
              <a:srgbClr val="CCFF99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8151" y="5053487"/>
              <a:ext cx="682757" cy="92319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76137" y="4504863"/>
              <a:ext cx="258275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O</a:t>
              </a:r>
              <a:r>
                <a: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n-pixel discrimination.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Speed-up </a:t>
              </a:r>
              <a:r>
                <a:rPr kumimoji="0" lang="de-DE" sz="10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    </a:t>
              </a:r>
              <a:r>
                <a:rPr kumimoji="0" lang="de-DE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x20</a:t>
              </a:r>
              <a:endParaRPr kumimoji="0" lang="de-DE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Low power x0.2</a:t>
              </a:r>
              <a:endPara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68162" y="5520526"/>
              <a:ext cx="18698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I</a:t>
              </a:r>
              <a:r>
                <a:rPr kumimoji="0" lang="de-DE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n collaboration with:</a:t>
              </a: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66460" y="806135"/>
            <a:ext cx="2674937" cy="1600662"/>
            <a:chOff x="5237935" y="806135"/>
            <a:chExt cx="2674937" cy="1600662"/>
          </a:xfrm>
        </p:grpSpPr>
        <p:sp>
          <p:nvSpPr>
            <p:cNvPr id="36" name="Rectangle 35"/>
            <p:cNvSpPr/>
            <p:nvPr/>
          </p:nvSpPr>
          <p:spPr>
            <a:xfrm>
              <a:off x="5247460" y="806135"/>
              <a:ext cx="2665412" cy="1600662"/>
            </a:xfrm>
            <a:prstGeom prst="rect">
              <a:avLst/>
            </a:prstGeom>
            <a:solidFill>
              <a:srgbClr val="F8E9DB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970" t="-12300" r="-4929" b="-4584"/>
            <a:stretch/>
          </p:blipFill>
          <p:spPr>
            <a:xfrm>
              <a:off x="7065942" y="1549291"/>
              <a:ext cx="809625" cy="838200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38" name="TextBox 37"/>
            <p:cNvSpPr txBox="1"/>
            <p:nvPr/>
          </p:nvSpPr>
          <p:spPr>
            <a:xfrm>
              <a:off x="5237935" y="855156"/>
              <a:ext cx="210185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D</a:t>
              </a:r>
              <a:r>
                <a: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epleted MAPS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Rad. hard. &gt;10x ?</a:t>
              </a:r>
              <a:endPara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258358" y="1788309"/>
              <a:ext cx="18698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I</a:t>
              </a:r>
              <a:r>
                <a:rPr kumimoji="0" lang="de-DE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n collaboration with:</a:t>
              </a: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6891194" y="4336706"/>
            <a:ext cx="2017712" cy="1843969"/>
          </a:xfrm>
          <a:prstGeom prst="rect">
            <a:avLst/>
          </a:prstGeom>
          <a:solidFill>
            <a:srgbClr val="FFFFCC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6996396" y="4410996"/>
            <a:ext cx="1807336" cy="1769679"/>
            <a:chOff x="357301" y="1842535"/>
            <a:chExt cx="1564375" cy="1595296"/>
          </a:xfrm>
        </p:grpSpPr>
        <p:pic>
          <p:nvPicPr>
            <p:cNvPr id="42" name="Picture 9" descr="C:\Users\mkoziel_not\Desktop\CBM_Indaia\M26_thinned_pictures\IMG_392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301" y="1842535"/>
              <a:ext cx="1564375" cy="123194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626665" y="3104893"/>
              <a:ext cx="1025649" cy="3329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1800" smtClean="0">
                  <a:solidFill>
                    <a:srgbClr val="000000"/>
                  </a:solidFill>
                  <a:latin typeface="Arial"/>
                </a:rPr>
                <a:t>MIMOSIS</a:t>
              </a:r>
              <a:endParaRPr lang="en-US" sz="180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3541439" y="5181878"/>
            <a:ext cx="2589170" cy="1415772"/>
          </a:xfrm>
          <a:prstGeom prst="rect">
            <a:avLst/>
          </a:prstGeom>
          <a:solidFill>
            <a:srgbClr val="CCECFF"/>
          </a:solidFill>
          <a:ln w="28575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C</a:t>
            </a:r>
            <a:r>
              <a: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BM specific: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5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Beam halo tolerance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~80 </a:t>
            </a:r>
            <a:r>
              <a: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MHz/cm² rate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Beam fluctutation</a:t>
            </a: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5" name="Freeform 44"/>
          <p:cNvSpPr/>
          <p:nvPr/>
        </p:nvSpPr>
        <p:spPr>
          <a:xfrm rot="1924317">
            <a:off x="2354254" y="2601539"/>
            <a:ext cx="4518760" cy="2626067"/>
          </a:xfrm>
          <a:custGeom>
            <a:avLst/>
            <a:gdLst>
              <a:gd name="connsiteX0" fmla="*/ 0 w 4518760"/>
              <a:gd name="connsiteY0" fmla="*/ 1022733 h 2626067"/>
              <a:gd name="connsiteX1" fmla="*/ 2044479 w 4518760"/>
              <a:gd name="connsiteY1" fmla="*/ 881254 h 2626067"/>
              <a:gd name="connsiteX2" fmla="*/ 2003102 w 4518760"/>
              <a:gd name="connsiteY2" fmla="*/ 841855 h 2626067"/>
              <a:gd name="connsiteX3" fmla="*/ 1829457 w 4518760"/>
              <a:gd name="connsiteY3" fmla="*/ 415491 h 2626067"/>
              <a:gd name="connsiteX4" fmla="*/ 1811160 w 4518760"/>
              <a:gd name="connsiteY4" fmla="*/ 17680 h 2626067"/>
              <a:gd name="connsiteX5" fmla="*/ 2195567 w 4518760"/>
              <a:gd name="connsiteY5" fmla="*/ 0 h 2626067"/>
              <a:gd name="connsiteX6" fmla="*/ 2213863 w 4518760"/>
              <a:gd name="connsiteY6" fmla="*/ 397811 h 2626067"/>
              <a:gd name="connsiteX7" fmla="*/ 2749914 w 4518760"/>
              <a:gd name="connsiteY7" fmla="*/ 818217 h 2626067"/>
              <a:gd name="connsiteX8" fmla="*/ 3203281 w 4518760"/>
              <a:gd name="connsiteY8" fmla="*/ 797365 h 2626067"/>
              <a:gd name="connsiteX9" fmla="*/ 3210684 w 4518760"/>
              <a:gd name="connsiteY9" fmla="*/ 800553 h 2626067"/>
              <a:gd name="connsiteX10" fmla="*/ 4229103 w 4518760"/>
              <a:gd name="connsiteY10" fmla="*/ 730077 h 2626067"/>
              <a:gd name="connsiteX11" fmla="*/ 4518760 w 4518760"/>
              <a:gd name="connsiteY11" fmla="*/ 945121 h 2626067"/>
              <a:gd name="connsiteX12" fmla="*/ 4265248 w 4518760"/>
              <a:gd name="connsiteY12" fmla="*/ 1197751 h 2626067"/>
              <a:gd name="connsiteX13" fmla="*/ 3612285 w 4518760"/>
              <a:gd name="connsiteY13" fmla="*/ 1242936 h 2626067"/>
              <a:gd name="connsiteX14" fmla="*/ 3554632 w 4518760"/>
              <a:gd name="connsiteY14" fmla="*/ 1260833 h 2626067"/>
              <a:gd name="connsiteX15" fmla="*/ 3223015 w 4518760"/>
              <a:gd name="connsiteY15" fmla="*/ 1761127 h 2626067"/>
              <a:gd name="connsiteX16" fmla="*/ 3223015 w 4518760"/>
              <a:gd name="connsiteY16" fmla="*/ 2042432 h 2626067"/>
              <a:gd name="connsiteX17" fmla="*/ 2800583 w 4518760"/>
              <a:gd name="connsiteY17" fmla="*/ 2042432 h 2626067"/>
              <a:gd name="connsiteX18" fmla="*/ 2800583 w 4518760"/>
              <a:gd name="connsiteY18" fmla="*/ 1761127 h 2626067"/>
              <a:gd name="connsiteX19" fmla="*/ 2917101 w 4518760"/>
              <a:gd name="connsiteY19" fmla="*/ 1300963 h 2626067"/>
              <a:gd name="connsiteX20" fmla="*/ 2923391 w 4518760"/>
              <a:gd name="connsiteY20" fmla="*/ 1290608 h 2626067"/>
              <a:gd name="connsiteX21" fmla="*/ 1252495 w 4518760"/>
              <a:gd name="connsiteY21" fmla="*/ 1406235 h 2626067"/>
              <a:gd name="connsiteX22" fmla="*/ 1150274 w 4518760"/>
              <a:gd name="connsiteY22" fmla="*/ 1459879 h 2626067"/>
              <a:gd name="connsiteX23" fmla="*/ 849526 w 4518760"/>
              <a:gd name="connsiteY23" fmla="*/ 2001249 h 2626067"/>
              <a:gd name="connsiteX24" fmla="*/ 877455 w 4518760"/>
              <a:gd name="connsiteY24" fmla="*/ 2608481 h 2626067"/>
              <a:gd name="connsiteX25" fmla="*/ 495080 w 4518760"/>
              <a:gd name="connsiteY25" fmla="*/ 2626067 h 2626067"/>
              <a:gd name="connsiteX26" fmla="*/ 467152 w 4518760"/>
              <a:gd name="connsiteY26" fmla="*/ 2018835 h 2626067"/>
              <a:gd name="connsiteX27" fmla="*/ 633538 w 4518760"/>
              <a:gd name="connsiteY27" fmla="*/ 1470952 h 2626067"/>
              <a:gd name="connsiteX28" fmla="*/ 651842 w 4518760"/>
              <a:gd name="connsiteY28" fmla="*/ 1447801 h 2626067"/>
              <a:gd name="connsiteX29" fmla="*/ 36145 w 4518760"/>
              <a:gd name="connsiteY29" fmla="*/ 1490406 h 2626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518760" h="2626067">
                <a:moveTo>
                  <a:pt x="0" y="1022733"/>
                </a:moveTo>
                <a:lnTo>
                  <a:pt x="2044479" y="881254"/>
                </a:lnTo>
                <a:lnTo>
                  <a:pt x="2003102" y="841855"/>
                </a:lnTo>
                <a:cubicBezTo>
                  <a:pt x="1900366" y="722592"/>
                  <a:pt x="1836841" y="576045"/>
                  <a:pt x="1829457" y="415491"/>
                </a:cubicBezTo>
                <a:lnTo>
                  <a:pt x="1811160" y="17680"/>
                </a:lnTo>
                <a:lnTo>
                  <a:pt x="2195567" y="0"/>
                </a:lnTo>
                <a:lnTo>
                  <a:pt x="2213863" y="397811"/>
                </a:lnTo>
                <a:cubicBezTo>
                  <a:pt x="2225144" y="643092"/>
                  <a:pt x="2465142" y="831315"/>
                  <a:pt x="2749914" y="818217"/>
                </a:cubicBezTo>
                <a:lnTo>
                  <a:pt x="3203281" y="797365"/>
                </a:lnTo>
                <a:lnTo>
                  <a:pt x="3210684" y="800553"/>
                </a:lnTo>
                <a:lnTo>
                  <a:pt x="4229103" y="730077"/>
                </a:lnTo>
                <a:lnTo>
                  <a:pt x="4518760" y="945121"/>
                </a:lnTo>
                <a:lnTo>
                  <a:pt x="4265248" y="1197751"/>
                </a:lnTo>
                <a:lnTo>
                  <a:pt x="3612285" y="1242936"/>
                </a:lnTo>
                <a:lnTo>
                  <a:pt x="3554632" y="1260833"/>
                </a:lnTo>
                <a:cubicBezTo>
                  <a:pt x="3359755" y="1343259"/>
                  <a:pt x="3223015" y="1536224"/>
                  <a:pt x="3223015" y="1761127"/>
                </a:cubicBezTo>
                <a:lnTo>
                  <a:pt x="3223015" y="2042432"/>
                </a:lnTo>
                <a:lnTo>
                  <a:pt x="2800583" y="2042432"/>
                </a:lnTo>
                <a:lnTo>
                  <a:pt x="2800583" y="1761127"/>
                </a:lnTo>
                <a:cubicBezTo>
                  <a:pt x="2800583" y="1594511"/>
                  <a:pt x="2842792" y="1437752"/>
                  <a:pt x="2917101" y="1300963"/>
                </a:cubicBezTo>
                <a:lnTo>
                  <a:pt x="2923391" y="1290608"/>
                </a:lnTo>
                <a:lnTo>
                  <a:pt x="1252495" y="1406235"/>
                </a:lnTo>
                <a:lnTo>
                  <a:pt x="1150274" y="1459879"/>
                </a:lnTo>
                <a:cubicBezTo>
                  <a:pt x="959464" y="1582983"/>
                  <a:pt x="839447" y="1782114"/>
                  <a:pt x="849526" y="2001249"/>
                </a:cubicBezTo>
                <a:lnTo>
                  <a:pt x="877455" y="2608481"/>
                </a:lnTo>
                <a:lnTo>
                  <a:pt x="495080" y="2626067"/>
                </a:lnTo>
                <a:lnTo>
                  <a:pt x="467152" y="2018835"/>
                </a:lnTo>
                <a:cubicBezTo>
                  <a:pt x="457967" y="1819144"/>
                  <a:pt x="519914" y="1630390"/>
                  <a:pt x="633538" y="1470952"/>
                </a:cubicBezTo>
                <a:lnTo>
                  <a:pt x="651842" y="1447801"/>
                </a:lnTo>
                <a:lnTo>
                  <a:pt x="36145" y="1490406"/>
                </a:lnTo>
                <a:close/>
              </a:path>
            </a:pathLst>
          </a:cu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02" y="745068"/>
            <a:ext cx="643031" cy="54858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978" y="4377259"/>
            <a:ext cx="643031" cy="5485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4859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124"/>
    </mc:Choice>
    <mc:Fallback>
      <p:transition spd="slow" advTm="63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1ADF-9389-4A0D-80E6-D0C20F26924F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R&amp;D strategy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58813" r="63387"/>
          <a:stretch/>
        </p:blipFill>
        <p:spPr>
          <a:xfrm>
            <a:off x="4364686" y="527322"/>
            <a:ext cx="2428061" cy="17083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3528" y="1556376"/>
            <a:ext cx="2877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800" smtClean="0">
                <a:solidFill>
                  <a:srgbClr val="FF0000"/>
                </a:solidFill>
                <a:latin typeface="Arial"/>
              </a:rPr>
              <a:t>S</a:t>
            </a:r>
            <a:r>
              <a:rPr lang="de-DE" sz="1800" smtClean="0">
                <a:solidFill>
                  <a:srgbClr val="000000"/>
                </a:solidFill>
                <a:latin typeface="Arial"/>
              </a:rPr>
              <a:t>ensor must handle beam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800" smtClean="0">
                <a:solidFill>
                  <a:srgbClr val="000000"/>
                </a:solidFill>
                <a:latin typeface="Arial"/>
              </a:rPr>
              <a:t>fluctuations in time.</a:t>
            </a: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792747" y="527322"/>
            <a:ext cx="2221612" cy="1708358"/>
            <a:chOff x="4673672" y="549275"/>
            <a:chExt cx="4141687" cy="304535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73672" y="549275"/>
              <a:ext cx="4141687" cy="3045358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5625550" y="765299"/>
              <a:ext cx="914400" cy="1529395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4912214" y="1345376"/>
              <a:ext cx="1703672" cy="3729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700" b="0" i="0" u="none" strike="noStrike" kern="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Size of MIMOSIS-1</a:t>
              </a:r>
              <a:endParaRPr kumimoji="0" lang="en-US" sz="7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23528" y="910045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800" smtClean="0">
                <a:solidFill>
                  <a:srgbClr val="FF0000"/>
                </a:solidFill>
                <a:latin typeface="Arial"/>
              </a:rPr>
              <a:t>S</a:t>
            </a:r>
            <a:r>
              <a:rPr lang="de-DE" sz="1800" smtClean="0">
                <a:solidFill>
                  <a:srgbClr val="000000"/>
                </a:solidFill>
                <a:latin typeface="Arial"/>
              </a:rPr>
              <a:t>ensor must handle occupancy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800" smtClean="0">
                <a:solidFill>
                  <a:srgbClr val="000000"/>
                </a:solidFill>
                <a:latin typeface="Arial"/>
              </a:rPr>
              <a:t>gradients in space.</a:t>
            </a: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23528" y="2303384"/>
            <a:ext cx="8548917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23528" y="2404062"/>
                <a:ext cx="3943361" cy="4108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sz="1800" smtClean="0">
                    <a:solidFill>
                      <a:srgbClr val="FF0000"/>
                    </a:solidFill>
                    <a:latin typeface="Arial"/>
                  </a:rPr>
                  <a:t>S</a:t>
                </a:r>
                <a:r>
                  <a:rPr lang="de-DE" sz="1800" smtClean="0">
                    <a:solidFill>
                      <a:srgbClr val="000000"/>
                    </a:solidFill>
                    <a:latin typeface="Arial"/>
                  </a:rPr>
                  <a:t>olution: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900">
                  <a:solidFill>
                    <a:srgbClr val="000000"/>
                  </a:solidFill>
                  <a:latin typeface="Arial"/>
                </a:endParaRPr>
              </a:p>
              <a:p>
                <a:pPr marL="285750" indent="-28575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de-DE" sz="1800" smtClean="0">
                    <a:solidFill>
                      <a:srgbClr val="000000"/>
                    </a:solidFill>
                    <a:latin typeface="Arial"/>
                  </a:rPr>
                  <a:t>Discriminator on 27x30µm² pixel.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sz="1800">
                    <a:solidFill>
                      <a:srgbClr val="000000"/>
                    </a:solidFill>
                    <a:latin typeface="Arial"/>
                  </a:rPr>
                  <a:t> </a:t>
                </a:r>
                <a:r>
                  <a:rPr lang="de-DE" sz="1800" smtClean="0">
                    <a:solidFill>
                      <a:srgbClr val="000000"/>
                    </a:solidFill>
                    <a:latin typeface="Arial"/>
                  </a:rPr>
                  <a:t>    </a:t>
                </a:r>
                <a:r>
                  <a:rPr lang="de-DE" sz="1400" smtClean="0">
                    <a:solidFill>
                      <a:srgbClr val="000000"/>
                    </a:solidFill>
                    <a:latin typeface="Arial"/>
                  </a:rPr>
                  <a:t>(</a:t>
                </a:r>
                <a14:m>
                  <m:oMath xmlns:m="http://schemas.openxmlformats.org/officeDocument/2006/math">
                    <m:r>
                      <a:rPr lang="de-DE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de-DE" sz="1400" smtClean="0">
                    <a:solidFill>
                      <a:srgbClr val="000000"/>
                    </a:solidFill>
                    <a:latin typeface="Arial"/>
                  </a:rPr>
                  <a:t>5 µs readout time)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800" smtClean="0">
                  <a:solidFill>
                    <a:srgbClr val="000000"/>
                  </a:solidFill>
                  <a:latin typeface="Arial"/>
                </a:endParaRPr>
              </a:p>
              <a:p>
                <a:pPr marL="285750" indent="-28575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de-DE" sz="1800" smtClean="0">
                    <a:solidFill>
                      <a:srgbClr val="000000"/>
                    </a:solidFill>
                    <a:latin typeface="Arial"/>
                  </a:rPr>
                  <a:t>Multiple data concentration steps. </a:t>
                </a:r>
                <a:r>
                  <a:rPr lang="de-DE" sz="1400" smtClean="0">
                    <a:solidFill>
                      <a:srgbClr val="000000"/>
                    </a:solidFill>
                    <a:latin typeface="Arial"/>
                  </a:rPr>
                  <a:t>(early averaging of Poisson fluctuations)</a:t>
                </a:r>
              </a:p>
              <a:p>
                <a:pPr marL="285750" indent="-28575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de-DE" sz="800" smtClean="0">
                  <a:solidFill>
                    <a:srgbClr val="000000"/>
                  </a:solidFill>
                  <a:latin typeface="Arial"/>
                </a:endParaRPr>
              </a:p>
              <a:p>
                <a:pPr marL="285750" indent="-28575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de-DE" sz="1800" smtClean="0">
                    <a:solidFill>
                      <a:srgbClr val="000000"/>
                    </a:solidFill>
                    <a:latin typeface="Arial"/>
                  </a:rPr>
                  <a:t>Elastic output buffer.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sz="1400" smtClean="0">
                    <a:solidFill>
                      <a:srgbClr val="000000"/>
                    </a:solidFill>
                    <a:latin typeface="Arial"/>
                  </a:rPr>
                  <a:t>      (max. 3x nominal beam for 50µs)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800">
                  <a:solidFill>
                    <a:srgbClr val="000000"/>
                  </a:solidFill>
                  <a:latin typeface="Arial"/>
                </a:endParaRPr>
              </a:p>
              <a:p>
                <a:pPr marL="285750" indent="-28575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de-DE" sz="1800" smtClean="0">
                    <a:solidFill>
                      <a:srgbClr val="000000"/>
                    </a:solidFill>
                    <a:latin typeface="Arial"/>
                  </a:rPr>
                  <a:t>8 x 320 Mbps links (switchable).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sz="1400" smtClean="0">
                    <a:solidFill>
                      <a:srgbClr val="000000"/>
                    </a:solidFill>
                    <a:latin typeface="Arial"/>
                  </a:rPr>
                  <a:t>      (GBTx compatible)</a:t>
                </a:r>
                <a:endParaRPr lang="de-DE" sz="1800" smtClean="0">
                  <a:solidFill>
                    <a:srgbClr val="000000"/>
                  </a:solidFill>
                  <a:latin typeface="Arial"/>
                </a:endParaRPr>
              </a:p>
              <a:p>
                <a:pPr marL="285750" indent="-28575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de-DE" sz="1400">
                  <a:solidFill>
                    <a:srgbClr val="000000"/>
                  </a:solidFill>
                  <a:latin typeface="Arial"/>
                </a:endParaRPr>
              </a:p>
              <a:p>
                <a:pPr marL="285750" indent="-28575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de-DE" sz="1800" smtClean="0">
                    <a:solidFill>
                      <a:srgbClr val="000000"/>
                    </a:solidFill>
                    <a:latin typeface="Arial"/>
                  </a:rPr>
                  <a:t>Triple redundant electronics.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DE" sz="1400">
                    <a:solidFill>
                      <a:srgbClr val="000000"/>
                    </a:solidFill>
                    <a:latin typeface="Arial"/>
                  </a:rPr>
                  <a:t> </a:t>
                </a:r>
                <a:r>
                  <a:rPr lang="de-DE" sz="1400" smtClean="0">
                    <a:solidFill>
                      <a:srgbClr val="000000"/>
                    </a:solidFill>
                    <a:latin typeface="Arial"/>
                  </a:rPr>
                  <a:t>     (Become HI-tolerant)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de-DE" sz="1400">
                  <a:solidFill>
                    <a:srgbClr val="000000"/>
                  </a:solidFill>
                  <a:latin typeface="Arial"/>
                </a:endParaRPr>
              </a:p>
              <a:p>
                <a:pPr marL="285750" indent="-28575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de-DE" sz="1800" smtClean="0">
                    <a:solidFill>
                      <a:srgbClr val="000000"/>
                    </a:solidFill>
                    <a:latin typeface="Arial"/>
                  </a:rPr>
                  <a:t>I2C slow control.</a:t>
                </a:r>
                <a:endParaRPr lang="en-US" sz="180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2404062"/>
                <a:ext cx="3943361" cy="4108817"/>
              </a:xfrm>
              <a:prstGeom prst="rect">
                <a:avLst/>
              </a:prstGeom>
              <a:blipFill rotWithShape="0">
                <a:blip r:embed="rId5"/>
                <a:stretch>
                  <a:fillRect l="-1236" t="-742" r="-1236" b="-1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323528" y="548756"/>
            <a:ext cx="3833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800" smtClean="0">
                <a:solidFill>
                  <a:srgbClr val="FF0000"/>
                </a:solidFill>
                <a:latin typeface="Arial"/>
              </a:rPr>
              <a:t>S</a:t>
            </a:r>
            <a:r>
              <a:rPr lang="de-DE" sz="1800" smtClean="0">
                <a:solidFill>
                  <a:srgbClr val="000000"/>
                </a:solidFill>
                <a:latin typeface="Arial"/>
              </a:rPr>
              <a:t>ensor must handle 100kHz Au+Au</a:t>
            </a: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111406" y="2456168"/>
            <a:ext cx="4832786" cy="3885315"/>
            <a:chOff x="4111406" y="2456168"/>
            <a:chExt cx="4832786" cy="388531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11406" y="2456168"/>
              <a:ext cx="4832786" cy="3546761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940152" y="6002929"/>
              <a:ext cx="2409634" cy="338554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600" smtClean="0">
                  <a:solidFill>
                    <a:srgbClr val="3232B2"/>
                  </a:solidFill>
                </a:rPr>
                <a:t>MIMOSIS block diagram</a:t>
              </a:r>
              <a:endParaRPr lang="en-US" sz="1600" dirty="0" smtClean="0">
                <a:solidFill>
                  <a:srgbClr val="3232B2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44033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450"/>
    </mc:Choice>
    <mc:Fallback>
      <p:transition spd="slow" advTm="73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1ADF-9389-4A0D-80E6-D0C20F26924F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MIMOSIS – R&amp;D schedule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15070" y="857756"/>
            <a:ext cx="3956929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smtClean="0">
                <a:solidFill>
                  <a:srgbClr val="FF0000"/>
                </a:solidFill>
                <a:latin typeface="Arial"/>
              </a:rPr>
              <a:t>M</a:t>
            </a:r>
            <a:r>
              <a:rPr lang="de-DE" sz="1800" smtClean="0">
                <a:solidFill>
                  <a:prstClr val="black"/>
                </a:solidFill>
                <a:latin typeface="Arial"/>
              </a:rPr>
              <a:t>IMOSIS-0 (2018)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smtClean="0">
                <a:solidFill>
                  <a:prstClr val="black"/>
                </a:solidFill>
                <a:latin typeface="Arial"/>
              </a:rPr>
              <a:t>Demonstrate pixel concept.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smtClean="0">
                <a:solidFill>
                  <a:prstClr val="black"/>
                </a:solidFill>
                <a:latin typeface="Arial"/>
              </a:rPr>
              <a:t>Demonstrate readout concept.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5071" y="2262417"/>
            <a:ext cx="3576620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smtClean="0">
                <a:solidFill>
                  <a:srgbClr val="FF0000"/>
                </a:solidFill>
                <a:latin typeface="Arial"/>
              </a:rPr>
              <a:t>M</a:t>
            </a:r>
            <a:r>
              <a:rPr lang="de-DE" sz="1800" smtClean="0">
                <a:solidFill>
                  <a:prstClr val="black"/>
                </a:solidFill>
                <a:latin typeface="Arial"/>
              </a:rPr>
              <a:t>IMOSIS-1 (2020)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smtClean="0">
                <a:solidFill>
                  <a:prstClr val="black"/>
                </a:solidFill>
                <a:latin typeface="Arial"/>
              </a:rPr>
              <a:t>Add buffer structure.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smtClean="0">
                <a:solidFill>
                  <a:prstClr val="black"/>
                </a:solidFill>
                <a:latin typeface="Arial"/>
              </a:rPr>
              <a:t>In beam tests.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smtClean="0">
                <a:solidFill>
                  <a:prstClr val="black"/>
                </a:solidFill>
                <a:latin typeface="Arial"/>
              </a:rPr>
              <a:t>SEE hardening 1/2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5071" y="3981959"/>
            <a:ext cx="3576620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smtClean="0">
                <a:solidFill>
                  <a:srgbClr val="FF0000"/>
                </a:solidFill>
                <a:latin typeface="Arial"/>
              </a:rPr>
              <a:t>M</a:t>
            </a:r>
            <a:r>
              <a:rPr lang="de-DE" sz="1800" smtClean="0">
                <a:solidFill>
                  <a:prstClr val="black"/>
                </a:solidFill>
                <a:latin typeface="Arial"/>
              </a:rPr>
              <a:t>IMOSIS-2 (2021e)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smtClean="0">
                <a:solidFill>
                  <a:prstClr val="black"/>
                </a:solidFill>
                <a:latin typeface="Arial"/>
              </a:rPr>
              <a:t>On-chip pixel grouping.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smtClean="0">
                <a:solidFill>
                  <a:prstClr val="black"/>
                </a:solidFill>
                <a:latin typeface="Arial"/>
              </a:rPr>
              <a:t>Final pixels.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smtClean="0">
                <a:solidFill>
                  <a:prstClr val="black"/>
                </a:solidFill>
                <a:latin typeface="Arial"/>
              </a:rPr>
              <a:t>SEE hardening 2/2</a:t>
            </a:r>
            <a:endParaRPr lang="en-US" sz="1800" dirty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5071" y="5663619"/>
            <a:ext cx="3576620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smtClean="0">
                <a:solidFill>
                  <a:srgbClr val="FF0000"/>
                </a:solidFill>
                <a:latin typeface="Arial"/>
              </a:rPr>
              <a:t>M</a:t>
            </a:r>
            <a:r>
              <a:rPr lang="de-DE" sz="1800" smtClean="0">
                <a:solidFill>
                  <a:prstClr val="black"/>
                </a:solidFill>
                <a:latin typeface="Arial"/>
              </a:rPr>
              <a:t>IMOSIS-3 (End 2022e)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800" smtClean="0">
                <a:solidFill>
                  <a:prstClr val="black"/>
                </a:solidFill>
                <a:latin typeface="Arial"/>
              </a:rPr>
              <a:t>Final sensor</a:t>
            </a:r>
            <a:endParaRPr lang="en-US" sz="1800" dirty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2079653" y="1844984"/>
            <a:ext cx="323728" cy="356050"/>
          </a:xfrm>
          <a:prstGeom prst="down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2071584" y="5244928"/>
            <a:ext cx="323728" cy="356050"/>
          </a:xfrm>
          <a:prstGeom prst="down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546" y="1118453"/>
            <a:ext cx="310906" cy="2526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546" y="1417247"/>
            <a:ext cx="310906" cy="2526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594" y="2609912"/>
            <a:ext cx="310906" cy="2526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594" y="3108565"/>
            <a:ext cx="310906" cy="252669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404602" y="3649508"/>
            <a:ext cx="816486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866742" y="3453849"/>
            <a:ext cx="145007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smtClean="0">
                <a:solidFill>
                  <a:prstClr val="black"/>
                </a:solidFill>
                <a:latin typeface="Arial"/>
              </a:rPr>
              <a:t>We are here</a:t>
            </a:r>
            <a:endParaRPr lang="en-US" sz="1800" dirty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2079653" y="3563269"/>
            <a:ext cx="323728" cy="356050"/>
          </a:xfrm>
          <a:prstGeom prst="down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67063" y="4555354"/>
            <a:ext cx="3685624" cy="923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smtClean="0">
                <a:solidFill>
                  <a:srgbClr val="FF0000"/>
                </a:solidFill>
                <a:latin typeface="Arial"/>
              </a:rPr>
              <a:t>A</a:t>
            </a:r>
            <a:r>
              <a:rPr lang="de-DE" sz="1800" smtClean="0">
                <a:solidFill>
                  <a:prstClr val="black"/>
                </a:solidFill>
                <a:latin typeface="Arial"/>
              </a:rPr>
              <a:t>ll submissions: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smtClean="0">
                <a:solidFill>
                  <a:prstClr val="black"/>
                </a:solidFill>
                <a:latin typeface="Arial"/>
              </a:rPr>
              <a:t>Additional CE18 test structures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smtClean="0">
                <a:solidFill>
                  <a:prstClr val="black"/>
                </a:solidFill>
                <a:latin typeface="Arial"/>
              </a:rPr>
              <a:t>to study specific design questions.</a:t>
            </a:r>
            <a:endParaRPr lang="en-US" sz="1800" dirty="0" smtClean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5052" y="1434868"/>
            <a:ext cx="2010279" cy="5505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1" t="18293" r="27392" b="41589"/>
          <a:stretch/>
        </p:blipFill>
        <p:spPr>
          <a:xfrm>
            <a:off x="6488068" y="1188950"/>
            <a:ext cx="2424197" cy="15263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43920" y="2771300"/>
            <a:ext cx="1659429" cy="43088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mtClean="0"/>
              <a:t>MIMOSIS-0</a:t>
            </a:r>
            <a:endParaRPr lang="en-US" dirty="0" smtClean="0"/>
          </a:p>
        </p:txBody>
      </p:sp>
      <p:sp>
        <p:nvSpPr>
          <p:cNvPr id="33" name="TextBox 32"/>
          <p:cNvSpPr txBox="1"/>
          <p:nvPr/>
        </p:nvSpPr>
        <p:spPr>
          <a:xfrm>
            <a:off x="6975470" y="2736246"/>
            <a:ext cx="1659429" cy="43088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mtClean="0"/>
              <a:t>MIMOSIS-1</a:t>
            </a:r>
            <a:endParaRPr lang="en-US" dirty="0" smtClean="0"/>
          </a:p>
        </p:txBody>
      </p:sp>
      <p:grpSp>
        <p:nvGrpSpPr>
          <p:cNvPr id="35" name="Group 34"/>
          <p:cNvGrpSpPr/>
          <p:nvPr/>
        </p:nvGrpSpPr>
        <p:grpSpPr>
          <a:xfrm>
            <a:off x="5535481" y="1635398"/>
            <a:ext cx="1781338" cy="668617"/>
            <a:chOff x="5535481" y="1635398"/>
            <a:chExt cx="1781338" cy="668617"/>
          </a:xfrm>
        </p:grpSpPr>
        <p:sp>
          <p:nvSpPr>
            <p:cNvPr id="18" name="Rectangle 17"/>
            <p:cNvSpPr/>
            <p:nvPr/>
          </p:nvSpPr>
          <p:spPr>
            <a:xfrm>
              <a:off x="7153520" y="1635398"/>
              <a:ext cx="163299" cy="668617"/>
            </a:xfrm>
            <a:prstGeom prst="rect">
              <a:avLst/>
            </a:prstGeom>
            <a:noFill/>
            <a:ln w="12700">
              <a:solidFill>
                <a:schemeClr val="accent6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4" name="Straight Arrow Connector 33"/>
            <p:cNvCxnSpPr>
              <a:endCxn id="18" idx="1"/>
            </p:cNvCxnSpPr>
            <p:nvPr/>
          </p:nvCxnSpPr>
          <p:spPr>
            <a:xfrm>
              <a:off x="5535481" y="1969706"/>
              <a:ext cx="1618039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25634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37"/>
    </mc:Choice>
    <mc:Fallback>
      <p:transition spd="slow" advTm="52937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|3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|4.3|11.6|38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4|11.5|19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21.3|2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3|35.7|3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1|21.1|1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3.6|5.8|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4"/>
</p:tagLst>
</file>

<file path=ppt/theme/theme1.xml><?xml version="1.0" encoding="utf-8"?>
<a:theme xmlns:a="http://schemas.openxmlformats.org/drawingml/2006/main" name="1_Standarddesign">
  <a:themeElements>
    <a:clrScheme name="1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Deveaux">
  <a:themeElements>
    <a:clrScheme name="1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Standarddesign">
  <a:themeElements>
    <a:clrScheme name="1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Standarddesign">
  <a:themeElements>
    <a:clrScheme name="1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fair-gsi-folienmaster_2016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3" id="{2187FC39-6E23-A544-8598-51FCED494874}" vid="{08B53125-47F3-1D4E-B45D-09522840DC96}"/>
    </a:ext>
  </a:extLst>
</a:theme>
</file>

<file path=ppt/theme/theme1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andarddesign">
  <a:themeElements>
    <a:clrScheme name="2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Standard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Standarddesign">
  <a:themeElements>
    <a:clrScheme name="1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Standarddesign">
  <a:themeElements>
    <a:clrScheme name="1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Standarddesign">
  <a:themeElements>
    <a:clrScheme name="1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Standarddesign">
  <a:themeElements>
    <a:clrScheme name="1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Standarddesign">
  <a:themeElements>
    <a:clrScheme name="1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fair-gsi-folienmaster_2016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3" id="{2187FC39-6E23-A544-8598-51FCED494874}" vid="{08B53125-47F3-1D4E-B45D-09522840DC96}"/>
    </a:ext>
  </a:extLst>
</a:theme>
</file>

<file path=ppt/theme/theme9.xml><?xml version="1.0" encoding="utf-8"?>
<a:theme xmlns:a="http://schemas.openxmlformats.org/drawingml/2006/main" name="8_Standarddesign">
  <a:themeElements>
    <a:clrScheme name="1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1242</Words>
  <Application>Microsoft Office PowerPoint</Application>
  <PresentationFormat>On-screen Show (4:3)</PresentationFormat>
  <Paragraphs>289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Arial</vt:lpstr>
      <vt:lpstr>Cambria Math</vt:lpstr>
      <vt:lpstr>Calibri</vt:lpstr>
      <vt:lpstr>Wingdings</vt:lpstr>
      <vt:lpstr>Times New Roman</vt:lpstr>
      <vt:lpstr>1_Standarddesign</vt:lpstr>
      <vt:lpstr>2_Standarddesign</vt:lpstr>
      <vt:lpstr>3_Standarddesign</vt:lpstr>
      <vt:lpstr>4_Standarddesign</vt:lpstr>
      <vt:lpstr>5_Standarddesign</vt:lpstr>
      <vt:lpstr>6_Standarddesign</vt:lpstr>
      <vt:lpstr>7_Standarddesign</vt:lpstr>
      <vt:lpstr>fair-gsi-folienmaster_2016_onering</vt:lpstr>
      <vt:lpstr>8_Standarddesign</vt:lpstr>
      <vt:lpstr>Deveaux</vt:lpstr>
      <vt:lpstr>9_Standarddesign</vt:lpstr>
      <vt:lpstr>10_Standarddesign</vt:lpstr>
      <vt:lpstr>1_fair-gsi-folienmaster_2016_onering</vt:lpstr>
      <vt:lpstr>Development of a next generation CMOS MAPS for CBM and beyond</vt:lpstr>
      <vt:lpstr>Initial motivation: CBM</vt:lpstr>
      <vt:lpstr>The CBM-MVD, motivation of requirements</vt:lpstr>
      <vt:lpstr>The CBM-MVD, motivation of requirements</vt:lpstr>
      <vt:lpstr>Additional requirements: Beam and occupancies</vt:lpstr>
      <vt:lpstr>PowerPoint Presentation</vt:lpstr>
      <vt:lpstr>R&amp;D strategy</vt:lpstr>
      <vt:lpstr>R&amp;D strategy</vt:lpstr>
      <vt:lpstr>MIMOSIS – R&amp;D schedule</vt:lpstr>
      <vt:lpstr>First Prototype: MIMOSIS-0</vt:lpstr>
      <vt:lpstr>MIMOSIS-0: Pulse tests</vt:lpstr>
      <vt:lpstr>MIMOSIS-0: Pulse tests</vt:lpstr>
      <vt:lpstr>First Prototype: MIMOSIS-0</vt:lpstr>
      <vt:lpstr>Results: MIMOSIS-0</vt:lpstr>
      <vt:lpstr>MIMOSIS – 1 : 1st full size sensor</vt:lpstr>
      <vt:lpstr>MIMOSIS – 1 : 1st full size sensor</vt:lpstr>
      <vt:lpstr>Summary and conclusion</vt:lpstr>
      <vt:lpstr>PowerPoint Presentation</vt:lpstr>
      <vt:lpstr>Signal estimate</vt:lpstr>
      <vt:lpstr>MIMOSIS-0 Threshold scan</vt:lpstr>
      <vt:lpstr>Integration concept of the MVD</vt:lpstr>
      <vt:lpstr>Integration concept of the MVD</vt:lpstr>
    </vt:vector>
  </TitlesOfParts>
  <Company>Universität Frankfurt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camera for Quark Gluon Plasma, Development of fast and radiation hard Monolithic Active Pixel Sensors for the CBM experiment</dc:title>
  <dc:creator>Michael Deveaux</dc:creator>
  <cp:lastModifiedBy>deveaux</cp:lastModifiedBy>
  <cp:revision>731</cp:revision>
  <cp:lastPrinted>2011-04-07T08:08:07Z</cp:lastPrinted>
  <dcterms:created xsi:type="dcterms:W3CDTF">2008-03-04T15:51:09Z</dcterms:created>
  <dcterms:modified xsi:type="dcterms:W3CDTF">2021-02-02T12:34:57Z</dcterms:modified>
</cp:coreProperties>
</file>