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4" r:id="rId2"/>
    <p:sldId id="265" r:id="rId3"/>
    <p:sldId id="280" r:id="rId4"/>
    <p:sldId id="281" r:id="rId5"/>
    <p:sldId id="279" r:id="rId6"/>
    <p:sldId id="282" r:id="rId7"/>
    <p:sldId id="266" r:id="rId8"/>
    <p:sldId id="267" r:id="rId9"/>
    <p:sldId id="284" r:id="rId10"/>
    <p:sldId id="283" r:id="rId11"/>
    <p:sldId id="268" r:id="rId12"/>
    <p:sldId id="285" r:id="rId13"/>
    <p:sldId id="286" r:id="rId14"/>
    <p:sldId id="269" r:id="rId15"/>
    <p:sldId id="287" r:id="rId16"/>
    <p:sldId id="288" r:id="rId17"/>
    <p:sldId id="270" r:id="rId18"/>
    <p:sldId id="277" r:id="rId19"/>
    <p:sldId id="278" r:id="rId20"/>
    <p:sldId id="271" r:id="rId21"/>
    <p:sldId id="272" r:id="rId22"/>
    <p:sldId id="276" r:id="rId23"/>
    <p:sldId id="275" r:id="rId24"/>
    <p:sldId id="274" r:id="rId25"/>
    <p:sldId id="289" r:id="rId2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8214"/>
    <a:srgbClr val="DCA01E"/>
    <a:srgbClr val="50AAE6"/>
    <a:srgbClr val="5A6EB4"/>
    <a:srgbClr val="A00078"/>
    <a:srgbClr val="A01E28"/>
    <a:srgbClr val="A08232"/>
    <a:srgbClr val="82BE3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701" autoAdjust="0"/>
    <p:restoredTop sz="91212" autoAdjust="0"/>
  </p:normalViewPr>
  <p:slideViewPr>
    <p:cSldViewPr>
      <p:cViewPr varScale="1">
        <p:scale>
          <a:sx n="102" d="100"/>
          <a:sy n="102" d="100"/>
        </p:scale>
        <p:origin x="-1220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60775" y="468313"/>
            <a:ext cx="27590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41338" y="8532813"/>
            <a:ext cx="310356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de-DE" sz="800" dirty="0"/>
              <a:t>KIT – </a:t>
            </a:r>
            <a:r>
              <a:rPr lang="en-US" altLang="de-DE" sz="800" dirty="0" smtClean="0"/>
              <a:t>The Research University  in the </a:t>
            </a:r>
            <a:r>
              <a:rPr lang="en-US" altLang="de-DE" sz="800" dirty="0"/>
              <a:t>Helmholtz Association</a:t>
            </a:r>
          </a:p>
        </p:txBody>
      </p:sp>
      <p:pic>
        <p:nvPicPr>
          <p:cNvPr id="9223" name="Picture 11" descr="KIT-Logo-rgb_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275" y="188913"/>
            <a:ext cx="100806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90579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de-DE" altLang="de-DE"/>
              <a:t>Prof. Dr. Max Mustermann | </a:t>
            </a:r>
            <a:br>
              <a:rPr lang="de-DE" altLang="de-DE"/>
            </a:br>
            <a:r>
              <a:rPr lang="de-DE" altLang="de-DE"/>
              <a:t>Name of Faculty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970BCF3-701C-4E03-9023-30B55021831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74032367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3356992"/>
            <a:ext cx="91059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9" descr="II_rahmen_neu_titel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96875" y="6598800"/>
            <a:ext cx="367030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de-DE" sz="800" dirty="0"/>
              <a:t>KIT – </a:t>
            </a:r>
            <a:r>
              <a:rPr lang="en-US" altLang="de-DE" sz="800" dirty="0" smtClean="0"/>
              <a:t> The Research University in the </a:t>
            </a:r>
            <a:r>
              <a:rPr lang="en-US" altLang="de-DE" sz="800" dirty="0"/>
              <a:t>Helmholtz Association</a:t>
            </a:r>
            <a:r>
              <a:rPr lang="de-DE" altLang="de-DE" sz="800" dirty="0"/>
              <a:t> </a:t>
            </a:r>
            <a:endParaRPr lang="en-US" altLang="de-DE" sz="800" dirty="0"/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385763" y="3366344"/>
            <a:ext cx="453707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1000" dirty="0" smtClean="0">
                <a:solidFill>
                  <a:schemeClr val="bg1"/>
                </a:solidFill>
              </a:rPr>
              <a:t>Institute</a:t>
            </a:r>
            <a:r>
              <a:rPr lang="de-DE" altLang="de-DE" sz="1000" baseline="0" dirty="0" smtClean="0">
                <a:solidFill>
                  <a:schemeClr val="bg1"/>
                </a:solidFill>
              </a:rPr>
              <a:t> for Data Processing and Electronics</a:t>
            </a:r>
            <a:endParaRPr lang="de-DE" altLang="de-DE" sz="1000" dirty="0">
              <a:solidFill>
                <a:schemeClr val="bg1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chemeClr val="bg1"/>
                </a:solidFill>
                <a:latin typeface="Arial" charset="0"/>
              </a:rPr>
              <a:t>www.kit.edu</a:t>
            </a:r>
          </a:p>
        </p:txBody>
      </p:sp>
      <p:pic>
        <p:nvPicPr>
          <p:cNvPr id="26640" name="Picture 13" descr="KIT-Logo-rgb_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5200" y="6382800"/>
            <a:ext cx="468000" cy="468000"/>
          </a:xfrm>
          <a:prstGeom prst="rect">
            <a:avLst/>
          </a:prstGeom>
        </p:spPr>
      </p:pic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Prof. Max Mustermann -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12390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Prof. Max Mustermann -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48359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 dirty="0" err="1" smtClean="0"/>
              <a:t>Valenti</a:t>
            </a:r>
            <a:r>
              <a:rPr lang="en-US" altLang="de-DE" dirty="0" smtClean="0"/>
              <a:t>, </a:t>
            </a:r>
            <a:r>
              <a:rPr lang="en-US" altLang="de-DE" dirty="0" err="1" smtClean="0"/>
              <a:t>Cardani</a:t>
            </a:r>
            <a:r>
              <a:rPr lang="en-US" altLang="de-DE" dirty="0" smtClean="0"/>
              <a:t> et al., arXiv:2005.02286 </a:t>
            </a:r>
            <a:r>
              <a:rPr lang="en-US" altLang="de-DE" dirty="0" err="1" smtClean="0"/>
              <a:t>xxxyyyzzz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xmlns="" val="269403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 dirty="0" err="1" smtClean="0"/>
              <a:t>Valenti</a:t>
            </a:r>
            <a:r>
              <a:rPr lang="en-US" altLang="de-DE" dirty="0" smtClean="0"/>
              <a:t>, </a:t>
            </a:r>
            <a:r>
              <a:rPr lang="en-US" altLang="de-DE" dirty="0" err="1" smtClean="0"/>
              <a:t>Cardani</a:t>
            </a:r>
            <a:r>
              <a:rPr lang="en-US" altLang="de-DE" dirty="0" smtClean="0"/>
              <a:t> et al., arXiv:2005.02286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xmlns="" val="61552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Prof. Max Mustermann -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13032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Prof. Max Mustermann -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0685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Prof. Max Mustermann -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08946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Prof. Max Mustermann -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91893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Prof. Max Mustermann -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7793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Prof. Max Mustermann -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36967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add text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900" dirty="0" smtClean="0"/>
              <a:t>Institute for Data Processing</a:t>
            </a:r>
            <a:r>
              <a:rPr lang="en-US" altLang="de-DE" sz="900" baseline="0" dirty="0" smtClean="0"/>
              <a:t> and Electronics</a:t>
            </a:r>
            <a:endParaRPr lang="en-US" altLang="de-DE" sz="900" dirty="0" smtClean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512" y="6445250"/>
            <a:ext cx="42481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altLang="de-DE" dirty="0" err="1" smtClean="0"/>
              <a:t>Valenti</a:t>
            </a:r>
            <a:r>
              <a:rPr lang="en-US" altLang="de-DE" dirty="0" smtClean="0"/>
              <a:t>, </a:t>
            </a:r>
            <a:r>
              <a:rPr lang="en-US" altLang="de-DE" dirty="0" err="1" smtClean="0"/>
              <a:t>Cardani</a:t>
            </a:r>
            <a:r>
              <a:rPr lang="en-US" altLang="de-DE" dirty="0" smtClean="0"/>
              <a:t> et al., arXiv:2005.02286 xxx</a:t>
            </a:r>
            <a:endParaRPr lang="en-US" altLang="de-DE" dirty="0"/>
          </a:p>
        </p:txBody>
      </p:sp>
      <p:pic>
        <p:nvPicPr>
          <p:cNvPr id="1037" name="Picture 9" descr="KITlogo_4c_frutig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395288" y="1412875"/>
            <a:ext cx="83899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1pPr>
            <a:lvl2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de-DE" sz="2800" dirty="0" smtClean="0"/>
              <a:t>Reducing the impact of radioactivity on quantum circuits in a deep-underground facility </a:t>
            </a:r>
            <a:endParaRPr lang="en-US" altLang="de-DE" sz="2800" dirty="0"/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396875" y="2349500"/>
            <a:ext cx="83708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de-DE" sz="1800" b="1" dirty="0" smtClean="0">
                <a:solidFill>
                  <a:srgbClr val="000000"/>
                </a:solidFill>
              </a:rPr>
              <a:t>Francesco </a:t>
            </a:r>
            <a:r>
              <a:rPr lang="en-US" altLang="de-DE" sz="1800" b="1" dirty="0" err="1" smtClean="0">
                <a:solidFill>
                  <a:srgbClr val="000000"/>
                </a:solidFill>
              </a:rPr>
              <a:t>Valenti</a:t>
            </a:r>
            <a:r>
              <a:rPr lang="en-US" altLang="de-DE" sz="1800" b="1" dirty="0" smtClean="0">
                <a:solidFill>
                  <a:srgbClr val="000000"/>
                </a:solidFill>
              </a:rPr>
              <a:t>, Laura </a:t>
            </a:r>
            <a:r>
              <a:rPr lang="en-US" altLang="de-DE" sz="1800" b="1" dirty="0" err="1" smtClean="0">
                <a:solidFill>
                  <a:srgbClr val="000000"/>
                </a:solidFill>
              </a:rPr>
              <a:t>Cardani</a:t>
            </a:r>
            <a:r>
              <a:rPr lang="en-US" altLang="de-DE" sz="1800" b="1" dirty="0" smtClean="0">
                <a:solidFill>
                  <a:srgbClr val="000000"/>
                </a:solidFill>
              </a:rPr>
              <a:t> et al.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de-DE" sz="1800" b="1" dirty="0" smtClean="0">
                <a:solidFill>
                  <a:srgbClr val="000000"/>
                </a:solidFill>
              </a:rPr>
              <a:t>arXiv:2005.02286 (submitted to Nature Communications)</a:t>
            </a:r>
          </a:p>
          <a:p>
            <a:pPr algn="l" eaLnBrk="1" hangingPunct="1">
              <a:spcBef>
                <a:spcPct val="0"/>
              </a:spcBef>
            </a:pPr>
            <a:endParaRPr lang="en-US" altLang="de-DE" sz="1800" b="1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796136" y="4437112"/>
            <a:ext cx="576064" cy="3600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9509541">
            <a:off x="5554712" y="42930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500 mt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8" name="Picture 4" descr="X:\People\Francesco\GRAPHICS\LOGOS\INFN_logo_2017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2656"/>
            <a:ext cx="1082664" cy="54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X:\People\Francesco\GRAPHICS\LOGOS\ipe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2050" y="342182"/>
            <a:ext cx="1226014" cy="58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QPs</a:t>
            </a:r>
            <a:r>
              <a:rPr lang="it-IT" dirty="0" smtClean="0"/>
              <a:t>: </a:t>
            </a:r>
            <a:r>
              <a:rPr lang="it-IT" dirty="0" err="1" smtClean="0"/>
              <a:t>where</a:t>
            </a:r>
            <a:r>
              <a:rPr lang="it-IT" dirty="0" smtClean="0"/>
              <a:t> from?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de-DE" dirty="0" err="1"/>
              <a:t>Valenti</a:t>
            </a:r>
            <a:r>
              <a:rPr lang="en-US" altLang="de-DE" dirty="0"/>
              <a:t>, </a:t>
            </a:r>
            <a:r>
              <a:rPr lang="en-US" altLang="de-DE" dirty="0" err="1"/>
              <a:t>Cardani</a:t>
            </a:r>
            <a:r>
              <a:rPr lang="en-US" altLang="de-DE" dirty="0"/>
              <a:t> et al., arXiv:2005.02286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0236" y="3034728"/>
            <a:ext cx="5048228" cy="241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84935" y="1124744"/>
            <a:ext cx="6789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• T</a:t>
            </a:r>
            <a:r>
              <a:rPr lang="it-IT" sz="2400" baseline="-25000" dirty="0" smtClean="0"/>
              <a:t>c</a:t>
            </a:r>
            <a:r>
              <a:rPr lang="it-IT" sz="2400" dirty="0" smtClean="0"/>
              <a:t>~1 K, T of </a:t>
            </a:r>
            <a:r>
              <a:rPr lang="it-IT" sz="2400" dirty="0" err="1" smtClean="0"/>
              <a:t>operation</a:t>
            </a:r>
            <a:r>
              <a:rPr lang="it-IT" sz="2400" dirty="0" smtClean="0"/>
              <a:t> ~10 </a:t>
            </a:r>
            <a:r>
              <a:rPr lang="it-IT" sz="2400" dirty="0" err="1" smtClean="0"/>
              <a:t>mK</a:t>
            </a:r>
            <a:r>
              <a:rPr lang="it-IT" sz="2400" dirty="0" smtClean="0"/>
              <a:t> </a:t>
            </a:r>
            <a:r>
              <a:rPr lang="it-IT" sz="2400" dirty="0" smtClean="0">
                <a:sym typeface="Wingdings" panose="05000000000000000000" pitchFamily="2" charset="2"/>
              </a:rPr>
              <a:t> NOT </a:t>
            </a:r>
            <a:r>
              <a:rPr lang="it-IT" sz="2400" dirty="0" err="1" smtClean="0">
                <a:sym typeface="Wingdings" panose="05000000000000000000" pitchFamily="2" charset="2"/>
              </a:rPr>
              <a:t>thermal</a:t>
            </a:r>
            <a:r>
              <a:rPr lang="it-IT" sz="2400" dirty="0" smtClean="0">
                <a:sym typeface="Wingdings" panose="05000000000000000000" pitchFamily="2" charset="2"/>
              </a:rPr>
              <a:t>!</a:t>
            </a:r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384935" y="1700808"/>
            <a:ext cx="8219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• </a:t>
            </a:r>
            <a:r>
              <a:rPr lang="it-IT" sz="2400" dirty="0" err="1" smtClean="0"/>
              <a:t>Possible</a:t>
            </a:r>
            <a:r>
              <a:rPr lang="it-IT" sz="2400" dirty="0" smtClean="0"/>
              <a:t> source: </a:t>
            </a:r>
          </a:p>
          <a:p>
            <a:r>
              <a:rPr lang="it-IT" sz="2400" dirty="0">
                <a:solidFill>
                  <a:srgbClr val="4121FF"/>
                </a:solidFill>
              </a:rPr>
              <a:t> </a:t>
            </a:r>
            <a:r>
              <a:rPr lang="it-IT" sz="2400" dirty="0" smtClean="0">
                <a:solidFill>
                  <a:srgbClr val="4121FF"/>
                </a:solidFill>
              </a:rPr>
              <a:t> </a:t>
            </a:r>
            <a:r>
              <a:rPr lang="it-IT" sz="2400" dirty="0" err="1" smtClean="0">
                <a:solidFill>
                  <a:srgbClr val="4121FF"/>
                </a:solidFill>
              </a:rPr>
              <a:t>radiation</a:t>
            </a:r>
            <a:r>
              <a:rPr lang="it-IT" sz="2400" dirty="0" smtClean="0"/>
              <a:t> </a:t>
            </a:r>
            <a:r>
              <a:rPr lang="it-IT" sz="2400" dirty="0" err="1" smtClean="0"/>
              <a:t>generating</a:t>
            </a:r>
            <a:r>
              <a:rPr lang="it-IT" sz="2400" dirty="0" smtClean="0"/>
              <a:t> </a:t>
            </a:r>
            <a:r>
              <a:rPr lang="it-IT" sz="2400" dirty="0" err="1" smtClean="0">
                <a:solidFill>
                  <a:srgbClr val="00B0F0"/>
                </a:solidFill>
              </a:rPr>
              <a:t>phonons</a:t>
            </a:r>
            <a:r>
              <a:rPr lang="it-IT" sz="2400" dirty="0" smtClean="0"/>
              <a:t> in the </a:t>
            </a:r>
            <a:r>
              <a:rPr lang="it-IT" sz="2400" dirty="0" err="1" smtClean="0">
                <a:solidFill>
                  <a:schemeClr val="bg1">
                    <a:lumMod val="65000"/>
                  </a:schemeClr>
                </a:solidFill>
              </a:rPr>
              <a:t>substrate</a:t>
            </a:r>
            <a:endParaRPr lang="de-DE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916260" y="2793122"/>
            <a:ext cx="396810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Adapted</a:t>
            </a:r>
            <a:r>
              <a:rPr lang="it-IT" sz="2000" dirty="0" smtClean="0"/>
              <a:t> from: </a:t>
            </a:r>
          </a:p>
          <a:p>
            <a:r>
              <a:rPr lang="it-IT" sz="2000" dirty="0" err="1" smtClean="0"/>
              <a:t>Karatsu</a:t>
            </a:r>
            <a:r>
              <a:rPr lang="it-IT" sz="2000" dirty="0" smtClean="0"/>
              <a:t> et al., APL</a:t>
            </a:r>
            <a:r>
              <a:rPr lang="fr-FR" sz="2000" dirty="0"/>
              <a:t> </a:t>
            </a:r>
            <a:r>
              <a:rPr lang="fr-FR" sz="2000" dirty="0" smtClean="0"/>
              <a:t>114,032601 </a:t>
            </a:r>
            <a:r>
              <a:rPr lang="fr-FR" sz="2000" dirty="0"/>
              <a:t>(2019)</a:t>
            </a:r>
            <a:endParaRPr 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384934" y="5559623"/>
            <a:ext cx="8363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• </a:t>
            </a:r>
            <a:r>
              <a:rPr lang="it-IT" sz="2400" dirty="0" err="1" smtClean="0"/>
              <a:t>Implies</a:t>
            </a:r>
            <a:r>
              <a:rPr lang="it-IT" sz="2400" dirty="0" smtClean="0"/>
              <a:t> </a:t>
            </a:r>
            <a:r>
              <a:rPr lang="it-IT" sz="2400" dirty="0" smtClean="0">
                <a:solidFill>
                  <a:srgbClr val="CC00CC"/>
                </a:solidFill>
              </a:rPr>
              <a:t>time-</a:t>
            </a:r>
            <a:r>
              <a:rPr lang="it-IT" sz="2400" dirty="0" err="1" smtClean="0">
                <a:solidFill>
                  <a:srgbClr val="CC00CC"/>
                </a:solidFill>
              </a:rPr>
              <a:t>correlated</a:t>
            </a:r>
            <a:r>
              <a:rPr lang="it-IT" sz="2400" dirty="0" smtClean="0">
                <a:solidFill>
                  <a:srgbClr val="CC00CC"/>
                </a:solidFill>
              </a:rPr>
              <a:t> </a:t>
            </a:r>
            <a:r>
              <a:rPr lang="it-IT" sz="2400" dirty="0" err="1" smtClean="0">
                <a:solidFill>
                  <a:srgbClr val="CC00CC"/>
                </a:solidFill>
              </a:rPr>
              <a:t>drops</a:t>
            </a:r>
            <a:r>
              <a:rPr lang="it-IT" sz="2400" dirty="0" smtClean="0"/>
              <a:t> for </a:t>
            </a:r>
            <a:r>
              <a:rPr lang="it-IT" sz="2400" dirty="0" err="1" smtClean="0"/>
              <a:t>same</a:t>
            </a:r>
            <a:r>
              <a:rPr lang="it-IT" sz="2400" dirty="0" smtClean="0"/>
              <a:t>-chip </a:t>
            </a:r>
            <a:r>
              <a:rPr lang="it-IT" sz="2400" dirty="0" err="1" smtClean="0"/>
              <a:t>resonators</a:t>
            </a:r>
            <a:endParaRPr lang="de-DE" sz="2400" dirty="0"/>
          </a:p>
        </p:txBody>
      </p:sp>
      <p:sp>
        <p:nvSpPr>
          <p:cNvPr id="10" name="Rechteck 9"/>
          <p:cNvSpPr/>
          <p:nvPr/>
        </p:nvSpPr>
        <p:spPr>
          <a:xfrm>
            <a:off x="608256" y="3200782"/>
            <a:ext cx="3019972" cy="16651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6178" y="3510897"/>
            <a:ext cx="1226486" cy="1226531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230366" y="2739117"/>
            <a:ext cx="161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1520FF"/>
                </a:solidFill>
              </a:rPr>
              <a:t>h</a:t>
            </a:r>
            <a:r>
              <a:rPr lang="el-GR" sz="2400" dirty="0">
                <a:solidFill>
                  <a:srgbClr val="1520FF"/>
                </a:solidFill>
              </a:rPr>
              <a:t>ν</a:t>
            </a:r>
            <a:r>
              <a:rPr lang="it-IT" sz="2400" dirty="0">
                <a:solidFill>
                  <a:srgbClr val="1520FF"/>
                </a:solidFill>
              </a:rPr>
              <a:t> ≫ 2</a:t>
            </a:r>
            <a:r>
              <a:rPr lang="el-GR" sz="2400" dirty="0">
                <a:solidFill>
                  <a:srgbClr val="1520FF"/>
                </a:solidFill>
              </a:rPr>
              <a:t>Δ</a:t>
            </a:r>
            <a:endParaRPr lang="de-DE" sz="2400" dirty="0">
              <a:solidFill>
                <a:srgbClr val="152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 rot="20244873">
            <a:off x="6667443" y="4487585"/>
            <a:ext cx="146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Resonator</a:t>
            </a:r>
            <a:r>
              <a:rPr lang="it-IT" dirty="0" smtClean="0"/>
              <a:t> #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519248" y="2739117"/>
            <a:ext cx="169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bg1">
                    <a:lumMod val="65000"/>
                  </a:schemeClr>
                </a:solidFill>
              </a:rPr>
              <a:t>substrate</a:t>
            </a:r>
            <a:endParaRPr lang="de-DE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7056" y="351167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C</a:t>
            </a:r>
            <a:endParaRPr lang="it-IT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467988" y="340918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L</a:t>
            </a:r>
            <a:endParaRPr lang="it-IT" sz="2800" dirty="0"/>
          </a:p>
        </p:txBody>
      </p:sp>
      <p:cxnSp>
        <p:nvCxnSpPr>
          <p:cNvPr id="18" name="Gerade Verbindung 17"/>
          <p:cNvCxnSpPr/>
          <p:nvPr/>
        </p:nvCxnSpPr>
        <p:spPr>
          <a:xfrm flipH="1">
            <a:off x="1229104" y="4208894"/>
            <a:ext cx="598924" cy="7920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459876" y="4971365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«QP </a:t>
            </a:r>
            <a:r>
              <a:rPr lang="it-IT" sz="2400" dirty="0" err="1" smtClean="0">
                <a:solidFill>
                  <a:srgbClr val="FF0000"/>
                </a:solidFill>
              </a:rPr>
              <a:t>burst</a:t>
            </a:r>
            <a:r>
              <a:rPr lang="it-IT" sz="2400" dirty="0" smtClean="0">
                <a:solidFill>
                  <a:srgbClr val="FF0000"/>
                </a:solidFill>
              </a:rPr>
              <a:t>»</a:t>
            </a:r>
            <a:endParaRPr lang="de-DE" sz="2400" dirty="0">
              <a:solidFill>
                <a:srgbClr val="FF0000"/>
              </a:solidFill>
            </a:endParaRPr>
          </a:p>
        </p:txBody>
      </p:sp>
      <p:pic>
        <p:nvPicPr>
          <p:cNvPr id="20" name="Picture 2" descr="X:\People\Francesco\CONFERENCES\BOSTON_VISIT\LC.e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08" y="3366456"/>
            <a:ext cx="1368152" cy="145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nhaltsplatzhalt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7296" y="3773284"/>
            <a:ext cx="463070" cy="463085"/>
          </a:xfrm>
          <a:prstGeom prst="rect">
            <a:avLst/>
          </a:prstGeom>
        </p:spPr>
      </p:pic>
      <p:pic>
        <p:nvPicPr>
          <p:cNvPr id="22" name="Inhaltsplatzhalter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19027611">
            <a:off x="2573356" y="3449531"/>
            <a:ext cx="1078536" cy="35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3181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QP </a:t>
            </a:r>
            <a:r>
              <a:rPr lang="it-IT" dirty="0" err="1" smtClean="0"/>
              <a:t>abatement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de-DE" dirty="0" err="1"/>
              <a:t>Valenti</a:t>
            </a:r>
            <a:r>
              <a:rPr lang="en-US" altLang="de-DE" dirty="0"/>
              <a:t>, </a:t>
            </a:r>
            <a:r>
              <a:rPr lang="en-US" altLang="de-DE" dirty="0" err="1"/>
              <a:t>Cardani</a:t>
            </a:r>
            <a:r>
              <a:rPr lang="en-US" altLang="de-DE" dirty="0"/>
              <a:t> et al., arXiv:2005.02286</a:t>
            </a:r>
          </a:p>
        </p:txBody>
      </p:sp>
      <p:sp>
        <p:nvSpPr>
          <p:cNvPr id="21" name="Rechteck 20"/>
          <p:cNvSpPr/>
          <p:nvPr/>
        </p:nvSpPr>
        <p:spPr>
          <a:xfrm>
            <a:off x="608256" y="3200782"/>
            <a:ext cx="3019972" cy="16651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6178" y="3510897"/>
            <a:ext cx="1226486" cy="1226531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2230366" y="2739117"/>
            <a:ext cx="161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1520FF"/>
                </a:solidFill>
              </a:rPr>
              <a:t>h</a:t>
            </a:r>
            <a:r>
              <a:rPr lang="el-GR" sz="2400" dirty="0">
                <a:solidFill>
                  <a:srgbClr val="1520FF"/>
                </a:solidFill>
              </a:rPr>
              <a:t>ν</a:t>
            </a:r>
            <a:r>
              <a:rPr lang="it-IT" sz="2400" dirty="0">
                <a:solidFill>
                  <a:srgbClr val="1520FF"/>
                </a:solidFill>
              </a:rPr>
              <a:t> ≫ 2</a:t>
            </a:r>
            <a:r>
              <a:rPr lang="el-GR" sz="2400" dirty="0">
                <a:solidFill>
                  <a:srgbClr val="1520FF"/>
                </a:solidFill>
              </a:rPr>
              <a:t>Δ</a:t>
            </a:r>
            <a:endParaRPr lang="de-DE" sz="2400" dirty="0">
              <a:solidFill>
                <a:srgbClr val="1520FF"/>
              </a:solidFill>
            </a:endParaRPr>
          </a:p>
        </p:txBody>
      </p:sp>
      <p:pic>
        <p:nvPicPr>
          <p:cNvPr id="24" name="Inhaltsplatzhalter 3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027611">
            <a:off x="2573356" y="3449531"/>
            <a:ext cx="1078536" cy="355163"/>
          </a:xfrm>
        </p:spPr>
      </p:pic>
      <p:sp>
        <p:nvSpPr>
          <p:cNvPr id="25" name="Textfeld 24"/>
          <p:cNvSpPr txBox="1"/>
          <p:nvPr/>
        </p:nvSpPr>
        <p:spPr>
          <a:xfrm>
            <a:off x="519248" y="2739117"/>
            <a:ext cx="169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bg1">
                    <a:lumMod val="65000"/>
                  </a:schemeClr>
                </a:solidFill>
              </a:rPr>
              <a:t>substrate</a:t>
            </a:r>
            <a:endParaRPr lang="de-DE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797056" y="351167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C</a:t>
            </a:r>
            <a:endParaRPr lang="it-IT" sz="2800" dirty="0"/>
          </a:p>
        </p:txBody>
      </p:sp>
      <p:sp>
        <p:nvSpPr>
          <p:cNvPr id="27" name="TextBox 16"/>
          <p:cNvSpPr txBox="1"/>
          <p:nvPr/>
        </p:nvSpPr>
        <p:spPr>
          <a:xfrm>
            <a:off x="1467988" y="340918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L</a:t>
            </a:r>
            <a:endParaRPr lang="it-IT" sz="2800" dirty="0"/>
          </a:p>
        </p:txBody>
      </p:sp>
      <p:cxnSp>
        <p:nvCxnSpPr>
          <p:cNvPr id="28" name="Gerade Verbindung 27"/>
          <p:cNvCxnSpPr/>
          <p:nvPr/>
        </p:nvCxnSpPr>
        <p:spPr>
          <a:xfrm flipH="1">
            <a:off x="1229104" y="4208894"/>
            <a:ext cx="598924" cy="7920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459876" y="4971365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«QP </a:t>
            </a:r>
            <a:r>
              <a:rPr lang="it-IT" sz="2400" dirty="0" err="1" smtClean="0">
                <a:solidFill>
                  <a:srgbClr val="FF0000"/>
                </a:solidFill>
              </a:rPr>
              <a:t>burst</a:t>
            </a:r>
            <a:r>
              <a:rPr lang="it-IT" sz="2400" dirty="0" smtClean="0">
                <a:solidFill>
                  <a:srgbClr val="FF0000"/>
                </a:solidFill>
              </a:rPr>
              <a:t>»</a:t>
            </a:r>
            <a:endParaRPr lang="de-DE" sz="2400" dirty="0">
              <a:solidFill>
                <a:srgbClr val="FF0000"/>
              </a:solidFill>
            </a:endParaRPr>
          </a:p>
        </p:txBody>
      </p:sp>
      <p:pic>
        <p:nvPicPr>
          <p:cNvPr id="30" name="Picture 2" descr="X:\People\Francesco\CONFERENCES\BOSTON_VISIT\LC.e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08" y="3366456"/>
            <a:ext cx="1368152" cy="145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nhaltsplatzhalt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7296" y="3773284"/>
            <a:ext cx="463070" cy="46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6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QP </a:t>
            </a:r>
            <a:r>
              <a:rPr lang="it-IT" dirty="0" err="1" smtClean="0"/>
              <a:t>abatement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de-DE" dirty="0" err="1"/>
              <a:t>Valenti</a:t>
            </a:r>
            <a:r>
              <a:rPr lang="en-US" altLang="de-DE" dirty="0"/>
              <a:t>, </a:t>
            </a:r>
            <a:r>
              <a:rPr lang="en-US" altLang="de-DE" dirty="0" err="1"/>
              <a:t>Cardani</a:t>
            </a:r>
            <a:r>
              <a:rPr lang="en-US" altLang="de-DE" dirty="0"/>
              <a:t> et al., arXiv:2005.02286</a:t>
            </a:r>
          </a:p>
        </p:txBody>
      </p:sp>
      <p:sp>
        <p:nvSpPr>
          <p:cNvPr id="6" name="Rechteck 5"/>
          <p:cNvSpPr/>
          <p:nvPr/>
        </p:nvSpPr>
        <p:spPr>
          <a:xfrm>
            <a:off x="4385983" y="2022598"/>
            <a:ext cx="39912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 smtClean="0">
                <a:solidFill>
                  <a:srgbClr val="FA8214"/>
                </a:solidFill>
              </a:rPr>
              <a:t>Reducing</a:t>
            </a:r>
            <a:r>
              <a:rPr lang="fr-FR" sz="2400" dirty="0" smtClean="0">
                <a:solidFill>
                  <a:srgbClr val="FA8214"/>
                </a:solidFill>
              </a:rPr>
              <a:t> </a:t>
            </a:r>
            <a:r>
              <a:rPr lang="fr-FR" sz="2400" dirty="0" smtClean="0">
                <a:solidFill>
                  <a:srgbClr val="00B0F0"/>
                </a:solidFill>
              </a:rPr>
              <a:t>phonons</a:t>
            </a:r>
            <a:r>
              <a:rPr lang="fr-FR" sz="2400" dirty="0" smtClean="0">
                <a:solidFill>
                  <a:srgbClr val="FA8214"/>
                </a:solidFill>
              </a:rPr>
              <a:t>:</a:t>
            </a:r>
          </a:p>
          <a:p>
            <a:r>
              <a:rPr lang="fr-FR" sz="2400" dirty="0" smtClean="0">
                <a:solidFill>
                  <a:srgbClr val="FA8214"/>
                </a:solidFill>
              </a:rPr>
              <a:t>-</a:t>
            </a:r>
            <a:r>
              <a:rPr lang="fr-FR" sz="2400" dirty="0" err="1" smtClean="0">
                <a:solidFill>
                  <a:srgbClr val="FA8214"/>
                </a:solidFill>
              </a:rPr>
              <a:t>Karatsu</a:t>
            </a:r>
            <a:r>
              <a:rPr lang="fr-FR" sz="2400" dirty="0" smtClean="0">
                <a:solidFill>
                  <a:srgbClr val="FA8214"/>
                </a:solidFill>
              </a:rPr>
              <a:t> et al., </a:t>
            </a:r>
            <a:r>
              <a:rPr lang="it-IT" sz="2400" dirty="0">
                <a:solidFill>
                  <a:srgbClr val="FA8214"/>
                </a:solidFill>
              </a:rPr>
              <a:t>APL</a:t>
            </a:r>
            <a:r>
              <a:rPr lang="fr-FR" sz="2400" dirty="0">
                <a:solidFill>
                  <a:srgbClr val="FA8214"/>
                </a:solidFill>
              </a:rPr>
              <a:t> 114,032601 (2019)</a:t>
            </a:r>
            <a:endParaRPr lang="de-DE" sz="2400" dirty="0">
              <a:solidFill>
                <a:srgbClr val="FA8214"/>
              </a:solidFill>
            </a:endParaRPr>
          </a:p>
          <a:p>
            <a:r>
              <a:rPr lang="fr-FR" sz="2400" dirty="0" smtClean="0">
                <a:solidFill>
                  <a:srgbClr val="FA8214"/>
                </a:solidFill>
              </a:rPr>
              <a:t>-</a:t>
            </a:r>
            <a:r>
              <a:rPr lang="fr-FR" sz="2400" dirty="0" err="1" smtClean="0">
                <a:solidFill>
                  <a:srgbClr val="FA8214"/>
                </a:solidFill>
              </a:rPr>
              <a:t>Valenti</a:t>
            </a:r>
            <a:r>
              <a:rPr lang="fr-FR" sz="2400" dirty="0" smtClean="0">
                <a:solidFill>
                  <a:srgbClr val="FA8214"/>
                </a:solidFill>
              </a:rPr>
              <a:t> et al.,</a:t>
            </a:r>
          </a:p>
          <a:p>
            <a:r>
              <a:rPr lang="fr-FR" sz="2400" dirty="0" err="1" smtClean="0">
                <a:solidFill>
                  <a:srgbClr val="FA8214"/>
                </a:solidFill>
              </a:rPr>
              <a:t>PRApp</a:t>
            </a:r>
            <a:r>
              <a:rPr lang="fr-FR" sz="2400" dirty="0" smtClean="0">
                <a:solidFill>
                  <a:srgbClr val="FA8214"/>
                </a:solidFill>
              </a:rPr>
              <a:t> 11,054087 (2019).</a:t>
            </a:r>
          </a:p>
          <a:p>
            <a:r>
              <a:rPr lang="fr-FR" sz="2400" dirty="0" smtClean="0">
                <a:solidFill>
                  <a:srgbClr val="FA8214"/>
                </a:solidFill>
              </a:rPr>
              <a:t>-</a:t>
            </a:r>
            <a:r>
              <a:rPr lang="fr-FR" sz="2400" dirty="0" err="1" smtClean="0">
                <a:solidFill>
                  <a:srgbClr val="FA8214"/>
                </a:solidFill>
              </a:rPr>
              <a:t>Valenti</a:t>
            </a:r>
            <a:r>
              <a:rPr lang="fr-FR" sz="2400" dirty="0" smtClean="0">
                <a:solidFill>
                  <a:srgbClr val="FA8214"/>
                </a:solidFill>
              </a:rPr>
              <a:t>, </a:t>
            </a:r>
            <a:r>
              <a:rPr lang="fr-FR" sz="2400" dirty="0" err="1" smtClean="0">
                <a:solidFill>
                  <a:srgbClr val="FA8214"/>
                </a:solidFill>
              </a:rPr>
              <a:t>Henriques</a:t>
            </a:r>
            <a:r>
              <a:rPr lang="fr-FR" sz="2400" dirty="0" smtClean="0">
                <a:solidFill>
                  <a:srgbClr val="FA8214"/>
                </a:solidFill>
              </a:rPr>
              <a:t> et al.,</a:t>
            </a:r>
          </a:p>
          <a:p>
            <a:r>
              <a:rPr lang="fr-FR" sz="2400" dirty="0" smtClean="0">
                <a:solidFill>
                  <a:srgbClr val="FA8214"/>
                </a:solidFill>
              </a:rPr>
              <a:t>APL 115,212601 (2019).</a:t>
            </a:r>
            <a:endParaRPr lang="de-DE" sz="2400" dirty="0">
              <a:solidFill>
                <a:srgbClr val="FA8214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206973" y="3361426"/>
            <a:ext cx="321930" cy="1375772"/>
          </a:xfrm>
          <a:prstGeom prst="rect">
            <a:avLst/>
          </a:prstGeom>
          <a:solidFill>
            <a:srgbClr val="E46C0A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608256" y="3200782"/>
            <a:ext cx="3019972" cy="16651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6178" y="3510897"/>
            <a:ext cx="1226486" cy="1226531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2230366" y="2739117"/>
            <a:ext cx="161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1520FF"/>
                </a:solidFill>
              </a:rPr>
              <a:t>h</a:t>
            </a:r>
            <a:r>
              <a:rPr lang="el-GR" sz="2400" dirty="0">
                <a:solidFill>
                  <a:srgbClr val="1520FF"/>
                </a:solidFill>
              </a:rPr>
              <a:t>ν</a:t>
            </a:r>
            <a:r>
              <a:rPr lang="it-IT" sz="2400" dirty="0">
                <a:solidFill>
                  <a:srgbClr val="1520FF"/>
                </a:solidFill>
              </a:rPr>
              <a:t> ≫ 2</a:t>
            </a:r>
            <a:r>
              <a:rPr lang="el-GR" sz="2400" dirty="0">
                <a:solidFill>
                  <a:srgbClr val="1520FF"/>
                </a:solidFill>
              </a:rPr>
              <a:t>Δ</a:t>
            </a:r>
            <a:endParaRPr lang="de-DE" sz="2400" dirty="0">
              <a:solidFill>
                <a:srgbClr val="1520FF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19248" y="2739117"/>
            <a:ext cx="169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bg1">
                    <a:lumMod val="65000"/>
                  </a:schemeClr>
                </a:solidFill>
              </a:rPr>
              <a:t>substrate</a:t>
            </a:r>
            <a:endParaRPr lang="de-DE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797056" y="351167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C</a:t>
            </a:r>
            <a:endParaRPr lang="it-IT" sz="2800" dirty="0"/>
          </a:p>
        </p:txBody>
      </p:sp>
      <p:sp>
        <p:nvSpPr>
          <p:cNvPr id="27" name="TextBox 16"/>
          <p:cNvSpPr txBox="1"/>
          <p:nvPr/>
        </p:nvSpPr>
        <p:spPr>
          <a:xfrm>
            <a:off x="1467988" y="340918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L</a:t>
            </a:r>
            <a:endParaRPr lang="it-IT" sz="2800" dirty="0"/>
          </a:p>
        </p:txBody>
      </p:sp>
      <p:cxnSp>
        <p:nvCxnSpPr>
          <p:cNvPr id="28" name="Gerade Verbindung 27"/>
          <p:cNvCxnSpPr/>
          <p:nvPr/>
        </p:nvCxnSpPr>
        <p:spPr>
          <a:xfrm flipH="1">
            <a:off x="1229104" y="4208894"/>
            <a:ext cx="598924" cy="7920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459876" y="4971365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«QP </a:t>
            </a:r>
            <a:r>
              <a:rPr lang="it-IT" sz="2400" dirty="0" err="1" smtClean="0">
                <a:solidFill>
                  <a:srgbClr val="FF0000"/>
                </a:solidFill>
              </a:rPr>
              <a:t>burst</a:t>
            </a:r>
            <a:r>
              <a:rPr lang="it-IT" sz="2400" dirty="0" smtClean="0">
                <a:solidFill>
                  <a:srgbClr val="FF0000"/>
                </a:solidFill>
              </a:rPr>
              <a:t>»</a:t>
            </a:r>
            <a:endParaRPr lang="de-DE" sz="2400" dirty="0">
              <a:solidFill>
                <a:srgbClr val="FF0000"/>
              </a:solidFill>
            </a:endParaRPr>
          </a:p>
        </p:txBody>
      </p:sp>
      <p:pic>
        <p:nvPicPr>
          <p:cNvPr id="30" name="Picture 2" descr="X:\People\Francesco\CONFERENCES\BOSTON_VISIT\LC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08" y="3366456"/>
            <a:ext cx="1368152" cy="145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nhaltsplatzhalt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7296" y="3773284"/>
            <a:ext cx="463070" cy="463085"/>
          </a:xfrm>
          <a:prstGeom prst="rect">
            <a:avLst/>
          </a:prstGeom>
        </p:spPr>
      </p:pic>
      <p:pic>
        <p:nvPicPr>
          <p:cNvPr id="32" name="Inhaltsplatzhalter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19027611">
            <a:off x="2573356" y="3449531"/>
            <a:ext cx="1078536" cy="35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6208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QP </a:t>
            </a:r>
            <a:r>
              <a:rPr lang="it-IT" dirty="0" err="1" smtClean="0"/>
              <a:t>abatement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de-DE" dirty="0" err="1"/>
              <a:t>Valenti</a:t>
            </a:r>
            <a:r>
              <a:rPr lang="en-US" altLang="de-DE" dirty="0"/>
              <a:t>, </a:t>
            </a:r>
            <a:r>
              <a:rPr lang="en-US" altLang="de-DE" dirty="0" err="1"/>
              <a:t>Cardani</a:t>
            </a:r>
            <a:r>
              <a:rPr lang="en-US" altLang="de-DE" dirty="0"/>
              <a:t> et al., arXiv:2005.02286</a:t>
            </a:r>
          </a:p>
        </p:txBody>
      </p:sp>
      <p:sp>
        <p:nvSpPr>
          <p:cNvPr id="5" name="Rechteck 4"/>
          <p:cNvSpPr/>
          <p:nvPr/>
        </p:nvSpPr>
        <p:spPr>
          <a:xfrm>
            <a:off x="4385982" y="4959845"/>
            <a:ext cx="3066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 smtClean="0">
                <a:solidFill>
                  <a:srgbClr val="92D050"/>
                </a:solidFill>
              </a:rPr>
              <a:t>Reducing</a:t>
            </a:r>
            <a:r>
              <a:rPr lang="de-DE" sz="2400" dirty="0" smtClean="0">
                <a:solidFill>
                  <a:srgbClr val="92D050"/>
                </a:solidFill>
              </a:rPr>
              <a:t> </a:t>
            </a:r>
            <a:r>
              <a:rPr lang="de-DE" sz="2400" dirty="0" err="1" smtClean="0">
                <a:solidFill>
                  <a:srgbClr val="4121FF"/>
                </a:solidFill>
              </a:rPr>
              <a:t>radiation</a:t>
            </a:r>
            <a:r>
              <a:rPr lang="de-DE" sz="2400" dirty="0" smtClean="0">
                <a:solidFill>
                  <a:srgbClr val="4121FF"/>
                </a:solidFill>
              </a:rPr>
              <a:t>:</a:t>
            </a:r>
          </a:p>
          <a:p>
            <a:r>
              <a:rPr lang="de-DE" sz="2400" dirty="0" smtClean="0">
                <a:solidFill>
                  <a:srgbClr val="92D050"/>
                </a:solidFill>
              </a:rPr>
              <a:t>This </a:t>
            </a:r>
            <a:r>
              <a:rPr lang="de-DE" sz="2400" dirty="0" err="1" smtClean="0">
                <a:solidFill>
                  <a:srgbClr val="92D050"/>
                </a:solidFill>
              </a:rPr>
              <a:t>work</a:t>
            </a:r>
            <a:r>
              <a:rPr lang="de-DE" sz="2400" dirty="0" smtClean="0">
                <a:solidFill>
                  <a:srgbClr val="92D050"/>
                </a:solidFill>
              </a:rPr>
              <a:t>!</a:t>
            </a:r>
            <a:endParaRPr lang="de-DE" sz="2400" dirty="0">
              <a:solidFill>
                <a:srgbClr val="92D05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385983" y="2022598"/>
            <a:ext cx="39912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 smtClean="0">
                <a:solidFill>
                  <a:srgbClr val="FA8214"/>
                </a:solidFill>
              </a:rPr>
              <a:t>Reducing</a:t>
            </a:r>
            <a:r>
              <a:rPr lang="fr-FR" sz="2400" dirty="0" smtClean="0">
                <a:solidFill>
                  <a:srgbClr val="FA8214"/>
                </a:solidFill>
              </a:rPr>
              <a:t> </a:t>
            </a:r>
            <a:r>
              <a:rPr lang="fr-FR" sz="2400" dirty="0" smtClean="0">
                <a:solidFill>
                  <a:srgbClr val="00B0F0"/>
                </a:solidFill>
              </a:rPr>
              <a:t>phonons</a:t>
            </a:r>
            <a:r>
              <a:rPr lang="fr-FR" sz="2400" dirty="0" smtClean="0">
                <a:solidFill>
                  <a:srgbClr val="FA8214"/>
                </a:solidFill>
              </a:rPr>
              <a:t>:</a:t>
            </a:r>
          </a:p>
          <a:p>
            <a:r>
              <a:rPr lang="fr-FR" sz="2400" dirty="0" smtClean="0">
                <a:solidFill>
                  <a:srgbClr val="FA8214"/>
                </a:solidFill>
              </a:rPr>
              <a:t>-</a:t>
            </a:r>
            <a:r>
              <a:rPr lang="fr-FR" sz="2400" dirty="0" err="1" smtClean="0">
                <a:solidFill>
                  <a:srgbClr val="FA8214"/>
                </a:solidFill>
              </a:rPr>
              <a:t>Karatsu</a:t>
            </a:r>
            <a:r>
              <a:rPr lang="fr-FR" sz="2400" dirty="0" smtClean="0">
                <a:solidFill>
                  <a:srgbClr val="FA8214"/>
                </a:solidFill>
              </a:rPr>
              <a:t> et al., </a:t>
            </a:r>
            <a:r>
              <a:rPr lang="it-IT" sz="2400" dirty="0">
                <a:solidFill>
                  <a:srgbClr val="FA8214"/>
                </a:solidFill>
              </a:rPr>
              <a:t>APL</a:t>
            </a:r>
            <a:r>
              <a:rPr lang="fr-FR" sz="2400" dirty="0">
                <a:solidFill>
                  <a:srgbClr val="FA8214"/>
                </a:solidFill>
              </a:rPr>
              <a:t> 114,032601 (2019)</a:t>
            </a:r>
            <a:endParaRPr lang="de-DE" sz="2400" dirty="0">
              <a:solidFill>
                <a:srgbClr val="FA8214"/>
              </a:solidFill>
            </a:endParaRPr>
          </a:p>
          <a:p>
            <a:r>
              <a:rPr lang="fr-FR" sz="2400" dirty="0" smtClean="0">
                <a:solidFill>
                  <a:srgbClr val="FA8214"/>
                </a:solidFill>
              </a:rPr>
              <a:t>-</a:t>
            </a:r>
            <a:r>
              <a:rPr lang="fr-FR" sz="2400" dirty="0" err="1" smtClean="0">
                <a:solidFill>
                  <a:srgbClr val="FA8214"/>
                </a:solidFill>
              </a:rPr>
              <a:t>Valenti</a:t>
            </a:r>
            <a:r>
              <a:rPr lang="fr-FR" sz="2400" dirty="0" smtClean="0">
                <a:solidFill>
                  <a:srgbClr val="FA8214"/>
                </a:solidFill>
              </a:rPr>
              <a:t> et al.,</a:t>
            </a:r>
          </a:p>
          <a:p>
            <a:r>
              <a:rPr lang="fr-FR" sz="2400" dirty="0" err="1" smtClean="0">
                <a:solidFill>
                  <a:srgbClr val="FA8214"/>
                </a:solidFill>
              </a:rPr>
              <a:t>PRApp</a:t>
            </a:r>
            <a:r>
              <a:rPr lang="fr-FR" sz="2400" dirty="0" smtClean="0">
                <a:solidFill>
                  <a:srgbClr val="FA8214"/>
                </a:solidFill>
              </a:rPr>
              <a:t> 11,054087 (2019).</a:t>
            </a:r>
          </a:p>
          <a:p>
            <a:r>
              <a:rPr lang="fr-FR" sz="2400" dirty="0" smtClean="0">
                <a:solidFill>
                  <a:srgbClr val="FA8214"/>
                </a:solidFill>
              </a:rPr>
              <a:t>-</a:t>
            </a:r>
            <a:r>
              <a:rPr lang="fr-FR" sz="2400" dirty="0" err="1" smtClean="0">
                <a:solidFill>
                  <a:srgbClr val="FA8214"/>
                </a:solidFill>
              </a:rPr>
              <a:t>Valenti</a:t>
            </a:r>
            <a:r>
              <a:rPr lang="fr-FR" sz="2400" dirty="0" smtClean="0">
                <a:solidFill>
                  <a:srgbClr val="FA8214"/>
                </a:solidFill>
              </a:rPr>
              <a:t>, </a:t>
            </a:r>
            <a:r>
              <a:rPr lang="fr-FR" sz="2400" dirty="0" err="1" smtClean="0">
                <a:solidFill>
                  <a:srgbClr val="FA8214"/>
                </a:solidFill>
              </a:rPr>
              <a:t>Henriques</a:t>
            </a:r>
            <a:r>
              <a:rPr lang="fr-FR" sz="2400" dirty="0" smtClean="0">
                <a:solidFill>
                  <a:srgbClr val="FA8214"/>
                </a:solidFill>
              </a:rPr>
              <a:t> et al.,</a:t>
            </a:r>
          </a:p>
          <a:p>
            <a:r>
              <a:rPr lang="fr-FR" sz="2400" dirty="0" smtClean="0">
                <a:solidFill>
                  <a:srgbClr val="FA8214"/>
                </a:solidFill>
              </a:rPr>
              <a:t>APL 115,212601 (2019).</a:t>
            </a:r>
            <a:endParaRPr lang="de-DE" sz="2400" dirty="0">
              <a:solidFill>
                <a:srgbClr val="FA8214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206973" y="3361426"/>
            <a:ext cx="321930" cy="1375772"/>
          </a:xfrm>
          <a:prstGeom prst="rect">
            <a:avLst/>
          </a:prstGeom>
          <a:solidFill>
            <a:srgbClr val="E46C0A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 rot="18530608">
            <a:off x="3088924" y="3144871"/>
            <a:ext cx="321930" cy="618295"/>
          </a:xfrm>
          <a:prstGeom prst="rect">
            <a:avLst/>
          </a:prstGeom>
          <a:solidFill>
            <a:srgbClr val="92D050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608256" y="3200782"/>
            <a:ext cx="3019972" cy="16651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6178" y="3510897"/>
            <a:ext cx="1226486" cy="1226531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519248" y="2739117"/>
            <a:ext cx="169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bg1">
                    <a:lumMod val="65000"/>
                  </a:schemeClr>
                </a:solidFill>
              </a:rPr>
              <a:t>substrate</a:t>
            </a:r>
            <a:endParaRPr lang="de-DE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797056" y="351167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C</a:t>
            </a:r>
            <a:endParaRPr lang="it-IT" sz="2800" dirty="0"/>
          </a:p>
        </p:txBody>
      </p:sp>
      <p:sp>
        <p:nvSpPr>
          <p:cNvPr id="27" name="TextBox 16"/>
          <p:cNvSpPr txBox="1"/>
          <p:nvPr/>
        </p:nvSpPr>
        <p:spPr>
          <a:xfrm>
            <a:off x="1467988" y="340918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L</a:t>
            </a:r>
            <a:endParaRPr lang="it-IT" sz="2800" dirty="0"/>
          </a:p>
        </p:txBody>
      </p:sp>
      <p:cxnSp>
        <p:nvCxnSpPr>
          <p:cNvPr id="28" name="Gerade Verbindung 27"/>
          <p:cNvCxnSpPr/>
          <p:nvPr/>
        </p:nvCxnSpPr>
        <p:spPr>
          <a:xfrm flipH="1">
            <a:off x="1229104" y="4208894"/>
            <a:ext cx="598924" cy="7920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459876" y="4971365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«QP </a:t>
            </a:r>
            <a:r>
              <a:rPr lang="it-IT" sz="2400" dirty="0" err="1" smtClean="0">
                <a:solidFill>
                  <a:srgbClr val="FF0000"/>
                </a:solidFill>
              </a:rPr>
              <a:t>burst</a:t>
            </a:r>
            <a:r>
              <a:rPr lang="it-IT" sz="2400" dirty="0" smtClean="0">
                <a:solidFill>
                  <a:srgbClr val="FF0000"/>
                </a:solidFill>
              </a:rPr>
              <a:t>»</a:t>
            </a:r>
            <a:endParaRPr lang="de-DE" sz="2400" dirty="0">
              <a:solidFill>
                <a:srgbClr val="FF0000"/>
              </a:solidFill>
            </a:endParaRPr>
          </a:p>
        </p:txBody>
      </p:sp>
      <p:pic>
        <p:nvPicPr>
          <p:cNvPr id="30" name="Picture 2" descr="X:\People\Francesco\CONFERENCES\BOSTON_VISIT\LC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08" y="3366456"/>
            <a:ext cx="1368152" cy="145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nhaltsplatzhalt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7296" y="3773284"/>
            <a:ext cx="463070" cy="463085"/>
          </a:xfrm>
          <a:prstGeom prst="rect">
            <a:avLst/>
          </a:prstGeom>
        </p:spPr>
      </p:pic>
      <p:pic>
        <p:nvPicPr>
          <p:cNvPr id="20" name="Inhaltsplatzhalter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19027611">
            <a:off x="2573356" y="3449531"/>
            <a:ext cx="1078536" cy="35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2230366" y="2739117"/>
            <a:ext cx="161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1520FF"/>
                </a:solidFill>
              </a:rPr>
              <a:t>h</a:t>
            </a:r>
            <a:r>
              <a:rPr lang="el-GR" sz="2400" dirty="0">
                <a:solidFill>
                  <a:srgbClr val="1520FF"/>
                </a:solidFill>
              </a:rPr>
              <a:t>ν</a:t>
            </a:r>
            <a:r>
              <a:rPr lang="it-IT" sz="2400" dirty="0">
                <a:solidFill>
                  <a:srgbClr val="1520FF"/>
                </a:solidFill>
              </a:rPr>
              <a:t> ≫ 2</a:t>
            </a:r>
            <a:r>
              <a:rPr lang="el-GR" sz="2400" dirty="0">
                <a:solidFill>
                  <a:srgbClr val="1520FF"/>
                </a:solidFill>
              </a:rPr>
              <a:t>Δ</a:t>
            </a:r>
            <a:endParaRPr lang="de-DE" sz="2400" dirty="0">
              <a:solidFill>
                <a:srgbClr val="152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28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Radiation</a:t>
            </a:r>
            <a:r>
              <a:rPr lang="it-IT" dirty="0" smtClean="0"/>
              <a:t>: </a:t>
            </a:r>
            <a:r>
              <a:rPr lang="it-IT" dirty="0" err="1" smtClean="0"/>
              <a:t>where</a:t>
            </a:r>
            <a:r>
              <a:rPr lang="it-IT" dirty="0" smtClean="0"/>
              <a:t> from?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de-DE" dirty="0" err="1"/>
              <a:t>Valenti</a:t>
            </a:r>
            <a:r>
              <a:rPr lang="en-US" altLang="de-DE" dirty="0"/>
              <a:t>, </a:t>
            </a:r>
            <a:r>
              <a:rPr lang="en-US" altLang="de-DE" dirty="0" err="1"/>
              <a:t>Cardani</a:t>
            </a:r>
            <a:r>
              <a:rPr lang="en-US" altLang="de-DE" dirty="0"/>
              <a:t> et al., arXiv:2005.02286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95535" y="1039981"/>
            <a:ext cx="7746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• </a:t>
            </a:r>
            <a:r>
              <a:rPr lang="it-IT" sz="2400" dirty="0" err="1" smtClean="0"/>
              <a:t>What</a:t>
            </a:r>
            <a:r>
              <a:rPr lang="it-IT" sz="2400" dirty="0" smtClean="0"/>
              <a:t> I </a:t>
            </a:r>
            <a:r>
              <a:rPr lang="it-IT" sz="2400" dirty="0" err="1" smtClean="0"/>
              <a:t>thought</a:t>
            </a:r>
            <a:r>
              <a:rPr lang="it-IT" sz="2400" dirty="0" smtClean="0"/>
              <a:t> «</a:t>
            </a:r>
            <a:r>
              <a:rPr lang="it-IT" sz="2400" dirty="0" err="1" smtClean="0"/>
              <a:t>radioactive</a:t>
            </a:r>
            <a:r>
              <a:rPr lang="it-IT" sz="2400" dirty="0" smtClean="0"/>
              <a:t> </a:t>
            </a:r>
            <a:r>
              <a:rPr lang="it-IT" sz="2400" dirty="0" err="1" smtClean="0"/>
              <a:t>contamination</a:t>
            </a:r>
            <a:r>
              <a:rPr lang="it-IT" sz="2400" dirty="0" smtClean="0"/>
              <a:t>» </a:t>
            </a:r>
            <a:r>
              <a:rPr lang="it-IT" sz="2400" dirty="0" err="1" smtClean="0"/>
              <a:t>looks</a:t>
            </a:r>
            <a:r>
              <a:rPr lang="it-IT" sz="2400" dirty="0" smtClean="0"/>
              <a:t> </a:t>
            </a:r>
            <a:r>
              <a:rPr lang="it-IT" sz="2400" dirty="0" err="1" smtClean="0"/>
              <a:t>like</a:t>
            </a:r>
            <a:r>
              <a:rPr lang="it-IT" sz="2400" dirty="0" smtClean="0"/>
              <a:t>:</a:t>
            </a:r>
            <a:endParaRPr lang="de-DE" sz="2400" dirty="0"/>
          </a:p>
        </p:txBody>
      </p:sp>
      <p:grpSp>
        <p:nvGrpSpPr>
          <p:cNvPr id="21" name="Gruppieren 20"/>
          <p:cNvGrpSpPr/>
          <p:nvPr/>
        </p:nvGrpSpPr>
        <p:grpSpPr>
          <a:xfrm>
            <a:off x="1475656" y="1642400"/>
            <a:ext cx="5948272" cy="1858608"/>
            <a:chOff x="999992" y="1798476"/>
            <a:chExt cx="6423936" cy="2059840"/>
          </a:xfrm>
        </p:grpSpPr>
        <p:pic>
          <p:nvPicPr>
            <p:cNvPr id="22" name="Picture 5" descr="X:\People\Francesco\CONFERENCES\MT_2021\MAIN_EVENT\newspaper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992" y="1800768"/>
              <a:ext cx="3067952" cy="2057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X:\People\Francesco\CONFERENCES\MT_2021\MAIN_EVENT\where-did-the-myth-that-radiation-glows-green-come-from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1798476"/>
              <a:ext cx="3067952" cy="2044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6631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Radiation</a:t>
            </a:r>
            <a:r>
              <a:rPr lang="it-IT" dirty="0" smtClean="0"/>
              <a:t>: </a:t>
            </a:r>
            <a:r>
              <a:rPr lang="it-IT" dirty="0" err="1" smtClean="0"/>
              <a:t>where</a:t>
            </a:r>
            <a:r>
              <a:rPr lang="it-IT" dirty="0" smtClean="0"/>
              <a:t> from?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de-DE" dirty="0" err="1"/>
              <a:t>Valenti</a:t>
            </a:r>
            <a:r>
              <a:rPr lang="en-US" altLang="de-DE" dirty="0"/>
              <a:t>, </a:t>
            </a:r>
            <a:r>
              <a:rPr lang="en-US" altLang="de-DE" dirty="0" err="1"/>
              <a:t>Cardani</a:t>
            </a:r>
            <a:r>
              <a:rPr lang="en-US" altLang="de-DE" dirty="0"/>
              <a:t> et al., arXiv:2005.02286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2339752" y="4077072"/>
            <a:ext cx="4120779" cy="2016224"/>
            <a:chOff x="2182881" y="4455594"/>
            <a:chExt cx="4497142" cy="217567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881" y="4455594"/>
              <a:ext cx="2103791" cy="2158961"/>
            </a:xfrm>
            <a:prstGeom prst="rect">
              <a:avLst/>
            </a:prstGeom>
            <a:noFill/>
            <a:ln w="1905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4705" y="4455595"/>
              <a:ext cx="2105318" cy="2175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feld 7"/>
          <p:cNvSpPr txBox="1"/>
          <p:nvPr/>
        </p:nvSpPr>
        <p:spPr>
          <a:xfrm>
            <a:off x="395535" y="1039981"/>
            <a:ext cx="7746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• </a:t>
            </a:r>
            <a:r>
              <a:rPr lang="it-IT" sz="2400" dirty="0" err="1" smtClean="0"/>
              <a:t>What</a:t>
            </a:r>
            <a:r>
              <a:rPr lang="it-IT" sz="2400" dirty="0" smtClean="0"/>
              <a:t> I </a:t>
            </a:r>
            <a:r>
              <a:rPr lang="it-IT" sz="2400" dirty="0" err="1" smtClean="0"/>
              <a:t>thought</a:t>
            </a:r>
            <a:r>
              <a:rPr lang="it-IT" sz="2400" dirty="0" smtClean="0"/>
              <a:t> «</a:t>
            </a:r>
            <a:r>
              <a:rPr lang="it-IT" sz="2400" dirty="0" err="1" smtClean="0"/>
              <a:t>radioactive</a:t>
            </a:r>
            <a:r>
              <a:rPr lang="it-IT" sz="2400" dirty="0" smtClean="0"/>
              <a:t> </a:t>
            </a:r>
            <a:r>
              <a:rPr lang="it-IT" sz="2400" dirty="0" err="1" smtClean="0"/>
              <a:t>contamination</a:t>
            </a:r>
            <a:r>
              <a:rPr lang="it-IT" sz="2400" dirty="0" smtClean="0"/>
              <a:t>» </a:t>
            </a:r>
            <a:r>
              <a:rPr lang="it-IT" sz="2400" dirty="0" err="1" smtClean="0"/>
              <a:t>looks</a:t>
            </a:r>
            <a:r>
              <a:rPr lang="it-IT" sz="2400" dirty="0" smtClean="0"/>
              <a:t> </a:t>
            </a:r>
            <a:r>
              <a:rPr lang="it-IT" sz="2400" dirty="0" err="1" smtClean="0"/>
              <a:t>like</a:t>
            </a:r>
            <a:r>
              <a:rPr lang="it-IT" sz="2400" dirty="0" smtClean="0"/>
              <a:t>: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395536" y="350100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• </a:t>
            </a:r>
            <a:r>
              <a:rPr lang="it-IT" sz="2400" dirty="0" err="1" smtClean="0"/>
              <a:t>What</a:t>
            </a:r>
            <a:r>
              <a:rPr lang="it-IT" sz="2400" dirty="0" smtClean="0"/>
              <a:t> </a:t>
            </a:r>
            <a:r>
              <a:rPr lang="it-IT" sz="2400" dirty="0" err="1" smtClean="0"/>
              <a:t>it</a:t>
            </a:r>
            <a:r>
              <a:rPr lang="it-IT" sz="2400" dirty="0" smtClean="0"/>
              <a:t> </a:t>
            </a:r>
            <a:r>
              <a:rPr lang="it-IT" sz="2400" dirty="0" err="1" smtClean="0"/>
              <a:t>also</a:t>
            </a:r>
            <a:r>
              <a:rPr lang="it-IT" sz="2400" dirty="0" smtClean="0"/>
              <a:t> </a:t>
            </a:r>
            <a:r>
              <a:rPr lang="it-IT" sz="2400" dirty="0" err="1" smtClean="0"/>
              <a:t>looks</a:t>
            </a:r>
            <a:r>
              <a:rPr lang="it-IT" sz="2400" dirty="0" smtClean="0"/>
              <a:t> </a:t>
            </a:r>
            <a:r>
              <a:rPr lang="it-IT" sz="2400" dirty="0" err="1" smtClean="0"/>
              <a:t>like</a:t>
            </a:r>
            <a:r>
              <a:rPr lang="it-IT" sz="2400" dirty="0" smtClean="0"/>
              <a:t>:</a:t>
            </a:r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251520" y="4164100"/>
            <a:ext cx="979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Solder</a:t>
            </a:r>
            <a:endParaRPr lang="de-DE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251520" y="4581128"/>
            <a:ext cx="1295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Unetched</a:t>
            </a:r>
            <a:r>
              <a:rPr lang="it-IT" sz="2000" dirty="0" smtClean="0"/>
              <a:t> </a:t>
            </a:r>
          </a:p>
          <a:p>
            <a:r>
              <a:rPr lang="it-IT" sz="2000" dirty="0" err="1" smtClean="0"/>
              <a:t>copper</a:t>
            </a:r>
            <a:endParaRPr lang="de-DE" sz="2000" dirty="0"/>
          </a:p>
        </p:txBody>
      </p:sp>
      <p:sp>
        <p:nvSpPr>
          <p:cNvPr id="12" name="Textfeld 11"/>
          <p:cNvSpPr txBox="1"/>
          <p:nvPr/>
        </p:nvSpPr>
        <p:spPr>
          <a:xfrm>
            <a:off x="6804248" y="4077072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Unshielded</a:t>
            </a:r>
            <a:r>
              <a:rPr lang="it-IT" sz="2000" dirty="0" smtClean="0"/>
              <a:t> </a:t>
            </a:r>
          </a:p>
          <a:p>
            <a:r>
              <a:rPr lang="it-IT" sz="2000" dirty="0" err="1" smtClean="0"/>
              <a:t>cryostat</a:t>
            </a:r>
            <a:endParaRPr lang="de-DE" sz="2000" dirty="0"/>
          </a:p>
        </p:txBody>
      </p:sp>
      <p:sp>
        <p:nvSpPr>
          <p:cNvPr id="13" name="Textfeld 12"/>
          <p:cNvSpPr txBox="1"/>
          <p:nvPr/>
        </p:nvSpPr>
        <p:spPr>
          <a:xfrm>
            <a:off x="6732240" y="472514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(In an </a:t>
            </a:r>
            <a:r>
              <a:rPr lang="it-IT" sz="2000" dirty="0" err="1" smtClean="0"/>
              <a:t>above</a:t>
            </a:r>
            <a:r>
              <a:rPr lang="it-IT" sz="2000" dirty="0" smtClean="0"/>
              <a:t> </a:t>
            </a:r>
            <a:r>
              <a:rPr lang="it-IT" sz="2000" dirty="0" err="1" smtClean="0"/>
              <a:t>ground</a:t>
            </a:r>
            <a:r>
              <a:rPr lang="it-IT" sz="2000" dirty="0" smtClean="0"/>
              <a:t> lab)</a:t>
            </a:r>
            <a:endParaRPr lang="de-DE" sz="2000" dirty="0"/>
          </a:p>
        </p:txBody>
      </p:sp>
      <p:sp>
        <p:nvSpPr>
          <p:cNvPr id="14" name="Textfeld 13"/>
          <p:cNvSpPr txBox="1"/>
          <p:nvPr/>
        </p:nvSpPr>
        <p:spPr>
          <a:xfrm>
            <a:off x="179512" y="5733256"/>
            <a:ext cx="2187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«</a:t>
            </a:r>
            <a:r>
              <a:rPr lang="it-IT" sz="2000" b="1" dirty="0" err="1" smtClean="0"/>
              <a:t>Near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sources</a:t>
            </a:r>
            <a:r>
              <a:rPr lang="it-IT" sz="2000" b="1" dirty="0" smtClean="0"/>
              <a:t>»</a:t>
            </a:r>
            <a:endParaRPr lang="de-DE" sz="20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6660232" y="576519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«Far </a:t>
            </a:r>
            <a:r>
              <a:rPr lang="it-IT" sz="2000" b="1" dirty="0" err="1" smtClean="0"/>
              <a:t>sources</a:t>
            </a:r>
            <a:r>
              <a:rPr lang="it-IT" sz="2000" b="1" dirty="0" smtClean="0"/>
              <a:t>»</a:t>
            </a:r>
            <a:endParaRPr lang="de-DE" sz="2000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251520" y="5301208"/>
            <a:ext cx="1563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Silver paste</a:t>
            </a:r>
            <a:endParaRPr lang="de-DE" sz="2000" dirty="0"/>
          </a:p>
        </p:txBody>
      </p:sp>
      <p:cxnSp>
        <p:nvCxnSpPr>
          <p:cNvPr id="17" name="Gerade Verbindung mit Pfeil 16"/>
          <p:cNvCxnSpPr>
            <a:stCxn id="10" idx="3"/>
          </p:cNvCxnSpPr>
          <p:nvPr/>
        </p:nvCxnSpPr>
        <p:spPr>
          <a:xfrm flipV="1">
            <a:off x="1230791" y="4221088"/>
            <a:ext cx="2333097" cy="1430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11" idx="3"/>
          </p:cNvCxnSpPr>
          <p:nvPr/>
        </p:nvCxnSpPr>
        <p:spPr>
          <a:xfrm flipV="1">
            <a:off x="1546766" y="4725144"/>
            <a:ext cx="1349282" cy="2099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1806559" y="5517591"/>
            <a:ext cx="1488892" cy="1000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ieren 20"/>
          <p:cNvGrpSpPr/>
          <p:nvPr/>
        </p:nvGrpSpPr>
        <p:grpSpPr>
          <a:xfrm>
            <a:off x="1475656" y="1642400"/>
            <a:ext cx="5948272" cy="1858608"/>
            <a:chOff x="999992" y="1798476"/>
            <a:chExt cx="6423936" cy="2059840"/>
          </a:xfrm>
        </p:grpSpPr>
        <p:pic>
          <p:nvPicPr>
            <p:cNvPr id="22" name="Picture 5" descr="X:\People\Francesco\CONFERENCES\MT_2021\MAIN_EVENT\newspaper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992" y="1800768"/>
              <a:ext cx="3067952" cy="2057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X:\People\Francesco\CONFERENCES\MT_2021\MAIN_EVENT\where-did-the-myth-that-radiation-glows-green-come-from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1798476"/>
              <a:ext cx="3067952" cy="2044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hteck 2"/>
          <p:cNvSpPr/>
          <p:nvPr/>
        </p:nvSpPr>
        <p:spPr>
          <a:xfrm>
            <a:off x="4531406" y="3962673"/>
            <a:ext cx="4217058" cy="2274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6391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Radiation</a:t>
            </a:r>
            <a:r>
              <a:rPr lang="it-IT" dirty="0" smtClean="0"/>
              <a:t>: </a:t>
            </a:r>
            <a:r>
              <a:rPr lang="it-IT" dirty="0" err="1" smtClean="0"/>
              <a:t>where</a:t>
            </a:r>
            <a:r>
              <a:rPr lang="it-IT" dirty="0" smtClean="0"/>
              <a:t> from?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de-DE" dirty="0" err="1"/>
              <a:t>Valenti</a:t>
            </a:r>
            <a:r>
              <a:rPr lang="en-US" altLang="de-DE" dirty="0"/>
              <a:t>, </a:t>
            </a:r>
            <a:r>
              <a:rPr lang="en-US" altLang="de-DE" dirty="0" err="1"/>
              <a:t>Cardani</a:t>
            </a:r>
            <a:r>
              <a:rPr lang="en-US" altLang="de-DE" dirty="0"/>
              <a:t> et al., arXiv:2005.02286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2339752" y="4077072"/>
            <a:ext cx="4120779" cy="2016224"/>
            <a:chOff x="2182881" y="4455594"/>
            <a:chExt cx="4497142" cy="217567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881" y="4455594"/>
              <a:ext cx="2103791" cy="2158961"/>
            </a:xfrm>
            <a:prstGeom prst="rect">
              <a:avLst/>
            </a:prstGeom>
            <a:noFill/>
            <a:ln w="1905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4705" y="4455595"/>
              <a:ext cx="2105318" cy="2175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feld 7"/>
          <p:cNvSpPr txBox="1"/>
          <p:nvPr/>
        </p:nvSpPr>
        <p:spPr>
          <a:xfrm>
            <a:off x="395535" y="1039981"/>
            <a:ext cx="7746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• </a:t>
            </a:r>
            <a:r>
              <a:rPr lang="it-IT" sz="2400" dirty="0" err="1" smtClean="0"/>
              <a:t>What</a:t>
            </a:r>
            <a:r>
              <a:rPr lang="it-IT" sz="2400" dirty="0" smtClean="0"/>
              <a:t> I </a:t>
            </a:r>
            <a:r>
              <a:rPr lang="it-IT" sz="2400" dirty="0" err="1" smtClean="0"/>
              <a:t>thought</a:t>
            </a:r>
            <a:r>
              <a:rPr lang="it-IT" sz="2400" dirty="0" smtClean="0"/>
              <a:t> «</a:t>
            </a:r>
            <a:r>
              <a:rPr lang="it-IT" sz="2400" dirty="0" err="1" smtClean="0"/>
              <a:t>radioactive</a:t>
            </a:r>
            <a:r>
              <a:rPr lang="it-IT" sz="2400" dirty="0" smtClean="0"/>
              <a:t> </a:t>
            </a:r>
            <a:r>
              <a:rPr lang="it-IT" sz="2400" dirty="0" err="1" smtClean="0"/>
              <a:t>contamination</a:t>
            </a:r>
            <a:r>
              <a:rPr lang="it-IT" sz="2400" dirty="0" smtClean="0"/>
              <a:t>» </a:t>
            </a:r>
            <a:r>
              <a:rPr lang="it-IT" sz="2400" dirty="0" err="1" smtClean="0"/>
              <a:t>looks</a:t>
            </a:r>
            <a:r>
              <a:rPr lang="it-IT" sz="2400" dirty="0" smtClean="0"/>
              <a:t> </a:t>
            </a:r>
            <a:r>
              <a:rPr lang="it-IT" sz="2400" dirty="0" err="1" smtClean="0"/>
              <a:t>like</a:t>
            </a:r>
            <a:r>
              <a:rPr lang="it-IT" sz="2400" dirty="0" smtClean="0"/>
              <a:t>: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395536" y="350100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• </a:t>
            </a:r>
            <a:r>
              <a:rPr lang="it-IT" sz="2400" dirty="0" err="1" smtClean="0"/>
              <a:t>What</a:t>
            </a:r>
            <a:r>
              <a:rPr lang="it-IT" sz="2400" dirty="0" smtClean="0"/>
              <a:t> </a:t>
            </a:r>
            <a:r>
              <a:rPr lang="it-IT" sz="2400" dirty="0" err="1" smtClean="0"/>
              <a:t>it</a:t>
            </a:r>
            <a:r>
              <a:rPr lang="it-IT" sz="2400" dirty="0" smtClean="0"/>
              <a:t> </a:t>
            </a:r>
            <a:r>
              <a:rPr lang="it-IT" sz="2400" dirty="0" err="1" smtClean="0"/>
              <a:t>also</a:t>
            </a:r>
            <a:r>
              <a:rPr lang="it-IT" sz="2400" dirty="0" smtClean="0"/>
              <a:t> </a:t>
            </a:r>
            <a:r>
              <a:rPr lang="it-IT" sz="2400" dirty="0" err="1" smtClean="0"/>
              <a:t>looks</a:t>
            </a:r>
            <a:r>
              <a:rPr lang="it-IT" sz="2400" dirty="0" smtClean="0"/>
              <a:t> </a:t>
            </a:r>
            <a:r>
              <a:rPr lang="it-IT" sz="2400" dirty="0" err="1" smtClean="0"/>
              <a:t>like</a:t>
            </a:r>
            <a:r>
              <a:rPr lang="it-IT" sz="2400" dirty="0" smtClean="0"/>
              <a:t>:</a:t>
            </a:r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251520" y="4164100"/>
            <a:ext cx="979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Solder</a:t>
            </a:r>
            <a:endParaRPr lang="de-DE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251520" y="4581128"/>
            <a:ext cx="1295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Unetched</a:t>
            </a:r>
            <a:r>
              <a:rPr lang="it-IT" sz="2000" dirty="0" smtClean="0"/>
              <a:t> </a:t>
            </a:r>
          </a:p>
          <a:p>
            <a:r>
              <a:rPr lang="it-IT" sz="2000" dirty="0" err="1" smtClean="0"/>
              <a:t>copper</a:t>
            </a:r>
            <a:endParaRPr lang="de-DE" sz="2000" dirty="0"/>
          </a:p>
        </p:txBody>
      </p:sp>
      <p:sp>
        <p:nvSpPr>
          <p:cNvPr id="12" name="Textfeld 11"/>
          <p:cNvSpPr txBox="1"/>
          <p:nvPr/>
        </p:nvSpPr>
        <p:spPr>
          <a:xfrm>
            <a:off x="6804248" y="4077072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Unshielded</a:t>
            </a:r>
            <a:r>
              <a:rPr lang="it-IT" sz="2000" dirty="0" smtClean="0"/>
              <a:t> </a:t>
            </a:r>
          </a:p>
          <a:p>
            <a:r>
              <a:rPr lang="it-IT" sz="2000" dirty="0" err="1" smtClean="0"/>
              <a:t>cryostat</a:t>
            </a:r>
            <a:endParaRPr lang="de-DE" sz="2000" dirty="0"/>
          </a:p>
        </p:txBody>
      </p:sp>
      <p:sp>
        <p:nvSpPr>
          <p:cNvPr id="13" name="Textfeld 12"/>
          <p:cNvSpPr txBox="1"/>
          <p:nvPr/>
        </p:nvSpPr>
        <p:spPr>
          <a:xfrm>
            <a:off x="6732240" y="472514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(In an </a:t>
            </a:r>
            <a:r>
              <a:rPr lang="it-IT" sz="2000" dirty="0" err="1" smtClean="0"/>
              <a:t>above</a:t>
            </a:r>
            <a:r>
              <a:rPr lang="it-IT" sz="2000" dirty="0" smtClean="0"/>
              <a:t> </a:t>
            </a:r>
            <a:r>
              <a:rPr lang="it-IT" sz="2000" dirty="0" err="1" smtClean="0"/>
              <a:t>ground</a:t>
            </a:r>
            <a:r>
              <a:rPr lang="it-IT" sz="2000" dirty="0" smtClean="0"/>
              <a:t> lab)</a:t>
            </a:r>
            <a:endParaRPr lang="de-DE" sz="2000" dirty="0"/>
          </a:p>
        </p:txBody>
      </p:sp>
      <p:sp>
        <p:nvSpPr>
          <p:cNvPr id="14" name="Textfeld 13"/>
          <p:cNvSpPr txBox="1"/>
          <p:nvPr/>
        </p:nvSpPr>
        <p:spPr>
          <a:xfrm>
            <a:off x="179512" y="5733256"/>
            <a:ext cx="2187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«</a:t>
            </a:r>
            <a:r>
              <a:rPr lang="it-IT" sz="2000" b="1" dirty="0" err="1" smtClean="0"/>
              <a:t>Near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sources</a:t>
            </a:r>
            <a:r>
              <a:rPr lang="it-IT" sz="2000" b="1" dirty="0" smtClean="0"/>
              <a:t>»</a:t>
            </a:r>
            <a:endParaRPr lang="de-DE" sz="20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6660232" y="576519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«Far </a:t>
            </a:r>
            <a:r>
              <a:rPr lang="it-IT" sz="2000" b="1" dirty="0" err="1" smtClean="0"/>
              <a:t>sources</a:t>
            </a:r>
            <a:r>
              <a:rPr lang="it-IT" sz="2000" b="1" dirty="0" smtClean="0"/>
              <a:t>»</a:t>
            </a:r>
            <a:endParaRPr lang="de-DE" sz="2000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251520" y="5301208"/>
            <a:ext cx="1563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Silver paste</a:t>
            </a:r>
            <a:endParaRPr lang="de-DE" sz="2000" dirty="0"/>
          </a:p>
        </p:txBody>
      </p:sp>
      <p:cxnSp>
        <p:nvCxnSpPr>
          <p:cNvPr id="20" name="Gerade Verbindung 19"/>
          <p:cNvCxnSpPr/>
          <p:nvPr/>
        </p:nvCxnSpPr>
        <p:spPr>
          <a:xfrm>
            <a:off x="4272824" y="4784958"/>
            <a:ext cx="1091264" cy="504056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ieren 20"/>
          <p:cNvGrpSpPr/>
          <p:nvPr/>
        </p:nvGrpSpPr>
        <p:grpSpPr>
          <a:xfrm>
            <a:off x="1475656" y="1642400"/>
            <a:ext cx="5948272" cy="1858608"/>
            <a:chOff x="999992" y="1798476"/>
            <a:chExt cx="6423936" cy="2059840"/>
          </a:xfrm>
        </p:grpSpPr>
        <p:pic>
          <p:nvPicPr>
            <p:cNvPr id="22" name="Picture 5" descr="X:\People\Francesco\CONFERENCES\MT_2021\MAIN_EVENT\newspaper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992" y="1800768"/>
              <a:ext cx="3067952" cy="2057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X:\People\Francesco\CONFERENCES\MT_2021\MAIN_EVENT\where-did-the-myth-that-radiation-glows-green-come-from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1798476"/>
              <a:ext cx="3067952" cy="2044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4" name="Gerade Verbindung mit Pfeil 23"/>
          <p:cNvCxnSpPr/>
          <p:nvPr/>
        </p:nvCxnSpPr>
        <p:spPr>
          <a:xfrm flipV="1">
            <a:off x="1230791" y="4221088"/>
            <a:ext cx="2333097" cy="1430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V="1">
            <a:off x="1546766" y="4725144"/>
            <a:ext cx="1349282" cy="2099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1806559" y="5517591"/>
            <a:ext cx="1488892" cy="1000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180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How to </a:t>
            </a:r>
            <a:r>
              <a:rPr lang="it-IT" dirty="0" err="1" smtClean="0"/>
              <a:t>protect</a:t>
            </a:r>
            <a:r>
              <a:rPr lang="it-IT" dirty="0" smtClean="0"/>
              <a:t> from…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de-DE" dirty="0" err="1"/>
              <a:t>Valenti</a:t>
            </a:r>
            <a:r>
              <a:rPr lang="en-US" altLang="de-DE" dirty="0"/>
              <a:t>, </a:t>
            </a:r>
            <a:r>
              <a:rPr lang="en-US" altLang="de-DE" dirty="0" err="1"/>
              <a:t>Cardani</a:t>
            </a:r>
            <a:r>
              <a:rPr lang="en-US" altLang="de-DE" dirty="0"/>
              <a:t> et al., arXiv:2005.02286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0721" y="3765285"/>
            <a:ext cx="3469671" cy="200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860032" y="2996952"/>
            <a:ext cx="3094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Laboratori Nazionali del Gran Sasso, </a:t>
            </a:r>
            <a:r>
              <a:rPr lang="it-IT" sz="2400" dirty="0" err="1" smtClean="0"/>
              <a:t>Italy</a:t>
            </a:r>
            <a:endParaRPr lang="de-DE" sz="2400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77927"/>
            <a:ext cx="2287964" cy="269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403648" y="170080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/>
              <a:t>Near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sources</a:t>
            </a:r>
            <a:r>
              <a:rPr lang="it-IT" sz="2400" dirty="0" smtClean="0"/>
              <a:t>:</a:t>
            </a:r>
          </a:p>
          <a:p>
            <a:r>
              <a:rPr lang="it-IT" sz="2400" dirty="0" smtClean="0"/>
              <a:t>Acid </a:t>
            </a:r>
            <a:r>
              <a:rPr lang="it-IT" sz="2400" dirty="0" err="1" smtClean="0"/>
              <a:t>cleaning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4788024" y="1700808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Far </a:t>
            </a:r>
            <a:r>
              <a:rPr lang="it-IT" sz="2400" b="1" dirty="0" err="1" smtClean="0"/>
              <a:t>sources</a:t>
            </a:r>
            <a:r>
              <a:rPr lang="it-IT" sz="2400" dirty="0" smtClean="0"/>
              <a:t>:</a:t>
            </a:r>
          </a:p>
          <a:p>
            <a:r>
              <a:rPr lang="it-IT" sz="2400" dirty="0" err="1" smtClean="0"/>
              <a:t>Deep</a:t>
            </a:r>
            <a:r>
              <a:rPr lang="it-IT" sz="2400" dirty="0" err="1"/>
              <a:t>-</a:t>
            </a:r>
            <a:r>
              <a:rPr lang="it-IT" sz="2400" dirty="0" err="1" smtClean="0"/>
              <a:t>undeground</a:t>
            </a:r>
            <a:r>
              <a:rPr lang="it-IT" sz="2400" dirty="0" smtClean="0"/>
              <a:t> </a:t>
            </a:r>
            <a:r>
              <a:rPr lang="it-IT" sz="2400" dirty="0" err="1" smtClean="0"/>
              <a:t>facility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xmlns="" val="376345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Radiation</a:t>
            </a:r>
            <a:r>
              <a:rPr lang="it-IT" dirty="0" smtClean="0"/>
              <a:t> </a:t>
            </a:r>
            <a:r>
              <a:rPr lang="it-IT" dirty="0" err="1" smtClean="0"/>
              <a:t>abatement</a:t>
            </a:r>
            <a:r>
              <a:rPr lang="it-IT" dirty="0" smtClean="0"/>
              <a:t>: </a:t>
            </a:r>
            <a:r>
              <a:rPr lang="it-IT" dirty="0" err="1" smtClean="0"/>
              <a:t>setups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de-DE" dirty="0" err="1"/>
              <a:t>Valenti</a:t>
            </a:r>
            <a:r>
              <a:rPr lang="en-US" altLang="de-DE" dirty="0"/>
              <a:t>, </a:t>
            </a:r>
            <a:r>
              <a:rPr lang="en-US" altLang="de-DE" dirty="0" err="1"/>
              <a:t>Cardani</a:t>
            </a:r>
            <a:r>
              <a:rPr lang="en-US" altLang="de-DE" dirty="0"/>
              <a:t> et al., arXiv:2005.02286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958" y="1112555"/>
            <a:ext cx="8892488" cy="391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559" y="1021497"/>
            <a:ext cx="2304256" cy="4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6660232" y="5301208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Far </a:t>
            </a:r>
            <a:r>
              <a:rPr lang="it-IT" sz="2400" dirty="0" err="1" smtClean="0"/>
              <a:t>sources</a:t>
            </a:r>
            <a:r>
              <a:rPr lang="it-IT" sz="2400" dirty="0" smtClean="0"/>
              <a:t> </a:t>
            </a:r>
          </a:p>
          <a:p>
            <a:r>
              <a:rPr lang="it-IT" sz="2400" dirty="0" err="1" smtClean="0"/>
              <a:t>abatement</a:t>
            </a:r>
            <a:endParaRPr lang="de-DE" sz="2400" dirty="0"/>
          </a:p>
        </p:txBody>
      </p:sp>
      <p:sp>
        <p:nvSpPr>
          <p:cNvPr id="10" name="Pfeil nach unten 9"/>
          <p:cNvSpPr/>
          <p:nvPr/>
        </p:nvSpPr>
        <p:spPr>
          <a:xfrm>
            <a:off x="7342212" y="5046347"/>
            <a:ext cx="360040" cy="2548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5940152" y="1162624"/>
            <a:ext cx="3077294" cy="5019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5364088" y="3723728"/>
            <a:ext cx="3077294" cy="625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368039" y="4509121"/>
            <a:ext cx="6534695" cy="68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3419872" y="1196752"/>
            <a:ext cx="3171445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4932040" y="1781985"/>
            <a:ext cx="2991425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1475656" y="4123439"/>
            <a:ext cx="1872208" cy="954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0336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Radiation</a:t>
            </a:r>
            <a:r>
              <a:rPr lang="it-IT" dirty="0" smtClean="0"/>
              <a:t> </a:t>
            </a:r>
            <a:r>
              <a:rPr lang="it-IT" dirty="0" err="1" smtClean="0"/>
              <a:t>abatement</a:t>
            </a:r>
            <a:r>
              <a:rPr lang="it-IT" dirty="0" smtClean="0"/>
              <a:t>: </a:t>
            </a:r>
            <a:r>
              <a:rPr lang="it-IT" dirty="0" err="1" smtClean="0"/>
              <a:t>setups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de-DE" dirty="0" err="1"/>
              <a:t>Valenti</a:t>
            </a:r>
            <a:r>
              <a:rPr lang="en-US" altLang="de-DE" dirty="0"/>
              <a:t>, </a:t>
            </a:r>
            <a:r>
              <a:rPr lang="en-US" altLang="de-DE" dirty="0" err="1"/>
              <a:t>Cardani</a:t>
            </a:r>
            <a:r>
              <a:rPr lang="en-US" altLang="de-DE" dirty="0"/>
              <a:t> et al., arXiv:2005.02286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958" y="1112555"/>
            <a:ext cx="8892488" cy="391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559" y="1021497"/>
            <a:ext cx="2304256" cy="4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851920" y="5301208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Near</a:t>
            </a:r>
            <a:r>
              <a:rPr lang="it-IT" sz="2400" dirty="0" smtClean="0"/>
              <a:t> </a:t>
            </a:r>
            <a:r>
              <a:rPr lang="it-IT" sz="2400" dirty="0" err="1" smtClean="0"/>
              <a:t>sources</a:t>
            </a:r>
            <a:r>
              <a:rPr lang="it-IT" sz="2400" dirty="0" smtClean="0"/>
              <a:t> </a:t>
            </a:r>
          </a:p>
          <a:p>
            <a:r>
              <a:rPr lang="it-IT" sz="2400" dirty="0" err="1" smtClean="0"/>
              <a:t>abatement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6660232" y="5301208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Far </a:t>
            </a:r>
            <a:r>
              <a:rPr lang="it-IT" sz="2400" dirty="0" err="1" smtClean="0"/>
              <a:t>sources</a:t>
            </a:r>
            <a:r>
              <a:rPr lang="it-IT" sz="2400" dirty="0" smtClean="0"/>
              <a:t> </a:t>
            </a:r>
          </a:p>
          <a:p>
            <a:r>
              <a:rPr lang="it-IT" sz="2400" dirty="0" err="1" smtClean="0"/>
              <a:t>abatement</a:t>
            </a:r>
            <a:endParaRPr lang="de-DE" sz="2400" dirty="0"/>
          </a:p>
        </p:txBody>
      </p:sp>
      <p:sp>
        <p:nvSpPr>
          <p:cNvPr id="10" name="Pfeil nach unten 9"/>
          <p:cNvSpPr/>
          <p:nvPr/>
        </p:nvSpPr>
        <p:spPr>
          <a:xfrm>
            <a:off x="7342212" y="5046347"/>
            <a:ext cx="360040" cy="2548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5940152" y="1112555"/>
            <a:ext cx="3077294" cy="5019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5364088" y="3723728"/>
            <a:ext cx="3077294" cy="625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368039" y="4509121"/>
            <a:ext cx="6534695" cy="68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unten 8"/>
          <p:cNvSpPr/>
          <p:nvPr/>
        </p:nvSpPr>
        <p:spPr>
          <a:xfrm>
            <a:off x="4572000" y="4653137"/>
            <a:ext cx="360040" cy="64807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66825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Superconducting quantum circuits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de-DE" dirty="0" err="1" smtClean="0"/>
              <a:t>Valenti</a:t>
            </a:r>
            <a:r>
              <a:rPr lang="en-US" altLang="de-DE" dirty="0" smtClean="0"/>
              <a:t>, </a:t>
            </a:r>
            <a:r>
              <a:rPr lang="en-US" altLang="de-DE" dirty="0" err="1" smtClean="0"/>
              <a:t>Cardani</a:t>
            </a:r>
            <a:r>
              <a:rPr lang="en-US" altLang="de-DE" dirty="0" smtClean="0"/>
              <a:t> et al., arXiv:2005.02286</a:t>
            </a:r>
            <a:endParaRPr lang="en-US" altLang="de-DE" dirty="0"/>
          </a:p>
        </p:txBody>
      </p:sp>
      <p:sp>
        <p:nvSpPr>
          <p:cNvPr id="5" name="Textfeld 3"/>
          <p:cNvSpPr txBox="1"/>
          <p:nvPr/>
        </p:nvSpPr>
        <p:spPr>
          <a:xfrm>
            <a:off x="502456" y="1119868"/>
            <a:ext cx="8376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• </a:t>
            </a:r>
            <a:r>
              <a:rPr lang="it-IT" sz="2400" dirty="0" err="1" smtClean="0"/>
              <a:t>Supercurrent</a:t>
            </a:r>
            <a:r>
              <a:rPr lang="it-IT" sz="2400" dirty="0" smtClean="0"/>
              <a:t> </a:t>
            </a:r>
            <a:r>
              <a:rPr lang="it-IT" sz="2400" dirty="0" err="1" smtClean="0"/>
              <a:t>carriers</a:t>
            </a:r>
            <a:r>
              <a:rPr lang="it-IT" sz="2400" dirty="0" smtClean="0"/>
              <a:t>: </a:t>
            </a:r>
            <a:r>
              <a:rPr lang="it-IT" sz="2400" dirty="0" smtClean="0">
                <a:solidFill>
                  <a:srgbClr val="FFC000"/>
                </a:solidFill>
              </a:rPr>
              <a:t>Cooper </a:t>
            </a:r>
            <a:r>
              <a:rPr lang="it-IT" sz="2400" dirty="0" err="1" smtClean="0">
                <a:solidFill>
                  <a:srgbClr val="FFC000"/>
                </a:solidFill>
              </a:rPr>
              <a:t>pairs</a:t>
            </a:r>
            <a:r>
              <a:rPr lang="it-IT" sz="2400" dirty="0" smtClean="0">
                <a:solidFill>
                  <a:srgbClr val="FFC000"/>
                </a:solidFill>
              </a:rPr>
              <a:t> (CP), </a:t>
            </a:r>
            <a:r>
              <a:rPr lang="it-IT" sz="2400" dirty="0" smtClean="0"/>
              <a:t>e</a:t>
            </a:r>
            <a:r>
              <a:rPr lang="it-IT" sz="2400" baseline="30000" dirty="0" smtClean="0"/>
              <a:t>-</a:t>
            </a:r>
            <a:r>
              <a:rPr lang="it-IT" sz="2400" dirty="0" smtClean="0"/>
              <a:t> </a:t>
            </a:r>
            <a:r>
              <a:rPr lang="it-IT" sz="2400" dirty="0" err="1" smtClean="0"/>
              <a:t>bound</a:t>
            </a:r>
            <a:r>
              <a:rPr lang="it-IT" sz="2400" dirty="0" smtClean="0"/>
              <a:t> by </a:t>
            </a:r>
            <a:r>
              <a:rPr lang="it-IT" sz="2400" dirty="0" err="1" smtClean="0"/>
              <a:t>phonons</a:t>
            </a:r>
            <a:r>
              <a:rPr lang="it-IT" sz="2400" dirty="0" smtClean="0"/>
              <a:t> with </a:t>
            </a:r>
            <a:r>
              <a:rPr lang="it-IT" sz="2400" dirty="0" err="1" smtClean="0"/>
              <a:t>binding</a:t>
            </a:r>
            <a:r>
              <a:rPr lang="it-IT" sz="2400" dirty="0" smtClean="0"/>
              <a:t> </a:t>
            </a:r>
            <a:r>
              <a:rPr lang="it-IT" sz="2400" dirty="0" err="1" smtClean="0"/>
              <a:t>energy</a:t>
            </a:r>
            <a:r>
              <a:rPr lang="it-IT" sz="2400" dirty="0"/>
              <a:t> </a:t>
            </a:r>
            <a:r>
              <a:rPr lang="el-GR" sz="2400" dirty="0" smtClean="0"/>
              <a:t>Δ</a:t>
            </a:r>
            <a:endParaRPr lang="de-DE" sz="2400" dirty="0"/>
          </a:p>
        </p:txBody>
      </p:sp>
      <p:sp>
        <p:nvSpPr>
          <p:cNvPr id="17" name="Textfeld 33"/>
          <p:cNvSpPr txBox="1"/>
          <p:nvPr/>
        </p:nvSpPr>
        <p:spPr>
          <a:xfrm>
            <a:off x="1980635" y="2187724"/>
            <a:ext cx="6321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e</a:t>
            </a:r>
            <a:r>
              <a:rPr lang="it-IT" sz="3200" baseline="30000" dirty="0" smtClean="0"/>
              <a:t>-</a:t>
            </a:r>
            <a:r>
              <a:rPr lang="it-IT" sz="3200" dirty="0" smtClean="0"/>
              <a:t> --- e</a:t>
            </a:r>
            <a:r>
              <a:rPr lang="it-IT" sz="3200" baseline="30000" dirty="0" smtClean="0"/>
              <a:t>-</a:t>
            </a:r>
            <a:r>
              <a:rPr lang="it-IT" sz="3200" dirty="0" smtClean="0"/>
              <a:t>  + 2</a:t>
            </a:r>
            <a:r>
              <a:rPr lang="el-GR" sz="3200" dirty="0" smtClean="0"/>
              <a:t>Δ</a:t>
            </a:r>
            <a:r>
              <a:rPr lang="it-IT" sz="3200" dirty="0" smtClean="0"/>
              <a:t> = 2 </a:t>
            </a:r>
            <a:r>
              <a:rPr lang="it-IT" sz="3200" dirty="0" smtClean="0">
                <a:solidFill>
                  <a:srgbClr val="FF0000"/>
                </a:solidFill>
              </a:rPr>
              <a:t>QP  </a:t>
            </a:r>
            <a:r>
              <a:rPr lang="it-IT" sz="2400" dirty="0" smtClean="0">
                <a:solidFill>
                  <a:srgbClr val="FF0000"/>
                </a:solidFill>
              </a:rPr>
              <a:t>(</a:t>
            </a:r>
            <a:r>
              <a:rPr lang="it-IT" sz="2400" dirty="0" err="1" smtClean="0">
                <a:solidFill>
                  <a:srgbClr val="FF0000"/>
                </a:solidFill>
              </a:rPr>
              <a:t>quasiparticles</a:t>
            </a:r>
            <a:r>
              <a:rPr lang="it-IT" sz="2400" dirty="0" smtClean="0">
                <a:solidFill>
                  <a:srgbClr val="FF0000"/>
                </a:solidFill>
              </a:rPr>
              <a:t>)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18" name="Ellipse 34"/>
          <p:cNvSpPr/>
          <p:nvPr/>
        </p:nvSpPr>
        <p:spPr>
          <a:xfrm>
            <a:off x="1926916" y="2201330"/>
            <a:ext cx="1545914" cy="66521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2"/>
          <p:cNvSpPr/>
          <p:nvPr/>
        </p:nvSpPr>
        <p:spPr>
          <a:xfrm>
            <a:off x="5127150" y="2144995"/>
            <a:ext cx="704255" cy="6740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Radiation</a:t>
            </a:r>
            <a:r>
              <a:rPr lang="it-IT" dirty="0" smtClean="0"/>
              <a:t> </a:t>
            </a:r>
            <a:r>
              <a:rPr lang="it-IT" dirty="0" err="1" smtClean="0"/>
              <a:t>abatement</a:t>
            </a:r>
            <a:r>
              <a:rPr lang="it-IT" dirty="0" smtClean="0"/>
              <a:t>: </a:t>
            </a:r>
            <a:r>
              <a:rPr lang="it-IT" dirty="0" err="1" smtClean="0"/>
              <a:t>setups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de-DE" dirty="0" err="1"/>
              <a:t>Valenti</a:t>
            </a:r>
            <a:r>
              <a:rPr lang="en-US" altLang="de-DE" dirty="0"/>
              <a:t>, </a:t>
            </a:r>
            <a:r>
              <a:rPr lang="en-US" altLang="de-DE" dirty="0" err="1"/>
              <a:t>Cardani</a:t>
            </a:r>
            <a:r>
              <a:rPr lang="en-US" altLang="de-DE" dirty="0"/>
              <a:t> et al., arXiv:2005.02286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958" y="1112555"/>
            <a:ext cx="8892488" cy="391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559" y="1021497"/>
            <a:ext cx="2304256" cy="4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851920" y="5301208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Near</a:t>
            </a:r>
            <a:r>
              <a:rPr lang="it-IT" sz="2400" dirty="0" smtClean="0"/>
              <a:t> </a:t>
            </a:r>
            <a:r>
              <a:rPr lang="it-IT" sz="2400" dirty="0" err="1" smtClean="0"/>
              <a:t>sources</a:t>
            </a:r>
            <a:r>
              <a:rPr lang="it-IT" sz="2400" dirty="0" smtClean="0"/>
              <a:t> </a:t>
            </a:r>
          </a:p>
          <a:p>
            <a:r>
              <a:rPr lang="it-IT" sz="2400" dirty="0" err="1" smtClean="0"/>
              <a:t>abatement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4" y="5301208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Near</a:t>
            </a:r>
            <a:r>
              <a:rPr lang="it-IT" sz="2400" dirty="0" smtClean="0"/>
              <a:t> and far </a:t>
            </a:r>
            <a:r>
              <a:rPr lang="it-IT" sz="2400" dirty="0" err="1" smtClean="0"/>
              <a:t>sources</a:t>
            </a:r>
            <a:r>
              <a:rPr lang="it-IT" sz="2400" dirty="0" smtClean="0"/>
              <a:t> </a:t>
            </a:r>
          </a:p>
          <a:p>
            <a:r>
              <a:rPr lang="it-IT" sz="2400" dirty="0" err="1" smtClean="0"/>
              <a:t>abatement</a:t>
            </a:r>
            <a:endParaRPr lang="de-DE" sz="2400" dirty="0"/>
          </a:p>
        </p:txBody>
      </p:sp>
      <p:sp>
        <p:nvSpPr>
          <p:cNvPr id="9" name="Pfeil nach unten 8"/>
          <p:cNvSpPr/>
          <p:nvPr/>
        </p:nvSpPr>
        <p:spPr>
          <a:xfrm>
            <a:off x="4572000" y="5046347"/>
            <a:ext cx="360040" cy="2548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unten 9"/>
          <p:cNvSpPr/>
          <p:nvPr/>
        </p:nvSpPr>
        <p:spPr>
          <a:xfrm>
            <a:off x="7342212" y="5046347"/>
            <a:ext cx="360040" cy="2548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4790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Radiation</a:t>
            </a:r>
            <a:r>
              <a:rPr lang="it-IT" dirty="0" smtClean="0"/>
              <a:t> </a:t>
            </a:r>
            <a:r>
              <a:rPr lang="it-IT" dirty="0" err="1" smtClean="0"/>
              <a:t>abatement</a:t>
            </a:r>
            <a:r>
              <a:rPr lang="it-IT" dirty="0" smtClean="0"/>
              <a:t>: </a:t>
            </a:r>
            <a:r>
              <a:rPr lang="it-IT" dirty="0" err="1" smtClean="0"/>
              <a:t>results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de-DE" dirty="0" err="1"/>
              <a:t>Valenti</a:t>
            </a:r>
            <a:r>
              <a:rPr lang="en-US" altLang="de-DE" dirty="0"/>
              <a:t>, </a:t>
            </a:r>
            <a:r>
              <a:rPr lang="en-US" altLang="de-DE" dirty="0" err="1"/>
              <a:t>Cardani</a:t>
            </a:r>
            <a:r>
              <a:rPr lang="en-US" altLang="de-DE" dirty="0"/>
              <a:t> et al., arXiv:2005.02286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1976" y="1310585"/>
            <a:ext cx="5220344" cy="478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259632" y="1490008"/>
            <a:ext cx="1440160" cy="3883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611560" y="2021939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QP </a:t>
            </a:r>
            <a:r>
              <a:rPr lang="it-IT" sz="2400" dirty="0" err="1" smtClean="0"/>
              <a:t>burst</a:t>
            </a:r>
            <a:r>
              <a:rPr lang="it-IT" sz="2400" dirty="0" smtClean="0"/>
              <a:t> rate (</a:t>
            </a:r>
            <a:r>
              <a:rPr lang="it-IT" sz="2400" dirty="0" err="1" smtClean="0"/>
              <a:t>mHz</a:t>
            </a:r>
            <a:r>
              <a:rPr lang="it-IT" sz="2400" dirty="0" smtClean="0"/>
              <a:t>)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683568" y="3506232"/>
            <a:ext cx="180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Internal</a:t>
            </a:r>
            <a:r>
              <a:rPr lang="it-IT" sz="2400" dirty="0" smtClean="0"/>
              <a:t> </a:t>
            </a:r>
            <a:r>
              <a:rPr lang="it-IT" sz="2400" dirty="0" err="1" smtClean="0"/>
              <a:t>quality</a:t>
            </a:r>
            <a:r>
              <a:rPr lang="it-IT" sz="2400" dirty="0" smtClean="0"/>
              <a:t> </a:t>
            </a:r>
            <a:r>
              <a:rPr lang="it-IT" sz="2400" dirty="0" err="1" smtClean="0"/>
              <a:t>factor</a:t>
            </a:r>
            <a:r>
              <a:rPr lang="it-IT" sz="2400" dirty="0" smtClean="0"/>
              <a:t> </a:t>
            </a:r>
            <a:r>
              <a:rPr lang="it-IT" sz="2400" dirty="0" err="1" smtClean="0"/>
              <a:t>at</a:t>
            </a:r>
            <a:r>
              <a:rPr lang="it-IT" sz="2400" dirty="0" smtClean="0"/>
              <a:t> single </a:t>
            </a:r>
            <a:r>
              <a:rPr lang="it-IT" sz="2400" dirty="0" err="1" smtClean="0"/>
              <a:t>photon</a:t>
            </a:r>
            <a:endParaRPr lang="de-DE" sz="2400" dirty="0"/>
          </a:p>
        </p:txBody>
      </p:sp>
      <p:sp>
        <p:nvSpPr>
          <p:cNvPr id="9" name="Rechteck 8"/>
          <p:cNvSpPr/>
          <p:nvPr/>
        </p:nvSpPr>
        <p:spPr>
          <a:xfrm>
            <a:off x="611560" y="3431612"/>
            <a:ext cx="6840760" cy="2173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557140" y="1328520"/>
            <a:ext cx="3420380" cy="2157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691524" y="2869264"/>
            <a:ext cx="3582280" cy="2736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4817807" y="1543914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K</a:t>
            </a:r>
            <a:r>
              <a:rPr lang="it-IT" sz="2400" dirty="0" smtClean="0"/>
              <a:t> : control</a:t>
            </a:r>
          </a:p>
          <a:p>
            <a:r>
              <a:rPr lang="it-IT" sz="2400" b="1" dirty="0" smtClean="0"/>
              <a:t>R</a:t>
            </a:r>
            <a:r>
              <a:rPr lang="it-IT" sz="2400" dirty="0" smtClean="0"/>
              <a:t> : </a:t>
            </a:r>
            <a:r>
              <a:rPr lang="it-IT" sz="2400" dirty="0" err="1" smtClean="0"/>
              <a:t>cleaned</a:t>
            </a:r>
            <a:endParaRPr lang="it-IT" sz="2400" dirty="0" smtClean="0"/>
          </a:p>
          <a:p>
            <a:r>
              <a:rPr lang="it-IT" sz="2400" b="1" dirty="0" smtClean="0"/>
              <a:t>G</a:t>
            </a:r>
            <a:r>
              <a:rPr lang="it-IT" sz="2400" dirty="0" smtClean="0"/>
              <a:t> : </a:t>
            </a:r>
            <a:r>
              <a:rPr lang="it-IT" sz="2400" dirty="0" err="1" smtClean="0"/>
              <a:t>cleaned</a:t>
            </a:r>
            <a:r>
              <a:rPr lang="it-IT" sz="2400" dirty="0" smtClean="0"/>
              <a:t> and </a:t>
            </a:r>
            <a:r>
              <a:rPr lang="it-IT" sz="2400" dirty="0" err="1" smtClean="0"/>
              <a:t>shielded</a:t>
            </a:r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</a:rPr>
              <a:t>Arrows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</a:rPr>
              <a:t>chronology</a:t>
            </a:r>
            <a:endParaRPr lang="de-DE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4020" y="3223007"/>
            <a:ext cx="1171385" cy="45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805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3059832" y="5373216"/>
            <a:ext cx="144016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Radiation</a:t>
            </a:r>
            <a:r>
              <a:rPr lang="it-IT" dirty="0" smtClean="0"/>
              <a:t> </a:t>
            </a:r>
            <a:r>
              <a:rPr lang="it-IT" dirty="0" err="1" smtClean="0"/>
              <a:t>abatement</a:t>
            </a:r>
            <a:r>
              <a:rPr lang="it-IT" dirty="0" smtClean="0"/>
              <a:t>: </a:t>
            </a:r>
            <a:r>
              <a:rPr lang="it-IT" dirty="0" err="1" smtClean="0"/>
              <a:t>results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de-DE" dirty="0" err="1"/>
              <a:t>Valenti</a:t>
            </a:r>
            <a:r>
              <a:rPr lang="en-US" altLang="de-DE" dirty="0"/>
              <a:t>, </a:t>
            </a:r>
            <a:r>
              <a:rPr lang="en-US" altLang="de-DE" dirty="0" err="1"/>
              <a:t>Cardani</a:t>
            </a:r>
            <a:r>
              <a:rPr lang="en-US" altLang="de-DE" dirty="0"/>
              <a:t> et al., arXiv:2005.02286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1976" y="1310585"/>
            <a:ext cx="5220344" cy="478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259632" y="1490008"/>
            <a:ext cx="1440160" cy="3883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611560" y="2021939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QP </a:t>
            </a:r>
            <a:r>
              <a:rPr lang="it-IT" sz="2400" dirty="0" err="1" smtClean="0"/>
              <a:t>burst</a:t>
            </a:r>
            <a:r>
              <a:rPr lang="it-IT" sz="2400" dirty="0" smtClean="0"/>
              <a:t> rate (</a:t>
            </a:r>
            <a:r>
              <a:rPr lang="it-IT" sz="2400" dirty="0" err="1" smtClean="0"/>
              <a:t>mHz</a:t>
            </a:r>
            <a:r>
              <a:rPr lang="it-IT" sz="2400" dirty="0" smtClean="0"/>
              <a:t>)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683568" y="3506232"/>
            <a:ext cx="180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Internal</a:t>
            </a:r>
            <a:r>
              <a:rPr lang="it-IT" sz="2400" dirty="0" smtClean="0"/>
              <a:t> </a:t>
            </a:r>
            <a:r>
              <a:rPr lang="it-IT" sz="2400" dirty="0" err="1" smtClean="0"/>
              <a:t>quality</a:t>
            </a:r>
            <a:r>
              <a:rPr lang="it-IT" sz="2400" dirty="0" smtClean="0"/>
              <a:t> </a:t>
            </a:r>
            <a:r>
              <a:rPr lang="it-IT" sz="2400" dirty="0" err="1" smtClean="0"/>
              <a:t>factor</a:t>
            </a:r>
            <a:r>
              <a:rPr lang="it-IT" sz="2400" dirty="0" smtClean="0"/>
              <a:t> </a:t>
            </a:r>
            <a:r>
              <a:rPr lang="it-IT" sz="2400" dirty="0" err="1" smtClean="0"/>
              <a:t>at</a:t>
            </a:r>
            <a:r>
              <a:rPr lang="it-IT" sz="2400" dirty="0" smtClean="0"/>
              <a:t> single </a:t>
            </a:r>
            <a:r>
              <a:rPr lang="it-IT" sz="2400" dirty="0" err="1" smtClean="0"/>
              <a:t>photon</a:t>
            </a:r>
            <a:endParaRPr lang="de-DE" sz="2400" dirty="0"/>
          </a:p>
        </p:txBody>
      </p:sp>
      <p:sp>
        <p:nvSpPr>
          <p:cNvPr id="9" name="Rechteck 8"/>
          <p:cNvSpPr/>
          <p:nvPr/>
        </p:nvSpPr>
        <p:spPr>
          <a:xfrm>
            <a:off x="4557140" y="3431612"/>
            <a:ext cx="2967188" cy="2157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557140" y="1328520"/>
            <a:ext cx="3420380" cy="2157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4817807" y="1543914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K</a:t>
            </a:r>
            <a:r>
              <a:rPr lang="it-IT" sz="2400" dirty="0" smtClean="0"/>
              <a:t> : control</a:t>
            </a:r>
          </a:p>
          <a:p>
            <a:r>
              <a:rPr lang="it-IT" sz="2400" b="1" dirty="0" smtClean="0"/>
              <a:t>R</a:t>
            </a:r>
            <a:r>
              <a:rPr lang="it-IT" sz="2400" dirty="0" smtClean="0"/>
              <a:t> : </a:t>
            </a:r>
            <a:r>
              <a:rPr lang="it-IT" sz="2400" dirty="0" err="1" smtClean="0"/>
              <a:t>cleaned</a:t>
            </a:r>
            <a:endParaRPr lang="it-IT" sz="2400" dirty="0" smtClean="0"/>
          </a:p>
          <a:p>
            <a:r>
              <a:rPr lang="it-IT" sz="2400" b="1" dirty="0" smtClean="0"/>
              <a:t>G</a:t>
            </a:r>
            <a:r>
              <a:rPr lang="it-IT" sz="2400" dirty="0" smtClean="0"/>
              <a:t> : </a:t>
            </a:r>
            <a:r>
              <a:rPr lang="it-IT" sz="2400" dirty="0" err="1" smtClean="0"/>
              <a:t>cleaned</a:t>
            </a:r>
            <a:r>
              <a:rPr lang="it-IT" sz="2400" dirty="0" smtClean="0"/>
              <a:t> and </a:t>
            </a:r>
            <a:r>
              <a:rPr lang="it-IT" sz="2400" dirty="0" err="1" smtClean="0"/>
              <a:t>shielded</a:t>
            </a:r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</a:rPr>
              <a:t>Arrows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</a:rPr>
              <a:t>chronology</a:t>
            </a:r>
            <a:endParaRPr lang="de-DE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19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Radiation</a:t>
            </a:r>
            <a:r>
              <a:rPr lang="it-IT" dirty="0" smtClean="0"/>
              <a:t> </a:t>
            </a:r>
            <a:r>
              <a:rPr lang="it-IT" dirty="0" err="1" smtClean="0"/>
              <a:t>abatement</a:t>
            </a:r>
            <a:r>
              <a:rPr lang="it-IT" dirty="0" smtClean="0"/>
              <a:t>: </a:t>
            </a:r>
            <a:r>
              <a:rPr lang="it-IT" dirty="0" err="1" smtClean="0"/>
              <a:t>results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de-DE" dirty="0" err="1"/>
              <a:t>Valenti</a:t>
            </a:r>
            <a:r>
              <a:rPr lang="en-US" altLang="de-DE" dirty="0"/>
              <a:t>, </a:t>
            </a:r>
            <a:r>
              <a:rPr lang="en-US" altLang="de-DE" dirty="0" err="1"/>
              <a:t>Cardani</a:t>
            </a:r>
            <a:r>
              <a:rPr lang="en-US" altLang="de-DE" dirty="0"/>
              <a:t> et al., arXiv:2005.02286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1976" y="1310585"/>
            <a:ext cx="5220344" cy="478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259632" y="1490008"/>
            <a:ext cx="1440160" cy="3883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611560" y="2021939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QP </a:t>
            </a:r>
            <a:r>
              <a:rPr lang="it-IT" sz="2400" dirty="0" err="1" smtClean="0"/>
              <a:t>burst</a:t>
            </a:r>
            <a:r>
              <a:rPr lang="it-IT" sz="2400" dirty="0" smtClean="0"/>
              <a:t> rate (</a:t>
            </a:r>
            <a:r>
              <a:rPr lang="it-IT" sz="2400" dirty="0" err="1" smtClean="0"/>
              <a:t>mHz</a:t>
            </a:r>
            <a:r>
              <a:rPr lang="it-IT" sz="2400" dirty="0" smtClean="0"/>
              <a:t>)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683568" y="3506232"/>
            <a:ext cx="180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Internal</a:t>
            </a:r>
            <a:r>
              <a:rPr lang="it-IT" sz="2400" dirty="0" smtClean="0"/>
              <a:t> </a:t>
            </a:r>
            <a:r>
              <a:rPr lang="it-IT" sz="2400" dirty="0" err="1" smtClean="0"/>
              <a:t>quality</a:t>
            </a:r>
            <a:r>
              <a:rPr lang="it-IT" sz="2400" dirty="0" smtClean="0"/>
              <a:t> </a:t>
            </a:r>
            <a:r>
              <a:rPr lang="it-IT" sz="2400" dirty="0" err="1" smtClean="0"/>
              <a:t>factor</a:t>
            </a:r>
            <a:r>
              <a:rPr lang="it-IT" sz="2400" dirty="0" smtClean="0"/>
              <a:t> </a:t>
            </a:r>
            <a:r>
              <a:rPr lang="it-IT" sz="2400" dirty="0" err="1" smtClean="0"/>
              <a:t>at</a:t>
            </a:r>
            <a:r>
              <a:rPr lang="it-IT" sz="2400" dirty="0" smtClean="0"/>
              <a:t> single </a:t>
            </a:r>
            <a:r>
              <a:rPr lang="it-IT" sz="2400" dirty="0" err="1" smtClean="0"/>
              <a:t>photon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xmlns="" val="299740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Summary</a:t>
            </a:r>
            <a:r>
              <a:rPr lang="it-IT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2710731"/>
            <a:ext cx="8356600" cy="1654373"/>
          </a:xfrm>
        </p:spPr>
        <p:txBody>
          <a:bodyPr/>
          <a:lstStyle/>
          <a:p>
            <a:r>
              <a:rPr lang="it-IT" sz="2400" dirty="0" err="1" smtClean="0">
                <a:solidFill>
                  <a:srgbClr val="00B050"/>
                </a:solidFill>
              </a:rPr>
              <a:t>Superconducting</a:t>
            </a:r>
            <a:r>
              <a:rPr lang="it-IT" sz="2400" dirty="0" smtClean="0">
                <a:solidFill>
                  <a:srgbClr val="00B050"/>
                </a:solidFill>
              </a:rPr>
              <a:t> </a:t>
            </a:r>
            <a:r>
              <a:rPr lang="it-IT" sz="2400" dirty="0" err="1" smtClean="0">
                <a:solidFill>
                  <a:srgbClr val="00B050"/>
                </a:solidFill>
              </a:rPr>
              <a:t>circuits</a:t>
            </a:r>
            <a:r>
              <a:rPr lang="it-IT" sz="2400" dirty="0" smtClean="0">
                <a:solidFill>
                  <a:srgbClr val="00B050"/>
                </a:solidFill>
              </a:rPr>
              <a:t> </a:t>
            </a:r>
            <a:r>
              <a:rPr lang="it-IT" sz="2400" dirty="0" err="1" smtClean="0"/>
              <a:t>degraded</a:t>
            </a:r>
            <a:r>
              <a:rPr lang="it-IT" sz="2400" dirty="0" smtClean="0"/>
              <a:t> by </a:t>
            </a:r>
            <a:r>
              <a:rPr lang="it-IT" sz="2400" dirty="0" err="1" smtClean="0">
                <a:solidFill>
                  <a:srgbClr val="FF0000"/>
                </a:solidFill>
              </a:rPr>
              <a:t>quasiparticles</a:t>
            </a:r>
            <a:endParaRPr lang="it-IT" sz="2400" dirty="0" smtClean="0">
              <a:solidFill>
                <a:srgbClr val="FF0000"/>
              </a:solidFill>
            </a:endParaRPr>
          </a:p>
          <a:p>
            <a:r>
              <a:rPr lang="it-IT" sz="2400" dirty="0" err="1" smtClean="0">
                <a:solidFill>
                  <a:srgbClr val="4121FF"/>
                </a:solidFill>
              </a:rPr>
              <a:t>Radioactivity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a source of </a:t>
            </a:r>
            <a:r>
              <a:rPr lang="it-IT" sz="2400" dirty="0" err="1" smtClean="0">
                <a:solidFill>
                  <a:srgbClr val="FF0000"/>
                </a:solidFill>
              </a:rPr>
              <a:t>quasiparticles</a:t>
            </a:r>
            <a:endParaRPr lang="it-IT" sz="2400" dirty="0" smtClean="0">
              <a:solidFill>
                <a:srgbClr val="FF0000"/>
              </a:solidFill>
            </a:endParaRPr>
          </a:p>
          <a:p>
            <a:r>
              <a:rPr lang="it-IT" sz="2400" dirty="0" err="1" smtClean="0">
                <a:solidFill>
                  <a:srgbClr val="4121FF"/>
                </a:solidFill>
              </a:rPr>
              <a:t>Radioactivity</a:t>
            </a:r>
            <a:r>
              <a:rPr lang="it-IT" sz="2400" dirty="0" smtClean="0"/>
              <a:t> </a:t>
            </a:r>
            <a:r>
              <a:rPr lang="it-IT" sz="2400" dirty="0" err="1" smtClean="0"/>
              <a:t>abatement</a:t>
            </a:r>
            <a:r>
              <a:rPr lang="it-IT" sz="2400" dirty="0" smtClean="0"/>
              <a:t> </a:t>
            </a:r>
            <a:r>
              <a:rPr lang="it-IT" sz="2400" dirty="0" err="1" smtClean="0"/>
              <a:t>improves</a:t>
            </a:r>
            <a:r>
              <a:rPr lang="it-IT" sz="2400" dirty="0" smtClean="0"/>
              <a:t> the performance of </a:t>
            </a:r>
            <a:r>
              <a:rPr lang="it-IT" sz="2400" dirty="0" err="1" smtClean="0">
                <a:solidFill>
                  <a:srgbClr val="00B050"/>
                </a:solidFill>
              </a:rPr>
              <a:t>superconducting</a:t>
            </a:r>
            <a:r>
              <a:rPr lang="it-IT" sz="2400" dirty="0" smtClean="0">
                <a:solidFill>
                  <a:srgbClr val="00B050"/>
                </a:solidFill>
              </a:rPr>
              <a:t> </a:t>
            </a:r>
            <a:r>
              <a:rPr lang="it-IT" sz="2400" dirty="0" err="1" smtClean="0">
                <a:solidFill>
                  <a:srgbClr val="00B050"/>
                </a:solidFill>
              </a:rPr>
              <a:t>circuits</a:t>
            </a:r>
            <a:endParaRPr lang="de-DE" sz="2400" dirty="0">
              <a:solidFill>
                <a:srgbClr val="00B05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79512" y="6445250"/>
            <a:ext cx="4248150" cy="360363"/>
          </a:xfrm>
        </p:spPr>
        <p:txBody>
          <a:bodyPr/>
          <a:lstStyle/>
          <a:p>
            <a:r>
              <a:rPr lang="en-US" altLang="de-DE" dirty="0" err="1"/>
              <a:t>Valenti</a:t>
            </a:r>
            <a:r>
              <a:rPr lang="en-US" altLang="de-DE" dirty="0"/>
              <a:t>, </a:t>
            </a:r>
            <a:r>
              <a:rPr lang="en-US" altLang="de-DE" dirty="0" err="1"/>
              <a:t>Cardani</a:t>
            </a:r>
            <a:r>
              <a:rPr lang="en-US" altLang="de-DE" dirty="0"/>
              <a:t> et al., arXiv:2005.02286</a:t>
            </a:r>
          </a:p>
        </p:txBody>
      </p:sp>
    </p:spTree>
    <p:extLst>
      <p:ext uri="{BB962C8B-B14F-4D97-AF65-F5344CB8AC3E}">
        <p14:creationId xmlns:p14="http://schemas.microsoft.com/office/powerpoint/2010/main" xmlns="" val="229303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de-DE" dirty="0" err="1" smtClean="0"/>
              <a:t>Valenti</a:t>
            </a:r>
            <a:r>
              <a:rPr lang="en-US" altLang="de-DE" dirty="0" smtClean="0"/>
              <a:t>, </a:t>
            </a:r>
            <a:r>
              <a:rPr lang="en-US" altLang="de-DE" dirty="0" err="1" smtClean="0"/>
              <a:t>Cardani</a:t>
            </a:r>
            <a:r>
              <a:rPr lang="en-US" altLang="de-DE" dirty="0" smtClean="0"/>
              <a:t> et al., arXiv:2005.02286</a:t>
            </a:r>
            <a:endParaRPr lang="en-US" alt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979712" y="316739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/>
              <a:t>Thank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you</a:t>
            </a:r>
            <a:r>
              <a:rPr lang="it-IT" sz="2800" b="1" dirty="0" smtClean="0"/>
              <a:t> for </a:t>
            </a:r>
            <a:r>
              <a:rPr lang="it-IT" sz="2800" b="1" dirty="0" err="1" smtClean="0"/>
              <a:t>your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attention</a:t>
            </a:r>
            <a:r>
              <a:rPr lang="it-IT" sz="2800" b="1" dirty="0" smtClean="0"/>
              <a:t>!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xmlns="" val="27468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Superconducting quantum circuits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de-DE" dirty="0" err="1" smtClean="0"/>
              <a:t>Valenti</a:t>
            </a:r>
            <a:r>
              <a:rPr lang="en-US" altLang="de-DE" dirty="0" smtClean="0"/>
              <a:t>, </a:t>
            </a:r>
            <a:r>
              <a:rPr lang="en-US" altLang="de-DE" dirty="0" err="1" smtClean="0"/>
              <a:t>Cardani</a:t>
            </a:r>
            <a:r>
              <a:rPr lang="en-US" altLang="de-DE" dirty="0" smtClean="0"/>
              <a:t> et al., arXiv:2005.02286</a:t>
            </a:r>
            <a:endParaRPr lang="en-US" altLang="de-DE" dirty="0"/>
          </a:p>
        </p:txBody>
      </p:sp>
      <p:sp>
        <p:nvSpPr>
          <p:cNvPr id="5" name="Textfeld 3"/>
          <p:cNvSpPr txBox="1"/>
          <p:nvPr/>
        </p:nvSpPr>
        <p:spPr>
          <a:xfrm>
            <a:off x="502456" y="1119868"/>
            <a:ext cx="8376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• </a:t>
            </a:r>
            <a:r>
              <a:rPr lang="it-IT" sz="2400" dirty="0" err="1" smtClean="0"/>
              <a:t>Supercurrent</a:t>
            </a:r>
            <a:r>
              <a:rPr lang="it-IT" sz="2400" dirty="0" smtClean="0"/>
              <a:t> </a:t>
            </a:r>
            <a:r>
              <a:rPr lang="it-IT" sz="2400" dirty="0" err="1" smtClean="0"/>
              <a:t>carriers</a:t>
            </a:r>
            <a:r>
              <a:rPr lang="it-IT" sz="2400" dirty="0" smtClean="0"/>
              <a:t>: </a:t>
            </a:r>
            <a:r>
              <a:rPr lang="it-IT" sz="2400" dirty="0" smtClean="0">
                <a:solidFill>
                  <a:srgbClr val="FFC000"/>
                </a:solidFill>
              </a:rPr>
              <a:t>Cooper </a:t>
            </a:r>
            <a:r>
              <a:rPr lang="it-IT" sz="2400" dirty="0" err="1" smtClean="0">
                <a:solidFill>
                  <a:srgbClr val="FFC000"/>
                </a:solidFill>
              </a:rPr>
              <a:t>pairs</a:t>
            </a:r>
            <a:r>
              <a:rPr lang="it-IT" sz="2400" dirty="0" smtClean="0">
                <a:solidFill>
                  <a:srgbClr val="FFC000"/>
                </a:solidFill>
              </a:rPr>
              <a:t> (CP), </a:t>
            </a:r>
            <a:r>
              <a:rPr lang="it-IT" sz="2400" dirty="0" smtClean="0"/>
              <a:t>e</a:t>
            </a:r>
            <a:r>
              <a:rPr lang="it-IT" sz="2400" baseline="30000" dirty="0" smtClean="0"/>
              <a:t>-</a:t>
            </a:r>
            <a:r>
              <a:rPr lang="it-IT" sz="2400" dirty="0" smtClean="0"/>
              <a:t> </a:t>
            </a:r>
            <a:r>
              <a:rPr lang="it-IT" sz="2400" dirty="0" err="1" smtClean="0"/>
              <a:t>bound</a:t>
            </a:r>
            <a:r>
              <a:rPr lang="it-IT" sz="2400" dirty="0" smtClean="0"/>
              <a:t> by </a:t>
            </a:r>
            <a:r>
              <a:rPr lang="it-IT" sz="2400" dirty="0" err="1" smtClean="0"/>
              <a:t>phonons</a:t>
            </a:r>
            <a:r>
              <a:rPr lang="it-IT" sz="2400" dirty="0" smtClean="0"/>
              <a:t> with </a:t>
            </a:r>
            <a:r>
              <a:rPr lang="it-IT" sz="2400" dirty="0" err="1" smtClean="0"/>
              <a:t>binding</a:t>
            </a:r>
            <a:r>
              <a:rPr lang="it-IT" sz="2400" dirty="0" smtClean="0"/>
              <a:t> </a:t>
            </a:r>
            <a:r>
              <a:rPr lang="it-IT" sz="2400" dirty="0" err="1" smtClean="0"/>
              <a:t>energy</a:t>
            </a:r>
            <a:r>
              <a:rPr lang="it-IT" sz="2400" dirty="0"/>
              <a:t> </a:t>
            </a:r>
            <a:r>
              <a:rPr lang="el-GR" sz="2400" dirty="0" smtClean="0"/>
              <a:t>Δ</a:t>
            </a:r>
            <a:endParaRPr lang="de-DE" sz="2400" dirty="0"/>
          </a:p>
        </p:txBody>
      </p:sp>
      <p:sp>
        <p:nvSpPr>
          <p:cNvPr id="6" name="Textfeld 6"/>
          <p:cNvSpPr txBox="1"/>
          <p:nvPr/>
        </p:nvSpPr>
        <p:spPr>
          <a:xfrm>
            <a:off x="502456" y="3140968"/>
            <a:ext cx="837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• </a:t>
            </a:r>
            <a:r>
              <a:rPr lang="it-IT" sz="2400" dirty="0" err="1" smtClean="0"/>
              <a:t>Simplest</a:t>
            </a:r>
            <a:r>
              <a:rPr lang="it-IT" sz="2400" dirty="0" smtClean="0"/>
              <a:t> </a:t>
            </a:r>
            <a:r>
              <a:rPr lang="it-IT" sz="2400" dirty="0" err="1" smtClean="0"/>
              <a:t>circuit</a:t>
            </a:r>
            <a:r>
              <a:rPr lang="it-IT" sz="2400" dirty="0" smtClean="0"/>
              <a:t>: LC </a:t>
            </a:r>
            <a:r>
              <a:rPr lang="it-IT" sz="2400" dirty="0" err="1" smtClean="0"/>
              <a:t>resonator</a:t>
            </a:r>
            <a:endParaRPr lang="de-DE" sz="2400" dirty="0"/>
          </a:p>
        </p:txBody>
      </p:sp>
      <p:pic>
        <p:nvPicPr>
          <p:cNvPr id="7" name="Picture 2" descr="Risultati immagini per lc resona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115616" y="3925997"/>
            <a:ext cx="1728192" cy="1717477"/>
          </a:xfrm>
          <a:prstGeom prst="rect">
            <a:avLst/>
          </a:prstGeom>
          <a:noFill/>
        </p:spPr>
      </p:pic>
      <p:sp>
        <p:nvSpPr>
          <p:cNvPr id="8" name="Rectangle 5"/>
          <p:cNvSpPr/>
          <p:nvPr/>
        </p:nvSpPr>
        <p:spPr>
          <a:xfrm>
            <a:off x="2197038" y="4315956"/>
            <a:ext cx="999325" cy="918331"/>
          </a:xfrm>
          <a:prstGeom prst="rect">
            <a:avLst/>
          </a:prstGeom>
          <a:solidFill>
            <a:srgbClr val="7030A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13"/>
          <p:cNvSpPr/>
          <p:nvPr/>
        </p:nvSpPr>
        <p:spPr>
          <a:xfrm>
            <a:off x="1547664" y="5389357"/>
            <a:ext cx="936104" cy="50405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Box 15"/>
          <p:cNvSpPr txBox="1"/>
          <p:nvPr/>
        </p:nvSpPr>
        <p:spPr>
          <a:xfrm>
            <a:off x="395536" y="456196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C</a:t>
            </a:r>
            <a:endParaRPr lang="it-IT" sz="2800" dirty="0"/>
          </a:p>
        </p:txBody>
      </p:sp>
      <p:sp>
        <p:nvSpPr>
          <p:cNvPr id="11" name="TextBox 16"/>
          <p:cNvSpPr txBox="1"/>
          <p:nvPr/>
        </p:nvSpPr>
        <p:spPr>
          <a:xfrm>
            <a:off x="3189910" y="4544191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70C0"/>
                </a:solidFill>
              </a:rPr>
              <a:t>L</a:t>
            </a:r>
            <a:endParaRPr lang="it-IT" sz="2800" dirty="0">
              <a:solidFill>
                <a:srgbClr val="0070C0"/>
              </a:solidFill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836506" y="4315956"/>
            <a:ext cx="981784" cy="901338"/>
          </a:xfrm>
          <a:prstGeom prst="rect">
            <a:avLst/>
          </a:prstGeom>
          <a:solidFill>
            <a:srgbClr val="00B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extfeld 4"/>
          <p:cNvSpPr txBox="1"/>
          <p:nvPr/>
        </p:nvSpPr>
        <p:spPr>
          <a:xfrm>
            <a:off x="3851920" y="3717032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This</a:t>
            </a:r>
            <a:r>
              <a:rPr lang="it-IT" sz="2400" dirty="0" smtClean="0"/>
              <a:t> work: </a:t>
            </a:r>
          </a:p>
          <a:p>
            <a:r>
              <a:rPr lang="it-IT" sz="2400" dirty="0" err="1" smtClean="0">
                <a:solidFill>
                  <a:srgbClr val="7030A0"/>
                </a:solidFill>
              </a:rPr>
              <a:t>Inductive</a:t>
            </a:r>
            <a:r>
              <a:rPr lang="it-IT" sz="2400" dirty="0" smtClean="0">
                <a:solidFill>
                  <a:srgbClr val="7030A0"/>
                </a:solidFill>
              </a:rPr>
              <a:t> </a:t>
            </a:r>
            <a:r>
              <a:rPr lang="it-IT" sz="2400" dirty="0" err="1" smtClean="0">
                <a:solidFill>
                  <a:srgbClr val="7030A0"/>
                </a:solidFill>
              </a:rPr>
              <a:t>loss</a:t>
            </a:r>
            <a:r>
              <a:rPr lang="it-IT" sz="2400" dirty="0" smtClean="0">
                <a:solidFill>
                  <a:srgbClr val="7030A0"/>
                </a:solidFill>
              </a:rPr>
              <a:t> </a:t>
            </a:r>
            <a:r>
              <a:rPr lang="de-DE" sz="2400" dirty="0" smtClean="0"/>
              <a:t>≫</a:t>
            </a:r>
            <a:r>
              <a:rPr lang="de-DE" sz="2400" dirty="0" smtClean="0">
                <a:solidFill>
                  <a:srgbClr val="00B050"/>
                </a:solidFill>
              </a:rPr>
              <a:t> </a:t>
            </a:r>
            <a:r>
              <a:rPr lang="de-DE" sz="2400" dirty="0" err="1" smtClean="0">
                <a:solidFill>
                  <a:srgbClr val="00B050"/>
                </a:solidFill>
              </a:rPr>
              <a:t>capacitive</a:t>
            </a:r>
            <a:r>
              <a:rPr lang="de-DE" sz="2400" dirty="0" smtClean="0">
                <a:solidFill>
                  <a:srgbClr val="00B050"/>
                </a:solidFill>
              </a:rPr>
              <a:t> </a:t>
            </a:r>
            <a:r>
              <a:rPr lang="de-DE" sz="2400" dirty="0" err="1" smtClean="0">
                <a:solidFill>
                  <a:srgbClr val="00B050"/>
                </a:solidFill>
              </a:rPr>
              <a:t>loss</a:t>
            </a:r>
            <a:endParaRPr lang="it-IT" sz="2400" dirty="0" smtClean="0">
              <a:solidFill>
                <a:srgbClr val="00B050"/>
              </a:solidFill>
            </a:endParaRPr>
          </a:p>
        </p:txBody>
      </p:sp>
      <p:sp>
        <p:nvSpPr>
          <p:cNvPr id="17" name="Textfeld 33"/>
          <p:cNvSpPr txBox="1"/>
          <p:nvPr/>
        </p:nvSpPr>
        <p:spPr>
          <a:xfrm>
            <a:off x="1980635" y="2187724"/>
            <a:ext cx="6321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e</a:t>
            </a:r>
            <a:r>
              <a:rPr lang="it-IT" sz="3200" baseline="30000" dirty="0" smtClean="0"/>
              <a:t>-</a:t>
            </a:r>
            <a:r>
              <a:rPr lang="it-IT" sz="3200" dirty="0" smtClean="0"/>
              <a:t> --- e</a:t>
            </a:r>
            <a:r>
              <a:rPr lang="it-IT" sz="3200" baseline="30000" dirty="0" smtClean="0"/>
              <a:t>-</a:t>
            </a:r>
            <a:r>
              <a:rPr lang="it-IT" sz="3200" dirty="0" smtClean="0"/>
              <a:t>  + 2</a:t>
            </a:r>
            <a:r>
              <a:rPr lang="el-GR" sz="3200" dirty="0" smtClean="0"/>
              <a:t>Δ</a:t>
            </a:r>
            <a:r>
              <a:rPr lang="it-IT" sz="3200" dirty="0" smtClean="0"/>
              <a:t> = 2 </a:t>
            </a:r>
            <a:r>
              <a:rPr lang="it-IT" sz="3200" dirty="0" smtClean="0">
                <a:solidFill>
                  <a:srgbClr val="FF0000"/>
                </a:solidFill>
              </a:rPr>
              <a:t>QP  </a:t>
            </a:r>
            <a:r>
              <a:rPr lang="it-IT" sz="2400" dirty="0" smtClean="0">
                <a:solidFill>
                  <a:srgbClr val="FF0000"/>
                </a:solidFill>
              </a:rPr>
              <a:t>(</a:t>
            </a:r>
            <a:r>
              <a:rPr lang="it-IT" sz="2400" dirty="0" err="1" smtClean="0">
                <a:solidFill>
                  <a:srgbClr val="FF0000"/>
                </a:solidFill>
              </a:rPr>
              <a:t>quasiparticles</a:t>
            </a:r>
            <a:r>
              <a:rPr lang="it-IT" sz="2400" dirty="0" smtClean="0">
                <a:solidFill>
                  <a:srgbClr val="FF0000"/>
                </a:solidFill>
              </a:rPr>
              <a:t>)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19" name="Ellipse 2"/>
          <p:cNvSpPr/>
          <p:nvPr/>
        </p:nvSpPr>
        <p:spPr>
          <a:xfrm>
            <a:off x="5127150" y="2144995"/>
            <a:ext cx="704255" cy="6740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34"/>
          <p:cNvSpPr/>
          <p:nvPr/>
        </p:nvSpPr>
        <p:spPr>
          <a:xfrm>
            <a:off x="1926916" y="2201330"/>
            <a:ext cx="1545914" cy="66521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Box 8"/>
          <p:cNvSpPr txBox="1"/>
          <p:nvPr/>
        </p:nvSpPr>
        <p:spPr>
          <a:xfrm>
            <a:off x="1605734" y="5354052"/>
            <a:ext cx="806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R</a:t>
            </a:r>
            <a:r>
              <a:rPr lang="it-IT" sz="2800" baseline="-25000" dirty="0" smtClean="0">
                <a:solidFill>
                  <a:srgbClr val="FF0000"/>
                </a:solidFill>
              </a:rPr>
              <a:t>QP</a:t>
            </a:r>
            <a:endParaRPr lang="it-IT" sz="28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89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Superconducting quantum circuits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de-DE" dirty="0" err="1" smtClean="0"/>
              <a:t>Valenti</a:t>
            </a:r>
            <a:r>
              <a:rPr lang="en-US" altLang="de-DE" dirty="0" smtClean="0"/>
              <a:t>, </a:t>
            </a:r>
            <a:r>
              <a:rPr lang="en-US" altLang="de-DE" dirty="0" err="1" smtClean="0"/>
              <a:t>Cardani</a:t>
            </a:r>
            <a:r>
              <a:rPr lang="en-US" altLang="de-DE" dirty="0" smtClean="0"/>
              <a:t> et al., arXiv:2005.02286</a:t>
            </a:r>
            <a:endParaRPr lang="en-US" altLang="de-DE" dirty="0"/>
          </a:p>
        </p:txBody>
      </p:sp>
      <p:sp>
        <p:nvSpPr>
          <p:cNvPr id="5" name="Textfeld 3"/>
          <p:cNvSpPr txBox="1"/>
          <p:nvPr/>
        </p:nvSpPr>
        <p:spPr>
          <a:xfrm>
            <a:off x="502456" y="1119868"/>
            <a:ext cx="8376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• </a:t>
            </a:r>
            <a:r>
              <a:rPr lang="it-IT" sz="2400" dirty="0" err="1" smtClean="0"/>
              <a:t>Supercurrent</a:t>
            </a:r>
            <a:r>
              <a:rPr lang="it-IT" sz="2400" dirty="0" smtClean="0"/>
              <a:t> </a:t>
            </a:r>
            <a:r>
              <a:rPr lang="it-IT" sz="2400" dirty="0" err="1" smtClean="0"/>
              <a:t>carriers</a:t>
            </a:r>
            <a:r>
              <a:rPr lang="it-IT" sz="2400" dirty="0" smtClean="0"/>
              <a:t>: </a:t>
            </a:r>
            <a:r>
              <a:rPr lang="it-IT" sz="2400" dirty="0" smtClean="0">
                <a:solidFill>
                  <a:srgbClr val="FFC000"/>
                </a:solidFill>
              </a:rPr>
              <a:t>Cooper </a:t>
            </a:r>
            <a:r>
              <a:rPr lang="it-IT" sz="2400" dirty="0" err="1" smtClean="0">
                <a:solidFill>
                  <a:srgbClr val="FFC000"/>
                </a:solidFill>
              </a:rPr>
              <a:t>pairs</a:t>
            </a:r>
            <a:r>
              <a:rPr lang="it-IT" sz="2400" dirty="0" smtClean="0">
                <a:solidFill>
                  <a:srgbClr val="FFC000"/>
                </a:solidFill>
              </a:rPr>
              <a:t> (CP), </a:t>
            </a:r>
            <a:r>
              <a:rPr lang="it-IT" sz="2400" dirty="0" smtClean="0"/>
              <a:t>e</a:t>
            </a:r>
            <a:r>
              <a:rPr lang="it-IT" sz="2400" baseline="30000" dirty="0" smtClean="0"/>
              <a:t>-</a:t>
            </a:r>
            <a:r>
              <a:rPr lang="it-IT" sz="2400" dirty="0" smtClean="0"/>
              <a:t> </a:t>
            </a:r>
            <a:r>
              <a:rPr lang="it-IT" sz="2400" dirty="0" err="1" smtClean="0"/>
              <a:t>bound</a:t>
            </a:r>
            <a:r>
              <a:rPr lang="it-IT" sz="2400" dirty="0" smtClean="0"/>
              <a:t> by </a:t>
            </a:r>
            <a:r>
              <a:rPr lang="it-IT" sz="2400" dirty="0" err="1" smtClean="0"/>
              <a:t>phonons</a:t>
            </a:r>
            <a:r>
              <a:rPr lang="it-IT" sz="2400" dirty="0" smtClean="0"/>
              <a:t> with </a:t>
            </a:r>
            <a:r>
              <a:rPr lang="it-IT" sz="2400" dirty="0" err="1" smtClean="0"/>
              <a:t>binding</a:t>
            </a:r>
            <a:r>
              <a:rPr lang="it-IT" sz="2400" dirty="0" smtClean="0"/>
              <a:t> </a:t>
            </a:r>
            <a:r>
              <a:rPr lang="it-IT" sz="2400" dirty="0" err="1" smtClean="0"/>
              <a:t>energy</a:t>
            </a:r>
            <a:r>
              <a:rPr lang="it-IT" sz="2400" dirty="0"/>
              <a:t> </a:t>
            </a:r>
            <a:r>
              <a:rPr lang="el-GR" sz="2400" dirty="0" smtClean="0"/>
              <a:t>Δ</a:t>
            </a:r>
            <a:endParaRPr lang="de-DE" sz="2400" dirty="0"/>
          </a:p>
        </p:txBody>
      </p:sp>
      <p:sp>
        <p:nvSpPr>
          <p:cNvPr id="6" name="Textfeld 6"/>
          <p:cNvSpPr txBox="1"/>
          <p:nvPr/>
        </p:nvSpPr>
        <p:spPr>
          <a:xfrm>
            <a:off x="502456" y="3140968"/>
            <a:ext cx="837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• </a:t>
            </a:r>
            <a:r>
              <a:rPr lang="it-IT" sz="2400" dirty="0" err="1" smtClean="0"/>
              <a:t>Simplest</a:t>
            </a:r>
            <a:r>
              <a:rPr lang="it-IT" sz="2400" dirty="0" smtClean="0"/>
              <a:t> </a:t>
            </a:r>
            <a:r>
              <a:rPr lang="it-IT" sz="2400" dirty="0" err="1" smtClean="0"/>
              <a:t>circuit</a:t>
            </a:r>
            <a:r>
              <a:rPr lang="it-IT" sz="2400" dirty="0" smtClean="0"/>
              <a:t>: LC </a:t>
            </a:r>
            <a:r>
              <a:rPr lang="it-IT" sz="2400" dirty="0" err="1" smtClean="0"/>
              <a:t>resonator</a:t>
            </a:r>
            <a:endParaRPr lang="de-DE" sz="2400" dirty="0"/>
          </a:p>
        </p:txBody>
      </p:sp>
      <p:pic>
        <p:nvPicPr>
          <p:cNvPr id="7" name="Picture 2" descr="Risultati immagini per lc resona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115616" y="3925997"/>
            <a:ext cx="1728192" cy="1717477"/>
          </a:xfrm>
          <a:prstGeom prst="rect">
            <a:avLst/>
          </a:prstGeom>
          <a:noFill/>
        </p:spPr>
      </p:pic>
      <p:sp>
        <p:nvSpPr>
          <p:cNvPr id="8" name="Rectangle 5"/>
          <p:cNvSpPr/>
          <p:nvPr/>
        </p:nvSpPr>
        <p:spPr>
          <a:xfrm>
            <a:off x="2197038" y="4315956"/>
            <a:ext cx="999325" cy="918331"/>
          </a:xfrm>
          <a:prstGeom prst="rect">
            <a:avLst/>
          </a:prstGeom>
          <a:solidFill>
            <a:srgbClr val="7030A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13"/>
          <p:cNvSpPr/>
          <p:nvPr/>
        </p:nvSpPr>
        <p:spPr>
          <a:xfrm>
            <a:off x="1547664" y="5389357"/>
            <a:ext cx="936104" cy="50405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Box 15"/>
          <p:cNvSpPr txBox="1"/>
          <p:nvPr/>
        </p:nvSpPr>
        <p:spPr>
          <a:xfrm>
            <a:off x="395536" y="456196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C</a:t>
            </a:r>
            <a:endParaRPr lang="it-IT" sz="2800" dirty="0"/>
          </a:p>
        </p:txBody>
      </p:sp>
      <p:sp>
        <p:nvSpPr>
          <p:cNvPr id="11" name="TextBox 16"/>
          <p:cNvSpPr txBox="1"/>
          <p:nvPr/>
        </p:nvSpPr>
        <p:spPr>
          <a:xfrm>
            <a:off x="3189910" y="4544191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70C0"/>
                </a:solidFill>
              </a:rPr>
              <a:t>L</a:t>
            </a:r>
            <a:endParaRPr lang="it-IT" sz="2800" dirty="0">
              <a:solidFill>
                <a:srgbClr val="0070C0"/>
              </a:solidFill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836506" y="4315956"/>
            <a:ext cx="981784" cy="901338"/>
          </a:xfrm>
          <a:prstGeom prst="rect">
            <a:avLst/>
          </a:prstGeom>
          <a:solidFill>
            <a:srgbClr val="00B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extBox 17"/>
          <p:cNvSpPr txBox="1"/>
          <p:nvPr/>
        </p:nvSpPr>
        <p:spPr>
          <a:xfrm>
            <a:off x="3851920" y="4725144"/>
            <a:ext cx="3168352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Q</a:t>
            </a:r>
            <a:r>
              <a:rPr lang="it-IT" sz="2400" baseline="-25000" dirty="0" smtClean="0"/>
              <a:t>i</a:t>
            </a:r>
            <a:r>
              <a:rPr lang="it-IT" sz="2400" baseline="30000" dirty="0" smtClean="0"/>
              <a:t>-1</a:t>
            </a:r>
            <a:r>
              <a:rPr lang="it-IT" sz="2400" dirty="0" smtClean="0"/>
              <a:t> = </a:t>
            </a:r>
            <a:r>
              <a:rPr lang="el-GR" sz="2400" dirty="0" smtClean="0"/>
              <a:t>ω</a:t>
            </a:r>
            <a:r>
              <a:rPr lang="it-IT" sz="2400" baseline="-25000" dirty="0" smtClean="0"/>
              <a:t>0</a:t>
            </a:r>
            <a:r>
              <a:rPr lang="it-IT" sz="2400" dirty="0" smtClean="0">
                <a:solidFill>
                  <a:srgbClr val="FF0000"/>
                </a:solidFill>
              </a:rPr>
              <a:t>R</a:t>
            </a:r>
            <a:r>
              <a:rPr lang="it-IT" sz="2400" baseline="-25000" dirty="0" smtClean="0">
                <a:solidFill>
                  <a:srgbClr val="FF0000"/>
                </a:solidFill>
              </a:rPr>
              <a:t>QP</a:t>
            </a:r>
            <a:r>
              <a:rPr lang="it-IT" sz="2400" dirty="0" smtClean="0"/>
              <a:t>C</a:t>
            </a:r>
            <a:endParaRPr lang="it-IT" sz="2400" dirty="0"/>
          </a:p>
        </p:txBody>
      </p:sp>
      <p:sp>
        <p:nvSpPr>
          <p:cNvPr id="16" name="Textfeld 4"/>
          <p:cNvSpPr txBox="1"/>
          <p:nvPr/>
        </p:nvSpPr>
        <p:spPr>
          <a:xfrm>
            <a:off x="3851920" y="3717032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This</a:t>
            </a:r>
            <a:r>
              <a:rPr lang="it-IT" sz="2400" dirty="0" smtClean="0"/>
              <a:t> work: </a:t>
            </a:r>
          </a:p>
          <a:p>
            <a:r>
              <a:rPr lang="it-IT" sz="2400" dirty="0" err="1" smtClean="0">
                <a:solidFill>
                  <a:srgbClr val="7030A0"/>
                </a:solidFill>
              </a:rPr>
              <a:t>Inductive</a:t>
            </a:r>
            <a:r>
              <a:rPr lang="it-IT" sz="2400" dirty="0" smtClean="0">
                <a:solidFill>
                  <a:srgbClr val="7030A0"/>
                </a:solidFill>
              </a:rPr>
              <a:t> </a:t>
            </a:r>
            <a:r>
              <a:rPr lang="it-IT" sz="2400" dirty="0" err="1" smtClean="0">
                <a:solidFill>
                  <a:srgbClr val="7030A0"/>
                </a:solidFill>
              </a:rPr>
              <a:t>loss</a:t>
            </a:r>
            <a:r>
              <a:rPr lang="it-IT" sz="2400" dirty="0" smtClean="0">
                <a:solidFill>
                  <a:srgbClr val="7030A0"/>
                </a:solidFill>
              </a:rPr>
              <a:t> </a:t>
            </a:r>
            <a:r>
              <a:rPr lang="de-DE" sz="2400" dirty="0" smtClean="0"/>
              <a:t>≫</a:t>
            </a:r>
            <a:r>
              <a:rPr lang="de-DE" sz="2400" dirty="0" smtClean="0">
                <a:solidFill>
                  <a:srgbClr val="00B050"/>
                </a:solidFill>
              </a:rPr>
              <a:t> </a:t>
            </a:r>
            <a:r>
              <a:rPr lang="de-DE" sz="2400" dirty="0" err="1" smtClean="0">
                <a:solidFill>
                  <a:srgbClr val="00B050"/>
                </a:solidFill>
              </a:rPr>
              <a:t>capacitive</a:t>
            </a:r>
            <a:r>
              <a:rPr lang="de-DE" sz="2400" dirty="0" smtClean="0">
                <a:solidFill>
                  <a:srgbClr val="00B050"/>
                </a:solidFill>
              </a:rPr>
              <a:t> </a:t>
            </a:r>
            <a:r>
              <a:rPr lang="de-DE" sz="2400" dirty="0" err="1" smtClean="0">
                <a:solidFill>
                  <a:srgbClr val="00B050"/>
                </a:solidFill>
              </a:rPr>
              <a:t>loss</a:t>
            </a:r>
            <a:endParaRPr lang="it-IT" sz="2400" dirty="0" smtClean="0">
              <a:solidFill>
                <a:srgbClr val="00B050"/>
              </a:solidFill>
            </a:endParaRPr>
          </a:p>
        </p:txBody>
      </p:sp>
      <p:sp>
        <p:nvSpPr>
          <p:cNvPr id="17" name="Textfeld 33"/>
          <p:cNvSpPr txBox="1"/>
          <p:nvPr/>
        </p:nvSpPr>
        <p:spPr>
          <a:xfrm>
            <a:off x="1980635" y="2187724"/>
            <a:ext cx="6321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e</a:t>
            </a:r>
            <a:r>
              <a:rPr lang="it-IT" sz="3200" baseline="30000" dirty="0" smtClean="0"/>
              <a:t>-</a:t>
            </a:r>
            <a:r>
              <a:rPr lang="it-IT" sz="3200" dirty="0" smtClean="0"/>
              <a:t> --- e</a:t>
            </a:r>
            <a:r>
              <a:rPr lang="it-IT" sz="3200" baseline="30000" dirty="0" smtClean="0"/>
              <a:t>-</a:t>
            </a:r>
            <a:r>
              <a:rPr lang="it-IT" sz="3200" dirty="0" smtClean="0"/>
              <a:t>  + 2</a:t>
            </a:r>
            <a:r>
              <a:rPr lang="el-GR" sz="3200" dirty="0" smtClean="0"/>
              <a:t>Δ</a:t>
            </a:r>
            <a:r>
              <a:rPr lang="it-IT" sz="3200" dirty="0" smtClean="0"/>
              <a:t> = 2 </a:t>
            </a:r>
            <a:r>
              <a:rPr lang="it-IT" sz="3200" dirty="0" smtClean="0">
                <a:solidFill>
                  <a:srgbClr val="FF0000"/>
                </a:solidFill>
              </a:rPr>
              <a:t>QP  </a:t>
            </a:r>
            <a:r>
              <a:rPr lang="it-IT" sz="2400" dirty="0" smtClean="0">
                <a:solidFill>
                  <a:srgbClr val="FF0000"/>
                </a:solidFill>
              </a:rPr>
              <a:t>(</a:t>
            </a:r>
            <a:r>
              <a:rPr lang="it-IT" sz="2400" dirty="0" err="1" smtClean="0">
                <a:solidFill>
                  <a:srgbClr val="FF0000"/>
                </a:solidFill>
              </a:rPr>
              <a:t>quasiparticles</a:t>
            </a:r>
            <a:r>
              <a:rPr lang="it-IT" sz="2400" dirty="0" smtClean="0">
                <a:solidFill>
                  <a:srgbClr val="FF0000"/>
                </a:solidFill>
              </a:rPr>
              <a:t>)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19" name="Ellipse 2"/>
          <p:cNvSpPr/>
          <p:nvPr/>
        </p:nvSpPr>
        <p:spPr>
          <a:xfrm>
            <a:off x="5127150" y="2144995"/>
            <a:ext cx="704255" cy="6740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34"/>
          <p:cNvSpPr/>
          <p:nvPr/>
        </p:nvSpPr>
        <p:spPr>
          <a:xfrm>
            <a:off x="1926916" y="2201330"/>
            <a:ext cx="1545914" cy="66521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Box 8"/>
          <p:cNvSpPr txBox="1"/>
          <p:nvPr/>
        </p:nvSpPr>
        <p:spPr>
          <a:xfrm>
            <a:off x="1605734" y="5354052"/>
            <a:ext cx="806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R</a:t>
            </a:r>
            <a:r>
              <a:rPr lang="it-IT" sz="2800" baseline="-25000" dirty="0" smtClean="0">
                <a:solidFill>
                  <a:srgbClr val="FF0000"/>
                </a:solidFill>
              </a:rPr>
              <a:t>QP</a:t>
            </a:r>
            <a:endParaRPr lang="it-IT" sz="28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8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Superconducting quantum circuits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de-DE" dirty="0" err="1" smtClean="0"/>
              <a:t>Valenti</a:t>
            </a:r>
            <a:r>
              <a:rPr lang="en-US" altLang="de-DE" dirty="0" smtClean="0"/>
              <a:t>, </a:t>
            </a:r>
            <a:r>
              <a:rPr lang="en-US" altLang="de-DE" dirty="0" err="1" smtClean="0"/>
              <a:t>Cardani</a:t>
            </a:r>
            <a:r>
              <a:rPr lang="en-US" altLang="de-DE" dirty="0" smtClean="0"/>
              <a:t> et al., arXiv:2005.02286</a:t>
            </a:r>
            <a:endParaRPr lang="en-US" altLang="de-DE" dirty="0"/>
          </a:p>
        </p:txBody>
      </p:sp>
      <p:sp>
        <p:nvSpPr>
          <p:cNvPr id="5" name="Textfeld 3"/>
          <p:cNvSpPr txBox="1"/>
          <p:nvPr/>
        </p:nvSpPr>
        <p:spPr>
          <a:xfrm>
            <a:off x="502456" y="1119868"/>
            <a:ext cx="8376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• </a:t>
            </a:r>
            <a:r>
              <a:rPr lang="it-IT" sz="2400" dirty="0" err="1" smtClean="0"/>
              <a:t>Supercurrent</a:t>
            </a:r>
            <a:r>
              <a:rPr lang="it-IT" sz="2400" dirty="0" smtClean="0"/>
              <a:t> </a:t>
            </a:r>
            <a:r>
              <a:rPr lang="it-IT" sz="2400" dirty="0" err="1" smtClean="0"/>
              <a:t>carriers</a:t>
            </a:r>
            <a:r>
              <a:rPr lang="it-IT" sz="2400" dirty="0" smtClean="0"/>
              <a:t>: </a:t>
            </a:r>
            <a:r>
              <a:rPr lang="it-IT" sz="2400" dirty="0" smtClean="0">
                <a:solidFill>
                  <a:srgbClr val="FFC000"/>
                </a:solidFill>
              </a:rPr>
              <a:t>Cooper </a:t>
            </a:r>
            <a:r>
              <a:rPr lang="it-IT" sz="2400" dirty="0" err="1" smtClean="0">
                <a:solidFill>
                  <a:srgbClr val="FFC000"/>
                </a:solidFill>
              </a:rPr>
              <a:t>pairs</a:t>
            </a:r>
            <a:r>
              <a:rPr lang="it-IT" sz="2400" dirty="0" smtClean="0">
                <a:solidFill>
                  <a:srgbClr val="FFC000"/>
                </a:solidFill>
              </a:rPr>
              <a:t> (CP), </a:t>
            </a:r>
            <a:r>
              <a:rPr lang="it-IT" sz="2400" dirty="0" smtClean="0"/>
              <a:t>e</a:t>
            </a:r>
            <a:r>
              <a:rPr lang="it-IT" sz="2400" baseline="30000" dirty="0" smtClean="0"/>
              <a:t>-</a:t>
            </a:r>
            <a:r>
              <a:rPr lang="it-IT" sz="2400" dirty="0" smtClean="0"/>
              <a:t> </a:t>
            </a:r>
            <a:r>
              <a:rPr lang="it-IT" sz="2400" dirty="0" err="1" smtClean="0"/>
              <a:t>bound</a:t>
            </a:r>
            <a:r>
              <a:rPr lang="it-IT" sz="2400" dirty="0" smtClean="0"/>
              <a:t> by </a:t>
            </a:r>
            <a:r>
              <a:rPr lang="it-IT" sz="2400" dirty="0" err="1" smtClean="0"/>
              <a:t>phonons</a:t>
            </a:r>
            <a:r>
              <a:rPr lang="it-IT" sz="2400" dirty="0" smtClean="0"/>
              <a:t> with </a:t>
            </a:r>
            <a:r>
              <a:rPr lang="it-IT" sz="2400" dirty="0" err="1" smtClean="0"/>
              <a:t>binding</a:t>
            </a:r>
            <a:r>
              <a:rPr lang="it-IT" sz="2400" dirty="0" smtClean="0"/>
              <a:t> </a:t>
            </a:r>
            <a:r>
              <a:rPr lang="it-IT" sz="2400" dirty="0" err="1" smtClean="0"/>
              <a:t>energy</a:t>
            </a:r>
            <a:r>
              <a:rPr lang="it-IT" sz="2400" dirty="0"/>
              <a:t> </a:t>
            </a:r>
            <a:r>
              <a:rPr lang="el-GR" sz="2400" dirty="0" smtClean="0"/>
              <a:t>Δ</a:t>
            </a:r>
            <a:endParaRPr lang="de-DE" sz="2400" dirty="0"/>
          </a:p>
        </p:txBody>
      </p:sp>
      <p:sp>
        <p:nvSpPr>
          <p:cNvPr id="6" name="Textfeld 6"/>
          <p:cNvSpPr txBox="1"/>
          <p:nvPr/>
        </p:nvSpPr>
        <p:spPr>
          <a:xfrm>
            <a:off x="502456" y="3140968"/>
            <a:ext cx="837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• </a:t>
            </a:r>
            <a:r>
              <a:rPr lang="it-IT" sz="2400" dirty="0" err="1" smtClean="0"/>
              <a:t>Simplest</a:t>
            </a:r>
            <a:r>
              <a:rPr lang="it-IT" sz="2400" dirty="0" smtClean="0"/>
              <a:t> </a:t>
            </a:r>
            <a:r>
              <a:rPr lang="it-IT" sz="2400" dirty="0" err="1" smtClean="0"/>
              <a:t>circuit</a:t>
            </a:r>
            <a:r>
              <a:rPr lang="it-IT" sz="2400" dirty="0" smtClean="0"/>
              <a:t>: LC </a:t>
            </a:r>
            <a:r>
              <a:rPr lang="it-IT" sz="2400" dirty="0" err="1" smtClean="0"/>
              <a:t>resonator</a:t>
            </a:r>
            <a:endParaRPr lang="de-DE" sz="2400" dirty="0"/>
          </a:p>
        </p:txBody>
      </p:sp>
      <p:pic>
        <p:nvPicPr>
          <p:cNvPr id="7" name="Picture 2" descr="Risultati immagini per lc resona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115616" y="3925997"/>
            <a:ext cx="1728192" cy="1717477"/>
          </a:xfrm>
          <a:prstGeom prst="rect">
            <a:avLst/>
          </a:prstGeom>
          <a:noFill/>
        </p:spPr>
      </p:pic>
      <p:sp>
        <p:nvSpPr>
          <p:cNvPr id="8" name="Rectangle 5"/>
          <p:cNvSpPr/>
          <p:nvPr/>
        </p:nvSpPr>
        <p:spPr>
          <a:xfrm>
            <a:off x="2197038" y="4315956"/>
            <a:ext cx="999325" cy="918331"/>
          </a:xfrm>
          <a:prstGeom prst="rect">
            <a:avLst/>
          </a:prstGeom>
          <a:solidFill>
            <a:srgbClr val="7030A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13"/>
          <p:cNvSpPr/>
          <p:nvPr/>
        </p:nvSpPr>
        <p:spPr>
          <a:xfrm>
            <a:off x="1547664" y="5389357"/>
            <a:ext cx="936104" cy="50405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Box 15"/>
          <p:cNvSpPr txBox="1"/>
          <p:nvPr/>
        </p:nvSpPr>
        <p:spPr>
          <a:xfrm>
            <a:off x="395536" y="456196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C</a:t>
            </a:r>
            <a:endParaRPr lang="it-IT" sz="2800" dirty="0"/>
          </a:p>
        </p:txBody>
      </p:sp>
      <p:sp>
        <p:nvSpPr>
          <p:cNvPr id="11" name="TextBox 16"/>
          <p:cNvSpPr txBox="1"/>
          <p:nvPr/>
        </p:nvSpPr>
        <p:spPr>
          <a:xfrm>
            <a:off x="3189910" y="4544191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70C0"/>
                </a:solidFill>
              </a:rPr>
              <a:t>L</a:t>
            </a:r>
            <a:endParaRPr lang="it-IT" sz="2800" dirty="0">
              <a:solidFill>
                <a:srgbClr val="0070C0"/>
              </a:solidFill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836506" y="4315956"/>
            <a:ext cx="981784" cy="901338"/>
          </a:xfrm>
          <a:prstGeom prst="rect">
            <a:avLst/>
          </a:prstGeom>
          <a:solidFill>
            <a:srgbClr val="00B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extBox 17"/>
          <p:cNvSpPr txBox="1"/>
          <p:nvPr/>
        </p:nvSpPr>
        <p:spPr>
          <a:xfrm>
            <a:off x="3851920" y="4725144"/>
            <a:ext cx="3168352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Q</a:t>
            </a:r>
            <a:r>
              <a:rPr lang="it-IT" sz="2400" baseline="-25000" dirty="0" smtClean="0"/>
              <a:t>i</a:t>
            </a:r>
            <a:r>
              <a:rPr lang="it-IT" sz="2400" baseline="30000" dirty="0" smtClean="0"/>
              <a:t>-1</a:t>
            </a:r>
            <a:r>
              <a:rPr lang="it-IT" sz="2400" dirty="0" smtClean="0"/>
              <a:t> = </a:t>
            </a:r>
            <a:r>
              <a:rPr lang="el-GR" sz="2400" dirty="0" smtClean="0"/>
              <a:t>ω</a:t>
            </a:r>
            <a:r>
              <a:rPr lang="it-IT" sz="2400" baseline="-25000" dirty="0" smtClean="0"/>
              <a:t>0</a:t>
            </a:r>
            <a:r>
              <a:rPr lang="it-IT" sz="2400" dirty="0" smtClean="0">
                <a:solidFill>
                  <a:srgbClr val="FF0000"/>
                </a:solidFill>
              </a:rPr>
              <a:t>R</a:t>
            </a:r>
            <a:r>
              <a:rPr lang="it-IT" sz="2400" baseline="-25000" dirty="0" smtClean="0">
                <a:solidFill>
                  <a:srgbClr val="FF0000"/>
                </a:solidFill>
              </a:rPr>
              <a:t>QP</a:t>
            </a:r>
            <a:r>
              <a:rPr lang="it-IT" sz="2400" dirty="0" smtClean="0"/>
              <a:t>C</a:t>
            </a:r>
            <a:endParaRPr lang="it-IT" sz="2400" dirty="0"/>
          </a:p>
        </p:txBody>
      </p:sp>
      <p:sp>
        <p:nvSpPr>
          <p:cNvPr id="14" name="TextBox 11"/>
          <p:cNvSpPr txBox="1"/>
          <p:nvPr/>
        </p:nvSpPr>
        <p:spPr>
          <a:xfrm>
            <a:off x="3910403" y="5229200"/>
            <a:ext cx="4392075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70C0"/>
                </a:solidFill>
              </a:rPr>
              <a:t>L</a:t>
            </a:r>
            <a:r>
              <a:rPr lang="en-US" sz="2400" dirty="0" smtClean="0">
                <a:solidFill>
                  <a:srgbClr val="0070C0"/>
                </a:solidFill>
              </a:rPr>
              <a:t>≈</a:t>
            </a:r>
            <a:r>
              <a:rPr lang="en-US" sz="2400" dirty="0" err="1" smtClean="0">
                <a:solidFill>
                  <a:srgbClr val="0070C0"/>
                </a:solidFill>
              </a:rPr>
              <a:t>L</a:t>
            </a:r>
            <a:r>
              <a:rPr lang="en-US" sz="2400" baseline="-25000" dirty="0" err="1" smtClean="0">
                <a:solidFill>
                  <a:srgbClr val="0070C0"/>
                </a:solidFill>
              </a:rPr>
              <a:t>kinetic</a:t>
            </a:r>
            <a:r>
              <a:rPr lang="en-US" sz="2400" baseline="-25000" dirty="0" smtClean="0">
                <a:solidFill>
                  <a:srgbClr val="0070C0"/>
                </a:solidFill>
              </a:rPr>
              <a:t>  </a:t>
            </a:r>
            <a:r>
              <a:rPr lang="it-IT" sz="2400" dirty="0" smtClean="0"/>
              <a:t>(</a:t>
            </a:r>
            <a:r>
              <a:rPr lang="it-IT" sz="2400" dirty="0" smtClean="0">
                <a:solidFill>
                  <a:srgbClr val="FF0000"/>
                </a:solidFill>
              </a:rPr>
              <a:t>N</a:t>
            </a:r>
            <a:r>
              <a:rPr lang="it-IT" sz="2400" baseline="-25000" dirty="0" smtClean="0">
                <a:solidFill>
                  <a:srgbClr val="FF0000"/>
                </a:solidFill>
              </a:rPr>
              <a:t>QP</a:t>
            </a:r>
            <a:r>
              <a:rPr lang="it-IT" sz="2400" dirty="0" smtClean="0"/>
              <a:t>)</a:t>
            </a:r>
            <a:r>
              <a:rPr lang="en-US" sz="2400" dirty="0" smtClean="0"/>
              <a:t> </a:t>
            </a:r>
          </a:p>
          <a:p>
            <a:r>
              <a:rPr lang="it-IT" sz="2400" dirty="0" smtClean="0"/>
              <a:t>⇒ </a:t>
            </a:r>
            <a:r>
              <a:rPr lang="el-GR" sz="2400" dirty="0" smtClean="0"/>
              <a:t>ω</a:t>
            </a:r>
            <a:r>
              <a:rPr lang="it-IT" sz="2400" baseline="-25000" dirty="0" smtClean="0"/>
              <a:t>0</a:t>
            </a:r>
            <a:r>
              <a:rPr lang="it-IT" sz="2400" baseline="30000" dirty="0" smtClean="0"/>
              <a:t>-2 </a:t>
            </a:r>
            <a:r>
              <a:rPr lang="it-IT" sz="2400" dirty="0" smtClean="0"/>
              <a:t>= </a:t>
            </a:r>
            <a:r>
              <a:rPr lang="it-IT" sz="2400" dirty="0" smtClean="0">
                <a:solidFill>
                  <a:srgbClr val="0070C0"/>
                </a:solidFill>
              </a:rPr>
              <a:t>L</a:t>
            </a:r>
            <a:r>
              <a:rPr lang="it-IT" sz="2400" dirty="0" smtClean="0"/>
              <a:t>(</a:t>
            </a:r>
            <a:r>
              <a:rPr lang="it-IT" sz="2400" dirty="0" smtClean="0">
                <a:solidFill>
                  <a:srgbClr val="FF0000"/>
                </a:solidFill>
              </a:rPr>
              <a:t>N</a:t>
            </a:r>
            <a:r>
              <a:rPr lang="it-IT" sz="2400" baseline="-25000" dirty="0" smtClean="0">
                <a:solidFill>
                  <a:srgbClr val="FF0000"/>
                </a:solidFill>
              </a:rPr>
              <a:t>QP</a:t>
            </a:r>
            <a:r>
              <a:rPr lang="it-IT" sz="2400" dirty="0" smtClean="0"/>
              <a:t>)C </a:t>
            </a:r>
            <a:endParaRPr lang="it-IT" sz="2400" dirty="0"/>
          </a:p>
        </p:txBody>
      </p:sp>
      <p:sp>
        <p:nvSpPr>
          <p:cNvPr id="15" name="TextBox 8"/>
          <p:cNvSpPr txBox="1"/>
          <p:nvPr/>
        </p:nvSpPr>
        <p:spPr>
          <a:xfrm>
            <a:off x="1605734" y="5354052"/>
            <a:ext cx="806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R</a:t>
            </a:r>
            <a:r>
              <a:rPr lang="it-IT" sz="2800" baseline="-25000" dirty="0" smtClean="0">
                <a:solidFill>
                  <a:srgbClr val="FF0000"/>
                </a:solidFill>
              </a:rPr>
              <a:t>QP</a:t>
            </a:r>
            <a:endParaRPr lang="it-IT" sz="2800" baseline="-25000" dirty="0">
              <a:solidFill>
                <a:srgbClr val="FF0000"/>
              </a:solidFill>
            </a:endParaRPr>
          </a:p>
        </p:txBody>
      </p:sp>
      <p:sp>
        <p:nvSpPr>
          <p:cNvPr id="16" name="Textfeld 4"/>
          <p:cNvSpPr txBox="1"/>
          <p:nvPr/>
        </p:nvSpPr>
        <p:spPr>
          <a:xfrm>
            <a:off x="3851920" y="3717032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This</a:t>
            </a:r>
            <a:r>
              <a:rPr lang="it-IT" sz="2400" dirty="0" smtClean="0"/>
              <a:t> work: </a:t>
            </a:r>
          </a:p>
          <a:p>
            <a:r>
              <a:rPr lang="it-IT" sz="2400" dirty="0" err="1" smtClean="0">
                <a:solidFill>
                  <a:srgbClr val="7030A0"/>
                </a:solidFill>
              </a:rPr>
              <a:t>Inductive</a:t>
            </a:r>
            <a:r>
              <a:rPr lang="it-IT" sz="2400" dirty="0" smtClean="0">
                <a:solidFill>
                  <a:srgbClr val="7030A0"/>
                </a:solidFill>
              </a:rPr>
              <a:t> </a:t>
            </a:r>
            <a:r>
              <a:rPr lang="it-IT" sz="2400" dirty="0" err="1" smtClean="0">
                <a:solidFill>
                  <a:srgbClr val="7030A0"/>
                </a:solidFill>
              </a:rPr>
              <a:t>loss</a:t>
            </a:r>
            <a:r>
              <a:rPr lang="it-IT" sz="2400" dirty="0" smtClean="0">
                <a:solidFill>
                  <a:srgbClr val="7030A0"/>
                </a:solidFill>
              </a:rPr>
              <a:t> </a:t>
            </a:r>
            <a:r>
              <a:rPr lang="de-DE" sz="2400" dirty="0" smtClean="0"/>
              <a:t>≫</a:t>
            </a:r>
            <a:r>
              <a:rPr lang="de-DE" sz="2400" dirty="0" smtClean="0">
                <a:solidFill>
                  <a:srgbClr val="00B050"/>
                </a:solidFill>
              </a:rPr>
              <a:t> </a:t>
            </a:r>
            <a:r>
              <a:rPr lang="de-DE" sz="2400" dirty="0" err="1" smtClean="0">
                <a:solidFill>
                  <a:srgbClr val="00B050"/>
                </a:solidFill>
              </a:rPr>
              <a:t>capacitive</a:t>
            </a:r>
            <a:r>
              <a:rPr lang="de-DE" sz="2400" dirty="0" smtClean="0">
                <a:solidFill>
                  <a:srgbClr val="00B050"/>
                </a:solidFill>
              </a:rPr>
              <a:t> </a:t>
            </a:r>
            <a:r>
              <a:rPr lang="de-DE" sz="2400" dirty="0" err="1" smtClean="0">
                <a:solidFill>
                  <a:srgbClr val="00B050"/>
                </a:solidFill>
              </a:rPr>
              <a:t>loss</a:t>
            </a:r>
            <a:endParaRPr lang="it-IT" sz="2400" dirty="0" smtClean="0">
              <a:solidFill>
                <a:srgbClr val="00B050"/>
              </a:solidFill>
            </a:endParaRPr>
          </a:p>
        </p:txBody>
      </p:sp>
      <p:sp>
        <p:nvSpPr>
          <p:cNvPr id="17" name="Textfeld 33"/>
          <p:cNvSpPr txBox="1"/>
          <p:nvPr/>
        </p:nvSpPr>
        <p:spPr>
          <a:xfrm>
            <a:off x="1980635" y="2187724"/>
            <a:ext cx="6321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e</a:t>
            </a:r>
            <a:r>
              <a:rPr lang="it-IT" sz="3200" baseline="30000" dirty="0" smtClean="0"/>
              <a:t>-</a:t>
            </a:r>
            <a:r>
              <a:rPr lang="it-IT" sz="3200" dirty="0" smtClean="0"/>
              <a:t> --- e</a:t>
            </a:r>
            <a:r>
              <a:rPr lang="it-IT" sz="3200" baseline="30000" dirty="0" smtClean="0"/>
              <a:t>-</a:t>
            </a:r>
            <a:r>
              <a:rPr lang="it-IT" sz="3200" dirty="0" smtClean="0"/>
              <a:t>  + 2</a:t>
            </a:r>
            <a:r>
              <a:rPr lang="el-GR" sz="3200" dirty="0" smtClean="0"/>
              <a:t>Δ</a:t>
            </a:r>
            <a:r>
              <a:rPr lang="it-IT" sz="3200" dirty="0" smtClean="0"/>
              <a:t> = 2 </a:t>
            </a:r>
            <a:r>
              <a:rPr lang="it-IT" sz="3200" dirty="0" smtClean="0">
                <a:solidFill>
                  <a:srgbClr val="FF0000"/>
                </a:solidFill>
              </a:rPr>
              <a:t>QP  </a:t>
            </a:r>
            <a:r>
              <a:rPr lang="it-IT" sz="2400" dirty="0" smtClean="0">
                <a:solidFill>
                  <a:srgbClr val="FF0000"/>
                </a:solidFill>
              </a:rPr>
              <a:t>(</a:t>
            </a:r>
            <a:r>
              <a:rPr lang="it-IT" sz="2400" dirty="0" err="1" smtClean="0">
                <a:solidFill>
                  <a:srgbClr val="FF0000"/>
                </a:solidFill>
              </a:rPr>
              <a:t>quasiparticles</a:t>
            </a:r>
            <a:r>
              <a:rPr lang="it-IT" sz="2400" dirty="0" smtClean="0">
                <a:solidFill>
                  <a:srgbClr val="FF0000"/>
                </a:solidFill>
              </a:rPr>
              <a:t>)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19" name="Ellipse 2"/>
          <p:cNvSpPr/>
          <p:nvPr/>
        </p:nvSpPr>
        <p:spPr>
          <a:xfrm>
            <a:off x="5127150" y="2144995"/>
            <a:ext cx="704255" cy="6740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34"/>
          <p:cNvSpPr/>
          <p:nvPr/>
        </p:nvSpPr>
        <p:spPr>
          <a:xfrm>
            <a:off x="1926916" y="2201330"/>
            <a:ext cx="1545914" cy="66521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6704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Quasiparticles in SC circuits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de-DE" dirty="0" err="1"/>
              <a:t>Valenti</a:t>
            </a:r>
            <a:r>
              <a:rPr lang="en-US" altLang="de-DE" dirty="0"/>
              <a:t>, </a:t>
            </a:r>
            <a:r>
              <a:rPr lang="en-US" altLang="de-DE" dirty="0" err="1"/>
              <a:t>Cardani</a:t>
            </a:r>
            <a:r>
              <a:rPr lang="en-US" altLang="de-DE" dirty="0"/>
              <a:t> et al., arXiv:2005.02286</a:t>
            </a:r>
          </a:p>
        </p:txBody>
      </p:sp>
      <p:sp>
        <p:nvSpPr>
          <p:cNvPr id="5" name="Textfeld 3"/>
          <p:cNvSpPr txBox="1"/>
          <p:nvPr/>
        </p:nvSpPr>
        <p:spPr>
          <a:xfrm>
            <a:off x="516394" y="1124744"/>
            <a:ext cx="837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•</a:t>
            </a:r>
            <a:r>
              <a:rPr lang="it-IT" sz="2400" b="1" dirty="0" smtClean="0"/>
              <a:t> </a:t>
            </a:r>
            <a:r>
              <a:rPr lang="it-IT" sz="2400" i="1" dirty="0" err="1" smtClean="0"/>
              <a:t>Static</a:t>
            </a:r>
            <a:r>
              <a:rPr lang="it-IT" sz="2400" dirty="0" smtClean="0"/>
              <a:t> </a:t>
            </a:r>
            <a:r>
              <a:rPr lang="it-IT" sz="2400" dirty="0" err="1" smtClean="0"/>
              <a:t>effect</a:t>
            </a:r>
            <a:r>
              <a:rPr lang="it-IT" sz="2400" dirty="0" smtClean="0"/>
              <a:t>: Q</a:t>
            </a:r>
            <a:r>
              <a:rPr lang="it-IT" sz="2400" baseline="-25000" dirty="0" smtClean="0"/>
              <a:t>i</a:t>
            </a:r>
            <a:r>
              <a:rPr lang="it-IT" sz="2400" dirty="0" smtClean="0"/>
              <a:t> </a:t>
            </a:r>
            <a:r>
              <a:rPr lang="it-IT" sz="2400" dirty="0" err="1" smtClean="0"/>
              <a:t>decreases</a:t>
            </a:r>
            <a:r>
              <a:rPr lang="it-IT" sz="2400" dirty="0" smtClean="0"/>
              <a:t> (f</a:t>
            </a:r>
            <a:r>
              <a:rPr lang="it-IT" sz="2400" baseline="-25000" dirty="0" smtClean="0"/>
              <a:t>0</a:t>
            </a:r>
            <a:r>
              <a:rPr lang="it-IT" sz="2400" dirty="0" smtClean="0"/>
              <a:t> </a:t>
            </a:r>
            <a:r>
              <a:rPr lang="it-IT" sz="2400" i="1" dirty="0" err="1" smtClean="0"/>
              <a:t>shifts</a:t>
            </a:r>
            <a:r>
              <a:rPr lang="it-IT" sz="2400" dirty="0" smtClean="0"/>
              <a:t>)</a:t>
            </a:r>
            <a:endParaRPr lang="de-DE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542" y="1628800"/>
            <a:ext cx="2916322" cy="230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5"/>
          <p:cNvSpPr txBox="1"/>
          <p:nvPr/>
        </p:nvSpPr>
        <p:spPr>
          <a:xfrm>
            <a:off x="3491880" y="1628800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Lévy</a:t>
            </a:r>
            <a:r>
              <a:rPr lang="it-IT" sz="2000" dirty="0" smtClean="0"/>
              <a:t>-Bertrand et al., arXiv</a:t>
            </a:r>
            <a:r>
              <a:rPr lang="it-IT" sz="2000" dirty="0"/>
              <a:t>:</a:t>
            </a:r>
            <a:r>
              <a:rPr lang="it-IT" sz="2000" dirty="0" smtClean="0"/>
              <a:t>2010.03845</a:t>
            </a:r>
          </a:p>
          <a:p>
            <a:endParaRPr lang="it-IT" sz="2000" dirty="0"/>
          </a:p>
          <a:p>
            <a:r>
              <a:rPr lang="it-IT" sz="2000" dirty="0" err="1" smtClean="0"/>
              <a:t>Higher</a:t>
            </a:r>
            <a:r>
              <a:rPr lang="it-IT" sz="2000" dirty="0" smtClean="0"/>
              <a:t> </a:t>
            </a:r>
            <a:r>
              <a:rPr lang="it-IT" sz="2000" dirty="0" err="1" smtClean="0"/>
              <a:t>blackbody</a:t>
            </a:r>
            <a:r>
              <a:rPr lang="it-IT" sz="2000" dirty="0" smtClean="0"/>
              <a:t> T: more </a:t>
            </a:r>
            <a:r>
              <a:rPr lang="it-IT" sz="2000" dirty="0" err="1" smtClean="0"/>
              <a:t>broken</a:t>
            </a:r>
            <a:r>
              <a:rPr lang="it-IT" sz="2000" dirty="0" smtClean="0"/>
              <a:t> </a:t>
            </a:r>
            <a:r>
              <a:rPr lang="it-IT" sz="2000" dirty="0" err="1" smtClean="0"/>
              <a:t>CPs</a:t>
            </a:r>
            <a:endParaRPr lang="it-IT" sz="2000" dirty="0" smtClean="0"/>
          </a:p>
          <a:p>
            <a:r>
              <a:rPr lang="it-IT" sz="2000" dirty="0" smtClean="0">
                <a:sym typeface="Wingdings" panose="05000000000000000000" pitchFamily="2" charset="2"/>
              </a:rPr>
              <a:t> more </a:t>
            </a:r>
            <a:r>
              <a:rPr lang="it-IT" sz="2000" dirty="0" err="1" smtClean="0">
                <a:sym typeface="Wingdings" panose="05000000000000000000" pitchFamily="2" charset="2"/>
              </a:rPr>
              <a:t>QPs</a:t>
            </a:r>
            <a:endParaRPr lang="it-IT" sz="2000" dirty="0" smtClean="0"/>
          </a:p>
        </p:txBody>
      </p:sp>
      <p:sp>
        <p:nvSpPr>
          <p:cNvPr id="11" name="Textfeld 7"/>
          <p:cNvSpPr txBox="1"/>
          <p:nvPr/>
        </p:nvSpPr>
        <p:spPr>
          <a:xfrm>
            <a:off x="6485438" y="112474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Fingerprint</a:t>
            </a:r>
            <a:r>
              <a:rPr lang="it-IT" sz="2400" dirty="0" smtClean="0"/>
              <a:t>: Q</a:t>
            </a:r>
            <a:r>
              <a:rPr lang="it-IT" sz="2400" baseline="-25000" dirty="0" smtClean="0"/>
              <a:t>i</a:t>
            </a:r>
          </a:p>
          <a:p>
            <a:endParaRPr lang="de-DE" sz="2400" dirty="0"/>
          </a:p>
        </p:txBody>
      </p:sp>
      <p:cxnSp>
        <p:nvCxnSpPr>
          <p:cNvPr id="15" name="Gerade Verbindung 8"/>
          <p:cNvCxnSpPr/>
          <p:nvPr/>
        </p:nvCxnSpPr>
        <p:spPr>
          <a:xfrm>
            <a:off x="6349042" y="1196752"/>
            <a:ext cx="0" cy="27839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6410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Quasiparticles in SC circuits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de-DE" dirty="0" err="1"/>
              <a:t>Valenti</a:t>
            </a:r>
            <a:r>
              <a:rPr lang="en-US" altLang="de-DE" dirty="0"/>
              <a:t>, </a:t>
            </a:r>
            <a:r>
              <a:rPr lang="en-US" altLang="de-DE" dirty="0" err="1"/>
              <a:t>Cardani</a:t>
            </a:r>
            <a:r>
              <a:rPr lang="en-US" altLang="de-DE" dirty="0"/>
              <a:t> et al., arXiv:2005.02286</a:t>
            </a:r>
          </a:p>
        </p:txBody>
      </p:sp>
      <p:sp>
        <p:nvSpPr>
          <p:cNvPr id="5" name="Textfeld 3"/>
          <p:cNvSpPr txBox="1"/>
          <p:nvPr/>
        </p:nvSpPr>
        <p:spPr>
          <a:xfrm>
            <a:off x="516394" y="1124744"/>
            <a:ext cx="837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•</a:t>
            </a:r>
            <a:r>
              <a:rPr lang="it-IT" sz="2400" b="1" dirty="0" smtClean="0"/>
              <a:t> </a:t>
            </a:r>
            <a:r>
              <a:rPr lang="it-IT" sz="2400" i="1" dirty="0" err="1" smtClean="0"/>
              <a:t>Static</a:t>
            </a:r>
            <a:r>
              <a:rPr lang="it-IT" sz="2400" dirty="0" smtClean="0"/>
              <a:t> </a:t>
            </a:r>
            <a:r>
              <a:rPr lang="it-IT" sz="2400" dirty="0" err="1" smtClean="0"/>
              <a:t>effect</a:t>
            </a:r>
            <a:r>
              <a:rPr lang="it-IT" sz="2400" dirty="0" smtClean="0"/>
              <a:t>: Q</a:t>
            </a:r>
            <a:r>
              <a:rPr lang="it-IT" sz="2400" baseline="-25000" dirty="0" smtClean="0"/>
              <a:t>i</a:t>
            </a:r>
            <a:r>
              <a:rPr lang="it-IT" sz="2400" dirty="0" smtClean="0"/>
              <a:t> </a:t>
            </a:r>
            <a:r>
              <a:rPr lang="it-IT" sz="2400" dirty="0" err="1" smtClean="0"/>
              <a:t>decreases</a:t>
            </a:r>
            <a:r>
              <a:rPr lang="it-IT" sz="2400" dirty="0" smtClean="0"/>
              <a:t> (f</a:t>
            </a:r>
            <a:r>
              <a:rPr lang="it-IT" sz="2400" baseline="-25000" dirty="0" smtClean="0"/>
              <a:t>0</a:t>
            </a:r>
            <a:r>
              <a:rPr lang="it-IT" sz="2400" dirty="0" smtClean="0"/>
              <a:t> </a:t>
            </a:r>
            <a:r>
              <a:rPr lang="it-IT" sz="2400" i="1" dirty="0" err="1" smtClean="0"/>
              <a:t>shifts</a:t>
            </a:r>
            <a:r>
              <a:rPr lang="it-IT" sz="2400" dirty="0" smtClean="0"/>
              <a:t>)</a:t>
            </a:r>
            <a:endParaRPr lang="de-DE" sz="2400" dirty="0"/>
          </a:p>
        </p:txBody>
      </p:sp>
      <p:sp>
        <p:nvSpPr>
          <p:cNvPr id="6" name="Textfeld 4"/>
          <p:cNvSpPr txBox="1"/>
          <p:nvPr/>
        </p:nvSpPr>
        <p:spPr>
          <a:xfrm>
            <a:off x="516394" y="3980681"/>
            <a:ext cx="837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•</a:t>
            </a:r>
            <a:r>
              <a:rPr lang="it-IT" sz="2400" b="1" dirty="0" smtClean="0"/>
              <a:t> </a:t>
            </a:r>
            <a:r>
              <a:rPr lang="it-IT" sz="2400" i="1" dirty="0" err="1" smtClean="0"/>
              <a:t>Dynamic</a:t>
            </a:r>
            <a:r>
              <a:rPr lang="it-IT" sz="2400" dirty="0" smtClean="0"/>
              <a:t> </a:t>
            </a:r>
            <a:r>
              <a:rPr lang="it-IT" sz="2400" dirty="0" err="1" smtClean="0"/>
              <a:t>effect</a:t>
            </a:r>
            <a:r>
              <a:rPr lang="it-IT" sz="2400" dirty="0" smtClean="0"/>
              <a:t>: f</a:t>
            </a:r>
            <a:r>
              <a:rPr lang="it-IT" sz="2400" baseline="-25000" dirty="0" smtClean="0"/>
              <a:t>0</a:t>
            </a:r>
            <a:r>
              <a:rPr lang="it-IT" sz="2400" dirty="0" smtClean="0"/>
              <a:t> </a:t>
            </a:r>
            <a:r>
              <a:rPr lang="it-IT" sz="2400" dirty="0" err="1" smtClean="0">
                <a:solidFill>
                  <a:srgbClr val="FF00FF"/>
                </a:solidFill>
              </a:rPr>
              <a:t>jitters</a:t>
            </a:r>
            <a:r>
              <a:rPr lang="it-IT" sz="2400" dirty="0" smtClean="0"/>
              <a:t>, or </a:t>
            </a:r>
            <a:r>
              <a:rPr lang="it-IT" sz="2400" dirty="0" err="1" smtClean="0"/>
              <a:t>even</a:t>
            </a:r>
            <a:r>
              <a:rPr lang="it-IT" sz="2400" dirty="0" smtClean="0"/>
              <a:t> </a:t>
            </a:r>
            <a:r>
              <a:rPr lang="it-IT" sz="2400" dirty="0" err="1" smtClean="0">
                <a:solidFill>
                  <a:srgbClr val="00B0F0"/>
                </a:solidFill>
              </a:rPr>
              <a:t>drops</a:t>
            </a:r>
            <a:endParaRPr lang="de-DE" sz="2400" i="1" dirty="0">
              <a:solidFill>
                <a:srgbClr val="00B0F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542" y="1628800"/>
            <a:ext cx="2916322" cy="230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5"/>
          <p:cNvSpPr txBox="1"/>
          <p:nvPr/>
        </p:nvSpPr>
        <p:spPr>
          <a:xfrm>
            <a:off x="3491880" y="1628800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Lévy</a:t>
            </a:r>
            <a:r>
              <a:rPr lang="it-IT" sz="2000" dirty="0" smtClean="0"/>
              <a:t>-Bertrand et al., arXiv</a:t>
            </a:r>
            <a:r>
              <a:rPr lang="it-IT" sz="2000" dirty="0"/>
              <a:t>:</a:t>
            </a:r>
            <a:r>
              <a:rPr lang="it-IT" sz="2000" dirty="0" smtClean="0"/>
              <a:t>2010.03845</a:t>
            </a:r>
          </a:p>
          <a:p>
            <a:endParaRPr lang="it-IT" sz="2000" dirty="0"/>
          </a:p>
          <a:p>
            <a:r>
              <a:rPr lang="it-IT" sz="2000" dirty="0" err="1" smtClean="0"/>
              <a:t>Higher</a:t>
            </a:r>
            <a:r>
              <a:rPr lang="it-IT" sz="2000" dirty="0" smtClean="0"/>
              <a:t> </a:t>
            </a:r>
            <a:r>
              <a:rPr lang="it-IT" sz="2000" dirty="0" err="1" smtClean="0"/>
              <a:t>blackbody</a:t>
            </a:r>
            <a:r>
              <a:rPr lang="it-IT" sz="2000" dirty="0" smtClean="0"/>
              <a:t> T: more </a:t>
            </a:r>
            <a:r>
              <a:rPr lang="it-IT" sz="2000" dirty="0" err="1" smtClean="0"/>
              <a:t>broken</a:t>
            </a:r>
            <a:r>
              <a:rPr lang="it-IT" sz="2000" dirty="0" smtClean="0"/>
              <a:t> </a:t>
            </a:r>
            <a:r>
              <a:rPr lang="it-IT" sz="2000" dirty="0" err="1" smtClean="0"/>
              <a:t>CPs</a:t>
            </a:r>
            <a:endParaRPr lang="it-IT" sz="2000" dirty="0" smtClean="0"/>
          </a:p>
          <a:p>
            <a:r>
              <a:rPr lang="it-IT" sz="2000" dirty="0" smtClean="0">
                <a:sym typeface="Wingdings" panose="05000000000000000000" pitchFamily="2" charset="2"/>
              </a:rPr>
              <a:t> more </a:t>
            </a:r>
            <a:r>
              <a:rPr lang="it-IT" sz="2000" dirty="0" err="1" smtClean="0">
                <a:sym typeface="Wingdings" panose="05000000000000000000" pitchFamily="2" charset="2"/>
              </a:rPr>
              <a:t>QPs</a:t>
            </a:r>
            <a:endParaRPr lang="it-IT" sz="2000" dirty="0" smtClean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88" y="4869160"/>
            <a:ext cx="436674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6"/>
          <p:cNvSpPr/>
          <p:nvPr/>
        </p:nvSpPr>
        <p:spPr>
          <a:xfrm>
            <a:off x="1524506" y="5013176"/>
            <a:ext cx="864096" cy="28803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7"/>
          <p:cNvSpPr txBox="1"/>
          <p:nvPr/>
        </p:nvSpPr>
        <p:spPr>
          <a:xfrm>
            <a:off x="6485438" y="112474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Fingerprint</a:t>
            </a:r>
            <a:r>
              <a:rPr lang="it-IT" sz="2400" dirty="0" smtClean="0"/>
              <a:t>: Q</a:t>
            </a:r>
            <a:r>
              <a:rPr lang="it-IT" sz="2400" baseline="-25000" dirty="0" smtClean="0"/>
              <a:t>i</a:t>
            </a:r>
          </a:p>
          <a:p>
            <a:endParaRPr lang="de-DE" sz="2400" dirty="0"/>
          </a:p>
        </p:txBody>
      </p:sp>
      <p:sp>
        <p:nvSpPr>
          <p:cNvPr id="12" name="Textfeld 11"/>
          <p:cNvSpPr txBox="1"/>
          <p:nvPr/>
        </p:nvSpPr>
        <p:spPr>
          <a:xfrm>
            <a:off x="6474008" y="3980681"/>
            <a:ext cx="241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Fingerprints</a:t>
            </a:r>
            <a:r>
              <a:rPr lang="it-IT" sz="2400" dirty="0" smtClean="0"/>
              <a:t>: </a:t>
            </a:r>
            <a:endParaRPr lang="it-IT" sz="2400" dirty="0"/>
          </a:p>
          <a:p>
            <a:r>
              <a:rPr lang="it-IT" sz="2400" dirty="0" err="1" smtClean="0">
                <a:solidFill>
                  <a:srgbClr val="00B0F0"/>
                </a:solidFill>
              </a:rPr>
              <a:t>Drop</a:t>
            </a:r>
            <a:r>
              <a:rPr lang="it-IT" sz="2400" dirty="0" smtClean="0"/>
              <a:t> </a:t>
            </a:r>
            <a:r>
              <a:rPr lang="it-IT" sz="2400" dirty="0" err="1" smtClean="0"/>
              <a:t>count</a:t>
            </a:r>
            <a:endParaRPr lang="it-IT" sz="2400" dirty="0" smtClean="0"/>
          </a:p>
          <a:p>
            <a:r>
              <a:rPr lang="it-IT" sz="2400" dirty="0" smtClean="0"/>
              <a:t>(</a:t>
            </a:r>
            <a:r>
              <a:rPr lang="it-IT" sz="2400" dirty="0" err="1" smtClean="0"/>
              <a:t>coarse</a:t>
            </a:r>
            <a:r>
              <a:rPr lang="it-IT" sz="2400" dirty="0" smtClean="0"/>
              <a:t>)</a:t>
            </a:r>
          </a:p>
          <a:p>
            <a:r>
              <a:rPr lang="it-IT" sz="2400" dirty="0" err="1" smtClean="0">
                <a:solidFill>
                  <a:srgbClr val="FF00FF"/>
                </a:solidFill>
              </a:rPr>
              <a:t>Jitter</a:t>
            </a:r>
            <a:r>
              <a:rPr lang="it-IT" sz="2400" dirty="0" smtClean="0"/>
              <a:t> </a:t>
            </a:r>
            <a:r>
              <a:rPr lang="it-IT" sz="2400" dirty="0" err="1" smtClean="0"/>
              <a:t>spectrum</a:t>
            </a:r>
            <a:r>
              <a:rPr lang="it-IT" sz="2400" dirty="0" smtClean="0"/>
              <a:t> </a:t>
            </a:r>
          </a:p>
          <a:p>
            <a:r>
              <a:rPr lang="it-IT" sz="2400" dirty="0" smtClean="0"/>
              <a:t>(fine)</a:t>
            </a:r>
          </a:p>
        </p:txBody>
      </p:sp>
      <p:sp>
        <p:nvSpPr>
          <p:cNvPr id="13" name="Rechteck 12"/>
          <p:cNvSpPr/>
          <p:nvPr/>
        </p:nvSpPr>
        <p:spPr>
          <a:xfrm>
            <a:off x="2555776" y="5085184"/>
            <a:ext cx="504056" cy="64807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516393" y="4509120"/>
            <a:ext cx="5256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Grünhaupt</a:t>
            </a:r>
            <a:r>
              <a:rPr lang="it-IT" sz="2000" dirty="0" smtClean="0"/>
              <a:t> et al., PRL </a:t>
            </a:r>
            <a:r>
              <a:rPr lang="de-DE" sz="2000" dirty="0" smtClean="0"/>
              <a:t>121</a:t>
            </a:r>
            <a:r>
              <a:rPr lang="de-DE" sz="2000" dirty="0"/>
              <a:t>, </a:t>
            </a:r>
            <a:r>
              <a:rPr lang="de-DE" sz="2000" dirty="0" smtClean="0"/>
              <a:t>117001 (2018)</a:t>
            </a:r>
            <a:endParaRPr lang="de-DE" sz="2000" dirty="0"/>
          </a:p>
        </p:txBody>
      </p:sp>
      <p:cxnSp>
        <p:nvCxnSpPr>
          <p:cNvPr id="15" name="Gerade Verbindung 8"/>
          <p:cNvCxnSpPr/>
          <p:nvPr/>
        </p:nvCxnSpPr>
        <p:spPr>
          <a:xfrm>
            <a:off x="6349042" y="1196752"/>
            <a:ext cx="0" cy="51125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4"/>
          <p:cNvCxnSpPr/>
          <p:nvPr/>
        </p:nvCxnSpPr>
        <p:spPr>
          <a:xfrm>
            <a:off x="444386" y="4005064"/>
            <a:ext cx="79928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QPs</a:t>
            </a:r>
            <a:r>
              <a:rPr lang="it-IT" dirty="0" smtClean="0"/>
              <a:t>: </a:t>
            </a:r>
            <a:r>
              <a:rPr lang="it-IT" dirty="0" err="1" smtClean="0"/>
              <a:t>where</a:t>
            </a:r>
            <a:r>
              <a:rPr lang="it-IT" dirty="0" smtClean="0"/>
              <a:t> from?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de-DE" dirty="0" err="1"/>
              <a:t>Valenti</a:t>
            </a:r>
            <a:r>
              <a:rPr lang="en-US" altLang="de-DE" dirty="0"/>
              <a:t>, </a:t>
            </a:r>
            <a:r>
              <a:rPr lang="en-US" altLang="de-DE" dirty="0" err="1"/>
              <a:t>Cardani</a:t>
            </a:r>
            <a:r>
              <a:rPr lang="en-US" altLang="de-DE" dirty="0"/>
              <a:t> et al., arXiv:2005.02286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84935" y="1124744"/>
            <a:ext cx="6789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• T</a:t>
            </a:r>
            <a:r>
              <a:rPr lang="it-IT" sz="2400" baseline="-25000" dirty="0" smtClean="0"/>
              <a:t>c</a:t>
            </a:r>
            <a:r>
              <a:rPr lang="it-IT" sz="2400" dirty="0" smtClean="0"/>
              <a:t>~1 K, T of </a:t>
            </a:r>
            <a:r>
              <a:rPr lang="it-IT" sz="2400" dirty="0" err="1" smtClean="0"/>
              <a:t>operation</a:t>
            </a:r>
            <a:r>
              <a:rPr lang="it-IT" sz="2400" dirty="0" smtClean="0"/>
              <a:t> ~10 </a:t>
            </a:r>
            <a:r>
              <a:rPr lang="it-IT" sz="2400" dirty="0" err="1" smtClean="0"/>
              <a:t>mK</a:t>
            </a:r>
            <a:r>
              <a:rPr lang="it-IT" sz="2400" dirty="0" smtClean="0"/>
              <a:t> </a:t>
            </a:r>
            <a:r>
              <a:rPr lang="it-IT" sz="2400" dirty="0" smtClean="0">
                <a:sym typeface="Wingdings" panose="05000000000000000000" pitchFamily="2" charset="2"/>
              </a:rPr>
              <a:t> NOT </a:t>
            </a:r>
            <a:r>
              <a:rPr lang="it-IT" sz="2400" dirty="0" err="1" smtClean="0">
                <a:sym typeface="Wingdings" panose="05000000000000000000" pitchFamily="2" charset="2"/>
              </a:rPr>
              <a:t>thermal</a:t>
            </a:r>
            <a:r>
              <a:rPr lang="it-IT" sz="2400" dirty="0" smtClean="0">
                <a:sym typeface="Wingdings" panose="05000000000000000000" pitchFamily="2" charset="2"/>
              </a:rPr>
              <a:t>!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xmlns="" val="124293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QPs</a:t>
            </a:r>
            <a:r>
              <a:rPr lang="it-IT" dirty="0" smtClean="0"/>
              <a:t>: </a:t>
            </a:r>
            <a:r>
              <a:rPr lang="it-IT" dirty="0" err="1" smtClean="0"/>
              <a:t>where</a:t>
            </a:r>
            <a:r>
              <a:rPr lang="it-IT" dirty="0" smtClean="0"/>
              <a:t> from?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de-DE" dirty="0" err="1"/>
              <a:t>Valenti</a:t>
            </a:r>
            <a:r>
              <a:rPr lang="en-US" altLang="de-DE" dirty="0"/>
              <a:t>, </a:t>
            </a:r>
            <a:r>
              <a:rPr lang="en-US" altLang="de-DE" dirty="0" err="1"/>
              <a:t>Cardani</a:t>
            </a:r>
            <a:r>
              <a:rPr lang="en-US" altLang="de-DE" dirty="0"/>
              <a:t> et al., arXiv:2005.02286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84935" y="1124744"/>
            <a:ext cx="6789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• T</a:t>
            </a:r>
            <a:r>
              <a:rPr lang="it-IT" sz="2400" baseline="-25000" dirty="0" smtClean="0"/>
              <a:t>c</a:t>
            </a:r>
            <a:r>
              <a:rPr lang="it-IT" sz="2400" dirty="0" smtClean="0"/>
              <a:t>~1 K, T of </a:t>
            </a:r>
            <a:r>
              <a:rPr lang="it-IT" sz="2400" dirty="0" err="1" smtClean="0"/>
              <a:t>operation</a:t>
            </a:r>
            <a:r>
              <a:rPr lang="it-IT" sz="2400" dirty="0" smtClean="0"/>
              <a:t> ~10 </a:t>
            </a:r>
            <a:r>
              <a:rPr lang="it-IT" sz="2400" dirty="0" err="1" smtClean="0"/>
              <a:t>mK</a:t>
            </a:r>
            <a:r>
              <a:rPr lang="it-IT" sz="2400" dirty="0" smtClean="0"/>
              <a:t> </a:t>
            </a:r>
            <a:r>
              <a:rPr lang="it-IT" sz="2400" dirty="0" smtClean="0">
                <a:sym typeface="Wingdings" panose="05000000000000000000" pitchFamily="2" charset="2"/>
              </a:rPr>
              <a:t> NOT </a:t>
            </a:r>
            <a:r>
              <a:rPr lang="it-IT" sz="2400" dirty="0" err="1" smtClean="0">
                <a:sym typeface="Wingdings" panose="05000000000000000000" pitchFamily="2" charset="2"/>
              </a:rPr>
              <a:t>thermal</a:t>
            </a:r>
            <a:r>
              <a:rPr lang="it-IT" sz="2400" dirty="0" smtClean="0">
                <a:sym typeface="Wingdings" panose="05000000000000000000" pitchFamily="2" charset="2"/>
              </a:rPr>
              <a:t>!</a:t>
            </a:r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384935" y="1700808"/>
            <a:ext cx="8219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• </a:t>
            </a:r>
            <a:r>
              <a:rPr lang="it-IT" sz="2400" dirty="0" err="1" smtClean="0"/>
              <a:t>Possible</a:t>
            </a:r>
            <a:r>
              <a:rPr lang="it-IT" sz="2400" dirty="0" smtClean="0"/>
              <a:t> source: </a:t>
            </a:r>
          </a:p>
          <a:p>
            <a:r>
              <a:rPr lang="it-IT" sz="2400" dirty="0">
                <a:solidFill>
                  <a:srgbClr val="4121FF"/>
                </a:solidFill>
              </a:rPr>
              <a:t> </a:t>
            </a:r>
            <a:r>
              <a:rPr lang="it-IT" sz="2400" dirty="0" smtClean="0">
                <a:solidFill>
                  <a:srgbClr val="4121FF"/>
                </a:solidFill>
              </a:rPr>
              <a:t> </a:t>
            </a:r>
            <a:r>
              <a:rPr lang="it-IT" sz="2400" dirty="0" err="1" smtClean="0">
                <a:solidFill>
                  <a:srgbClr val="4121FF"/>
                </a:solidFill>
              </a:rPr>
              <a:t>radiation</a:t>
            </a:r>
            <a:r>
              <a:rPr lang="it-IT" sz="2400" dirty="0" smtClean="0"/>
              <a:t> </a:t>
            </a:r>
            <a:r>
              <a:rPr lang="it-IT" sz="2400" dirty="0" err="1" smtClean="0"/>
              <a:t>generating</a:t>
            </a:r>
            <a:r>
              <a:rPr lang="it-IT" sz="2400" dirty="0" smtClean="0"/>
              <a:t> </a:t>
            </a:r>
            <a:r>
              <a:rPr lang="it-IT" sz="2400" dirty="0" err="1" smtClean="0">
                <a:solidFill>
                  <a:srgbClr val="00B0F0"/>
                </a:solidFill>
              </a:rPr>
              <a:t>phonons</a:t>
            </a:r>
            <a:r>
              <a:rPr lang="it-IT" sz="2400" dirty="0" smtClean="0"/>
              <a:t> in the </a:t>
            </a:r>
            <a:r>
              <a:rPr lang="it-IT" sz="2400" dirty="0" err="1" smtClean="0">
                <a:solidFill>
                  <a:schemeClr val="bg1">
                    <a:lumMod val="65000"/>
                  </a:schemeClr>
                </a:solidFill>
              </a:rPr>
              <a:t>substrate</a:t>
            </a:r>
            <a:endParaRPr lang="de-DE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08256" y="3200782"/>
            <a:ext cx="3019972" cy="16651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6178" y="3510897"/>
            <a:ext cx="1226486" cy="1226531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230366" y="2739117"/>
            <a:ext cx="161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1520FF"/>
                </a:solidFill>
              </a:rPr>
              <a:t>h</a:t>
            </a:r>
            <a:r>
              <a:rPr lang="el-GR" sz="2400" dirty="0">
                <a:solidFill>
                  <a:srgbClr val="1520FF"/>
                </a:solidFill>
              </a:rPr>
              <a:t>ν</a:t>
            </a:r>
            <a:r>
              <a:rPr lang="it-IT" sz="2400" dirty="0" smtClean="0">
                <a:solidFill>
                  <a:srgbClr val="1520FF"/>
                </a:solidFill>
              </a:rPr>
              <a:t> ≫ 2</a:t>
            </a:r>
            <a:r>
              <a:rPr lang="el-GR" sz="2400" dirty="0" smtClean="0">
                <a:solidFill>
                  <a:srgbClr val="1520FF"/>
                </a:solidFill>
              </a:rPr>
              <a:t>Δ</a:t>
            </a:r>
            <a:endParaRPr lang="de-DE" sz="2400" dirty="0">
              <a:solidFill>
                <a:srgbClr val="1520FF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19248" y="2739117"/>
            <a:ext cx="169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bg1">
                    <a:lumMod val="65000"/>
                  </a:schemeClr>
                </a:solidFill>
              </a:rPr>
              <a:t>substrate</a:t>
            </a:r>
            <a:endParaRPr lang="de-DE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7056" y="351167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C</a:t>
            </a:r>
            <a:endParaRPr lang="it-IT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467988" y="340918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L</a:t>
            </a:r>
            <a:endParaRPr lang="it-IT" sz="2800" dirty="0"/>
          </a:p>
        </p:txBody>
      </p:sp>
      <p:cxnSp>
        <p:nvCxnSpPr>
          <p:cNvPr id="18" name="Gerade Verbindung 17"/>
          <p:cNvCxnSpPr/>
          <p:nvPr/>
        </p:nvCxnSpPr>
        <p:spPr>
          <a:xfrm flipH="1">
            <a:off x="1229104" y="4208894"/>
            <a:ext cx="598924" cy="7920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459876" y="4971365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«QP </a:t>
            </a:r>
            <a:r>
              <a:rPr lang="it-IT" sz="2400" dirty="0" err="1" smtClean="0">
                <a:solidFill>
                  <a:srgbClr val="FF0000"/>
                </a:solidFill>
              </a:rPr>
              <a:t>burst</a:t>
            </a:r>
            <a:r>
              <a:rPr lang="it-IT" sz="2400" dirty="0" smtClean="0">
                <a:solidFill>
                  <a:srgbClr val="FF0000"/>
                </a:solidFill>
              </a:rPr>
              <a:t>»</a:t>
            </a:r>
            <a:endParaRPr lang="de-DE" sz="2400" dirty="0">
              <a:solidFill>
                <a:srgbClr val="FF0000"/>
              </a:solidFill>
            </a:endParaRPr>
          </a:p>
        </p:txBody>
      </p:sp>
      <p:pic>
        <p:nvPicPr>
          <p:cNvPr id="20" name="Picture 2" descr="X:\People\Francesco\CONFERENCES\BOSTON_VISIT\LC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08" y="3366456"/>
            <a:ext cx="1368152" cy="145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nhaltsplatzhalt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7296" y="3773284"/>
            <a:ext cx="463070" cy="463085"/>
          </a:xfrm>
          <a:prstGeom prst="rect">
            <a:avLst/>
          </a:prstGeom>
        </p:spPr>
      </p:pic>
      <p:pic>
        <p:nvPicPr>
          <p:cNvPr id="22" name="Inhaltsplatzhalter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19027611">
            <a:off x="2573356" y="3449531"/>
            <a:ext cx="1078536" cy="35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3133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-PPT_Master_en_2016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KIT-PPT_Master_en_2016</Template>
  <TotalTime>69</TotalTime>
  <Words>937</Words>
  <Application>Microsoft Office PowerPoint</Application>
  <PresentationFormat>On-screen Show (4:3)</PresentationFormat>
  <Paragraphs>208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KIT-PPT_Master_en_2016</vt:lpstr>
      <vt:lpstr>Slide 1</vt:lpstr>
      <vt:lpstr>Superconducting quantum circuits</vt:lpstr>
      <vt:lpstr>Superconducting quantum circuits</vt:lpstr>
      <vt:lpstr>Superconducting quantum circuits</vt:lpstr>
      <vt:lpstr>Superconducting quantum circuits</vt:lpstr>
      <vt:lpstr>Quasiparticles in SC circuits</vt:lpstr>
      <vt:lpstr>Quasiparticles in SC circuits</vt:lpstr>
      <vt:lpstr>QPs: where from?</vt:lpstr>
      <vt:lpstr>QPs: where from?</vt:lpstr>
      <vt:lpstr>QPs: where from?</vt:lpstr>
      <vt:lpstr>QP abatement</vt:lpstr>
      <vt:lpstr>QP abatement</vt:lpstr>
      <vt:lpstr>QP abatement</vt:lpstr>
      <vt:lpstr>Radiation: where from?</vt:lpstr>
      <vt:lpstr>Radiation: where from?</vt:lpstr>
      <vt:lpstr>Radiation: where from?</vt:lpstr>
      <vt:lpstr>How to protect from…</vt:lpstr>
      <vt:lpstr>Radiation abatement: setups</vt:lpstr>
      <vt:lpstr>Radiation abatement: setups</vt:lpstr>
      <vt:lpstr>Radiation abatement: setups</vt:lpstr>
      <vt:lpstr>Radiation abatement: results</vt:lpstr>
      <vt:lpstr>Radiation abatement: results</vt:lpstr>
      <vt:lpstr>Radiation abatement: results</vt:lpstr>
      <vt:lpstr>Summary 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Sebastian</dc:creator>
  <cp:lastModifiedBy>Francesco Valenti</cp:lastModifiedBy>
  <cp:revision>31</cp:revision>
  <dcterms:created xsi:type="dcterms:W3CDTF">2016-02-22T10:57:14Z</dcterms:created>
  <dcterms:modified xsi:type="dcterms:W3CDTF">2021-02-03T09:26:31Z</dcterms:modified>
</cp:coreProperties>
</file>