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media/image57.png" ContentType="image/png"/>
  <Override PartName="/ppt/media/image69.wmf" ContentType="image/x-wmf"/>
  <Override PartName="/ppt/media/image1.png" ContentType="image/png"/>
  <Override PartName="/ppt/media/image58.png" ContentType="image/png"/>
  <Override PartName="/ppt/media/image56.jpeg" ContentType="image/jpeg"/>
  <Override PartName="/ppt/media/image2.png" ContentType="image/png"/>
  <Override PartName="/ppt/media/image4.jpeg" ContentType="image/jpeg"/>
  <Override PartName="/ppt/media/image20.emf" ContentType="image/x-emf"/>
  <Override PartName="/ppt/media/image81.wmf" ContentType="image/x-wmf"/>
  <Override PartName="/ppt/media/image3.png" ContentType="image/png"/>
  <Override PartName="/ppt/media/image21.emf" ContentType="image/x-emf"/>
  <Override PartName="/ppt/media/image84.jpeg" ContentType="image/jpeg"/>
  <Override PartName="/ppt/media/image59.png" ContentType="image/png"/>
  <Override PartName="/ppt/media/image71.png" ContentType="image/png"/>
  <Override PartName="/ppt/media/image5.png" ContentType="image/png"/>
  <Override PartName="/ppt/media/image23.emf" ContentType="image/x-emf"/>
  <Override PartName="/ppt/media/image6.png" ContentType="image/png"/>
  <Override PartName="/ppt/media/image24.emf" ContentType="image/x-emf"/>
  <Override PartName="/ppt/media/image7.png" ContentType="image/png"/>
  <Override PartName="/ppt/media/image25.emf" ContentType="image/x-emf"/>
  <Override PartName="/ppt/media/image62.jpeg" ContentType="image/jpeg"/>
  <Override PartName="/ppt/media/image8.png" ContentType="image/png"/>
  <Override PartName="/ppt/media/image26.emf" ContentType="image/x-emf"/>
  <Override PartName="/ppt/media/image75.png" ContentType="image/png"/>
  <Override PartName="/ppt/media/image9.png" ContentType="image/png"/>
  <Override PartName="/ppt/media/image27.emf" ContentType="image/x-emf"/>
  <Override PartName="/ppt/media/image51.jpeg" ContentType="image/jpeg"/>
  <Override PartName="/ppt/media/image10.wmf" ContentType="image/x-wmf"/>
  <Override PartName="/ppt/media/image55.png" ContentType="image/png"/>
  <Override PartName="/ppt/media/image11.wmf" ContentType="image/x-wmf"/>
  <Override PartName="/ppt/media/image12.png" ContentType="image/png"/>
  <Override PartName="/ppt/media/image18.jpeg" ContentType="image/jpeg"/>
  <Override PartName="/ppt/media/image31.emf" ContentType="image/x-emf"/>
  <Override PartName="/ppt/media/image13.png" ContentType="image/png"/>
  <Override PartName="/ppt/media/image32.emf" ContentType="image/x-emf"/>
  <Override PartName="/ppt/media/image14.png" ContentType="image/png"/>
  <Override PartName="/ppt/media/image15.png" ContentType="image/png"/>
  <Override PartName="/ppt/media/image16.png" ContentType="image/png"/>
  <Override PartName="/ppt/media/image63.jpeg" ContentType="image/jpeg"/>
  <Override PartName="/ppt/media/image17.png" ContentType="image/png"/>
  <Override PartName="/ppt/media/image19.emf" ContentType="image/x-emf"/>
  <Override PartName="/ppt/media/image22.emf" ContentType="image/x-emf"/>
  <Override PartName="/ppt/media/image28.emf" ContentType="image/x-emf"/>
  <Override PartName="/ppt/media/image29.emf" ContentType="image/x-emf"/>
  <Override PartName="/ppt/media/image30.emf" ContentType="image/x-emf"/>
  <Override PartName="/ppt/media/image33.jpeg" ContentType="image/jpeg"/>
  <Override PartName="/ppt/media/image34.png" ContentType="image/png"/>
  <Override PartName="/ppt/media/image35.png" ContentType="image/png"/>
  <Override PartName="/ppt/media/image37.jpeg" ContentType="image/jpeg"/>
  <Override PartName="/ppt/media/image36.png" ContentType="image/png"/>
  <Override PartName="/ppt/media/image38.jpeg" ContentType="image/jpeg"/>
  <Override PartName="/ppt/media/image45.png" ContentType="image/png"/>
  <Override PartName="/ppt/media/image39.png" ContentType="image/png"/>
  <Override PartName="/ppt/media/image40.emf" ContentType="image/x-emf"/>
  <Override PartName="/ppt/media/image41.jpeg" ContentType="image/jpeg"/>
  <Override PartName="/ppt/media/image42.jpeg" ContentType="image/jpeg"/>
  <Override PartName="/ppt/media/image52.wmf" ContentType="image/x-wmf"/>
  <Override PartName="/ppt/media/image43.jpeg" ContentType="image/jpeg"/>
  <Override PartName="/ppt/media/image44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wmf" ContentType="image/x-wmf"/>
  <Override PartName="/ppt/media/image53.wmf" ContentType="image/x-wmf"/>
  <Override PartName="/ppt/media/image54.png" ContentType="image/png"/>
  <Override PartName="/ppt/media/image60.png" ContentType="image/png"/>
  <Override PartName="/ppt/media/image61.jpeg" ContentType="image/jpeg"/>
  <Override PartName="/ppt/media/image64.png" ContentType="image/png"/>
  <Override PartName="/ppt/media/image65.png" ContentType="image/png"/>
  <Override PartName="/ppt/media/image66.jpeg" ContentType="image/jpeg"/>
  <Override PartName="/ppt/media/image67.jpeg" ContentType="image/jpeg"/>
  <Override PartName="/ppt/media/image68.wmf" ContentType="image/x-wmf"/>
  <Override PartName="/ppt/media/image70.png" ContentType="image/png"/>
  <Override PartName="/ppt/media/image72.jpeg" ContentType="image/jpeg"/>
  <Override PartName="/ppt/media/image73.wmf" ContentType="image/x-wmf"/>
  <Override PartName="/ppt/media/image74.jpeg" ContentType="image/jpeg"/>
  <Override PartName="/ppt/media/image76.png" ContentType="image/png"/>
  <Override PartName="/ppt/media/image77.png" ContentType="image/png"/>
  <Override PartName="/ppt/media/image78.jpeg" ContentType="image/jpeg"/>
  <Override PartName="/ppt/media/image79.jpeg" ContentType="image/jpeg"/>
  <Override PartName="/ppt/media/image80.png" ContentType="image/png"/>
  <Override PartName="/ppt/media/image82.png" ContentType="image/png"/>
  <Override PartName="/ppt/media/image83.png" ContentType="image/png"/>
  <Override PartName="/ppt/media/image85.jpeg" ContentType="image/jpeg"/>
  <Override PartName="/ppt/media/image86.png" ContentType="image/png"/>
  <Override PartName="/ppt/media/image87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</p:sldIdLst>
  <p:sldSz cx="9144000" cy="5143500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Folie mittels Klicken verschieben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2000" spc="-1" strike="noStrike">
                <a:latin typeface="Arial"/>
              </a:rPr>
              <a:t>Format der Notizen mittels Klicken bearbeiten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1400" spc="-1" strike="noStrike">
                <a:latin typeface="Times New Roman"/>
              </a:rPr>
              <a:t>&lt;Kopfzeile&gt;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31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31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31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A8E7FF4-84B5-4F89-AAD0-885531D56459}" type="slidenum">
              <a:rPr b="0" lang="de-DE" sz="1400" spc="-1" strike="noStrike">
                <a:latin typeface="Times New Roman"/>
              </a:rPr>
              <a:t>&lt;Foliennummer&gt;</a:t>
            </a:fld>
            <a:endParaRPr b="0" lang="de-D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PlaceHolder 1"/>
          <p:cNvSpPr>
            <a:spLocks noGrp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</p:spPr>
      </p:sp>
      <p:sp>
        <p:nvSpPr>
          <p:cNvPr id="1131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800" cy="4466520"/>
          </a:xfrm>
          <a:prstGeom prst="rect">
            <a:avLst/>
          </a:prstGeom>
        </p:spPr>
        <p:txBody>
          <a:bodyPr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1132" name="TextShape 3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D3FFB94-7087-403E-9297-DC5E6A5C0A5C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0724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5556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35892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0724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05556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358920" y="596160"/>
            <a:ext cx="8423640" cy="4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360000" y="219600"/>
            <a:ext cx="8423640" cy="172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358920" y="596160"/>
            <a:ext cx="8423640" cy="4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320724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605556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body"/>
          </p:nvPr>
        </p:nvSpPr>
        <p:spPr>
          <a:xfrm>
            <a:off x="35892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320724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 type="body"/>
          </p:nvPr>
        </p:nvSpPr>
        <p:spPr>
          <a:xfrm>
            <a:off x="605556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subTitle"/>
          </p:nvPr>
        </p:nvSpPr>
        <p:spPr>
          <a:xfrm>
            <a:off x="358920" y="596160"/>
            <a:ext cx="8423640" cy="4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subTitle"/>
          </p:nvPr>
        </p:nvSpPr>
        <p:spPr>
          <a:xfrm>
            <a:off x="360000" y="219600"/>
            <a:ext cx="8423640" cy="172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320724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605556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5"/>
          <p:cNvSpPr>
            <a:spLocks noGrp="1"/>
          </p:cNvSpPr>
          <p:nvPr>
            <p:ph type="body"/>
          </p:nvPr>
        </p:nvSpPr>
        <p:spPr>
          <a:xfrm>
            <a:off x="35892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6"/>
          <p:cNvSpPr>
            <a:spLocks noGrp="1"/>
          </p:cNvSpPr>
          <p:nvPr>
            <p:ph type="body"/>
          </p:nvPr>
        </p:nvSpPr>
        <p:spPr>
          <a:xfrm>
            <a:off x="320724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7"/>
          <p:cNvSpPr>
            <a:spLocks noGrp="1"/>
          </p:cNvSpPr>
          <p:nvPr>
            <p:ph type="body"/>
          </p:nvPr>
        </p:nvSpPr>
        <p:spPr>
          <a:xfrm>
            <a:off x="605556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subTitle"/>
          </p:nvPr>
        </p:nvSpPr>
        <p:spPr>
          <a:xfrm>
            <a:off x="358920" y="596160"/>
            <a:ext cx="8423640" cy="4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subTitle"/>
          </p:nvPr>
        </p:nvSpPr>
        <p:spPr>
          <a:xfrm>
            <a:off x="360000" y="219600"/>
            <a:ext cx="8423640" cy="172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320724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605556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5"/>
          <p:cNvSpPr>
            <a:spLocks noGrp="1"/>
          </p:cNvSpPr>
          <p:nvPr>
            <p:ph type="body"/>
          </p:nvPr>
        </p:nvSpPr>
        <p:spPr>
          <a:xfrm>
            <a:off x="35892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6"/>
          <p:cNvSpPr>
            <a:spLocks noGrp="1"/>
          </p:cNvSpPr>
          <p:nvPr>
            <p:ph type="body"/>
          </p:nvPr>
        </p:nvSpPr>
        <p:spPr>
          <a:xfrm>
            <a:off x="320724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7"/>
          <p:cNvSpPr>
            <a:spLocks noGrp="1"/>
          </p:cNvSpPr>
          <p:nvPr>
            <p:ph type="body"/>
          </p:nvPr>
        </p:nvSpPr>
        <p:spPr>
          <a:xfrm>
            <a:off x="605556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subTitle"/>
          </p:nvPr>
        </p:nvSpPr>
        <p:spPr>
          <a:xfrm>
            <a:off x="358920" y="596160"/>
            <a:ext cx="8423640" cy="4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subTitle"/>
          </p:nvPr>
        </p:nvSpPr>
        <p:spPr>
          <a:xfrm>
            <a:off x="360000" y="219600"/>
            <a:ext cx="8423640" cy="172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5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360000" y="219600"/>
            <a:ext cx="8423640" cy="172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320724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605556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5"/>
          <p:cNvSpPr>
            <a:spLocks noGrp="1"/>
          </p:cNvSpPr>
          <p:nvPr>
            <p:ph type="body"/>
          </p:nvPr>
        </p:nvSpPr>
        <p:spPr>
          <a:xfrm>
            <a:off x="35892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6"/>
          <p:cNvSpPr>
            <a:spLocks noGrp="1"/>
          </p:cNvSpPr>
          <p:nvPr>
            <p:ph type="body"/>
          </p:nvPr>
        </p:nvSpPr>
        <p:spPr>
          <a:xfrm>
            <a:off x="320724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7"/>
          <p:cNvSpPr>
            <a:spLocks noGrp="1"/>
          </p:cNvSpPr>
          <p:nvPr>
            <p:ph type="body"/>
          </p:nvPr>
        </p:nvSpPr>
        <p:spPr>
          <a:xfrm>
            <a:off x="605556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358920" y="596160"/>
            <a:ext cx="8423640" cy="4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360000" y="219600"/>
            <a:ext cx="8423640" cy="172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320724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605556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body"/>
          </p:nvPr>
        </p:nvSpPr>
        <p:spPr>
          <a:xfrm>
            <a:off x="35892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6"/>
          <p:cNvSpPr>
            <a:spLocks noGrp="1"/>
          </p:cNvSpPr>
          <p:nvPr>
            <p:ph type="body"/>
          </p:nvPr>
        </p:nvSpPr>
        <p:spPr>
          <a:xfrm>
            <a:off x="320724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7"/>
          <p:cNvSpPr>
            <a:spLocks noGrp="1"/>
          </p:cNvSpPr>
          <p:nvPr>
            <p:ph type="body"/>
          </p:nvPr>
        </p:nvSpPr>
        <p:spPr>
          <a:xfrm>
            <a:off x="605556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subTitle"/>
          </p:nvPr>
        </p:nvSpPr>
        <p:spPr>
          <a:xfrm>
            <a:off x="358920" y="596160"/>
            <a:ext cx="8423640" cy="456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subTitle"/>
          </p:nvPr>
        </p:nvSpPr>
        <p:spPr>
          <a:xfrm>
            <a:off x="360000" y="219600"/>
            <a:ext cx="8423640" cy="1723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5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320724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6055560" y="69120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5"/>
          <p:cNvSpPr>
            <a:spLocks noGrp="1"/>
          </p:cNvSpPr>
          <p:nvPr>
            <p:ph type="body"/>
          </p:nvPr>
        </p:nvSpPr>
        <p:spPr>
          <a:xfrm>
            <a:off x="35892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6"/>
          <p:cNvSpPr>
            <a:spLocks noGrp="1"/>
          </p:cNvSpPr>
          <p:nvPr>
            <p:ph type="body"/>
          </p:nvPr>
        </p:nvSpPr>
        <p:spPr>
          <a:xfrm>
            <a:off x="320724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7"/>
          <p:cNvSpPr>
            <a:spLocks noGrp="1"/>
          </p:cNvSpPr>
          <p:nvPr>
            <p:ph type="body"/>
          </p:nvPr>
        </p:nvSpPr>
        <p:spPr>
          <a:xfrm>
            <a:off x="6055560" y="830520"/>
            <a:ext cx="2712240" cy="126720"/>
          </a:xfrm>
          <a:prstGeom prst="rect">
            <a:avLst/>
          </a:prstGeom>
        </p:spPr>
        <p:txBody>
          <a:bodyPr lIns="0" rIns="0" tIns="0" bIns="0">
            <a:normAutofit fontScale="14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rIns="0" tIns="0" bIns="0">
            <a:normAutofit fontScale="41000"/>
          </a:bodyPr>
          <a:p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0.wmf"/><Relationship Id="rId3" Type="http://schemas.openxmlformats.org/officeDocument/2006/relationships/image" Target="../media/image11.wmf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rafik 8" descr=""/>
          <p:cNvPicPr/>
          <p:nvPr/>
        </p:nvPicPr>
        <p:blipFill>
          <a:blip r:embed="rId2"/>
          <a:stretch/>
        </p:blipFill>
        <p:spPr>
          <a:xfrm>
            <a:off x="0" y="2520"/>
            <a:ext cx="9143640" cy="5143320"/>
          </a:xfrm>
          <a:prstGeom prst="rect">
            <a:avLst/>
          </a:prstGeom>
          <a:ln w="0">
            <a:noFill/>
          </a:ln>
        </p:spPr>
      </p:pic>
      <p:pic>
        <p:nvPicPr>
          <p:cNvPr id="1" name="Grafik 7" descr=""/>
          <p:cNvPicPr/>
          <p:nvPr/>
        </p:nvPicPr>
        <p:blipFill>
          <a:blip r:embed="rId3"/>
          <a:stretch/>
        </p:blipFill>
        <p:spPr>
          <a:xfrm>
            <a:off x="0" y="-3600"/>
            <a:ext cx="9149400" cy="5151240"/>
          </a:xfrm>
          <a:prstGeom prst="rect">
            <a:avLst/>
          </a:prstGeom>
          <a:ln w="0">
            <a:noFill/>
          </a:ln>
        </p:spPr>
      </p:pic>
      <p:pic>
        <p:nvPicPr>
          <p:cNvPr id="2" name="Grafik 10" descr=""/>
          <p:cNvPicPr/>
          <p:nvPr/>
        </p:nvPicPr>
        <p:blipFill>
          <a:blip r:embed="rId4"/>
          <a:stretch/>
        </p:blipFill>
        <p:spPr>
          <a:xfrm>
            <a:off x="360000" y="388800"/>
            <a:ext cx="1633320" cy="216360"/>
          </a:xfrm>
          <a:prstGeom prst="rect">
            <a:avLst/>
          </a:prstGeom>
          <a:ln w="0">
            <a:noFill/>
          </a:ln>
        </p:spPr>
      </p:pic>
      <p:sp>
        <p:nvSpPr>
          <p:cNvPr id="3" name="CustomShape 1"/>
          <p:cNvSpPr/>
          <p:nvPr/>
        </p:nvSpPr>
        <p:spPr>
          <a:xfrm>
            <a:off x="6865200" y="4903200"/>
            <a:ext cx="1018800" cy="13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de-DE" sz="900" spc="-1" strike="noStrike">
                <a:solidFill>
                  <a:srgbClr val="005aa0"/>
                </a:solidFill>
                <a:latin typeface="Arial"/>
              </a:rPr>
              <a:t>www.helmholtz.de</a:t>
            </a:r>
            <a:endParaRPr b="0" lang="de-DE" sz="900" spc="-1" strike="noStrike">
              <a:latin typeface="Arial"/>
            </a:endParaRPr>
          </a:p>
        </p:txBody>
      </p:sp>
      <p:pic>
        <p:nvPicPr>
          <p:cNvPr id="4" name="Grafik 9" descr=""/>
          <p:cNvPicPr/>
          <p:nvPr/>
        </p:nvPicPr>
        <p:blipFill>
          <a:blip r:embed="rId5"/>
          <a:srcRect l="57172" t="20441" r="-9719" b="21248"/>
          <a:stretch/>
        </p:blipFill>
        <p:spPr>
          <a:xfrm>
            <a:off x="6819120" y="297720"/>
            <a:ext cx="1965600" cy="39132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2"/>
          <p:cNvSpPr>
            <a:spLocks noGrp="1"/>
          </p:cNvSpPr>
          <p:nvPr>
            <p:ph type="title"/>
          </p:nvPr>
        </p:nvSpPr>
        <p:spPr>
          <a:xfrm>
            <a:off x="360000" y="1285200"/>
            <a:ext cx="5867640" cy="699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>
              <a:lnSpc>
                <a:spcPct val="100000"/>
              </a:lnSpc>
            </a:pPr>
            <a:r>
              <a:rPr b="1" lang="de-DE" sz="2200" spc="-1" strike="noStrike">
                <a:solidFill>
                  <a:srgbClr val="ffffff"/>
                </a:solidFill>
                <a:latin typeface="Arial"/>
              </a:rPr>
              <a:t>Präsentationstitel</a:t>
            </a:r>
            <a:br/>
            <a:r>
              <a:rPr b="1" lang="de-DE" sz="2200" spc="-1" strike="noStrike">
                <a:solidFill>
                  <a:srgbClr val="ffffff"/>
                </a:solidFill>
                <a:latin typeface="Arial"/>
              </a:rPr>
              <a:t>Auch zweizeilig möglich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94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ffffff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400" spc="-1" strike="noStrike">
                <a:solidFill>
                  <a:srgbClr val="ffffff"/>
                </a:solidFill>
                <a:latin typeface="Arial"/>
              </a:rPr>
              <a:t>Zweite Gliederungsebene</a:t>
            </a:r>
            <a:endParaRPr b="0" lang="de-DE" sz="24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ffffff"/>
                </a:solidFill>
                <a:latin typeface="Arial"/>
              </a:rPr>
              <a:t>Dritte Gliederungsebene</a:t>
            </a:r>
            <a:endParaRPr b="0" lang="de-DE" sz="20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ffffff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ffffff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ffffff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ffffff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fik 2" descr=""/>
          <p:cNvPicPr/>
          <p:nvPr/>
        </p:nvPicPr>
        <p:blipFill>
          <a:blip r:embed="rId2"/>
          <a:stretch/>
        </p:blipFill>
        <p:spPr>
          <a:xfrm>
            <a:off x="0" y="4878000"/>
            <a:ext cx="9143640" cy="271080"/>
          </a:xfrm>
          <a:prstGeom prst="rect">
            <a:avLst/>
          </a:prstGeom>
          <a:ln w="0">
            <a:noFill/>
          </a:ln>
        </p:spPr>
      </p:pic>
      <p:sp>
        <p:nvSpPr>
          <p:cNvPr id="44" name="CustomShape 1"/>
          <p:cNvSpPr/>
          <p:nvPr/>
        </p:nvSpPr>
        <p:spPr>
          <a:xfrm>
            <a:off x="7883640" y="4866120"/>
            <a:ext cx="1238760" cy="25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fld id="{E50010C4-8B7F-4D15-AD8A-94FC91BF2445}" type="slidenum">
              <a:rPr b="0" lang="de-DE" sz="1100" spc="-1" strike="noStrike">
                <a:solidFill>
                  <a:srgbClr val="ffffff"/>
                </a:solidFill>
                <a:latin typeface="Arial"/>
              </a:rPr>
              <a:t>&lt;Foliennummer&gt;</a:t>
            </a:fld>
            <a:endParaRPr b="0" lang="de-DE" sz="1100" spc="-1" strike="noStrike">
              <a:latin typeface="Arial"/>
            </a:endParaRPr>
          </a:p>
        </p:txBody>
      </p:sp>
      <p:pic>
        <p:nvPicPr>
          <p:cNvPr id="45" name="Grafik 5" descr=""/>
          <p:cNvPicPr/>
          <p:nvPr/>
        </p:nvPicPr>
        <p:blipFill>
          <a:blip r:embed="rId3"/>
          <a:stretch/>
        </p:blipFill>
        <p:spPr>
          <a:xfrm>
            <a:off x="6883200" y="4856400"/>
            <a:ext cx="1072800" cy="307440"/>
          </a:xfrm>
          <a:prstGeom prst="rect">
            <a:avLst/>
          </a:prstGeom>
          <a:ln w="0">
            <a:noFill/>
          </a:ln>
        </p:spPr>
      </p:pic>
      <p:sp>
        <p:nvSpPr>
          <p:cNvPr id="46" name="PlaceHolder 2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de-DE" sz="2200" spc="-1" strike="noStrike">
                <a:solidFill>
                  <a:srgbClr val="0a2d6e"/>
                </a:solidFill>
                <a:latin typeface="Arial"/>
              </a:rPr>
              <a:t>Folientitel, insgesamt zweizeilig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266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ts val="18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DE" sz="2000" spc="-1" strike="noStrike">
                <a:solidFill>
                  <a:srgbClr val="005aa0"/>
                </a:solidFill>
                <a:latin typeface="Arial"/>
              </a:rPr>
              <a:t>Entweder zweizeiliger Titel oder Titel mit Subheader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360000" y="1311120"/>
            <a:ext cx="6264360" cy="1260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Textmasterformat bearbeiten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1" marL="360360" indent="-1789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Zweite 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2" marL="541440" indent="-1807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Dritte 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3" marL="714240" indent="-17424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Vierte 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4" marL="1000080" indent="-28548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Fünfte 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358920" y="2880000"/>
            <a:ext cx="4105080" cy="1853640"/>
          </a:xfrm>
          <a:prstGeom prst="rect">
            <a:avLst/>
          </a:prstGeom>
        </p:spPr>
        <p:txBody>
          <a:bodyPr lIns="0" rIns="0" tIns="0" bIns="0">
            <a:normAutofit fontScale="26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4680000" y="2879640"/>
            <a:ext cx="4105080" cy="1854000"/>
          </a:xfrm>
          <a:prstGeom prst="rect">
            <a:avLst/>
          </a:prstGeom>
        </p:spPr>
        <p:txBody>
          <a:bodyPr lIns="0" rIns="0" tIns="0" bIns="0">
            <a:normAutofit fontScale="26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358920" y="2761200"/>
            <a:ext cx="4105080" cy="107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ts val="799"/>
              </a:lnSpc>
              <a:tabLst>
                <a:tab algn="l" pos="0"/>
              </a:tabLst>
            </a:pPr>
            <a:r>
              <a:rPr b="0" lang="de-DE" sz="800" spc="-1" strike="noStrike">
                <a:solidFill>
                  <a:srgbClr val="000000"/>
                </a:solidFill>
                <a:latin typeface="Arial"/>
              </a:rPr>
              <a:t>Bildunterschrift</a:t>
            </a:r>
            <a:endParaRPr b="0" lang="de-DE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8"/>
          <p:cNvSpPr>
            <a:spLocks noGrp="1"/>
          </p:cNvSpPr>
          <p:nvPr>
            <p:ph type="body"/>
          </p:nvPr>
        </p:nvSpPr>
        <p:spPr>
          <a:xfrm>
            <a:off x="4680000" y="2761200"/>
            <a:ext cx="4105080" cy="107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ts val="799"/>
              </a:lnSpc>
              <a:tabLst>
                <a:tab algn="l" pos="0"/>
              </a:tabLst>
            </a:pPr>
            <a:r>
              <a:rPr b="0" lang="de-DE" sz="800" spc="-1" strike="noStrike">
                <a:solidFill>
                  <a:srgbClr val="000000"/>
                </a:solidFill>
                <a:latin typeface="Arial"/>
              </a:rPr>
              <a:t>Bildunterschrift</a:t>
            </a:r>
            <a:endParaRPr b="0" lang="de-DE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Line 9"/>
          <p:cNvSpPr/>
          <p:nvPr/>
        </p:nvSpPr>
        <p:spPr>
          <a:xfrm>
            <a:off x="358560" y="1023480"/>
            <a:ext cx="8425440" cy="0"/>
          </a:xfrm>
          <a:prstGeom prst="line">
            <a:avLst/>
          </a:prstGeom>
          <a:ln w="9360">
            <a:solidFill>
              <a:srgbClr val="072b6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CustomShape 10"/>
          <p:cNvSpPr/>
          <p:nvPr/>
        </p:nvSpPr>
        <p:spPr>
          <a:xfrm>
            <a:off x="47520" y="4859280"/>
            <a:ext cx="6732000" cy="68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de-DE" sz="800" spc="-1" strike="noStrike">
                <a:solidFill>
                  <a:srgbClr val="ffffff"/>
                </a:solidFill>
                <a:latin typeface="Arial"/>
                <a:ea typeface="Microsoft YaHei"/>
              </a:rPr>
              <a:t>MT Annual Meeting 2021</a:t>
            </a:r>
            <a:endParaRPr b="0" lang="de-DE" sz="800" spc="-1" strike="noStrike">
              <a:latin typeface="Arial"/>
              <a:ea typeface="Microsoft YaHei"/>
            </a:endParaRPr>
          </a:p>
          <a:p>
            <a:pPr algn="ctr"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endParaRPr b="0" lang="de-DE" sz="800" spc="-1" strike="noStrike">
              <a:latin typeface="Arial"/>
              <a:ea typeface="Microsoft YaHe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rafik 2" descr=""/>
          <p:cNvPicPr/>
          <p:nvPr/>
        </p:nvPicPr>
        <p:blipFill>
          <a:blip r:embed="rId2"/>
          <a:stretch/>
        </p:blipFill>
        <p:spPr>
          <a:xfrm>
            <a:off x="0" y="4878000"/>
            <a:ext cx="9143640" cy="271080"/>
          </a:xfrm>
          <a:prstGeom prst="rect">
            <a:avLst/>
          </a:prstGeom>
          <a:ln w="0">
            <a:noFill/>
          </a:ln>
        </p:spPr>
      </p:pic>
      <p:sp>
        <p:nvSpPr>
          <p:cNvPr id="92" name="CustomShape 1"/>
          <p:cNvSpPr/>
          <p:nvPr/>
        </p:nvSpPr>
        <p:spPr>
          <a:xfrm>
            <a:off x="7883640" y="4866120"/>
            <a:ext cx="1238760" cy="25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fld id="{04174F82-5168-48D6-B490-27B12B1370F0}" type="slidenum">
              <a:rPr b="0" lang="de-DE" sz="1100" spc="-1" strike="noStrike">
                <a:solidFill>
                  <a:srgbClr val="ffffff"/>
                </a:solidFill>
                <a:latin typeface="Arial"/>
              </a:rPr>
              <a:t>&lt;Foliennummer&gt;</a:t>
            </a:fld>
            <a:endParaRPr b="0" lang="de-DE" sz="1100" spc="-1" strike="noStrike">
              <a:latin typeface="Arial"/>
            </a:endParaRPr>
          </a:p>
        </p:txBody>
      </p:sp>
      <p:pic>
        <p:nvPicPr>
          <p:cNvPr id="93" name="Grafik 5" descr=""/>
          <p:cNvPicPr/>
          <p:nvPr/>
        </p:nvPicPr>
        <p:blipFill>
          <a:blip r:embed="rId3"/>
          <a:stretch/>
        </p:blipFill>
        <p:spPr>
          <a:xfrm>
            <a:off x="6883200" y="4856400"/>
            <a:ext cx="1072800" cy="307440"/>
          </a:xfrm>
          <a:prstGeom prst="rect">
            <a:avLst/>
          </a:prstGeom>
          <a:ln w="0">
            <a:noFill/>
          </a:ln>
        </p:spPr>
      </p:pic>
      <p:sp>
        <p:nvSpPr>
          <p:cNvPr id="94" name="CustomShape 2"/>
          <p:cNvSpPr/>
          <p:nvPr/>
        </p:nvSpPr>
        <p:spPr>
          <a:xfrm>
            <a:off x="0" y="4860000"/>
            <a:ext cx="673200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de-DE" sz="800" spc="-1" strike="noStrike">
                <a:solidFill>
                  <a:srgbClr val="ffffff"/>
                </a:solidFill>
                <a:latin typeface="Arial"/>
              </a:rPr>
              <a:t>MT Annual Meeting 2021</a:t>
            </a:r>
            <a:endParaRPr b="0" lang="de-DE" sz="800" spc="-1" strike="noStrike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de-DE" sz="2200" spc="-1" strike="noStrike">
                <a:solidFill>
                  <a:srgbClr val="0a2d6e"/>
                </a:solidFill>
                <a:latin typeface="Arial"/>
              </a:rPr>
              <a:t>Folientitel, insgesamt zweizeilig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266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ts val="1800"/>
              </a:lnSpc>
              <a:spcBef>
                <a:spcPts val="110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de-DE" sz="2000" spc="-1" strike="noStrike">
                <a:solidFill>
                  <a:srgbClr val="005aa0"/>
                </a:solidFill>
                <a:latin typeface="Arial"/>
              </a:rPr>
              <a:t>Entweder zweizeiliger Titel oder Titel mit Subheader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360000" y="1311120"/>
            <a:ext cx="6264360" cy="1260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Textmasterformat bearbeiten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1" marL="360360" indent="-1789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Zweite 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2" marL="541440" indent="-1807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Dritte 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3" marL="714240" indent="-17424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Vierte 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4" marL="1000080" indent="-28548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Fünfte 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body"/>
          </p:nvPr>
        </p:nvSpPr>
        <p:spPr>
          <a:xfrm>
            <a:off x="358920" y="2880000"/>
            <a:ext cx="4105080" cy="1853640"/>
          </a:xfrm>
          <a:prstGeom prst="rect">
            <a:avLst/>
          </a:prstGeom>
        </p:spPr>
        <p:txBody>
          <a:bodyPr lIns="0" rIns="0" tIns="0" bIns="0">
            <a:normAutofit fontScale="26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 type="body"/>
          </p:nvPr>
        </p:nvSpPr>
        <p:spPr>
          <a:xfrm>
            <a:off x="4680000" y="2879640"/>
            <a:ext cx="4105080" cy="1854000"/>
          </a:xfrm>
          <a:prstGeom prst="rect">
            <a:avLst/>
          </a:prstGeom>
        </p:spPr>
        <p:txBody>
          <a:bodyPr lIns="0" rIns="0" tIns="0" bIns="0">
            <a:normAutofit fontScale="26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180000"/>
                <a:tab algn="l" pos="360000"/>
              </a:tabLst>
            </a:pPr>
            <a:r>
              <a:rPr b="0" lang="de-DE" sz="16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180000"/>
                <a:tab algn="l" pos="36000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8"/>
          <p:cNvSpPr>
            <a:spLocks noGrp="1"/>
          </p:cNvSpPr>
          <p:nvPr>
            <p:ph type="body"/>
          </p:nvPr>
        </p:nvSpPr>
        <p:spPr>
          <a:xfrm>
            <a:off x="358920" y="2761200"/>
            <a:ext cx="4105080" cy="107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ts val="799"/>
              </a:lnSpc>
              <a:tabLst>
                <a:tab algn="l" pos="0"/>
              </a:tabLst>
            </a:pPr>
            <a:r>
              <a:rPr b="0" lang="de-DE" sz="800" spc="-1" strike="noStrike">
                <a:solidFill>
                  <a:srgbClr val="000000"/>
                </a:solidFill>
                <a:latin typeface="Arial"/>
              </a:rPr>
              <a:t>Bildunterschrift</a:t>
            </a:r>
            <a:endParaRPr b="0" lang="de-DE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9"/>
          <p:cNvSpPr>
            <a:spLocks noGrp="1"/>
          </p:cNvSpPr>
          <p:nvPr>
            <p:ph type="body"/>
          </p:nvPr>
        </p:nvSpPr>
        <p:spPr>
          <a:xfrm>
            <a:off x="4680000" y="2761200"/>
            <a:ext cx="4105080" cy="1076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ts val="799"/>
              </a:lnSpc>
              <a:tabLst>
                <a:tab algn="l" pos="0"/>
              </a:tabLst>
            </a:pPr>
            <a:r>
              <a:rPr b="0" lang="de-DE" sz="800" spc="-1" strike="noStrike">
                <a:solidFill>
                  <a:srgbClr val="000000"/>
                </a:solidFill>
                <a:latin typeface="Arial"/>
              </a:rPr>
              <a:t>Bildunterschrift</a:t>
            </a:r>
            <a:endParaRPr b="0" lang="de-DE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Line 10"/>
          <p:cNvSpPr/>
          <p:nvPr/>
        </p:nvSpPr>
        <p:spPr>
          <a:xfrm>
            <a:off x="358560" y="1023480"/>
            <a:ext cx="8425440" cy="0"/>
          </a:xfrm>
          <a:prstGeom prst="line">
            <a:avLst/>
          </a:prstGeom>
          <a:ln w="9360">
            <a:solidFill>
              <a:srgbClr val="072b6d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Line 1"/>
          <p:cNvSpPr/>
          <p:nvPr/>
        </p:nvSpPr>
        <p:spPr>
          <a:xfrm>
            <a:off x="107640" y="4740120"/>
            <a:ext cx="8928000" cy="0"/>
          </a:xfrm>
          <a:prstGeom prst="line">
            <a:avLst/>
          </a:prstGeom>
          <a:ln w="12600">
            <a:solidFill>
              <a:srgbClr val="d9d9d9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40" name="Grafik 13" descr=""/>
          <p:cNvPicPr/>
          <p:nvPr/>
        </p:nvPicPr>
        <p:blipFill>
          <a:blip r:embed="rId2"/>
          <a:stretch/>
        </p:blipFill>
        <p:spPr>
          <a:xfrm>
            <a:off x="7667640" y="330840"/>
            <a:ext cx="1079640" cy="500040"/>
          </a:xfrm>
          <a:prstGeom prst="rect">
            <a:avLst/>
          </a:prstGeom>
          <a:ln w="0">
            <a:noFill/>
          </a:ln>
        </p:spPr>
      </p:pic>
      <p:sp>
        <p:nvSpPr>
          <p:cNvPr id="141" name="CustomShape 2"/>
          <p:cNvSpPr/>
          <p:nvPr/>
        </p:nvSpPr>
        <p:spPr>
          <a:xfrm>
            <a:off x="1700280" y="4747320"/>
            <a:ext cx="3680640" cy="39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Arial"/>
              </a:rPr>
              <a:t>Timo Dritschler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142" name="CustomShape 3"/>
          <p:cNvSpPr/>
          <p:nvPr/>
        </p:nvSpPr>
        <p:spPr>
          <a:xfrm>
            <a:off x="5505480" y="4747320"/>
            <a:ext cx="3244680" cy="39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  <a:spcBef>
                <a:spcPts val="601"/>
              </a:spcBef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Institute for Data Processing and Electronics</a:t>
            </a:r>
            <a:endParaRPr b="0" lang="de-DE" sz="12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601"/>
              </a:spcBef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Department of Physics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399960" y="1187640"/>
            <a:ext cx="8343360" cy="3364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70" spc="-1" strike="noStrike">
                <a:solidFill>
                  <a:srgbClr val="000000"/>
                </a:solidFill>
                <a:latin typeface="Arial"/>
              </a:rPr>
              <a:t>Click to add text</a:t>
            </a:r>
            <a:endParaRPr b="0" lang="en-US" sz="267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14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14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4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214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14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21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dt"/>
          </p:nvPr>
        </p:nvSpPr>
        <p:spPr>
          <a:xfrm>
            <a:off x="627120" y="4747320"/>
            <a:ext cx="1027440" cy="396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fld id="{73BDB1BE-BC46-49F1-8E04-18D79B3CEC4E}" type="datetime">
              <a:rPr b="0" lang="en-US" sz="1200" spc="-1" strike="noStrike">
                <a:solidFill>
                  <a:srgbClr val="000000"/>
                </a:solidFill>
                <a:latin typeface="Arial"/>
              </a:rPr>
              <a:t>2/3/21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45" name="PlaceHolder 6"/>
          <p:cNvSpPr>
            <a:spLocks noGrp="1"/>
          </p:cNvSpPr>
          <p:nvPr>
            <p:ph type="sldNum"/>
          </p:nvPr>
        </p:nvSpPr>
        <p:spPr>
          <a:xfrm>
            <a:off x="215640" y="4747320"/>
            <a:ext cx="326160" cy="396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fld id="{7F26DA44-5929-4E4A-8AC4-E2CB2BBB2E20}" type="slidenum">
              <a:rPr b="1" lang="en-US" sz="1200" spc="-1" strike="noStrike">
                <a:solidFill>
                  <a:srgbClr val="000000"/>
                </a:solidFill>
                <a:latin typeface="Arial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46" name="PlaceHolder 7"/>
          <p:cNvSpPr>
            <a:spLocks noGrp="1"/>
          </p:cNvSpPr>
          <p:nvPr>
            <p:ph type="title"/>
          </p:nvPr>
        </p:nvSpPr>
        <p:spPr>
          <a:xfrm>
            <a:off x="396000" y="295920"/>
            <a:ext cx="6868800" cy="575640"/>
          </a:xfrm>
          <a:prstGeom prst="rect">
            <a:avLst/>
          </a:prstGeom>
        </p:spPr>
        <p:txBody>
          <a:bodyPr lIns="0" rIns="0" tIns="0" bIns="0" anchor="b">
            <a:normAutofit/>
          </a:bodyPr>
          <a:p>
            <a:pPr>
              <a:lnSpc>
                <a:spcPct val="9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</a:rPr>
              <a:t>Click to add title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rafik 12" descr=""/>
          <p:cNvPicPr/>
          <p:nvPr/>
        </p:nvPicPr>
        <p:blipFill>
          <a:blip r:embed="rId2"/>
          <a:stretch/>
        </p:blipFill>
        <p:spPr>
          <a:xfrm>
            <a:off x="7454160" y="4503960"/>
            <a:ext cx="1410840" cy="411840"/>
          </a:xfrm>
          <a:prstGeom prst="rect">
            <a:avLst/>
          </a:prstGeom>
          <a:ln w="0">
            <a:noFill/>
          </a:ln>
        </p:spPr>
      </p:pic>
      <p:pic>
        <p:nvPicPr>
          <p:cNvPr id="184" name="Grafik 13" descr=""/>
          <p:cNvPicPr/>
          <p:nvPr/>
        </p:nvPicPr>
        <p:blipFill>
          <a:blip r:embed="rId3"/>
          <a:stretch/>
        </p:blipFill>
        <p:spPr>
          <a:xfrm>
            <a:off x="268920" y="4818240"/>
            <a:ext cx="1728360" cy="87840"/>
          </a:xfrm>
          <a:prstGeom prst="rect">
            <a:avLst/>
          </a:prstGeom>
          <a:ln w="0">
            <a:noFill/>
          </a:ln>
        </p:spPr>
      </p:pic>
      <p:pic>
        <p:nvPicPr>
          <p:cNvPr id="185" name="Picture 2" descr="https://panda.gsi.de/system/files/user_uploads/u.kurilla/material/PANDA_logo_640x146_20170322132536.png"/>
          <p:cNvPicPr/>
          <p:nvPr/>
        </p:nvPicPr>
        <p:blipFill>
          <a:blip r:embed="rId4"/>
          <a:stretch/>
        </p:blipFill>
        <p:spPr>
          <a:xfrm>
            <a:off x="7043400" y="243000"/>
            <a:ext cx="1809360" cy="412920"/>
          </a:xfrm>
          <a:prstGeom prst="rect">
            <a:avLst/>
          </a:prstGeom>
          <a:ln w="0">
            <a:noFill/>
          </a:ln>
        </p:spPr>
      </p:pic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278280" y="243000"/>
            <a:ext cx="8586720" cy="47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14000"/>
              </a:lnSpc>
            </a:pPr>
            <a:r>
              <a:rPr b="1" lang="de-DE" sz="3200" spc="-1" strike="noStrike">
                <a:solidFill>
                  <a:srgbClr val="023d6b"/>
                </a:solidFill>
                <a:latin typeface="Arial"/>
              </a:rPr>
              <a:t>Mastertitelformat bearbeiten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278280" y="789480"/>
            <a:ext cx="8586360" cy="35434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Bef>
                <a:spcPts val="106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Mastertextformat bearbeiten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84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Zweite Ebene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Dritte Ebene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Vierte Ebene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200" spc="-1" strike="noStrike">
                <a:solidFill>
                  <a:srgbClr val="000000"/>
                </a:solidFill>
                <a:latin typeface="Arial"/>
              </a:rPr>
              <a:t>Fünfte Ebene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dt"/>
          </p:nvPr>
        </p:nvSpPr>
        <p:spPr>
          <a:xfrm>
            <a:off x="2832480" y="4786200"/>
            <a:ext cx="1199880" cy="165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fld id="{F6C4E1D5-BE52-49A6-96ED-8A545C3E7A10}" type="datetime3">
              <a:rPr b="0" lang="de-DE" sz="1200" spc="-1" strike="noStrike">
                <a:solidFill>
                  <a:srgbClr val="023d6b"/>
                </a:solidFill>
                <a:latin typeface="Arial"/>
              </a:rPr>
              <a:t>Mittwoch, 3. Februar 2021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sldNum"/>
          </p:nvPr>
        </p:nvSpPr>
        <p:spPr>
          <a:xfrm>
            <a:off x="4363560" y="4786200"/>
            <a:ext cx="540360" cy="165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23d6b"/>
                </a:solidFill>
                <a:latin typeface="Arial"/>
              </a:rPr>
              <a:t>Seite </a:t>
            </a:r>
            <a:fld id="{ECF4696E-61AF-4D66-916B-A74EDE66B210}" type="slidenum">
              <a:rPr b="0" lang="de-DE" sz="1200" spc="-1" strike="noStrike">
                <a:solidFill>
                  <a:srgbClr val="023d6b"/>
                </a:solidFill>
                <a:latin typeface="Arial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rafik 2" descr=""/>
          <p:cNvPicPr/>
          <p:nvPr/>
        </p:nvPicPr>
        <p:blipFill>
          <a:blip r:embed="rId2"/>
          <a:stretch/>
        </p:blipFill>
        <p:spPr>
          <a:xfrm>
            <a:off x="0" y="4878000"/>
            <a:ext cx="9143280" cy="270720"/>
          </a:xfrm>
          <a:prstGeom prst="rect">
            <a:avLst/>
          </a:prstGeom>
          <a:ln w="0">
            <a:noFill/>
          </a:ln>
        </p:spPr>
      </p:pic>
      <p:sp>
        <p:nvSpPr>
          <p:cNvPr id="227" name="CustomShape 1"/>
          <p:cNvSpPr/>
          <p:nvPr/>
        </p:nvSpPr>
        <p:spPr>
          <a:xfrm>
            <a:off x="7883640" y="4866120"/>
            <a:ext cx="12387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fld id="{6910A690-6EE6-4737-B0BE-3468318C035C}" type="slidenum">
              <a:rPr b="0" lang="de-DE" sz="1100" spc="-1" strike="noStrike">
                <a:solidFill>
                  <a:srgbClr val="ffffff"/>
                </a:solidFill>
                <a:latin typeface="Arial"/>
                <a:ea typeface="DejaVu Sans"/>
              </a:rPr>
              <a:t>&lt;Foliennummer&gt;</a:t>
            </a:fld>
            <a:endParaRPr b="0" lang="de-DE" sz="1100" spc="-1" strike="noStrike">
              <a:latin typeface="Arial"/>
            </a:endParaRPr>
          </a:p>
        </p:txBody>
      </p:sp>
      <p:pic>
        <p:nvPicPr>
          <p:cNvPr id="228" name="Grafik 5" descr=""/>
          <p:cNvPicPr/>
          <p:nvPr/>
        </p:nvPicPr>
        <p:blipFill>
          <a:blip r:embed="rId3"/>
          <a:stretch/>
        </p:blipFill>
        <p:spPr>
          <a:xfrm>
            <a:off x="6883200" y="4856400"/>
            <a:ext cx="1072440" cy="307080"/>
          </a:xfrm>
          <a:prstGeom prst="rect">
            <a:avLst/>
          </a:prstGeom>
          <a:ln w="0">
            <a:noFill/>
          </a:ln>
        </p:spPr>
      </p:pic>
      <p:sp>
        <p:nvSpPr>
          <p:cNvPr id="229" name="CustomShape 2"/>
          <p:cNvSpPr/>
          <p:nvPr/>
        </p:nvSpPr>
        <p:spPr>
          <a:xfrm>
            <a:off x="0" y="4878000"/>
            <a:ext cx="6731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de-DE" sz="800" spc="-1" strike="noStrike">
                <a:solidFill>
                  <a:srgbClr val="ffffff"/>
                </a:solidFill>
                <a:latin typeface="Arial"/>
                <a:ea typeface="DejaVu Sans"/>
              </a:rPr>
              <a:t>MT Annual Meeting 2021</a:t>
            </a:r>
            <a:endParaRPr b="0" lang="de-DE" sz="800" spc="-1" strike="noStrike">
              <a:latin typeface="Arial"/>
            </a:endParaRPr>
          </a:p>
        </p:txBody>
      </p:sp>
      <p:sp>
        <p:nvSpPr>
          <p:cNvPr id="230" name="Line 3"/>
          <p:cNvSpPr/>
          <p:nvPr/>
        </p:nvSpPr>
        <p:spPr>
          <a:xfrm>
            <a:off x="358560" y="1023480"/>
            <a:ext cx="8425440" cy="0"/>
          </a:xfrm>
          <a:prstGeom prst="line">
            <a:avLst/>
          </a:prstGeom>
          <a:ln w="9360">
            <a:solidFill>
              <a:srgbClr val="072b6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rafik 2" descr=""/>
          <p:cNvPicPr/>
          <p:nvPr/>
        </p:nvPicPr>
        <p:blipFill>
          <a:blip r:embed="rId2"/>
          <a:stretch/>
        </p:blipFill>
        <p:spPr>
          <a:xfrm>
            <a:off x="0" y="4878000"/>
            <a:ext cx="9143280" cy="270720"/>
          </a:xfrm>
          <a:prstGeom prst="rect">
            <a:avLst/>
          </a:prstGeom>
          <a:ln w="0">
            <a:noFill/>
          </a:ln>
        </p:spPr>
      </p:pic>
      <p:sp>
        <p:nvSpPr>
          <p:cNvPr id="270" name="CustomShape 1"/>
          <p:cNvSpPr/>
          <p:nvPr/>
        </p:nvSpPr>
        <p:spPr>
          <a:xfrm>
            <a:off x="7883640" y="4866120"/>
            <a:ext cx="123876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fld id="{75F8A8DF-9631-4537-B7BA-C38159D75E23}" type="slidenum">
              <a:rPr b="0" lang="de-DE" sz="1100" spc="-1" strike="noStrike">
                <a:solidFill>
                  <a:srgbClr val="ffffff"/>
                </a:solidFill>
                <a:latin typeface="Arial"/>
                <a:ea typeface="DejaVu Sans"/>
              </a:rPr>
              <a:t>&lt;Foliennummer&gt;</a:t>
            </a:fld>
            <a:endParaRPr b="0" lang="de-DE" sz="1100" spc="-1" strike="noStrike">
              <a:latin typeface="Arial"/>
            </a:endParaRPr>
          </a:p>
        </p:txBody>
      </p:sp>
      <p:pic>
        <p:nvPicPr>
          <p:cNvPr id="271" name="Grafik 5" descr=""/>
          <p:cNvPicPr/>
          <p:nvPr/>
        </p:nvPicPr>
        <p:blipFill>
          <a:blip r:embed="rId3"/>
          <a:stretch/>
        </p:blipFill>
        <p:spPr>
          <a:xfrm>
            <a:off x="6883200" y="4856400"/>
            <a:ext cx="1072440" cy="307080"/>
          </a:xfrm>
          <a:prstGeom prst="rect">
            <a:avLst/>
          </a:prstGeom>
          <a:ln w="0">
            <a:noFill/>
          </a:ln>
        </p:spPr>
      </p:pic>
      <p:sp>
        <p:nvSpPr>
          <p:cNvPr id="272" name="CustomShape 2"/>
          <p:cNvSpPr/>
          <p:nvPr/>
        </p:nvSpPr>
        <p:spPr>
          <a:xfrm>
            <a:off x="0" y="4878000"/>
            <a:ext cx="67316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de-DE" sz="800" spc="-1" strike="noStrike">
                <a:solidFill>
                  <a:srgbClr val="ffffff"/>
                </a:solidFill>
                <a:latin typeface="Arial"/>
                <a:ea typeface="DejaVu Sans"/>
              </a:rPr>
              <a:t>MT Annual Meeting 2021</a:t>
            </a:r>
            <a:endParaRPr b="0" lang="de-DE" sz="800" spc="-1" strike="noStrike">
              <a:latin typeface="Arial"/>
            </a:endParaRPr>
          </a:p>
        </p:txBody>
      </p:sp>
      <p:sp>
        <p:nvSpPr>
          <p:cNvPr id="273" name="Line 3"/>
          <p:cNvSpPr/>
          <p:nvPr/>
        </p:nvSpPr>
        <p:spPr>
          <a:xfrm>
            <a:off x="358560" y="1023480"/>
            <a:ext cx="8425440" cy="0"/>
          </a:xfrm>
          <a:prstGeom prst="line">
            <a:avLst/>
          </a:prstGeom>
          <a:ln w="9360">
            <a:solidFill>
              <a:srgbClr val="072b6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275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emf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0.wmf"/><Relationship Id="rId2" Type="http://schemas.openxmlformats.org/officeDocument/2006/relationships/image" Target="../media/image51.jpeg"/><Relationship Id="rId3" Type="http://schemas.openxmlformats.org/officeDocument/2006/relationships/image" Target="../media/image52.wmf"/><Relationship Id="rId4" Type="http://schemas.openxmlformats.org/officeDocument/2006/relationships/image" Target="../media/image53.wmf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jpeg"/><Relationship Id="rId8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jpeg"/><Relationship Id="rId5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wmf"/><Relationship Id="rId3" Type="http://schemas.openxmlformats.org/officeDocument/2006/relationships/image" Target="../media/image69.wmf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jpeg"/><Relationship Id="rId7" Type="http://schemas.openxmlformats.org/officeDocument/2006/relationships/image" Target="../media/image73.wmf"/><Relationship Id="rId8" Type="http://schemas.openxmlformats.org/officeDocument/2006/relationships/image" Target="../media/image74.jpeg"/><Relationship Id="rId9" Type="http://schemas.openxmlformats.org/officeDocument/2006/relationships/slideLayout" Target="../slideLayouts/slideLayout7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slideLayout" Target="../slideLayouts/slideLayout7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jpeg"/><Relationship Id="rId3" Type="http://schemas.openxmlformats.org/officeDocument/2006/relationships/image" Target="../media/image80.png"/><Relationship Id="rId4" Type="http://schemas.openxmlformats.org/officeDocument/2006/relationships/image" Target="../media/image81.wmf"/><Relationship Id="rId5" Type="http://schemas.openxmlformats.org/officeDocument/2006/relationships/slideLayout" Target="../slideLayouts/slideLayout7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jpeg"/><Relationship Id="rId3" Type="http://schemas.openxmlformats.org/officeDocument/2006/relationships/image" Target="../media/image85.jpe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Relationship Id="rId3" Type="http://schemas.openxmlformats.org/officeDocument/2006/relationships/image" Target="../media/image21.emf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Relationship Id="rId3" Type="http://schemas.openxmlformats.org/officeDocument/2006/relationships/image" Target="../media/image24.emf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emf"/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jpeg"/><Relationship Id="rId6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346680" y="1311120"/>
            <a:ext cx="5867640" cy="3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94000"/>
          </a:bodyPr>
          <a:p>
            <a:pPr>
              <a:lnSpc>
                <a:spcPct val="100000"/>
              </a:lnSpc>
            </a:pPr>
            <a:r>
              <a:rPr b="0" lang="de-DE" sz="1300" spc="-1" strike="noStrike" u="sng">
                <a:solidFill>
                  <a:srgbClr val="ffffff"/>
                </a:solidFill>
                <a:uFillTx/>
                <a:latin typeface="Arial"/>
                <a:ea typeface="Microsoft YaHei"/>
              </a:rPr>
              <a:t>T. Dritschler</a:t>
            </a:r>
            <a:r>
              <a:rPr b="0" lang="de-DE" sz="1300" spc="-1" strike="noStrike">
                <a:solidFill>
                  <a:srgbClr val="ffffff"/>
                </a:solidFill>
                <a:latin typeface="Arial"/>
                <a:ea typeface="Microsoft YaHei"/>
              </a:rPr>
              <a:t>,  </a:t>
            </a:r>
            <a:r>
              <a:rPr b="0" lang="de-DE" sz="1300" spc="-1" strike="noStrike">
                <a:solidFill>
                  <a:srgbClr val="ffffff"/>
                </a:solidFill>
                <a:latin typeface="Arial"/>
              </a:rPr>
              <a:t>M. Caselle, L. Ardila,  S. Chilingaryan,</a:t>
            </a:r>
            <a:endParaRPr b="0" lang="de-DE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300" spc="-1" strike="noStrike">
                <a:solidFill>
                  <a:srgbClr val="ffffff"/>
                </a:solidFill>
                <a:latin typeface="Arial"/>
              </a:rPr>
              <a:t>A. Ebersoldt, J. Hurst, N. Karcher, A. Kopmann, O. Sander, T. Stockmann</a:t>
            </a:r>
            <a:r>
              <a:rPr b="0" lang="de-DE" sz="1300" spc="-1" strike="noStrike" baseline="33000">
                <a:solidFill>
                  <a:srgbClr val="ffffff"/>
                </a:solidFill>
                <a:latin typeface="Arial"/>
              </a:rPr>
              <a:t>(*)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319" name="CustomShape 2"/>
          <p:cNvSpPr/>
          <p:nvPr/>
        </p:nvSpPr>
        <p:spPr>
          <a:xfrm>
            <a:off x="346680" y="2068200"/>
            <a:ext cx="5953320" cy="117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latin typeface="Arial"/>
              </a:rPr>
              <a:t>(Commercial) DMA technologies to realize a flexible DAQ system for Tera-Scale experiments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320" name="Picture 2" descr="Startseite | KIT Karriere"/>
          <p:cNvPicPr/>
          <p:nvPr/>
        </p:nvPicPr>
        <p:blipFill>
          <a:blip r:embed="rId1"/>
          <a:stretch/>
        </p:blipFill>
        <p:spPr>
          <a:xfrm>
            <a:off x="2427840" y="288360"/>
            <a:ext cx="1000080" cy="360000"/>
          </a:xfrm>
          <a:prstGeom prst="rect">
            <a:avLst/>
          </a:prstGeom>
          <a:ln w="0">
            <a:noFill/>
          </a:ln>
        </p:spPr>
      </p:pic>
      <p:pic>
        <p:nvPicPr>
          <p:cNvPr id="321" name="" descr=""/>
          <p:cNvPicPr/>
          <p:nvPr/>
        </p:nvPicPr>
        <p:blipFill>
          <a:blip r:embed="rId2"/>
          <a:stretch/>
        </p:blipFill>
        <p:spPr>
          <a:xfrm>
            <a:off x="3631320" y="254160"/>
            <a:ext cx="1195920" cy="407160"/>
          </a:xfrm>
          <a:prstGeom prst="rect">
            <a:avLst/>
          </a:prstGeom>
          <a:ln w="0">
            <a:noFill/>
          </a:ln>
        </p:spPr>
      </p:pic>
      <p:sp>
        <p:nvSpPr>
          <p:cNvPr id="322" name="CustomShape 3"/>
          <p:cNvSpPr/>
          <p:nvPr/>
        </p:nvSpPr>
        <p:spPr>
          <a:xfrm>
            <a:off x="360000" y="3328200"/>
            <a:ext cx="6169320" cy="117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Karlsruhe Institute of Technology (KIT)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 baseline="33000">
                <a:solidFill>
                  <a:srgbClr val="ffffff"/>
                </a:solidFill>
                <a:latin typeface="Arial"/>
              </a:rPr>
              <a:t>(*)</a:t>
            </a:r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Forschungszentrum Jülich</a:t>
            </a:r>
            <a:endParaRPr b="0" lang="de-DE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TextShape 1"/>
          <p:cNvSpPr txBox="1"/>
          <p:nvPr/>
        </p:nvSpPr>
        <p:spPr>
          <a:xfrm>
            <a:off x="338400" y="1800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Communication between heterogeneous components</a:t>
            </a: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	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9" name="TextShape 2"/>
          <p:cNvSpPr txBox="1"/>
          <p:nvPr/>
        </p:nvSpPr>
        <p:spPr>
          <a:xfrm>
            <a:off x="352440" y="67356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One protocol for all the most common components?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0" name="CustomShape 3"/>
          <p:cNvSpPr/>
          <p:nvPr/>
        </p:nvSpPr>
        <p:spPr>
          <a:xfrm>
            <a:off x="180000" y="1260000"/>
            <a:ext cx="8640000" cy="54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ct val="1000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800" spc="-1" strike="noStrike">
                <a:solidFill>
                  <a:srgbClr val="0a2d6e"/>
                </a:solidFill>
                <a:latin typeface="Arial"/>
                <a:ea typeface="Microsoft YaHei"/>
              </a:rPr>
              <a:t>Ethernet is one of the most common commercially available interconnects</a:t>
            </a:r>
            <a:endParaRPr b="0" lang="de-DE" sz="18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endParaRPr b="0" lang="de-DE" sz="1800" spc="-1" strike="noStrike">
              <a:solidFill>
                <a:srgbClr val="0a2d6e"/>
              </a:solidFill>
              <a:latin typeface="Arial"/>
              <a:ea typeface="Microsoft YaHei"/>
            </a:endParaRPr>
          </a:p>
        </p:txBody>
      </p:sp>
      <p:sp>
        <p:nvSpPr>
          <p:cNvPr id="691" name="TextShape 4"/>
          <p:cNvSpPr txBox="1"/>
          <p:nvPr/>
        </p:nvSpPr>
        <p:spPr>
          <a:xfrm>
            <a:off x="900000" y="3793680"/>
            <a:ext cx="144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468a1a"/>
                </a:solidFill>
                <a:latin typeface="Arial"/>
              </a:rPr>
              <a:t>Ethernet ✓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692" name="Picture 4_1" descr=""/>
          <p:cNvPicPr/>
          <p:nvPr/>
        </p:nvPicPr>
        <p:blipFill>
          <a:blip r:embed="rId1"/>
          <a:stretch/>
        </p:blipFill>
        <p:spPr>
          <a:xfrm>
            <a:off x="965520" y="2160000"/>
            <a:ext cx="1914480" cy="1359720"/>
          </a:xfrm>
          <a:prstGeom prst="rect">
            <a:avLst/>
          </a:prstGeom>
          <a:ln w="0">
            <a:noFill/>
          </a:ln>
        </p:spPr>
      </p:pic>
      <p:pic>
        <p:nvPicPr>
          <p:cNvPr id="693" name="" descr=""/>
          <p:cNvPicPr/>
          <p:nvPr/>
        </p:nvPicPr>
        <p:blipFill>
          <a:blip r:embed="rId2"/>
          <a:stretch/>
        </p:blipFill>
        <p:spPr>
          <a:xfrm>
            <a:off x="752040" y="2700000"/>
            <a:ext cx="867960" cy="900000"/>
          </a:xfrm>
          <a:prstGeom prst="rect">
            <a:avLst/>
          </a:prstGeom>
          <a:ln w="0">
            <a:noFill/>
          </a:ln>
        </p:spPr>
      </p:pic>
      <p:pic>
        <p:nvPicPr>
          <p:cNvPr id="694" name="" descr=""/>
          <p:cNvPicPr/>
          <p:nvPr/>
        </p:nvPicPr>
        <p:blipFill>
          <a:blip r:embed="rId3"/>
          <a:srcRect l="13455" t="15998" r="11745" b="12190"/>
          <a:stretch/>
        </p:blipFill>
        <p:spPr>
          <a:xfrm>
            <a:off x="3010320" y="2771280"/>
            <a:ext cx="1353240" cy="730440"/>
          </a:xfrm>
          <a:prstGeom prst="rect">
            <a:avLst/>
          </a:prstGeom>
          <a:ln w="0">
            <a:noFill/>
          </a:ln>
        </p:spPr>
      </p:pic>
      <p:sp>
        <p:nvSpPr>
          <p:cNvPr id="695" name="TextShape 5"/>
          <p:cNvSpPr txBox="1"/>
          <p:nvPr/>
        </p:nvSpPr>
        <p:spPr>
          <a:xfrm>
            <a:off x="3060000" y="3793680"/>
            <a:ext cx="144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468a1a"/>
                </a:solidFill>
                <a:latin typeface="Arial"/>
              </a:rPr>
              <a:t>Ethernet ✓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696" name="" descr=""/>
          <p:cNvPicPr/>
          <p:nvPr/>
        </p:nvPicPr>
        <p:blipFill>
          <a:blip r:embed="rId4"/>
          <a:srcRect l="10610" t="16177" r="5696" b="12004"/>
          <a:stretch/>
        </p:blipFill>
        <p:spPr>
          <a:xfrm>
            <a:off x="4860000" y="2756520"/>
            <a:ext cx="1468440" cy="900000"/>
          </a:xfrm>
          <a:prstGeom prst="rect">
            <a:avLst/>
          </a:prstGeom>
          <a:ln w="0">
            <a:noFill/>
          </a:ln>
        </p:spPr>
      </p:pic>
      <p:sp>
        <p:nvSpPr>
          <p:cNvPr id="697" name="TextShape 6"/>
          <p:cNvSpPr txBox="1"/>
          <p:nvPr/>
        </p:nvSpPr>
        <p:spPr>
          <a:xfrm>
            <a:off x="5068440" y="3780000"/>
            <a:ext cx="144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468a1a"/>
                </a:solidFill>
                <a:latin typeface="Arial"/>
              </a:rPr>
              <a:t>Ethernet ✓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698" name="TextShape 7"/>
          <p:cNvSpPr txBox="1"/>
          <p:nvPr/>
        </p:nvSpPr>
        <p:spPr>
          <a:xfrm>
            <a:off x="900000" y="1813680"/>
            <a:ext cx="126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a2d6e"/>
                </a:solidFill>
                <a:latin typeface="Arial"/>
              </a:rPr>
              <a:t>PC / CPU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699" name="TextShape 8"/>
          <p:cNvSpPr txBox="1"/>
          <p:nvPr/>
        </p:nvSpPr>
        <p:spPr>
          <a:xfrm>
            <a:off x="3258720" y="1829520"/>
            <a:ext cx="126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a2d6e"/>
                </a:solidFill>
                <a:latin typeface="Arial"/>
              </a:rPr>
              <a:t>GPU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700" name="TextShape 9"/>
          <p:cNvSpPr txBox="1"/>
          <p:nvPr/>
        </p:nvSpPr>
        <p:spPr>
          <a:xfrm>
            <a:off x="5220000" y="1813680"/>
            <a:ext cx="126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a2d6e"/>
                </a:solidFill>
                <a:latin typeface="Arial"/>
              </a:rPr>
              <a:t>FPGA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701" name="" descr=""/>
          <p:cNvPicPr/>
          <p:nvPr/>
        </p:nvPicPr>
        <p:blipFill>
          <a:blip r:embed="rId5"/>
          <a:stretch/>
        </p:blipFill>
        <p:spPr>
          <a:xfrm>
            <a:off x="7380000" y="2520000"/>
            <a:ext cx="1546200" cy="900000"/>
          </a:xfrm>
          <a:prstGeom prst="rect">
            <a:avLst/>
          </a:prstGeom>
          <a:ln w="0">
            <a:noFill/>
          </a:ln>
        </p:spPr>
      </p:pic>
      <p:pic>
        <p:nvPicPr>
          <p:cNvPr id="702" name="" descr=""/>
          <p:cNvPicPr/>
          <p:nvPr/>
        </p:nvPicPr>
        <p:blipFill>
          <a:blip r:embed="rId6"/>
          <a:stretch/>
        </p:blipFill>
        <p:spPr>
          <a:xfrm>
            <a:off x="6840000" y="2782440"/>
            <a:ext cx="1265760" cy="1080000"/>
          </a:xfrm>
          <a:prstGeom prst="rect">
            <a:avLst/>
          </a:prstGeom>
          <a:ln w="0">
            <a:noFill/>
          </a:ln>
        </p:spPr>
      </p:pic>
      <p:sp>
        <p:nvSpPr>
          <p:cNvPr id="703" name="TextShape 10"/>
          <p:cNvSpPr txBox="1"/>
          <p:nvPr/>
        </p:nvSpPr>
        <p:spPr>
          <a:xfrm>
            <a:off x="7022880" y="1702440"/>
            <a:ext cx="162000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de-DE" sz="1800" spc="-1" strike="noStrike">
                <a:solidFill>
                  <a:srgbClr val="0a2d6e"/>
                </a:solidFill>
                <a:latin typeface="Arial"/>
              </a:rPr>
              <a:t>Network Infrastructure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704" name="TextShape 11"/>
          <p:cNvSpPr txBox="1"/>
          <p:nvPr/>
        </p:nvSpPr>
        <p:spPr>
          <a:xfrm>
            <a:off x="7200000" y="3793680"/>
            <a:ext cx="144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468a1a"/>
                </a:solidFill>
                <a:latin typeface="Arial"/>
              </a:rPr>
              <a:t>Ethernet ✓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705" name="CustomShape 12"/>
          <p:cNvSpPr/>
          <p:nvPr/>
        </p:nvSpPr>
        <p:spPr>
          <a:xfrm>
            <a:off x="195840" y="4395600"/>
            <a:ext cx="8640000" cy="54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ct val="1000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800" spc="-1" strike="noStrike">
                <a:solidFill>
                  <a:srgbClr val="0a2d6e"/>
                </a:solidFill>
                <a:latin typeface="Arial"/>
                <a:ea typeface="Microsoft YaHei"/>
              </a:rPr>
              <a:t>Is there a way to benefit from RDMA using Ethernet?</a:t>
            </a:r>
            <a:endParaRPr b="0" lang="de-DE" sz="1800" spc="-1" strike="noStrike">
              <a:solidFill>
                <a:srgbClr val="0a2d6e"/>
              </a:solidFill>
              <a:latin typeface="Arial"/>
              <a:ea typeface="Microsoft YaHe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5" dur="indefinite" restart="never" nodeType="tmRoot">
          <p:childTnLst>
            <p:seq>
              <p:cTn id="416" dur="indefinite" nodeType="mainSeq">
                <p:childTnLst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" descr=""/>
          <p:cNvPicPr/>
          <p:nvPr/>
        </p:nvPicPr>
        <p:blipFill>
          <a:blip r:embed="rId1"/>
          <a:stretch/>
        </p:blipFill>
        <p:spPr>
          <a:xfrm>
            <a:off x="864720" y="1118520"/>
            <a:ext cx="7243920" cy="1222920"/>
          </a:xfrm>
          <a:prstGeom prst="rect">
            <a:avLst/>
          </a:prstGeom>
          <a:ln w="0">
            <a:noFill/>
          </a:ln>
        </p:spPr>
      </p:pic>
      <p:sp>
        <p:nvSpPr>
          <p:cNvPr id="707" name="CustomShape 1"/>
          <p:cNvSpPr/>
          <p:nvPr/>
        </p:nvSpPr>
        <p:spPr>
          <a:xfrm>
            <a:off x="7262640" y="1524240"/>
            <a:ext cx="1645920" cy="36576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708" name="" descr=""/>
          <p:cNvPicPr/>
          <p:nvPr/>
        </p:nvPicPr>
        <p:blipFill>
          <a:blip r:embed="rId2"/>
          <a:stretch/>
        </p:blipFill>
        <p:spPr>
          <a:xfrm>
            <a:off x="2340000" y="2580120"/>
            <a:ext cx="5580000" cy="2279880"/>
          </a:xfrm>
          <a:prstGeom prst="rect">
            <a:avLst/>
          </a:prstGeom>
          <a:ln w="0">
            <a:noFill/>
          </a:ln>
        </p:spPr>
      </p:pic>
      <p:sp>
        <p:nvSpPr>
          <p:cNvPr id="709" name="TextShape 2"/>
          <p:cNvSpPr txBox="1"/>
          <p:nvPr/>
        </p:nvSpPr>
        <p:spPr>
          <a:xfrm>
            <a:off x="342720" y="1800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RoCE (RDMA over Converged Ethernet)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0" name="CustomShape 3"/>
          <p:cNvSpPr/>
          <p:nvPr/>
        </p:nvSpPr>
        <p:spPr>
          <a:xfrm>
            <a:off x="180000" y="2700000"/>
            <a:ext cx="1980000" cy="21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ct val="1000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400" spc="-1" strike="noStrike">
                <a:solidFill>
                  <a:srgbClr val="0a2d6e"/>
                </a:solidFill>
                <a:latin typeface="Arial"/>
                <a:ea typeface="Microsoft YaHei"/>
              </a:rPr>
              <a:t>RoCE uses UDP packets and encapsulates InfiniBand “instructions” into the UDP payload</a:t>
            </a:r>
            <a:endParaRPr b="0" lang="de-DE" sz="14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endParaRPr b="0" lang="de-DE" sz="14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400" spc="-1" strike="noStrike">
                <a:solidFill>
                  <a:srgbClr val="0a2d6e"/>
                </a:solidFill>
                <a:latin typeface="Arial"/>
                <a:ea typeface="Microsoft YaHei"/>
              </a:rPr>
              <a:t>Soft- and Hardware implementations available!</a:t>
            </a:r>
            <a:endParaRPr b="0" lang="de-DE" sz="1400" spc="-1" strike="noStrike">
              <a:solidFill>
                <a:srgbClr val="0a2d6e"/>
              </a:solidFill>
              <a:latin typeface="Arial"/>
              <a:ea typeface="Microsoft YaHei"/>
            </a:endParaRPr>
          </a:p>
        </p:txBody>
      </p:sp>
      <p:sp>
        <p:nvSpPr>
          <p:cNvPr id="711" name="TextShape 4"/>
          <p:cNvSpPr txBox="1"/>
          <p:nvPr/>
        </p:nvSpPr>
        <p:spPr>
          <a:xfrm>
            <a:off x="356760" y="67356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Enabling RDMA benefits for conventional Ethernet networks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2" name="CustomShape 5"/>
          <p:cNvSpPr/>
          <p:nvPr/>
        </p:nvSpPr>
        <p:spPr>
          <a:xfrm>
            <a:off x="6608880" y="2145600"/>
            <a:ext cx="1440000" cy="180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TextShape 1"/>
          <p:cNvSpPr txBox="1"/>
          <p:nvPr/>
        </p:nvSpPr>
        <p:spPr>
          <a:xfrm>
            <a:off x="338760" y="1800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KIRO: KIT RDMA Programming Library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4" name="TextShape 2"/>
          <p:cNvSpPr txBox="1"/>
          <p:nvPr/>
        </p:nvSpPr>
        <p:spPr>
          <a:xfrm>
            <a:off x="357120" y="67032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Integrating RMDA capabilities into software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5" name="" descr=""/>
          <p:cNvPicPr/>
          <p:nvPr/>
        </p:nvPicPr>
        <p:blipFill>
          <a:blip r:embed="rId1"/>
          <a:stretch/>
        </p:blipFill>
        <p:spPr>
          <a:xfrm>
            <a:off x="720000" y="936360"/>
            <a:ext cx="2388600" cy="2037600"/>
          </a:xfrm>
          <a:prstGeom prst="rect">
            <a:avLst/>
          </a:prstGeom>
          <a:ln w="0">
            <a:noFill/>
          </a:ln>
        </p:spPr>
      </p:pic>
      <p:sp>
        <p:nvSpPr>
          <p:cNvPr id="716" name="TextShape 3"/>
          <p:cNvSpPr txBox="1"/>
          <p:nvPr/>
        </p:nvSpPr>
        <p:spPr>
          <a:xfrm>
            <a:off x="1980000" y="1360080"/>
            <a:ext cx="108000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200" spc="-1" strike="noStrike">
                <a:solidFill>
                  <a:srgbClr val="0a2d6e"/>
                </a:solidFill>
                <a:latin typeface="Arial"/>
              </a:rPr>
              <a:t>© Mellanox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717" name="" descr=""/>
          <p:cNvPicPr/>
          <p:nvPr/>
        </p:nvPicPr>
        <p:blipFill>
          <a:blip r:embed="rId2"/>
          <a:stretch/>
        </p:blipFill>
        <p:spPr>
          <a:xfrm>
            <a:off x="1440000" y="3060000"/>
            <a:ext cx="900000" cy="854280"/>
          </a:xfrm>
          <a:prstGeom prst="rect">
            <a:avLst/>
          </a:prstGeom>
          <a:ln w="0">
            <a:noFill/>
          </a:ln>
        </p:spPr>
      </p:pic>
      <p:sp>
        <p:nvSpPr>
          <p:cNvPr id="718" name="TextShape 4"/>
          <p:cNvSpPr txBox="1"/>
          <p:nvPr/>
        </p:nvSpPr>
        <p:spPr>
          <a:xfrm>
            <a:off x="360000" y="3960000"/>
            <a:ext cx="3566160" cy="91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de-DE" sz="1600" spc="-1" strike="noStrike">
                <a:solidFill>
                  <a:srgbClr val="0a2d6e"/>
                </a:solidFill>
                <a:latin typeface="Arial"/>
              </a:rPr>
              <a:t>Clone it on Github!</a:t>
            </a:r>
            <a:endParaRPr b="0" lang="de-DE" sz="1600" spc="-1" strike="noStrike">
              <a:latin typeface="Arial"/>
            </a:endParaRPr>
          </a:p>
          <a:p>
            <a:pPr algn="ctr"/>
            <a:r>
              <a:rPr b="1" lang="de-DE" sz="1600" spc="-1" strike="noStrike">
                <a:solidFill>
                  <a:srgbClr val="0a2d6e"/>
                </a:solidFill>
                <a:latin typeface="Arial"/>
              </a:rPr>
              <a:t>https://github.com/ufo-kit/kiro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719" name="CustomShape 5"/>
          <p:cNvSpPr/>
          <p:nvPr/>
        </p:nvSpPr>
        <p:spPr>
          <a:xfrm>
            <a:off x="3850920" y="1620000"/>
            <a:ext cx="4680000" cy="318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8000"/>
          </a:bodyPr>
          <a:p>
            <a:pPr marL="181080" indent="-1807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1" lang="en-US" sz="1600" spc="-1" strike="noStrike">
                <a:solidFill>
                  <a:srgbClr val="0a2d6e"/>
                </a:solidFill>
                <a:latin typeface="Arial"/>
                <a:ea typeface="Microsoft YaHei"/>
              </a:rPr>
              <a:t>KIRO Server/Client:</a:t>
            </a:r>
            <a:endParaRPr b="0" lang="de-DE" sz="1600" spc="-1" strike="noStrike"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600" spc="-1" strike="noStrike">
                <a:solidFill>
                  <a:srgbClr val="0a2d6e"/>
                </a:solidFill>
                <a:latin typeface="Arial"/>
                <a:ea typeface="Microsoft YaHei"/>
              </a:rPr>
              <a:t>Unidirectional data transfer from Server to Client (Clients “Pull” from Server)</a:t>
            </a:r>
            <a:endParaRPr b="0" lang="de-DE" sz="1600" spc="-1" strike="noStrike"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600" spc="-1" strike="noStrike">
                <a:solidFill>
                  <a:srgbClr val="0a2d6e"/>
                </a:solidFill>
                <a:latin typeface="Arial"/>
                <a:ea typeface="Microsoft YaHei"/>
              </a:rPr>
              <a:t>Fixed-Size memory segment</a:t>
            </a:r>
            <a:endParaRPr b="0" lang="de-DE" sz="1600" spc="-1" strike="noStrike"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600" spc="-1" strike="noStrike">
                <a:solidFill>
                  <a:srgbClr val="0a2d6e"/>
                </a:solidFill>
                <a:latin typeface="Arial"/>
                <a:ea typeface="Microsoft YaHei"/>
              </a:rPr>
              <a:t>Supports multiple connected clients per server</a:t>
            </a:r>
            <a:endParaRPr b="0" lang="de-DE" sz="1600" spc="-1" strike="noStrike"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endParaRPr b="0" lang="de-DE" sz="1600" spc="-1" strike="noStrike"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1" lang="en-US" sz="1600" spc="-1" strike="noStrike">
                <a:solidFill>
                  <a:srgbClr val="0a2d6e"/>
                </a:solidFill>
                <a:latin typeface="Arial"/>
                <a:ea typeface="Microsoft YaHei"/>
              </a:rPr>
              <a:t>KIRO Messenger (Beta):</a:t>
            </a:r>
            <a:endParaRPr b="0" lang="de-DE" sz="1600" spc="-1" strike="noStrike"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8cb423"/>
              </a:buClr>
              <a:buFont typeface="Wingdings" charset="2"/>
              <a:buChar char="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600" spc="-1" strike="noStrike">
                <a:solidFill>
                  <a:srgbClr val="0a2d6e"/>
                </a:solidFill>
                <a:latin typeface="Arial"/>
                <a:ea typeface="Microsoft YaHei"/>
              </a:rPr>
              <a:t>Layers bi-directional point-to-point messaging on top of KIRO</a:t>
            </a:r>
            <a:endParaRPr b="0" lang="de-DE" sz="1600" spc="-1" strike="noStrike"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8cb423"/>
              </a:buClr>
              <a:buFont typeface="Wingdings" charset="2"/>
              <a:buChar char="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600" spc="-1" strike="noStrike">
                <a:solidFill>
                  <a:srgbClr val="0a2d6e"/>
                </a:solidFill>
                <a:latin typeface="Arial"/>
                <a:ea typeface="Microsoft YaHei"/>
              </a:rPr>
              <a:t>Messengers can connect to multiple peers</a:t>
            </a:r>
            <a:endParaRPr b="0" lang="de-DE" sz="1600" spc="-1" strike="noStrike"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8cb423"/>
              </a:buClr>
              <a:buFont typeface="Wingdings" charset="2"/>
              <a:buChar char="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600" spc="-1" strike="noStrike">
                <a:solidFill>
                  <a:srgbClr val="0a2d6e"/>
                </a:solidFill>
                <a:latin typeface="Arial"/>
                <a:ea typeface="Microsoft YaHei"/>
              </a:rPr>
              <a:t>Fully RDMA enabled arbitrary sized memory exchange (“Push” and “Pull”)</a:t>
            </a:r>
            <a:endParaRPr b="0" lang="de-DE" sz="1600" spc="-1" strike="noStrike">
              <a:latin typeface="Arial"/>
              <a:ea typeface="Microsoft YaHei"/>
            </a:endParaRPr>
          </a:p>
        </p:txBody>
      </p:sp>
      <p:pic>
        <p:nvPicPr>
          <p:cNvPr id="720" name="Picture 2_1" descr="Startseite | KIT Karriere"/>
          <p:cNvPicPr/>
          <p:nvPr/>
        </p:nvPicPr>
        <p:blipFill>
          <a:blip r:embed="rId3"/>
          <a:stretch/>
        </p:blipFill>
        <p:spPr>
          <a:xfrm>
            <a:off x="6940440" y="251280"/>
            <a:ext cx="1620000" cy="583200"/>
          </a:xfrm>
          <a:prstGeom prst="rect">
            <a:avLst/>
          </a:prstGeom>
          <a:ln w="0">
            <a:noFill/>
          </a:ln>
        </p:spPr>
      </p:pic>
      <p:sp>
        <p:nvSpPr>
          <p:cNvPr id="721" name="CustomShape 6"/>
          <p:cNvSpPr/>
          <p:nvPr/>
        </p:nvSpPr>
        <p:spPr>
          <a:xfrm>
            <a:off x="3780000" y="1159560"/>
            <a:ext cx="4249080" cy="54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ct val="1000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1" lang="en-US" sz="1600" spc="-1" strike="noStrike">
                <a:solidFill>
                  <a:srgbClr val="0a2d6e"/>
                </a:solidFill>
                <a:latin typeface="Arial"/>
                <a:ea typeface="Microsoft YaHei"/>
              </a:rPr>
              <a:t>Works for both: InfiniBand and RoCE!</a:t>
            </a:r>
            <a:endParaRPr b="1" lang="de-DE" sz="1600" spc="-1" strike="noStrike">
              <a:solidFill>
                <a:srgbClr val="0a2d6e"/>
              </a:solidFill>
              <a:latin typeface="Arial"/>
              <a:ea typeface="Microsoft YaHe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Picture 74_1" descr=""/>
          <p:cNvPicPr/>
          <p:nvPr/>
        </p:nvPicPr>
        <p:blipFill>
          <a:blip r:embed="rId1"/>
          <a:stretch/>
        </p:blipFill>
        <p:spPr>
          <a:xfrm>
            <a:off x="11880" y="2919240"/>
            <a:ext cx="1387800" cy="1536480"/>
          </a:xfrm>
          <a:prstGeom prst="rect">
            <a:avLst/>
          </a:prstGeom>
          <a:ln w="0">
            <a:noFill/>
          </a:ln>
        </p:spPr>
      </p:pic>
      <p:sp>
        <p:nvSpPr>
          <p:cNvPr id="723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a2d6e"/>
                </a:solidFill>
                <a:latin typeface="Arial"/>
              </a:rPr>
              <a:t>Novel DAQ architecture using commercial HPC Components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4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High-performance distributed ML for physics experiments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5" name="CustomShape 3"/>
          <p:cNvSpPr/>
          <p:nvPr/>
        </p:nvSpPr>
        <p:spPr>
          <a:xfrm>
            <a:off x="2949840" y="3113280"/>
            <a:ext cx="1142640" cy="41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050" spc="-1" strike="noStrike">
                <a:solidFill>
                  <a:srgbClr val="0a2d6e"/>
                </a:solidFill>
                <a:latin typeface="Arial"/>
              </a:rPr>
              <a:t>Ethernet fabrics </a:t>
            </a:r>
            <a:endParaRPr b="0" lang="de-DE" sz="1050" spc="-1" strike="noStrike">
              <a:solidFill>
                <a:srgbClr val="0a2d6e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050" spc="-1" strike="noStrike">
                <a:solidFill>
                  <a:srgbClr val="0a2d6e"/>
                </a:solidFill>
                <a:latin typeface="Arial"/>
              </a:rPr>
              <a:t>(hundreds Gb/s)</a:t>
            </a:r>
            <a:endParaRPr b="0" lang="de-DE" sz="105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726" name="CustomShape 4"/>
          <p:cNvSpPr/>
          <p:nvPr/>
        </p:nvSpPr>
        <p:spPr>
          <a:xfrm>
            <a:off x="146880" y="2524680"/>
            <a:ext cx="104976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a2d6e"/>
                </a:solidFill>
                <a:latin typeface="Arial"/>
              </a:rPr>
              <a:t>Detectors</a:t>
            </a:r>
            <a:endParaRPr b="0" lang="de-DE" sz="16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727" name="CustomShape 5"/>
          <p:cNvSpPr/>
          <p:nvPr/>
        </p:nvSpPr>
        <p:spPr>
          <a:xfrm>
            <a:off x="5526720" y="3688560"/>
            <a:ext cx="83160" cy="70920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28" name="CustomShape 6"/>
          <p:cNvSpPr/>
          <p:nvPr/>
        </p:nvSpPr>
        <p:spPr>
          <a:xfrm>
            <a:off x="4660200" y="2311200"/>
            <a:ext cx="35276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GB" sz="1400" spc="-1" strike="noStrike">
                <a:solidFill>
                  <a:srgbClr val="005aa0"/>
                </a:solidFill>
                <a:latin typeface="Arial"/>
              </a:rPr>
              <a:t>On-line</a:t>
            </a:r>
            <a:r>
              <a:rPr b="0" lang="en-GB" sz="1400" spc="-1" strike="noStrike">
                <a:solidFill>
                  <a:srgbClr val="005aa0"/>
                </a:solidFill>
                <a:latin typeface="Arial"/>
              </a:rPr>
              <a:t> data path (by commercial devices)</a:t>
            </a:r>
            <a:endParaRPr b="0" lang="de-DE" sz="1400" spc="-1" strike="noStrike">
              <a:latin typeface="Arial"/>
            </a:endParaRPr>
          </a:p>
        </p:txBody>
      </p:sp>
      <p:grpSp>
        <p:nvGrpSpPr>
          <p:cNvPr id="729" name="Group 7"/>
          <p:cNvGrpSpPr/>
          <p:nvPr/>
        </p:nvGrpSpPr>
        <p:grpSpPr>
          <a:xfrm>
            <a:off x="1278000" y="2941200"/>
            <a:ext cx="509400" cy="337680"/>
            <a:chOff x="1278000" y="2941200"/>
            <a:chExt cx="509400" cy="337680"/>
          </a:xfrm>
        </p:grpSpPr>
        <p:sp>
          <p:nvSpPr>
            <p:cNvPr id="730" name="CustomShape 8"/>
            <p:cNvSpPr/>
            <p:nvPr/>
          </p:nvSpPr>
          <p:spPr>
            <a:xfrm>
              <a:off x="1288080" y="294120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1" name="CustomShape 9"/>
            <p:cNvSpPr/>
            <p:nvPr/>
          </p:nvSpPr>
          <p:spPr>
            <a:xfrm>
              <a:off x="1283040" y="304056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2" name="CustomShape 10"/>
            <p:cNvSpPr/>
            <p:nvPr/>
          </p:nvSpPr>
          <p:spPr>
            <a:xfrm>
              <a:off x="1283040" y="314280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3" name="CustomShape 11"/>
            <p:cNvSpPr/>
            <p:nvPr/>
          </p:nvSpPr>
          <p:spPr>
            <a:xfrm>
              <a:off x="1278000" y="323928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4" name="CustomShape 12"/>
            <p:cNvSpPr/>
            <p:nvPr/>
          </p:nvSpPr>
          <p:spPr>
            <a:xfrm>
              <a:off x="1341000" y="3028680"/>
              <a:ext cx="313560" cy="250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GB" sz="1050" spc="-1" strike="noStrike">
                  <a:solidFill>
                    <a:srgbClr val="0070c0"/>
                  </a:solidFill>
                  <a:latin typeface="Arial"/>
                </a:rPr>
                <a:t>…</a:t>
              </a:r>
              <a:endParaRPr b="0" lang="de-DE" sz="1050" spc="-1" strike="noStrike">
                <a:latin typeface="Arial"/>
              </a:endParaRPr>
            </a:p>
          </p:txBody>
        </p:sp>
      </p:grpSp>
      <p:grpSp>
        <p:nvGrpSpPr>
          <p:cNvPr id="735" name="Group 13"/>
          <p:cNvGrpSpPr/>
          <p:nvPr/>
        </p:nvGrpSpPr>
        <p:grpSpPr>
          <a:xfrm>
            <a:off x="1858320" y="2853720"/>
            <a:ext cx="1039680" cy="478440"/>
            <a:chOff x="1858320" y="2853720"/>
            <a:chExt cx="1039680" cy="478440"/>
          </a:xfrm>
        </p:grpSpPr>
        <p:sp>
          <p:nvSpPr>
            <p:cNvPr id="736" name="CustomShape 14"/>
            <p:cNvSpPr/>
            <p:nvPr/>
          </p:nvSpPr>
          <p:spPr>
            <a:xfrm>
              <a:off x="1858320" y="2853720"/>
              <a:ext cx="1039680" cy="478440"/>
            </a:xfrm>
            <a:prstGeom prst="rect">
              <a:avLst/>
            </a:prstGeom>
            <a:solidFill>
              <a:srgbClr val="0070c0"/>
            </a:solidFill>
            <a:ln w="25560">
              <a:solidFill>
                <a:srgbClr val="ffffff"/>
              </a:solidFill>
              <a:round/>
            </a:ln>
            <a:effectLst>
              <a:glow rad="101520">
                <a:srgbClr val="0070c0">
                  <a:alpha val="60000"/>
                </a:srgbClr>
              </a:glo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737" name="CustomShape 15"/>
            <p:cNvSpPr/>
            <p:nvPr/>
          </p:nvSpPr>
          <p:spPr>
            <a:xfrm>
              <a:off x="2052360" y="2883960"/>
              <a:ext cx="443520" cy="405720"/>
            </a:xfrm>
            <a:prstGeom prst="rect">
              <a:avLst/>
            </a:prstGeom>
            <a:solidFill>
              <a:srgbClr val="000000"/>
            </a:solidFill>
            <a:ln w="25560">
              <a:solidFill>
                <a:srgbClr val="a6a6a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700" spc="-1" strike="noStrike">
                  <a:solidFill>
                    <a:srgbClr val="ffffff"/>
                  </a:solidFill>
                  <a:latin typeface="Arial"/>
                </a:rPr>
                <a:t>FPGA</a:t>
              </a:r>
              <a:endParaRPr b="0" lang="de-DE" sz="7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GB" sz="900" spc="-1" strike="noStrike">
                  <a:solidFill>
                    <a:srgbClr val="ff0000"/>
                  </a:solidFill>
                  <a:latin typeface="Arial"/>
                </a:rPr>
                <a:t>AI</a:t>
              </a:r>
              <a:endParaRPr b="0" lang="de-DE" sz="900" spc="-1" strike="noStrike">
                <a:latin typeface="Arial"/>
              </a:endParaRPr>
            </a:p>
          </p:txBody>
        </p:sp>
        <p:sp>
          <p:nvSpPr>
            <p:cNvPr id="738" name="CustomShape 16"/>
            <p:cNvSpPr/>
            <p:nvPr/>
          </p:nvSpPr>
          <p:spPr>
            <a:xfrm>
              <a:off x="2654640" y="2941200"/>
              <a:ext cx="219600" cy="272160"/>
            </a:xfrm>
            <a:prstGeom prst="rect">
              <a:avLst/>
            </a:prstGeom>
            <a:solidFill>
              <a:srgbClr val="000000"/>
            </a:solidFill>
            <a:ln w="25560">
              <a:solidFill>
                <a:srgbClr val="a6a6a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rot="16200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500" spc="-1" strike="noStrike">
                  <a:solidFill>
                    <a:srgbClr val="ffffff"/>
                  </a:solidFill>
                  <a:latin typeface="Arial"/>
                </a:rPr>
                <a:t>ETH</a:t>
              </a:r>
              <a:endParaRPr b="0" lang="de-DE" sz="500" spc="-1" strike="noStrike">
                <a:latin typeface="Arial"/>
              </a:endParaRPr>
            </a:p>
          </p:txBody>
        </p:sp>
      </p:grpSp>
      <p:grpSp>
        <p:nvGrpSpPr>
          <p:cNvPr id="739" name="Group 17"/>
          <p:cNvGrpSpPr/>
          <p:nvPr/>
        </p:nvGrpSpPr>
        <p:grpSpPr>
          <a:xfrm>
            <a:off x="1271880" y="3539880"/>
            <a:ext cx="509400" cy="338040"/>
            <a:chOff x="1271880" y="3539880"/>
            <a:chExt cx="509400" cy="338040"/>
          </a:xfrm>
        </p:grpSpPr>
        <p:sp>
          <p:nvSpPr>
            <p:cNvPr id="740" name="CustomShape 18"/>
            <p:cNvSpPr/>
            <p:nvPr/>
          </p:nvSpPr>
          <p:spPr>
            <a:xfrm>
              <a:off x="1281960" y="353988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1" name="CustomShape 19"/>
            <p:cNvSpPr/>
            <p:nvPr/>
          </p:nvSpPr>
          <p:spPr>
            <a:xfrm>
              <a:off x="1276920" y="363960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2" name="CustomShape 20"/>
            <p:cNvSpPr/>
            <p:nvPr/>
          </p:nvSpPr>
          <p:spPr>
            <a:xfrm>
              <a:off x="1276920" y="374148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3" name="CustomShape 21"/>
            <p:cNvSpPr/>
            <p:nvPr/>
          </p:nvSpPr>
          <p:spPr>
            <a:xfrm>
              <a:off x="1271880" y="383832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4" name="CustomShape 22"/>
            <p:cNvSpPr/>
            <p:nvPr/>
          </p:nvSpPr>
          <p:spPr>
            <a:xfrm>
              <a:off x="1334520" y="3627720"/>
              <a:ext cx="313560" cy="250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GB" sz="1050" spc="-1" strike="noStrike">
                  <a:solidFill>
                    <a:srgbClr val="0070c0"/>
                  </a:solidFill>
                  <a:latin typeface="Arial"/>
                </a:rPr>
                <a:t>…</a:t>
              </a:r>
              <a:endParaRPr b="0" lang="de-DE" sz="1050" spc="-1" strike="noStrike">
                <a:latin typeface="Arial"/>
              </a:endParaRPr>
            </a:p>
          </p:txBody>
        </p:sp>
      </p:grpSp>
      <p:grpSp>
        <p:nvGrpSpPr>
          <p:cNvPr id="745" name="Group 23"/>
          <p:cNvGrpSpPr/>
          <p:nvPr/>
        </p:nvGrpSpPr>
        <p:grpSpPr>
          <a:xfrm>
            <a:off x="1852200" y="3452760"/>
            <a:ext cx="1039680" cy="478440"/>
            <a:chOff x="1852200" y="3452760"/>
            <a:chExt cx="1039680" cy="478440"/>
          </a:xfrm>
        </p:grpSpPr>
        <p:sp>
          <p:nvSpPr>
            <p:cNvPr id="746" name="CustomShape 24"/>
            <p:cNvSpPr/>
            <p:nvPr/>
          </p:nvSpPr>
          <p:spPr>
            <a:xfrm>
              <a:off x="1852200" y="3452760"/>
              <a:ext cx="1039680" cy="478440"/>
            </a:xfrm>
            <a:prstGeom prst="rect">
              <a:avLst/>
            </a:prstGeom>
            <a:solidFill>
              <a:srgbClr val="0070c0"/>
            </a:solidFill>
            <a:ln w="25560">
              <a:solidFill>
                <a:srgbClr val="ffffff"/>
              </a:solidFill>
              <a:round/>
            </a:ln>
            <a:effectLst>
              <a:glow rad="101520">
                <a:srgbClr val="0070c0">
                  <a:alpha val="60000"/>
                </a:srgbClr>
              </a:glo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747" name="CustomShape 25"/>
            <p:cNvSpPr/>
            <p:nvPr/>
          </p:nvSpPr>
          <p:spPr>
            <a:xfrm>
              <a:off x="2046240" y="3483000"/>
              <a:ext cx="450000" cy="405720"/>
            </a:xfrm>
            <a:prstGeom prst="rect">
              <a:avLst/>
            </a:prstGeom>
            <a:solidFill>
              <a:srgbClr val="000000"/>
            </a:solidFill>
            <a:ln w="25560">
              <a:solidFill>
                <a:srgbClr val="a6a6a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700" spc="-1" strike="noStrike">
                  <a:solidFill>
                    <a:srgbClr val="ffffff"/>
                  </a:solidFill>
                  <a:latin typeface="Arial"/>
                </a:rPr>
                <a:t>FPGA</a:t>
              </a:r>
              <a:endParaRPr b="0" lang="de-DE" sz="7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0000"/>
                  </a:solidFill>
                  <a:latin typeface="Arial"/>
                </a:rPr>
                <a:t>AI</a:t>
              </a:r>
              <a:endParaRPr b="0" lang="de-DE" sz="800" spc="-1" strike="noStrike">
                <a:latin typeface="Arial"/>
              </a:endParaRPr>
            </a:p>
          </p:txBody>
        </p:sp>
        <p:sp>
          <p:nvSpPr>
            <p:cNvPr id="748" name="CustomShape 26"/>
            <p:cNvSpPr/>
            <p:nvPr/>
          </p:nvSpPr>
          <p:spPr>
            <a:xfrm>
              <a:off x="2648160" y="3539880"/>
              <a:ext cx="219600" cy="272160"/>
            </a:xfrm>
            <a:prstGeom prst="rect">
              <a:avLst/>
            </a:prstGeom>
            <a:solidFill>
              <a:srgbClr val="000000"/>
            </a:solidFill>
            <a:ln w="25560">
              <a:solidFill>
                <a:srgbClr val="a6a6a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rot="16200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500" spc="-1" strike="noStrike">
                  <a:solidFill>
                    <a:srgbClr val="ffffff"/>
                  </a:solidFill>
                  <a:latin typeface="Arial"/>
                </a:rPr>
                <a:t>ETH</a:t>
              </a:r>
              <a:endParaRPr b="0" lang="de-DE" sz="500" spc="-1" strike="noStrike">
                <a:latin typeface="Arial"/>
              </a:endParaRPr>
            </a:p>
          </p:txBody>
        </p:sp>
      </p:grpSp>
      <p:grpSp>
        <p:nvGrpSpPr>
          <p:cNvPr id="749" name="Group 27"/>
          <p:cNvGrpSpPr/>
          <p:nvPr/>
        </p:nvGrpSpPr>
        <p:grpSpPr>
          <a:xfrm>
            <a:off x="1261440" y="4188600"/>
            <a:ext cx="509400" cy="337680"/>
            <a:chOff x="1261440" y="4188600"/>
            <a:chExt cx="509400" cy="337680"/>
          </a:xfrm>
        </p:grpSpPr>
        <p:sp>
          <p:nvSpPr>
            <p:cNvPr id="750" name="CustomShape 28"/>
            <p:cNvSpPr/>
            <p:nvPr/>
          </p:nvSpPr>
          <p:spPr>
            <a:xfrm>
              <a:off x="1271520" y="418860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1" name="CustomShape 29"/>
            <p:cNvSpPr/>
            <p:nvPr/>
          </p:nvSpPr>
          <p:spPr>
            <a:xfrm>
              <a:off x="1266480" y="428796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2" name="CustomShape 30"/>
            <p:cNvSpPr/>
            <p:nvPr/>
          </p:nvSpPr>
          <p:spPr>
            <a:xfrm>
              <a:off x="1266480" y="439020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3" name="CustomShape 31"/>
            <p:cNvSpPr/>
            <p:nvPr/>
          </p:nvSpPr>
          <p:spPr>
            <a:xfrm>
              <a:off x="1261440" y="448668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4" name="CustomShape 32"/>
            <p:cNvSpPr/>
            <p:nvPr/>
          </p:nvSpPr>
          <p:spPr>
            <a:xfrm>
              <a:off x="1324440" y="4276080"/>
              <a:ext cx="313560" cy="250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GB" sz="1050" spc="-1" strike="noStrike">
                  <a:solidFill>
                    <a:srgbClr val="0070c0"/>
                  </a:solidFill>
                  <a:latin typeface="Arial"/>
                </a:rPr>
                <a:t>…</a:t>
              </a:r>
              <a:endParaRPr b="0" lang="de-DE" sz="1050" spc="-1" strike="noStrike">
                <a:latin typeface="Arial"/>
              </a:endParaRPr>
            </a:p>
          </p:txBody>
        </p:sp>
      </p:grpSp>
      <p:grpSp>
        <p:nvGrpSpPr>
          <p:cNvPr id="755" name="Group 33"/>
          <p:cNvGrpSpPr/>
          <p:nvPr/>
        </p:nvGrpSpPr>
        <p:grpSpPr>
          <a:xfrm>
            <a:off x="1841760" y="4101120"/>
            <a:ext cx="1039680" cy="478440"/>
            <a:chOff x="1841760" y="4101120"/>
            <a:chExt cx="1039680" cy="478440"/>
          </a:xfrm>
        </p:grpSpPr>
        <p:sp>
          <p:nvSpPr>
            <p:cNvPr id="756" name="CustomShape 34"/>
            <p:cNvSpPr/>
            <p:nvPr/>
          </p:nvSpPr>
          <p:spPr>
            <a:xfrm>
              <a:off x="1841760" y="4101120"/>
              <a:ext cx="1039680" cy="478440"/>
            </a:xfrm>
            <a:prstGeom prst="rect">
              <a:avLst/>
            </a:prstGeom>
            <a:solidFill>
              <a:srgbClr val="0070c0"/>
            </a:solidFill>
            <a:ln w="25560">
              <a:solidFill>
                <a:srgbClr val="ffffff"/>
              </a:solidFill>
              <a:round/>
            </a:ln>
            <a:effectLst>
              <a:glow rad="101520">
                <a:srgbClr val="0070c0">
                  <a:alpha val="60000"/>
                </a:srgbClr>
              </a:glo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757" name="CustomShape 35"/>
            <p:cNvSpPr/>
            <p:nvPr/>
          </p:nvSpPr>
          <p:spPr>
            <a:xfrm>
              <a:off x="2035800" y="4131360"/>
              <a:ext cx="431280" cy="405720"/>
            </a:xfrm>
            <a:prstGeom prst="rect">
              <a:avLst/>
            </a:prstGeom>
            <a:solidFill>
              <a:srgbClr val="000000"/>
            </a:solidFill>
            <a:ln w="25560">
              <a:solidFill>
                <a:srgbClr val="a6a6a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700" spc="-1" strike="noStrike">
                  <a:solidFill>
                    <a:srgbClr val="ffffff"/>
                  </a:solidFill>
                  <a:latin typeface="Arial"/>
                </a:rPr>
                <a:t>FPGA</a:t>
              </a:r>
              <a:endParaRPr b="0" lang="de-DE" sz="7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GB" sz="900" spc="-1" strike="noStrike">
                  <a:solidFill>
                    <a:srgbClr val="ff0000"/>
                  </a:solidFill>
                  <a:latin typeface="Arial"/>
                </a:rPr>
                <a:t>AI</a:t>
              </a:r>
              <a:endParaRPr b="0" lang="de-DE" sz="900" spc="-1" strike="noStrike">
                <a:latin typeface="Arial"/>
              </a:endParaRPr>
            </a:p>
          </p:txBody>
        </p:sp>
        <p:sp>
          <p:nvSpPr>
            <p:cNvPr id="758" name="CustomShape 36"/>
            <p:cNvSpPr/>
            <p:nvPr/>
          </p:nvSpPr>
          <p:spPr>
            <a:xfrm>
              <a:off x="2638080" y="4188600"/>
              <a:ext cx="219600" cy="272160"/>
            </a:xfrm>
            <a:prstGeom prst="rect">
              <a:avLst/>
            </a:prstGeom>
            <a:solidFill>
              <a:srgbClr val="000000"/>
            </a:solidFill>
            <a:ln w="25560">
              <a:solidFill>
                <a:srgbClr val="a6a6a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 rot="16200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500" spc="-1" strike="noStrike">
                  <a:solidFill>
                    <a:srgbClr val="ffffff"/>
                  </a:solidFill>
                  <a:latin typeface="Arial"/>
                </a:rPr>
                <a:t>ETH</a:t>
              </a:r>
              <a:endParaRPr b="0" lang="de-DE" sz="500" spc="-1" strike="noStrike">
                <a:latin typeface="Arial"/>
              </a:endParaRPr>
            </a:p>
          </p:txBody>
        </p:sp>
      </p:grpSp>
      <p:sp>
        <p:nvSpPr>
          <p:cNvPr id="759" name="CustomShape 37"/>
          <p:cNvSpPr/>
          <p:nvPr/>
        </p:nvSpPr>
        <p:spPr>
          <a:xfrm>
            <a:off x="1661040" y="2459880"/>
            <a:ext cx="17906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a2d6e"/>
                </a:solidFill>
                <a:latin typeface="Arial"/>
              </a:rPr>
              <a:t>Modular readout</a:t>
            </a:r>
            <a:endParaRPr b="0" lang="de-DE" sz="14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760" name="CustomShape 38"/>
          <p:cNvSpPr/>
          <p:nvPr/>
        </p:nvSpPr>
        <p:spPr>
          <a:xfrm>
            <a:off x="4282200" y="3415320"/>
            <a:ext cx="10436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70c0"/>
                </a:solidFill>
                <a:latin typeface="Arial"/>
              </a:rPr>
              <a:t>Ethernet</a:t>
            </a:r>
            <a:endParaRPr b="0" lang="de-DE" sz="1800" spc="-1" strike="noStrike">
              <a:latin typeface="Arial"/>
            </a:endParaRPr>
          </a:p>
        </p:txBody>
      </p:sp>
      <p:grpSp>
        <p:nvGrpSpPr>
          <p:cNvPr id="761" name="Group 39"/>
          <p:cNvGrpSpPr/>
          <p:nvPr/>
        </p:nvGrpSpPr>
        <p:grpSpPr>
          <a:xfrm>
            <a:off x="2917800" y="2941200"/>
            <a:ext cx="1414080" cy="268560"/>
            <a:chOff x="2917800" y="2941200"/>
            <a:chExt cx="1414080" cy="268560"/>
          </a:xfrm>
        </p:grpSpPr>
        <p:sp>
          <p:nvSpPr>
            <p:cNvPr id="762" name="CustomShape 40"/>
            <p:cNvSpPr/>
            <p:nvPr/>
          </p:nvSpPr>
          <p:spPr>
            <a:xfrm>
              <a:off x="2917800" y="3063960"/>
              <a:ext cx="1414080" cy="145800"/>
            </a:xfrm>
            <a:custGeom>
              <a:avLst/>
              <a:gdLst/>
              <a:ahLst/>
              <a:rect l="l" t="t" r="r" b="b"/>
              <a:pathLst>
                <a:path w="1939925" h="146050">
                  <a:moveTo>
                    <a:pt x="0" y="0"/>
                  </a:moveTo>
                  <a:lnTo>
                    <a:pt x="1260475" y="15875"/>
                  </a:lnTo>
                  <a:cubicBezTo>
                    <a:pt x="1583796" y="40217"/>
                    <a:pt x="1761860" y="93133"/>
                    <a:pt x="1939925" y="146050"/>
                  </a:cubicBezTo>
                </a:path>
              </a:pathLst>
            </a:custGeom>
            <a:noFill/>
            <a:ln w="25560">
              <a:solidFill>
                <a:srgbClr val="ff66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3" name="CustomShape 41"/>
            <p:cNvSpPr/>
            <p:nvPr/>
          </p:nvSpPr>
          <p:spPr>
            <a:xfrm>
              <a:off x="3457080" y="2941200"/>
              <a:ext cx="105120" cy="128520"/>
            </a:xfrm>
            <a:prstGeom prst="ellipse">
              <a:avLst/>
            </a:prstGeom>
            <a:noFill/>
            <a:ln w="12600">
              <a:solidFill>
                <a:srgbClr val="ff66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64" name="Group 42"/>
          <p:cNvGrpSpPr/>
          <p:nvPr/>
        </p:nvGrpSpPr>
        <p:grpSpPr>
          <a:xfrm>
            <a:off x="2898360" y="3607560"/>
            <a:ext cx="1258560" cy="151920"/>
            <a:chOff x="2898360" y="3607560"/>
            <a:chExt cx="1258560" cy="151920"/>
          </a:xfrm>
        </p:grpSpPr>
        <p:sp>
          <p:nvSpPr>
            <p:cNvPr id="765" name="CustomShape 43"/>
            <p:cNvSpPr/>
            <p:nvPr/>
          </p:nvSpPr>
          <p:spPr>
            <a:xfrm>
              <a:off x="2898360" y="3713040"/>
              <a:ext cx="1258560" cy="46440"/>
            </a:xfrm>
            <a:custGeom>
              <a:avLst/>
              <a:gdLst/>
              <a:ahLst/>
              <a:rect l="l" t="t" r="r" b="b"/>
              <a:pathLst>
                <a:path w="1771650" h="38100">
                  <a:moveTo>
                    <a:pt x="0" y="0"/>
                  </a:moveTo>
                  <a:lnTo>
                    <a:pt x="1771650" y="38100"/>
                  </a:lnTo>
                </a:path>
              </a:pathLst>
            </a:custGeom>
            <a:noFill/>
            <a:ln w="25560">
              <a:solidFill>
                <a:srgbClr val="ff66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6" name="CustomShape 44"/>
            <p:cNvSpPr/>
            <p:nvPr/>
          </p:nvSpPr>
          <p:spPr>
            <a:xfrm>
              <a:off x="3423960" y="3607560"/>
              <a:ext cx="102600" cy="112320"/>
            </a:xfrm>
            <a:prstGeom prst="ellipse">
              <a:avLst/>
            </a:prstGeom>
            <a:noFill/>
            <a:ln w="12600">
              <a:solidFill>
                <a:srgbClr val="ff66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67" name="Group 45"/>
          <p:cNvGrpSpPr/>
          <p:nvPr/>
        </p:nvGrpSpPr>
        <p:grpSpPr>
          <a:xfrm>
            <a:off x="2891880" y="4211640"/>
            <a:ext cx="1444320" cy="113400"/>
            <a:chOff x="2891880" y="4211640"/>
            <a:chExt cx="1444320" cy="113400"/>
          </a:xfrm>
        </p:grpSpPr>
        <p:sp>
          <p:nvSpPr>
            <p:cNvPr id="768" name="CustomShape 46"/>
            <p:cNvSpPr/>
            <p:nvPr/>
          </p:nvSpPr>
          <p:spPr>
            <a:xfrm flipV="1">
              <a:off x="2891880" y="4210920"/>
              <a:ext cx="1444320" cy="113400"/>
            </a:xfrm>
            <a:custGeom>
              <a:avLst/>
              <a:gdLst/>
              <a:ahLst/>
              <a:rect l="l" t="t" r="r" b="b"/>
              <a:pathLst>
                <a:path w="1939925" h="146050">
                  <a:moveTo>
                    <a:pt x="0" y="0"/>
                  </a:moveTo>
                  <a:lnTo>
                    <a:pt x="1260475" y="15875"/>
                  </a:lnTo>
                  <a:cubicBezTo>
                    <a:pt x="1583796" y="40217"/>
                    <a:pt x="1761860" y="93133"/>
                    <a:pt x="1939925" y="146050"/>
                  </a:cubicBezTo>
                </a:path>
              </a:pathLst>
            </a:custGeom>
            <a:noFill/>
            <a:ln w="25560">
              <a:solidFill>
                <a:srgbClr val="ff66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9" name="CustomShape 47"/>
            <p:cNvSpPr/>
            <p:nvPr/>
          </p:nvSpPr>
          <p:spPr>
            <a:xfrm flipV="1">
              <a:off x="3443040" y="4218480"/>
              <a:ext cx="107640" cy="100080"/>
            </a:xfrm>
            <a:prstGeom prst="ellipse">
              <a:avLst/>
            </a:prstGeom>
            <a:noFill/>
            <a:ln w="12600">
              <a:solidFill>
                <a:srgbClr val="ff66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70" name="CustomShape 48"/>
          <p:cNvSpPr/>
          <p:nvPr/>
        </p:nvSpPr>
        <p:spPr>
          <a:xfrm>
            <a:off x="5451120" y="3475080"/>
            <a:ext cx="739440" cy="520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a2d6e"/>
          </a:solidFill>
          <a:ln w="25560">
            <a:noFill/>
          </a:ln>
          <a:effectLst>
            <a:softEdge rad="507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771" name="CustomShape 49"/>
          <p:cNvSpPr/>
          <p:nvPr/>
        </p:nvSpPr>
        <p:spPr>
          <a:xfrm rot="5400000">
            <a:off x="6310800" y="87480"/>
            <a:ext cx="179280" cy="5206320"/>
          </a:xfrm>
          <a:prstGeom prst="leftBrace">
            <a:avLst>
              <a:gd name="adj1" fmla="val 8333"/>
              <a:gd name="adj2" fmla="val 50134"/>
            </a:avLst>
          </a:prstGeom>
          <a:noFill/>
          <a:ln w="9360">
            <a:solidFill>
              <a:srgbClr val="072b6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2" name="CustomShape 50"/>
          <p:cNvSpPr/>
          <p:nvPr/>
        </p:nvSpPr>
        <p:spPr>
          <a:xfrm>
            <a:off x="3182760" y="3834720"/>
            <a:ext cx="4096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6600"/>
                </a:solidFill>
                <a:latin typeface="Arial"/>
              </a:rPr>
              <a:t>…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773" name="TextShape 51"/>
          <p:cNvSpPr txBox="1"/>
          <p:nvPr/>
        </p:nvSpPr>
        <p:spPr>
          <a:xfrm>
            <a:off x="360000" y="1201680"/>
            <a:ext cx="8422560" cy="103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GB" sz="1600" spc="-1" strike="noStrike">
                <a:solidFill>
                  <a:srgbClr val="0a2d6e"/>
                </a:solidFill>
                <a:latin typeface="Arial"/>
              </a:rPr>
              <a:t>Versatile DAQ optimized for detector and AI applications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GB" sz="1600" spc="-1" strike="noStrike">
                <a:solidFill>
                  <a:srgbClr val="0a2d6e"/>
                </a:solidFill>
                <a:latin typeface="Arial"/>
              </a:rPr>
              <a:t>High-performance ML inference on modern programmable hardware platforms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GB" sz="1600" spc="-1" strike="noStrike">
                <a:solidFill>
                  <a:srgbClr val="0a2d6e"/>
                </a:solidFill>
                <a:latin typeface="Arial"/>
              </a:rPr>
              <a:t>Novel heterogeneous FPGA/GPU architecture based on emerging Ethernet protocols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74" name="Line 52"/>
          <p:cNvCxnSpPr/>
          <p:nvPr/>
        </p:nvCxnSpPr>
        <p:spPr>
          <a:xfrm flipH="1">
            <a:off x="2984400" y="4161960"/>
            <a:ext cx="2723400" cy="656280"/>
          </a:xfrm>
          <a:prstGeom prst="curvedConnector3">
            <a:avLst/>
          </a:prstGeom>
          <a:ln w="38160">
            <a:solidFill>
              <a:srgbClr val="ff860d"/>
            </a:solidFill>
            <a:custDash>
              <a:ds d="600000" sp="300000"/>
            </a:custDash>
            <a:round/>
            <a:tailEnd len="med" type="triangle" w="med"/>
          </a:ln>
        </p:spPr>
      </p:cxnSp>
      <p:pic>
        <p:nvPicPr>
          <p:cNvPr id="775" name="Grafik 6_4" descr="Ein Bild, das Text, ClipArt enthält.&#10;&#10;Automatisch generierte Beschreibung"/>
          <p:cNvPicPr/>
          <p:nvPr/>
        </p:nvPicPr>
        <p:blipFill>
          <a:blip r:embed="rId2"/>
          <a:stretch/>
        </p:blipFill>
        <p:spPr>
          <a:xfrm>
            <a:off x="4422960" y="3808440"/>
            <a:ext cx="902880" cy="334800"/>
          </a:xfrm>
          <a:prstGeom prst="rect">
            <a:avLst/>
          </a:prstGeom>
          <a:ln w="0">
            <a:noFill/>
          </a:ln>
        </p:spPr>
      </p:pic>
      <p:sp>
        <p:nvSpPr>
          <p:cNvPr id="776" name="CustomShape 53"/>
          <p:cNvSpPr/>
          <p:nvPr/>
        </p:nvSpPr>
        <p:spPr>
          <a:xfrm rot="5400000">
            <a:off x="4042080" y="3170880"/>
            <a:ext cx="1532520" cy="1263600"/>
          </a:xfrm>
          <a:prstGeom prst="cloud">
            <a:avLst/>
          </a:prstGeom>
          <a:noFill/>
          <a:ln w="25560">
            <a:solidFill>
              <a:srgbClr val="0070c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7" name="CustomShape 54"/>
          <p:cNvSpPr/>
          <p:nvPr/>
        </p:nvSpPr>
        <p:spPr>
          <a:xfrm>
            <a:off x="1364400" y="4613760"/>
            <a:ext cx="16898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70c0"/>
                </a:solidFill>
                <a:latin typeface="Arial"/>
              </a:rPr>
              <a:t>Fast Feedback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778" name="Picture 10" descr=""/>
          <p:cNvPicPr/>
          <p:nvPr/>
        </p:nvPicPr>
        <p:blipFill>
          <a:blip r:embed="rId3"/>
          <a:stretch/>
        </p:blipFill>
        <p:spPr>
          <a:xfrm>
            <a:off x="6147720" y="2901960"/>
            <a:ext cx="1297080" cy="8676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779" name="Picture 11" descr=""/>
          <p:cNvPicPr/>
          <p:nvPr/>
        </p:nvPicPr>
        <p:blipFill>
          <a:blip r:embed="rId4"/>
          <a:stretch/>
        </p:blipFill>
        <p:spPr>
          <a:xfrm>
            <a:off x="6417360" y="3014280"/>
            <a:ext cx="1297080" cy="8676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780" name="CustomShape 55"/>
          <p:cNvSpPr/>
          <p:nvPr/>
        </p:nvSpPr>
        <p:spPr>
          <a:xfrm>
            <a:off x="8052840" y="2867400"/>
            <a:ext cx="8222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HPC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781" name="CustomShape 56"/>
          <p:cNvSpPr/>
          <p:nvPr/>
        </p:nvSpPr>
        <p:spPr>
          <a:xfrm>
            <a:off x="5872680" y="2820240"/>
            <a:ext cx="3130560" cy="178236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0a2d6e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2" name="CustomShape 57"/>
          <p:cNvSpPr/>
          <p:nvPr/>
        </p:nvSpPr>
        <p:spPr>
          <a:xfrm>
            <a:off x="7548480" y="3146760"/>
            <a:ext cx="79020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GPUs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783" name="CustomShape 58"/>
          <p:cNvSpPr/>
          <p:nvPr/>
        </p:nvSpPr>
        <p:spPr>
          <a:xfrm>
            <a:off x="6260760" y="3574080"/>
            <a:ext cx="40932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ff0000"/>
                </a:solidFill>
                <a:latin typeface="Arial"/>
                <a:ea typeface="DejaVu Sans"/>
              </a:rPr>
              <a:t>AI</a:t>
            </a:r>
            <a:endParaRPr b="0" lang="de-DE" sz="1800" spc="-1" strike="noStrike">
              <a:latin typeface="Arial"/>
            </a:endParaRPr>
          </a:p>
        </p:txBody>
      </p:sp>
      <p:grpSp>
        <p:nvGrpSpPr>
          <p:cNvPr id="784" name="Group 59"/>
          <p:cNvGrpSpPr/>
          <p:nvPr/>
        </p:nvGrpSpPr>
        <p:grpSpPr>
          <a:xfrm>
            <a:off x="7224840" y="3402360"/>
            <a:ext cx="1841040" cy="728640"/>
            <a:chOff x="7224840" y="3402360"/>
            <a:chExt cx="1841040" cy="728640"/>
          </a:xfrm>
        </p:grpSpPr>
        <p:pic>
          <p:nvPicPr>
            <p:cNvPr id="785" name="Picture 13" descr="https://www.xilinx.com/content/dam/xilinx/imgs/products/alveo/alveo.png"/>
            <p:cNvPicPr/>
            <p:nvPr/>
          </p:nvPicPr>
          <p:blipFill>
            <a:blip r:embed="rId5"/>
            <a:stretch/>
          </p:blipFill>
          <p:spPr>
            <a:xfrm>
              <a:off x="7224840" y="3535200"/>
              <a:ext cx="922320" cy="595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86" name="Picture 15" descr="https://www.xilinx.com/content/dam/xilinx/imgs/products/alveo/alveo.png"/>
            <p:cNvPicPr/>
            <p:nvPr/>
          </p:nvPicPr>
          <p:blipFill>
            <a:blip r:embed="rId6"/>
            <a:stretch/>
          </p:blipFill>
          <p:spPr>
            <a:xfrm>
              <a:off x="7499160" y="3533040"/>
              <a:ext cx="922320" cy="595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87" name="CustomShape 60"/>
            <p:cNvSpPr/>
            <p:nvPr/>
          </p:nvSpPr>
          <p:spPr>
            <a:xfrm>
              <a:off x="8315280" y="3402360"/>
              <a:ext cx="750600" cy="36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GB" sz="1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Alveo</a:t>
              </a:r>
              <a:endParaRPr b="0" lang="de-DE" sz="1800" spc="-1" strike="noStrike">
                <a:latin typeface="Arial"/>
              </a:endParaRPr>
            </a:p>
          </p:txBody>
        </p:sp>
        <p:sp>
          <p:nvSpPr>
            <p:cNvPr id="788" name="CustomShape 61"/>
            <p:cNvSpPr/>
            <p:nvPr/>
          </p:nvSpPr>
          <p:spPr>
            <a:xfrm>
              <a:off x="8339400" y="3716640"/>
              <a:ext cx="409320" cy="36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en-GB" sz="1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AI</a:t>
              </a:r>
              <a:endParaRPr b="0" lang="de-DE" sz="1800" spc="-1" strike="noStrike">
                <a:latin typeface="Arial"/>
              </a:endParaRPr>
            </a:p>
          </p:txBody>
        </p:sp>
      </p:grpSp>
      <p:pic>
        <p:nvPicPr>
          <p:cNvPr id="789" name="图片 33" descr=""/>
          <p:cNvPicPr/>
          <p:nvPr/>
        </p:nvPicPr>
        <p:blipFill>
          <a:blip r:embed="rId7"/>
          <a:stretch/>
        </p:blipFill>
        <p:spPr>
          <a:xfrm>
            <a:off x="5932080" y="3828240"/>
            <a:ext cx="1382040" cy="816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790" name="CustomShape 62"/>
          <p:cNvSpPr/>
          <p:nvPr/>
        </p:nvSpPr>
        <p:spPr>
          <a:xfrm>
            <a:off x="7203240" y="4197240"/>
            <a:ext cx="114372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HighFlex 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791" name="CustomShape 63"/>
          <p:cNvSpPr/>
          <p:nvPr/>
        </p:nvSpPr>
        <p:spPr>
          <a:xfrm>
            <a:off x="6644520" y="4062960"/>
            <a:ext cx="40932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ff0000"/>
                </a:solidFill>
                <a:latin typeface="Arial"/>
                <a:ea typeface="DejaVu Sans"/>
              </a:rPr>
              <a:t>AI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TextShape 1"/>
          <p:cNvSpPr txBox="1"/>
          <p:nvPr/>
        </p:nvSpPr>
        <p:spPr>
          <a:xfrm>
            <a:off x="338400" y="1800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Machine Learning Application Example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3" name="TextShape 2"/>
          <p:cNvSpPr txBox="1"/>
          <p:nvPr/>
        </p:nvSpPr>
        <p:spPr>
          <a:xfrm>
            <a:off x="352440" y="67356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PANDA Tracking and Event Selector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4" name="Grafik 5_3" descr=""/>
          <p:cNvPicPr/>
          <p:nvPr/>
        </p:nvPicPr>
        <p:blipFill>
          <a:blip r:embed="rId1"/>
          <a:stretch/>
        </p:blipFill>
        <p:spPr>
          <a:xfrm>
            <a:off x="5077440" y="1216080"/>
            <a:ext cx="1762560" cy="1635840"/>
          </a:xfrm>
          <a:prstGeom prst="rect">
            <a:avLst/>
          </a:prstGeom>
          <a:ln w="0">
            <a:noFill/>
          </a:ln>
        </p:spPr>
      </p:pic>
      <p:pic>
        <p:nvPicPr>
          <p:cNvPr id="795" name="Grafik 6_2" descr=""/>
          <p:cNvPicPr/>
          <p:nvPr/>
        </p:nvPicPr>
        <p:blipFill>
          <a:blip r:embed="rId2"/>
          <a:stretch/>
        </p:blipFill>
        <p:spPr>
          <a:xfrm>
            <a:off x="4976640" y="3040560"/>
            <a:ext cx="1871280" cy="1733040"/>
          </a:xfrm>
          <a:prstGeom prst="rect">
            <a:avLst/>
          </a:prstGeom>
          <a:ln w="0">
            <a:noFill/>
          </a:ln>
        </p:spPr>
      </p:pic>
      <p:pic>
        <p:nvPicPr>
          <p:cNvPr id="796" name="Grafik 7_3" descr=""/>
          <p:cNvPicPr/>
          <p:nvPr/>
        </p:nvPicPr>
        <p:blipFill>
          <a:blip r:embed="rId3"/>
          <a:stretch/>
        </p:blipFill>
        <p:spPr>
          <a:xfrm>
            <a:off x="936720" y="3420000"/>
            <a:ext cx="2303280" cy="1541520"/>
          </a:xfrm>
          <a:prstGeom prst="rect">
            <a:avLst/>
          </a:prstGeom>
          <a:ln w="0">
            <a:noFill/>
          </a:ln>
        </p:spPr>
      </p:pic>
      <p:pic>
        <p:nvPicPr>
          <p:cNvPr id="797" name="Picture 4_2" descr="https://panda.gsi.de/system/files/user_uploads/u.kurilla/material/PANDA_full-set-up_20170322165553.png"/>
          <p:cNvPicPr/>
          <p:nvPr/>
        </p:nvPicPr>
        <p:blipFill>
          <a:blip r:embed="rId4"/>
          <a:stretch/>
        </p:blipFill>
        <p:spPr>
          <a:xfrm>
            <a:off x="352440" y="1152720"/>
            <a:ext cx="3383280" cy="1815840"/>
          </a:xfrm>
          <a:prstGeom prst="rect">
            <a:avLst/>
          </a:prstGeom>
          <a:ln w="0">
            <a:noFill/>
          </a:ln>
        </p:spPr>
      </p:pic>
      <p:sp>
        <p:nvSpPr>
          <p:cNvPr id="798" name="CustomShape 3"/>
          <p:cNvSpPr/>
          <p:nvPr/>
        </p:nvSpPr>
        <p:spPr>
          <a:xfrm>
            <a:off x="1467720" y="1661040"/>
            <a:ext cx="1296000" cy="755640"/>
          </a:xfrm>
          <a:prstGeom prst="rect">
            <a:avLst/>
          </a:prstGeom>
          <a:noFill/>
          <a:ln w="28440">
            <a:solidFill>
              <a:srgbClr val="81d41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99" name="CustomShape 4"/>
          <p:cNvSpPr/>
          <p:nvPr/>
        </p:nvSpPr>
        <p:spPr>
          <a:xfrm>
            <a:off x="2044800" y="2416680"/>
            <a:ext cx="74520" cy="105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81d41a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00" name="CustomShape 5"/>
          <p:cNvSpPr/>
          <p:nvPr/>
        </p:nvSpPr>
        <p:spPr>
          <a:xfrm>
            <a:off x="2340000" y="2766960"/>
            <a:ext cx="2541960" cy="65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95000"/>
              </a:lnSpc>
            </a:pP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Forward Tracking Stations</a:t>
            </a:r>
            <a:endParaRPr b="0" lang="de-DE" sz="1300" spc="-1" strike="noStrike">
              <a:latin typeface="Arial"/>
            </a:endParaRPr>
          </a:p>
          <a:p>
            <a:pPr marL="343080" indent="-342720">
              <a:lnSpc>
                <a:spcPct val="95000"/>
              </a:lnSpc>
              <a:buClr>
                <a:srgbClr val="ff0000"/>
              </a:buClr>
              <a:buFont typeface="Arial"/>
              <a:buChar char="•"/>
            </a:pPr>
            <a:r>
              <a:rPr b="0" lang="de-DE" sz="1300" spc="-1" strike="noStrike">
                <a:solidFill>
                  <a:srgbClr val="ff0000"/>
                </a:solidFill>
                <a:latin typeface="Arial"/>
              </a:rPr>
              <a:t>1 &amp; 2</a:t>
            </a: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de-DE" sz="1300" spc="-1" strike="noStrike">
                <a:solidFill>
                  <a:srgbClr val="00b0f0"/>
                </a:solidFill>
                <a:latin typeface="Arial"/>
              </a:rPr>
              <a:t>3 &amp; 4</a:t>
            </a: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de-DE" sz="1300" spc="-1" strike="noStrike">
                <a:solidFill>
                  <a:srgbClr val="00b050"/>
                </a:solidFill>
                <a:latin typeface="Arial"/>
              </a:rPr>
              <a:t>5</a:t>
            </a:r>
            <a:endParaRPr b="0" lang="de-DE" sz="1300" spc="-1" strike="noStrike">
              <a:latin typeface="Arial"/>
            </a:endParaRPr>
          </a:p>
          <a:p>
            <a:pPr marL="343080" indent="-342720">
              <a:lnSpc>
                <a:spcPct val="95000"/>
              </a:lnSpc>
              <a:buClr>
                <a:srgbClr val="00b0f0"/>
              </a:buClr>
              <a:buFont typeface="Arial"/>
              <a:buChar char="•"/>
            </a:pPr>
            <a:r>
              <a:rPr b="0" lang="de-DE" sz="1300" spc="-1" strike="noStrike">
                <a:solidFill>
                  <a:srgbClr val="00b0f0"/>
                </a:solidFill>
                <a:latin typeface="Arial"/>
              </a:rPr>
              <a:t>3&amp;4 </a:t>
            </a:r>
            <a:r>
              <a:rPr b="0" lang="de-DE" sz="1300" spc="-1" strike="noStrike">
                <a:solidFill>
                  <a:srgbClr val="000000"/>
                </a:solidFill>
                <a:latin typeface="Arial"/>
              </a:rPr>
              <a:t>inside 2 Tm dipole field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801" name="CustomShape 6"/>
          <p:cNvSpPr/>
          <p:nvPr/>
        </p:nvSpPr>
        <p:spPr>
          <a:xfrm>
            <a:off x="7020000" y="1440000"/>
            <a:ext cx="1980000" cy="29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5000"/>
              </a:lnSpc>
            </a:pPr>
            <a:r>
              <a:rPr b="0" lang="de-DE" sz="1400" spc="-1" strike="noStrike">
                <a:solidFill>
                  <a:srgbClr val="0a2d6e"/>
                </a:solidFill>
                <a:latin typeface="Arial"/>
              </a:rPr>
              <a:t>Graph Neural Network</a:t>
            </a:r>
            <a:endParaRPr b="0" lang="de-DE" sz="14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802" name="CustomShape 7"/>
          <p:cNvSpPr/>
          <p:nvPr/>
        </p:nvSpPr>
        <p:spPr>
          <a:xfrm>
            <a:off x="6984000" y="4027320"/>
            <a:ext cx="1836360" cy="29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5000"/>
              </a:lnSpc>
            </a:pPr>
            <a:r>
              <a:rPr b="0" lang="de-DE" sz="1400" spc="-1" strike="noStrike">
                <a:solidFill>
                  <a:srgbClr val="0a2d6e"/>
                </a:solidFill>
                <a:latin typeface="Arial"/>
              </a:rPr>
              <a:t>In Total:</a:t>
            </a:r>
            <a:endParaRPr b="0" lang="de-DE" sz="14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803" name="CustomShape 8"/>
          <p:cNvSpPr/>
          <p:nvPr/>
        </p:nvSpPr>
        <p:spPr>
          <a:xfrm>
            <a:off x="7020000" y="1732680"/>
            <a:ext cx="1980000" cy="112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ct val="950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400" spc="-1" strike="noStrike">
                <a:solidFill>
                  <a:srgbClr val="0a2d6e"/>
                </a:solidFill>
                <a:latin typeface="Arial"/>
                <a:ea typeface="Microsoft YaHei"/>
              </a:rPr>
              <a:t>Connection of all hits from one layer with all hits in next layer</a:t>
            </a:r>
            <a:endParaRPr b="0" lang="de-DE" sz="1400" spc="-1" strike="noStrike">
              <a:solidFill>
                <a:srgbClr val="0a2d6e"/>
              </a:solidFill>
              <a:latin typeface="Arial"/>
              <a:ea typeface="Microsoft YaHei"/>
            </a:endParaRPr>
          </a:p>
        </p:txBody>
      </p:sp>
      <p:sp>
        <p:nvSpPr>
          <p:cNvPr id="804" name="CustomShape 9"/>
          <p:cNvSpPr/>
          <p:nvPr/>
        </p:nvSpPr>
        <p:spPr>
          <a:xfrm>
            <a:off x="6990120" y="3600000"/>
            <a:ext cx="2160000" cy="42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ct val="950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400" spc="-1" strike="noStrike">
                <a:solidFill>
                  <a:srgbClr val="0a2d6e"/>
                </a:solidFill>
                <a:latin typeface="Arial"/>
                <a:ea typeface="Microsoft YaHei"/>
              </a:rPr>
              <a:t>6 charged tracks</a:t>
            </a:r>
            <a:endParaRPr b="0" lang="de-DE" sz="1400" spc="-1" strike="noStrike">
              <a:solidFill>
                <a:srgbClr val="0a2d6e"/>
              </a:solidFill>
              <a:latin typeface="Arial"/>
              <a:ea typeface="Microsoft YaHei"/>
            </a:endParaRPr>
          </a:p>
        </p:txBody>
      </p:sp>
      <p:sp>
        <p:nvSpPr>
          <p:cNvPr id="805" name="CustomShape 10"/>
          <p:cNvSpPr/>
          <p:nvPr/>
        </p:nvSpPr>
        <p:spPr>
          <a:xfrm>
            <a:off x="6984000" y="4259880"/>
            <a:ext cx="2160000" cy="69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ct val="950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400" spc="-1" strike="noStrike">
                <a:solidFill>
                  <a:srgbClr val="0a2d6e"/>
                </a:solidFill>
                <a:latin typeface="Arial"/>
                <a:ea typeface="Microsoft YaHei"/>
              </a:rPr>
              <a:t>Track finding efficiency  96%</a:t>
            </a:r>
            <a:endParaRPr b="0" lang="de-DE" sz="1400" spc="-1" strike="noStrike">
              <a:solidFill>
                <a:srgbClr val="0a2d6e"/>
              </a:solidFill>
              <a:latin typeface="Arial"/>
              <a:ea typeface="Microsoft YaHei"/>
            </a:endParaRPr>
          </a:p>
        </p:txBody>
      </p:sp>
      <p:sp>
        <p:nvSpPr>
          <p:cNvPr id="806" name="CustomShape 11"/>
          <p:cNvSpPr/>
          <p:nvPr/>
        </p:nvSpPr>
        <p:spPr>
          <a:xfrm>
            <a:off x="6964560" y="3105720"/>
            <a:ext cx="1980000" cy="49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5000"/>
              </a:lnSpc>
            </a:pPr>
            <a:r>
              <a:rPr b="0" lang="de-DE" sz="1400" spc="-1" strike="noStrike">
                <a:solidFill>
                  <a:srgbClr val="0a2d6e"/>
                </a:solidFill>
                <a:latin typeface="Arial"/>
              </a:rPr>
              <a:t>Most probable connections survive</a:t>
            </a:r>
            <a:endParaRPr b="0" lang="de-DE" sz="14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807" name="CustomShape 12"/>
          <p:cNvSpPr/>
          <p:nvPr/>
        </p:nvSpPr>
        <p:spPr>
          <a:xfrm>
            <a:off x="4140000" y="4773600"/>
            <a:ext cx="1196280" cy="26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95000"/>
              </a:lnSpc>
            </a:pPr>
            <a:r>
              <a:rPr b="0" i="1" lang="de-DE" sz="1200" spc="-1" strike="noStrike">
                <a:solidFill>
                  <a:srgbClr val="000000"/>
                </a:solidFill>
                <a:latin typeface="Arial"/>
              </a:rPr>
              <a:t>Waleed Esmail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808" name="" descr=""/>
          <p:cNvPicPr/>
          <p:nvPr/>
        </p:nvPicPr>
        <p:blipFill>
          <a:blip r:embed="rId5"/>
          <a:stretch/>
        </p:blipFill>
        <p:spPr>
          <a:xfrm>
            <a:off x="6663240" y="180000"/>
            <a:ext cx="2112840" cy="720000"/>
          </a:xfrm>
          <a:prstGeom prst="rect">
            <a:avLst/>
          </a:prstGeom>
          <a:ln w="0">
            <a:noFill/>
          </a:ln>
        </p:spPr>
      </p:pic>
      <p:pic>
        <p:nvPicPr>
          <p:cNvPr id="809" name="" descr=""/>
          <p:cNvPicPr/>
          <p:nvPr/>
        </p:nvPicPr>
        <p:blipFill>
          <a:blip r:embed="rId6"/>
          <a:stretch/>
        </p:blipFill>
        <p:spPr>
          <a:xfrm>
            <a:off x="2773800" y="1152720"/>
            <a:ext cx="1546200" cy="37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TextShape 1"/>
          <p:cNvSpPr txBox="1"/>
          <p:nvPr/>
        </p:nvSpPr>
        <p:spPr>
          <a:xfrm>
            <a:off x="338400" y="1800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Machine Learning Application Example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1" name="TextShape 2"/>
          <p:cNvSpPr txBox="1"/>
          <p:nvPr/>
        </p:nvSpPr>
        <p:spPr>
          <a:xfrm>
            <a:off x="352440" y="67356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PANDA Tracking and Event Selector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2" name="" descr=""/>
          <p:cNvPicPr/>
          <p:nvPr/>
        </p:nvPicPr>
        <p:blipFill>
          <a:blip r:embed="rId1"/>
          <a:stretch/>
        </p:blipFill>
        <p:spPr>
          <a:xfrm>
            <a:off x="6663240" y="180000"/>
            <a:ext cx="2112840" cy="720000"/>
          </a:xfrm>
          <a:prstGeom prst="rect">
            <a:avLst/>
          </a:prstGeom>
          <a:ln w="0">
            <a:noFill/>
          </a:ln>
        </p:spPr>
      </p:pic>
      <p:pic>
        <p:nvPicPr>
          <p:cNvPr id="813" name="Grafik 5_2" descr=""/>
          <p:cNvPicPr/>
          <p:nvPr/>
        </p:nvPicPr>
        <p:blipFill>
          <a:blip r:embed="rId2"/>
          <a:stretch/>
        </p:blipFill>
        <p:spPr>
          <a:xfrm>
            <a:off x="5439960" y="1620000"/>
            <a:ext cx="3469320" cy="2025000"/>
          </a:xfrm>
          <a:prstGeom prst="rect">
            <a:avLst/>
          </a:prstGeom>
          <a:ln w="0">
            <a:noFill/>
          </a:ln>
        </p:spPr>
      </p:pic>
      <p:pic>
        <p:nvPicPr>
          <p:cNvPr id="814" name="Grafik 7_1" descr=""/>
          <p:cNvPicPr/>
          <p:nvPr/>
        </p:nvPicPr>
        <p:blipFill>
          <a:blip r:embed="rId3"/>
          <a:stretch/>
        </p:blipFill>
        <p:spPr>
          <a:xfrm>
            <a:off x="431280" y="1634040"/>
            <a:ext cx="2982240" cy="1950120"/>
          </a:xfrm>
          <a:prstGeom prst="rect">
            <a:avLst/>
          </a:prstGeom>
          <a:ln w="0">
            <a:noFill/>
          </a:ln>
        </p:spPr>
      </p:pic>
      <p:sp>
        <p:nvSpPr>
          <p:cNvPr id="815" name="CustomShape 3"/>
          <p:cNvSpPr/>
          <p:nvPr/>
        </p:nvSpPr>
        <p:spPr>
          <a:xfrm>
            <a:off x="415800" y="1270800"/>
            <a:ext cx="2773440" cy="32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95000"/>
              </a:lnSpc>
            </a:pPr>
            <a:r>
              <a:rPr b="0" lang="de-DE" sz="1600" spc="-1" strike="noStrike">
                <a:solidFill>
                  <a:srgbClr val="0a2d6e"/>
                </a:solidFill>
                <a:latin typeface="Arial"/>
              </a:rPr>
              <a:t>PANDA online event selector</a:t>
            </a:r>
            <a:endParaRPr b="0" lang="de-DE" sz="16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816" name="CustomShape 4"/>
          <p:cNvSpPr/>
          <p:nvPr/>
        </p:nvSpPr>
        <p:spPr>
          <a:xfrm>
            <a:off x="3329280" y="2598840"/>
            <a:ext cx="205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81d41a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7" name="CustomShape 5"/>
          <p:cNvSpPr/>
          <p:nvPr/>
        </p:nvSpPr>
        <p:spPr>
          <a:xfrm>
            <a:off x="2482920" y="2301840"/>
            <a:ext cx="846000" cy="593640"/>
          </a:xfrm>
          <a:prstGeom prst="rect">
            <a:avLst/>
          </a:prstGeom>
          <a:noFill/>
          <a:ln w="28440">
            <a:solidFill>
              <a:srgbClr val="81d41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18" name="CustomShape 6"/>
          <p:cNvSpPr/>
          <p:nvPr/>
        </p:nvSpPr>
        <p:spPr>
          <a:xfrm>
            <a:off x="3444120" y="2669040"/>
            <a:ext cx="1906200" cy="32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95000"/>
              </a:lnSpc>
            </a:pPr>
            <a:r>
              <a:rPr b="0" lang="de-DE" sz="1600" spc="-1" strike="noStrike">
                <a:solidFill>
                  <a:srgbClr val="0a2d6e"/>
                </a:solidFill>
                <a:latin typeface="Arial"/>
              </a:rPr>
              <a:t>Best network: CNN</a:t>
            </a:r>
            <a:endParaRPr b="0" lang="de-DE" sz="16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819" name="CustomShape 7"/>
          <p:cNvSpPr/>
          <p:nvPr/>
        </p:nvSpPr>
        <p:spPr>
          <a:xfrm>
            <a:off x="5293440" y="1179360"/>
            <a:ext cx="3777840" cy="41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95000"/>
              </a:lnSpc>
            </a:pPr>
            <a:r>
              <a:rPr b="0" lang="de-DE" sz="1200" spc="-1" strike="noStrike">
                <a:solidFill>
                  <a:srgbClr val="0a2d6e"/>
                </a:solidFill>
                <a:latin typeface="Arial"/>
              </a:rPr>
              <a:t>Efficiency improvement for different physics channels</a:t>
            </a:r>
            <a:br/>
            <a:r>
              <a:rPr b="0" lang="de-DE" sz="1050" spc="-1" strike="noStrike">
                <a:solidFill>
                  <a:srgbClr val="0a2d6e"/>
                </a:solidFill>
                <a:latin typeface="Arial"/>
              </a:rPr>
              <a:t>CNN vs. Classical method</a:t>
            </a:r>
            <a:endParaRPr b="0" lang="de-DE" sz="105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820" name="CustomShape 8"/>
          <p:cNvSpPr/>
          <p:nvPr/>
        </p:nvSpPr>
        <p:spPr>
          <a:xfrm>
            <a:off x="4242600" y="4739400"/>
            <a:ext cx="1141200" cy="26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95000"/>
              </a:lnSpc>
            </a:pPr>
            <a:r>
              <a:rPr b="0" i="1" lang="de-DE" sz="1200" spc="-1" strike="noStrike">
                <a:solidFill>
                  <a:srgbClr val="000000"/>
                </a:solidFill>
                <a:latin typeface="Arial"/>
              </a:rPr>
              <a:t>Peiyong Jiang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821" name="CustomShape 9"/>
          <p:cNvSpPr/>
          <p:nvPr/>
        </p:nvSpPr>
        <p:spPr>
          <a:xfrm>
            <a:off x="2700000" y="3420360"/>
            <a:ext cx="2390040" cy="89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5000"/>
              </a:lnSpc>
            </a:pPr>
            <a:r>
              <a:rPr b="0" lang="de-DE" sz="1400" spc="-1" strike="noStrike">
                <a:solidFill>
                  <a:srgbClr val="0a2d6e"/>
                </a:solidFill>
                <a:latin typeface="Arial"/>
              </a:rPr>
              <a:t>Software trigger selects physical interesting channels from background for data storage</a:t>
            </a:r>
            <a:endParaRPr b="0" lang="de-DE" sz="14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822" name="CustomShape 10"/>
          <p:cNvSpPr/>
          <p:nvPr/>
        </p:nvSpPr>
        <p:spPr>
          <a:xfrm>
            <a:off x="6033960" y="3933360"/>
            <a:ext cx="2966040" cy="56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5000"/>
              </a:lnSpc>
            </a:pPr>
            <a:r>
              <a:rPr b="0" lang="de-DE" sz="1100" spc="-1" strike="noStrike">
                <a:solidFill>
                  <a:srgbClr val="0a2d6e"/>
                </a:solidFill>
                <a:latin typeface="Arial"/>
              </a:rPr>
              <a:t>All data points above 100% efficiency vs. conventional approach → Indicates Neural Network performs better accross all metrics</a:t>
            </a:r>
            <a:endParaRPr b="0" lang="de-DE" sz="11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823" name="Line 11"/>
          <p:cNvSpPr/>
          <p:nvPr/>
        </p:nvSpPr>
        <p:spPr>
          <a:xfrm flipV="1">
            <a:off x="5721840" y="3420000"/>
            <a:ext cx="3098160" cy="2160"/>
          </a:xfrm>
          <a:prstGeom prst="line">
            <a:avLst/>
          </a:prstGeom>
          <a:ln w="19080">
            <a:solidFill>
              <a:srgbClr val="81d41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4" name="Line 12"/>
          <p:cNvSpPr/>
          <p:nvPr/>
        </p:nvSpPr>
        <p:spPr>
          <a:xfrm flipH="1">
            <a:off x="5580000" y="3422160"/>
            <a:ext cx="141840" cy="177840"/>
          </a:xfrm>
          <a:prstGeom prst="line">
            <a:avLst/>
          </a:prstGeom>
          <a:ln w="19080">
            <a:solidFill>
              <a:srgbClr val="81d41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5" name="TextShape 13"/>
          <p:cNvSpPr txBox="1"/>
          <p:nvPr/>
        </p:nvSpPr>
        <p:spPr>
          <a:xfrm>
            <a:off x="5223240" y="3535560"/>
            <a:ext cx="9000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468a1a"/>
                </a:solidFill>
                <a:latin typeface="Arial"/>
              </a:rPr>
              <a:t>100%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826" name="CustomShape 14"/>
          <p:cNvSpPr/>
          <p:nvPr/>
        </p:nvSpPr>
        <p:spPr>
          <a:xfrm>
            <a:off x="1080000" y="1980000"/>
            <a:ext cx="1080000" cy="36000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27" name="Freeform 15"/>
          <p:cNvSpPr/>
          <p:nvPr/>
        </p:nvSpPr>
        <p:spPr>
          <a:xfrm>
            <a:off x="900000" y="2340000"/>
            <a:ext cx="720360" cy="1260360"/>
          </a:xfrm>
          <a:custGeom>
            <a:avLst/>
            <a:gdLst/>
            <a:ahLst/>
            <a:rect l="0" t="0" r="r" b="b"/>
            <a:pathLst>
              <a:path w="2001" h="3501">
                <a:moveTo>
                  <a:pt x="2000" y="0"/>
                </a:moveTo>
                <a:lnTo>
                  <a:pt x="0" y="3500"/>
                </a:lnTo>
              </a:path>
            </a:pathLst>
          </a:custGeom>
          <a:ln w="38160">
            <a:solidFill>
              <a:srgbClr val="ff0000"/>
            </a:solidFill>
            <a:round/>
            <a:tailEnd len="med" type="triangle" w="med"/>
          </a:ln>
        </p:spPr>
      </p:sp>
      <p:pic>
        <p:nvPicPr>
          <p:cNvPr id="828" name="Grafik 6_3" descr="Ein Bild, das Text, ClipArt enthält.&#10;&#10;Automatisch generierte Beschreibung"/>
          <p:cNvPicPr/>
          <p:nvPr/>
        </p:nvPicPr>
        <p:blipFill>
          <a:blip r:embed="rId4"/>
          <a:stretch/>
        </p:blipFill>
        <p:spPr>
          <a:xfrm>
            <a:off x="904680" y="4268880"/>
            <a:ext cx="902880" cy="334800"/>
          </a:xfrm>
          <a:prstGeom prst="rect">
            <a:avLst/>
          </a:prstGeom>
          <a:ln w="0">
            <a:noFill/>
          </a:ln>
        </p:spPr>
      </p:pic>
      <p:sp>
        <p:nvSpPr>
          <p:cNvPr id="829" name="CustomShape 16"/>
          <p:cNvSpPr/>
          <p:nvPr/>
        </p:nvSpPr>
        <p:spPr>
          <a:xfrm>
            <a:off x="180000" y="3780000"/>
            <a:ext cx="2340000" cy="126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ct val="950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400" spc="-1" strike="noStrike">
                <a:solidFill>
                  <a:srgbClr val="0a2d6e"/>
                </a:solidFill>
                <a:latin typeface="Arial"/>
                <a:ea typeface="Microsoft YaHei"/>
              </a:rPr>
              <a:t>Heterogeneous system</a:t>
            </a:r>
            <a:endParaRPr b="0" lang="de-DE" sz="14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950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400" spc="-1" strike="noStrike">
                <a:solidFill>
                  <a:srgbClr val="0a2d6e"/>
                </a:solidFill>
                <a:latin typeface="Arial"/>
                <a:ea typeface="Microsoft YaHei"/>
              </a:rPr>
              <a:t>Unifiable communication</a:t>
            </a:r>
            <a:endParaRPr b="0" lang="de-DE" sz="14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950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endParaRPr b="0" lang="de-DE" sz="14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950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endParaRPr b="0" lang="de-DE" sz="14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950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de-DE" sz="1400" spc="-1" strike="noStrike">
                <a:solidFill>
                  <a:srgbClr val="0a2d6e"/>
                </a:solidFill>
                <a:latin typeface="Arial"/>
                <a:ea typeface="Microsoft YaHei"/>
              </a:rPr>
              <a:t>Proposed for PANDA DAQ</a:t>
            </a:r>
            <a:endParaRPr b="0" lang="de-DE" sz="1400" spc="-1" strike="noStrike">
              <a:solidFill>
                <a:srgbClr val="0a2d6e"/>
              </a:solidFill>
              <a:latin typeface="Arial"/>
              <a:ea typeface="Microsoft YaHe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65" dur="indefinite" restart="never" nodeType="tmRoot">
          <p:childTnLst>
            <p:seq>
              <p:cTn id="466" dur="indefinite" nodeType="mainSeq">
                <p:childTnLst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0" name="Line 1"/>
          <p:cNvCxnSpPr/>
          <p:nvPr/>
        </p:nvCxnSpPr>
        <p:spPr>
          <a:xfrm flipH="1">
            <a:off x="2987280" y="4235040"/>
            <a:ext cx="2772000" cy="604440"/>
          </a:xfrm>
          <a:prstGeom prst="curvedConnector3">
            <a:avLst/>
          </a:prstGeom>
          <a:ln w="38160">
            <a:solidFill>
              <a:srgbClr val="ff860d"/>
            </a:solidFill>
            <a:custDash>
              <a:ds d="600000" sp="300000"/>
            </a:custDash>
            <a:round/>
            <a:tailEnd len="med" type="triangle" w="med"/>
          </a:ln>
        </p:spPr>
      </p:cxnSp>
      <p:sp>
        <p:nvSpPr>
          <p:cNvPr id="831" name="CustomShape 2"/>
          <p:cNvSpPr/>
          <p:nvPr/>
        </p:nvSpPr>
        <p:spPr>
          <a:xfrm>
            <a:off x="360000" y="219600"/>
            <a:ext cx="8423280" cy="37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de-DE" sz="2200" spc="-1" strike="noStrike">
                <a:solidFill>
                  <a:srgbClr val="0a2d6e"/>
                </a:solidFill>
                <a:latin typeface="Arial"/>
              </a:rPr>
              <a:t>H</a:t>
            </a: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eterogeneous</a:t>
            </a:r>
            <a:r>
              <a:rPr b="1" lang="en-US" sz="2200" spc="-1" strike="noStrike">
                <a:solidFill>
                  <a:srgbClr val="0a2d6e"/>
                </a:solidFill>
                <a:latin typeface="Arial"/>
              </a:rPr>
              <a:t> FPGA – GPU architecture for beam physics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832" name="CustomShape 3"/>
          <p:cNvSpPr/>
          <p:nvPr/>
        </p:nvSpPr>
        <p:spPr>
          <a:xfrm>
            <a:off x="358920" y="691200"/>
            <a:ext cx="8423280" cy="26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High-performance distributed ML for physics experiments</a:t>
            </a:r>
            <a:endParaRPr b="0" lang="de-DE" sz="2000" spc="-1" strike="noStrike">
              <a:latin typeface="Arial"/>
            </a:endParaRPr>
          </a:p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endParaRPr b="0" lang="de-DE" sz="2000" spc="-1" strike="noStrike">
              <a:latin typeface="Arial"/>
            </a:endParaRPr>
          </a:p>
        </p:txBody>
      </p:sp>
      <p:sp>
        <p:nvSpPr>
          <p:cNvPr id="833" name="CustomShape 4"/>
          <p:cNvSpPr/>
          <p:nvPr/>
        </p:nvSpPr>
        <p:spPr>
          <a:xfrm>
            <a:off x="3023640" y="3809160"/>
            <a:ext cx="1142280" cy="40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050" spc="-1" strike="noStrike">
                <a:solidFill>
                  <a:srgbClr val="0a2d6e"/>
                </a:solidFill>
                <a:latin typeface="Arial"/>
                <a:ea typeface="DejaVu Sans"/>
              </a:rPr>
              <a:t>Ethernet fabrics </a:t>
            </a:r>
            <a:endParaRPr b="0" lang="de-DE" sz="1050" spc="-1" strike="noStrike">
              <a:solidFill>
                <a:srgbClr val="0a2d6e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050" spc="-1" strike="noStrike">
                <a:solidFill>
                  <a:srgbClr val="0a2d6e"/>
                </a:solidFill>
                <a:latin typeface="Arial"/>
                <a:ea typeface="DejaVu Sans"/>
              </a:rPr>
              <a:t>(hundreds Gb/s)</a:t>
            </a:r>
            <a:endParaRPr b="0" lang="de-DE" sz="105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834" name="CustomShape 5"/>
          <p:cNvSpPr/>
          <p:nvPr/>
        </p:nvSpPr>
        <p:spPr>
          <a:xfrm>
            <a:off x="5521320" y="3796200"/>
            <a:ext cx="82800" cy="70560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35" name="Group 6"/>
          <p:cNvGrpSpPr/>
          <p:nvPr/>
        </p:nvGrpSpPr>
        <p:grpSpPr>
          <a:xfrm>
            <a:off x="1880640" y="2961360"/>
            <a:ext cx="1039320" cy="478080"/>
            <a:chOff x="1880640" y="2961360"/>
            <a:chExt cx="1039320" cy="478080"/>
          </a:xfrm>
        </p:grpSpPr>
        <p:sp>
          <p:nvSpPr>
            <p:cNvPr id="836" name="CustomShape 7"/>
            <p:cNvSpPr/>
            <p:nvPr/>
          </p:nvSpPr>
          <p:spPr>
            <a:xfrm>
              <a:off x="1880640" y="2961360"/>
              <a:ext cx="1039320" cy="478080"/>
            </a:xfrm>
            <a:prstGeom prst="rect">
              <a:avLst/>
            </a:prstGeom>
            <a:solidFill>
              <a:srgbClr val="0070c0"/>
            </a:solidFill>
            <a:ln w="25560">
              <a:solidFill>
                <a:srgbClr val="ffffff"/>
              </a:solidFill>
              <a:round/>
            </a:ln>
            <a:effectLst>
              <a:glow rad="101520">
                <a:srgbClr val="0070c0">
                  <a:alpha val="60000"/>
                </a:srgbClr>
              </a:glo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837" name="CustomShape 8"/>
            <p:cNvSpPr/>
            <p:nvPr/>
          </p:nvSpPr>
          <p:spPr>
            <a:xfrm>
              <a:off x="2074680" y="2991600"/>
              <a:ext cx="443160" cy="405360"/>
            </a:xfrm>
            <a:prstGeom prst="rect">
              <a:avLst/>
            </a:prstGeom>
            <a:solidFill>
              <a:srgbClr val="000000"/>
            </a:solidFill>
            <a:ln w="25560">
              <a:solidFill>
                <a:srgbClr val="a6a6a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7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FPGA</a:t>
              </a:r>
              <a:endParaRPr b="0" lang="de-DE" sz="7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GB" sz="9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AI</a:t>
              </a:r>
              <a:endParaRPr b="0" lang="de-DE" sz="900" spc="-1" strike="noStrike">
                <a:latin typeface="Arial"/>
              </a:endParaRPr>
            </a:p>
          </p:txBody>
        </p:sp>
        <p:sp>
          <p:nvSpPr>
            <p:cNvPr id="838" name="CustomShape 9"/>
            <p:cNvSpPr/>
            <p:nvPr/>
          </p:nvSpPr>
          <p:spPr>
            <a:xfrm>
              <a:off x="2676960" y="3048480"/>
              <a:ext cx="219240" cy="271800"/>
            </a:xfrm>
            <a:prstGeom prst="rect">
              <a:avLst/>
            </a:prstGeom>
            <a:solidFill>
              <a:srgbClr val="000000"/>
            </a:solidFill>
            <a:ln w="25560">
              <a:solidFill>
                <a:srgbClr val="a6a6a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45000" rIns="45000" tIns="90000" bIns="90000" anchor="ctr" rot="16200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5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ETH</a:t>
              </a:r>
              <a:endParaRPr b="0" lang="de-DE" sz="500" spc="-1" strike="noStrike">
                <a:latin typeface="Arial"/>
              </a:endParaRPr>
            </a:p>
          </p:txBody>
        </p:sp>
      </p:grpSp>
      <p:sp>
        <p:nvSpPr>
          <p:cNvPr id="839" name="CustomShape 10"/>
          <p:cNvSpPr/>
          <p:nvPr/>
        </p:nvSpPr>
        <p:spPr>
          <a:xfrm rot="5400000">
            <a:off x="4037040" y="3278520"/>
            <a:ext cx="1532160" cy="1263240"/>
          </a:xfrm>
          <a:prstGeom prst="cloud">
            <a:avLst/>
          </a:prstGeom>
          <a:noFill/>
          <a:ln w="25560">
            <a:solidFill>
              <a:srgbClr val="0070c0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40" name="Group 11"/>
          <p:cNvGrpSpPr/>
          <p:nvPr/>
        </p:nvGrpSpPr>
        <p:grpSpPr>
          <a:xfrm>
            <a:off x="1874160" y="3560040"/>
            <a:ext cx="1039320" cy="478080"/>
            <a:chOff x="1874160" y="3560040"/>
            <a:chExt cx="1039320" cy="478080"/>
          </a:xfrm>
        </p:grpSpPr>
        <p:sp>
          <p:nvSpPr>
            <p:cNvPr id="841" name="CustomShape 12"/>
            <p:cNvSpPr/>
            <p:nvPr/>
          </p:nvSpPr>
          <p:spPr>
            <a:xfrm>
              <a:off x="1874160" y="3560040"/>
              <a:ext cx="1039320" cy="478080"/>
            </a:xfrm>
            <a:prstGeom prst="rect">
              <a:avLst/>
            </a:prstGeom>
            <a:solidFill>
              <a:srgbClr val="0070c0"/>
            </a:solidFill>
            <a:ln w="25560">
              <a:solidFill>
                <a:srgbClr val="ffffff"/>
              </a:solidFill>
              <a:round/>
            </a:ln>
            <a:effectLst>
              <a:glow rad="101520">
                <a:srgbClr val="0070c0">
                  <a:alpha val="60000"/>
                </a:srgbClr>
              </a:glo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842" name="CustomShape 13"/>
            <p:cNvSpPr/>
            <p:nvPr/>
          </p:nvSpPr>
          <p:spPr>
            <a:xfrm>
              <a:off x="2068200" y="3590640"/>
              <a:ext cx="449640" cy="405360"/>
            </a:xfrm>
            <a:prstGeom prst="rect">
              <a:avLst/>
            </a:prstGeom>
            <a:solidFill>
              <a:srgbClr val="000000"/>
            </a:solidFill>
            <a:ln w="25560">
              <a:solidFill>
                <a:srgbClr val="a6a6a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7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FPGA</a:t>
              </a:r>
              <a:endParaRPr b="0" lang="de-DE" sz="7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GB" sz="8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AI</a:t>
              </a:r>
              <a:endParaRPr b="0" lang="de-DE" sz="800" spc="-1" strike="noStrike">
                <a:latin typeface="Arial"/>
              </a:endParaRPr>
            </a:p>
          </p:txBody>
        </p:sp>
        <p:sp>
          <p:nvSpPr>
            <p:cNvPr id="843" name="CustomShape 14"/>
            <p:cNvSpPr/>
            <p:nvPr/>
          </p:nvSpPr>
          <p:spPr>
            <a:xfrm>
              <a:off x="2670480" y="3647520"/>
              <a:ext cx="219240" cy="271800"/>
            </a:xfrm>
            <a:prstGeom prst="rect">
              <a:avLst/>
            </a:prstGeom>
            <a:solidFill>
              <a:srgbClr val="000000"/>
            </a:solidFill>
            <a:ln w="25560">
              <a:solidFill>
                <a:srgbClr val="a6a6a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45000" rIns="45000" tIns="90000" bIns="90000" anchor="ctr" rot="16200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5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ETH</a:t>
              </a:r>
              <a:endParaRPr b="0" lang="de-DE" sz="500" spc="-1" strike="noStrike">
                <a:latin typeface="Arial"/>
              </a:endParaRPr>
            </a:p>
          </p:txBody>
        </p:sp>
      </p:grpSp>
      <p:grpSp>
        <p:nvGrpSpPr>
          <p:cNvPr id="844" name="Group 15"/>
          <p:cNvGrpSpPr/>
          <p:nvPr/>
        </p:nvGrpSpPr>
        <p:grpSpPr>
          <a:xfrm>
            <a:off x="1864080" y="4208760"/>
            <a:ext cx="1039320" cy="478080"/>
            <a:chOff x="1864080" y="4208760"/>
            <a:chExt cx="1039320" cy="478080"/>
          </a:xfrm>
        </p:grpSpPr>
        <p:sp>
          <p:nvSpPr>
            <p:cNvPr id="845" name="CustomShape 16"/>
            <p:cNvSpPr/>
            <p:nvPr/>
          </p:nvSpPr>
          <p:spPr>
            <a:xfrm>
              <a:off x="1864080" y="4208760"/>
              <a:ext cx="1039320" cy="478080"/>
            </a:xfrm>
            <a:prstGeom prst="rect">
              <a:avLst/>
            </a:prstGeom>
            <a:solidFill>
              <a:srgbClr val="0070c0"/>
            </a:solidFill>
            <a:ln w="25560">
              <a:solidFill>
                <a:srgbClr val="ffffff"/>
              </a:solidFill>
              <a:round/>
            </a:ln>
            <a:effectLst>
              <a:glow rad="101520">
                <a:srgbClr val="0070c0">
                  <a:alpha val="60000"/>
                </a:srgbClr>
              </a:glo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846" name="CustomShape 17"/>
            <p:cNvSpPr/>
            <p:nvPr/>
          </p:nvSpPr>
          <p:spPr>
            <a:xfrm>
              <a:off x="2058120" y="4239000"/>
              <a:ext cx="430920" cy="405360"/>
            </a:xfrm>
            <a:prstGeom prst="rect">
              <a:avLst/>
            </a:prstGeom>
            <a:solidFill>
              <a:srgbClr val="000000"/>
            </a:solidFill>
            <a:ln w="25560">
              <a:solidFill>
                <a:srgbClr val="a6a6a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7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FPGA</a:t>
              </a:r>
              <a:endParaRPr b="0" lang="de-DE" sz="7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GB" sz="9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AI</a:t>
              </a:r>
              <a:endParaRPr b="0" lang="de-DE" sz="900" spc="-1" strike="noStrike">
                <a:latin typeface="Arial"/>
              </a:endParaRPr>
            </a:p>
          </p:txBody>
        </p:sp>
        <p:sp>
          <p:nvSpPr>
            <p:cNvPr id="847" name="CustomShape 18"/>
            <p:cNvSpPr/>
            <p:nvPr/>
          </p:nvSpPr>
          <p:spPr>
            <a:xfrm>
              <a:off x="2660400" y="4295880"/>
              <a:ext cx="219240" cy="271800"/>
            </a:xfrm>
            <a:prstGeom prst="rect">
              <a:avLst/>
            </a:prstGeom>
            <a:solidFill>
              <a:srgbClr val="000000"/>
            </a:solidFill>
            <a:ln w="25560">
              <a:solidFill>
                <a:srgbClr val="a6a6a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45000" rIns="45000" tIns="90000" bIns="90000" anchor="ctr" rot="1620000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en-GB" sz="5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ETH</a:t>
              </a:r>
              <a:endParaRPr b="0" lang="de-DE" sz="500" spc="-1" strike="noStrike">
                <a:latin typeface="Arial"/>
              </a:endParaRPr>
            </a:p>
          </p:txBody>
        </p:sp>
      </p:grpSp>
      <p:sp>
        <p:nvSpPr>
          <p:cNvPr id="848" name="CustomShape 19"/>
          <p:cNvSpPr/>
          <p:nvPr/>
        </p:nvSpPr>
        <p:spPr>
          <a:xfrm>
            <a:off x="1724400" y="2610000"/>
            <a:ext cx="17902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a2d6e"/>
                </a:solidFill>
                <a:latin typeface="Arial"/>
                <a:ea typeface="DejaVu Sans"/>
              </a:rPr>
              <a:t>Modular readout</a:t>
            </a:r>
            <a:endParaRPr b="0" lang="de-DE" sz="1400" spc="-1" strike="noStrike">
              <a:solidFill>
                <a:srgbClr val="0a2d6e"/>
              </a:solidFill>
              <a:latin typeface="Arial"/>
            </a:endParaRPr>
          </a:p>
        </p:txBody>
      </p:sp>
      <p:grpSp>
        <p:nvGrpSpPr>
          <p:cNvPr id="849" name="Group 20"/>
          <p:cNvGrpSpPr/>
          <p:nvPr/>
        </p:nvGrpSpPr>
        <p:grpSpPr>
          <a:xfrm>
            <a:off x="2967120" y="3048480"/>
            <a:ext cx="1359000" cy="248760"/>
            <a:chOff x="2967120" y="3048480"/>
            <a:chExt cx="1359000" cy="248760"/>
          </a:xfrm>
        </p:grpSpPr>
        <p:sp>
          <p:nvSpPr>
            <p:cNvPr id="850" name="CustomShape 21"/>
            <p:cNvSpPr/>
            <p:nvPr/>
          </p:nvSpPr>
          <p:spPr>
            <a:xfrm>
              <a:off x="2967120" y="3162600"/>
              <a:ext cx="1359000" cy="134640"/>
            </a:xfrm>
            <a:custGeom>
              <a:avLst/>
              <a:gdLst/>
              <a:ahLst/>
              <a:rect l="l" t="t" r="r" b="b"/>
              <a:pathLst>
                <a:path w="1939925" h="146050">
                  <a:moveTo>
                    <a:pt x="0" y="0"/>
                  </a:moveTo>
                  <a:lnTo>
                    <a:pt x="1260475" y="15875"/>
                  </a:lnTo>
                  <a:cubicBezTo>
                    <a:pt x="1583796" y="40217"/>
                    <a:pt x="1761860" y="93133"/>
                    <a:pt x="1939925" y="146050"/>
                  </a:cubicBezTo>
                </a:path>
              </a:pathLst>
            </a:custGeom>
            <a:noFill/>
            <a:ln w="25560">
              <a:solidFill>
                <a:srgbClr val="ff66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1" name="CustomShape 22"/>
            <p:cNvSpPr/>
            <p:nvPr/>
          </p:nvSpPr>
          <p:spPr>
            <a:xfrm>
              <a:off x="3485520" y="3048480"/>
              <a:ext cx="100800" cy="118800"/>
            </a:xfrm>
            <a:prstGeom prst="ellipse">
              <a:avLst/>
            </a:prstGeom>
            <a:noFill/>
            <a:ln w="12600">
              <a:solidFill>
                <a:srgbClr val="ff66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52" name="Group 23"/>
          <p:cNvGrpSpPr/>
          <p:nvPr/>
        </p:nvGrpSpPr>
        <p:grpSpPr>
          <a:xfrm>
            <a:off x="3012480" y="3669120"/>
            <a:ext cx="1138680" cy="126000"/>
            <a:chOff x="3012480" y="3669120"/>
            <a:chExt cx="1138680" cy="126000"/>
          </a:xfrm>
        </p:grpSpPr>
        <p:sp>
          <p:nvSpPr>
            <p:cNvPr id="853" name="CustomShape 24"/>
            <p:cNvSpPr/>
            <p:nvPr/>
          </p:nvSpPr>
          <p:spPr>
            <a:xfrm>
              <a:off x="3012480" y="3765960"/>
              <a:ext cx="1138680" cy="29160"/>
            </a:xfrm>
            <a:custGeom>
              <a:avLst/>
              <a:gdLst/>
              <a:ahLst/>
              <a:rect l="l" t="t" r="r" b="b"/>
              <a:pathLst>
                <a:path w="1771650" h="38100">
                  <a:moveTo>
                    <a:pt x="0" y="0"/>
                  </a:moveTo>
                  <a:lnTo>
                    <a:pt x="1771650" y="38100"/>
                  </a:lnTo>
                </a:path>
              </a:pathLst>
            </a:custGeom>
            <a:noFill/>
            <a:ln w="25560">
              <a:solidFill>
                <a:srgbClr val="ff66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4" name="CustomShape 25"/>
            <p:cNvSpPr/>
            <p:nvPr/>
          </p:nvSpPr>
          <p:spPr>
            <a:xfrm>
              <a:off x="3488400" y="3669120"/>
              <a:ext cx="92520" cy="100800"/>
            </a:xfrm>
            <a:prstGeom prst="ellipse">
              <a:avLst/>
            </a:prstGeom>
            <a:noFill/>
            <a:ln w="12600">
              <a:solidFill>
                <a:srgbClr val="ff66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55" name="Group 26"/>
          <p:cNvGrpSpPr/>
          <p:nvPr/>
        </p:nvGrpSpPr>
        <p:grpSpPr>
          <a:xfrm>
            <a:off x="3012480" y="4322880"/>
            <a:ext cx="1317960" cy="115920"/>
            <a:chOff x="3012480" y="4322880"/>
            <a:chExt cx="1317960" cy="115920"/>
          </a:xfrm>
        </p:grpSpPr>
        <p:sp>
          <p:nvSpPr>
            <p:cNvPr id="856" name="CustomShape 27"/>
            <p:cNvSpPr/>
            <p:nvPr/>
          </p:nvSpPr>
          <p:spPr>
            <a:xfrm flipV="1">
              <a:off x="3012480" y="4322520"/>
              <a:ext cx="1317960" cy="115920"/>
            </a:xfrm>
            <a:custGeom>
              <a:avLst/>
              <a:gdLst/>
              <a:ahLst/>
              <a:rect l="l" t="t" r="r" b="b"/>
              <a:pathLst>
                <a:path w="1939925" h="146050">
                  <a:moveTo>
                    <a:pt x="0" y="0"/>
                  </a:moveTo>
                  <a:lnTo>
                    <a:pt x="1260475" y="15875"/>
                  </a:lnTo>
                  <a:cubicBezTo>
                    <a:pt x="1583796" y="40217"/>
                    <a:pt x="1761860" y="93133"/>
                    <a:pt x="1939925" y="146050"/>
                  </a:cubicBezTo>
                </a:path>
              </a:pathLst>
            </a:custGeom>
            <a:noFill/>
            <a:ln w="25560">
              <a:solidFill>
                <a:srgbClr val="ff66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7" name="CustomShape 28"/>
            <p:cNvSpPr/>
            <p:nvPr/>
          </p:nvSpPr>
          <p:spPr>
            <a:xfrm flipV="1">
              <a:off x="3515400" y="4325400"/>
              <a:ext cx="97560" cy="102240"/>
            </a:xfrm>
            <a:prstGeom prst="ellipse">
              <a:avLst/>
            </a:prstGeom>
            <a:noFill/>
            <a:ln w="12600">
              <a:solidFill>
                <a:srgbClr val="ff66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858" name="Picture 33_2" descr="Why does Xilinx say That its New 7nm Versal “ACAP” isn't an FPGA? –  EEJournal"/>
          <p:cNvPicPr/>
          <p:nvPr/>
        </p:nvPicPr>
        <p:blipFill>
          <a:blip r:embed="rId1"/>
          <a:stretch/>
        </p:blipFill>
        <p:spPr>
          <a:xfrm>
            <a:off x="7741440" y="790200"/>
            <a:ext cx="1280520" cy="938160"/>
          </a:xfrm>
          <a:prstGeom prst="rect">
            <a:avLst/>
          </a:prstGeom>
          <a:ln w="0">
            <a:noFill/>
          </a:ln>
        </p:spPr>
      </p:pic>
      <p:pic>
        <p:nvPicPr>
          <p:cNvPr id="859" name="Picture 78_2" descr=""/>
          <p:cNvPicPr/>
          <p:nvPr/>
        </p:nvPicPr>
        <p:blipFill>
          <a:blip r:embed="rId2"/>
          <a:stretch/>
        </p:blipFill>
        <p:spPr>
          <a:xfrm>
            <a:off x="6161400" y="3151080"/>
            <a:ext cx="1297080" cy="8676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860" name="Picture 79_2" descr=""/>
          <p:cNvPicPr/>
          <p:nvPr/>
        </p:nvPicPr>
        <p:blipFill>
          <a:blip r:embed="rId3"/>
          <a:stretch/>
        </p:blipFill>
        <p:spPr>
          <a:xfrm>
            <a:off x="6431040" y="3263400"/>
            <a:ext cx="1297080" cy="8676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861" name="CustomShape 29"/>
          <p:cNvSpPr/>
          <p:nvPr/>
        </p:nvSpPr>
        <p:spPr>
          <a:xfrm>
            <a:off x="8066160" y="3116160"/>
            <a:ext cx="82224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en-GB" sz="2400" spc="-1" strike="noStrike">
                <a:solidFill>
                  <a:srgbClr val="000000"/>
                </a:solidFill>
                <a:latin typeface="Arial"/>
                <a:ea typeface="DejaVu Sans"/>
              </a:rPr>
              <a:t>HPC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862" name="CustomShape 30"/>
          <p:cNvSpPr/>
          <p:nvPr/>
        </p:nvSpPr>
        <p:spPr>
          <a:xfrm>
            <a:off x="5540040" y="3930840"/>
            <a:ext cx="82800" cy="70560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3" name="CustomShape 31"/>
          <p:cNvSpPr/>
          <p:nvPr/>
        </p:nvSpPr>
        <p:spPr>
          <a:xfrm>
            <a:off x="5886000" y="3069000"/>
            <a:ext cx="3130560" cy="1782360"/>
          </a:xfrm>
          <a:prstGeom prst="roundRect">
            <a:avLst>
              <a:gd name="adj" fmla="val 16667"/>
            </a:avLst>
          </a:prstGeom>
          <a:noFill/>
          <a:ln w="25560">
            <a:solidFill>
              <a:srgbClr val="0a2d6e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64" name="CustomShape 32"/>
          <p:cNvSpPr/>
          <p:nvPr/>
        </p:nvSpPr>
        <p:spPr>
          <a:xfrm>
            <a:off x="7560720" y="3395880"/>
            <a:ext cx="5875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DejaVu Sans"/>
              </a:rPr>
              <a:t>GPUs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865" name="CustomShape 33"/>
          <p:cNvSpPr/>
          <p:nvPr/>
        </p:nvSpPr>
        <p:spPr>
          <a:xfrm>
            <a:off x="5464440" y="3717720"/>
            <a:ext cx="739080" cy="5205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a2d6e"/>
          </a:solidFill>
          <a:ln w="25560">
            <a:noFill/>
          </a:ln>
          <a:effectLst>
            <a:softEdge rad="507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866" name="CustomShape 34"/>
          <p:cNvSpPr/>
          <p:nvPr/>
        </p:nvSpPr>
        <p:spPr>
          <a:xfrm>
            <a:off x="6274440" y="3822840"/>
            <a:ext cx="40932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ff0000"/>
                </a:solidFill>
                <a:latin typeface="Arial"/>
                <a:ea typeface="DejaVu Sans"/>
              </a:rPr>
              <a:t>AI</a:t>
            </a:r>
            <a:endParaRPr b="0" lang="de-DE" sz="1800" spc="-1" strike="noStrike">
              <a:latin typeface="Arial"/>
            </a:endParaRPr>
          </a:p>
        </p:txBody>
      </p:sp>
      <p:grpSp>
        <p:nvGrpSpPr>
          <p:cNvPr id="867" name="Group 35"/>
          <p:cNvGrpSpPr/>
          <p:nvPr/>
        </p:nvGrpSpPr>
        <p:grpSpPr>
          <a:xfrm>
            <a:off x="7238520" y="3651120"/>
            <a:ext cx="1650600" cy="728640"/>
            <a:chOff x="7238520" y="3651120"/>
            <a:chExt cx="1650600" cy="728640"/>
          </a:xfrm>
        </p:grpSpPr>
        <p:pic>
          <p:nvPicPr>
            <p:cNvPr id="868" name="Picture 87_2" descr="https://www.xilinx.com/content/dam/xilinx/imgs/products/alveo/alveo.png"/>
            <p:cNvPicPr/>
            <p:nvPr/>
          </p:nvPicPr>
          <p:blipFill>
            <a:blip r:embed="rId4"/>
            <a:stretch/>
          </p:blipFill>
          <p:spPr>
            <a:xfrm>
              <a:off x="7238520" y="3783960"/>
              <a:ext cx="922320" cy="595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69" name="Picture 88_2" descr="https://www.xilinx.com/content/dam/xilinx/imgs/products/alveo/alveo.png"/>
            <p:cNvPicPr/>
            <p:nvPr/>
          </p:nvPicPr>
          <p:blipFill>
            <a:blip r:embed="rId5"/>
            <a:stretch/>
          </p:blipFill>
          <p:spPr>
            <a:xfrm>
              <a:off x="7512840" y="3781800"/>
              <a:ext cx="922320" cy="595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70" name="CustomShape 36"/>
            <p:cNvSpPr/>
            <p:nvPr/>
          </p:nvSpPr>
          <p:spPr>
            <a:xfrm>
              <a:off x="8325720" y="3651120"/>
              <a:ext cx="56340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GB" sz="12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Alveo</a:t>
              </a:r>
              <a:endParaRPr b="0" lang="de-DE" sz="1200" spc="-1" strike="noStrike">
                <a:latin typeface="Arial"/>
              </a:endParaRPr>
            </a:p>
          </p:txBody>
        </p:sp>
        <p:sp>
          <p:nvSpPr>
            <p:cNvPr id="871" name="CustomShape 37"/>
            <p:cNvSpPr/>
            <p:nvPr/>
          </p:nvSpPr>
          <p:spPr>
            <a:xfrm>
              <a:off x="8352720" y="3965760"/>
              <a:ext cx="33300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1" lang="en-GB" sz="1200" spc="-1" strike="noStrike">
                  <a:solidFill>
                    <a:srgbClr val="ff0000"/>
                  </a:solidFill>
                  <a:latin typeface="Arial"/>
                  <a:ea typeface="DejaVu Sans"/>
                </a:rPr>
                <a:t>AI</a:t>
              </a:r>
              <a:endParaRPr b="0" lang="de-DE" sz="1200" spc="-1" strike="noStrike">
                <a:latin typeface="Arial"/>
              </a:endParaRPr>
            </a:p>
          </p:txBody>
        </p:sp>
      </p:grpSp>
      <p:pic>
        <p:nvPicPr>
          <p:cNvPr id="872" name="图片 33_2" descr=""/>
          <p:cNvPicPr/>
          <p:nvPr/>
        </p:nvPicPr>
        <p:blipFill>
          <a:blip r:embed="rId6"/>
          <a:stretch/>
        </p:blipFill>
        <p:spPr>
          <a:xfrm>
            <a:off x="5945400" y="4077000"/>
            <a:ext cx="1382040" cy="816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873" name="CustomShape 38"/>
          <p:cNvSpPr/>
          <p:nvPr/>
        </p:nvSpPr>
        <p:spPr>
          <a:xfrm>
            <a:off x="7212600" y="4446360"/>
            <a:ext cx="82548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DejaVu Sans"/>
              </a:rPr>
              <a:t>HighFlex 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874" name="CustomShape 39"/>
          <p:cNvSpPr/>
          <p:nvPr/>
        </p:nvSpPr>
        <p:spPr>
          <a:xfrm>
            <a:off x="6445800" y="4335480"/>
            <a:ext cx="40932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ff0000"/>
                </a:solidFill>
                <a:latin typeface="Arial"/>
                <a:ea typeface="DejaVu Sans"/>
              </a:rPr>
              <a:t>AI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75" name="TextShape 40"/>
          <p:cNvSpPr txBox="1"/>
          <p:nvPr/>
        </p:nvSpPr>
        <p:spPr>
          <a:xfrm>
            <a:off x="360000" y="1302120"/>
            <a:ext cx="8422560" cy="103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GB" sz="1600" spc="-1" strike="noStrike">
                <a:solidFill>
                  <a:srgbClr val="0a2d6e"/>
                </a:solidFill>
                <a:latin typeface="Arial"/>
              </a:rPr>
              <a:t>Versatile DAQ optimized for detector and AI applications </a:t>
            </a:r>
            <a:endParaRPr b="0" lang="de-DE" sz="1600" spc="-1" strike="noStrike">
              <a:latin typeface="Arial"/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GB" sz="1600" spc="-1" strike="noStrike">
                <a:solidFill>
                  <a:srgbClr val="0a2d6e"/>
                </a:solidFill>
                <a:latin typeface="Arial"/>
              </a:rPr>
              <a:t>High-performance ML inference on modern programmable hardware platforms</a:t>
            </a:r>
            <a:endParaRPr b="0" lang="de-DE" sz="1600" spc="-1" strike="noStrike">
              <a:latin typeface="Arial"/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GB" sz="1600" spc="-1" strike="noStrike">
                <a:solidFill>
                  <a:srgbClr val="0a2d6e"/>
                </a:solidFill>
                <a:latin typeface="Arial"/>
              </a:rPr>
              <a:t>Novel heterogeneous FPGA/GPU architecture based on emerging Ethernet protocols</a:t>
            </a:r>
            <a:endParaRPr b="0" lang="de-DE" sz="1600" spc="-1" strike="noStrike">
              <a:latin typeface="Arial"/>
            </a:endParaRPr>
          </a:p>
        </p:txBody>
      </p:sp>
      <p:pic>
        <p:nvPicPr>
          <p:cNvPr id="876" name="Picture 74_3" descr=""/>
          <p:cNvPicPr/>
          <p:nvPr/>
        </p:nvPicPr>
        <p:blipFill>
          <a:blip r:embed="rId7"/>
          <a:stretch/>
        </p:blipFill>
        <p:spPr>
          <a:xfrm>
            <a:off x="24480" y="3004560"/>
            <a:ext cx="1387800" cy="1536480"/>
          </a:xfrm>
          <a:prstGeom prst="rect">
            <a:avLst/>
          </a:prstGeom>
          <a:ln w="0">
            <a:noFill/>
          </a:ln>
        </p:spPr>
      </p:pic>
      <p:sp>
        <p:nvSpPr>
          <p:cNvPr id="877" name="CustomShape 41"/>
          <p:cNvSpPr/>
          <p:nvPr/>
        </p:nvSpPr>
        <p:spPr>
          <a:xfrm>
            <a:off x="159480" y="2610000"/>
            <a:ext cx="104976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0a2d6e"/>
                </a:solidFill>
                <a:latin typeface="Arial"/>
              </a:rPr>
              <a:t>Detectors</a:t>
            </a:r>
            <a:endParaRPr b="0" lang="de-DE" sz="1600" spc="-1" strike="noStrike">
              <a:solidFill>
                <a:srgbClr val="0a2d6e"/>
              </a:solidFill>
              <a:latin typeface="Arial"/>
            </a:endParaRPr>
          </a:p>
        </p:txBody>
      </p:sp>
      <p:grpSp>
        <p:nvGrpSpPr>
          <p:cNvPr id="878" name="Group 42"/>
          <p:cNvGrpSpPr/>
          <p:nvPr/>
        </p:nvGrpSpPr>
        <p:grpSpPr>
          <a:xfrm>
            <a:off x="1290600" y="3026520"/>
            <a:ext cx="509400" cy="337680"/>
            <a:chOff x="1290600" y="3026520"/>
            <a:chExt cx="509400" cy="337680"/>
          </a:xfrm>
        </p:grpSpPr>
        <p:sp>
          <p:nvSpPr>
            <p:cNvPr id="879" name="CustomShape 43"/>
            <p:cNvSpPr/>
            <p:nvPr/>
          </p:nvSpPr>
          <p:spPr>
            <a:xfrm>
              <a:off x="1300680" y="302652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0" name="CustomShape 44"/>
            <p:cNvSpPr/>
            <p:nvPr/>
          </p:nvSpPr>
          <p:spPr>
            <a:xfrm>
              <a:off x="1295640" y="312588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1" name="CustomShape 45"/>
            <p:cNvSpPr/>
            <p:nvPr/>
          </p:nvSpPr>
          <p:spPr>
            <a:xfrm>
              <a:off x="1295640" y="322812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2" name="CustomShape 46"/>
            <p:cNvSpPr/>
            <p:nvPr/>
          </p:nvSpPr>
          <p:spPr>
            <a:xfrm>
              <a:off x="1290600" y="332460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3" name="CustomShape 47"/>
            <p:cNvSpPr/>
            <p:nvPr/>
          </p:nvSpPr>
          <p:spPr>
            <a:xfrm>
              <a:off x="1353600" y="3114000"/>
              <a:ext cx="313560" cy="250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GB" sz="1050" spc="-1" strike="noStrike">
                  <a:solidFill>
                    <a:srgbClr val="0070c0"/>
                  </a:solidFill>
                  <a:latin typeface="Arial"/>
                </a:rPr>
                <a:t>…</a:t>
              </a:r>
              <a:endParaRPr b="0" lang="de-DE" sz="1050" spc="-1" strike="noStrike">
                <a:latin typeface="Arial"/>
              </a:endParaRPr>
            </a:p>
          </p:txBody>
        </p:sp>
      </p:grpSp>
      <p:grpSp>
        <p:nvGrpSpPr>
          <p:cNvPr id="884" name="Group 48"/>
          <p:cNvGrpSpPr/>
          <p:nvPr/>
        </p:nvGrpSpPr>
        <p:grpSpPr>
          <a:xfrm>
            <a:off x="1284480" y="3625200"/>
            <a:ext cx="509400" cy="338040"/>
            <a:chOff x="1284480" y="3625200"/>
            <a:chExt cx="509400" cy="338040"/>
          </a:xfrm>
        </p:grpSpPr>
        <p:sp>
          <p:nvSpPr>
            <p:cNvPr id="885" name="CustomShape 49"/>
            <p:cNvSpPr/>
            <p:nvPr/>
          </p:nvSpPr>
          <p:spPr>
            <a:xfrm>
              <a:off x="1294560" y="362520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6" name="CustomShape 50"/>
            <p:cNvSpPr/>
            <p:nvPr/>
          </p:nvSpPr>
          <p:spPr>
            <a:xfrm>
              <a:off x="1289520" y="372492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7" name="CustomShape 51"/>
            <p:cNvSpPr/>
            <p:nvPr/>
          </p:nvSpPr>
          <p:spPr>
            <a:xfrm>
              <a:off x="1289520" y="382680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8" name="CustomShape 52"/>
            <p:cNvSpPr/>
            <p:nvPr/>
          </p:nvSpPr>
          <p:spPr>
            <a:xfrm>
              <a:off x="1284480" y="392364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9" name="CustomShape 53"/>
            <p:cNvSpPr/>
            <p:nvPr/>
          </p:nvSpPr>
          <p:spPr>
            <a:xfrm>
              <a:off x="1347120" y="3713040"/>
              <a:ext cx="313560" cy="250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GB" sz="1050" spc="-1" strike="noStrike">
                  <a:solidFill>
                    <a:srgbClr val="0070c0"/>
                  </a:solidFill>
                  <a:latin typeface="Arial"/>
                </a:rPr>
                <a:t>…</a:t>
              </a:r>
              <a:endParaRPr b="0" lang="de-DE" sz="1050" spc="-1" strike="noStrike">
                <a:latin typeface="Arial"/>
              </a:endParaRPr>
            </a:p>
          </p:txBody>
        </p:sp>
      </p:grpSp>
      <p:grpSp>
        <p:nvGrpSpPr>
          <p:cNvPr id="890" name="Group 54"/>
          <p:cNvGrpSpPr/>
          <p:nvPr/>
        </p:nvGrpSpPr>
        <p:grpSpPr>
          <a:xfrm>
            <a:off x="1274040" y="4273920"/>
            <a:ext cx="509400" cy="337680"/>
            <a:chOff x="1274040" y="4273920"/>
            <a:chExt cx="509400" cy="337680"/>
          </a:xfrm>
        </p:grpSpPr>
        <p:sp>
          <p:nvSpPr>
            <p:cNvPr id="891" name="CustomShape 55"/>
            <p:cNvSpPr/>
            <p:nvPr/>
          </p:nvSpPr>
          <p:spPr>
            <a:xfrm>
              <a:off x="1284120" y="427392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2" name="CustomShape 56"/>
            <p:cNvSpPr/>
            <p:nvPr/>
          </p:nvSpPr>
          <p:spPr>
            <a:xfrm>
              <a:off x="1279080" y="437328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3" name="CustomShape 57"/>
            <p:cNvSpPr/>
            <p:nvPr/>
          </p:nvSpPr>
          <p:spPr>
            <a:xfrm>
              <a:off x="1279080" y="447552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4" name="CustomShape 58"/>
            <p:cNvSpPr/>
            <p:nvPr/>
          </p:nvSpPr>
          <p:spPr>
            <a:xfrm>
              <a:off x="1274040" y="4572000"/>
              <a:ext cx="49932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70c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5" name="CustomShape 59"/>
            <p:cNvSpPr/>
            <p:nvPr/>
          </p:nvSpPr>
          <p:spPr>
            <a:xfrm>
              <a:off x="1337040" y="4361400"/>
              <a:ext cx="313560" cy="250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GB" sz="1050" spc="-1" strike="noStrike">
                  <a:solidFill>
                    <a:srgbClr val="0070c0"/>
                  </a:solidFill>
                  <a:latin typeface="Arial"/>
                </a:rPr>
                <a:t>…</a:t>
              </a:r>
              <a:endParaRPr b="0" lang="de-DE" sz="1050" spc="-1" strike="noStrike">
                <a:latin typeface="Arial"/>
              </a:endParaRPr>
            </a:p>
          </p:txBody>
        </p:sp>
      </p:grpSp>
      <p:sp>
        <p:nvSpPr>
          <p:cNvPr id="896" name="CustomShape 60"/>
          <p:cNvSpPr/>
          <p:nvPr/>
        </p:nvSpPr>
        <p:spPr>
          <a:xfrm>
            <a:off x="171360" y="2610000"/>
            <a:ext cx="15904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a2d6e"/>
                </a:solidFill>
                <a:latin typeface="Arial"/>
                <a:ea typeface="DejaVu Sans"/>
              </a:rPr>
              <a:t>Beam diagnostics</a:t>
            </a:r>
            <a:endParaRPr b="0" lang="de-DE" sz="14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897" name="CustomShape 61"/>
          <p:cNvSpPr/>
          <p:nvPr/>
        </p:nvSpPr>
        <p:spPr>
          <a:xfrm rot="20086800">
            <a:off x="-18720" y="3655440"/>
            <a:ext cx="1572480" cy="776520"/>
          </a:xfrm>
          <a:prstGeom prst="ellipse">
            <a:avLst/>
          </a:prstGeom>
          <a:noFill/>
          <a:ln w="25560">
            <a:solidFill>
              <a:srgbClr val="07215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98" name="CustomShape 62"/>
          <p:cNvSpPr/>
          <p:nvPr/>
        </p:nvSpPr>
        <p:spPr>
          <a:xfrm flipV="1">
            <a:off x="439560" y="3679560"/>
            <a:ext cx="180000" cy="90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51e4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9" name="CustomShape 63"/>
          <p:cNvSpPr/>
          <p:nvPr/>
        </p:nvSpPr>
        <p:spPr>
          <a:xfrm>
            <a:off x="298440" y="3778200"/>
            <a:ext cx="100512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DejaVu Sans"/>
              </a:rPr>
              <a:t>Synchrotron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DejaVu Sans"/>
              </a:rPr>
              <a:t>Accelerator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900" name="CustomShape 64"/>
          <p:cNvSpPr/>
          <p:nvPr/>
        </p:nvSpPr>
        <p:spPr>
          <a:xfrm>
            <a:off x="186120" y="2950200"/>
            <a:ext cx="776520" cy="2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DejaVu Sans"/>
              </a:rPr>
              <a:t>KAPTURE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901" name="CustomShape 65"/>
          <p:cNvSpPr/>
          <p:nvPr/>
        </p:nvSpPr>
        <p:spPr>
          <a:xfrm rot="10063800">
            <a:off x="492480" y="3446280"/>
            <a:ext cx="311760" cy="211320"/>
          </a:xfrm>
          <a:prstGeom prst="triangle">
            <a:avLst>
              <a:gd name="adj" fmla="val 50000"/>
            </a:avLst>
          </a:prstGeom>
          <a:solidFill>
            <a:srgbClr val="ff6600"/>
          </a:solidFill>
          <a:ln w="12600">
            <a:solidFill>
              <a:srgbClr val="072b6d"/>
            </a:solidFill>
            <a:round/>
          </a:ln>
          <a:effectLst>
            <a:outerShdw dist="37674" dir="270000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02" name="CustomShape 66"/>
          <p:cNvSpPr/>
          <p:nvPr/>
        </p:nvSpPr>
        <p:spPr>
          <a:xfrm>
            <a:off x="646560" y="4703400"/>
            <a:ext cx="759960" cy="2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DejaVu Sans"/>
              </a:rPr>
              <a:t>KALYPSO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903" name="CustomShape 67"/>
          <p:cNvSpPr/>
          <p:nvPr/>
        </p:nvSpPr>
        <p:spPr>
          <a:xfrm>
            <a:off x="452160" y="4494600"/>
            <a:ext cx="311760" cy="211320"/>
          </a:xfrm>
          <a:prstGeom prst="triangle">
            <a:avLst>
              <a:gd name="adj" fmla="val 50000"/>
            </a:avLst>
          </a:prstGeom>
          <a:solidFill>
            <a:srgbClr val="ff6600"/>
          </a:solidFill>
          <a:ln w="12600">
            <a:solidFill>
              <a:srgbClr val="072b6d"/>
            </a:solidFill>
            <a:round/>
          </a:ln>
          <a:effectLst>
            <a:outerShdw dist="37674" dir="270000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04" name="CustomShape 68"/>
          <p:cNvSpPr/>
          <p:nvPr/>
        </p:nvSpPr>
        <p:spPr>
          <a:xfrm flipH="1" flipV="1" rot="5400000">
            <a:off x="1124280" y="2691720"/>
            <a:ext cx="255240" cy="1252800"/>
          </a:xfrm>
          <a:prstGeom prst="bentConnector2">
            <a:avLst/>
          </a:prstGeom>
          <a:noFill/>
          <a:ln w="19080">
            <a:solidFill>
              <a:srgbClr val="072b6d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05" name="CustomShape 69"/>
          <p:cNvSpPr/>
          <p:nvPr/>
        </p:nvSpPr>
        <p:spPr>
          <a:xfrm rot="10800000">
            <a:off x="1116360" y="3371400"/>
            <a:ext cx="311760" cy="211320"/>
          </a:xfrm>
          <a:prstGeom prst="triangle">
            <a:avLst>
              <a:gd name="adj" fmla="val 50000"/>
            </a:avLst>
          </a:prstGeom>
          <a:solidFill>
            <a:srgbClr val="ff6600"/>
          </a:solidFill>
          <a:ln w="12600">
            <a:solidFill>
              <a:srgbClr val="072b6d"/>
            </a:solidFill>
            <a:round/>
          </a:ln>
          <a:effectLst>
            <a:outerShdw dist="37674" dir="270000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06" name="CustomShape 70"/>
          <p:cNvSpPr/>
          <p:nvPr/>
        </p:nvSpPr>
        <p:spPr>
          <a:xfrm flipH="1" flipV="1" rot="5400000">
            <a:off x="1591920" y="3012120"/>
            <a:ext cx="35280" cy="678600"/>
          </a:xfrm>
          <a:prstGeom prst="bentConnector2">
            <a:avLst/>
          </a:prstGeom>
          <a:noFill/>
          <a:ln w="19080">
            <a:solidFill>
              <a:srgbClr val="072b6d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07" name="CustomShape 71"/>
          <p:cNvSpPr/>
          <p:nvPr/>
        </p:nvSpPr>
        <p:spPr>
          <a:xfrm flipH="1" flipV="1" rot="5400000">
            <a:off x="1112760" y="4035960"/>
            <a:ext cx="161640" cy="1173960"/>
          </a:xfrm>
          <a:prstGeom prst="bentConnector4">
            <a:avLst>
              <a:gd name="adj1" fmla="val -140844"/>
              <a:gd name="adj2" fmla="val 72798"/>
            </a:avLst>
          </a:prstGeom>
          <a:noFill/>
          <a:ln w="22320">
            <a:solidFill>
              <a:srgbClr val="072b6d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08" name="CustomShape 72"/>
          <p:cNvSpPr/>
          <p:nvPr/>
        </p:nvSpPr>
        <p:spPr>
          <a:xfrm>
            <a:off x="1361520" y="3828240"/>
            <a:ext cx="40932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Sans"/>
              </a:rPr>
              <a:t>…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909" name="CustomShape 73"/>
          <p:cNvSpPr/>
          <p:nvPr/>
        </p:nvSpPr>
        <p:spPr>
          <a:xfrm rot="18873000">
            <a:off x="1050840" y="4254480"/>
            <a:ext cx="311760" cy="211320"/>
          </a:xfrm>
          <a:prstGeom prst="triangle">
            <a:avLst>
              <a:gd name="adj" fmla="val 50000"/>
            </a:avLst>
          </a:prstGeom>
          <a:solidFill>
            <a:srgbClr val="ff6600"/>
          </a:solidFill>
          <a:ln w="12600">
            <a:solidFill>
              <a:srgbClr val="072b6d"/>
            </a:solidFill>
            <a:round/>
          </a:ln>
          <a:effectLst>
            <a:outerShdw dist="37674" dir="270000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10" name="CustomShape 74"/>
          <p:cNvSpPr/>
          <p:nvPr/>
        </p:nvSpPr>
        <p:spPr>
          <a:xfrm>
            <a:off x="1283040" y="4434840"/>
            <a:ext cx="578880" cy="360"/>
          </a:xfrm>
          <a:prstGeom prst="bentConnector3">
            <a:avLst>
              <a:gd name="adj1" fmla="val 50000"/>
            </a:avLst>
          </a:prstGeom>
          <a:noFill/>
          <a:ln w="22320">
            <a:solidFill>
              <a:srgbClr val="072b6d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1" name="CustomShape 75"/>
          <p:cNvSpPr/>
          <p:nvPr/>
        </p:nvSpPr>
        <p:spPr>
          <a:xfrm>
            <a:off x="4269960" y="3330000"/>
            <a:ext cx="104328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70c0"/>
                </a:solidFill>
                <a:latin typeface="Arial"/>
                <a:ea typeface="DejaVu Sans"/>
              </a:rPr>
              <a:t>Ethernet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912" name="CustomShape 76"/>
          <p:cNvSpPr/>
          <p:nvPr/>
        </p:nvSpPr>
        <p:spPr>
          <a:xfrm>
            <a:off x="1539720" y="4680000"/>
            <a:ext cx="1447560" cy="3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500" spc="-1" strike="noStrike">
                <a:solidFill>
                  <a:srgbClr val="0070c0"/>
                </a:solidFill>
                <a:latin typeface="Arial"/>
              </a:rPr>
              <a:t>Fast Feedback</a:t>
            </a:r>
            <a:endParaRPr b="0" lang="de-DE" sz="1500" spc="-1" strike="noStrike">
              <a:latin typeface="Arial"/>
            </a:endParaRPr>
          </a:p>
        </p:txBody>
      </p:sp>
      <p:pic>
        <p:nvPicPr>
          <p:cNvPr id="913" name="Grafik 6_0" descr="Ein Bild, das Text, ClipArt enthält.&#10;&#10;Automatisch generierte Beschreibung"/>
          <p:cNvPicPr/>
          <p:nvPr/>
        </p:nvPicPr>
        <p:blipFill>
          <a:blip r:embed="rId8"/>
          <a:stretch/>
        </p:blipFill>
        <p:spPr>
          <a:xfrm>
            <a:off x="4416120" y="3718440"/>
            <a:ext cx="902880" cy="334800"/>
          </a:xfrm>
          <a:prstGeom prst="rect">
            <a:avLst/>
          </a:prstGeom>
          <a:ln w="0">
            <a:noFill/>
          </a:ln>
        </p:spPr>
      </p:pic>
      <p:sp>
        <p:nvSpPr>
          <p:cNvPr id="914" name="CustomShape 77"/>
          <p:cNvSpPr/>
          <p:nvPr/>
        </p:nvSpPr>
        <p:spPr>
          <a:xfrm>
            <a:off x="4656600" y="2520000"/>
            <a:ext cx="352764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en-GB" sz="1400" spc="-1" strike="noStrike">
                <a:solidFill>
                  <a:srgbClr val="005aa0"/>
                </a:solidFill>
                <a:latin typeface="Arial"/>
              </a:rPr>
              <a:t>On-line</a:t>
            </a:r>
            <a:r>
              <a:rPr b="0" lang="en-GB" sz="1400" spc="-1" strike="noStrike">
                <a:solidFill>
                  <a:srgbClr val="005aa0"/>
                </a:solidFill>
                <a:latin typeface="Arial"/>
              </a:rPr>
              <a:t> data path (by commercial devices)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915" name="CustomShape 78"/>
          <p:cNvSpPr/>
          <p:nvPr/>
        </p:nvSpPr>
        <p:spPr>
          <a:xfrm rot="5400000">
            <a:off x="6307200" y="296280"/>
            <a:ext cx="179280" cy="5206320"/>
          </a:xfrm>
          <a:prstGeom prst="leftBrace">
            <a:avLst>
              <a:gd name="adj1" fmla="val 8333"/>
              <a:gd name="adj2" fmla="val 50134"/>
            </a:avLst>
          </a:prstGeom>
          <a:noFill/>
          <a:ln w="9360">
            <a:solidFill>
              <a:srgbClr val="072b6d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7" dur="indefinite" restart="never" nodeType="tmRoot">
          <p:childTnLst>
            <p:seq>
              <p:cTn id="478" dur="indefinite" nodeType="mainSeq">
                <p:childTnLst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82" dur="1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85"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88" dur="10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91" dur="10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94" dur="1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0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3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6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9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2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5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8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1"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4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7" dur="1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0" dur="1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3"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6"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9" dur="10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2" dur="10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a2d6e"/>
                </a:solidFill>
                <a:latin typeface="Arial"/>
              </a:rPr>
              <a:t>Hardware implementation 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917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de-DE" sz="2000" spc="-1" strike="noStrike">
                <a:solidFill>
                  <a:srgbClr val="005aa0"/>
                </a:solidFill>
                <a:latin typeface="Arial"/>
              </a:rPr>
              <a:t>Reinforcement Learning on modern </a:t>
            </a:r>
            <a:r>
              <a:rPr b="0" lang="en-GB" sz="2000" spc="-1" strike="noStrike">
                <a:solidFill>
                  <a:srgbClr val="005aa0"/>
                </a:solidFill>
                <a:latin typeface="Arial"/>
              </a:rPr>
              <a:t>programable</a:t>
            </a:r>
            <a:r>
              <a:rPr b="0" lang="de-DE" sz="2000" spc="-1" strike="noStrike">
                <a:solidFill>
                  <a:srgbClr val="005aa0"/>
                </a:solidFill>
                <a:latin typeface="Arial"/>
              </a:rPr>
              <a:t> </a:t>
            </a:r>
            <a:r>
              <a:rPr b="0" lang="en-GB" sz="2000" spc="-1" strike="noStrike">
                <a:solidFill>
                  <a:srgbClr val="005aa0"/>
                </a:solidFill>
                <a:latin typeface="Arial"/>
              </a:rPr>
              <a:t>device</a:t>
            </a:r>
            <a:r>
              <a:rPr b="0" lang="de-DE" sz="2000" spc="-1" strike="noStrike">
                <a:solidFill>
                  <a:srgbClr val="005aa0"/>
                </a:solidFill>
                <a:latin typeface="Arial"/>
              </a:rPr>
              <a:t> 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918" name="Picture 67" descr=""/>
          <p:cNvPicPr/>
          <p:nvPr/>
        </p:nvPicPr>
        <p:blipFill>
          <a:blip r:embed="rId1"/>
          <a:stretch/>
        </p:blipFill>
        <p:spPr>
          <a:xfrm>
            <a:off x="318600" y="1821240"/>
            <a:ext cx="4993560" cy="2680200"/>
          </a:xfrm>
          <a:prstGeom prst="rect">
            <a:avLst/>
          </a:prstGeom>
          <a:ln w="0">
            <a:noFill/>
          </a:ln>
        </p:spPr>
      </p:pic>
      <p:sp>
        <p:nvSpPr>
          <p:cNvPr id="919" name="CustomShape 3"/>
          <p:cNvSpPr/>
          <p:nvPr/>
        </p:nvSpPr>
        <p:spPr>
          <a:xfrm>
            <a:off x="760320" y="1406880"/>
            <a:ext cx="4465080" cy="3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1f497d"/>
                </a:solidFill>
                <a:latin typeface="Arial"/>
              </a:rPr>
              <a:t>Deep Deterministic Policy Gradient (DDPG)</a:t>
            </a:r>
            <a:endParaRPr b="0" lang="de-DE" sz="1600" spc="-1" strike="noStrike">
              <a:latin typeface="Arial"/>
            </a:endParaRPr>
          </a:p>
        </p:txBody>
      </p:sp>
      <p:pic>
        <p:nvPicPr>
          <p:cNvPr id="920" name="Picture 7" descr=""/>
          <p:cNvPicPr/>
          <p:nvPr/>
        </p:nvPicPr>
        <p:blipFill>
          <a:blip r:embed="rId2"/>
          <a:srcRect l="4909" t="0" r="4630" b="0"/>
          <a:stretch/>
        </p:blipFill>
        <p:spPr>
          <a:xfrm>
            <a:off x="5767200" y="3032280"/>
            <a:ext cx="1716480" cy="1067400"/>
          </a:xfrm>
          <a:prstGeom prst="rect">
            <a:avLst/>
          </a:prstGeom>
          <a:ln w="0">
            <a:noFill/>
          </a:ln>
        </p:spPr>
      </p:pic>
      <p:sp>
        <p:nvSpPr>
          <p:cNvPr id="921" name="CustomShape 4"/>
          <p:cNvSpPr/>
          <p:nvPr/>
        </p:nvSpPr>
        <p:spPr>
          <a:xfrm>
            <a:off x="5836680" y="4036680"/>
            <a:ext cx="2904840" cy="82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en-GB" sz="1200" spc="-1" strike="noStrike">
                <a:solidFill>
                  <a:srgbClr val="000000"/>
                </a:solidFill>
                <a:latin typeface="Arial"/>
              </a:rPr>
              <a:t>Actor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</a:rPr>
              <a:t> consists of four fully-connected dense 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layers, each layer consists of 64 neurons using a rectified 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</a:rPr>
              <a:t>linear unit (ReLU) as activation function in </a:t>
            </a:r>
            <a:r>
              <a:rPr b="1" lang="en-GB" sz="1200" spc="-1" strike="noStrike">
                <a:solidFill>
                  <a:srgbClr val="000000"/>
                </a:solidFill>
                <a:latin typeface="Arial"/>
              </a:rPr>
              <a:t>FPGA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922" name="Picture 9" descr=""/>
          <p:cNvPicPr/>
          <p:nvPr/>
        </p:nvPicPr>
        <p:blipFill>
          <a:blip r:embed="rId3"/>
          <a:srcRect l="2" t="3153" r="-3150" b="1417"/>
          <a:stretch/>
        </p:blipFill>
        <p:spPr>
          <a:xfrm>
            <a:off x="5629680" y="1139040"/>
            <a:ext cx="1991520" cy="1036440"/>
          </a:xfrm>
          <a:prstGeom prst="rect">
            <a:avLst/>
          </a:prstGeom>
          <a:ln w="0">
            <a:noFill/>
          </a:ln>
        </p:spPr>
      </p:pic>
      <p:sp>
        <p:nvSpPr>
          <p:cNvPr id="923" name="CustomShape 5"/>
          <p:cNvSpPr/>
          <p:nvPr/>
        </p:nvSpPr>
        <p:spPr>
          <a:xfrm>
            <a:off x="7712640" y="3294000"/>
            <a:ext cx="7146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70c0"/>
                </a:solidFill>
                <a:latin typeface="Arial"/>
              </a:rPr>
              <a:t>Actor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924" name="CustomShape 6"/>
          <p:cNvSpPr/>
          <p:nvPr/>
        </p:nvSpPr>
        <p:spPr>
          <a:xfrm>
            <a:off x="5756040" y="2304360"/>
            <a:ext cx="2904840" cy="6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en-GB" sz="1200" spc="-1" strike="noStrike">
                <a:solidFill>
                  <a:srgbClr val="000000"/>
                </a:solidFill>
                <a:latin typeface="Arial"/>
              </a:rPr>
              <a:t>Critic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</a:rPr>
              <a:t> neural network and the policy gradient are implemented as bare-metal application on ARM processor 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925" name="CustomShape 7"/>
          <p:cNvSpPr/>
          <p:nvPr/>
        </p:nvSpPr>
        <p:spPr>
          <a:xfrm flipH="1">
            <a:off x="7616880" y="1524960"/>
            <a:ext cx="8125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Critic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926" name="CustomShape 8"/>
          <p:cNvSpPr/>
          <p:nvPr/>
        </p:nvSpPr>
        <p:spPr>
          <a:xfrm>
            <a:off x="3578760" y="1776240"/>
            <a:ext cx="1907280" cy="433800"/>
          </a:xfrm>
          <a:custGeom>
            <a:avLst/>
            <a:gdLst/>
            <a:ahLst/>
            <a:rect l="l" t="t" r="r" b="b"/>
            <a:pathLst>
              <a:path w="1907741" h="434175">
                <a:moveTo>
                  <a:pt x="0" y="434175"/>
                </a:moveTo>
                <a:cubicBezTo>
                  <a:pt x="146918" y="302606"/>
                  <a:pt x="293836" y="171038"/>
                  <a:pt x="611793" y="98676"/>
                </a:cubicBezTo>
                <a:cubicBezTo>
                  <a:pt x="929750" y="26313"/>
                  <a:pt x="1418745" y="13156"/>
                  <a:pt x="1907741" y="0"/>
                </a:cubicBezTo>
              </a:path>
            </a:pathLst>
          </a:custGeom>
          <a:noFill/>
          <a:ln w="25560">
            <a:solidFill>
              <a:srgbClr val="fac090"/>
            </a:solidFill>
            <a:round/>
            <a:tailEnd len="lg" type="triangle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927" name="CustomShape 9"/>
          <p:cNvSpPr/>
          <p:nvPr/>
        </p:nvSpPr>
        <p:spPr>
          <a:xfrm flipV="1">
            <a:off x="3646800" y="3437280"/>
            <a:ext cx="2063160" cy="348120"/>
          </a:xfrm>
          <a:custGeom>
            <a:avLst/>
            <a:gdLst/>
            <a:ahLst/>
            <a:rect l="l" t="t" r="r" b="b"/>
            <a:pathLst>
              <a:path w="1866390" h="404192">
                <a:moveTo>
                  <a:pt x="0" y="404192"/>
                </a:moveTo>
                <a:cubicBezTo>
                  <a:pt x="146918" y="272623"/>
                  <a:pt x="300728" y="133689"/>
                  <a:pt x="611793" y="68693"/>
                </a:cubicBezTo>
                <a:cubicBezTo>
                  <a:pt x="922858" y="3697"/>
                  <a:pt x="1384286" y="-16826"/>
                  <a:pt x="1866390" y="14216"/>
                </a:cubicBezTo>
              </a:path>
            </a:pathLst>
          </a:custGeom>
          <a:noFill/>
          <a:ln w="25560">
            <a:solidFill>
              <a:srgbClr val="fac090"/>
            </a:solidFill>
            <a:round/>
            <a:tailEnd len="lg" type="triangle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928" name="TextShape 10"/>
          <p:cNvSpPr txBox="1"/>
          <p:nvPr/>
        </p:nvSpPr>
        <p:spPr>
          <a:xfrm>
            <a:off x="3960000" y="159480"/>
            <a:ext cx="522000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solidFill>
                  <a:srgbClr val="005aa0"/>
                </a:solidFill>
                <a:latin typeface="Arial"/>
                <a:ea typeface="DejaVu Sans"/>
              </a:rPr>
              <a:t>As seen in</a:t>
            </a:r>
            <a:r>
              <a:rPr b="1" lang="en-GB" sz="1400" spc="-1" strike="noStrike">
                <a:solidFill>
                  <a:srgbClr val="005aa0"/>
                </a:solidFill>
                <a:latin typeface="Arial"/>
                <a:ea typeface="DejaVu Sans"/>
              </a:rPr>
              <a:t>:  „Accelerated Deep Reinforcement Learning for Fast Feedback of Beam Dynamics at KARA“   </a:t>
            </a:r>
            <a:r>
              <a:rPr b="1" lang="en-GB" sz="1400" spc="-1" strike="noStrike" u="sng">
                <a:solidFill>
                  <a:srgbClr val="005aa0"/>
                </a:solidFill>
                <a:uFillTx/>
                <a:latin typeface="Arial"/>
                <a:ea typeface="DejaVu Sans"/>
              </a:rPr>
              <a:t>A. Ebersoldt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929" name="CustomShape 11"/>
          <p:cNvSpPr/>
          <p:nvPr/>
        </p:nvSpPr>
        <p:spPr>
          <a:xfrm>
            <a:off x="3960000" y="102600"/>
            <a:ext cx="5140080" cy="564120"/>
          </a:xfrm>
          <a:prstGeom prst="rect">
            <a:avLst/>
          </a:prstGeom>
          <a:noFill/>
          <a:ln w="12600">
            <a:solidFill>
              <a:srgbClr val="3465a4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TextShape 1"/>
          <p:cNvSpPr txBox="1"/>
          <p:nvPr/>
        </p:nvSpPr>
        <p:spPr>
          <a:xfrm>
            <a:off x="360360" y="2196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a2d6e"/>
                </a:solidFill>
                <a:latin typeface="Arial"/>
              </a:rPr>
              <a:t>Control of the complex beam with ML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931" name="TextShape 2"/>
          <p:cNvSpPr txBox="1"/>
          <p:nvPr/>
        </p:nvSpPr>
        <p:spPr>
          <a:xfrm>
            <a:off x="359280" y="69120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Machine Learning toward Autonomous Accelerators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932" name="Picture 16" descr=""/>
          <p:cNvPicPr/>
          <p:nvPr/>
        </p:nvPicPr>
        <p:blipFill>
          <a:blip r:embed="rId1"/>
          <a:stretch/>
        </p:blipFill>
        <p:spPr>
          <a:xfrm>
            <a:off x="7462080" y="3105720"/>
            <a:ext cx="1468440" cy="11012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933" name="Picture 19" descr=""/>
          <p:cNvPicPr/>
          <p:nvPr/>
        </p:nvPicPr>
        <p:blipFill>
          <a:blip r:embed="rId2"/>
          <a:stretch/>
        </p:blipFill>
        <p:spPr>
          <a:xfrm>
            <a:off x="8211240" y="3635640"/>
            <a:ext cx="697320" cy="5227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grpSp>
        <p:nvGrpSpPr>
          <p:cNvPr id="934" name="Group 3"/>
          <p:cNvGrpSpPr/>
          <p:nvPr/>
        </p:nvGrpSpPr>
        <p:grpSpPr>
          <a:xfrm>
            <a:off x="5191920" y="1325520"/>
            <a:ext cx="2188800" cy="1820520"/>
            <a:chOff x="5191920" y="1325520"/>
            <a:chExt cx="2188800" cy="1820520"/>
          </a:xfrm>
        </p:grpSpPr>
        <p:pic>
          <p:nvPicPr>
            <p:cNvPr id="935" name="Picture 21" descr=""/>
            <p:cNvPicPr/>
            <p:nvPr/>
          </p:nvPicPr>
          <p:blipFill>
            <a:blip r:embed="rId3"/>
            <a:srcRect l="0" t="27949" r="0" b="0"/>
            <a:stretch/>
          </p:blipFill>
          <p:spPr>
            <a:xfrm rot="20093400">
              <a:off x="5340960" y="1673280"/>
              <a:ext cx="1890360" cy="1124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36" name="CustomShape 4"/>
            <p:cNvSpPr/>
            <p:nvPr/>
          </p:nvSpPr>
          <p:spPr>
            <a:xfrm>
              <a:off x="5631480" y="2170080"/>
              <a:ext cx="807480" cy="24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GB" sz="1000" spc="-1" strike="noStrike">
                  <a:solidFill>
                    <a:srgbClr val="000000"/>
                  </a:solidFill>
                  <a:latin typeface="Arial"/>
                </a:rPr>
                <a:t>RF System</a:t>
              </a:r>
              <a:endParaRPr b="0" lang="de-DE" sz="1000" spc="-1" strike="noStrike">
                <a:latin typeface="Arial"/>
              </a:endParaRPr>
            </a:p>
          </p:txBody>
        </p:sp>
        <p:sp>
          <p:nvSpPr>
            <p:cNvPr id="937" name="CustomShape 5"/>
            <p:cNvSpPr/>
            <p:nvPr/>
          </p:nvSpPr>
          <p:spPr>
            <a:xfrm>
              <a:off x="6343200" y="2487960"/>
              <a:ext cx="45360" cy="45360"/>
            </a:xfrm>
            <a:prstGeom prst="ellipse">
              <a:avLst/>
            </a:prstGeom>
            <a:noFill/>
            <a:ln w="2556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38" name="CustomShape 6"/>
          <p:cNvSpPr/>
          <p:nvPr/>
        </p:nvSpPr>
        <p:spPr>
          <a:xfrm rot="10800000">
            <a:off x="6366240" y="2533320"/>
            <a:ext cx="1095840" cy="1122840"/>
          </a:xfrm>
          <a:prstGeom prst="bentConnector2">
            <a:avLst/>
          </a:prstGeom>
          <a:noFill/>
          <a:ln w="19080">
            <a:solidFill>
              <a:srgbClr val="072b6d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39" name="CustomShape 7"/>
          <p:cNvSpPr/>
          <p:nvPr/>
        </p:nvSpPr>
        <p:spPr>
          <a:xfrm>
            <a:off x="6647760" y="3378960"/>
            <a:ext cx="518040" cy="2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</a:rPr>
              <a:t>action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940" name="CustomShape 8"/>
          <p:cNvSpPr/>
          <p:nvPr/>
        </p:nvSpPr>
        <p:spPr>
          <a:xfrm>
            <a:off x="7892280" y="2170080"/>
            <a:ext cx="360" cy="97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72b6d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41" name="Group 9"/>
          <p:cNvGrpSpPr/>
          <p:nvPr/>
        </p:nvGrpSpPr>
        <p:grpSpPr>
          <a:xfrm>
            <a:off x="7008840" y="1311120"/>
            <a:ext cx="248040" cy="434520"/>
            <a:chOff x="7008840" y="1311120"/>
            <a:chExt cx="248040" cy="434520"/>
          </a:xfrm>
        </p:grpSpPr>
        <p:sp>
          <p:nvSpPr>
            <p:cNvPr id="942" name="CustomShape 10"/>
            <p:cNvSpPr/>
            <p:nvPr/>
          </p:nvSpPr>
          <p:spPr>
            <a:xfrm>
              <a:off x="7012800" y="1452240"/>
              <a:ext cx="234360" cy="152280"/>
            </a:xfrm>
            <a:prstGeom prst="triangle">
              <a:avLst>
                <a:gd name="adj" fmla="val 50000"/>
              </a:avLst>
            </a:prstGeom>
            <a:solidFill>
              <a:srgbClr val="ffc000"/>
            </a:solidFill>
            <a:ln w="25560">
              <a:solidFill>
                <a:srgbClr val="07215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3" name="CustomShape 11"/>
            <p:cNvSpPr/>
            <p:nvPr/>
          </p:nvSpPr>
          <p:spPr>
            <a:xfrm>
              <a:off x="7008840" y="1445760"/>
              <a:ext cx="24804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072b6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4" name="Line 12"/>
            <p:cNvSpPr/>
            <p:nvPr/>
          </p:nvSpPr>
          <p:spPr>
            <a:xfrm flipV="1">
              <a:off x="7129800" y="1311120"/>
              <a:ext cx="360" cy="140760"/>
            </a:xfrm>
            <a:prstGeom prst="line">
              <a:avLst/>
            </a:prstGeom>
            <a:ln w="19080">
              <a:solidFill>
                <a:srgbClr val="072b6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5" name="Line 13"/>
            <p:cNvSpPr/>
            <p:nvPr/>
          </p:nvSpPr>
          <p:spPr>
            <a:xfrm flipV="1">
              <a:off x="7127280" y="1604520"/>
              <a:ext cx="360" cy="141120"/>
            </a:xfrm>
            <a:prstGeom prst="line">
              <a:avLst/>
            </a:prstGeom>
            <a:ln w="19080">
              <a:solidFill>
                <a:srgbClr val="072b6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46" name="CustomShape 14"/>
          <p:cNvSpPr/>
          <p:nvPr/>
        </p:nvSpPr>
        <p:spPr>
          <a:xfrm>
            <a:off x="7381080" y="1568880"/>
            <a:ext cx="197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72b6d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47" name="CustomShape 15"/>
          <p:cNvSpPr/>
          <p:nvPr/>
        </p:nvSpPr>
        <p:spPr>
          <a:xfrm flipH="1">
            <a:off x="6233400" y="1080000"/>
            <a:ext cx="10407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</a:rPr>
              <a:t>THz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GB" sz="1000" spc="-1" strike="noStrike">
                <a:solidFill>
                  <a:srgbClr val="000000"/>
                </a:solidFill>
                <a:latin typeface="Arial"/>
              </a:rPr>
              <a:t>detector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948" name="CustomShape 16"/>
          <p:cNvSpPr/>
          <p:nvPr/>
        </p:nvSpPr>
        <p:spPr>
          <a:xfrm>
            <a:off x="6568920" y="2409480"/>
            <a:ext cx="893160" cy="877320"/>
          </a:xfrm>
          <a:prstGeom prst="arc">
            <a:avLst>
              <a:gd name="adj1" fmla="val 16200000"/>
              <a:gd name="adj2" fmla="val 10347096"/>
            </a:avLst>
          </a:prstGeom>
          <a:noFill/>
          <a:ln w="19080">
            <a:solidFill>
              <a:srgbClr val="00b05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949" name="Picture 1" descr=""/>
          <p:cNvPicPr/>
          <p:nvPr/>
        </p:nvPicPr>
        <p:blipFill>
          <a:blip r:embed="rId4"/>
          <a:stretch/>
        </p:blipFill>
        <p:spPr>
          <a:xfrm>
            <a:off x="7701120" y="1329120"/>
            <a:ext cx="914040" cy="518760"/>
          </a:xfrm>
          <a:prstGeom prst="rect">
            <a:avLst/>
          </a:prstGeom>
          <a:ln w="0">
            <a:noFill/>
          </a:ln>
        </p:spPr>
      </p:pic>
      <p:sp>
        <p:nvSpPr>
          <p:cNvPr id="950" name="CustomShape 17"/>
          <p:cNvSpPr/>
          <p:nvPr/>
        </p:nvSpPr>
        <p:spPr>
          <a:xfrm>
            <a:off x="7614360" y="1791000"/>
            <a:ext cx="1038960" cy="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GB" sz="1400" spc="-1" strike="noStrike">
                <a:solidFill>
                  <a:srgbClr val="005aa0"/>
                </a:solidFill>
                <a:latin typeface="Arial"/>
              </a:rPr>
              <a:t>KAPTURE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951" name="CustomShape 18"/>
          <p:cNvSpPr/>
          <p:nvPr/>
        </p:nvSpPr>
        <p:spPr>
          <a:xfrm>
            <a:off x="5347080" y="3681000"/>
            <a:ext cx="22597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en-GB" sz="1400" spc="-1" strike="noStrike">
                <a:solidFill>
                  <a:srgbClr val="005aa0"/>
                </a:solidFill>
                <a:latin typeface="Arial"/>
              </a:rPr>
              <a:t>HighFlex card</a:t>
            </a:r>
            <a:endParaRPr b="0" lang="de-DE" sz="1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en-GB" sz="1400" spc="-1" strike="noStrike">
                <a:solidFill>
                  <a:srgbClr val="005aa0"/>
                </a:solidFill>
                <a:latin typeface="Arial"/>
              </a:rPr>
              <a:t>AI deployed in the FPGA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952" name="CustomShape 19"/>
          <p:cNvSpPr/>
          <p:nvPr/>
        </p:nvSpPr>
        <p:spPr>
          <a:xfrm>
            <a:off x="431640" y="1186920"/>
            <a:ext cx="4953600" cy="353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181080" indent="-17964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b="0" lang="en-US" sz="1400" spc="-1" strike="noStrike">
                <a:solidFill>
                  <a:srgbClr val="0a2d6e"/>
                </a:solidFill>
                <a:latin typeface="Arial"/>
              </a:rPr>
              <a:t>Closed feedback loop at KARA: </a:t>
            </a:r>
            <a:endParaRPr b="0" lang="de-DE" sz="1400" spc="-1" strike="noStrike">
              <a:latin typeface="Arial"/>
            </a:endParaRPr>
          </a:p>
          <a:p>
            <a:pPr lvl="2" marL="638280" indent="-17964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b="1" lang="en-US" sz="1400" spc="-1" strike="noStrike">
                <a:solidFill>
                  <a:srgbClr val="0a2d6e"/>
                </a:solidFill>
                <a:latin typeface="Arial"/>
              </a:rPr>
              <a:t>Detection</a:t>
            </a:r>
            <a:r>
              <a:rPr b="0" lang="en-US" sz="1400" spc="-1" strike="noStrike">
                <a:solidFill>
                  <a:srgbClr val="0a2d6e"/>
                </a:solidFill>
                <a:latin typeface="Arial"/>
              </a:rPr>
              <a:t> of signals with THz detectors and KAPTURE @ 500 MPulse/s</a:t>
            </a:r>
            <a:endParaRPr b="0" lang="de-DE" sz="1400" spc="-1" strike="noStrike">
              <a:latin typeface="Arial"/>
            </a:endParaRPr>
          </a:p>
          <a:p>
            <a:pPr lvl="2" marL="638280" indent="-17964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b="1" lang="en-US" sz="1400" spc="-1" strike="noStrike">
                <a:solidFill>
                  <a:srgbClr val="0a2d6e"/>
                </a:solidFill>
                <a:latin typeface="Arial"/>
              </a:rPr>
              <a:t>Data processed </a:t>
            </a:r>
            <a:r>
              <a:rPr b="0" lang="en-US" sz="1400" spc="-1" strike="noStrike">
                <a:solidFill>
                  <a:srgbClr val="0a2d6e"/>
                </a:solidFill>
                <a:latin typeface="Arial"/>
              </a:rPr>
              <a:t>by Reinforcement Learning on FPGA</a:t>
            </a:r>
            <a:endParaRPr b="0" lang="de-DE" sz="1400" spc="-1" strike="noStrike">
              <a:latin typeface="Arial"/>
            </a:endParaRPr>
          </a:p>
          <a:p>
            <a:pPr lvl="2" marL="638280" indent="-17964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b="1" lang="en-US" sz="1400" spc="-1" strike="noStrike">
                <a:solidFill>
                  <a:srgbClr val="0a2d6e"/>
                </a:solidFill>
                <a:latin typeface="Arial"/>
              </a:rPr>
              <a:t>FPGA action </a:t>
            </a:r>
            <a:r>
              <a:rPr b="0" lang="en-US" sz="1400" spc="-1" strike="noStrike">
                <a:solidFill>
                  <a:srgbClr val="0a2d6e"/>
                </a:solidFill>
                <a:latin typeface="Arial"/>
              </a:rPr>
              <a:t>as special RF signal modulation is sent to the kicker cavity</a:t>
            </a:r>
            <a:endParaRPr b="0" lang="de-DE" sz="1400" spc="-1" strike="noStrike">
              <a:latin typeface="Arial"/>
            </a:endParaRPr>
          </a:p>
          <a:p>
            <a:pPr lvl="1" marL="181080" indent="-17964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b="1" lang="en-US" sz="1400" spc="-1" strike="noStrike">
                <a:solidFill>
                  <a:srgbClr val="0a2d6e"/>
                </a:solidFill>
                <a:latin typeface="Arial"/>
              </a:rPr>
              <a:t>Goal</a:t>
            </a:r>
            <a:r>
              <a:rPr b="0" lang="en-US" sz="1400" spc="-1" strike="noStrike">
                <a:solidFill>
                  <a:srgbClr val="0a2d6e"/>
                </a:solidFill>
                <a:latin typeface="Arial"/>
              </a:rPr>
              <a:t>: total latency of control feedback loop </a:t>
            </a:r>
            <a:r>
              <a:rPr b="1" i="1" lang="en-US" sz="1400" spc="-1" strike="noStrike">
                <a:solidFill>
                  <a:srgbClr val="0a2d6e"/>
                </a:solidFill>
                <a:latin typeface="Arial"/>
              </a:rPr>
              <a:t>&lt;&lt; 1 ms</a:t>
            </a:r>
            <a:endParaRPr b="0" lang="de-DE" sz="1400" spc="-1" strike="noStrike">
              <a:latin typeface="Arial"/>
            </a:endParaRPr>
          </a:p>
          <a:p>
            <a:pPr marL="181080" indent="-17964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b="1" lang="en-US" sz="1400" spc="-1" strike="noStrike">
                <a:solidFill>
                  <a:srgbClr val="0a2d6e"/>
                </a:solidFill>
                <a:latin typeface="Arial"/>
              </a:rPr>
              <a:t>Target applications</a:t>
            </a:r>
            <a:r>
              <a:rPr b="0" lang="en-US" sz="1400" spc="-1" strike="noStrike">
                <a:solidFill>
                  <a:srgbClr val="0a2d6e"/>
                </a:solidFill>
                <a:latin typeface="Arial"/>
              </a:rPr>
              <a:t>: </a:t>
            </a:r>
            <a:r>
              <a:rPr b="0" lang="de-DE" sz="1400" spc="-1" strike="noStrike">
                <a:solidFill>
                  <a:srgbClr val="0a2d6e"/>
                </a:solidFill>
                <a:latin typeface="Arial"/>
              </a:rPr>
              <a:t>KARA, FLUTE, ARES and more</a:t>
            </a:r>
            <a:endParaRPr b="0" lang="de-DE" sz="1400" spc="-1" strike="noStrike">
              <a:latin typeface="Arial"/>
            </a:endParaRPr>
          </a:p>
          <a:p>
            <a:pPr marL="181080" indent="-179640">
              <a:lnSpc>
                <a:spcPts val="1800"/>
              </a:lnSpc>
              <a:spcBef>
                <a:spcPts val="1800"/>
              </a:spcBef>
              <a:buClr>
                <a:srgbClr val="8cb423"/>
              </a:buClr>
              <a:buFont typeface="Wingdings" charset="2"/>
              <a:buChar char=""/>
            </a:pPr>
            <a:r>
              <a:rPr b="1" lang="en-GB" sz="1400" spc="-1" strike="noStrike">
                <a:solidFill>
                  <a:srgbClr val="0a2d6e"/>
                </a:solidFill>
                <a:latin typeface="Arial"/>
              </a:rPr>
              <a:t>Status</a:t>
            </a:r>
            <a:r>
              <a:rPr b="0" lang="en-GB" sz="1400" spc="-1" strike="noStrike">
                <a:solidFill>
                  <a:srgbClr val="0a2d6e"/>
                </a:solidFill>
                <a:latin typeface="Arial"/>
              </a:rPr>
              <a:t>:</a:t>
            </a: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GB" sz="1400" spc="-1" strike="noStrike">
                <a:solidFill>
                  <a:srgbClr val="02599d"/>
                </a:solidFill>
                <a:latin typeface="Arial"/>
              </a:rPr>
              <a:t>first beam control on FPGA developed within</a:t>
            </a:r>
            <a:r>
              <a:rPr b="0" lang="en-US" sz="1400" spc="-1" strike="noStrike">
                <a:solidFill>
                  <a:srgbClr val="02599d"/>
                </a:solidFill>
                <a:latin typeface="Arial"/>
              </a:rPr>
              <a:t> </a:t>
            </a:r>
            <a:r>
              <a:rPr b="0" i="1" lang="en-US" sz="1400" spc="-1" strike="noStrike">
                <a:solidFill>
                  <a:srgbClr val="02599d"/>
                </a:solidFill>
                <a:latin typeface="Arial"/>
              </a:rPr>
              <a:t>AMALEA</a:t>
            </a:r>
            <a:r>
              <a:rPr b="0" lang="en-US" sz="1400" spc="-1" strike="noStrike">
                <a:solidFill>
                  <a:srgbClr val="02599d"/>
                </a:solidFill>
                <a:latin typeface="Arial"/>
              </a:rPr>
              <a:t> </a:t>
            </a:r>
            <a:r>
              <a:rPr b="0" lang="en-US" sz="1400" spc="-1" strike="noStrike">
                <a:solidFill>
                  <a:srgbClr val="02599d"/>
                </a:solidFill>
                <a:latin typeface="Wingdings"/>
              </a:rPr>
              <a:t></a:t>
            </a:r>
            <a:r>
              <a:rPr b="0" lang="en-US" sz="1400" spc="-1" strike="noStrike">
                <a:solidFill>
                  <a:srgbClr val="02599d"/>
                </a:solidFill>
                <a:latin typeface="Arial"/>
              </a:rPr>
              <a:t> will continue in ACCLAIM (Helmholtz Innovation fund) 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953" name="CustomShape 20"/>
          <p:cNvSpPr/>
          <p:nvPr/>
        </p:nvSpPr>
        <p:spPr>
          <a:xfrm>
            <a:off x="7614360" y="4452480"/>
            <a:ext cx="124776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MicroTCA 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954" name="CustomShape 21"/>
          <p:cNvSpPr/>
          <p:nvPr/>
        </p:nvSpPr>
        <p:spPr>
          <a:xfrm>
            <a:off x="8191440" y="4159080"/>
            <a:ext cx="360" cy="369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72b6d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55" name="TextShape 22"/>
          <p:cNvSpPr txBox="1"/>
          <p:nvPr/>
        </p:nvSpPr>
        <p:spPr>
          <a:xfrm>
            <a:off x="7409160" y="360000"/>
            <a:ext cx="1230840" cy="290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GB" sz="1400" spc="-1" strike="noStrike" u="sng">
                <a:solidFill>
                  <a:srgbClr val="005aa0"/>
                </a:solidFill>
                <a:uFillTx/>
                <a:latin typeface="Arial"/>
                <a:ea typeface="DejaVu Sans"/>
              </a:rPr>
              <a:t>A. Ebersoldt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956" name="CustomShape 23"/>
          <p:cNvSpPr/>
          <p:nvPr/>
        </p:nvSpPr>
        <p:spPr>
          <a:xfrm>
            <a:off x="6619320" y="2692440"/>
            <a:ext cx="842760" cy="2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1000" spc="-1" strike="noStrike">
                <a:solidFill>
                  <a:srgbClr val="00b050"/>
                </a:solidFill>
                <a:latin typeface="Arial"/>
                <a:ea typeface="Verdana"/>
              </a:rPr>
              <a:t>Feedback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957" name="CustomShape 24"/>
          <p:cNvSpPr/>
          <p:nvPr/>
        </p:nvSpPr>
        <p:spPr>
          <a:xfrm>
            <a:off x="6568920" y="2520000"/>
            <a:ext cx="991080" cy="67392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de-DE" sz="1400" spc="-1" strike="noStrike">
                <a:solidFill>
                  <a:srgbClr val="ffffff"/>
                </a:solidFill>
                <a:latin typeface="Arial"/>
              </a:rPr>
              <a:t>Ethernet</a:t>
            </a:r>
            <a:endParaRPr b="0" lang="de-DE" sz="1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43" dur="indefinite" restart="never" nodeType="tmRoot">
          <p:childTnLst>
            <p:seq>
              <p:cTn id="544" dur="indefinite" nodeType="mainSeq">
                <p:childTnLst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9" dur="10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roup 1"/>
          <p:cNvGrpSpPr/>
          <p:nvPr/>
        </p:nvGrpSpPr>
        <p:grpSpPr>
          <a:xfrm>
            <a:off x="1080000" y="1195560"/>
            <a:ext cx="6872040" cy="3484440"/>
            <a:chOff x="1080000" y="1195560"/>
            <a:chExt cx="6872040" cy="3484440"/>
          </a:xfrm>
        </p:grpSpPr>
        <p:grpSp>
          <p:nvGrpSpPr>
            <p:cNvPr id="959" name="Group 2"/>
            <p:cNvGrpSpPr/>
            <p:nvPr/>
          </p:nvGrpSpPr>
          <p:grpSpPr>
            <a:xfrm>
              <a:off x="1659960" y="1449720"/>
              <a:ext cx="6292080" cy="3170520"/>
              <a:chOff x="1659960" y="1449720"/>
              <a:chExt cx="6292080" cy="3170520"/>
            </a:xfrm>
          </p:grpSpPr>
          <p:sp>
            <p:nvSpPr>
              <p:cNvPr id="960" name="CustomShape 3"/>
              <p:cNvSpPr/>
              <p:nvPr/>
            </p:nvSpPr>
            <p:spPr>
              <a:xfrm flipH="1">
                <a:off x="5768640" y="1449720"/>
                <a:ext cx="1059480" cy="2844000"/>
              </a:xfrm>
              <a:prstGeom prst="rect">
                <a:avLst/>
              </a:prstGeom>
              <a:solidFill>
                <a:srgbClr val="b8b8b8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Arial"/>
                  </a:rPr>
                  <a:t>Digital</a:t>
                </a:r>
                <a:endParaRPr b="0" lang="de-DE" sz="1200" spc="-1" strike="noStrike">
                  <a:latin typeface="Arial"/>
                </a:endParaRPr>
              </a:p>
            </p:txBody>
          </p:sp>
          <p:sp>
            <p:nvSpPr>
              <p:cNvPr id="961" name="CustomShape 4"/>
              <p:cNvSpPr/>
              <p:nvPr/>
            </p:nvSpPr>
            <p:spPr>
              <a:xfrm flipH="1">
                <a:off x="4615920" y="1449720"/>
                <a:ext cx="1093680" cy="2844000"/>
              </a:xfrm>
              <a:prstGeom prst="rect">
                <a:avLst/>
              </a:prstGeom>
              <a:solidFill>
                <a:srgbClr val="b8b8b8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Arial"/>
                  </a:rPr>
                  <a:t>Conversion</a:t>
                </a:r>
                <a:endParaRPr b="0" lang="de-DE" sz="1200" spc="-1" strike="noStrike">
                  <a:latin typeface="Arial"/>
                </a:endParaRPr>
              </a:p>
            </p:txBody>
          </p:sp>
          <p:sp>
            <p:nvSpPr>
              <p:cNvPr id="962" name="CustomShape 5"/>
              <p:cNvSpPr/>
              <p:nvPr/>
            </p:nvSpPr>
            <p:spPr>
              <a:xfrm flipH="1">
                <a:off x="2811600" y="1449720"/>
                <a:ext cx="1740960" cy="2844000"/>
              </a:xfrm>
              <a:prstGeom prst="rect">
                <a:avLst/>
              </a:prstGeom>
              <a:solidFill>
                <a:srgbClr val="b8b8b8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Arial"/>
                  </a:rPr>
                  <a:t>RF</a:t>
                </a:r>
                <a:endParaRPr b="0" lang="de-DE" sz="1200" spc="-1" strike="noStrike">
                  <a:latin typeface="Arial"/>
                </a:endParaRPr>
              </a:p>
            </p:txBody>
          </p:sp>
          <p:sp>
            <p:nvSpPr>
              <p:cNvPr id="963" name="CustomShape 6"/>
              <p:cNvSpPr/>
              <p:nvPr/>
            </p:nvSpPr>
            <p:spPr>
              <a:xfrm flipH="1">
                <a:off x="5893200" y="2436480"/>
                <a:ext cx="828000" cy="1047960"/>
              </a:xfrm>
              <a:prstGeom prst="rect">
                <a:avLst/>
              </a:prstGeom>
              <a:gradFill rotWithShape="0">
                <a:gsLst>
                  <a:gs pos="0">
                    <a:srgbClr val="c0e3df"/>
                  </a:gs>
                  <a:gs pos="100000">
                    <a:srgbClr val="b3ddd7"/>
                  </a:gs>
                </a:gsLst>
                <a:lin ang="5400000"/>
              </a:gradFill>
              <a:ln w="6480">
                <a:solidFill>
                  <a:srgbClr val="7fcac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FPGA</a:t>
                </a:r>
                <a:endParaRPr b="0" lang="de-DE" sz="1600" spc="-1" strike="noStrike">
                  <a:latin typeface="Arial"/>
                </a:endParaRPr>
              </a:p>
            </p:txBody>
          </p:sp>
          <p:sp>
            <p:nvSpPr>
              <p:cNvPr id="964" name="CustomShape 7"/>
              <p:cNvSpPr/>
              <p:nvPr/>
            </p:nvSpPr>
            <p:spPr>
              <a:xfrm flipH="1">
                <a:off x="2891160" y="2815200"/>
                <a:ext cx="349560" cy="366840"/>
              </a:xfrm>
              <a:prstGeom prst="ellipse">
                <a:avLst/>
              </a:prstGeom>
              <a:solidFill>
                <a:srgbClr val="ffffff"/>
              </a:solidFill>
              <a:ln w="1908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~</a:t>
                </a:r>
                <a:endParaRPr b="0" lang="de-DE" sz="1600" spc="-1" strike="noStrike">
                  <a:latin typeface="Arial"/>
                </a:endParaRPr>
              </a:p>
            </p:txBody>
          </p:sp>
          <p:sp>
            <p:nvSpPr>
              <p:cNvPr id="965" name="CustomShape 8"/>
              <p:cNvSpPr/>
              <p:nvPr/>
            </p:nvSpPr>
            <p:spPr>
              <a:xfrm flipH="1">
                <a:off x="4763160" y="2410560"/>
                <a:ext cx="767160" cy="486720"/>
              </a:xfrm>
              <a:prstGeom prst="homePlate">
                <a:avLst>
                  <a:gd name="adj" fmla="val 50000"/>
                </a:avLst>
              </a:prstGeom>
              <a:solidFill>
                <a:srgbClr val="ffffff"/>
              </a:solidFill>
              <a:ln w="1908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400" spc="-1" strike="noStrike">
                    <a:solidFill>
                      <a:srgbClr val="000000"/>
                    </a:solidFill>
                    <a:latin typeface="Arial"/>
                  </a:rPr>
                  <a:t>DAC</a:t>
                </a:r>
                <a:endParaRPr b="0" lang="de-DE" sz="1400" spc="-1" strike="noStrike">
                  <a:latin typeface="Arial"/>
                </a:endParaRPr>
              </a:p>
            </p:txBody>
          </p:sp>
          <p:grpSp>
            <p:nvGrpSpPr>
              <p:cNvPr id="966" name="Group 9"/>
              <p:cNvGrpSpPr/>
              <p:nvPr/>
            </p:nvGrpSpPr>
            <p:grpSpPr>
              <a:xfrm>
                <a:off x="3208680" y="2388240"/>
                <a:ext cx="489960" cy="513720"/>
                <a:chOff x="3208680" y="2388240"/>
                <a:chExt cx="489960" cy="513720"/>
              </a:xfrm>
            </p:grpSpPr>
            <p:sp>
              <p:nvSpPr>
                <p:cNvPr id="967" name="CustomShape 10"/>
                <p:cNvSpPr/>
                <p:nvPr/>
              </p:nvSpPr>
              <p:spPr>
                <a:xfrm flipH="1">
                  <a:off x="3278520" y="2470320"/>
                  <a:ext cx="349560" cy="366840"/>
                </a:xfrm>
                <a:prstGeom prst="ellipse">
                  <a:avLst/>
                </a:prstGeom>
                <a:solidFill>
                  <a:srgbClr val="ffffff"/>
                </a:solidFill>
                <a:ln w="1908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8" name="CustomShape 11"/>
                <p:cNvSpPr/>
                <p:nvPr/>
              </p:nvSpPr>
              <p:spPr>
                <a:xfrm flipH="1">
                  <a:off x="3208320" y="2388240"/>
                  <a:ext cx="489960" cy="513720"/>
                </a:xfrm>
                <a:prstGeom prst="mathMultiply">
                  <a:avLst>
                    <a:gd name="adj1" fmla="val 0"/>
                  </a:avLst>
                </a:prstGeom>
                <a:solidFill>
                  <a:srgbClr val="ffffff"/>
                </a:solidFill>
                <a:ln w="1908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969" name="CustomShape 12"/>
              <p:cNvSpPr/>
              <p:nvPr/>
            </p:nvSpPr>
            <p:spPr>
              <a:xfrm flipH="1">
                <a:off x="3918960" y="2411280"/>
                <a:ext cx="489600" cy="484200"/>
              </a:xfrm>
              <a:prstGeom prst="rect">
                <a:avLst/>
              </a:prstGeom>
              <a:solidFill>
                <a:srgbClr val="ffffff"/>
              </a:solidFill>
              <a:ln w="19080">
                <a:solidFill>
                  <a:srgbClr val="4cb5a7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70" name="CustomShape 13"/>
              <p:cNvSpPr/>
              <p:nvPr/>
            </p:nvSpPr>
            <p:spPr>
              <a:xfrm flipH="1" flipV="1">
                <a:off x="4404960" y="2649600"/>
                <a:ext cx="358200" cy="360"/>
              </a:xfrm>
              <a:prstGeom prst="bentConnector3">
                <a:avLst>
                  <a:gd name="adj1" fmla="val 50000"/>
                </a:avLst>
              </a:prstGeom>
              <a:noFill/>
              <a:ln w="6480">
                <a:solidFill>
                  <a:srgbClr val="00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71" name="CustomShape 14"/>
              <p:cNvSpPr/>
              <p:nvPr/>
            </p:nvSpPr>
            <p:spPr>
              <a:xfrm flipH="1">
                <a:off x="3632400" y="2653560"/>
                <a:ext cx="286560" cy="360"/>
              </a:xfrm>
              <a:prstGeom prst="bentConnector3">
                <a:avLst>
                  <a:gd name="adj1" fmla="val 50000"/>
                </a:avLst>
              </a:prstGeom>
              <a:noFill/>
              <a:ln w="6480">
                <a:solidFill>
                  <a:srgbClr val="00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72" name="CustomShape 15"/>
              <p:cNvSpPr/>
              <p:nvPr/>
            </p:nvSpPr>
            <p:spPr>
              <a:xfrm flipH="1">
                <a:off x="4768200" y="3086280"/>
                <a:ext cx="766800" cy="486720"/>
              </a:xfrm>
              <a:prstGeom prst="homePlate">
                <a:avLst>
                  <a:gd name="adj" fmla="val 50000"/>
                </a:avLst>
              </a:prstGeom>
              <a:solidFill>
                <a:srgbClr val="ffffff"/>
              </a:solidFill>
              <a:ln w="1908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400" spc="-1" strike="noStrike">
                    <a:solidFill>
                      <a:srgbClr val="000000"/>
                    </a:solidFill>
                    <a:latin typeface="Arial"/>
                  </a:rPr>
                  <a:t>ADC</a:t>
                </a:r>
                <a:endParaRPr b="0" lang="de-DE" sz="1400" spc="-1" strike="noStrike">
                  <a:latin typeface="Arial"/>
                </a:endParaRPr>
              </a:p>
            </p:txBody>
          </p:sp>
          <p:grpSp>
            <p:nvGrpSpPr>
              <p:cNvPr id="973" name="Group 16"/>
              <p:cNvGrpSpPr/>
              <p:nvPr/>
            </p:nvGrpSpPr>
            <p:grpSpPr>
              <a:xfrm>
                <a:off x="3208680" y="3075120"/>
                <a:ext cx="489960" cy="513720"/>
                <a:chOff x="3208680" y="3075120"/>
                <a:chExt cx="489960" cy="513720"/>
              </a:xfrm>
            </p:grpSpPr>
            <p:sp>
              <p:nvSpPr>
                <p:cNvPr id="974" name="CustomShape 17"/>
                <p:cNvSpPr/>
                <p:nvPr/>
              </p:nvSpPr>
              <p:spPr>
                <a:xfrm flipH="1">
                  <a:off x="3278520" y="3148560"/>
                  <a:ext cx="349560" cy="366840"/>
                </a:xfrm>
                <a:prstGeom prst="ellipse">
                  <a:avLst/>
                </a:prstGeom>
                <a:solidFill>
                  <a:srgbClr val="ffffff"/>
                </a:solidFill>
                <a:ln w="1908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5" name="CustomShape 18"/>
                <p:cNvSpPr/>
                <p:nvPr/>
              </p:nvSpPr>
              <p:spPr>
                <a:xfrm flipH="1">
                  <a:off x="3208320" y="3075120"/>
                  <a:ext cx="489960" cy="513720"/>
                </a:xfrm>
                <a:prstGeom prst="mathMultiply">
                  <a:avLst>
                    <a:gd name="adj1" fmla="val 0"/>
                  </a:avLst>
                </a:prstGeom>
                <a:solidFill>
                  <a:srgbClr val="ffffff"/>
                </a:solidFill>
                <a:ln w="1908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976" name="CustomShape 19"/>
              <p:cNvSpPr/>
              <p:nvPr/>
            </p:nvSpPr>
            <p:spPr>
              <a:xfrm flipH="1">
                <a:off x="3920400" y="3088800"/>
                <a:ext cx="489600" cy="484200"/>
              </a:xfrm>
              <a:prstGeom prst="rect">
                <a:avLst/>
              </a:prstGeom>
              <a:solidFill>
                <a:srgbClr val="ffffff"/>
              </a:solidFill>
              <a:ln w="19080">
                <a:solidFill>
                  <a:srgbClr val="4cb5a7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77" name="CustomShape 20"/>
              <p:cNvSpPr/>
              <p:nvPr/>
            </p:nvSpPr>
            <p:spPr>
              <a:xfrm flipH="1" rot="10800000">
                <a:off x="4406400" y="3330000"/>
                <a:ext cx="357480" cy="1080"/>
              </a:xfrm>
              <a:prstGeom prst="bentConnector3">
                <a:avLst>
                  <a:gd name="adj1" fmla="val 50000"/>
                </a:avLst>
              </a:prstGeom>
              <a:noFill/>
              <a:ln w="6480">
                <a:solidFill>
                  <a:srgbClr val="00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78" name="CustomShape 21"/>
              <p:cNvSpPr/>
              <p:nvPr/>
            </p:nvSpPr>
            <p:spPr>
              <a:xfrm flipH="1" rot="10800000">
                <a:off x="3628440" y="3331440"/>
                <a:ext cx="287640" cy="720"/>
              </a:xfrm>
              <a:prstGeom prst="bentConnector3">
                <a:avLst>
                  <a:gd name="adj1" fmla="val 50000"/>
                </a:avLst>
              </a:prstGeom>
              <a:noFill/>
              <a:ln w="6480">
                <a:solidFill>
                  <a:srgbClr val="00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79" name="CustomShape 22"/>
              <p:cNvSpPr/>
              <p:nvPr/>
            </p:nvSpPr>
            <p:spPr>
              <a:xfrm flipH="1">
                <a:off x="5530680" y="2652840"/>
                <a:ext cx="358200" cy="1080"/>
              </a:xfrm>
              <a:prstGeom prst="bentConnector3">
                <a:avLst>
                  <a:gd name="adj1" fmla="val 50000"/>
                </a:avLst>
              </a:prstGeom>
              <a:noFill/>
              <a:ln w="6480">
                <a:solidFill>
                  <a:srgbClr val="00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80" name="CustomShape 23"/>
              <p:cNvSpPr/>
              <p:nvPr/>
            </p:nvSpPr>
            <p:spPr>
              <a:xfrm flipH="1" rot="10800000">
                <a:off x="3245400" y="2837520"/>
                <a:ext cx="211680" cy="160920"/>
              </a:xfrm>
              <a:prstGeom prst="bentConnector2">
                <a:avLst/>
              </a:prstGeom>
              <a:noFill/>
              <a:ln w="6480">
                <a:solidFill>
                  <a:srgbClr val="00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81" name="CustomShape 24"/>
              <p:cNvSpPr/>
              <p:nvPr/>
            </p:nvSpPr>
            <p:spPr>
              <a:xfrm flipH="1" flipV="1" rot="10800000">
                <a:off x="3245400" y="2998800"/>
                <a:ext cx="211680" cy="149760"/>
              </a:xfrm>
              <a:prstGeom prst="bentConnector2">
                <a:avLst/>
              </a:prstGeom>
              <a:noFill/>
              <a:ln w="6480">
                <a:solidFill>
                  <a:srgbClr val="00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82" name="CustomShape 25"/>
              <p:cNvSpPr/>
              <p:nvPr/>
            </p:nvSpPr>
            <p:spPr>
              <a:xfrm flipH="1" rot="10800000">
                <a:off x="5531760" y="3329640"/>
                <a:ext cx="357480" cy="360"/>
              </a:xfrm>
              <a:prstGeom prst="bentConnector3">
                <a:avLst>
                  <a:gd name="adj1" fmla="val 50000"/>
                </a:avLst>
              </a:prstGeom>
              <a:noFill/>
              <a:ln w="6480">
                <a:solidFill>
                  <a:srgbClr val="00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983" name="Group 26"/>
              <p:cNvGrpSpPr/>
              <p:nvPr/>
            </p:nvGrpSpPr>
            <p:grpSpPr>
              <a:xfrm>
                <a:off x="4027320" y="2520360"/>
                <a:ext cx="284040" cy="256680"/>
                <a:chOff x="4027320" y="2520360"/>
                <a:chExt cx="284040" cy="256680"/>
              </a:xfrm>
            </p:grpSpPr>
            <p:sp>
              <p:nvSpPr>
                <p:cNvPr id="984" name="CustomShape 27"/>
                <p:cNvSpPr/>
                <p:nvPr/>
              </p:nvSpPr>
              <p:spPr>
                <a:xfrm>
                  <a:off x="4032360" y="2526480"/>
                  <a:ext cx="279000" cy="72000"/>
                </a:xfrm>
                <a:custGeom>
                  <a:avLst/>
                  <a:gdLst/>
                  <a:ahLst/>
                  <a:rect l="l" t="t" r="r" b="b"/>
                  <a:pathLst>
                    <a:path w="1810871" h="272660">
                      <a:moveTo>
                        <a:pt x="0" y="243973"/>
                      </a:moveTo>
                      <a:cubicBezTo>
                        <a:pt x="203797" y="119662"/>
                        <a:pt x="407595" y="-4648"/>
                        <a:pt x="623943" y="133"/>
                      </a:cubicBezTo>
                      <a:cubicBezTo>
                        <a:pt x="840291" y="4914"/>
                        <a:pt x="1100268" y="272660"/>
                        <a:pt x="1298089" y="272660"/>
                      </a:cubicBezTo>
                      <a:cubicBezTo>
                        <a:pt x="1495910" y="272660"/>
                        <a:pt x="1714650" y="51531"/>
                        <a:pt x="1810871" y="133"/>
                      </a:cubicBezTo>
                    </a:path>
                  </a:pathLst>
                </a:custGeom>
                <a:noFill/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85" name="CustomShape 28"/>
                <p:cNvSpPr/>
                <p:nvPr/>
              </p:nvSpPr>
              <p:spPr>
                <a:xfrm>
                  <a:off x="4027320" y="2615760"/>
                  <a:ext cx="279000" cy="72000"/>
                </a:xfrm>
                <a:custGeom>
                  <a:avLst/>
                  <a:gdLst/>
                  <a:ahLst/>
                  <a:rect l="l" t="t" r="r" b="b"/>
                  <a:pathLst>
                    <a:path w="1810871" h="272660">
                      <a:moveTo>
                        <a:pt x="0" y="243973"/>
                      </a:moveTo>
                      <a:cubicBezTo>
                        <a:pt x="203797" y="119662"/>
                        <a:pt x="407595" y="-4648"/>
                        <a:pt x="623943" y="133"/>
                      </a:cubicBezTo>
                      <a:cubicBezTo>
                        <a:pt x="840291" y="4914"/>
                        <a:pt x="1100268" y="272660"/>
                        <a:pt x="1298089" y="272660"/>
                      </a:cubicBezTo>
                      <a:cubicBezTo>
                        <a:pt x="1495910" y="272660"/>
                        <a:pt x="1714650" y="51531"/>
                        <a:pt x="1810871" y="133"/>
                      </a:cubicBezTo>
                    </a:path>
                  </a:pathLst>
                </a:custGeom>
                <a:noFill/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86" name="CustomShape 29"/>
                <p:cNvSpPr/>
                <p:nvPr/>
              </p:nvSpPr>
              <p:spPr>
                <a:xfrm>
                  <a:off x="4027320" y="2705040"/>
                  <a:ext cx="279000" cy="72000"/>
                </a:xfrm>
                <a:custGeom>
                  <a:avLst/>
                  <a:gdLst/>
                  <a:ahLst/>
                  <a:rect l="l" t="t" r="r" b="b"/>
                  <a:pathLst>
                    <a:path w="1810871" h="272660">
                      <a:moveTo>
                        <a:pt x="0" y="243973"/>
                      </a:moveTo>
                      <a:cubicBezTo>
                        <a:pt x="203797" y="119662"/>
                        <a:pt x="407595" y="-4648"/>
                        <a:pt x="623943" y="133"/>
                      </a:cubicBezTo>
                      <a:cubicBezTo>
                        <a:pt x="840291" y="4914"/>
                        <a:pt x="1100268" y="272660"/>
                        <a:pt x="1298089" y="272660"/>
                      </a:cubicBezTo>
                      <a:cubicBezTo>
                        <a:pt x="1495910" y="272660"/>
                        <a:pt x="1714650" y="51531"/>
                        <a:pt x="1810871" y="133"/>
                      </a:cubicBezTo>
                    </a:path>
                  </a:pathLst>
                </a:custGeom>
                <a:noFill/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87" name="Line 30"/>
                <p:cNvSpPr/>
                <p:nvPr/>
              </p:nvSpPr>
              <p:spPr>
                <a:xfrm flipH="1">
                  <a:off x="4137480" y="2520360"/>
                  <a:ext cx="57600" cy="7812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88" name="Line 31"/>
                <p:cNvSpPr/>
                <p:nvPr/>
              </p:nvSpPr>
              <p:spPr>
                <a:xfrm flipH="1">
                  <a:off x="4142160" y="2699280"/>
                  <a:ext cx="57600" cy="7776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989" name="CustomShape 32"/>
              <p:cNvSpPr/>
              <p:nvPr/>
            </p:nvSpPr>
            <p:spPr>
              <a:xfrm flipH="1">
                <a:off x="2811240" y="1776600"/>
                <a:ext cx="1736640" cy="491400"/>
              </a:xfrm>
              <a:prstGeom prst="rect">
                <a:avLst/>
              </a:prstGeom>
              <a:solidFill>
                <a:srgbClr val="e5f4f2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200" spc="-1" strike="noStrike">
                    <a:solidFill>
                      <a:srgbClr val="000000"/>
                    </a:solidFill>
                    <a:latin typeface="Arial"/>
                  </a:rPr>
                  <a:t>Up-conversion</a:t>
                </a:r>
                <a:endParaRPr b="0" lang="de-DE" sz="12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0" lang="en-US" sz="1200" spc="-1" strike="noStrike">
                    <a:solidFill>
                      <a:srgbClr val="000000"/>
                    </a:solidFill>
                    <a:latin typeface="Arial"/>
                  </a:rPr>
                  <a:t>4 … 8 GHz</a:t>
                </a:r>
                <a:endParaRPr b="0" lang="de-DE" sz="1200" spc="-1" strike="noStrike">
                  <a:latin typeface="Arial"/>
                </a:endParaRPr>
              </a:p>
            </p:txBody>
          </p:sp>
          <p:sp>
            <p:nvSpPr>
              <p:cNvPr id="990" name="CustomShape 33"/>
              <p:cNvSpPr/>
              <p:nvPr/>
            </p:nvSpPr>
            <p:spPr>
              <a:xfrm flipH="1">
                <a:off x="2811240" y="3706560"/>
                <a:ext cx="1736640" cy="497520"/>
              </a:xfrm>
              <a:prstGeom prst="rect">
                <a:avLst/>
              </a:prstGeom>
              <a:solidFill>
                <a:srgbClr val="e5f4f2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200" spc="-1" strike="noStrike">
                    <a:solidFill>
                      <a:srgbClr val="000000"/>
                    </a:solidFill>
                    <a:latin typeface="Arial"/>
                  </a:rPr>
                  <a:t>Down-conversion</a:t>
                </a:r>
                <a:endParaRPr b="0" lang="de-DE" sz="12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0" lang="en-US" sz="1200" spc="-1" strike="noStrike">
                    <a:solidFill>
                      <a:srgbClr val="000000"/>
                    </a:solidFill>
                    <a:latin typeface="Arial"/>
                  </a:rPr>
                  <a:t>±400 MHz</a:t>
                </a:r>
                <a:endParaRPr b="0" lang="de-DE" sz="1200" spc="-1" strike="noStrike">
                  <a:latin typeface="Arial"/>
                </a:endParaRPr>
              </a:p>
            </p:txBody>
          </p:sp>
          <p:sp>
            <p:nvSpPr>
              <p:cNvPr id="991" name="CustomShape 34"/>
              <p:cNvSpPr/>
              <p:nvPr/>
            </p:nvSpPr>
            <p:spPr>
              <a:xfrm flipH="1">
                <a:off x="2846160" y="1932840"/>
                <a:ext cx="171720" cy="180360"/>
              </a:xfrm>
              <a:prstGeom prst="ellipse">
                <a:avLst/>
              </a:prstGeom>
              <a:solidFill>
                <a:srgbClr val="fa8214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Arial"/>
                  </a:rPr>
                  <a:t>2</a:t>
                </a:r>
                <a:endParaRPr b="0" lang="de-DE" sz="1200" spc="-1" strike="noStrike">
                  <a:latin typeface="Arial"/>
                </a:endParaRPr>
              </a:p>
            </p:txBody>
          </p:sp>
          <p:sp>
            <p:nvSpPr>
              <p:cNvPr id="992" name="CustomShape 35"/>
              <p:cNvSpPr/>
              <p:nvPr/>
            </p:nvSpPr>
            <p:spPr>
              <a:xfrm flipH="1">
                <a:off x="2846160" y="3884400"/>
                <a:ext cx="171720" cy="180000"/>
              </a:xfrm>
              <a:prstGeom prst="ellipse">
                <a:avLst/>
              </a:prstGeom>
              <a:solidFill>
                <a:srgbClr val="fa8214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Arial"/>
                  </a:rPr>
                  <a:t>4</a:t>
                </a:r>
                <a:endParaRPr b="0" lang="de-DE" sz="1200" spc="-1" strike="noStrike">
                  <a:latin typeface="Arial"/>
                </a:endParaRPr>
              </a:p>
            </p:txBody>
          </p:sp>
          <p:sp>
            <p:nvSpPr>
              <p:cNvPr id="993" name="CustomShape 36"/>
              <p:cNvSpPr/>
              <p:nvPr/>
            </p:nvSpPr>
            <p:spPr>
              <a:xfrm flipH="1">
                <a:off x="4642560" y="1776240"/>
                <a:ext cx="2172600" cy="491760"/>
              </a:xfrm>
              <a:prstGeom prst="rect">
                <a:avLst/>
              </a:prstGeom>
              <a:solidFill>
                <a:srgbClr val="e5f4f2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200" spc="-1" strike="noStrike">
                    <a:solidFill>
                      <a:srgbClr val="000000"/>
                    </a:solidFill>
                    <a:latin typeface="Arial"/>
                  </a:rPr>
                  <a:t>Baseband frequency </a:t>
                </a:r>
                <a:br/>
                <a:r>
                  <a:rPr b="0" lang="en-US" sz="1200" spc="-1" strike="noStrike">
                    <a:solidFill>
                      <a:srgbClr val="000000"/>
                    </a:solidFill>
                    <a:latin typeface="Arial"/>
                  </a:rPr>
                  <a:t>comb generation</a:t>
                </a:r>
                <a:endParaRPr b="0" lang="de-DE" sz="1200" spc="-1" strike="noStrike">
                  <a:latin typeface="Arial"/>
                </a:endParaRPr>
              </a:p>
            </p:txBody>
          </p:sp>
          <p:sp>
            <p:nvSpPr>
              <p:cNvPr id="994" name="CustomShape 37"/>
              <p:cNvSpPr/>
              <p:nvPr/>
            </p:nvSpPr>
            <p:spPr>
              <a:xfrm flipH="1">
                <a:off x="4646160" y="3706560"/>
                <a:ext cx="2179440" cy="497880"/>
              </a:xfrm>
              <a:prstGeom prst="rect">
                <a:avLst/>
              </a:prstGeom>
              <a:solidFill>
                <a:srgbClr val="e5f4f2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200" spc="-1" strike="noStrike">
                    <a:solidFill>
                      <a:srgbClr val="000000"/>
                    </a:solidFill>
                    <a:latin typeface="Arial"/>
                  </a:rPr>
                  <a:t>Digitization &amp;</a:t>
                </a:r>
                <a:endParaRPr b="0" lang="de-DE" sz="12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b="0" lang="en-US" sz="1200" spc="-1" strike="noStrike">
                    <a:solidFill>
                      <a:srgbClr val="000000"/>
                    </a:solidFill>
                    <a:latin typeface="Arial"/>
                  </a:rPr>
                  <a:t>signal processing</a:t>
                </a:r>
                <a:endParaRPr b="0" lang="de-DE" sz="1200" spc="-1" strike="noStrike">
                  <a:latin typeface="Arial"/>
                </a:endParaRPr>
              </a:p>
            </p:txBody>
          </p:sp>
          <p:sp>
            <p:nvSpPr>
              <p:cNvPr id="995" name="CustomShape 38"/>
              <p:cNvSpPr/>
              <p:nvPr/>
            </p:nvSpPr>
            <p:spPr>
              <a:xfrm flipH="1">
                <a:off x="4692240" y="1935360"/>
                <a:ext cx="171720" cy="180360"/>
              </a:xfrm>
              <a:prstGeom prst="ellipse">
                <a:avLst/>
              </a:prstGeom>
              <a:solidFill>
                <a:srgbClr val="fa8214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Arial"/>
                  </a:rPr>
                  <a:t>1</a:t>
                </a:r>
                <a:endParaRPr b="0" lang="de-DE" sz="1200" spc="-1" strike="noStrike">
                  <a:latin typeface="Arial"/>
                </a:endParaRPr>
              </a:p>
            </p:txBody>
          </p:sp>
          <p:sp>
            <p:nvSpPr>
              <p:cNvPr id="996" name="CustomShape 39"/>
              <p:cNvSpPr/>
              <p:nvPr/>
            </p:nvSpPr>
            <p:spPr>
              <a:xfrm flipH="1">
                <a:off x="4686840" y="3884400"/>
                <a:ext cx="171720" cy="180000"/>
              </a:xfrm>
              <a:prstGeom prst="ellipse">
                <a:avLst/>
              </a:prstGeom>
              <a:solidFill>
                <a:srgbClr val="fa8214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Arial"/>
                  </a:rPr>
                  <a:t>5</a:t>
                </a:r>
                <a:endParaRPr b="0" lang="de-DE" sz="1200" spc="-1" strike="noStrike">
                  <a:latin typeface="Arial"/>
                </a:endParaRPr>
              </a:p>
            </p:txBody>
          </p:sp>
          <p:sp>
            <p:nvSpPr>
              <p:cNvPr id="997" name="CustomShape 40"/>
              <p:cNvSpPr/>
              <p:nvPr/>
            </p:nvSpPr>
            <p:spPr>
              <a:xfrm>
                <a:off x="4032360" y="3201120"/>
                <a:ext cx="279000" cy="72000"/>
              </a:xfrm>
              <a:custGeom>
                <a:avLst/>
                <a:gdLst/>
                <a:ahLst/>
                <a:rect l="l" t="t" r="r" b="b"/>
                <a:pathLst>
                  <a:path w="1810871" h="272660">
                    <a:moveTo>
                      <a:pt x="0" y="243973"/>
                    </a:moveTo>
                    <a:cubicBezTo>
                      <a:pt x="203797" y="119662"/>
                      <a:pt x="407595" y="-4648"/>
                      <a:pt x="623943" y="133"/>
                    </a:cubicBezTo>
                    <a:cubicBezTo>
                      <a:pt x="840291" y="4914"/>
                      <a:pt x="1100268" y="272660"/>
                      <a:pt x="1298089" y="272660"/>
                    </a:cubicBezTo>
                    <a:cubicBezTo>
                      <a:pt x="1495910" y="272660"/>
                      <a:pt x="1714650" y="51531"/>
                      <a:pt x="1810871" y="133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8" name="CustomShape 41"/>
              <p:cNvSpPr/>
              <p:nvPr/>
            </p:nvSpPr>
            <p:spPr>
              <a:xfrm>
                <a:off x="4027320" y="3290400"/>
                <a:ext cx="279000" cy="72000"/>
              </a:xfrm>
              <a:custGeom>
                <a:avLst/>
                <a:gdLst/>
                <a:ahLst/>
                <a:rect l="l" t="t" r="r" b="b"/>
                <a:pathLst>
                  <a:path w="1810871" h="272660">
                    <a:moveTo>
                      <a:pt x="0" y="243973"/>
                    </a:moveTo>
                    <a:cubicBezTo>
                      <a:pt x="203797" y="119662"/>
                      <a:pt x="407595" y="-4648"/>
                      <a:pt x="623943" y="133"/>
                    </a:cubicBezTo>
                    <a:cubicBezTo>
                      <a:pt x="840291" y="4914"/>
                      <a:pt x="1100268" y="272660"/>
                      <a:pt x="1298089" y="272660"/>
                    </a:cubicBezTo>
                    <a:cubicBezTo>
                      <a:pt x="1495910" y="272660"/>
                      <a:pt x="1714650" y="51531"/>
                      <a:pt x="1810871" y="133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9" name="CustomShape 42"/>
              <p:cNvSpPr/>
              <p:nvPr/>
            </p:nvSpPr>
            <p:spPr>
              <a:xfrm>
                <a:off x="4027320" y="3379680"/>
                <a:ext cx="279000" cy="72000"/>
              </a:xfrm>
              <a:custGeom>
                <a:avLst/>
                <a:gdLst/>
                <a:ahLst/>
                <a:rect l="l" t="t" r="r" b="b"/>
                <a:pathLst>
                  <a:path w="1810871" h="272660">
                    <a:moveTo>
                      <a:pt x="0" y="243973"/>
                    </a:moveTo>
                    <a:cubicBezTo>
                      <a:pt x="203797" y="119662"/>
                      <a:pt x="407595" y="-4648"/>
                      <a:pt x="623943" y="133"/>
                    </a:cubicBezTo>
                    <a:cubicBezTo>
                      <a:pt x="840291" y="4914"/>
                      <a:pt x="1100268" y="272660"/>
                      <a:pt x="1298089" y="272660"/>
                    </a:cubicBezTo>
                    <a:cubicBezTo>
                      <a:pt x="1495910" y="272660"/>
                      <a:pt x="1714650" y="51531"/>
                      <a:pt x="1810871" y="133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0" name="Line 43"/>
              <p:cNvSpPr/>
              <p:nvPr/>
            </p:nvSpPr>
            <p:spPr>
              <a:xfrm flipH="1">
                <a:off x="4137480" y="3195000"/>
                <a:ext cx="57600" cy="78120"/>
              </a:xfrm>
              <a:prstGeom prst="line">
                <a:avLst/>
              </a:prstGeom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1" name="Line 44"/>
              <p:cNvSpPr/>
              <p:nvPr/>
            </p:nvSpPr>
            <p:spPr>
              <a:xfrm flipH="1">
                <a:off x="4142160" y="3373920"/>
                <a:ext cx="57960" cy="77760"/>
              </a:xfrm>
              <a:prstGeom prst="line">
                <a:avLst/>
              </a:prstGeom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002" name="Group 45"/>
              <p:cNvGrpSpPr/>
              <p:nvPr/>
            </p:nvGrpSpPr>
            <p:grpSpPr>
              <a:xfrm>
                <a:off x="1659960" y="2253960"/>
                <a:ext cx="787680" cy="1587960"/>
                <a:chOff x="1659960" y="2253960"/>
                <a:chExt cx="787680" cy="1587960"/>
              </a:xfrm>
            </p:grpSpPr>
            <p:sp>
              <p:nvSpPr>
                <p:cNvPr id="1003" name="CustomShape 46"/>
                <p:cNvSpPr/>
                <p:nvPr/>
              </p:nvSpPr>
              <p:spPr>
                <a:xfrm>
                  <a:off x="1659960" y="2253960"/>
                  <a:ext cx="785160" cy="235080"/>
                </a:xfrm>
                <a:prstGeom prst="ellipse">
                  <a:avLst/>
                </a:prstGeom>
                <a:noFill/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04" name="CustomShape 47"/>
                <p:cNvSpPr/>
                <p:nvPr/>
              </p:nvSpPr>
              <p:spPr>
                <a:xfrm>
                  <a:off x="1662480" y="3606840"/>
                  <a:ext cx="785160" cy="235080"/>
                </a:xfrm>
                <a:prstGeom prst="ellipse">
                  <a:avLst/>
                </a:prstGeom>
                <a:noFill/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05" name="Line 48"/>
                <p:cNvSpPr/>
                <p:nvPr/>
              </p:nvSpPr>
              <p:spPr>
                <a:xfrm>
                  <a:off x="1659960" y="2371320"/>
                  <a:ext cx="2520" cy="135324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06" name="Line 49"/>
                <p:cNvSpPr/>
                <p:nvPr/>
              </p:nvSpPr>
              <p:spPr>
                <a:xfrm>
                  <a:off x="2445120" y="2371320"/>
                  <a:ext cx="2520" cy="1353240"/>
                </a:xfrm>
                <a:prstGeom prst="line">
                  <a:avLst/>
                </a:prstGeom>
                <a:ln w="126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1007" name="Line 50"/>
              <p:cNvSpPr/>
              <p:nvPr/>
            </p:nvSpPr>
            <p:spPr>
              <a:xfrm flipV="1">
                <a:off x="1965600" y="3179880"/>
                <a:ext cx="0" cy="325080"/>
              </a:xfrm>
              <a:prstGeom prst="line">
                <a:avLst/>
              </a:prstGeom>
              <a:ln w="648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8" name="Line 51"/>
              <p:cNvSpPr/>
              <p:nvPr/>
            </p:nvSpPr>
            <p:spPr>
              <a:xfrm flipV="1">
                <a:off x="2035800" y="3179880"/>
                <a:ext cx="0" cy="325080"/>
              </a:xfrm>
              <a:prstGeom prst="line">
                <a:avLst/>
              </a:prstGeom>
              <a:ln w="648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9" name="Line 52"/>
              <p:cNvSpPr/>
              <p:nvPr/>
            </p:nvSpPr>
            <p:spPr>
              <a:xfrm flipV="1">
                <a:off x="2105640" y="3179880"/>
                <a:ext cx="0" cy="325080"/>
              </a:xfrm>
              <a:prstGeom prst="line">
                <a:avLst/>
              </a:prstGeom>
              <a:ln w="648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0" name="Line 53"/>
              <p:cNvSpPr/>
              <p:nvPr/>
            </p:nvSpPr>
            <p:spPr>
              <a:xfrm>
                <a:off x="1994040" y="3150360"/>
                <a:ext cx="14040" cy="0"/>
              </a:xfrm>
              <a:prstGeom prst="line">
                <a:avLst/>
              </a:prstGeom>
              <a:ln w="648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1" name="Line 54"/>
              <p:cNvSpPr/>
              <p:nvPr/>
            </p:nvSpPr>
            <p:spPr>
              <a:xfrm>
                <a:off x="1923840" y="3534480"/>
                <a:ext cx="13680" cy="0"/>
              </a:xfrm>
              <a:prstGeom prst="line">
                <a:avLst/>
              </a:prstGeom>
              <a:ln w="648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2" name="Line 55"/>
              <p:cNvSpPr/>
              <p:nvPr/>
            </p:nvSpPr>
            <p:spPr>
              <a:xfrm flipV="1">
                <a:off x="2175480" y="3179880"/>
                <a:ext cx="0" cy="325080"/>
              </a:xfrm>
              <a:prstGeom prst="line">
                <a:avLst/>
              </a:prstGeom>
              <a:ln w="648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1013" name="Group 56"/>
              <p:cNvGrpSpPr/>
              <p:nvPr/>
            </p:nvGrpSpPr>
            <p:grpSpPr>
              <a:xfrm>
                <a:off x="1867680" y="3121200"/>
                <a:ext cx="406080" cy="442440"/>
                <a:chOff x="1867680" y="3121200"/>
                <a:chExt cx="406080" cy="442440"/>
              </a:xfrm>
            </p:grpSpPr>
            <p:grpSp>
              <p:nvGrpSpPr>
                <p:cNvPr id="1014" name="Group 57"/>
                <p:cNvGrpSpPr/>
                <p:nvPr/>
              </p:nvGrpSpPr>
              <p:grpSpPr>
                <a:xfrm>
                  <a:off x="1867680" y="3121200"/>
                  <a:ext cx="406080" cy="58680"/>
                  <a:chOff x="1867680" y="3121200"/>
                  <a:chExt cx="406080" cy="58680"/>
                </a:xfrm>
              </p:grpSpPr>
              <p:sp>
                <p:nvSpPr>
                  <p:cNvPr id="1015" name="CustomShape 58"/>
                  <p:cNvSpPr/>
                  <p:nvPr/>
                </p:nvSpPr>
                <p:spPr>
                  <a:xfrm>
                    <a:off x="1867680" y="312120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6" name="CustomShape 59"/>
                  <p:cNvSpPr/>
                  <p:nvPr/>
                </p:nvSpPr>
                <p:spPr>
                  <a:xfrm>
                    <a:off x="1937880" y="312120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7" name="CustomShape 60"/>
                  <p:cNvSpPr/>
                  <p:nvPr/>
                </p:nvSpPr>
                <p:spPr>
                  <a:xfrm>
                    <a:off x="2007720" y="312120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8" name="CustomShape 61"/>
                  <p:cNvSpPr/>
                  <p:nvPr/>
                </p:nvSpPr>
                <p:spPr>
                  <a:xfrm>
                    <a:off x="2077560" y="312120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19" name="CustomShape 62"/>
                  <p:cNvSpPr/>
                  <p:nvPr/>
                </p:nvSpPr>
                <p:spPr>
                  <a:xfrm>
                    <a:off x="2147760" y="312120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0" name="CustomShape 63"/>
                  <p:cNvSpPr/>
                  <p:nvPr/>
                </p:nvSpPr>
                <p:spPr>
                  <a:xfrm>
                    <a:off x="2217600" y="312120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21" name="Group 64"/>
                <p:cNvGrpSpPr/>
                <p:nvPr/>
              </p:nvGrpSpPr>
              <p:grpSpPr>
                <a:xfrm>
                  <a:off x="1867680" y="3197880"/>
                  <a:ext cx="406080" cy="58680"/>
                  <a:chOff x="1867680" y="3197880"/>
                  <a:chExt cx="406080" cy="58680"/>
                </a:xfrm>
              </p:grpSpPr>
              <p:sp>
                <p:nvSpPr>
                  <p:cNvPr id="1022" name="CustomShape 65"/>
                  <p:cNvSpPr/>
                  <p:nvPr/>
                </p:nvSpPr>
                <p:spPr>
                  <a:xfrm>
                    <a:off x="1867680" y="319788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3" name="CustomShape 66"/>
                  <p:cNvSpPr/>
                  <p:nvPr/>
                </p:nvSpPr>
                <p:spPr>
                  <a:xfrm>
                    <a:off x="1937880" y="319788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4" name="CustomShape 67"/>
                  <p:cNvSpPr/>
                  <p:nvPr/>
                </p:nvSpPr>
                <p:spPr>
                  <a:xfrm>
                    <a:off x="2007720" y="319788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5" name="CustomShape 68"/>
                  <p:cNvSpPr/>
                  <p:nvPr/>
                </p:nvSpPr>
                <p:spPr>
                  <a:xfrm>
                    <a:off x="2077560" y="319788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6" name="CustomShape 69"/>
                  <p:cNvSpPr/>
                  <p:nvPr/>
                </p:nvSpPr>
                <p:spPr>
                  <a:xfrm>
                    <a:off x="2147760" y="319788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27" name="CustomShape 70"/>
                  <p:cNvSpPr/>
                  <p:nvPr/>
                </p:nvSpPr>
                <p:spPr>
                  <a:xfrm>
                    <a:off x="2217600" y="319788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28" name="Group 71"/>
                <p:cNvGrpSpPr/>
                <p:nvPr/>
              </p:nvGrpSpPr>
              <p:grpSpPr>
                <a:xfrm>
                  <a:off x="1867680" y="3274560"/>
                  <a:ext cx="406080" cy="58680"/>
                  <a:chOff x="1867680" y="3274560"/>
                  <a:chExt cx="406080" cy="58680"/>
                </a:xfrm>
              </p:grpSpPr>
              <p:sp>
                <p:nvSpPr>
                  <p:cNvPr id="1029" name="CustomShape 72"/>
                  <p:cNvSpPr/>
                  <p:nvPr/>
                </p:nvSpPr>
                <p:spPr>
                  <a:xfrm>
                    <a:off x="1867680" y="327456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0" name="CustomShape 73"/>
                  <p:cNvSpPr/>
                  <p:nvPr/>
                </p:nvSpPr>
                <p:spPr>
                  <a:xfrm>
                    <a:off x="1937880" y="327456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1" name="CustomShape 74"/>
                  <p:cNvSpPr/>
                  <p:nvPr/>
                </p:nvSpPr>
                <p:spPr>
                  <a:xfrm>
                    <a:off x="2007720" y="327456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2" name="CustomShape 75"/>
                  <p:cNvSpPr/>
                  <p:nvPr/>
                </p:nvSpPr>
                <p:spPr>
                  <a:xfrm>
                    <a:off x="2077560" y="327456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3" name="CustomShape 76"/>
                  <p:cNvSpPr/>
                  <p:nvPr/>
                </p:nvSpPr>
                <p:spPr>
                  <a:xfrm>
                    <a:off x="2147760" y="327456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4" name="CustomShape 77"/>
                  <p:cNvSpPr/>
                  <p:nvPr/>
                </p:nvSpPr>
                <p:spPr>
                  <a:xfrm>
                    <a:off x="2217600" y="327456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35" name="Group 78"/>
                <p:cNvGrpSpPr/>
                <p:nvPr/>
              </p:nvGrpSpPr>
              <p:grpSpPr>
                <a:xfrm>
                  <a:off x="1867680" y="3351600"/>
                  <a:ext cx="406080" cy="58680"/>
                  <a:chOff x="1867680" y="3351600"/>
                  <a:chExt cx="406080" cy="58680"/>
                </a:xfrm>
              </p:grpSpPr>
              <p:sp>
                <p:nvSpPr>
                  <p:cNvPr id="1036" name="CustomShape 79"/>
                  <p:cNvSpPr/>
                  <p:nvPr/>
                </p:nvSpPr>
                <p:spPr>
                  <a:xfrm>
                    <a:off x="1867680" y="335160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7" name="CustomShape 80"/>
                  <p:cNvSpPr/>
                  <p:nvPr/>
                </p:nvSpPr>
                <p:spPr>
                  <a:xfrm>
                    <a:off x="1937880" y="335160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8" name="CustomShape 81"/>
                  <p:cNvSpPr/>
                  <p:nvPr/>
                </p:nvSpPr>
                <p:spPr>
                  <a:xfrm>
                    <a:off x="2007720" y="335160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39" name="CustomShape 82"/>
                  <p:cNvSpPr/>
                  <p:nvPr/>
                </p:nvSpPr>
                <p:spPr>
                  <a:xfrm>
                    <a:off x="2077560" y="335160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40" name="CustomShape 83"/>
                  <p:cNvSpPr/>
                  <p:nvPr/>
                </p:nvSpPr>
                <p:spPr>
                  <a:xfrm>
                    <a:off x="2147760" y="335160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41" name="CustomShape 84"/>
                  <p:cNvSpPr/>
                  <p:nvPr/>
                </p:nvSpPr>
                <p:spPr>
                  <a:xfrm>
                    <a:off x="2217600" y="335160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42" name="Group 85"/>
                <p:cNvGrpSpPr/>
                <p:nvPr/>
              </p:nvGrpSpPr>
              <p:grpSpPr>
                <a:xfrm>
                  <a:off x="1867680" y="3428280"/>
                  <a:ext cx="406080" cy="58680"/>
                  <a:chOff x="1867680" y="3428280"/>
                  <a:chExt cx="406080" cy="58680"/>
                </a:xfrm>
              </p:grpSpPr>
              <p:sp>
                <p:nvSpPr>
                  <p:cNvPr id="1043" name="CustomShape 86"/>
                  <p:cNvSpPr/>
                  <p:nvPr/>
                </p:nvSpPr>
                <p:spPr>
                  <a:xfrm>
                    <a:off x="1867680" y="342828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44" name="CustomShape 87"/>
                  <p:cNvSpPr/>
                  <p:nvPr/>
                </p:nvSpPr>
                <p:spPr>
                  <a:xfrm>
                    <a:off x="1937880" y="342828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45" name="CustomShape 88"/>
                  <p:cNvSpPr/>
                  <p:nvPr/>
                </p:nvSpPr>
                <p:spPr>
                  <a:xfrm>
                    <a:off x="2007720" y="342828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46" name="CustomShape 89"/>
                  <p:cNvSpPr/>
                  <p:nvPr/>
                </p:nvSpPr>
                <p:spPr>
                  <a:xfrm>
                    <a:off x="2077560" y="342828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47" name="CustomShape 90"/>
                  <p:cNvSpPr/>
                  <p:nvPr/>
                </p:nvSpPr>
                <p:spPr>
                  <a:xfrm>
                    <a:off x="2147760" y="342828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48" name="CustomShape 91"/>
                  <p:cNvSpPr/>
                  <p:nvPr/>
                </p:nvSpPr>
                <p:spPr>
                  <a:xfrm>
                    <a:off x="2217600" y="342828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49" name="Group 92"/>
                <p:cNvGrpSpPr/>
                <p:nvPr/>
              </p:nvGrpSpPr>
              <p:grpSpPr>
                <a:xfrm>
                  <a:off x="1867680" y="3504960"/>
                  <a:ext cx="406080" cy="58680"/>
                  <a:chOff x="1867680" y="3504960"/>
                  <a:chExt cx="406080" cy="58680"/>
                </a:xfrm>
              </p:grpSpPr>
              <p:sp>
                <p:nvSpPr>
                  <p:cNvPr id="1050" name="CustomShape 93"/>
                  <p:cNvSpPr/>
                  <p:nvPr/>
                </p:nvSpPr>
                <p:spPr>
                  <a:xfrm>
                    <a:off x="1867680" y="350496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51" name="CustomShape 94"/>
                  <p:cNvSpPr/>
                  <p:nvPr/>
                </p:nvSpPr>
                <p:spPr>
                  <a:xfrm>
                    <a:off x="1937880" y="350496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52" name="CustomShape 95"/>
                  <p:cNvSpPr/>
                  <p:nvPr/>
                </p:nvSpPr>
                <p:spPr>
                  <a:xfrm>
                    <a:off x="2007720" y="350496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53" name="CustomShape 96"/>
                  <p:cNvSpPr/>
                  <p:nvPr/>
                </p:nvSpPr>
                <p:spPr>
                  <a:xfrm>
                    <a:off x="2077560" y="350496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54" name="CustomShape 97"/>
                  <p:cNvSpPr/>
                  <p:nvPr/>
                </p:nvSpPr>
                <p:spPr>
                  <a:xfrm>
                    <a:off x="2147760" y="350496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55" name="CustomShape 98"/>
                  <p:cNvSpPr/>
                  <p:nvPr/>
                </p:nvSpPr>
                <p:spPr>
                  <a:xfrm>
                    <a:off x="2217600" y="3504960"/>
                    <a:ext cx="56160" cy="58680"/>
                  </a:xfrm>
                  <a:prstGeom prst="rect">
                    <a:avLst/>
                  </a:prstGeom>
                  <a:solidFill>
                    <a:srgbClr val="ffc000"/>
                  </a:solidFill>
                  <a:ln w="648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sp>
            <p:nvSpPr>
              <p:cNvPr id="1056" name="CustomShape 99"/>
              <p:cNvSpPr/>
              <p:nvPr/>
            </p:nvSpPr>
            <p:spPr>
              <a:xfrm>
                <a:off x="1847880" y="3098520"/>
                <a:ext cx="442080" cy="484920"/>
              </a:xfrm>
              <a:prstGeom prst="rect">
                <a:avLst/>
              </a:prstGeom>
              <a:noFill/>
              <a:ln w="648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57" name="Line 100"/>
              <p:cNvSpPr/>
              <p:nvPr/>
            </p:nvSpPr>
            <p:spPr>
              <a:xfrm>
                <a:off x="2063880" y="3534480"/>
                <a:ext cx="14040" cy="0"/>
              </a:xfrm>
              <a:prstGeom prst="line">
                <a:avLst/>
              </a:prstGeom>
              <a:ln w="648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58" name="Line 101"/>
              <p:cNvSpPr/>
              <p:nvPr/>
            </p:nvSpPr>
            <p:spPr>
              <a:xfrm flipH="1">
                <a:off x="2133720" y="3150360"/>
                <a:ext cx="14040" cy="0"/>
              </a:xfrm>
              <a:prstGeom prst="line">
                <a:avLst/>
              </a:prstGeom>
              <a:ln w="648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59" name="Line 102"/>
              <p:cNvSpPr/>
              <p:nvPr/>
            </p:nvSpPr>
            <p:spPr>
              <a:xfrm>
                <a:off x="2203920" y="3534480"/>
                <a:ext cx="14040" cy="0"/>
              </a:xfrm>
              <a:prstGeom prst="line">
                <a:avLst/>
              </a:prstGeom>
              <a:ln w="648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60" name="CustomShape 103"/>
              <p:cNvSpPr/>
              <p:nvPr/>
            </p:nvSpPr>
            <p:spPr>
              <a:xfrm flipH="1" rot="16200000">
                <a:off x="2655000" y="2708280"/>
                <a:ext cx="210600" cy="1036440"/>
              </a:xfrm>
              <a:prstGeom prst="bentConnector4">
                <a:avLst>
                  <a:gd name="adj1" fmla="val -120192"/>
                  <a:gd name="adj2" fmla="val 36130"/>
                </a:avLst>
              </a:prstGeom>
              <a:noFill/>
              <a:ln w="6480">
                <a:solidFill>
                  <a:srgbClr val="00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61" name="CustomShape 104"/>
              <p:cNvSpPr/>
              <p:nvPr/>
            </p:nvSpPr>
            <p:spPr>
              <a:xfrm flipV="1" rot="10800000">
                <a:off x="1896480" y="2650320"/>
                <a:ext cx="1386000" cy="466920"/>
              </a:xfrm>
              <a:prstGeom prst="bentConnector2">
                <a:avLst/>
              </a:prstGeom>
              <a:noFill/>
              <a:ln w="6480">
                <a:solidFill>
                  <a:srgbClr val="00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62" name="CustomShape 105"/>
              <p:cNvSpPr/>
              <p:nvPr/>
            </p:nvSpPr>
            <p:spPr>
              <a:xfrm flipH="1">
                <a:off x="1697040" y="2522520"/>
                <a:ext cx="171720" cy="180000"/>
              </a:xfrm>
              <a:prstGeom prst="ellipse">
                <a:avLst/>
              </a:prstGeom>
              <a:solidFill>
                <a:srgbClr val="fa8214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Arial"/>
                  </a:rPr>
                  <a:t>3</a:t>
                </a:r>
                <a:endParaRPr b="0" lang="de-DE" sz="1200" spc="-1" strike="noStrike">
                  <a:latin typeface="Arial"/>
                </a:endParaRPr>
              </a:p>
            </p:txBody>
          </p:sp>
          <p:sp>
            <p:nvSpPr>
              <p:cNvPr id="1063" name="CustomShape 106"/>
              <p:cNvSpPr/>
              <p:nvPr/>
            </p:nvSpPr>
            <p:spPr>
              <a:xfrm>
                <a:off x="2612880" y="4529880"/>
                <a:ext cx="97560" cy="9036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64" name="CustomShape 107"/>
              <p:cNvSpPr/>
              <p:nvPr/>
            </p:nvSpPr>
            <p:spPr>
              <a:xfrm flipH="1">
                <a:off x="6892200" y="1449720"/>
                <a:ext cx="1059480" cy="2844000"/>
              </a:xfrm>
              <a:prstGeom prst="rect">
                <a:avLst/>
              </a:prstGeom>
              <a:solidFill>
                <a:srgbClr val="b8b8b8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Arial"/>
                  </a:rPr>
                  <a:t>Storage / Backend</a:t>
                </a:r>
                <a:endParaRPr b="0" lang="de-DE" sz="1200" spc="-1" strike="noStrike">
                  <a:latin typeface="Arial"/>
                </a:endParaRPr>
              </a:p>
            </p:txBody>
          </p:sp>
          <p:sp>
            <p:nvSpPr>
              <p:cNvPr id="1065" name="CustomShape 108"/>
              <p:cNvSpPr/>
              <p:nvPr/>
            </p:nvSpPr>
            <p:spPr>
              <a:xfrm flipH="1">
                <a:off x="7000560" y="2436480"/>
                <a:ext cx="828000" cy="1047960"/>
              </a:xfrm>
              <a:prstGeom prst="rect">
                <a:avLst/>
              </a:prstGeom>
              <a:gradFill rotWithShape="0">
                <a:gsLst>
                  <a:gs pos="0">
                    <a:srgbClr val="c0e3df"/>
                  </a:gs>
                  <a:gs pos="100000">
                    <a:srgbClr val="b3ddd7"/>
                  </a:gs>
                </a:gsLst>
                <a:lin ang="5400000"/>
              </a:gradFill>
              <a:ln w="6480">
                <a:solidFill>
                  <a:srgbClr val="7fcac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>
                  <a:lnSpc>
                    <a:spcPct val="100000"/>
                  </a:lnSpc>
                </a:pPr>
                <a:r>
                  <a:rPr b="0" lang="en-US" sz="1600" spc="-1" strike="noStrike">
                    <a:solidFill>
                      <a:srgbClr val="000000"/>
                    </a:solidFill>
                    <a:latin typeface="Arial"/>
                  </a:rPr>
                  <a:t>Server</a:t>
                </a:r>
                <a:endParaRPr b="0" lang="de-DE" sz="1600" spc="-1" strike="noStrike">
                  <a:latin typeface="Arial"/>
                </a:endParaRPr>
              </a:p>
            </p:txBody>
          </p:sp>
          <p:sp>
            <p:nvSpPr>
              <p:cNvPr id="1066" name="CustomShape 109"/>
              <p:cNvSpPr/>
              <p:nvPr/>
            </p:nvSpPr>
            <p:spPr>
              <a:xfrm flipH="1">
                <a:off x="6732720" y="2643840"/>
                <a:ext cx="251640" cy="1080"/>
              </a:xfrm>
              <a:prstGeom prst="bentConnector3">
                <a:avLst>
                  <a:gd name="adj1" fmla="val 50000"/>
                </a:avLst>
              </a:prstGeom>
              <a:noFill/>
              <a:ln w="6480">
                <a:solidFill>
                  <a:srgbClr val="00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67" name="CustomShape 110"/>
              <p:cNvSpPr/>
              <p:nvPr/>
            </p:nvSpPr>
            <p:spPr>
              <a:xfrm flipH="1" rot="10800000">
                <a:off x="6721200" y="3320640"/>
                <a:ext cx="251640" cy="360"/>
              </a:xfrm>
              <a:prstGeom prst="bentConnector3">
                <a:avLst>
                  <a:gd name="adj1" fmla="val 50000"/>
                </a:avLst>
              </a:prstGeom>
              <a:noFill/>
              <a:ln w="6480">
                <a:solidFill>
                  <a:srgbClr val="00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068" name="Group 111"/>
            <p:cNvGrpSpPr/>
            <p:nvPr/>
          </p:nvGrpSpPr>
          <p:grpSpPr>
            <a:xfrm>
              <a:off x="1080000" y="1195560"/>
              <a:ext cx="1765080" cy="1028160"/>
              <a:chOff x="1080000" y="1195560"/>
              <a:chExt cx="1765080" cy="1028160"/>
            </a:xfrm>
          </p:grpSpPr>
          <mc:AlternateContent>
            <mc:Choice xmlns:a14="http://schemas.microsoft.com/office/drawing/2010/main" Requires="a14">
              <p:sp>
                <p:nvSpPr>
                  <p:cNvPr id="1069" name="Formula 112"/>
                  <p:cNvSpPr txBox="1"/>
                  <p:nvPr/>
                </p:nvSpPr>
                <p:spPr>
                  <a:xfrm>
                    <a:off x="2561400" y="1937880"/>
                    <a:ext cx="283680" cy="23040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r>
                          <m:t xml:space="preserve">𝑓</m:t>
                        </m:r>
                      </m:oMath>
                    </a14:m>
                  </a:p>
                </p:txBody>
              </p:sp>
            </mc:Choice>
            <mc:Fallback/>
          </mc:AlternateContent>
          <p:grpSp>
            <p:nvGrpSpPr>
              <p:cNvPr id="1070" name="Group 113"/>
              <p:cNvGrpSpPr/>
              <p:nvPr/>
            </p:nvGrpSpPr>
            <p:grpSpPr>
              <a:xfrm>
                <a:off x="1080000" y="1195560"/>
                <a:ext cx="1600560" cy="1028160"/>
                <a:chOff x="1080000" y="1195560"/>
                <a:chExt cx="1600560" cy="1028160"/>
              </a:xfrm>
            </p:grpSpPr>
            <p:sp>
              <p:nvSpPr>
                <p:cNvPr id="1071" name="CustomShape 114"/>
                <p:cNvSpPr/>
                <p:nvPr/>
              </p:nvSpPr>
              <p:spPr>
                <a:xfrm>
                  <a:off x="2466000" y="1608120"/>
                  <a:ext cx="45000" cy="391680"/>
                </a:xfrm>
                <a:prstGeom prst="flowChartExtract">
                  <a:avLst/>
                </a:prstGeom>
                <a:solidFill>
                  <a:srgbClr val="b2dfd9"/>
                </a:solidFill>
                <a:ln w="12600">
                  <a:solidFill>
                    <a:srgbClr val="b2dfd9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2" name="CustomShape 115"/>
                <p:cNvSpPr/>
                <p:nvPr/>
              </p:nvSpPr>
              <p:spPr>
                <a:xfrm>
                  <a:off x="1659240" y="1608120"/>
                  <a:ext cx="44640" cy="391680"/>
                </a:xfrm>
                <a:prstGeom prst="flowChartExtract">
                  <a:avLst/>
                </a:prstGeom>
                <a:solidFill>
                  <a:srgbClr val="0070c0"/>
                </a:solidFill>
                <a:ln w="12600">
                  <a:solidFill>
                    <a:srgbClr val="0070c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3" name="CustomShape 116"/>
                <p:cNvSpPr/>
                <p:nvPr/>
              </p:nvSpPr>
              <p:spPr>
                <a:xfrm>
                  <a:off x="1793880" y="1608120"/>
                  <a:ext cx="44640" cy="391680"/>
                </a:xfrm>
                <a:prstGeom prst="flowChartExtract">
                  <a:avLst/>
                </a:prstGeom>
                <a:solidFill>
                  <a:srgbClr val="33446d"/>
                </a:solidFill>
                <a:ln w="12600">
                  <a:solidFill>
                    <a:srgbClr val="33446d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4" name="CustomShape 117"/>
                <p:cNvSpPr/>
                <p:nvPr/>
              </p:nvSpPr>
              <p:spPr>
                <a:xfrm>
                  <a:off x="1928880" y="1608120"/>
                  <a:ext cx="44640" cy="391680"/>
                </a:xfrm>
                <a:prstGeom prst="flowChartExtract">
                  <a:avLst/>
                </a:prstGeom>
                <a:solidFill>
                  <a:srgbClr val="48aea1"/>
                </a:solidFill>
                <a:ln w="12600">
                  <a:solidFill>
                    <a:srgbClr val="48aea1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5" name="CustomShape 118"/>
                <p:cNvSpPr/>
                <p:nvPr/>
              </p:nvSpPr>
              <p:spPr>
                <a:xfrm>
                  <a:off x="2063160" y="1608120"/>
                  <a:ext cx="44640" cy="391680"/>
                </a:xfrm>
                <a:prstGeom prst="flowChartExtract">
                  <a:avLst/>
                </a:prstGeom>
                <a:solidFill>
                  <a:srgbClr val="7030a0"/>
                </a:solidFill>
                <a:ln w="12600">
                  <a:solidFill>
                    <a:srgbClr val="7030a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6" name="CustomShape 119"/>
                <p:cNvSpPr/>
                <p:nvPr/>
              </p:nvSpPr>
              <p:spPr>
                <a:xfrm>
                  <a:off x="2197800" y="1608120"/>
                  <a:ext cx="45000" cy="391680"/>
                </a:xfrm>
                <a:prstGeom prst="flowChartExtract">
                  <a:avLst/>
                </a:prstGeom>
                <a:solidFill>
                  <a:srgbClr val="c00000"/>
                </a:solidFill>
                <a:ln w="12600">
                  <a:solidFill>
                    <a:srgbClr val="c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7" name="CustomShape 120"/>
                <p:cNvSpPr/>
                <p:nvPr/>
              </p:nvSpPr>
              <p:spPr>
                <a:xfrm>
                  <a:off x="2332440" y="1608120"/>
                  <a:ext cx="44640" cy="391680"/>
                </a:xfrm>
                <a:prstGeom prst="flowChartExtract">
                  <a:avLst/>
                </a:prstGeom>
                <a:solidFill>
                  <a:srgbClr val="d2009b"/>
                </a:solidFill>
                <a:ln w="12600">
                  <a:solidFill>
                    <a:srgbClr val="d2009b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8" name="CustomShape 121"/>
                <p:cNvSpPr/>
                <p:nvPr/>
              </p:nvSpPr>
              <p:spPr>
                <a:xfrm>
                  <a:off x="1210680" y="1999800"/>
                  <a:ext cx="1391040" cy="3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1260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9" name="CustomShape 122"/>
                <p:cNvSpPr/>
                <p:nvPr/>
              </p:nvSpPr>
              <p:spPr>
                <a:xfrm flipV="1">
                  <a:off x="1299960" y="1345680"/>
                  <a:ext cx="360" cy="70668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1260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80" name="CustomShape 123"/>
                <p:cNvSpPr/>
                <p:nvPr/>
              </p:nvSpPr>
              <p:spPr>
                <a:xfrm>
                  <a:off x="1080000" y="1195560"/>
                  <a:ext cx="301320" cy="226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i="1" lang="de-DE" sz="900" spc="-1" strike="noStrike">
                      <a:solidFill>
                        <a:srgbClr val="000000"/>
                      </a:solidFill>
                      <a:latin typeface="Arial"/>
                    </a:rPr>
                    <a:t>|</a:t>
                  </a:r>
                  <a:r>
                    <a:rPr b="0" lang="de-DE" sz="900" spc="-1" strike="noStrike">
                      <a:solidFill>
                        <a:srgbClr val="000000"/>
                      </a:solidFill>
                      <a:latin typeface="Arial"/>
                    </a:rPr>
                    <a:t>a</a:t>
                  </a:r>
                  <a:r>
                    <a:rPr b="0" i="1" lang="de-DE" sz="900" spc="-1" strike="noStrike">
                      <a:solidFill>
                        <a:srgbClr val="000000"/>
                      </a:solidFill>
                      <a:latin typeface="Arial"/>
                    </a:rPr>
                    <a:t>|</a:t>
                  </a:r>
                  <a:endParaRPr b="0" lang="de-DE" sz="900" spc="-1" strike="noStrike">
                    <a:latin typeface="Arial"/>
                  </a:endParaRPr>
                </a:p>
              </p:txBody>
            </p:sp>
            <p:sp>
              <p:nvSpPr>
                <p:cNvPr id="1081" name="CustomShape 124"/>
                <p:cNvSpPr/>
                <p:nvPr/>
              </p:nvSpPr>
              <p:spPr>
                <a:xfrm>
                  <a:off x="1387080" y="1601280"/>
                  <a:ext cx="44640" cy="391680"/>
                </a:xfrm>
                <a:prstGeom prst="flowChartExtract">
                  <a:avLst/>
                </a:prstGeom>
                <a:solidFill>
                  <a:srgbClr val="ffc000"/>
                </a:solidFill>
                <a:ln w="12600">
                  <a:solidFill>
                    <a:srgbClr val="ffc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82" name="CustomShape 125"/>
                <p:cNvSpPr/>
                <p:nvPr/>
              </p:nvSpPr>
              <p:spPr>
                <a:xfrm>
                  <a:off x="1521720" y="1601280"/>
                  <a:ext cx="44640" cy="391680"/>
                </a:xfrm>
                <a:prstGeom prst="flowChartExtract">
                  <a:avLst/>
                </a:prstGeom>
                <a:solidFill>
                  <a:srgbClr val="00b050"/>
                </a:solidFill>
                <a:ln w="12600">
                  <a:solidFill>
                    <a:srgbClr val="00b05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mc:AlternateContent>
              <mc:Choice xmlns:a14="http://schemas.microsoft.com/office/drawing/2010/main" Requires="a14">
                <p:sp>
                  <p:nvSpPr>
                    <p:cNvPr id="1083" name="Formula 126"/>
                    <p:cNvSpPr txBox="1"/>
                    <p:nvPr/>
                  </p:nvSpPr>
                  <p:spPr>
                    <a:xfrm>
                      <a:off x="1289520" y="1987920"/>
                      <a:ext cx="312840" cy="23040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sSub>
                            <m:e>
                              <m:r>
                                <m:t xml:space="preserve">𝑓</m:t>
                              </m:r>
                            </m:e>
                            <m:sub>
                              <m:r>
                                <m:t xml:space="preserve">1</m:t>
                              </m:r>
                            </m:sub>
                          </m:sSub>
                        </m:oMath>
                      </a14:m>
                    </a:p>
                  </p:txBody>
                </p:sp>
              </mc:Choice>
              <mc:Fallback/>
            </mc:AlternateContent>
            <mc:AlternateContent>
              <mc:Choice xmlns:a14="http://schemas.microsoft.com/office/drawing/2010/main" Requires="a14">
                <p:sp>
                  <p:nvSpPr>
                    <p:cNvPr id="1084" name="Formula 127"/>
                    <p:cNvSpPr txBox="1"/>
                    <p:nvPr/>
                  </p:nvSpPr>
                  <p:spPr>
                    <a:xfrm>
                      <a:off x="1427040" y="1992960"/>
                      <a:ext cx="315360" cy="23004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sSub>
                            <m:e>
                              <m:r>
                                <m:t xml:space="preserve">𝑓</m:t>
                              </m:r>
                            </m:e>
                            <m:sub>
                              <m:r>
                                <m:t xml:space="preserve">2</m:t>
                              </m:r>
                            </m:sub>
                          </m:sSub>
                        </m:oMath>
                      </a14:m>
                    </a:p>
                  </p:txBody>
                </p:sp>
              </mc:Choice>
              <mc:Fallback/>
            </mc:AlternateContent>
            <mc:AlternateContent>
              <mc:Choice xmlns:a14="http://schemas.microsoft.com/office/drawing/2010/main" Requires="a14">
                <p:sp>
                  <p:nvSpPr>
                    <p:cNvPr id="1085" name="Formula 128"/>
                    <p:cNvSpPr txBox="1"/>
                    <p:nvPr/>
                  </p:nvSpPr>
                  <p:spPr>
                    <a:xfrm>
                      <a:off x="2367000" y="1993320"/>
                      <a:ext cx="313560" cy="230400"/>
                    </a:xfrm>
                    <a:prstGeom prst="rect">
                      <a:avLst/>
                    </a:prstGeom>
                  </p:spPr>
                  <p:txBody>
                    <a:bodyPr/>
                    <a:p>
                      <a14:m>
                        <m:oMath xmlns:m="http://schemas.openxmlformats.org/officeDocument/2006/math">
                          <m:sSub>
                            <m:e>
                              <m:r>
                                <m:t xml:space="preserve">𝑓</m:t>
                              </m:r>
                            </m:e>
                            <m:sub>
                              <m:r>
                                <m:t xml:space="preserve">9</m:t>
                              </m:r>
                            </m:sub>
                          </m:sSub>
                        </m:oMath>
                      </a14:m>
                    </a:p>
                  </p:txBody>
                </p:sp>
              </mc:Choice>
              <mc:Fallback/>
            </mc:AlternateContent>
            <p:sp>
              <p:nvSpPr>
                <p:cNvPr id="1086" name="CustomShape 129"/>
                <p:cNvSpPr/>
                <p:nvPr/>
              </p:nvSpPr>
              <p:spPr>
                <a:xfrm>
                  <a:off x="1841760" y="1952640"/>
                  <a:ext cx="312120" cy="24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>
                  <a:spAutoFit/>
                </a:bodyPr>
                <a:p>
                  <a:pPr>
                    <a:lnSpc>
                      <a:spcPct val="100000"/>
                    </a:lnSpc>
                  </a:pPr>
                  <a:r>
                    <a:rPr b="0" lang="de-DE" sz="1050" spc="-1" strike="noStrike">
                      <a:solidFill>
                        <a:srgbClr val="000000"/>
                      </a:solidFill>
                      <a:latin typeface="Arial"/>
                    </a:rPr>
                    <a:t>…</a:t>
                  </a:r>
                  <a:endParaRPr b="0" lang="de-DE" sz="1050" spc="-1" strike="noStrike">
                    <a:latin typeface="Arial"/>
                  </a:endParaRPr>
                </a:p>
              </p:txBody>
            </p:sp>
          </p:grpSp>
        </p:grpSp>
        <p:grpSp>
          <p:nvGrpSpPr>
            <p:cNvPr id="1087" name="Group 130"/>
            <p:cNvGrpSpPr/>
            <p:nvPr/>
          </p:nvGrpSpPr>
          <p:grpSpPr>
            <a:xfrm>
              <a:off x="1125000" y="3651480"/>
              <a:ext cx="1760760" cy="1028520"/>
              <a:chOff x="1125000" y="3651480"/>
              <a:chExt cx="1760760" cy="1028520"/>
            </a:xfrm>
          </p:grpSpPr>
          <p:sp>
            <p:nvSpPr>
              <p:cNvPr id="1088" name="CustomShape 131"/>
              <p:cNvSpPr/>
              <p:nvPr/>
            </p:nvSpPr>
            <p:spPr>
              <a:xfrm>
                <a:off x="2481840" y="4058280"/>
                <a:ext cx="43560" cy="386280"/>
              </a:xfrm>
              <a:prstGeom prst="flowChartExtract">
                <a:avLst/>
              </a:prstGeom>
              <a:solidFill>
                <a:srgbClr val="b2dfd9"/>
              </a:solidFill>
              <a:ln w="12600">
                <a:solidFill>
                  <a:srgbClr val="b2dfd9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89" name="CustomShape 132"/>
              <p:cNvSpPr/>
              <p:nvPr/>
            </p:nvSpPr>
            <p:spPr>
              <a:xfrm>
                <a:off x="1688760" y="4058280"/>
                <a:ext cx="43920" cy="386280"/>
              </a:xfrm>
              <a:prstGeom prst="flowChartExtract">
                <a:avLst/>
              </a:prstGeom>
              <a:solidFill>
                <a:srgbClr val="0070c0"/>
              </a:solidFill>
              <a:ln w="12600">
                <a:solidFill>
                  <a:srgbClr val="0070c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0" name="CustomShape 133"/>
              <p:cNvSpPr/>
              <p:nvPr/>
            </p:nvSpPr>
            <p:spPr>
              <a:xfrm>
                <a:off x="1821240" y="4058280"/>
                <a:ext cx="43920" cy="386280"/>
              </a:xfrm>
              <a:prstGeom prst="flowChartExtract">
                <a:avLst/>
              </a:prstGeom>
              <a:solidFill>
                <a:srgbClr val="33446d"/>
              </a:solidFill>
              <a:ln w="12600">
                <a:solidFill>
                  <a:srgbClr val="33446d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1" name="CustomShape 134"/>
              <p:cNvSpPr/>
              <p:nvPr/>
            </p:nvSpPr>
            <p:spPr>
              <a:xfrm>
                <a:off x="1953360" y="4058280"/>
                <a:ext cx="43920" cy="386280"/>
              </a:xfrm>
              <a:prstGeom prst="flowChartExtract">
                <a:avLst/>
              </a:prstGeom>
              <a:solidFill>
                <a:srgbClr val="48aea1"/>
              </a:solidFill>
              <a:ln w="12600">
                <a:solidFill>
                  <a:srgbClr val="48aea1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2" name="CustomShape 135"/>
              <p:cNvSpPr/>
              <p:nvPr/>
            </p:nvSpPr>
            <p:spPr>
              <a:xfrm>
                <a:off x="2085840" y="4058280"/>
                <a:ext cx="43920" cy="386280"/>
              </a:xfrm>
              <a:prstGeom prst="flowChartExtract">
                <a:avLst/>
              </a:prstGeom>
              <a:solidFill>
                <a:srgbClr val="7030a0"/>
              </a:solidFill>
              <a:ln w="12600">
                <a:solidFill>
                  <a:srgbClr val="7030a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3" name="CustomShape 136"/>
              <p:cNvSpPr/>
              <p:nvPr/>
            </p:nvSpPr>
            <p:spPr>
              <a:xfrm>
                <a:off x="2218320" y="4058280"/>
                <a:ext cx="43920" cy="386280"/>
              </a:xfrm>
              <a:prstGeom prst="flowChartExtract">
                <a:avLst/>
              </a:prstGeom>
              <a:solidFill>
                <a:srgbClr val="c00000"/>
              </a:solidFill>
              <a:ln w="12600">
                <a:solidFill>
                  <a:srgbClr val="c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4" name="CustomShape 137"/>
              <p:cNvSpPr/>
              <p:nvPr/>
            </p:nvSpPr>
            <p:spPr>
              <a:xfrm>
                <a:off x="2350440" y="4058280"/>
                <a:ext cx="43920" cy="386280"/>
              </a:xfrm>
              <a:prstGeom prst="flowChartExtract">
                <a:avLst/>
              </a:prstGeom>
              <a:solidFill>
                <a:srgbClr val="d2009b"/>
              </a:solidFill>
              <a:ln w="12600">
                <a:solidFill>
                  <a:srgbClr val="d2009b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5" name="CustomShape 138"/>
              <p:cNvSpPr/>
              <p:nvPr/>
            </p:nvSpPr>
            <p:spPr>
              <a:xfrm>
                <a:off x="1248120" y="4444920"/>
                <a:ext cx="1366560" cy="3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2600">
                <a:solidFill>
                  <a:srgbClr val="00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6" name="CustomShape 139"/>
              <p:cNvSpPr/>
              <p:nvPr/>
            </p:nvSpPr>
            <p:spPr>
              <a:xfrm flipV="1">
                <a:off x="1335960" y="3799440"/>
                <a:ext cx="360" cy="6973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2600">
                <a:solidFill>
                  <a:srgbClr val="000000"/>
                </a:solidFill>
                <a:miter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7" name="CustomShape 140"/>
              <p:cNvSpPr/>
              <p:nvPr/>
            </p:nvSpPr>
            <p:spPr>
              <a:xfrm>
                <a:off x="1125000" y="3651480"/>
                <a:ext cx="316800" cy="241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i="1" lang="de-DE" sz="1000" spc="-1" strike="noStrike">
                    <a:solidFill>
                      <a:srgbClr val="000000"/>
                    </a:solidFill>
                    <a:latin typeface="Arial"/>
                  </a:rPr>
                  <a:t>|</a:t>
                </a:r>
                <a:r>
                  <a:rPr b="0" lang="de-DE" sz="1000" spc="-1" strike="noStrike">
                    <a:solidFill>
                      <a:srgbClr val="000000"/>
                    </a:solidFill>
                    <a:latin typeface="Arial"/>
                  </a:rPr>
                  <a:t>a</a:t>
                </a:r>
                <a:r>
                  <a:rPr b="0" i="1" lang="de-DE" sz="1000" spc="-1" strike="noStrike">
                    <a:solidFill>
                      <a:srgbClr val="000000"/>
                    </a:solidFill>
                    <a:latin typeface="Arial"/>
                  </a:rPr>
                  <a:t>|</a:t>
                </a:r>
                <a:endParaRPr b="0" lang="de-DE" sz="1000" spc="-1" strike="noStrike">
                  <a:latin typeface="Arial"/>
                </a:endParaRPr>
              </a:p>
            </p:txBody>
          </p:sp>
          <p:sp>
            <p:nvSpPr>
              <p:cNvPr id="1098" name="CustomShape 141"/>
              <p:cNvSpPr/>
              <p:nvPr/>
            </p:nvSpPr>
            <p:spPr>
              <a:xfrm>
                <a:off x="1421640" y="4051440"/>
                <a:ext cx="43560" cy="386280"/>
              </a:xfrm>
              <a:prstGeom prst="flowChartExtract">
                <a:avLst/>
              </a:prstGeom>
              <a:solidFill>
                <a:srgbClr val="ffc000"/>
              </a:solidFill>
              <a:ln w="12600">
                <a:solidFill>
                  <a:srgbClr val="ffc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9" name="CustomShape 142"/>
              <p:cNvSpPr/>
              <p:nvPr/>
            </p:nvSpPr>
            <p:spPr>
              <a:xfrm>
                <a:off x="1553760" y="3803400"/>
                <a:ext cx="46440" cy="634320"/>
              </a:xfrm>
              <a:prstGeom prst="flowChartExtract">
                <a:avLst/>
              </a:prstGeom>
              <a:solidFill>
                <a:srgbClr val="00b050"/>
              </a:solidFill>
              <a:ln w="12600">
                <a:solidFill>
                  <a:srgbClr val="00b05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mc:AlternateContent>
            <mc:Choice xmlns:a14="http://schemas.microsoft.com/office/drawing/2010/main" Requires="a14">
              <p:sp>
                <p:nvSpPr>
                  <p:cNvPr id="1100" name="Formula 143"/>
                  <p:cNvSpPr txBox="1"/>
                  <p:nvPr/>
                </p:nvSpPr>
                <p:spPr>
                  <a:xfrm>
                    <a:off x="1330200" y="4433400"/>
                    <a:ext cx="340920" cy="24156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𝑓</m:t>
                            </m:r>
                          </m:e>
                          <m:sub>
                            <m:r>
                              <m:t xml:space="preserve">1</m:t>
                            </m:r>
                          </m:sub>
                        </m:sSub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1101" name="Formula 144"/>
                  <p:cNvSpPr txBox="1"/>
                  <p:nvPr/>
                </p:nvSpPr>
                <p:spPr>
                  <a:xfrm>
                    <a:off x="2579760" y="4383360"/>
                    <a:ext cx="306000" cy="2419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r>
                          <m:t xml:space="preserve">𝑓</m:t>
                        </m:r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1102" name="Formula 145"/>
                  <p:cNvSpPr txBox="1"/>
                  <p:nvPr/>
                </p:nvSpPr>
                <p:spPr>
                  <a:xfrm>
                    <a:off x="1465200" y="4437720"/>
                    <a:ext cx="343440" cy="24192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𝑓</m:t>
                            </m:r>
                          </m:e>
                          <m:sub>
                            <m:r>
                              <m:t xml:space="preserve">2</m:t>
                            </m:r>
                          </m:sub>
                        </m:sSub>
                      </m:oMath>
                    </a14:m>
                  </a:p>
                </p:txBody>
              </p:sp>
            </mc:Choice>
            <mc:Fallback/>
          </mc:AlternateContent>
          <mc:AlternateContent>
            <mc:Choice xmlns:a14="http://schemas.microsoft.com/office/drawing/2010/main" Requires="a14">
              <p:sp>
                <p:nvSpPr>
                  <p:cNvPr id="1103" name="Formula 146"/>
                  <p:cNvSpPr txBox="1"/>
                  <p:nvPr/>
                </p:nvSpPr>
                <p:spPr>
                  <a:xfrm>
                    <a:off x="2388600" y="4438440"/>
                    <a:ext cx="340200" cy="241560"/>
                  </a:xfrm>
                  <a:prstGeom prst="rect">
                    <a:avLst/>
                  </a:prstGeom>
                </p:spPr>
                <p:txBody>
                  <a:bodyPr/>
                  <a:p>
                    <a14:m>
                      <m:oMath xmlns:m="http://schemas.openxmlformats.org/officeDocument/2006/math">
                        <m:sSub>
                          <m:e>
                            <m:r>
                              <m:t xml:space="preserve">𝑓</m:t>
                            </m:r>
                          </m:e>
                          <m:sub>
                            <m:r>
                              <m:t xml:space="preserve">9</m:t>
                            </m:r>
                          </m:sub>
                        </m:sSub>
                      </m:oMath>
                    </a14:m>
                  </a:p>
                </p:txBody>
              </p:sp>
            </mc:Choice>
            <mc:Fallback/>
          </mc:AlternateContent>
          <p:sp>
            <p:nvSpPr>
              <p:cNvPr id="1104" name="CustomShape 147"/>
              <p:cNvSpPr/>
              <p:nvPr/>
            </p:nvSpPr>
            <p:spPr>
              <a:xfrm>
                <a:off x="1875960" y="4398120"/>
                <a:ext cx="319680" cy="257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de-DE" sz="1100" spc="-1" strike="noStrike">
                    <a:solidFill>
                      <a:srgbClr val="000000"/>
                    </a:solidFill>
                    <a:latin typeface="Arial"/>
                  </a:rPr>
                  <a:t>…</a:t>
                </a:r>
                <a:endParaRPr b="0" lang="de-DE" sz="1100" spc="-1" strike="noStrike">
                  <a:latin typeface="Arial"/>
                </a:endParaRPr>
              </a:p>
            </p:txBody>
          </p:sp>
        </p:grpSp>
      </p:grpSp>
      <p:sp>
        <p:nvSpPr>
          <p:cNvPr id="1105" name="TextShape 148"/>
          <p:cNvSpPr txBox="1"/>
          <p:nvPr/>
        </p:nvSpPr>
        <p:spPr>
          <a:xfrm>
            <a:off x="343080" y="2484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Application: RoCE in FPGA for the ECHo experiment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6" name="TextShape 149"/>
          <p:cNvSpPr txBox="1"/>
          <p:nvPr/>
        </p:nvSpPr>
        <p:spPr>
          <a:xfrm>
            <a:off x="355680" y="68436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ECHo Experiment to measure the Neutrino mass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7" name="CustomShape 150"/>
          <p:cNvSpPr/>
          <p:nvPr/>
        </p:nvSpPr>
        <p:spPr>
          <a:xfrm>
            <a:off x="5273280" y="2061720"/>
            <a:ext cx="3290400" cy="1872000"/>
          </a:xfrm>
          <a:prstGeom prst="ellipse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8" name="TextShape 151"/>
          <p:cNvSpPr txBox="1"/>
          <p:nvPr/>
        </p:nvSpPr>
        <p:spPr>
          <a:xfrm>
            <a:off x="6280200" y="4580640"/>
            <a:ext cx="2738160" cy="246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100" spc="-1" strike="noStrike">
                <a:latin typeface="Arial"/>
              </a:rPr>
              <a:t>Jonas Hurst</a:t>
            </a:r>
            <a:r>
              <a:rPr b="0" lang="de-DE" sz="1100" spc="-1" strike="noStrike">
                <a:latin typeface="Arial"/>
              </a:rPr>
              <a:t>, Nick Karcher, Oliver Sander</a:t>
            </a:r>
            <a:endParaRPr b="0" lang="de-DE" sz="1100" spc="-1" strike="noStrike">
              <a:latin typeface="Arial"/>
            </a:endParaRPr>
          </a:p>
        </p:txBody>
      </p:sp>
      <p:pic>
        <p:nvPicPr>
          <p:cNvPr id="1109" name="Picture 2_0" descr="Startseite | KIT Karriere"/>
          <p:cNvPicPr/>
          <p:nvPr/>
        </p:nvPicPr>
        <p:blipFill>
          <a:blip r:embed="rId1"/>
          <a:stretch/>
        </p:blipFill>
        <p:spPr>
          <a:xfrm>
            <a:off x="7423920" y="258840"/>
            <a:ext cx="1620000" cy="583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0" dur="indefinite" restart="never" nodeType="tmRoot">
          <p:childTnLst>
            <p:seq>
              <p:cTn id="551" dur="indefinite" nodeType="mainSeq">
                <p:childTnLst>
                  <p:par>
                    <p:cTn id="552" fill="hold">
                      <p:stCondLst>
                        <p:cond delay="indefinite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3438720" y="1510920"/>
            <a:ext cx="2059560" cy="1800000"/>
          </a:xfrm>
          <a:prstGeom prst="rect">
            <a:avLst/>
          </a:prstGeom>
          <a:noFill/>
          <a:ln w="29160">
            <a:solidFill>
              <a:srgbClr val="3465a4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2"/>
          <p:cNvSpPr/>
          <p:nvPr/>
        </p:nvSpPr>
        <p:spPr>
          <a:xfrm>
            <a:off x="2336040" y="1767960"/>
            <a:ext cx="782280" cy="1129320"/>
          </a:xfrm>
          <a:prstGeom prst="rect">
            <a:avLst/>
          </a:prstGeom>
          <a:noFill/>
          <a:ln w="29160">
            <a:solidFill>
              <a:srgbClr val="3465a4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TextShape 3"/>
          <p:cNvSpPr txBox="1"/>
          <p:nvPr/>
        </p:nvSpPr>
        <p:spPr>
          <a:xfrm>
            <a:off x="345960" y="1800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Challenges for modern DAQ Systems 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CustomShape 4"/>
          <p:cNvSpPr/>
          <p:nvPr/>
        </p:nvSpPr>
        <p:spPr>
          <a:xfrm>
            <a:off x="360000" y="3960000"/>
            <a:ext cx="8640000" cy="90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6000"/>
          </a:bodyPr>
          <a:p>
            <a:pPr marL="181080" indent="-180720">
              <a:lnSpc>
                <a:spcPts val="18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2000" spc="-1" strike="noStrike">
                <a:solidFill>
                  <a:srgbClr val="0a2d6e"/>
                </a:solidFill>
                <a:latin typeface="Arial"/>
                <a:ea typeface="Microsoft YaHei"/>
              </a:rPr>
              <a:t>Advancements in Detector Technologies lead to highly complex DAQ systems</a:t>
            </a:r>
            <a:endParaRPr b="0" lang="de-DE" sz="20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ts val="18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endParaRPr b="0" lang="de-DE" sz="20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ts val="1800"/>
              </a:lnSpc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2000" spc="-1" strike="noStrike">
                <a:solidFill>
                  <a:srgbClr val="0a2d6e"/>
                </a:solidFill>
                <a:latin typeface="Arial"/>
                <a:ea typeface="Microsoft YaHei"/>
              </a:rPr>
              <a:t>This complexity results in heterogeneous systems with many different components</a:t>
            </a:r>
            <a:endParaRPr b="0" lang="de-DE" sz="2000" spc="-1" strike="noStrike">
              <a:solidFill>
                <a:srgbClr val="0a2d6e"/>
              </a:solidFill>
              <a:latin typeface="Arial"/>
              <a:ea typeface="Microsoft YaHei"/>
            </a:endParaRPr>
          </a:p>
        </p:txBody>
      </p:sp>
      <p:sp>
        <p:nvSpPr>
          <p:cNvPr id="327" name="TextShape 5"/>
          <p:cNvSpPr txBox="1"/>
          <p:nvPr/>
        </p:nvSpPr>
        <p:spPr>
          <a:xfrm>
            <a:off x="355680" y="68436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Complex data paths and heterogeneous architectures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CustomShape 6"/>
          <p:cNvSpPr/>
          <p:nvPr/>
        </p:nvSpPr>
        <p:spPr>
          <a:xfrm>
            <a:off x="540000" y="1599120"/>
            <a:ext cx="1451880" cy="144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de-DE" sz="1600" spc="-1" strike="noStrike">
                <a:solidFill>
                  <a:srgbClr val="ffffff"/>
                </a:solidFill>
                <a:latin typeface="Arial"/>
              </a:rPr>
              <a:t>Detector</a:t>
            </a:r>
            <a:endParaRPr b="0" lang="de-DE" sz="1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9" name="CustomShape 7"/>
          <p:cNvSpPr/>
          <p:nvPr/>
        </p:nvSpPr>
        <p:spPr>
          <a:xfrm>
            <a:off x="2447640" y="194148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0" name="CustomShape 8"/>
          <p:cNvSpPr/>
          <p:nvPr/>
        </p:nvSpPr>
        <p:spPr>
          <a:xfrm>
            <a:off x="2450160" y="236340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1" name="CustomShape 9"/>
          <p:cNvSpPr/>
          <p:nvPr/>
        </p:nvSpPr>
        <p:spPr>
          <a:xfrm>
            <a:off x="3629160" y="16365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2" name="CustomShape 10"/>
          <p:cNvSpPr/>
          <p:nvPr/>
        </p:nvSpPr>
        <p:spPr>
          <a:xfrm>
            <a:off x="3629160" y="21765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3" name="CustomShape 11"/>
          <p:cNvSpPr/>
          <p:nvPr/>
        </p:nvSpPr>
        <p:spPr>
          <a:xfrm>
            <a:off x="3629160" y="27165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4" name="CustomShape 12"/>
          <p:cNvSpPr/>
          <p:nvPr/>
        </p:nvSpPr>
        <p:spPr>
          <a:xfrm>
            <a:off x="4751640" y="16365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5" name="CustomShape 13"/>
          <p:cNvSpPr/>
          <p:nvPr/>
        </p:nvSpPr>
        <p:spPr>
          <a:xfrm>
            <a:off x="4751640" y="21765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6" name="CustomShape 14"/>
          <p:cNvSpPr/>
          <p:nvPr/>
        </p:nvSpPr>
        <p:spPr>
          <a:xfrm>
            <a:off x="4751640" y="27165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37" name="Line 15"/>
          <p:cNvSpPr/>
          <p:nvPr/>
        </p:nvSpPr>
        <p:spPr>
          <a:xfrm>
            <a:off x="1998720" y="205092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Line 16"/>
          <p:cNvSpPr/>
          <p:nvPr/>
        </p:nvSpPr>
        <p:spPr>
          <a:xfrm>
            <a:off x="1998720" y="223092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Line 17"/>
          <p:cNvSpPr/>
          <p:nvPr/>
        </p:nvSpPr>
        <p:spPr>
          <a:xfrm>
            <a:off x="1998720" y="241092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Line 18"/>
          <p:cNvSpPr/>
          <p:nvPr/>
        </p:nvSpPr>
        <p:spPr>
          <a:xfrm>
            <a:off x="1998720" y="259092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Line 19"/>
          <p:cNvSpPr/>
          <p:nvPr/>
        </p:nvSpPr>
        <p:spPr>
          <a:xfrm flipV="1">
            <a:off x="2967120" y="1802160"/>
            <a:ext cx="666720" cy="30600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Line 20"/>
          <p:cNvSpPr/>
          <p:nvPr/>
        </p:nvSpPr>
        <p:spPr>
          <a:xfrm>
            <a:off x="2967120" y="2108160"/>
            <a:ext cx="659880" cy="25200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Line 21"/>
          <p:cNvSpPr/>
          <p:nvPr/>
        </p:nvSpPr>
        <p:spPr>
          <a:xfrm>
            <a:off x="2967120" y="2108160"/>
            <a:ext cx="653040" cy="80316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4" name="Line 22"/>
          <p:cNvSpPr/>
          <p:nvPr/>
        </p:nvSpPr>
        <p:spPr>
          <a:xfrm flipV="1">
            <a:off x="2987640" y="2360160"/>
            <a:ext cx="639360" cy="16992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5" name="Line 23"/>
          <p:cNvSpPr/>
          <p:nvPr/>
        </p:nvSpPr>
        <p:spPr>
          <a:xfrm flipV="1">
            <a:off x="2990160" y="1802160"/>
            <a:ext cx="628560" cy="72792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Line 24"/>
          <p:cNvSpPr/>
          <p:nvPr/>
        </p:nvSpPr>
        <p:spPr>
          <a:xfrm>
            <a:off x="2987640" y="2530080"/>
            <a:ext cx="632520" cy="38124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Line 25"/>
          <p:cNvSpPr/>
          <p:nvPr/>
        </p:nvSpPr>
        <p:spPr>
          <a:xfrm>
            <a:off x="4190760" y="1792440"/>
            <a:ext cx="547200" cy="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Line 26"/>
          <p:cNvSpPr/>
          <p:nvPr/>
        </p:nvSpPr>
        <p:spPr>
          <a:xfrm>
            <a:off x="4183560" y="1792440"/>
            <a:ext cx="554400" cy="56772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Line 27"/>
          <p:cNvSpPr/>
          <p:nvPr/>
        </p:nvSpPr>
        <p:spPr>
          <a:xfrm>
            <a:off x="4183560" y="1792440"/>
            <a:ext cx="547200" cy="111204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Line 28"/>
          <p:cNvSpPr/>
          <p:nvPr/>
        </p:nvSpPr>
        <p:spPr>
          <a:xfrm>
            <a:off x="4190760" y="2360160"/>
            <a:ext cx="547200" cy="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Line 29"/>
          <p:cNvSpPr/>
          <p:nvPr/>
        </p:nvSpPr>
        <p:spPr>
          <a:xfrm>
            <a:off x="4183560" y="2904480"/>
            <a:ext cx="547200" cy="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Line 30"/>
          <p:cNvSpPr/>
          <p:nvPr/>
        </p:nvSpPr>
        <p:spPr>
          <a:xfrm flipV="1">
            <a:off x="4183560" y="1792440"/>
            <a:ext cx="554400" cy="56772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Line 31"/>
          <p:cNvSpPr/>
          <p:nvPr/>
        </p:nvSpPr>
        <p:spPr>
          <a:xfrm>
            <a:off x="4176360" y="2367720"/>
            <a:ext cx="554400" cy="53676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Line 32"/>
          <p:cNvSpPr/>
          <p:nvPr/>
        </p:nvSpPr>
        <p:spPr>
          <a:xfrm flipV="1">
            <a:off x="4176360" y="2360160"/>
            <a:ext cx="561600" cy="54432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Line 33"/>
          <p:cNvSpPr/>
          <p:nvPr/>
        </p:nvSpPr>
        <p:spPr>
          <a:xfrm flipV="1">
            <a:off x="4169160" y="1829160"/>
            <a:ext cx="568800" cy="108288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34"/>
          <p:cNvSpPr/>
          <p:nvPr/>
        </p:nvSpPr>
        <p:spPr>
          <a:xfrm>
            <a:off x="6038280" y="14259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7" name="CustomShape 35"/>
          <p:cNvSpPr/>
          <p:nvPr/>
        </p:nvSpPr>
        <p:spPr>
          <a:xfrm>
            <a:off x="6038280" y="19659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8" name="CustomShape 36"/>
          <p:cNvSpPr/>
          <p:nvPr/>
        </p:nvSpPr>
        <p:spPr>
          <a:xfrm>
            <a:off x="6038280" y="25059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59" name="CustomShape 37"/>
          <p:cNvSpPr/>
          <p:nvPr/>
        </p:nvSpPr>
        <p:spPr>
          <a:xfrm>
            <a:off x="6038280" y="30459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60" name="CustomShape 38"/>
          <p:cNvSpPr/>
          <p:nvPr/>
        </p:nvSpPr>
        <p:spPr>
          <a:xfrm>
            <a:off x="5778720" y="1353240"/>
            <a:ext cx="1027440" cy="2163240"/>
          </a:xfrm>
          <a:prstGeom prst="rect">
            <a:avLst/>
          </a:prstGeom>
          <a:noFill/>
          <a:ln w="29160">
            <a:solidFill>
              <a:srgbClr val="3465a4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Line 39"/>
          <p:cNvSpPr/>
          <p:nvPr/>
        </p:nvSpPr>
        <p:spPr>
          <a:xfrm flipV="1">
            <a:off x="5273280" y="1596960"/>
            <a:ext cx="750240" cy="21672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Line 40"/>
          <p:cNvSpPr/>
          <p:nvPr/>
        </p:nvSpPr>
        <p:spPr>
          <a:xfrm>
            <a:off x="5266080" y="1805760"/>
            <a:ext cx="750960" cy="34236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Line 41"/>
          <p:cNvSpPr/>
          <p:nvPr/>
        </p:nvSpPr>
        <p:spPr>
          <a:xfrm>
            <a:off x="5258880" y="1801800"/>
            <a:ext cx="764640" cy="89064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Line 42"/>
          <p:cNvSpPr/>
          <p:nvPr/>
        </p:nvSpPr>
        <p:spPr>
          <a:xfrm>
            <a:off x="5251680" y="1794600"/>
            <a:ext cx="785520" cy="144216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Line 43"/>
          <p:cNvSpPr/>
          <p:nvPr/>
        </p:nvSpPr>
        <p:spPr>
          <a:xfrm flipV="1">
            <a:off x="5266800" y="2148120"/>
            <a:ext cx="750240" cy="21672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Line 44"/>
          <p:cNvSpPr/>
          <p:nvPr/>
        </p:nvSpPr>
        <p:spPr>
          <a:xfrm flipV="1">
            <a:off x="5259600" y="1596960"/>
            <a:ext cx="763920" cy="75996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Line 45"/>
          <p:cNvSpPr/>
          <p:nvPr/>
        </p:nvSpPr>
        <p:spPr>
          <a:xfrm>
            <a:off x="5252400" y="2364480"/>
            <a:ext cx="771120" cy="32796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Line 46"/>
          <p:cNvSpPr/>
          <p:nvPr/>
        </p:nvSpPr>
        <p:spPr>
          <a:xfrm>
            <a:off x="5245200" y="2362680"/>
            <a:ext cx="792000" cy="87408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Line 47"/>
          <p:cNvSpPr/>
          <p:nvPr/>
        </p:nvSpPr>
        <p:spPr>
          <a:xfrm>
            <a:off x="5275440" y="2882880"/>
            <a:ext cx="754560" cy="34668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Line 48"/>
          <p:cNvSpPr/>
          <p:nvPr/>
        </p:nvSpPr>
        <p:spPr>
          <a:xfrm flipV="1">
            <a:off x="5268240" y="2692440"/>
            <a:ext cx="755280" cy="18612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Line 49"/>
          <p:cNvSpPr/>
          <p:nvPr/>
        </p:nvSpPr>
        <p:spPr>
          <a:xfrm flipV="1">
            <a:off x="5261040" y="2148120"/>
            <a:ext cx="756000" cy="71928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Line 50"/>
          <p:cNvSpPr/>
          <p:nvPr/>
        </p:nvSpPr>
        <p:spPr>
          <a:xfrm flipV="1">
            <a:off x="5253840" y="1596960"/>
            <a:ext cx="769680" cy="127800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cxnSp>
        <p:nvCxnSpPr>
          <p:cNvPr id="373" name="Line 51"/>
          <p:cNvCxnSpPr>
            <a:stCxn id="360" idx="2"/>
            <a:endCxn id="324" idx="2"/>
          </p:cNvCxnSpPr>
          <p:nvPr/>
        </p:nvCxnSpPr>
        <p:spPr>
          <a:xfrm flipH="1" flipV="1">
            <a:off x="2727000" y="2897280"/>
            <a:ext cx="3565800" cy="619560"/>
          </a:xfrm>
          <a:prstGeom prst="curvedConnector3">
            <a:avLst/>
          </a:prstGeom>
          <a:ln w="29160">
            <a:solidFill>
              <a:srgbClr val="3faf46"/>
            </a:solidFill>
            <a:custDash>
              <a:ds d="300000" sp="300000"/>
            </a:custDash>
            <a:round/>
            <a:tailEnd len="med" type="triangle" w="med"/>
          </a:ln>
        </p:spPr>
      </p:cxnSp>
      <p:sp>
        <p:nvSpPr>
          <p:cNvPr id="374" name="Line 52"/>
          <p:cNvSpPr/>
          <p:nvPr/>
        </p:nvSpPr>
        <p:spPr>
          <a:xfrm>
            <a:off x="6883200" y="215280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Line 53"/>
          <p:cNvSpPr/>
          <p:nvPr/>
        </p:nvSpPr>
        <p:spPr>
          <a:xfrm>
            <a:off x="6883200" y="233280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Line 54"/>
          <p:cNvSpPr/>
          <p:nvPr/>
        </p:nvSpPr>
        <p:spPr>
          <a:xfrm>
            <a:off x="6883200" y="251280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Line 55"/>
          <p:cNvSpPr/>
          <p:nvPr/>
        </p:nvSpPr>
        <p:spPr>
          <a:xfrm>
            <a:off x="6883200" y="269280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CustomShape 56"/>
          <p:cNvSpPr/>
          <p:nvPr/>
        </p:nvSpPr>
        <p:spPr>
          <a:xfrm>
            <a:off x="7467120" y="174780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79" name="CustomShape 57"/>
          <p:cNvSpPr/>
          <p:nvPr/>
        </p:nvSpPr>
        <p:spPr>
          <a:xfrm>
            <a:off x="7461000" y="1811520"/>
            <a:ext cx="38376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0" name="CustomShape 58"/>
          <p:cNvSpPr/>
          <p:nvPr/>
        </p:nvSpPr>
        <p:spPr>
          <a:xfrm>
            <a:off x="7461000" y="205380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1" name="CustomShape 59"/>
          <p:cNvSpPr/>
          <p:nvPr/>
        </p:nvSpPr>
        <p:spPr>
          <a:xfrm>
            <a:off x="7471080" y="223380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2" name="CustomShape 60"/>
          <p:cNvSpPr/>
          <p:nvPr/>
        </p:nvSpPr>
        <p:spPr>
          <a:xfrm>
            <a:off x="7464960" y="2297520"/>
            <a:ext cx="38376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3" name="CustomShape 61"/>
          <p:cNvSpPr/>
          <p:nvPr/>
        </p:nvSpPr>
        <p:spPr>
          <a:xfrm>
            <a:off x="7464960" y="253980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4" name="CustomShape 62"/>
          <p:cNvSpPr/>
          <p:nvPr/>
        </p:nvSpPr>
        <p:spPr>
          <a:xfrm>
            <a:off x="7904520" y="195336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5" name="CustomShape 63"/>
          <p:cNvSpPr/>
          <p:nvPr/>
        </p:nvSpPr>
        <p:spPr>
          <a:xfrm>
            <a:off x="7898400" y="2017080"/>
            <a:ext cx="38376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6" name="CustomShape 64"/>
          <p:cNvSpPr/>
          <p:nvPr/>
        </p:nvSpPr>
        <p:spPr>
          <a:xfrm>
            <a:off x="7898400" y="225936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7" name="CustomShape 65"/>
          <p:cNvSpPr/>
          <p:nvPr/>
        </p:nvSpPr>
        <p:spPr>
          <a:xfrm>
            <a:off x="7904160" y="249336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8" name="CustomShape 66"/>
          <p:cNvSpPr/>
          <p:nvPr/>
        </p:nvSpPr>
        <p:spPr>
          <a:xfrm>
            <a:off x="7898040" y="2557080"/>
            <a:ext cx="38376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9" name="CustomShape 67"/>
          <p:cNvSpPr/>
          <p:nvPr/>
        </p:nvSpPr>
        <p:spPr>
          <a:xfrm>
            <a:off x="7898040" y="279936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90" name="CustomShape 68"/>
          <p:cNvSpPr/>
          <p:nvPr/>
        </p:nvSpPr>
        <p:spPr>
          <a:xfrm>
            <a:off x="7341840" y="1672200"/>
            <a:ext cx="1027440" cy="1440000"/>
          </a:xfrm>
          <a:prstGeom prst="rect">
            <a:avLst/>
          </a:prstGeom>
          <a:noFill/>
          <a:ln w="29160">
            <a:solidFill>
              <a:srgbClr val="3465a4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TextShape 69"/>
          <p:cNvSpPr txBox="1"/>
          <p:nvPr/>
        </p:nvSpPr>
        <p:spPr>
          <a:xfrm>
            <a:off x="2169000" y="1011600"/>
            <a:ext cx="108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a2d6e"/>
                </a:solidFill>
                <a:latin typeface="Arial"/>
              </a:rPr>
              <a:t>Readout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92" name="TextShape 70"/>
          <p:cNvSpPr txBox="1"/>
          <p:nvPr/>
        </p:nvSpPr>
        <p:spPr>
          <a:xfrm>
            <a:off x="3685320" y="1004040"/>
            <a:ext cx="1769760" cy="375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a2d6e"/>
                </a:solidFill>
                <a:latin typeface="Arial"/>
              </a:rPr>
              <a:t>Event building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93" name="TextShape 71"/>
          <p:cNvSpPr txBox="1"/>
          <p:nvPr/>
        </p:nvSpPr>
        <p:spPr>
          <a:xfrm>
            <a:off x="5639040" y="999000"/>
            <a:ext cx="1383120" cy="43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a2d6e"/>
                </a:solidFill>
                <a:latin typeface="Arial"/>
              </a:rPr>
              <a:t>Processing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94" name="TextShape 72"/>
          <p:cNvSpPr txBox="1"/>
          <p:nvPr/>
        </p:nvSpPr>
        <p:spPr>
          <a:xfrm>
            <a:off x="7373160" y="1008720"/>
            <a:ext cx="138312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a2d6e"/>
                </a:solidFill>
                <a:latin typeface="Arial"/>
              </a:rPr>
              <a:t>Storage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395" name="CustomShape 73"/>
          <p:cNvSpPr/>
          <p:nvPr/>
        </p:nvSpPr>
        <p:spPr>
          <a:xfrm>
            <a:off x="2038320" y="2590920"/>
            <a:ext cx="1080000" cy="900000"/>
          </a:xfrm>
          <a:prstGeom prst="ellipse">
            <a:avLst/>
          </a:prstGeom>
          <a:solidFill>
            <a:srgbClr val="81d41a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de-DE" sz="1800" spc="-1" strike="noStrike">
                <a:solidFill>
                  <a:srgbClr val="ffffff"/>
                </a:solidFill>
                <a:latin typeface="Arial"/>
              </a:rPr>
              <a:t>ASICs?</a:t>
            </a:r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6" name="CustomShape 74"/>
          <p:cNvSpPr/>
          <p:nvPr/>
        </p:nvSpPr>
        <p:spPr>
          <a:xfrm>
            <a:off x="3780000" y="2520000"/>
            <a:ext cx="1080000" cy="900000"/>
          </a:xfrm>
          <a:prstGeom prst="ellipse">
            <a:avLst/>
          </a:prstGeom>
          <a:solidFill>
            <a:srgbClr val="81d41a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de-DE" sz="1800" spc="-1" strike="noStrike">
                <a:solidFill>
                  <a:srgbClr val="ffffff"/>
                </a:solidFill>
                <a:latin typeface="Arial"/>
              </a:rPr>
              <a:t>FPGAs?</a:t>
            </a:r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7" name="CustomShape 75"/>
          <p:cNvSpPr/>
          <p:nvPr/>
        </p:nvSpPr>
        <p:spPr>
          <a:xfrm>
            <a:off x="7297560" y="2602440"/>
            <a:ext cx="1080000" cy="900000"/>
          </a:xfrm>
          <a:prstGeom prst="ellipse">
            <a:avLst/>
          </a:prstGeom>
          <a:solidFill>
            <a:srgbClr val="81d41a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de-DE" sz="1800" spc="-1" strike="noStrike">
                <a:solidFill>
                  <a:srgbClr val="ffffff"/>
                </a:solidFill>
                <a:latin typeface="Arial"/>
              </a:rPr>
              <a:t>CPUs?</a:t>
            </a:r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8" name="CustomShape 76"/>
          <p:cNvSpPr/>
          <p:nvPr/>
        </p:nvSpPr>
        <p:spPr>
          <a:xfrm>
            <a:off x="5778720" y="2874960"/>
            <a:ext cx="1080000" cy="900000"/>
          </a:xfrm>
          <a:prstGeom prst="ellipse">
            <a:avLst/>
          </a:prstGeom>
          <a:solidFill>
            <a:srgbClr val="81d41a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de-DE" sz="1800" spc="-1" strike="noStrike">
                <a:solidFill>
                  <a:srgbClr val="ffffff"/>
                </a:solidFill>
                <a:latin typeface="Arial"/>
              </a:rPr>
              <a:t>GPUs?</a:t>
            </a:r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9" name="CustomShape 77"/>
          <p:cNvSpPr/>
          <p:nvPr/>
        </p:nvSpPr>
        <p:spPr>
          <a:xfrm>
            <a:off x="2700000" y="1767960"/>
            <a:ext cx="1080000" cy="900000"/>
          </a:xfrm>
          <a:prstGeom prst="ellipse">
            <a:avLst/>
          </a:prstGeom>
          <a:solidFill>
            <a:srgbClr val="81d41a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de-DE" sz="1800" spc="-1" strike="noStrike">
                <a:solidFill>
                  <a:srgbClr val="ffffff"/>
                </a:solidFill>
                <a:latin typeface="Arial"/>
              </a:rPr>
              <a:t>Optical</a:t>
            </a:r>
            <a:endParaRPr b="0" lang="de-DE" sz="1800" spc="-1" strike="noStrike">
              <a:solidFill>
                <a:srgbClr val="ffffff"/>
              </a:solidFill>
              <a:latin typeface="Arial"/>
            </a:endParaRPr>
          </a:p>
          <a:p>
            <a:pPr algn="ctr"/>
            <a:r>
              <a:rPr b="0" lang="de-DE" sz="1800" spc="-1" strike="noStrike">
                <a:solidFill>
                  <a:srgbClr val="ffffff"/>
                </a:solidFill>
                <a:latin typeface="Arial"/>
              </a:rPr>
              <a:t>Links?</a:t>
            </a:r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0" name="CustomShape 78"/>
          <p:cNvSpPr/>
          <p:nvPr/>
        </p:nvSpPr>
        <p:spPr>
          <a:xfrm>
            <a:off x="3960000" y="1379520"/>
            <a:ext cx="1080000" cy="900000"/>
          </a:xfrm>
          <a:prstGeom prst="ellipse">
            <a:avLst/>
          </a:prstGeom>
          <a:solidFill>
            <a:srgbClr val="81d41a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de-DE" sz="1800" spc="-1" strike="noStrike">
                <a:solidFill>
                  <a:srgbClr val="ffffff"/>
                </a:solidFill>
                <a:latin typeface="Arial"/>
              </a:rPr>
              <a:t>PCIe?</a:t>
            </a:r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1" name="CustomShape 79"/>
          <p:cNvSpPr/>
          <p:nvPr/>
        </p:nvSpPr>
        <p:spPr>
          <a:xfrm>
            <a:off x="5040000" y="1997280"/>
            <a:ext cx="1440000" cy="900000"/>
          </a:xfrm>
          <a:prstGeom prst="ellipse">
            <a:avLst/>
          </a:prstGeom>
          <a:solidFill>
            <a:srgbClr val="81d41a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de-DE" sz="1800" spc="-1" strike="noStrike">
                <a:solidFill>
                  <a:srgbClr val="ffffff"/>
                </a:solidFill>
                <a:latin typeface="Arial"/>
              </a:rPr>
              <a:t>InfiniBand?</a:t>
            </a:r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2" name="CustomShape 80"/>
          <p:cNvSpPr/>
          <p:nvPr/>
        </p:nvSpPr>
        <p:spPr>
          <a:xfrm>
            <a:off x="6440400" y="1476720"/>
            <a:ext cx="1260000" cy="900000"/>
          </a:xfrm>
          <a:prstGeom prst="ellipse">
            <a:avLst/>
          </a:prstGeom>
          <a:solidFill>
            <a:srgbClr val="81d41a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de-DE" sz="1800" spc="-1" strike="noStrike">
                <a:solidFill>
                  <a:srgbClr val="ffffff"/>
                </a:solidFill>
                <a:latin typeface="Arial"/>
              </a:rPr>
              <a:t>Ethernet?</a:t>
            </a:r>
            <a:endParaRPr b="0" lang="de-DE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nodeType="withEffect" fill="hold" presetClass="entr" presetID="1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0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nodeType="withEffect" fill="hold" presetClass="entr" presetID="1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nodeType="withEffect" fill="hold" presetClass="entr" presetID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0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nodeType="withEffect" fill="hold" presetClass="entr" presetID="10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2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5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8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1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4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47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0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3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Inhaltsplatzhalter 8_0" descr=""/>
          <p:cNvPicPr/>
          <p:nvPr/>
        </p:nvPicPr>
        <p:blipFill>
          <a:blip r:embed="rId1"/>
          <a:stretch/>
        </p:blipFill>
        <p:spPr>
          <a:xfrm>
            <a:off x="2842920" y="1063080"/>
            <a:ext cx="6227640" cy="3382560"/>
          </a:xfrm>
          <a:prstGeom prst="rect">
            <a:avLst/>
          </a:prstGeom>
          <a:ln w="0">
            <a:noFill/>
          </a:ln>
        </p:spPr>
      </p:pic>
      <p:pic>
        <p:nvPicPr>
          <p:cNvPr id="1111" name="Grafik 7_0" descr="Ein Bild, das Text, Elektronik, Schaltkreis enthält.&#10;&#10;Automatisch generierte Beschreibung"/>
          <p:cNvPicPr/>
          <p:nvPr/>
        </p:nvPicPr>
        <p:blipFill>
          <a:blip r:embed="rId2"/>
          <a:stretch/>
        </p:blipFill>
        <p:spPr>
          <a:xfrm flipH="1" rot="5410200">
            <a:off x="707040" y="1476000"/>
            <a:ext cx="1336680" cy="1043640"/>
          </a:xfrm>
          <a:prstGeom prst="rect">
            <a:avLst/>
          </a:prstGeom>
          <a:ln w="0">
            <a:noFill/>
          </a:ln>
        </p:spPr>
      </p:pic>
      <p:pic>
        <p:nvPicPr>
          <p:cNvPr id="1112" name="Grafik 5_1" descr=""/>
          <p:cNvPicPr/>
          <p:nvPr/>
        </p:nvPicPr>
        <p:blipFill>
          <a:blip r:embed="rId3"/>
          <a:srcRect l="60375" t="15665" r="0" b="39500"/>
          <a:stretch/>
        </p:blipFill>
        <p:spPr>
          <a:xfrm flipH="1" rot="5405400">
            <a:off x="206640" y="3366720"/>
            <a:ext cx="1693080" cy="1384200"/>
          </a:xfrm>
          <a:prstGeom prst="rect">
            <a:avLst/>
          </a:prstGeom>
          <a:ln w="0">
            <a:noFill/>
          </a:ln>
        </p:spPr>
      </p:pic>
      <p:sp>
        <p:nvSpPr>
          <p:cNvPr id="1113" name="CustomShape 1"/>
          <p:cNvSpPr/>
          <p:nvPr/>
        </p:nvSpPr>
        <p:spPr>
          <a:xfrm rot="5435400">
            <a:off x="838080" y="2757240"/>
            <a:ext cx="691200" cy="318600"/>
          </a:xfrm>
          <a:custGeom>
            <a:avLst/>
            <a:gdLst/>
            <a:ahLst/>
            <a:rect l="0" t="0" r="r" b="b"/>
            <a:pathLst>
              <a:path w="1922" h="887">
                <a:moveTo>
                  <a:pt x="0" y="443"/>
                </a:moveTo>
                <a:lnTo>
                  <a:pt x="487" y="0"/>
                </a:lnTo>
                <a:lnTo>
                  <a:pt x="488" y="297"/>
                </a:lnTo>
                <a:lnTo>
                  <a:pt x="1433" y="297"/>
                </a:lnTo>
                <a:lnTo>
                  <a:pt x="1434" y="0"/>
                </a:lnTo>
                <a:lnTo>
                  <a:pt x="1921" y="443"/>
                </a:lnTo>
                <a:lnTo>
                  <a:pt x="1433" y="886"/>
                </a:lnTo>
                <a:lnTo>
                  <a:pt x="1433" y="588"/>
                </a:lnTo>
                <a:lnTo>
                  <a:pt x="488" y="588"/>
                </a:lnTo>
                <a:lnTo>
                  <a:pt x="487" y="886"/>
                </a:lnTo>
                <a:lnTo>
                  <a:pt x="0" y="443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14" name="TextShape 2"/>
          <p:cNvSpPr txBox="1"/>
          <p:nvPr/>
        </p:nvSpPr>
        <p:spPr>
          <a:xfrm>
            <a:off x="542520" y="2783880"/>
            <a:ext cx="66600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latin typeface="Arial"/>
              </a:rPr>
              <a:t>RoCE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1115" name="Line 3"/>
          <p:cNvSpPr/>
          <p:nvPr/>
        </p:nvSpPr>
        <p:spPr>
          <a:xfrm flipH="1">
            <a:off x="1157400" y="1061280"/>
            <a:ext cx="1978920" cy="2709360"/>
          </a:xfrm>
          <a:prstGeom prst="line">
            <a:avLst/>
          </a:prstGeom>
          <a:ln w="29160">
            <a:solidFill>
              <a:srgbClr val="468a1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6" name="Line 4"/>
          <p:cNvSpPr/>
          <p:nvPr/>
        </p:nvSpPr>
        <p:spPr>
          <a:xfrm flipH="1" flipV="1">
            <a:off x="1164960" y="3945960"/>
            <a:ext cx="1958040" cy="489960"/>
          </a:xfrm>
          <a:prstGeom prst="line">
            <a:avLst/>
          </a:prstGeom>
          <a:ln w="29160">
            <a:solidFill>
              <a:srgbClr val="468a1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7" name="TextShape 5"/>
          <p:cNvSpPr txBox="1"/>
          <p:nvPr/>
        </p:nvSpPr>
        <p:spPr>
          <a:xfrm>
            <a:off x="3100680" y="4500000"/>
            <a:ext cx="4999320" cy="431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de-DE" sz="1100" spc="-1" strike="noStrike">
                <a:latin typeface="Arial"/>
                <a:ea typeface="Microsoft YaHei"/>
              </a:rPr>
              <a:t>Master Thesis: „</a:t>
            </a:r>
            <a:r>
              <a:rPr b="1" lang="de-DE" sz="1100" spc="-1" strike="noStrike">
                <a:latin typeface="Arial"/>
                <a:ea typeface="Microsoft YaHei"/>
              </a:rPr>
              <a:t>Entwicklung eines breitbandigen Datentransfers (DMA) für die Messdatenakquise</a:t>
            </a:r>
            <a:r>
              <a:rPr b="0" lang="de-DE" sz="1100" spc="-1" strike="noStrike">
                <a:latin typeface="Arial"/>
                <a:ea typeface="Microsoft YaHei"/>
              </a:rPr>
              <a:t>“  (</a:t>
            </a:r>
            <a:r>
              <a:rPr b="0" lang="de-DE" sz="1100" spc="-1" strike="noStrike" u="sng">
                <a:uFillTx/>
                <a:latin typeface="Arial"/>
              </a:rPr>
              <a:t>Jonas Hurst</a:t>
            </a:r>
            <a:r>
              <a:rPr b="0" lang="de-DE" sz="1100" spc="-1" strike="noStrike">
                <a:latin typeface="Arial"/>
              </a:rPr>
              <a:t>, Nick Karcher, Oliver Sander)</a:t>
            </a:r>
            <a:endParaRPr b="0" lang="de-DE" sz="1100" spc="-1" strike="noStrike">
              <a:latin typeface="Arial"/>
            </a:endParaRPr>
          </a:p>
        </p:txBody>
      </p:sp>
      <p:sp>
        <p:nvSpPr>
          <p:cNvPr id="1118" name="CustomShape 6"/>
          <p:cNvSpPr/>
          <p:nvPr/>
        </p:nvSpPr>
        <p:spPr>
          <a:xfrm>
            <a:off x="1221480" y="4487760"/>
            <a:ext cx="2234160" cy="50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e-DE" sz="900" spc="-1" strike="noStrike">
                <a:solidFill>
                  <a:srgbClr val="808080"/>
                </a:solidFill>
                <a:latin typeface="Arial"/>
              </a:rPr>
              <a:t>Xilinx Zynq US+</a:t>
            </a:r>
            <a:endParaRPr b="0" lang="de-DE" sz="900" spc="-1" strike="noStrike">
              <a:solidFill>
                <a:srgbClr val="80808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900" spc="-1" strike="noStrike">
                <a:solidFill>
                  <a:srgbClr val="808080"/>
                </a:solidFill>
                <a:latin typeface="Arial"/>
              </a:rPr>
              <a:t>(64bit ARM + FPGA)</a:t>
            </a:r>
            <a:endParaRPr b="0" lang="de-DE" sz="900" spc="-1" strike="noStrike">
              <a:solidFill>
                <a:srgbClr val="80808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900" spc="-1" strike="noStrike">
                <a:solidFill>
                  <a:srgbClr val="808080"/>
                </a:solidFill>
                <a:latin typeface="Arial"/>
              </a:rPr>
              <a:t>Development Board</a:t>
            </a:r>
            <a:endParaRPr b="0" lang="de-DE" sz="900" spc="-1" strike="noStrike">
              <a:solidFill>
                <a:srgbClr val="808080"/>
              </a:solidFill>
              <a:latin typeface="Arial"/>
            </a:endParaRPr>
          </a:p>
        </p:txBody>
      </p:sp>
      <p:sp>
        <p:nvSpPr>
          <p:cNvPr id="1119" name="TextShape 7"/>
          <p:cNvSpPr txBox="1"/>
          <p:nvPr/>
        </p:nvSpPr>
        <p:spPr>
          <a:xfrm>
            <a:off x="342720" y="2484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Application: RoCE in FPGA for the ECHo experiment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20" name="Picture 4_0" descr=""/>
          <p:cNvPicPr/>
          <p:nvPr/>
        </p:nvPicPr>
        <p:blipFill>
          <a:blip r:embed="rId4"/>
          <a:stretch/>
        </p:blipFill>
        <p:spPr>
          <a:xfrm>
            <a:off x="-360000" y="1260000"/>
            <a:ext cx="1914480" cy="1359720"/>
          </a:xfrm>
          <a:prstGeom prst="rect">
            <a:avLst/>
          </a:prstGeom>
          <a:ln w="0">
            <a:noFill/>
          </a:ln>
        </p:spPr>
      </p:pic>
      <p:sp>
        <p:nvSpPr>
          <p:cNvPr id="1121" name="TextShape 8"/>
          <p:cNvSpPr txBox="1"/>
          <p:nvPr/>
        </p:nvSpPr>
        <p:spPr>
          <a:xfrm>
            <a:off x="359280" y="68796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Xilinx ERNIC IP Core implementation and integration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2" name="CustomShape 9"/>
          <p:cNvSpPr/>
          <p:nvPr/>
        </p:nvSpPr>
        <p:spPr>
          <a:xfrm>
            <a:off x="3897360" y="1193400"/>
            <a:ext cx="1080000" cy="54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de-DE" sz="1800" spc="-1" strike="noStrike">
                <a:latin typeface="Arial"/>
              </a:rPr>
              <a:t>KIRO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1123" name="Picture 2_2" descr="Startseite | KIT Karriere"/>
          <p:cNvPicPr/>
          <p:nvPr/>
        </p:nvPicPr>
        <p:blipFill>
          <a:blip r:embed="rId5"/>
          <a:stretch/>
        </p:blipFill>
        <p:spPr>
          <a:xfrm>
            <a:off x="7423920" y="251280"/>
            <a:ext cx="1620000" cy="583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6" dur="indefinite" restart="never" nodeType="tmRoot">
          <p:childTnLst>
            <p:seq>
              <p:cTn id="557" dur="indefinite" nodeType="mainSeq">
                <p:childTnLst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TextShape 1"/>
          <p:cNvSpPr txBox="1"/>
          <p:nvPr/>
        </p:nvSpPr>
        <p:spPr>
          <a:xfrm>
            <a:off x="343080" y="2484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Conclusion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5" name="TextShape 2"/>
          <p:cNvSpPr txBox="1"/>
          <p:nvPr/>
        </p:nvSpPr>
        <p:spPr>
          <a:xfrm>
            <a:off x="355680" y="68436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Application of industrial RDMA standards for modern DAQ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6" name="CustomShape 3"/>
          <p:cNvSpPr/>
          <p:nvPr/>
        </p:nvSpPr>
        <p:spPr>
          <a:xfrm>
            <a:off x="540000" y="3187800"/>
            <a:ext cx="8280000" cy="198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  <a:ea typeface="Microsoft YaHei"/>
              </a:rPr>
              <a:t>Computing Accelerator integration → Full support for HPC and on-line processing </a:t>
            </a:r>
            <a:endParaRPr b="0" lang="de-DE" sz="15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  <a:ea typeface="Microsoft YaHei"/>
              </a:rPr>
              <a:t>Readily available Hard- and Software → Drastically reduces development efforts</a:t>
            </a:r>
            <a:endParaRPr b="0" lang="de-DE" sz="15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  <a:ea typeface="Microsoft YaHei"/>
              </a:rPr>
              <a:t>Single, commercial components → Easy maintenance and easy upgrades to newer versions</a:t>
            </a:r>
            <a:endParaRPr b="0" lang="de-DE" sz="15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  <a:ea typeface="Microsoft YaHei"/>
              </a:rPr>
              <a:t>Highly versatile → Unify communication between all components: CPU, GPU, FPGA</a:t>
            </a:r>
            <a:endParaRPr b="0" lang="de-DE" sz="1500" spc="-1" strike="noStrike">
              <a:solidFill>
                <a:srgbClr val="0a2d6e"/>
              </a:solidFill>
              <a:latin typeface="Arial"/>
              <a:ea typeface="Microsoft YaHei"/>
            </a:endParaRPr>
          </a:p>
        </p:txBody>
      </p:sp>
      <p:sp>
        <p:nvSpPr>
          <p:cNvPr id="1127" name="TextShape 4"/>
          <p:cNvSpPr txBox="1"/>
          <p:nvPr/>
        </p:nvSpPr>
        <p:spPr>
          <a:xfrm>
            <a:off x="540000" y="2841480"/>
            <a:ext cx="396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1800" spc="-1" strike="noStrike">
                <a:solidFill>
                  <a:srgbClr val="0a2d6e"/>
                </a:solidFill>
                <a:latin typeface="Arial"/>
              </a:rPr>
              <a:t>Benefits: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28" name="TextShape 5"/>
          <p:cNvSpPr txBox="1"/>
          <p:nvPr/>
        </p:nvSpPr>
        <p:spPr>
          <a:xfrm>
            <a:off x="540000" y="1080000"/>
            <a:ext cx="396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1800" spc="-1" strike="noStrike">
                <a:solidFill>
                  <a:srgbClr val="0a2d6e"/>
                </a:solidFill>
                <a:latin typeface="Arial"/>
              </a:rPr>
              <a:t>Drawbacks: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129" name="CustomShape 6"/>
          <p:cNvSpPr/>
          <p:nvPr/>
        </p:nvSpPr>
        <p:spPr>
          <a:xfrm>
            <a:off x="540000" y="1440000"/>
            <a:ext cx="7920000" cy="126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97000"/>
          </a:bodyPr>
          <a:p>
            <a:pPr marL="181080" indent="-18072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  <a:ea typeface="Microsoft YaHei"/>
              </a:rPr>
              <a:t>Integration into existing infrastructure requires (complex) retooling</a:t>
            </a:r>
            <a:endParaRPr b="0" lang="de-DE" sz="15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  <a:ea typeface="Microsoft YaHei"/>
              </a:rPr>
              <a:t>Difficult to deploy and operate from within virtualized software environments</a:t>
            </a:r>
            <a:endParaRPr b="0" lang="de-DE" sz="15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  <a:ea typeface="Microsoft YaHei"/>
              </a:rPr>
              <a:t>Full performance can only be reached when using dedicated networking hardware</a:t>
            </a:r>
            <a:endParaRPr b="0" lang="de-DE" sz="15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endParaRPr b="0" lang="de-DE" sz="1500" spc="-1" strike="noStrike">
              <a:solidFill>
                <a:srgbClr val="0a2d6e"/>
              </a:solidFill>
              <a:latin typeface="Arial"/>
              <a:ea typeface="Microsoft YaHe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62" dur="indefinite" restart="never" nodeType="tmRoot">
          <p:childTnLst>
            <p:seq>
              <p:cTn id="563" dur="indefinite" nodeType="mainSeq">
                <p:childTnLst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3438720" y="1510920"/>
            <a:ext cx="2059560" cy="1800000"/>
          </a:xfrm>
          <a:prstGeom prst="rect">
            <a:avLst/>
          </a:prstGeom>
          <a:noFill/>
          <a:ln w="29160">
            <a:solidFill>
              <a:srgbClr val="3465a4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2"/>
          <p:cNvSpPr/>
          <p:nvPr/>
        </p:nvSpPr>
        <p:spPr>
          <a:xfrm>
            <a:off x="2336040" y="1767960"/>
            <a:ext cx="782280" cy="1129320"/>
          </a:xfrm>
          <a:prstGeom prst="rect">
            <a:avLst/>
          </a:prstGeom>
          <a:noFill/>
          <a:ln w="29160">
            <a:solidFill>
              <a:srgbClr val="3465a4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TextShape 3"/>
          <p:cNvSpPr txBox="1"/>
          <p:nvPr/>
        </p:nvSpPr>
        <p:spPr>
          <a:xfrm>
            <a:off x="345960" y="1800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Challenges for modern DAQ Systems 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CustomShape 4"/>
          <p:cNvSpPr/>
          <p:nvPr/>
        </p:nvSpPr>
        <p:spPr>
          <a:xfrm>
            <a:off x="360000" y="3960000"/>
            <a:ext cx="8640000" cy="36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35000"/>
          </a:bodyPr>
          <a:p>
            <a:pPr marL="181080" indent="-180720">
              <a:lnSpc>
                <a:spcPts val="1800"/>
              </a:lnSpc>
              <a:spcBef>
                <a:spcPts val="567"/>
              </a:spcBef>
              <a:spcAft>
                <a:spcPts val="567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2000" spc="-1" strike="noStrike">
                <a:solidFill>
                  <a:srgbClr val="0a2d6e"/>
                </a:solidFill>
                <a:latin typeface="Arial"/>
                <a:ea typeface="Microsoft YaHei"/>
              </a:rPr>
              <a:t>Development and maintenance of complex DAQ systems is expensive and time consuming</a:t>
            </a:r>
            <a:endParaRPr b="0" lang="de-DE" sz="20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tabLst>
                <a:tab algn="l" pos="180000"/>
                <a:tab algn="l" pos="360000"/>
              </a:tabLst>
            </a:pPr>
            <a:endParaRPr b="0" lang="de-DE" sz="20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26676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tabLst>
                <a:tab algn="l" pos="0"/>
              </a:tabLst>
            </a:pPr>
            <a:endParaRPr b="0" lang="de-DE" sz="20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>
              <a:lnSpc>
                <a:spcPts val="1800"/>
              </a:lnSpc>
              <a:spcBef>
                <a:spcPts val="567"/>
              </a:spcBef>
              <a:spcAft>
                <a:spcPts val="567"/>
              </a:spcAft>
              <a:tabLst>
                <a:tab algn="l" pos="180000"/>
                <a:tab algn="l" pos="360000"/>
              </a:tabLst>
            </a:pPr>
            <a:endParaRPr b="0" lang="de-DE" sz="2000" spc="-1" strike="noStrike">
              <a:solidFill>
                <a:srgbClr val="0a2d6e"/>
              </a:solidFill>
              <a:latin typeface="Arial"/>
              <a:ea typeface="Microsoft YaHei"/>
            </a:endParaRPr>
          </a:p>
        </p:txBody>
      </p:sp>
      <p:sp>
        <p:nvSpPr>
          <p:cNvPr id="407" name="TextShape 5"/>
          <p:cNvSpPr txBox="1"/>
          <p:nvPr/>
        </p:nvSpPr>
        <p:spPr>
          <a:xfrm>
            <a:off x="355680" y="68436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Complex data paths and heterogeneous architectures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CustomShape 6"/>
          <p:cNvSpPr/>
          <p:nvPr/>
        </p:nvSpPr>
        <p:spPr>
          <a:xfrm>
            <a:off x="540000" y="1599120"/>
            <a:ext cx="1451880" cy="144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de-DE" sz="1600" spc="-1" strike="noStrike">
                <a:solidFill>
                  <a:srgbClr val="ffffff"/>
                </a:solidFill>
                <a:latin typeface="Arial"/>
              </a:rPr>
              <a:t>Detector</a:t>
            </a:r>
            <a:endParaRPr b="0" lang="de-DE" sz="1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9" name="CustomShape 7"/>
          <p:cNvSpPr/>
          <p:nvPr/>
        </p:nvSpPr>
        <p:spPr>
          <a:xfrm>
            <a:off x="2447640" y="194148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10" name="CustomShape 8"/>
          <p:cNvSpPr/>
          <p:nvPr/>
        </p:nvSpPr>
        <p:spPr>
          <a:xfrm>
            <a:off x="2450160" y="236340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11" name="CustomShape 9"/>
          <p:cNvSpPr/>
          <p:nvPr/>
        </p:nvSpPr>
        <p:spPr>
          <a:xfrm>
            <a:off x="3629160" y="16365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12" name="CustomShape 10"/>
          <p:cNvSpPr/>
          <p:nvPr/>
        </p:nvSpPr>
        <p:spPr>
          <a:xfrm>
            <a:off x="3629160" y="21765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13" name="CustomShape 11"/>
          <p:cNvSpPr/>
          <p:nvPr/>
        </p:nvSpPr>
        <p:spPr>
          <a:xfrm>
            <a:off x="3629160" y="27165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14" name="CustomShape 12"/>
          <p:cNvSpPr/>
          <p:nvPr/>
        </p:nvSpPr>
        <p:spPr>
          <a:xfrm>
            <a:off x="4751640" y="16365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15" name="CustomShape 13"/>
          <p:cNvSpPr/>
          <p:nvPr/>
        </p:nvSpPr>
        <p:spPr>
          <a:xfrm>
            <a:off x="4751640" y="21765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16" name="CustomShape 14"/>
          <p:cNvSpPr/>
          <p:nvPr/>
        </p:nvSpPr>
        <p:spPr>
          <a:xfrm>
            <a:off x="4751640" y="27165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17" name="Line 15"/>
          <p:cNvSpPr/>
          <p:nvPr/>
        </p:nvSpPr>
        <p:spPr>
          <a:xfrm>
            <a:off x="1998720" y="205092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Line 16"/>
          <p:cNvSpPr/>
          <p:nvPr/>
        </p:nvSpPr>
        <p:spPr>
          <a:xfrm>
            <a:off x="1998720" y="223092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Line 17"/>
          <p:cNvSpPr/>
          <p:nvPr/>
        </p:nvSpPr>
        <p:spPr>
          <a:xfrm>
            <a:off x="1998720" y="241092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Line 18"/>
          <p:cNvSpPr/>
          <p:nvPr/>
        </p:nvSpPr>
        <p:spPr>
          <a:xfrm>
            <a:off x="1998720" y="259092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Line 19"/>
          <p:cNvSpPr/>
          <p:nvPr/>
        </p:nvSpPr>
        <p:spPr>
          <a:xfrm flipV="1">
            <a:off x="2967120" y="1802160"/>
            <a:ext cx="666720" cy="30600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Line 20"/>
          <p:cNvSpPr/>
          <p:nvPr/>
        </p:nvSpPr>
        <p:spPr>
          <a:xfrm>
            <a:off x="2967120" y="2108160"/>
            <a:ext cx="659880" cy="25200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Line 21"/>
          <p:cNvSpPr/>
          <p:nvPr/>
        </p:nvSpPr>
        <p:spPr>
          <a:xfrm>
            <a:off x="2967120" y="2108160"/>
            <a:ext cx="653040" cy="80316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Line 22"/>
          <p:cNvSpPr/>
          <p:nvPr/>
        </p:nvSpPr>
        <p:spPr>
          <a:xfrm flipV="1">
            <a:off x="2987640" y="2360160"/>
            <a:ext cx="639360" cy="16992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Line 23"/>
          <p:cNvSpPr/>
          <p:nvPr/>
        </p:nvSpPr>
        <p:spPr>
          <a:xfrm flipV="1">
            <a:off x="2990160" y="1802160"/>
            <a:ext cx="628560" cy="72792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Line 24"/>
          <p:cNvSpPr/>
          <p:nvPr/>
        </p:nvSpPr>
        <p:spPr>
          <a:xfrm>
            <a:off x="2987640" y="2530080"/>
            <a:ext cx="632520" cy="38124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Line 25"/>
          <p:cNvSpPr/>
          <p:nvPr/>
        </p:nvSpPr>
        <p:spPr>
          <a:xfrm>
            <a:off x="4190760" y="1792440"/>
            <a:ext cx="547200" cy="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Line 26"/>
          <p:cNvSpPr/>
          <p:nvPr/>
        </p:nvSpPr>
        <p:spPr>
          <a:xfrm>
            <a:off x="4183560" y="1792440"/>
            <a:ext cx="554400" cy="56772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Line 27"/>
          <p:cNvSpPr/>
          <p:nvPr/>
        </p:nvSpPr>
        <p:spPr>
          <a:xfrm>
            <a:off x="4183560" y="1792440"/>
            <a:ext cx="547200" cy="111204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Line 28"/>
          <p:cNvSpPr/>
          <p:nvPr/>
        </p:nvSpPr>
        <p:spPr>
          <a:xfrm>
            <a:off x="4190760" y="2360160"/>
            <a:ext cx="547200" cy="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Line 29"/>
          <p:cNvSpPr/>
          <p:nvPr/>
        </p:nvSpPr>
        <p:spPr>
          <a:xfrm>
            <a:off x="4183560" y="2904480"/>
            <a:ext cx="547200" cy="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Line 30"/>
          <p:cNvSpPr/>
          <p:nvPr/>
        </p:nvSpPr>
        <p:spPr>
          <a:xfrm flipV="1">
            <a:off x="4183560" y="1792440"/>
            <a:ext cx="554400" cy="56772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Line 31"/>
          <p:cNvSpPr/>
          <p:nvPr/>
        </p:nvSpPr>
        <p:spPr>
          <a:xfrm>
            <a:off x="4176360" y="2367720"/>
            <a:ext cx="554400" cy="53676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Line 32"/>
          <p:cNvSpPr/>
          <p:nvPr/>
        </p:nvSpPr>
        <p:spPr>
          <a:xfrm flipV="1">
            <a:off x="4176360" y="2360160"/>
            <a:ext cx="561600" cy="54432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Line 33"/>
          <p:cNvSpPr/>
          <p:nvPr/>
        </p:nvSpPr>
        <p:spPr>
          <a:xfrm flipV="1">
            <a:off x="4169160" y="1829160"/>
            <a:ext cx="568800" cy="1082880"/>
          </a:xfrm>
          <a:prstGeom prst="line">
            <a:avLst/>
          </a:prstGeom>
          <a:ln w="29160">
            <a:solidFill>
              <a:srgbClr val="3faf4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CustomShape 34"/>
          <p:cNvSpPr/>
          <p:nvPr/>
        </p:nvSpPr>
        <p:spPr>
          <a:xfrm>
            <a:off x="6038280" y="14259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37" name="CustomShape 35"/>
          <p:cNvSpPr/>
          <p:nvPr/>
        </p:nvSpPr>
        <p:spPr>
          <a:xfrm>
            <a:off x="6038280" y="19659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38" name="CustomShape 36"/>
          <p:cNvSpPr/>
          <p:nvPr/>
        </p:nvSpPr>
        <p:spPr>
          <a:xfrm>
            <a:off x="6038280" y="25059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39" name="CustomShape 37"/>
          <p:cNvSpPr/>
          <p:nvPr/>
        </p:nvSpPr>
        <p:spPr>
          <a:xfrm>
            <a:off x="6038280" y="3045960"/>
            <a:ext cx="54000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40" name="CustomShape 38"/>
          <p:cNvSpPr/>
          <p:nvPr/>
        </p:nvSpPr>
        <p:spPr>
          <a:xfrm>
            <a:off x="5778720" y="1353240"/>
            <a:ext cx="1027440" cy="2163240"/>
          </a:xfrm>
          <a:prstGeom prst="rect">
            <a:avLst/>
          </a:prstGeom>
          <a:noFill/>
          <a:ln w="29160">
            <a:solidFill>
              <a:srgbClr val="3465a4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Line 39"/>
          <p:cNvSpPr/>
          <p:nvPr/>
        </p:nvSpPr>
        <p:spPr>
          <a:xfrm flipV="1">
            <a:off x="5273280" y="1596960"/>
            <a:ext cx="750240" cy="21672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Line 40"/>
          <p:cNvSpPr/>
          <p:nvPr/>
        </p:nvSpPr>
        <p:spPr>
          <a:xfrm>
            <a:off x="5266080" y="1805760"/>
            <a:ext cx="750960" cy="34236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Line 41"/>
          <p:cNvSpPr/>
          <p:nvPr/>
        </p:nvSpPr>
        <p:spPr>
          <a:xfrm>
            <a:off x="5251680" y="1794600"/>
            <a:ext cx="785520" cy="144216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Line 42"/>
          <p:cNvSpPr/>
          <p:nvPr/>
        </p:nvSpPr>
        <p:spPr>
          <a:xfrm flipV="1">
            <a:off x="5266800" y="2148120"/>
            <a:ext cx="750240" cy="21672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Line 43"/>
          <p:cNvSpPr/>
          <p:nvPr/>
        </p:nvSpPr>
        <p:spPr>
          <a:xfrm flipV="1">
            <a:off x="5259600" y="1596960"/>
            <a:ext cx="763920" cy="75996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Line 44"/>
          <p:cNvSpPr/>
          <p:nvPr/>
        </p:nvSpPr>
        <p:spPr>
          <a:xfrm>
            <a:off x="5252400" y="2364480"/>
            <a:ext cx="771120" cy="32796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Line 45"/>
          <p:cNvSpPr/>
          <p:nvPr/>
        </p:nvSpPr>
        <p:spPr>
          <a:xfrm>
            <a:off x="5245200" y="2362680"/>
            <a:ext cx="792000" cy="87408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Line 46"/>
          <p:cNvSpPr/>
          <p:nvPr/>
        </p:nvSpPr>
        <p:spPr>
          <a:xfrm>
            <a:off x="5275440" y="2882880"/>
            <a:ext cx="754560" cy="34668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Line 47"/>
          <p:cNvSpPr/>
          <p:nvPr/>
        </p:nvSpPr>
        <p:spPr>
          <a:xfrm flipV="1">
            <a:off x="5268240" y="2692440"/>
            <a:ext cx="755280" cy="18612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Line 48"/>
          <p:cNvSpPr/>
          <p:nvPr/>
        </p:nvSpPr>
        <p:spPr>
          <a:xfrm flipV="1">
            <a:off x="5261040" y="2148120"/>
            <a:ext cx="756000" cy="71928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Line 49"/>
          <p:cNvSpPr/>
          <p:nvPr/>
        </p:nvSpPr>
        <p:spPr>
          <a:xfrm flipV="1">
            <a:off x="5253840" y="1596960"/>
            <a:ext cx="769680" cy="127800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cxnSp>
        <p:nvCxnSpPr>
          <p:cNvPr id="452" name="Line 50"/>
          <p:cNvCxnSpPr>
            <a:stCxn id="440" idx="2"/>
            <a:endCxn id="404" idx="2"/>
          </p:cNvCxnSpPr>
          <p:nvPr/>
        </p:nvCxnSpPr>
        <p:spPr>
          <a:xfrm flipH="1" flipV="1">
            <a:off x="2727000" y="2897280"/>
            <a:ext cx="3565800" cy="619560"/>
          </a:xfrm>
          <a:prstGeom prst="curvedConnector3">
            <a:avLst/>
          </a:prstGeom>
          <a:ln w="29160">
            <a:solidFill>
              <a:srgbClr val="3faf46"/>
            </a:solidFill>
            <a:custDash>
              <a:ds d="300000" sp="300000"/>
            </a:custDash>
            <a:round/>
            <a:tailEnd len="med" type="triangle" w="med"/>
          </a:ln>
        </p:spPr>
      </p:cxnSp>
      <p:sp>
        <p:nvSpPr>
          <p:cNvPr id="453" name="Line 51"/>
          <p:cNvSpPr/>
          <p:nvPr/>
        </p:nvSpPr>
        <p:spPr>
          <a:xfrm>
            <a:off x="6883200" y="215280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4" name="Line 52"/>
          <p:cNvSpPr/>
          <p:nvPr/>
        </p:nvSpPr>
        <p:spPr>
          <a:xfrm>
            <a:off x="6883200" y="233280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Line 53"/>
          <p:cNvSpPr/>
          <p:nvPr/>
        </p:nvSpPr>
        <p:spPr>
          <a:xfrm>
            <a:off x="6883200" y="251280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Line 54"/>
          <p:cNvSpPr/>
          <p:nvPr/>
        </p:nvSpPr>
        <p:spPr>
          <a:xfrm>
            <a:off x="6883200" y="2692800"/>
            <a:ext cx="360000" cy="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55"/>
          <p:cNvSpPr/>
          <p:nvPr/>
        </p:nvSpPr>
        <p:spPr>
          <a:xfrm>
            <a:off x="7467120" y="174780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58" name="CustomShape 56"/>
          <p:cNvSpPr/>
          <p:nvPr/>
        </p:nvSpPr>
        <p:spPr>
          <a:xfrm>
            <a:off x="7461000" y="1811520"/>
            <a:ext cx="38376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59" name="CustomShape 57"/>
          <p:cNvSpPr/>
          <p:nvPr/>
        </p:nvSpPr>
        <p:spPr>
          <a:xfrm>
            <a:off x="7461000" y="205380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0" name="CustomShape 58"/>
          <p:cNvSpPr/>
          <p:nvPr/>
        </p:nvSpPr>
        <p:spPr>
          <a:xfrm>
            <a:off x="7471080" y="223380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1" name="CustomShape 59"/>
          <p:cNvSpPr/>
          <p:nvPr/>
        </p:nvSpPr>
        <p:spPr>
          <a:xfrm>
            <a:off x="7464960" y="2297520"/>
            <a:ext cx="38376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2" name="CustomShape 60"/>
          <p:cNvSpPr/>
          <p:nvPr/>
        </p:nvSpPr>
        <p:spPr>
          <a:xfrm>
            <a:off x="7464960" y="253980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3" name="CustomShape 61"/>
          <p:cNvSpPr/>
          <p:nvPr/>
        </p:nvSpPr>
        <p:spPr>
          <a:xfrm>
            <a:off x="7904520" y="195336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4" name="CustomShape 62"/>
          <p:cNvSpPr/>
          <p:nvPr/>
        </p:nvSpPr>
        <p:spPr>
          <a:xfrm>
            <a:off x="7898400" y="2017080"/>
            <a:ext cx="38376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5" name="CustomShape 63"/>
          <p:cNvSpPr/>
          <p:nvPr/>
        </p:nvSpPr>
        <p:spPr>
          <a:xfrm>
            <a:off x="7898400" y="225936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6" name="CustomShape 64"/>
          <p:cNvSpPr/>
          <p:nvPr/>
        </p:nvSpPr>
        <p:spPr>
          <a:xfrm>
            <a:off x="7904160" y="249336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7" name="CustomShape 65"/>
          <p:cNvSpPr/>
          <p:nvPr/>
        </p:nvSpPr>
        <p:spPr>
          <a:xfrm>
            <a:off x="7898040" y="2557080"/>
            <a:ext cx="383760" cy="36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8" name="CustomShape 66"/>
          <p:cNvSpPr/>
          <p:nvPr/>
        </p:nvSpPr>
        <p:spPr>
          <a:xfrm>
            <a:off x="7898040" y="2799360"/>
            <a:ext cx="373680" cy="180000"/>
          </a:xfrm>
          <a:prstGeom prst="ellipse">
            <a:avLst/>
          </a:prstGeom>
          <a:solidFill>
            <a:srgbClr val="0a2d6e"/>
          </a:solidFill>
          <a:ln w="0">
            <a:noFill/>
          </a:ln>
          <a:effectLst>
            <a:softEdge rad="2556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9" name="CustomShape 67"/>
          <p:cNvSpPr/>
          <p:nvPr/>
        </p:nvSpPr>
        <p:spPr>
          <a:xfrm>
            <a:off x="7341840" y="1672200"/>
            <a:ext cx="1027440" cy="1440000"/>
          </a:xfrm>
          <a:prstGeom prst="rect">
            <a:avLst/>
          </a:prstGeom>
          <a:noFill/>
          <a:ln w="29160">
            <a:solidFill>
              <a:srgbClr val="3465a4"/>
            </a:solidFill>
            <a:prstDash val="sys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TextShape 68"/>
          <p:cNvSpPr txBox="1"/>
          <p:nvPr/>
        </p:nvSpPr>
        <p:spPr>
          <a:xfrm>
            <a:off x="2169000" y="1011600"/>
            <a:ext cx="108000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a2d6e"/>
                </a:solidFill>
                <a:latin typeface="Arial"/>
              </a:rPr>
              <a:t>Readout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471" name="TextShape 69"/>
          <p:cNvSpPr txBox="1"/>
          <p:nvPr/>
        </p:nvSpPr>
        <p:spPr>
          <a:xfrm>
            <a:off x="3685320" y="1004040"/>
            <a:ext cx="1769760" cy="375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a2d6e"/>
                </a:solidFill>
                <a:latin typeface="Arial"/>
              </a:rPr>
              <a:t>Event building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472" name="TextShape 70"/>
          <p:cNvSpPr txBox="1"/>
          <p:nvPr/>
        </p:nvSpPr>
        <p:spPr>
          <a:xfrm>
            <a:off x="5639040" y="999000"/>
            <a:ext cx="1383120" cy="433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a2d6e"/>
                </a:solidFill>
                <a:latin typeface="Arial"/>
              </a:rPr>
              <a:t>Processing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473" name="TextShape 71"/>
          <p:cNvSpPr txBox="1"/>
          <p:nvPr/>
        </p:nvSpPr>
        <p:spPr>
          <a:xfrm>
            <a:off x="7373160" y="1008720"/>
            <a:ext cx="138312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800" spc="-1" strike="noStrike">
                <a:solidFill>
                  <a:srgbClr val="0a2d6e"/>
                </a:solidFill>
                <a:latin typeface="Arial"/>
              </a:rPr>
              <a:t>Storage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474" name="Line 72"/>
          <p:cNvSpPr/>
          <p:nvPr/>
        </p:nvSpPr>
        <p:spPr>
          <a:xfrm>
            <a:off x="5258880" y="1801800"/>
            <a:ext cx="764640" cy="890640"/>
          </a:xfrm>
          <a:prstGeom prst="line">
            <a:avLst/>
          </a:prstGeom>
          <a:ln w="29160">
            <a:solidFill>
              <a:srgbClr val="3faf4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Freeform 73"/>
          <p:cNvSpPr/>
          <p:nvPr/>
        </p:nvSpPr>
        <p:spPr>
          <a:xfrm>
            <a:off x="2968560" y="2349360"/>
            <a:ext cx="698760" cy="174960"/>
          </a:xfrm>
          <a:custGeom>
            <a:avLst/>
            <a:gdLst/>
            <a:ahLst/>
            <a:rect l="0" t="0" r="r" b="b"/>
            <a:pathLst>
              <a:path w="1941" h="486">
                <a:moveTo>
                  <a:pt x="0" y="485"/>
                </a:moveTo>
                <a:lnTo>
                  <a:pt x="1940" y="0"/>
                </a:lnTo>
              </a:path>
            </a:pathLst>
          </a:custGeom>
          <a:ln w="76320">
            <a:solidFill>
              <a:srgbClr val="be480a"/>
            </a:solidFill>
            <a:round/>
            <a:tailEnd len="med" type="triangle" w="med"/>
          </a:ln>
        </p:spPr>
      </p:sp>
      <p:sp>
        <p:nvSpPr>
          <p:cNvPr id="476" name="Freeform 74"/>
          <p:cNvSpPr/>
          <p:nvPr/>
        </p:nvSpPr>
        <p:spPr>
          <a:xfrm>
            <a:off x="4183560" y="1792800"/>
            <a:ext cx="554760" cy="568080"/>
          </a:xfrm>
          <a:custGeom>
            <a:avLst/>
            <a:gdLst/>
            <a:ahLst/>
            <a:rect l="0" t="0" r="r" b="b"/>
            <a:pathLst>
              <a:path w="1541" h="1578">
                <a:moveTo>
                  <a:pt x="0" y="1577"/>
                </a:moveTo>
                <a:lnTo>
                  <a:pt x="1540" y="0"/>
                </a:lnTo>
              </a:path>
            </a:pathLst>
          </a:custGeom>
          <a:ln w="76320">
            <a:solidFill>
              <a:srgbClr val="be480a"/>
            </a:solidFill>
            <a:round/>
          </a:ln>
        </p:spPr>
      </p:sp>
      <p:sp>
        <p:nvSpPr>
          <p:cNvPr id="477" name="Freeform 75"/>
          <p:cNvSpPr/>
          <p:nvPr/>
        </p:nvSpPr>
        <p:spPr>
          <a:xfrm>
            <a:off x="5244480" y="1787400"/>
            <a:ext cx="785880" cy="1442520"/>
          </a:xfrm>
          <a:custGeom>
            <a:avLst/>
            <a:gdLst/>
            <a:ahLst/>
            <a:rect l="0" t="0" r="r" b="b"/>
            <a:pathLst>
              <a:path w="2183" h="4007">
                <a:moveTo>
                  <a:pt x="0" y="0"/>
                </a:moveTo>
                <a:lnTo>
                  <a:pt x="2182" y="4006"/>
                </a:lnTo>
              </a:path>
            </a:pathLst>
          </a:custGeom>
          <a:ln w="76320">
            <a:solidFill>
              <a:srgbClr val="be480a"/>
            </a:solidFill>
            <a:round/>
            <a:tailEnd len="med" type="triangle" w="med"/>
          </a:ln>
        </p:spPr>
      </p:sp>
      <p:sp>
        <p:nvSpPr>
          <p:cNvPr id="478" name="Freeform 76"/>
          <p:cNvSpPr/>
          <p:nvPr/>
        </p:nvSpPr>
        <p:spPr>
          <a:xfrm>
            <a:off x="6876000" y="2692080"/>
            <a:ext cx="431640" cy="1080"/>
          </a:xfrm>
          <a:custGeom>
            <a:avLst/>
            <a:gdLst/>
            <a:ahLst/>
            <a:rect l="0" t="0" r="r" b="b"/>
            <a:pathLst>
              <a:path w="1199" h="3">
                <a:moveTo>
                  <a:pt x="0" y="2"/>
                </a:moveTo>
                <a:lnTo>
                  <a:pt x="1198" y="0"/>
                </a:lnTo>
              </a:path>
            </a:pathLst>
          </a:custGeom>
          <a:ln w="76320">
            <a:solidFill>
              <a:srgbClr val="be480a"/>
            </a:solidFill>
            <a:round/>
            <a:tailEnd len="med" type="triangle" w="med"/>
          </a:ln>
        </p:spPr>
      </p:sp>
      <p:sp>
        <p:nvSpPr>
          <p:cNvPr id="479" name="CustomShape 77"/>
          <p:cNvSpPr/>
          <p:nvPr/>
        </p:nvSpPr>
        <p:spPr>
          <a:xfrm>
            <a:off x="360000" y="4320000"/>
            <a:ext cx="8784000" cy="36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35000"/>
          </a:bodyPr>
          <a:p>
            <a:pPr marL="181080" indent="-180720">
              <a:lnSpc>
                <a:spcPts val="1800"/>
              </a:lnSpc>
              <a:spcBef>
                <a:spcPts val="567"/>
              </a:spcBef>
              <a:spcAft>
                <a:spcPts val="567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800" spc="-1" strike="noStrike">
                <a:solidFill>
                  <a:srgbClr val="0a2d6e"/>
                </a:solidFill>
                <a:latin typeface="Arial"/>
                <a:ea typeface="Microsoft YaHei"/>
              </a:rPr>
              <a:t>Using commercially available standards and „off-the-shelves“ components might mitigate these efforts</a:t>
            </a:r>
            <a:endParaRPr b="0" lang="de-DE" sz="18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ts val="1800"/>
              </a:lnSpc>
              <a:spcBef>
                <a:spcPts val="567"/>
              </a:spcBef>
              <a:spcAft>
                <a:spcPts val="567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endParaRPr b="0" lang="de-DE" sz="18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tabLst>
                <a:tab algn="l" pos="180000"/>
                <a:tab algn="l" pos="360000"/>
              </a:tabLst>
            </a:pPr>
            <a:endParaRPr b="0" lang="de-DE" sz="18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26676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tabLst>
                <a:tab algn="l" pos="0"/>
              </a:tabLst>
            </a:pPr>
            <a:endParaRPr b="0" lang="de-DE" sz="18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>
              <a:lnSpc>
                <a:spcPts val="1800"/>
              </a:lnSpc>
              <a:spcBef>
                <a:spcPts val="567"/>
              </a:spcBef>
              <a:spcAft>
                <a:spcPts val="567"/>
              </a:spcAft>
              <a:tabLst>
                <a:tab algn="l" pos="180000"/>
                <a:tab algn="l" pos="360000"/>
              </a:tabLst>
            </a:pPr>
            <a:endParaRPr b="0" lang="de-DE" sz="1800" spc="-1" strike="noStrike">
              <a:solidFill>
                <a:srgbClr val="0a2d6e"/>
              </a:solidFill>
              <a:latin typeface="Arial"/>
              <a:ea typeface="Microsoft YaHei"/>
            </a:endParaRPr>
          </a:p>
        </p:txBody>
      </p:sp>
      <p:sp>
        <p:nvSpPr>
          <p:cNvPr id="480" name="CustomShape 78"/>
          <p:cNvSpPr/>
          <p:nvPr/>
        </p:nvSpPr>
        <p:spPr>
          <a:xfrm>
            <a:off x="331560" y="4604400"/>
            <a:ext cx="8640000" cy="36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4000"/>
          </a:bodyPr>
          <a:p>
            <a:pPr marL="181080" indent="-180720">
              <a:lnSpc>
                <a:spcPts val="1800"/>
              </a:lnSpc>
              <a:spcBef>
                <a:spcPts val="567"/>
              </a:spcBef>
              <a:spcAft>
                <a:spcPts val="567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600" spc="-1" strike="noStrike">
                <a:solidFill>
                  <a:srgbClr val="0a2d6e"/>
                </a:solidFill>
                <a:latin typeface="Arial"/>
                <a:ea typeface="Microsoft YaHei"/>
              </a:rPr>
              <a:t>Can we design scalable and maintainable DAQ using mostly commercial components?</a:t>
            </a:r>
            <a:endParaRPr b="0" lang="de-DE" sz="16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ts val="1800"/>
              </a:lnSpc>
              <a:spcBef>
                <a:spcPts val="567"/>
              </a:spcBef>
              <a:spcAft>
                <a:spcPts val="567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endParaRPr b="0" lang="de-DE" sz="16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>
              <a:lnSpc>
                <a:spcPts val="1800"/>
              </a:lnSpc>
              <a:spcBef>
                <a:spcPts val="567"/>
              </a:spcBef>
              <a:spcAft>
                <a:spcPts val="567"/>
              </a:spcAft>
              <a:tabLst>
                <a:tab algn="l" pos="180000"/>
                <a:tab algn="l" pos="360000"/>
              </a:tabLst>
            </a:pPr>
            <a:endParaRPr b="0" lang="de-DE" sz="16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>
              <a:lnSpc>
                <a:spcPts val="1800"/>
              </a:lnSpc>
              <a:spcBef>
                <a:spcPts val="567"/>
              </a:spcBef>
              <a:spcAft>
                <a:spcPts val="567"/>
              </a:spcAft>
              <a:tabLst>
                <a:tab algn="l" pos="180000"/>
                <a:tab algn="l" pos="360000"/>
              </a:tabLst>
            </a:pPr>
            <a:endParaRPr b="0" lang="de-DE" sz="16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>
              <a:lnSpc>
                <a:spcPts val="1800"/>
              </a:lnSpc>
              <a:spcBef>
                <a:spcPts val="567"/>
              </a:spcBef>
              <a:spcAft>
                <a:spcPts val="567"/>
              </a:spcAft>
              <a:tabLst>
                <a:tab algn="l" pos="180000"/>
                <a:tab algn="l" pos="360000"/>
              </a:tabLst>
            </a:pPr>
            <a:endParaRPr b="0" lang="de-DE" sz="1600" spc="-1" strike="noStrike">
              <a:solidFill>
                <a:srgbClr val="0a2d6e"/>
              </a:solidFill>
              <a:latin typeface="Arial"/>
              <a:ea typeface="Microsoft YaHe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8" dur="indefinite" restart="never" nodeType="tmRoot">
          <p:childTnLst>
            <p:seq>
              <p:cTn id="59" dur="indefinite" nodeType="mainSeq"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" descr=""/>
          <p:cNvPicPr/>
          <p:nvPr/>
        </p:nvPicPr>
        <p:blipFill>
          <a:blip r:embed="rId1"/>
          <a:stretch/>
        </p:blipFill>
        <p:spPr>
          <a:xfrm rot="10800000">
            <a:off x="6752160" y="3054960"/>
            <a:ext cx="1526760" cy="1739880"/>
          </a:xfrm>
          <a:prstGeom prst="rect">
            <a:avLst/>
          </a:prstGeom>
          <a:ln w="0">
            <a:noFill/>
          </a:ln>
        </p:spPr>
      </p:pic>
      <p:pic>
        <p:nvPicPr>
          <p:cNvPr id="482" name="" descr=""/>
          <p:cNvPicPr/>
          <p:nvPr/>
        </p:nvPicPr>
        <p:blipFill>
          <a:blip r:embed="rId2"/>
          <a:stretch/>
        </p:blipFill>
        <p:spPr>
          <a:xfrm>
            <a:off x="2822760" y="3307320"/>
            <a:ext cx="1202040" cy="1245960"/>
          </a:xfrm>
          <a:prstGeom prst="rect">
            <a:avLst/>
          </a:prstGeom>
          <a:ln w="0">
            <a:noFill/>
          </a:ln>
        </p:spPr>
      </p:pic>
      <p:pic>
        <p:nvPicPr>
          <p:cNvPr id="483" name="" descr=""/>
          <p:cNvPicPr/>
          <p:nvPr/>
        </p:nvPicPr>
        <p:blipFill>
          <a:blip r:embed="rId3"/>
          <a:stretch/>
        </p:blipFill>
        <p:spPr>
          <a:xfrm>
            <a:off x="3393360" y="1620000"/>
            <a:ext cx="3396960" cy="819000"/>
          </a:xfrm>
          <a:prstGeom prst="rect">
            <a:avLst/>
          </a:prstGeom>
          <a:ln w="0">
            <a:noFill/>
          </a:ln>
        </p:spPr>
      </p:pic>
      <p:sp>
        <p:nvSpPr>
          <p:cNvPr id="484" name="Line 1"/>
          <p:cNvSpPr/>
          <p:nvPr/>
        </p:nvSpPr>
        <p:spPr>
          <a:xfrm>
            <a:off x="2822760" y="2863440"/>
            <a:ext cx="5331960" cy="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Line 2"/>
          <p:cNvSpPr/>
          <p:nvPr/>
        </p:nvSpPr>
        <p:spPr>
          <a:xfrm flipH="1">
            <a:off x="4310640" y="2402640"/>
            <a:ext cx="4320" cy="53244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Line 3"/>
          <p:cNvSpPr/>
          <p:nvPr/>
        </p:nvSpPr>
        <p:spPr>
          <a:xfrm>
            <a:off x="3814920" y="2935080"/>
            <a:ext cx="0" cy="37188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Line 4"/>
          <p:cNvSpPr/>
          <p:nvPr/>
        </p:nvSpPr>
        <p:spPr>
          <a:xfrm flipH="1">
            <a:off x="7038360" y="2863440"/>
            <a:ext cx="360" cy="50148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CustomShape 5"/>
          <p:cNvSpPr/>
          <p:nvPr/>
        </p:nvSpPr>
        <p:spPr>
          <a:xfrm>
            <a:off x="5799240" y="3555000"/>
            <a:ext cx="619560" cy="247680"/>
          </a:xfrm>
          <a:prstGeom prst="rect">
            <a:avLst/>
          </a:prstGeom>
          <a:solidFill>
            <a:srgbClr val="81aca6"/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CustomShape 6"/>
          <p:cNvSpPr/>
          <p:nvPr/>
        </p:nvSpPr>
        <p:spPr>
          <a:xfrm>
            <a:off x="5799240" y="3802680"/>
            <a:ext cx="619560" cy="248400"/>
          </a:xfrm>
          <a:prstGeom prst="rect">
            <a:avLst/>
          </a:prstGeom>
          <a:solidFill>
            <a:srgbClr val="81aca6"/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CustomShape 7"/>
          <p:cNvSpPr/>
          <p:nvPr/>
        </p:nvSpPr>
        <p:spPr>
          <a:xfrm>
            <a:off x="5799240" y="4051080"/>
            <a:ext cx="619560" cy="248040"/>
          </a:xfrm>
          <a:prstGeom prst="rect">
            <a:avLst/>
          </a:prstGeom>
          <a:solidFill>
            <a:srgbClr val="81aca6"/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CustomShape 8"/>
          <p:cNvSpPr/>
          <p:nvPr/>
        </p:nvSpPr>
        <p:spPr>
          <a:xfrm>
            <a:off x="5799240" y="4299120"/>
            <a:ext cx="619560" cy="247680"/>
          </a:xfrm>
          <a:prstGeom prst="rect">
            <a:avLst/>
          </a:prstGeom>
          <a:solidFill>
            <a:srgbClr val="81aca6"/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TextShape 9"/>
          <p:cNvSpPr txBox="1"/>
          <p:nvPr/>
        </p:nvSpPr>
        <p:spPr>
          <a:xfrm>
            <a:off x="5799240" y="3280320"/>
            <a:ext cx="61668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50938a"/>
                </a:solidFill>
                <a:latin typeface="Arial"/>
              </a:rPr>
              <a:t>Buffer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493" name="Freeform 10"/>
          <p:cNvSpPr/>
          <p:nvPr/>
        </p:nvSpPr>
        <p:spPr>
          <a:xfrm>
            <a:off x="6418800" y="3555000"/>
            <a:ext cx="723960" cy="61560"/>
          </a:xfrm>
          <a:custGeom>
            <a:avLst/>
            <a:gdLst/>
            <a:ahLst/>
            <a:rect l="0" t="0" r="r" b="b"/>
            <a:pathLst>
              <a:path w="2011" h="171">
                <a:moveTo>
                  <a:pt x="2010" y="170"/>
                </a:moveTo>
                <a:lnTo>
                  <a:pt x="0" y="0"/>
                </a:lnTo>
              </a:path>
            </a:pathLst>
          </a:custGeom>
          <a:ln w="38160">
            <a:solidFill>
              <a:srgbClr val="81aca6"/>
            </a:solidFill>
            <a:round/>
          </a:ln>
        </p:spPr>
      </p:sp>
      <p:sp>
        <p:nvSpPr>
          <p:cNvPr id="494" name="Freeform 11"/>
          <p:cNvSpPr/>
          <p:nvPr/>
        </p:nvSpPr>
        <p:spPr>
          <a:xfrm>
            <a:off x="6418800" y="3872160"/>
            <a:ext cx="723960" cy="675000"/>
          </a:xfrm>
          <a:custGeom>
            <a:avLst/>
            <a:gdLst/>
            <a:ahLst/>
            <a:rect l="0" t="0" r="r" b="b"/>
            <a:pathLst>
              <a:path w="2011" h="1875">
                <a:moveTo>
                  <a:pt x="2010" y="0"/>
                </a:moveTo>
                <a:lnTo>
                  <a:pt x="0" y="1874"/>
                </a:lnTo>
              </a:path>
            </a:pathLst>
          </a:custGeom>
          <a:ln w="38160">
            <a:solidFill>
              <a:srgbClr val="81aca6"/>
            </a:solidFill>
            <a:round/>
          </a:ln>
        </p:spPr>
      </p:sp>
      <p:sp>
        <p:nvSpPr>
          <p:cNvPr id="495" name="CustomShape 12"/>
          <p:cNvSpPr/>
          <p:nvPr/>
        </p:nvSpPr>
        <p:spPr>
          <a:xfrm>
            <a:off x="3344040" y="1620000"/>
            <a:ext cx="288000" cy="819000"/>
          </a:xfrm>
          <a:prstGeom prst="rect">
            <a:avLst/>
          </a:prstGeom>
          <a:solidFill>
            <a:srgbClr val="81aca6">
              <a:alpha val="87000"/>
            </a:srgbClr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CustomShape 13"/>
          <p:cNvSpPr/>
          <p:nvPr/>
        </p:nvSpPr>
        <p:spPr>
          <a:xfrm>
            <a:off x="3632040" y="1620000"/>
            <a:ext cx="287640" cy="819000"/>
          </a:xfrm>
          <a:prstGeom prst="rect">
            <a:avLst/>
          </a:prstGeom>
          <a:solidFill>
            <a:srgbClr val="81aca6">
              <a:alpha val="87000"/>
            </a:srgbClr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CustomShape 14"/>
          <p:cNvSpPr/>
          <p:nvPr/>
        </p:nvSpPr>
        <p:spPr>
          <a:xfrm>
            <a:off x="3919680" y="1620000"/>
            <a:ext cx="287640" cy="819000"/>
          </a:xfrm>
          <a:prstGeom prst="rect">
            <a:avLst/>
          </a:prstGeom>
          <a:solidFill>
            <a:srgbClr val="81aca6">
              <a:alpha val="87000"/>
            </a:srgbClr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CustomShape 15"/>
          <p:cNvSpPr/>
          <p:nvPr/>
        </p:nvSpPr>
        <p:spPr>
          <a:xfrm>
            <a:off x="4207320" y="1620000"/>
            <a:ext cx="288000" cy="819000"/>
          </a:xfrm>
          <a:prstGeom prst="rect">
            <a:avLst/>
          </a:prstGeom>
          <a:solidFill>
            <a:srgbClr val="81aca6">
              <a:alpha val="87000"/>
            </a:srgbClr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TextShape 16"/>
          <p:cNvSpPr txBox="1"/>
          <p:nvPr/>
        </p:nvSpPr>
        <p:spPr>
          <a:xfrm>
            <a:off x="3333240" y="1345320"/>
            <a:ext cx="129564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50938a"/>
                </a:solidFill>
                <a:latin typeface="Arial"/>
              </a:rPr>
              <a:t>Kernel Space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00" name="CustomShape 17"/>
          <p:cNvSpPr/>
          <p:nvPr/>
        </p:nvSpPr>
        <p:spPr>
          <a:xfrm>
            <a:off x="4504680" y="1620000"/>
            <a:ext cx="28800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18"/>
          <p:cNvSpPr/>
          <p:nvPr/>
        </p:nvSpPr>
        <p:spPr>
          <a:xfrm>
            <a:off x="4792680" y="1620000"/>
            <a:ext cx="28764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CustomShape 19"/>
          <p:cNvSpPr/>
          <p:nvPr/>
        </p:nvSpPr>
        <p:spPr>
          <a:xfrm>
            <a:off x="5080320" y="1620000"/>
            <a:ext cx="28800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CustomShape 20"/>
          <p:cNvSpPr/>
          <p:nvPr/>
        </p:nvSpPr>
        <p:spPr>
          <a:xfrm>
            <a:off x="5368320" y="1620000"/>
            <a:ext cx="28728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21"/>
          <p:cNvSpPr/>
          <p:nvPr/>
        </p:nvSpPr>
        <p:spPr>
          <a:xfrm>
            <a:off x="5655600" y="1620000"/>
            <a:ext cx="28764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CustomShape 22"/>
          <p:cNvSpPr/>
          <p:nvPr/>
        </p:nvSpPr>
        <p:spPr>
          <a:xfrm>
            <a:off x="5943240" y="1620000"/>
            <a:ext cx="28800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CustomShape 23"/>
          <p:cNvSpPr/>
          <p:nvPr/>
        </p:nvSpPr>
        <p:spPr>
          <a:xfrm>
            <a:off x="6231240" y="1620000"/>
            <a:ext cx="28728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CustomShape 24"/>
          <p:cNvSpPr/>
          <p:nvPr/>
        </p:nvSpPr>
        <p:spPr>
          <a:xfrm>
            <a:off x="6518520" y="1620000"/>
            <a:ext cx="28764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TextShape 25"/>
          <p:cNvSpPr txBox="1"/>
          <p:nvPr/>
        </p:nvSpPr>
        <p:spPr>
          <a:xfrm>
            <a:off x="4975920" y="1345320"/>
            <a:ext cx="157932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50938a"/>
                </a:solidFill>
                <a:latin typeface="Arial"/>
              </a:rPr>
              <a:t>Application Space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09" name="TextShape 26"/>
          <p:cNvSpPr txBox="1"/>
          <p:nvPr/>
        </p:nvSpPr>
        <p:spPr>
          <a:xfrm>
            <a:off x="7020000" y="2425320"/>
            <a:ext cx="108180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50938a"/>
                </a:solidFill>
                <a:latin typeface="Arial"/>
              </a:rPr>
              <a:t>System Bus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10" name="TextShape 27"/>
          <p:cNvSpPr txBox="1"/>
          <p:nvPr/>
        </p:nvSpPr>
        <p:spPr>
          <a:xfrm>
            <a:off x="346320" y="1800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Data transfer inside of conventional computing systems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TextShape 28"/>
          <p:cNvSpPr txBox="1"/>
          <p:nvPr/>
        </p:nvSpPr>
        <p:spPr>
          <a:xfrm>
            <a:off x="356040" y="68076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CPU involvement in data movement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8" dur="indefinite" restart="never" nodeType="tmRoot">
          <p:childTnLst>
            <p:seq>
              <p:cTn id="89" dur="indefinite" nodeType="mainSeq">
                <p:childTnLst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4" dur="2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7" dur="2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0" dur="2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3" dur="2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6" dur="2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9" dur="2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2" dur="2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5" dur="2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8" dur="2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1" dur="2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4" dur="2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7" dur="2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0" dur="2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3" dur="2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6" dur="2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9" dur="2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2" dur="2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5" dur="2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8" dur="2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1" dur="2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4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extShape 1"/>
          <p:cNvSpPr txBox="1"/>
          <p:nvPr/>
        </p:nvSpPr>
        <p:spPr>
          <a:xfrm>
            <a:off x="5250240" y="2485440"/>
            <a:ext cx="59220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468a1a"/>
                </a:solidFill>
                <a:latin typeface="Arial"/>
              </a:rPr>
              <a:t>Place</a:t>
            </a:r>
            <a:endParaRPr b="0" lang="de-DE" sz="1300" spc="-1" strike="noStrike">
              <a:latin typeface="Arial"/>
            </a:endParaRPr>
          </a:p>
        </p:txBody>
      </p:sp>
      <p:pic>
        <p:nvPicPr>
          <p:cNvPr id="513" name="" descr=""/>
          <p:cNvPicPr/>
          <p:nvPr/>
        </p:nvPicPr>
        <p:blipFill>
          <a:blip r:embed="rId1"/>
          <a:stretch/>
        </p:blipFill>
        <p:spPr>
          <a:xfrm rot="10800000">
            <a:off x="6752160" y="3054960"/>
            <a:ext cx="1526760" cy="1739880"/>
          </a:xfrm>
          <a:prstGeom prst="rect">
            <a:avLst/>
          </a:prstGeom>
          <a:ln w="0">
            <a:noFill/>
          </a:ln>
        </p:spPr>
      </p:pic>
      <p:pic>
        <p:nvPicPr>
          <p:cNvPr id="514" name="" descr=""/>
          <p:cNvPicPr/>
          <p:nvPr/>
        </p:nvPicPr>
        <p:blipFill>
          <a:blip r:embed="rId2"/>
          <a:stretch/>
        </p:blipFill>
        <p:spPr>
          <a:xfrm>
            <a:off x="2822760" y="3307320"/>
            <a:ext cx="1202040" cy="1245960"/>
          </a:xfrm>
          <a:prstGeom prst="rect">
            <a:avLst/>
          </a:prstGeom>
          <a:ln w="0">
            <a:noFill/>
          </a:ln>
        </p:spPr>
      </p:pic>
      <p:pic>
        <p:nvPicPr>
          <p:cNvPr id="515" name="" descr=""/>
          <p:cNvPicPr/>
          <p:nvPr/>
        </p:nvPicPr>
        <p:blipFill>
          <a:blip r:embed="rId3"/>
          <a:stretch/>
        </p:blipFill>
        <p:spPr>
          <a:xfrm>
            <a:off x="3393360" y="1620000"/>
            <a:ext cx="3396960" cy="819000"/>
          </a:xfrm>
          <a:prstGeom prst="rect">
            <a:avLst/>
          </a:prstGeom>
          <a:ln w="0">
            <a:noFill/>
          </a:ln>
        </p:spPr>
      </p:pic>
      <p:sp>
        <p:nvSpPr>
          <p:cNvPr id="516" name="Line 2"/>
          <p:cNvSpPr/>
          <p:nvPr/>
        </p:nvSpPr>
        <p:spPr>
          <a:xfrm>
            <a:off x="2822760" y="2863440"/>
            <a:ext cx="5331960" cy="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Line 3"/>
          <p:cNvSpPr/>
          <p:nvPr/>
        </p:nvSpPr>
        <p:spPr>
          <a:xfrm flipH="1">
            <a:off x="4310640" y="2402640"/>
            <a:ext cx="4320" cy="53244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Line 4"/>
          <p:cNvSpPr/>
          <p:nvPr/>
        </p:nvSpPr>
        <p:spPr>
          <a:xfrm>
            <a:off x="3814920" y="2935080"/>
            <a:ext cx="0" cy="37188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Line 5"/>
          <p:cNvSpPr/>
          <p:nvPr/>
        </p:nvSpPr>
        <p:spPr>
          <a:xfrm flipH="1">
            <a:off x="7038360" y="2863440"/>
            <a:ext cx="360" cy="50148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CustomShape 6"/>
          <p:cNvSpPr/>
          <p:nvPr/>
        </p:nvSpPr>
        <p:spPr>
          <a:xfrm>
            <a:off x="5799240" y="3555000"/>
            <a:ext cx="619560" cy="247680"/>
          </a:xfrm>
          <a:prstGeom prst="rect">
            <a:avLst/>
          </a:prstGeom>
          <a:solidFill>
            <a:srgbClr val="81aca6"/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CustomShape 7"/>
          <p:cNvSpPr/>
          <p:nvPr/>
        </p:nvSpPr>
        <p:spPr>
          <a:xfrm>
            <a:off x="5799240" y="3802680"/>
            <a:ext cx="619560" cy="248400"/>
          </a:xfrm>
          <a:prstGeom prst="rect">
            <a:avLst/>
          </a:prstGeom>
          <a:solidFill>
            <a:srgbClr val="81aca6"/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CustomShape 8"/>
          <p:cNvSpPr/>
          <p:nvPr/>
        </p:nvSpPr>
        <p:spPr>
          <a:xfrm>
            <a:off x="5799240" y="4051080"/>
            <a:ext cx="619560" cy="248040"/>
          </a:xfrm>
          <a:prstGeom prst="rect">
            <a:avLst/>
          </a:prstGeom>
          <a:solidFill>
            <a:srgbClr val="81aca6"/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CustomShape 9"/>
          <p:cNvSpPr/>
          <p:nvPr/>
        </p:nvSpPr>
        <p:spPr>
          <a:xfrm>
            <a:off x="5799240" y="4299120"/>
            <a:ext cx="619560" cy="247680"/>
          </a:xfrm>
          <a:prstGeom prst="rect">
            <a:avLst/>
          </a:prstGeom>
          <a:solidFill>
            <a:srgbClr val="81aca6"/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TextShape 10"/>
          <p:cNvSpPr txBox="1"/>
          <p:nvPr/>
        </p:nvSpPr>
        <p:spPr>
          <a:xfrm>
            <a:off x="5799240" y="3280320"/>
            <a:ext cx="61668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50938a"/>
                </a:solidFill>
                <a:latin typeface="Arial"/>
              </a:rPr>
              <a:t>Buffer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25" name="Line 11"/>
          <p:cNvSpPr/>
          <p:nvPr/>
        </p:nvSpPr>
        <p:spPr>
          <a:xfrm flipH="1" flipV="1">
            <a:off x="6418800" y="3555000"/>
            <a:ext cx="723600" cy="61200"/>
          </a:xfrm>
          <a:prstGeom prst="line">
            <a:avLst/>
          </a:prstGeom>
          <a:ln w="38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Line 12"/>
          <p:cNvSpPr/>
          <p:nvPr/>
        </p:nvSpPr>
        <p:spPr>
          <a:xfrm flipH="1">
            <a:off x="6418800" y="3872160"/>
            <a:ext cx="723600" cy="674640"/>
          </a:xfrm>
          <a:prstGeom prst="line">
            <a:avLst/>
          </a:prstGeom>
          <a:ln w="38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CustomShape 13"/>
          <p:cNvSpPr/>
          <p:nvPr/>
        </p:nvSpPr>
        <p:spPr>
          <a:xfrm>
            <a:off x="3344040" y="1620000"/>
            <a:ext cx="288000" cy="819000"/>
          </a:xfrm>
          <a:prstGeom prst="rect">
            <a:avLst/>
          </a:prstGeom>
          <a:solidFill>
            <a:srgbClr val="81aca6">
              <a:alpha val="87000"/>
            </a:srgbClr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ustomShape 14"/>
          <p:cNvSpPr/>
          <p:nvPr/>
        </p:nvSpPr>
        <p:spPr>
          <a:xfrm>
            <a:off x="3632040" y="1620000"/>
            <a:ext cx="287640" cy="819000"/>
          </a:xfrm>
          <a:prstGeom prst="rect">
            <a:avLst/>
          </a:prstGeom>
          <a:solidFill>
            <a:srgbClr val="81aca6">
              <a:alpha val="87000"/>
            </a:srgbClr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15"/>
          <p:cNvSpPr/>
          <p:nvPr/>
        </p:nvSpPr>
        <p:spPr>
          <a:xfrm>
            <a:off x="3919680" y="1620000"/>
            <a:ext cx="287640" cy="819000"/>
          </a:xfrm>
          <a:prstGeom prst="rect">
            <a:avLst/>
          </a:prstGeom>
          <a:solidFill>
            <a:srgbClr val="81aca6">
              <a:alpha val="87000"/>
            </a:srgbClr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CustomShape 16"/>
          <p:cNvSpPr/>
          <p:nvPr/>
        </p:nvSpPr>
        <p:spPr>
          <a:xfrm>
            <a:off x="4207320" y="1620000"/>
            <a:ext cx="288000" cy="819000"/>
          </a:xfrm>
          <a:prstGeom prst="rect">
            <a:avLst/>
          </a:prstGeom>
          <a:solidFill>
            <a:srgbClr val="81aca6">
              <a:alpha val="87000"/>
            </a:srgbClr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TextShape 17"/>
          <p:cNvSpPr txBox="1"/>
          <p:nvPr/>
        </p:nvSpPr>
        <p:spPr>
          <a:xfrm>
            <a:off x="3333240" y="1345320"/>
            <a:ext cx="129564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50938a"/>
                </a:solidFill>
                <a:latin typeface="Arial"/>
              </a:rPr>
              <a:t>Kernel Space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32" name="CustomShape 18"/>
          <p:cNvSpPr/>
          <p:nvPr/>
        </p:nvSpPr>
        <p:spPr>
          <a:xfrm>
            <a:off x="4504680" y="1620000"/>
            <a:ext cx="28800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CustomShape 19"/>
          <p:cNvSpPr/>
          <p:nvPr/>
        </p:nvSpPr>
        <p:spPr>
          <a:xfrm>
            <a:off x="4792680" y="1620000"/>
            <a:ext cx="28764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CustomShape 20"/>
          <p:cNvSpPr/>
          <p:nvPr/>
        </p:nvSpPr>
        <p:spPr>
          <a:xfrm>
            <a:off x="5080320" y="1620000"/>
            <a:ext cx="28800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CustomShape 21"/>
          <p:cNvSpPr/>
          <p:nvPr/>
        </p:nvSpPr>
        <p:spPr>
          <a:xfrm>
            <a:off x="5368320" y="1620000"/>
            <a:ext cx="28728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CustomShape 22"/>
          <p:cNvSpPr/>
          <p:nvPr/>
        </p:nvSpPr>
        <p:spPr>
          <a:xfrm>
            <a:off x="5655600" y="1620000"/>
            <a:ext cx="28764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CustomShape 23"/>
          <p:cNvSpPr/>
          <p:nvPr/>
        </p:nvSpPr>
        <p:spPr>
          <a:xfrm>
            <a:off x="5943240" y="1620000"/>
            <a:ext cx="28800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CustomShape 24"/>
          <p:cNvSpPr/>
          <p:nvPr/>
        </p:nvSpPr>
        <p:spPr>
          <a:xfrm>
            <a:off x="6231240" y="1620000"/>
            <a:ext cx="28728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CustomShape 25"/>
          <p:cNvSpPr/>
          <p:nvPr/>
        </p:nvSpPr>
        <p:spPr>
          <a:xfrm>
            <a:off x="6518520" y="1620000"/>
            <a:ext cx="28764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TextShape 26"/>
          <p:cNvSpPr txBox="1"/>
          <p:nvPr/>
        </p:nvSpPr>
        <p:spPr>
          <a:xfrm>
            <a:off x="4975920" y="1345320"/>
            <a:ext cx="157932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50938a"/>
                </a:solidFill>
                <a:latin typeface="Arial"/>
              </a:rPr>
              <a:t>Application Space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41" name="TextShape 27"/>
          <p:cNvSpPr txBox="1"/>
          <p:nvPr/>
        </p:nvSpPr>
        <p:spPr>
          <a:xfrm>
            <a:off x="7020000" y="2425320"/>
            <a:ext cx="108180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50938a"/>
                </a:solidFill>
                <a:latin typeface="Arial"/>
              </a:rPr>
              <a:t>System Bus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42" name="Freeform 28"/>
          <p:cNvSpPr/>
          <p:nvPr/>
        </p:nvSpPr>
        <p:spPr>
          <a:xfrm>
            <a:off x="8244720" y="3765240"/>
            <a:ext cx="755640" cy="360"/>
          </a:xfrm>
          <a:custGeom>
            <a:avLst/>
            <a:gdLst/>
            <a:ahLst/>
            <a:rect l="0" t="0" r="r" b="b"/>
            <a:pathLst>
              <a:path w="2099" h="1">
                <a:moveTo>
                  <a:pt x="2098" y="0"/>
                </a:moveTo>
                <a:lnTo>
                  <a:pt x="0" y="0"/>
                </a:lnTo>
              </a:path>
            </a:pathLst>
          </a:custGeom>
          <a:ln w="7632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543" name="TextShape 29"/>
          <p:cNvSpPr txBox="1"/>
          <p:nvPr/>
        </p:nvSpPr>
        <p:spPr>
          <a:xfrm>
            <a:off x="8405640" y="3389400"/>
            <a:ext cx="52812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468a1a"/>
                </a:solidFill>
                <a:latin typeface="Arial"/>
              </a:rPr>
              <a:t>Data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44" name="CustomShape 30"/>
          <p:cNvSpPr/>
          <p:nvPr/>
        </p:nvSpPr>
        <p:spPr>
          <a:xfrm>
            <a:off x="5799240" y="3555000"/>
            <a:ext cx="619560" cy="247680"/>
          </a:xfrm>
          <a:prstGeom prst="rect">
            <a:avLst/>
          </a:prstGeom>
          <a:solidFill>
            <a:srgbClr val="5eb91e"/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Freeform 31"/>
          <p:cNvSpPr/>
          <p:nvPr/>
        </p:nvSpPr>
        <p:spPr>
          <a:xfrm>
            <a:off x="4024800" y="2863440"/>
            <a:ext cx="1735560" cy="736920"/>
          </a:xfrm>
          <a:custGeom>
            <a:avLst/>
            <a:gdLst/>
            <a:ahLst/>
            <a:rect l="0" t="0" r="r" b="b"/>
            <a:pathLst>
              <a:path w="4821" h="2047">
                <a:moveTo>
                  <a:pt x="4820" y="2046"/>
                </a:moveTo>
                <a:cubicBezTo>
                  <a:pt x="2820" y="0"/>
                  <a:pt x="2820" y="46"/>
                  <a:pt x="0" y="1233"/>
                </a:cubicBezTo>
              </a:path>
            </a:pathLst>
          </a:custGeom>
          <a:ln w="5724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546" name="TextShape 32"/>
          <p:cNvSpPr txBox="1"/>
          <p:nvPr/>
        </p:nvSpPr>
        <p:spPr>
          <a:xfrm>
            <a:off x="2865960" y="2477880"/>
            <a:ext cx="59220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468a1a"/>
                </a:solidFill>
                <a:latin typeface="Arial"/>
              </a:rPr>
              <a:t>Place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47" name="Freeform 33"/>
          <p:cNvSpPr/>
          <p:nvPr/>
        </p:nvSpPr>
        <p:spPr>
          <a:xfrm>
            <a:off x="3240000" y="2510280"/>
            <a:ext cx="441360" cy="755640"/>
          </a:xfrm>
          <a:custGeom>
            <a:avLst/>
            <a:gdLst/>
            <a:ahLst/>
            <a:rect l="0" t="0" r="r" b="b"/>
            <a:pathLst>
              <a:path w="1226" h="2099">
                <a:moveTo>
                  <a:pt x="998" y="2098"/>
                </a:moveTo>
                <a:cubicBezTo>
                  <a:pt x="0" y="1026"/>
                  <a:pt x="1225" y="0"/>
                  <a:pt x="1225" y="0"/>
                </a:cubicBezTo>
              </a:path>
            </a:pathLst>
          </a:custGeom>
          <a:ln w="5724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548" name="CustomShape 34"/>
          <p:cNvSpPr/>
          <p:nvPr/>
        </p:nvSpPr>
        <p:spPr>
          <a:xfrm>
            <a:off x="3632040" y="1620000"/>
            <a:ext cx="287640" cy="819000"/>
          </a:xfrm>
          <a:prstGeom prst="rect">
            <a:avLst/>
          </a:prstGeom>
          <a:solidFill>
            <a:srgbClr val="5eb91e">
              <a:alpha val="87000"/>
            </a:srgbClr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9" name="Freeform 35"/>
          <p:cNvSpPr/>
          <p:nvPr/>
        </p:nvSpPr>
        <p:spPr>
          <a:xfrm>
            <a:off x="3780000" y="2520000"/>
            <a:ext cx="180360" cy="720360"/>
          </a:xfrm>
          <a:custGeom>
            <a:avLst/>
            <a:gdLst/>
            <a:ahLst/>
            <a:rect l="0" t="0" r="r" b="b"/>
            <a:pathLst>
              <a:path w="501" h="2001">
                <a:moveTo>
                  <a:pt x="0" y="0"/>
                </a:moveTo>
                <a:cubicBezTo>
                  <a:pt x="500" y="1000"/>
                  <a:pt x="500" y="954"/>
                  <a:pt x="97" y="2000"/>
                </a:cubicBezTo>
              </a:path>
            </a:pathLst>
          </a:custGeom>
          <a:ln w="5724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550" name="TextShape 36"/>
          <p:cNvSpPr txBox="1"/>
          <p:nvPr/>
        </p:nvSpPr>
        <p:spPr>
          <a:xfrm>
            <a:off x="4630320" y="3097440"/>
            <a:ext cx="59220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468a1a"/>
                </a:solidFill>
                <a:latin typeface="Arial"/>
              </a:rPr>
              <a:t>Fetch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51" name="TextShape 37"/>
          <p:cNvSpPr txBox="1"/>
          <p:nvPr/>
        </p:nvSpPr>
        <p:spPr>
          <a:xfrm>
            <a:off x="3909240" y="2723760"/>
            <a:ext cx="59220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468a1a"/>
                </a:solidFill>
                <a:latin typeface="Arial"/>
              </a:rPr>
              <a:t>Fetch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52" name="Freeform 38"/>
          <p:cNvSpPr/>
          <p:nvPr/>
        </p:nvSpPr>
        <p:spPr>
          <a:xfrm>
            <a:off x="3919680" y="2523960"/>
            <a:ext cx="1306080" cy="716400"/>
          </a:xfrm>
          <a:custGeom>
            <a:avLst/>
            <a:gdLst/>
            <a:ahLst/>
            <a:rect l="0" t="0" r="r" b="b"/>
            <a:pathLst>
              <a:path w="3628" h="1990">
                <a:moveTo>
                  <a:pt x="0" y="1989"/>
                </a:moveTo>
                <a:lnTo>
                  <a:pt x="3627" y="0"/>
                </a:lnTo>
              </a:path>
            </a:pathLst>
          </a:custGeom>
          <a:ln w="5724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553" name="TextShape 39"/>
          <p:cNvSpPr txBox="1"/>
          <p:nvPr/>
        </p:nvSpPr>
        <p:spPr>
          <a:xfrm>
            <a:off x="5250240" y="2485440"/>
            <a:ext cx="59220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b2b2b2"/>
                </a:solidFill>
                <a:latin typeface="Arial"/>
              </a:rPr>
              <a:t>Place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54" name="CustomShape 40"/>
          <p:cNvSpPr/>
          <p:nvPr/>
        </p:nvSpPr>
        <p:spPr>
          <a:xfrm>
            <a:off x="5080320" y="1620000"/>
            <a:ext cx="288000" cy="819000"/>
          </a:xfrm>
          <a:prstGeom prst="rect">
            <a:avLst/>
          </a:prstGeom>
          <a:solidFill>
            <a:srgbClr val="5eb91e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41"/>
          <p:cNvSpPr/>
          <p:nvPr/>
        </p:nvSpPr>
        <p:spPr>
          <a:xfrm>
            <a:off x="401400" y="1225440"/>
            <a:ext cx="2298600" cy="57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</a:rPr>
              <a:t>Data arrives and is placed in device buffer</a:t>
            </a:r>
            <a:endParaRPr b="0" lang="de-DE" sz="15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556" name="CustomShape 42"/>
          <p:cNvSpPr/>
          <p:nvPr/>
        </p:nvSpPr>
        <p:spPr>
          <a:xfrm>
            <a:off x="394560" y="1980000"/>
            <a:ext cx="2298600" cy="57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</a:rPr>
              <a:t>CPU Fetches data from buffer</a:t>
            </a:r>
            <a:endParaRPr b="0" lang="de-DE" sz="15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557" name="CustomShape 43"/>
          <p:cNvSpPr/>
          <p:nvPr/>
        </p:nvSpPr>
        <p:spPr>
          <a:xfrm>
            <a:off x="366840" y="2787120"/>
            <a:ext cx="2298600" cy="57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</a:rPr>
              <a:t>CPU Places data into Driver memory</a:t>
            </a:r>
            <a:endParaRPr b="0" lang="de-DE" sz="15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558" name="CustomShape 44"/>
          <p:cNvSpPr/>
          <p:nvPr/>
        </p:nvSpPr>
        <p:spPr>
          <a:xfrm>
            <a:off x="353160" y="3600000"/>
            <a:ext cx="2298600" cy="57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</a:rPr>
              <a:t>CPU Fetches data from Driver</a:t>
            </a:r>
            <a:endParaRPr b="0" lang="de-DE" sz="15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559" name="CustomShape 45"/>
          <p:cNvSpPr/>
          <p:nvPr/>
        </p:nvSpPr>
        <p:spPr>
          <a:xfrm>
            <a:off x="360000" y="4320000"/>
            <a:ext cx="2298600" cy="57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</a:rPr>
              <a:t>CPU Places data into application space</a:t>
            </a:r>
            <a:endParaRPr b="0" lang="de-DE" sz="15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560" name="TextShape 46"/>
          <p:cNvSpPr txBox="1"/>
          <p:nvPr/>
        </p:nvSpPr>
        <p:spPr>
          <a:xfrm>
            <a:off x="346320" y="1800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Data transfer inside of conventional computing systems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TextShape 47"/>
          <p:cNvSpPr txBox="1"/>
          <p:nvPr/>
        </p:nvSpPr>
        <p:spPr>
          <a:xfrm>
            <a:off x="356040" y="68076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CPU involvement in data movement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Freeform 48"/>
          <p:cNvSpPr/>
          <p:nvPr/>
        </p:nvSpPr>
        <p:spPr>
          <a:xfrm>
            <a:off x="8244720" y="3765240"/>
            <a:ext cx="755640" cy="360"/>
          </a:xfrm>
          <a:custGeom>
            <a:avLst/>
            <a:gdLst/>
            <a:ahLst/>
            <a:rect l="0" t="0" r="r" b="b"/>
            <a:pathLst>
              <a:path w="2099" h="1">
                <a:moveTo>
                  <a:pt x="2098" y="0"/>
                </a:moveTo>
                <a:lnTo>
                  <a:pt x="0" y="0"/>
                </a:lnTo>
              </a:path>
            </a:pathLst>
          </a:custGeom>
          <a:ln w="76320">
            <a:solidFill>
              <a:srgbClr val="b2b2b2"/>
            </a:solidFill>
            <a:round/>
            <a:tailEnd len="med" type="triangle" w="med"/>
          </a:ln>
        </p:spPr>
      </p:sp>
      <p:sp>
        <p:nvSpPr>
          <p:cNvPr id="563" name="TextShape 49"/>
          <p:cNvSpPr txBox="1"/>
          <p:nvPr/>
        </p:nvSpPr>
        <p:spPr>
          <a:xfrm>
            <a:off x="8405640" y="3389400"/>
            <a:ext cx="52812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b2b2b2"/>
                </a:solidFill>
                <a:latin typeface="Arial"/>
              </a:rPr>
              <a:t>Data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64" name="CustomShape 50"/>
          <p:cNvSpPr/>
          <p:nvPr/>
        </p:nvSpPr>
        <p:spPr>
          <a:xfrm>
            <a:off x="5799240" y="3555000"/>
            <a:ext cx="619560" cy="247680"/>
          </a:xfrm>
          <a:prstGeom prst="rect">
            <a:avLst/>
          </a:prstGeom>
          <a:solidFill>
            <a:srgbClr val="b2b2b2"/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5" name="Freeform 51"/>
          <p:cNvSpPr/>
          <p:nvPr/>
        </p:nvSpPr>
        <p:spPr>
          <a:xfrm>
            <a:off x="4024800" y="2863440"/>
            <a:ext cx="1735560" cy="736920"/>
          </a:xfrm>
          <a:custGeom>
            <a:avLst/>
            <a:gdLst/>
            <a:ahLst/>
            <a:rect l="0" t="0" r="r" b="b"/>
            <a:pathLst>
              <a:path w="4821" h="2047">
                <a:moveTo>
                  <a:pt x="4820" y="2046"/>
                </a:moveTo>
                <a:cubicBezTo>
                  <a:pt x="2820" y="0"/>
                  <a:pt x="2820" y="46"/>
                  <a:pt x="0" y="1233"/>
                </a:cubicBezTo>
              </a:path>
            </a:pathLst>
          </a:custGeom>
          <a:ln w="57240">
            <a:solidFill>
              <a:srgbClr val="b2b2b2"/>
            </a:solidFill>
            <a:round/>
            <a:tailEnd len="med" type="triangle" w="med"/>
          </a:ln>
        </p:spPr>
      </p:sp>
      <p:sp>
        <p:nvSpPr>
          <p:cNvPr id="566" name="TextShape 52"/>
          <p:cNvSpPr txBox="1"/>
          <p:nvPr/>
        </p:nvSpPr>
        <p:spPr>
          <a:xfrm>
            <a:off x="4630320" y="3097440"/>
            <a:ext cx="59220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b2b2b2"/>
                </a:solidFill>
                <a:latin typeface="Arial"/>
              </a:rPr>
              <a:t>Fetch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67" name="Freeform 53"/>
          <p:cNvSpPr/>
          <p:nvPr/>
        </p:nvSpPr>
        <p:spPr>
          <a:xfrm>
            <a:off x="3240000" y="2510280"/>
            <a:ext cx="441360" cy="755640"/>
          </a:xfrm>
          <a:custGeom>
            <a:avLst/>
            <a:gdLst/>
            <a:ahLst/>
            <a:rect l="0" t="0" r="r" b="b"/>
            <a:pathLst>
              <a:path w="1226" h="2099">
                <a:moveTo>
                  <a:pt x="998" y="2098"/>
                </a:moveTo>
                <a:cubicBezTo>
                  <a:pt x="0" y="1026"/>
                  <a:pt x="1225" y="0"/>
                  <a:pt x="1225" y="0"/>
                </a:cubicBezTo>
              </a:path>
            </a:pathLst>
          </a:custGeom>
          <a:ln w="57240">
            <a:solidFill>
              <a:srgbClr val="b2b2b2"/>
            </a:solidFill>
            <a:round/>
            <a:tailEnd len="med" type="triangle" w="med"/>
          </a:ln>
        </p:spPr>
      </p:sp>
      <p:sp>
        <p:nvSpPr>
          <p:cNvPr id="568" name="TextShape 54"/>
          <p:cNvSpPr txBox="1"/>
          <p:nvPr/>
        </p:nvSpPr>
        <p:spPr>
          <a:xfrm>
            <a:off x="2865960" y="2477880"/>
            <a:ext cx="59220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b2b2b2"/>
                </a:solidFill>
                <a:latin typeface="Arial"/>
              </a:rPr>
              <a:t>Place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69" name="TextShape 55"/>
          <p:cNvSpPr txBox="1"/>
          <p:nvPr/>
        </p:nvSpPr>
        <p:spPr>
          <a:xfrm>
            <a:off x="3909240" y="2723760"/>
            <a:ext cx="59220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b2b2b2"/>
                </a:solidFill>
                <a:latin typeface="Arial"/>
              </a:rPr>
              <a:t>Fetch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70" name="Freeform 56"/>
          <p:cNvSpPr/>
          <p:nvPr/>
        </p:nvSpPr>
        <p:spPr>
          <a:xfrm>
            <a:off x="3780000" y="2520000"/>
            <a:ext cx="180360" cy="720360"/>
          </a:xfrm>
          <a:custGeom>
            <a:avLst/>
            <a:gdLst/>
            <a:ahLst/>
            <a:rect l="0" t="0" r="r" b="b"/>
            <a:pathLst>
              <a:path w="501" h="2001">
                <a:moveTo>
                  <a:pt x="0" y="0"/>
                </a:moveTo>
                <a:cubicBezTo>
                  <a:pt x="500" y="1000"/>
                  <a:pt x="500" y="954"/>
                  <a:pt x="97" y="2000"/>
                </a:cubicBezTo>
              </a:path>
            </a:pathLst>
          </a:custGeom>
          <a:ln w="57240">
            <a:solidFill>
              <a:srgbClr val="b2b2b2"/>
            </a:solidFill>
            <a:round/>
            <a:tailEnd len="med" type="triangle" w="med"/>
          </a:ln>
        </p:spPr>
      </p:sp>
      <p:sp>
        <p:nvSpPr>
          <p:cNvPr id="571" name="CustomShape 57"/>
          <p:cNvSpPr/>
          <p:nvPr/>
        </p:nvSpPr>
        <p:spPr>
          <a:xfrm>
            <a:off x="3632040" y="1620000"/>
            <a:ext cx="287640" cy="819000"/>
          </a:xfrm>
          <a:prstGeom prst="rect">
            <a:avLst/>
          </a:prstGeom>
          <a:solidFill>
            <a:srgbClr val="b2b2b2">
              <a:alpha val="87000"/>
            </a:srgbClr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2" name="Freeform 58"/>
          <p:cNvSpPr/>
          <p:nvPr/>
        </p:nvSpPr>
        <p:spPr>
          <a:xfrm>
            <a:off x="3919680" y="2523960"/>
            <a:ext cx="1306080" cy="716400"/>
          </a:xfrm>
          <a:custGeom>
            <a:avLst/>
            <a:gdLst/>
            <a:ahLst/>
            <a:rect l="0" t="0" r="r" b="b"/>
            <a:pathLst>
              <a:path w="3628" h="1990">
                <a:moveTo>
                  <a:pt x="0" y="1989"/>
                </a:moveTo>
                <a:lnTo>
                  <a:pt x="3627" y="0"/>
                </a:lnTo>
              </a:path>
            </a:pathLst>
          </a:custGeom>
          <a:ln w="57240">
            <a:solidFill>
              <a:srgbClr val="b2b2b2"/>
            </a:solidFill>
            <a:round/>
            <a:tailEnd len="med" type="triangle" w="med"/>
          </a:ln>
        </p:spPr>
      </p:sp>
      <p:sp>
        <p:nvSpPr>
          <p:cNvPr id="573" name="CustomShape 59"/>
          <p:cNvSpPr/>
          <p:nvPr/>
        </p:nvSpPr>
        <p:spPr>
          <a:xfrm>
            <a:off x="4181400" y="3745440"/>
            <a:ext cx="1398600" cy="57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1" lang="en-US" sz="1600" spc="-1" strike="noStrike">
                <a:solidFill>
                  <a:srgbClr val="0a2d6e"/>
                </a:solidFill>
                <a:latin typeface="Arial"/>
              </a:rPr>
              <a:t>Repeat for each Data!</a:t>
            </a:r>
            <a:endParaRPr b="1" lang="de-DE" sz="1600" spc="-1" strike="noStrike">
              <a:solidFill>
                <a:srgbClr val="0a2d6e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5" dur="indefinite" restart="never" nodeType="tmRoot">
          <p:childTnLst>
            <p:seq>
              <p:cTn id="156" dur="indefinite" nodeType="mainSeq">
                <p:childTnLst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CustomShape 1"/>
          <p:cNvSpPr/>
          <p:nvPr/>
        </p:nvSpPr>
        <p:spPr>
          <a:xfrm>
            <a:off x="6198120" y="3408480"/>
            <a:ext cx="574200" cy="765360"/>
          </a:xfrm>
          <a:prstGeom prst="rect">
            <a:avLst/>
          </a:prstGeom>
          <a:solidFill>
            <a:srgbClr val="81aca6"/>
          </a:solidFill>
          <a:ln w="0">
            <a:solidFill>
              <a:srgbClr val="50938a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575" name="" descr=""/>
          <p:cNvPicPr/>
          <p:nvPr/>
        </p:nvPicPr>
        <p:blipFill>
          <a:blip r:embed="rId1"/>
          <a:stretch/>
        </p:blipFill>
        <p:spPr>
          <a:xfrm rot="10800000">
            <a:off x="6752160" y="3054960"/>
            <a:ext cx="1526760" cy="1739880"/>
          </a:xfrm>
          <a:prstGeom prst="rect">
            <a:avLst/>
          </a:prstGeom>
          <a:ln w="0">
            <a:noFill/>
          </a:ln>
        </p:spPr>
      </p:pic>
      <p:pic>
        <p:nvPicPr>
          <p:cNvPr id="576" name="" descr=""/>
          <p:cNvPicPr/>
          <p:nvPr/>
        </p:nvPicPr>
        <p:blipFill>
          <a:blip r:embed="rId2"/>
          <a:stretch/>
        </p:blipFill>
        <p:spPr>
          <a:xfrm>
            <a:off x="2822760" y="3307320"/>
            <a:ext cx="1202040" cy="1245960"/>
          </a:xfrm>
          <a:prstGeom prst="rect">
            <a:avLst/>
          </a:prstGeom>
          <a:ln w="0">
            <a:noFill/>
          </a:ln>
        </p:spPr>
      </p:pic>
      <p:pic>
        <p:nvPicPr>
          <p:cNvPr id="577" name="" descr=""/>
          <p:cNvPicPr/>
          <p:nvPr/>
        </p:nvPicPr>
        <p:blipFill>
          <a:blip r:embed="rId3"/>
          <a:stretch/>
        </p:blipFill>
        <p:spPr>
          <a:xfrm>
            <a:off x="3393360" y="1620000"/>
            <a:ext cx="3396960" cy="819000"/>
          </a:xfrm>
          <a:prstGeom prst="rect">
            <a:avLst/>
          </a:prstGeom>
          <a:ln w="0">
            <a:noFill/>
          </a:ln>
        </p:spPr>
      </p:pic>
      <p:sp>
        <p:nvSpPr>
          <p:cNvPr id="578" name="Line 2"/>
          <p:cNvSpPr/>
          <p:nvPr/>
        </p:nvSpPr>
        <p:spPr>
          <a:xfrm>
            <a:off x="2822760" y="2863440"/>
            <a:ext cx="5331960" cy="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9" name="Line 3"/>
          <p:cNvSpPr/>
          <p:nvPr/>
        </p:nvSpPr>
        <p:spPr>
          <a:xfrm flipH="1">
            <a:off x="4310640" y="2402640"/>
            <a:ext cx="4320" cy="53244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0" name="Line 4"/>
          <p:cNvSpPr/>
          <p:nvPr/>
        </p:nvSpPr>
        <p:spPr>
          <a:xfrm>
            <a:off x="3814920" y="2935080"/>
            <a:ext cx="0" cy="37188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1" name="Line 5"/>
          <p:cNvSpPr/>
          <p:nvPr/>
        </p:nvSpPr>
        <p:spPr>
          <a:xfrm flipH="1">
            <a:off x="6772320" y="2907000"/>
            <a:ext cx="360" cy="50148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2" name="TextShape 6"/>
          <p:cNvSpPr txBox="1"/>
          <p:nvPr/>
        </p:nvSpPr>
        <p:spPr>
          <a:xfrm>
            <a:off x="6142680" y="3546000"/>
            <a:ext cx="692640" cy="459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de-DE" sz="1300" spc="-1" strike="noStrike">
                <a:solidFill>
                  <a:srgbClr val="ffffff"/>
                </a:solidFill>
                <a:latin typeface="Arial"/>
              </a:rPr>
              <a:t>DMA</a:t>
            </a:r>
            <a:endParaRPr b="0" lang="de-DE" sz="1300" spc="-1" strike="noStrike">
              <a:latin typeface="Arial"/>
            </a:endParaRPr>
          </a:p>
          <a:p>
            <a:pPr algn="ctr"/>
            <a:r>
              <a:rPr b="0" lang="de-DE" sz="1300" spc="-1" strike="noStrike">
                <a:solidFill>
                  <a:srgbClr val="ffffff"/>
                </a:solidFill>
                <a:latin typeface="Arial"/>
              </a:rPr>
              <a:t>Engine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83" name="CustomShape 7"/>
          <p:cNvSpPr/>
          <p:nvPr/>
        </p:nvSpPr>
        <p:spPr>
          <a:xfrm>
            <a:off x="3344040" y="1620000"/>
            <a:ext cx="288000" cy="819000"/>
          </a:xfrm>
          <a:prstGeom prst="rect">
            <a:avLst/>
          </a:prstGeom>
          <a:solidFill>
            <a:srgbClr val="81aca6">
              <a:alpha val="87000"/>
            </a:srgbClr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4" name="CustomShape 8"/>
          <p:cNvSpPr/>
          <p:nvPr/>
        </p:nvSpPr>
        <p:spPr>
          <a:xfrm>
            <a:off x="3632040" y="1620000"/>
            <a:ext cx="287640" cy="819000"/>
          </a:xfrm>
          <a:prstGeom prst="rect">
            <a:avLst/>
          </a:prstGeom>
          <a:solidFill>
            <a:srgbClr val="81aca6">
              <a:alpha val="87000"/>
            </a:srgbClr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5" name="CustomShape 9"/>
          <p:cNvSpPr/>
          <p:nvPr/>
        </p:nvSpPr>
        <p:spPr>
          <a:xfrm>
            <a:off x="3919680" y="1620000"/>
            <a:ext cx="287640" cy="819000"/>
          </a:xfrm>
          <a:prstGeom prst="rect">
            <a:avLst/>
          </a:prstGeom>
          <a:solidFill>
            <a:srgbClr val="81aca6">
              <a:alpha val="87000"/>
            </a:srgbClr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6" name="CustomShape 10"/>
          <p:cNvSpPr/>
          <p:nvPr/>
        </p:nvSpPr>
        <p:spPr>
          <a:xfrm>
            <a:off x="4207320" y="1620000"/>
            <a:ext cx="288000" cy="819000"/>
          </a:xfrm>
          <a:prstGeom prst="rect">
            <a:avLst/>
          </a:prstGeom>
          <a:solidFill>
            <a:srgbClr val="81aca6">
              <a:alpha val="87000"/>
            </a:srgbClr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7" name="TextShape 11"/>
          <p:cNvSpPr txBox="1"/>
          <p:nvPr/>
        </p:nvSpPr>
        <p:spPr>
          <a:xfrm>
            <a:off x="3333240" y="1345320"/>
            <a:ext cx="129564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50938a"/>
                </a:solidFill>
                <a:latin typeface="Arial"/>
              </a:rPr>
              <a:t>Kernel Space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88" name="CustomShape 12"/>
          <p:cNvSpPr/>
          <p:nvPr/>
        </p:nvSpPr>
        <p:spPr>
          <a:xfrm>
            <a:off x="4504680" y="1620000"/>
            <a:ext cx="28800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9" name="CustomShape 13"/>
          <p:cNvSpPr/>
          <p:nvPr/>
        </p:nvSpPr>
        <p:spPr>
          <a:xfrm>
            <a:off x="4792680" y="1620000"/>
            <a:ext cx="28764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CustomShape 14"/>
          <p:cNvSpPr/>
          <p:nvPr/>
        </p:nvSpPr>
        <p:spPr>
          <a:xfrm>
            <a:off x="5080320" y="1620000"/>
            <a:ext cx="28800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1" name="CustomShape 15"/>
          <p:cNvSpPr/>
          <p:nvPr/>
        </p:nvSpPr>
        <p:spPr>
          <a:xfrm>
            <a:off x="5368320" y="1620000"/>
            <a:ext cx="28728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2" name="CustomShape 16"/>
          <p:cNvSpPr/>
          <p:nvPr/>
        </p:nvSpPr>
        <p:spPr>
          <a:xfrm>
            <a:off x="5655600" y="1620000"/>
            <a:ext cx="28764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3" name="CustomShape 17"/>
          <p:cNvSpPr/>
          <p:nvPr/>
        </p:nvSpPr>
        <p:spPr>
          <a:xfrm>
            <a:off x="5943240" y="1620000"/>
            <a:ext cx="28800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4" name="CustomShape 18"/>
          <p:cNvSpPr/>
          <p:nvPr/>
        </p:nvSpPr>
        <p:spPr>
          <a:xfrm>
            <a:off x="6231240" y="1620000"/>
            <a:ext cx="28728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CustomShape 19"/>
          <p:cNvSpPr/>
          <p:nvPr/>
        </p:nvSpPr>
        <p:spPr>
          <a:xfrm>
            <a:off x="6518520" y="1620000"/>
            <a:ext cx="287640" cy="819000"/>
          </a:xfrm>
          <a:prstGeom prst="rect">
            <a:avLst/>
          </a:prstGeom>
          <a:solidFill>
            <a:srgbClr val="729fcf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6" name="TextShape 20"/>
          <p:cNvSpPr txBox="1"/>
          <p:nvPr/>
        </p:nvSpPr>
        <p:spPr>
          <a:xfrm>
            <a:off x="4975920" y="1345320"/>
            <a:ext cx="157932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50938a"/>
                </a:solidFill>
                <a:latin typeface="Arial"/>
              </a:rPr>
              <a:t>Application Space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97" name="TextShape 21"/>
          <p:cNvSpPr txBox="1"/>
          <p:nvPr/>
        </p:nvSpPr>
        <p:spPr>
          <a:xfrm>
            <a:off x="7020000" y="2425320"/>
            <a:ext cx="108180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50938a"/>
                </a:solidFill>
                <a:latin typeface="Arial"/>
              </a:rPr>
              <a:t>System Bus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598" name="Freeform 22"/>
          <p:cNvSpPr/>
          <p:nvPr/>
        </p:nvSpPr>
        <p:spPr>
          <a:xfrm>
            <a:off x="8244720" y="3765240"/>
            <a:ext cx="755640" cy="360"/>
          </a:xfrm>
          <a:custGeom>
            <a:avLst/>
            <a:gdLst/>
            <a:ahLst/>
            <a:rect l="0" t="0" r="r" b="b"/>
            <a:pathLst>
              <a:path w="2099" h="1">
                <a:moveTo>
                  <a:pt x="2098" y="0"/>
                </a:moveTo>
                <a:lnTo>
                  <a:pt x="0" y="0"/>
                </a:lnTo>
              </a:path>
            </a:pathLst>
          </a:custGeom>
          <a:ln w="7632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599" name="TextShape 23"/>
          <p:cNvSpPr txBox="1"/>
          <p:nvPr/>
        </p:nvSpPr>
        <p:spPr>
          <a:xfrm>
            <a:off x="8405640" y="3389400"/>
            <a:ext cx="52812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468a1a"/>
                </a:solidFill>
                <a:latin typeface="Arial"/>
              </a:rPr>
              <a:t>Data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600" name="CustomShape 24"/>
          <p:cNvSpPr/>
          <p:nvPr/>
        </p:nvSpPr>
        <p:spPr>
          <a:xfrm>
            <a:off x="401400" y="1225440"/>
            <a:ext cx="2298600" cy="111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</a:rPr>
              <a:t>CPU „reserves“ memory in application space (Pinning)</a:t>
            </a:r>
            <a:endParaRPr b="0" lang="de-DE" sz="15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601" name="CustomShape 25"/>
          <p:cNvSpPr/>
          <p:nvPr/>
        </p:nvSpPr>
        <p:spPr>
          <a:xfrm>
            <a:off x="353520" y="2333880"/>
            <a:ext cx="2298600" cy="126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</a:rPr>
              <a:t>CPU configures the device’s DMA engine, effectively „Mapping“ the pinned memory to the device</a:t>
            </a:r>
            <a:endParaRPr b="0" lang="de-DE" sz="15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602" name="CustomShape 26"/>
          <p:cNvSpPr/>
          <p:nvPr/>
        </p:nvSpPr>
        <p:spPr>
          <a:xfrm>
            <a:off x="346320" y="3960000"/>
            <a:ext cx="2298600" cy="83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</a:rPr>
              <a:t>Data arrives and is placed right into destination memory</a:t>
            </a:r>
            <a:endParaRPr b="0" lang="de-DE" sz="15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603" name="Freeform 27"/>
          <p:cNvSpPr/>
          <p:nvPr/>
        </p:nvSpPr>
        <p:spPr>
          <a:xfrm>
            <a:off x="4140000" y="2520000"/>
            <a:ext cx="1080360" cy="900360"/>
          </a:xfrm>
          <a:custGeom>
            <a:avLst/>
            <a:gdLst/>
            <a:ahLst/>
            <a:rect l="0" t="0" r="r" b="b"/>
            <a:pathLst>
              <a:path w="3001" h="2501">
                <a:moveTo>
                  <a:pt x="0" y="2500"/>
                </a:moveTo>
                <a:lnTo>
                  <a:pt x="3000" y="0"/>
                </a:lnTo>
              </a:path>
            </a:pathLst>
          </a:custGeom>
          <a:ln w="5724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604" name="TextShape 28"/>
          <p:cNvSpPr txBox="1"/>
          <p:nvPr/>
        </p:nvSpPr>
        <p:spPr>
          <a:xfrm>
            <a:off x="5176440" y="2457360"/>
            <a:ext cx="54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400" spc="-1" strike="noStrike">
                <a:solidFill>
                  <a:srgbClr val="468a1a"/>
                </a:solidFill>
                <a:latin typeface="Arial"/>
              </a:rPr>
              <a:t>Pin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605" name="CustomShape 29"/>
          <p:cNvSpPr/>
          <p:nvPr/>
        </p:nvSpPr>
        <p:spPr>
          <a:xfrm>
            <a:off x="4792320" y="1620000"/>
            <a:ext cx="287640" cy="819000"/>
          </a:xfrm>
          <a:prstGeom prst="rect">
            <a:avLst/>
          </a:prstGeom>
          <a:solidFill>
            <a:srgbClr val="999999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CustomShape 30"/>
          <p:cNvSpPr/>
          <p:nvPr/>
        </p:nvSpPr>
        <p:spPr>
          <a:xfrm>
            <a:off x="5079960" y="1620000"/>
            <a:ext cx="288000" cy="819000"/>
          </a:xfrm>
          <a:prstGeom prst="rect">
            <a:avLst/>
          </a:prstGeom>
          <a:solidFill>
            <a:srgbClr val="999999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7" name="CustomShape 31"/>
          <p:cNvSpPr/>
          <p:nvPr/>
        </p:nvSpPr>
        <p:spPr>
          <a:xfrm>
            <a:off x="5367960" y="1620000"/>
            <a:ext cx="287280" cy="819000"/>
          </a:xfrm>
          <a:prstGeom prst="rect">
            <a:avLst/>
          </a:prstGeom>
          <a:solidFill>
            <a:srgbClr val="999999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8" name="CustomShape 32"/>
          <p:cNvSpPr/>
          <p:nvPr/>
        </p:nvSpPr>
        <p:spPr>
          <a:xfrm>
            <a:off x="5655240" y="1620000"/>
            <a:ext cx="287640" cy="819000"/>
          </a:xfrm>
          <a:prstGeom prst="rect">
            <a:avLst/>
          </a:prstGeom>
          <a:solidFill>
            <a:srgbClr val="999999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9" name="CustomShape 33"/>
          <p:cNvSpPr/>
          <p:nvPr/>
        </p:nvSpPr>
        <p:spPr>
          <a:xfrm>
            <a:off x="4791960" y="1620000"/>
            <a:ext cx="287640" cy="819000"/>
          </a:xfrm>
          <a:prstGeom prst="rect">
            <a:avLst/>
          </a:prstGeom>
          <a:solidFill>
            <a:srgbClr val="5eb91e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0" name="CustomShape 34"/>
          <p:cNvSpPr/>
          <p:nvPr/>
        </p:nvSpPr>
        <p:spPr>
          <a:xfrm>
            <a:off x="5079600" y="1620000"/>
            <a:ext cx="288000" cy="819000"/>
          </a:xfrm>
          <a:prstGeom prst="rect">
            <a:avLst/>
          </a:prstGeom>
          <a:solidFill>
            <a:srgbClr val="5eb91e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1" name="CustomShape 35"/>
          <p:cNvSpPr/>
          <p:nvPr/>
        </p:nvSpPr>
        <p:spPr>
          <a:xfrm>
            <a:off x="5367600" y="1620000"/>
            <a:ext cx="287280" cy="819000"/>
          </a:xfrm>
          <a:prstGeom prst="rect">
            <a:avLst/>
          </a:prstGeom>
          <a:solidFill>
            <a:srgbClr val="5eb91e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2" name="CustomShape 36"/>
          <p:cNvSpPr/>
          <p:nvPr/>
        </p:nvSpPr>
        <p:spPr>
          <a:xfrm>
            <a:off x="5654880" y="1620000"/>
            <a:ext cx="287640" cy="819000"/>
          </a:xfrm>
          <a:prstGeom prst="rect">
            <a:avLst/>
          </a:prstGeom>
          <a:solidFill>
            <a:srgbClr val="5eb91e">
              <a:alpha val="87000"/>
            </a:srgbClr>
          </a:solidFill>
          <a:ln w="0">
            <a:solidFill>
              <a:srgbClr val="2a60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3" name="Freeform 37"/>
          <p:cNvSpPr/>
          <p:nvPr/>
        </p:nvSpPr>
        <p:spPr>
          <a:xfrm>
            <a:off x="4156920" y="3503880"/>
            <a:ext cx="1963440" cy="276480"/>
          </a:xfrm>
          <a:custGeom>
            <a:avLst/>
            <a:gdLst/>
            <a:ahLst/>
            <a:rect l="0" t="0" r="r" b="b"/>
            <a:pathLst>
              <a:path w="5454" h="768">
                <a:moveTo>
                  <a:pt x="0" y="0"/>
                </a:moveTo>
                <a:lnTo>
                  <a:pt x="5453" y="767"/>
                </a:lnTo>
              </a:path>
            </a:pathLst>
          </a:custGeom>
          <a:ln w="5724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614" name="TextShape 38"/>
          <p:cNvSpPr txBox="1"/>
          <p:nvPr/>
        </p:nvSpPr>
        <p:spPr>
          <a:xfrm>
            <a:off x="4696560" y="3674880"/>
            <a:ext cx="108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400" spc="-1" strike="noStrike">
                <a:solidFill>
                  <a:srgbClr val="468a1a"/>
                </a:solidFill>
                <a:latin typeface="Arial"/>
              </a:rPr>
              <a:t>Configure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615" name="Freeform 39"/>
          <p:cNvSpPr/>
          <p:nvPr/>
        </p:nvSpPr>
        <p:spPr>
          <a:xfrm>
            <a:off x="4792680" y="2439000"/>
            <a:ext cx="2344680" cy="1194480"/>
          </a:xfrm>
          <a:custGeom>
            <a:avLst/>
            <a:gdLst/>
            <a:ahLst/>
            <a:rect l="0" t="0" r="r" b="b"/>
            <a:pathLst>
              <a:path w="6513" h="3318">
                <a:moveTo>
                  <a:pt x="0" y="0"/>
                </a:moveTo>
                <a:lnTo>
                  <a:pt x="6512" y="3317"/>
                </a:lnTo>
              </a:path>
            </a:pathLst>
          </a:custGeom>
          <a:ln w="19080">
            <a:solidFill>
              <a:srgbClr val="468a1a"/>
            </a:solidFill>
            <a:custDash>
              <a:ds d="600000" sp="300000"/>
            </a:custDash>
            <a:round/>
          </a:ln>
        </p:spPr>
      </p:sp>
      <p:sp>
        <p:nvSpPr>
          <p:cNvPr id="616" name="Freeform 40"/>
          <p:cNvSpPr/>
          <p:nvPr/>
        </p:nvSpPr>
        <p:spPr>
          <a:xfrm>
            <a:off x="5942880" y="2439360"/>
            <a:ext cx="1541520" cy="1173600"/>
          </a:xfrm>
          <a:custGeom>
            <a:avLst/>
            <a:gdLst/>
            <a:ahLst/>
            <a:rect l="0" t="0" r="r" b="b"/>
            <a:pathLst>
              <a:path w="4282" h="3260">
                <a:moveTo>
                  <a:pt x="0" y="0"/>
                </a:moveTo>
                <a:lnTo>
                  <a:pt x="4281" y="3259"/>
                </a:lnTo>
              </a:path>
            </a:pathLst>
          </a:custGeom>
          <a:ln w="19080">
            <a:solidFill>
              <a:srgbClr val="468a1a"/>
            </a:solidFill>
            <a:custDash>
              <a:ds d="600000" sp="300000"/>
            </a:custDash>
            <a:round/>
          </a:ln>
        </p:spPr>
      </p:sp>
      <p:sp>
        <p:nvSpPr>
          <p:cNvPr id="617" name="TextShape 41"/>
          <p:cNvSpPr txBox="1"/>
          <p:nvPr/>
        </p:nvSpPr>
        <p:spPr>
          <a:xfrm>
            <a:off x="6179760" y="2442600"/>
            <a:ext cx="1080000" cy="29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400" spc="-1" strike="noStrike">
                <a:solidFill>
                  <a:srgbClr val="468a1a"/>
                </a:solidFill>
                <a:latin typeface="Arial"/>
              </a:rPr>
              <a:t>Map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618" name="Freeform 42"/>
          <p:cNvSpPr/>
          <p:nvPr/>
        </p:nvSpPr>
        <p:spPr>
          <a:xfrm>
            <a:off x="4973400" y="2442600"/>
            <a:ext cx="2209680" cy="1218600"/>
          </a:xfrm>
          <a:custGeom>
            <a:avLst/>
            <a:gdLst/>
            <a:ahLst/>
            <a:rect l="0" t="0" r="r" b="b"/>
            <a:pathLst>
              <a:path w="6138" h="3385">
                <a:moveTo>
                  <a:pt x="6137" y="3384"/>
                </a:moveTo>
                <a:lnTo>
                  <a:pt x="0" y="0"/>
                </a:lnTo>
              </a:path>
            </a:pathLst>
          </a:custGeom>
          <a:ln w="5724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619" name="Freeform 43"/>
          <p:cNvSpPr/>
          <p:nvPr/>
        </p:nvSpPr>
        <p:spPr>
          <a:xfrm>
            <a:off x="5238720" y="2442600"/>
            <a:ext cx="1944360" cy="1170360"/>
          </a:xfrm>
          <a:custGeom>
            <a:avLst/>
            <a:gdLst/>
            <a:ahLst/>
            <a:rect l="0" t="0" r="r" b="b"/>
            <a:pathLst>
              <a:path w="5401" h="3251">
                <a:moveTo>
                  <a:pt x="5400" y="3250"/>
                </a:moveTo>
                <a:lnTo>
                  <a:pt x="0" y="0"/>
                </a:lnTo>
              </a:path>
            </a:pathLst>
          </a:custGeom>
          <a:ln w="5724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620" name="Freeform 44"/>
          <p:cNvSpPr/>
          <p:nvPr/>
        </p:nvSpPr>
        <p:spPr>
          <a:xfrm>
            <a:off x="5510880" y="2456280"/>
            <a:ext cx="1672200" cy="1156680"/>
          </a:xfrm>
          <a:custGeom>
            <a:avLst/>
            <a:gdLst/>
            <a:ahLst/>
            <a:rect l="0" t="0" r="r" b="b"/>
            <a:pathLst>
              <a:path w="4645" h="3213">
                <a:moveTo>
                  <a:pt x="4644" y="3212"/>
                </a:moveTo>
                <a:lnTo>
                  <a:pt x="0" y="0"/>
                </a:lnTo>
              </a:path>
            </a:pathLst>
          </a:custGeom>
          <a:ln w="5724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621" name="Freeform 45"/>
          <p:cNvSpPr/>
          <p:nvPr/>
        </p:nvSpPr>
        <p:spPr>
          <a:xfrm>
            <a:off x="5803560" y="2483280"/>
            <a:ext cx="1422360" cy="1150200"/>
          </a:xfrm>
          <a:custGeom>
            <a:avLst/>
            <a:gdLst/>
            <a:ahLst/>
            <a:rect l="0" t="0" r="r" b="b"/>
            <a:pathLst>
              <a:path w="3951" h="3195">
                <a:moveTo>
                  <a:pt x="3950" y="3194"/>
                </a:moveTo>
                <a:lnTo>
                  <a:pt x="0" y="0"/>
                </a:lnTo>
              </a:path>
            </a:pathLst>
          </a:custGeom>
          <a:ln w="57240">
            <a:solidFill>
              <a:srgbClr val="468a1a"/>
            </a:solidFill>
            <a:round/>
            <a:tailEnd len="med" type="triangle" w="med"/>
          </a:ln>
        </p:spPr>
      </p:sp>
      <p:pic>
        <p:nvPicPr>
          <p:cNvPr id="622" name="" descr=""/>
          <p:cNvPicPr/>
          <p:nvPr/>
        </p:nvPicPr>
        <p:blipFill>
          <a:blip r:embed="rId4">
            <a:grayscl/>
            <a:lum bright="40000"/>
          </a:blip>
          <a:stretch/>
        </p:blipFill>
        <p:spPr>
          <a:xfrm>
            <a:off x="2822760" y="3307320"/>
            <a:ext cx="1201320" cy="1245960"/>
          </a:xfrm>
          <a:prstGeom prst="rect">
            <a:avLst/>
          </a:prstGeom>
          <a:ln w="0">
            <a:noFill/>
          </a:ln>
        </p:spPr>
      </p:pic>
      <p:sp>
        <p:nvSpPr>
          <p:cNvPr id="623" name="TextShape 46"/>
          <p:cNvSpPr txBox="1"/>
          <p:nvPr/>
        </p:nvSpPr>
        <p:spPr>
          <a:xfrm>
            <a:off x="346320" y="1800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Direct Memory Access (DMA) enabled data transfer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" name="TextShape 47"/>
          <p:cNvSpPr txBox="1"/>
          <p:nvPr/>
        </p:nvSpPr>
        <p:spPr>
          <a:xfrm>
            <a:off x="356040" y="68076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Freeing up CPU and reducing copy efforts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5" name="CustomShape 48"/>
          <p:cNvSpPr/>
          <p:nvPr/>
        </p:nvSpPr>
        <p:spPr>
          <a:xfrm>
            <a:off x="4181400" y="4254840"/>
            <a:ext cx="3918600" cy="54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97000"/>
          </a:bodyPr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1" lang="en-US" sz="1600" spc="-1" strike="noStrike">
                <a:solidFill>
                  <a:srgbClr val="0a2d6e"/>
                </a:solidFill>
                <a:latin typeface="Arial"/>
              </a:rPr>
              <a:t>Enables microsecond latencies</a:t>
            </a:r>
            <a:br/>
            <a:r>
              <a:rPr b="1" lang="en-US" sz="1600" spc="-1" strike="noStrike">
                <a:solidFill>
                  <a:srgbClr val="0a2d6e"/>
                </a:solidFill>
                <a:latin typeface="Arial"/>
              </a:rPr>
              <a:t>at full interconnect bandwidth!</a:t>
            </a:r>
            <a:endParaRPr b="1" lang="de-DE" sz="1600" spc="-1" strike="noStrike">
              <a:solidFill>
                <a:srgbClr val="0a2d6e"/>
              </a:solidFill>
              <a:latin typeface="Arial"/>
            </a:endParaRPr>
          </a:p>
        </p:txBody>
      </p:sp>
      <p:sp>
        <p:nvSpPr>
          <p:cNvPr id="626" name="CustomShape 49"/>
          <p:cNvSpPr/>
          <p:nvPr/>
        </p:nvSpPr>
        <p:spPr>
          <a:xfrm flipV="1" rot="16200000">
            <a:off x="5317200" y="1930680"/>
            <a:ext cx="179280" cy="1230120"/>
          </a:xfrm>
          <a:prstGeom prst="leftBrace">
            <a:avLst>
              <a:gd name="adj1" fmla="val 8333"/>
              <a:gd name="adj2" fmla="val 50134"/>
            </a:avLst>
          </a:prstGeom>
          <a:noFill/>
          <a:ln w="29160">
            <a:solidFill>
              <a:srgbClr val="468a1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7" name="Freeform 50"/>
          <p:cNvSpPr/>
          <p:nvPr/>
        </p:nvSpPr>
        <p:spPr>
          <a:xfrm>
            <a:off x="5392440" y="2659680"/>
            <a:ext cx="1833480" cy="973800"/>
          </a:xfrm>
          <a:custGeom>
            <a:avLst/>
            <a:gdLst/>
            <a:ahLst/>
            <a:rect l="0" t="0" r="r" b="b"/>
            <a:pathLst>
              <a:path w="5093" h="2705">
                <a:moveTo>
                  <a:pt x="0" y="0"/>
                </a:moveTo>
                <a:lnTo>
                  <a:pt x="5092" y="2704"/>
                </a:lnTo>
              </a:path>
            </a:pathLst>
          </a:custGeom>
          <a:ln w="5724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628" name="Freeform 51"/>
          <p:cNvSpPr/>
          <p:nvPr/>
        </p:nvSpPr>
        <p:spPr>
          <a:xfrm>
            <a:off x="8244720" y="3765240"/>
            <a:ext cx="755640" cy="15120"/>
          </a:xfrm>
          <a:custGeom>
            <a:avLst/>
            <a:gdLst/>
            <a:ahLst/>
            <a:rect l="0" t="0" r="r" b="b"/>
            <a:pathLst>
              <a:path w="2099" h="42">
                <a:moveTo>
                  <a:pt x="0" y="0"/>
                </a:moveTo>
                <a:lnTo>
                  <a:pt x="2098" y="41"/>
                </a:lnTo>
              </a:path>
            </a:pathLst>
          </a:custGeom>
          <a:ln w="7632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629" name="TextShape 52"/>
          <p:cNvSpPr txBox="1"/>
          <p:nvPr/>
        </p:nvSpPr>
        <p:spPr>
          <a:xfrm>
            <a:off x="8140320" y="3389760"/>
            <a:ext cx="100368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468a1a"/>
                </a:solidFill>
                <a:latin typeface="Arial"/>
              </a:rPr>
              <a:t>To Network</a:t>
            </a:r>
            <a:endParaRPr b="0" lang="de-DE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5" dur="indefinite" restart="never" nodeType="tmRoot">
          <p:childTnLst>
            <p:seq>
              <p:cTn id="236" dur="indefinite" nodeType="mainSeq">
                <p:childTnLst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TextShape 1"/>
          <p:cNvSpPr txBox="1"/>
          <p:nvPr/>
        </p:nvSpPr>
        <p:spPr>
          <a:xfrm>
            <a:off x="338760" y="1800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RDMA enabled GPGPU computing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1" name="TextShape 2"/>
          <p:cNvSpPr txBox="1"/>
          <p:nvPr/>
        </p:nvSpPr>
        <p:spPr>
          <a:xfrm>
            <a:off x="357120" y="67032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Efficient use of GPUs for On-Line and In-Line data processing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2" name="" descr=""/>
          <p:cNvPicPr/>
          <p:nvPr/>
        </p:nvPicPr>
        <p:blipFill>
          <a:blip r:embed="rId1"/>
          <a:stretch/>
        </p:blipFill>
        <p:spPr>
          <a:xfrm>
            <a:off x="303840" y="3402000"/>
            <a:ext cx="1202040" cy="1245960"/>
          </a:xfrm>
          <a:prstGeom prst="rect">
            <a:avLst/>
          </a:prstGeom>
          <a:ln w="0">
            <a:noFill/>
          </a:ln>
        </p:spPr>
      </p:pic>
      <p:pic>
        <p:nvPicPr>
          <p:cNvPr id="633" name="" descr=""/>
          <p:cNvPicPr/>
          <p:nvPr/>
        </p:nvPicPr>
        <p:blipFill>
          <a:blip r:embed="rId2"/>
          <a:stretch/>
        </p:blipFill>
        <p:spPr>
          <a:xfrm>
            <a:off x="874440" y="1714680"/>
            <a:ext cx="3396960" cy="819000"/>
          </a:xfrm>
          <a:prstGeom prst="rect">
            <a:avLst/>
          </a:prstGeom>
          <a:ln w="0">
            <a:noFill/>
          </a:ln>
        </p:spPr>
      </p:pic>
      <p:sp>
        <p:nvSpPr>
          <p:cNvPr id="634" name="Line 3"/>
          <p:cNvSpPr/>
          <p:nvPr/>
        </p:nvSpPr>
        <p:spPr>
          <a:xfrm>
            <a:off x="303840" y="2958120"/>
            <a:ext cx="5331960" cy="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5" name="Line 4"/>
          <p:cNvSpPr/>
          <p:nvPr/>
        </p:nvSpPr>
        <p:spPr>
          <a:xfrm flipH="1">
            <a:off x="1791720" y="2497320"/>
            <a:ext cx="4320" cy="53244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6" name="Line 5"/>
          <p:cNvSpPr/>
          <p:nvPr/>
        </p:nvSpPr>
        <p:spPr>
          <a:xfrm>
            <a:off x="1296000" y="3029760"/>
            <a:ext cx="0" cy="37188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7" name="Line 6"/>
          <p:cNvSpPr/>
          <p:nvPr/>
        </p:nvSpPr>
        <p:spPr>
          <a:xfrm flipH="1">
            <a:off x="4223160" y="3004920"/>
            <a:ext cx="360" cy="50148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8" name="TextShape 7"/>
          <p:cNvSpPr txBox="1"/>
          <p:nvPr/>
        </p:nvSpPr>
        <p:spPr>
          <a:xfrm>
            <a:off x="4310640" y="2575800"/>
            <a:ext cx="108180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50938a"/>
                </a:solidFill>
                <a:latin typeface="Arial"/>
              </a:rPr>
              <a:t>System Bus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639" name="CustomShape 8"/>
          <p:cNvSpPr/>
          <p:nvPr/>
        </p:nvSpPr>
        <p:spPr>
          <a:xfrm>
            <a:off x="3683880" y="3498480"/>
            <a:ext cx="574200" cy="768240"/>
          </a:xfrm>
          <a:prstGeom prst="rect">
            <a:avLst/>
          </a:prstGeom>
          <a:solidFill>
            <a:srgbClr val="81aca6"/>
          </a:solidFill>
          <a:ln w="0">
            <a:solidFill>
              <a:srgbClr val="50938a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de-DE" sz="1300" spc="-1" strike="noStrike">
                <a:solidFill>
                  <a:srgbClr val="ffffff"/>
                </a:solidFill>
                <a:latin typeface="Arial"/>
              </a:rPr>
              <a:t>DMA</a:t>
            </a:r>
            <a:endParaRPr b="0" lang="de-DE" sz="1300" spc="-1" strike="noStrike">
              <a:solidFill>
                <a:srgbClr val="ffffff"/>
              </a:solidFill>
              <a:latin typeface="Arial"/>
            </a:endParaRPr>
          </a:p>
          <a:p>
            <a:pPr algn="ctr"/>
            <a:r>
              <a:rPr b="0" lang="de-DE" sz="1300" spc="-1" strike="noStrike">
                <a:solidFill>
                  <a:srgbClr val="ffffff"/>
                </a:solidFill>
                <a:latin typeface="Arial"/>
              </a:rPr>
              <a:t>Engine</a:t>
            </a:r>
            <a:endParaRPr b="0" lang="de-DE" sz="13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40" name="" descr=""/>
          <p:cNvPicPr/>
          <p:nvPr/>
        </p:nvPicPr>
        <p:blipFill>
          <a:blip r:embed="rId3"/>
          <a:stretch/>
        </p:blipFill>
        <p:spPr>
          <a:xfrm rot="10800000">
            <a:off x="4233240" y="3149640"/>
            <a:ext cx="1526760" cy="1739880"/>
          </a:xfrm>
          <a:prstGeom prst="rect">
            <a:avLst/>
          </a:prstGeom>
          <a:ln w="0">
            <a:noFill/>
          </a:ln>
        </p:spPr>
      </p:pic>
      <p:sp>
        <p:nvSpPr>
          <p:cNvPr id="641" name="Line 9"/>
          <p:cNvSpPr/>
          <p:nvPr/>
        </p:nvSpPr>
        <p:spPr>
          <a:xfrm>
            <a:off x="5614200" y="2957760"/>
            <a:ext cx="2824200" cy="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2" name="Line 10"/>
          <p:cNvSpPr/>
          <p:nvPr/>
        </p:nvSpPr>
        <p:spPr>
          <a:xfrm flipH="1">
            <a:off x="7015320" y="2527560"/>
            <a:ext cx="4320" cy="532440"/>
          </a:xfrm>
          <a:prstGeom prst="line">
            <a:avLst/>
          </a:prstGeom>
          <a:ln w="254160">
            <a:solidFill>
              <a:srgbClr val="81aca6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43" name="" descr=""/>
          <p:cNvPicPr/>
          <p:nvPr/>
        </p:nvPicPr>
        <p:blipFill>
          <a:blip r:embed="rId4"/>
          <a:stretch/>
        </p:blipFill>
        <p:spPr>
          <a:xfrm rot="16200000">
            <a:off x="6303600" y="716400"/>
            <a:ext cx="1429920" cy="2517120"/>
          </a:xfrm>
          <a:prstGeom prst="rect">
            <a:avLst/>
          </a:prstGeom>
          <a:ln w="0">
            <a:noFill/>
          </a:ln>
        </p:spPr>
      </p:pic>
      <p:sp>
        <p:nvSpPr>
          <p:cNvPr id="644" name="CustomShape 11"/>
          <p:cNvSpPr/>
          <p:nvPr/>
        </p:nvSpPr>
        <p:spPr>
          <a:xfrm>
            <a:off x="7497000" y="1403640"/>
            <a:ext cx="236160" cy="189360"/>
          </a:xfrm>
          <a:prstGeom prst="rect">
            <a:avLst/>
          </a:prstGeom>
          <a:solidFill>
            <a:srgbClr val="999999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5" name="CustomShape 12"/>
          <p:cNvSpPr/>
          <p:nvPr/>
        </p:nvSpPr>
        <p:spPr>
          <a:xfrm>
            <a:off x="7490160" y="2169000"/>
            <a:ext cx="243000" cy="190080"/>
          </a:xfrm>
          <a:prstGeom prst="rect">
            <a:avLst/>
          </a:prstGeom>
          <a:solidFill>
            <a:srgbClr val="999999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6" name="CustomShape 13"/>
          <p:cNvSpPr/>
          <p:nvPr/>
        </p:nvSpPr>
        <p:spPr>
          <a:xfrm>
            <a:off x="7499520" y="1650240"/>
            <a:ext cx="233640" cy="192240"/>
          </a:xfrm>
          <a:prstGeom prst="rect">
            <a:avLst/>
          </a:prstGeom>
          <a:solidFill>
            <a:srgbClr val="999999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7" name="CustomShape 14"/>
          <p:cNvSpPr/>
          <p:nvPr/>
        </p:nvSpPr>
        <p:spPr>
          <a:xfrm>
            <a:off x="7492680" y="1918080"/>
            <a:ext cx="239400" cy="189360"/>
          </a:xfrm>
          <a:prstGeom prst="rect">
            <a:avLst/>
          </a:prstGeom>
          <a:solidFill>
            <a:srgbClr val="999999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Freeform 15"/>
          <p:cNvSpPr/>
          <p:nvPr/>
        </p:nvSpPr>
        <p:spPr>
          <a:xfrm>
            <a:off x="4839840" y="1524240"/>
            <a:ext cx="2630880" cy="2190600"/>
          </a:xfrm>
          <a:custGeom>
            <a:avLst/>
            <a:gdLst/>
            <a:ahLst/>
            <a:rect l="0" t="0" r="r" b="b"/>
            <a:pathLst>
              <a:path w="7308" h="6085">
                <a:moveTo>
                  <a:pt x="0" y="6084"/>
                </a:moveTo>
                <a:lnTo>
                  <a:pt x="7307" y="0"/>
                </a:lnTo>
              </a:path>
            </a:pathLst>
          </a:custGeom>
          <a:ln w="5724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649" name="Freeform 16"/>
          <p:cNvSpPr/>
          <p:nvPr/>
        </p:nvSpPr>
        <p:spPr>
          <a:xfrm>
            <a:off x="4612680" y="1403640"/>
            <a:ext cx="2884680" cy="2318400"/>
          </a:xfrm>
          <a:custGeom>
            <a:avLst/>
            <a:gdLst/>
            <a:ahLst/>
            <a:rect l="0" t="0" r="r" b="b"/>
            <a:pathLst>
              <a:path w="8013" h="6440">
                <a:moveTo>
                  <a:pt x="8012" y="0"/>
                </a:moveTo>
                <a:lnTo>
                  <a:pt x="0" y="6439"/>
                </a:lnTo>
              </a:path>
            </a:pathLst>
          </a:custGeom>
          <a:ln w="19080">
            <a:solidFill>
              <a:srgbClr val="468a1a"/>
            </a:solidFill>
            <a:custDash>
              <a:ds d="600000" sp="300000"/>
            </a:custDash>
            <a:round/>
          </a:ln>
        </p:spPr>
      </p:sp>
      <p:sp>
        <p:nvSpPr>
          <p:cNvPr id="650" name="Freeform 17"/>
          <p:cNvSpPr/>
          <p:nvPr/>
        </p:nvSpPr>
        <p:spPr>
          <a:xfrm>
            <a:off x="4973400" y="2359080"/>
            <a:ext cx="2517120" cy="1362960"/>
          </a:xfrm>
          <a:custGeom>
            <a:avLst/>
            <a:gdLst/>
            <a:ahLst/>
            <a:rect l="0" t="0" r="r" b="b"/>
            <a:pathLst>
              <a:path w="6992" h="3786">
                <a:moveTo>
                  <a:pt x="6991" y="0"/>
                </a:moveTo>
                <a:lnTo>
                  <a:pt x="0" y="3785"/>
                </a:lnTo>
              </a:path>
            </a:pathLst>
          </a:custGeom>
          <a:ln w="19080">
            <a:solidFill>
              <a:srgbClr val="468a1a"/>
            </a:solidFill>
            <a:custDash>
              <a:ds d="600000" sp="300000"/>
            </a:custDash>
            <a:round/>
          </a:ln>
        </p:spPr>
      </p:sp>
      <p:sp>
        <p:nvSpPr>
          <p:cNvPr id="651" name="Freeform 18"/>
          <p:cNvSpPr/>
          <p:nvPr/>
        </p:nvSpPr>
        <p:spPr>
          <a:xfrm>
            <a:off x="4839840" y="1769760"/>
            <a:ext cx="2660040" cy="1945080"/>
          </a:xfrm>
          <a:custGeom>
            <a:avLst/>
            <a:gdLst/>
            <a:ahLst/>
            <a:rect l="0" t="0" r="r" b="b"/>
            <a:pathLst>
              <a:path w="7389" h="5403">
                <a:moveTo>
                  <a:pt x="0" y="5402"/>
                </a:moveTo>
                <a:lnTo>
                  <a:pt x="7388" y="0"/>
                </a:lnTo>
              </a:path>
            </a:pathLst>
          </a:custGeom>
          <a:ln w="5724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652" name="Freeform 19"/>
          <p:cNvSpPr/>
          <p:nvPr/>
        </p:nvSpPr>
        <p:spPr>
          <a:xfrm>
            <a:off x="4825440" y="2027520"/>
            <a:ext cx="2645280" cy="1701720"/>
          </a:xfrm>
          <a:custGeom>
            <a:avLst/>
            <a:gdLst/>
            <a:ahLst/>
            <a:rect l="0" t="0" r="r" b="b"/>
            <a:pathLst>
              <a:path w="7348" h="4727">
                <a:moveTo>
                  <a:pt x="0" y="4726"/>
                </a:moveTo>
                <a:lnTo>
                  <a:pt x="7347" y="0"/>
                </a:lnTo>
              </a:path>
            </a:pathLst>
          </a:custGeom>
          <a:ln w="5724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653" name="Freeform 20"/>
          <p:cNvSpPr/>
          <p:nvPr/>
        </p:nvSpPr>
        <p:spPr>
          <a:xfrm>
            <a:off x="4811400" y="2286000"/>
            <a:ext cx="2652480" cy="1457640"/>
          </a:xfrm>
          <a:custGeom>
            <a:avLst/>
            <a:gdLst/>
            <a:ahLst/>
            <a:rect l="0" t="0" r="r" b="b"/>
            <a:pathLst>
              <a:path w="7368" h="4049">
                <a:moveTo>
                  <a:pt x="0" y="4048"/>
                </a:moveTo>
                <a:lnTo>
                  <a:pt x="7367" y="0"/>
                </a:lnTo>
              </a:path>
            </a:pathLst>
          </a:custGeom>
          <a:ln w="5724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654" name="CustomShape 21"/>
          <p:cNvSpPr/>
          <p:nvPr/>
        </p:nvSpPr>
        <p:spPr>
          <a:xfrm>
            <a:off x="7497000" y="1403640"/>
            <a:ext cx="236160" cy="189360"/>
          </a:xfrm>
          <a:prstGeom prst="rect">
            <a:avLst/>
          </a:prstGeom>
          <a:solidFill>
            <a:srgbClr val="468a1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5" name="CustomShape 22"/>
          <p:cNvSpPr/>
          <p:nvPr/>
        </p:nvSpPr>
        <p:spPr>
          <a:xfrm>
            <a:off x="7499520" y="1650240"/>
            <a:ext cx="233640" cy="192240"/>
          </a:xfrm>
          <a:prstGeom prst="rect">
            <a:avLst/>
          </a:prstGeom>
          <a:solidFill>
            <a:srgbClr val="468a1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6" name="CustomShape 23"/>
          <p:cNvSpPr/>
          <p:nvPr/>
        </p:nvSpPr>
        <p:spPr>
          <a:xfrm>
            <a:off x="7492680" y="1918080"/>
            <a:ext cx="239400" cy="189360"/>
          </a:xfrm>
          <a:prstGeom prst="rect">
            <a:avLst/>
          </a:prstGeom>
          <a:solidFill>
            <a:srgbClr val="468a1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7" name="CustomShape 24"/>
          <p:cNvSpPr/>
          <p:nvPr/>
        </p:nvSpPr>
        <p:spPr>
          <a:xfrm>
            <a:off x="7490160" y="2169000"/>
            <a:ext cx="243000" cy="190080"/>
          </a:xfrm>
          <a:prstGeom prst="rect">
            <a:avLst/>
          </a:prstGeom>
          <a:solidFill>
            <a:srgbClr val="468a1a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8" name="CustomShape 25"/>
          <p:cNvSpPr/>
          <p:nvPr/>
        </p:nvSpPr>
        <p:spPr>
          <a:xfrm>
            <a:off x="540000" y="1440000"/>
            <a:ext cx="3240000" cy="1980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9" name="CustomShape 26"/>
          <p:cNvSpPr/>
          <p:nvPr/>
        </p:nvSpPr>
        <p:spPr>
          <a:xfrm>
            <a:off x="240480" y="2589840"/>
            <a:ext cx="3179520" cy="1260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0" name="CustomShape 27"/>
          <p:cNvSpPr/>
          <p:nvPr/>
        </p:nvSpPr>
        <p:spPr>
          <a:xfrm>
            <a:off x="180000" y="3420000"/>
            <a:ext cx="3179520" cy="1260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1" name="Freeform 28"/>
          <p:cNvSpPr/>
          <p:nvPr/>
        </p:nvSpPr>
        <p:spPr>
          <a:xfrm>
            <a:off x="5685480" y="3875760"/>
            <a:ext cx="1234080" cy="2880"/>
          </a:xfrm>
          <a:custGeom>
            <a:avLst/>
            <a:gdLst/>
            <a:ahLst/>
            <a:rect l="0" t="0" r="r" b="b"/>
            <a:pathLst>
              <a:path w="3428" h="8">
                <a:moveTo>
                  <a:pt x="3427" y="7"/>
                </a:moveTo>
                <a:lnTo>
                  <a:pt x="0" y="0"/>
                </a:lnTo>
              </a:path>
            </a:pathLst>
          </a:custGeom>
          <a:ln w="76320">
            <a:solidFill>
              <a:srgbClr val="468a1a"/>
            </a:solidFill>
            <a:round/>
            <a:tailEnd len="med" type="triangle" w="med"/>
          </a:ln>
        </p:spPr>
      </p:sp>
      <p:sp>
        <p:nvSpPr>
          <p:cNvPr id="662" name="TextShape 29"/>
          <p:cNvSpPr txBox="1"/>
          <p:nvPr/>
        </p:nvSpPr>
        <p:spPr>
          <a:xfrm>
            <a:off x="6125400" y="3595320"/>
            <a:ext cx="528120" cy="27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300" spc="-1" strike="noStrike">
                <a:solidFill>
                  <a:srgbClr val="468a1a"/>
                </a:solidFill>
                <a:latin typeface="Arial"/>
              </a:rPr>
              <a:t>Data</a:t>
            </a:r>
            <a:endParaRPr b="0" lang="de-DE" sz="1300" spc="-1" strike="noStrike">
              <a:latin typeface="Arial"/>
            </a:endParaRPr>
          </a:p>
        </p:txBody>
      </p:sp>
      <p:sp>
        <p:nvSpPr>
          <p:cNvPr id="663" name="CustomShape 30"/>
          <p:cNvSpPr/>
          <p:nvPr/>
        </p:nvSpPr>
        <p:spPr>
          <a:xfrm>
            <a:off x="401400" y="1225440"/>
            <a:ext cx="2298600" cy="363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</a:rPr>
              <a:t>DMA is possible for GPU memory as well</a:t>
            </a:r>
            <a:endParaRPr b="0" lang="de-DE" sz="1500" spc="-1" strike="noStrike">
              <a:solidFill>
                <a:srgbClr val="0a2d6e"/>
              </a:solidFill>
              <a:latin typeface="Arial"/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</a:rPr>
              <a:t>Analogous to main memory DMA</a:t>
            </a:r>
            <a:endParaRPr b="0" lang="de-DE" sz="1500" spc="-1" strike="noStrike">
              <a:solidFill>
                <a:srgbClr val="0a2d6e"/>
              </a:solidFill>
              <a:latin typeface="Arial"/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</a:rPr>
              <a:t>Pin → Map → Place</a:t>
            </a:r>
            <a:endParaRPr b="0" lang="de-DE" sz="1500" spc="-1" strike="noStrike">
              <a:solidFill>
                <a:srgbClr val="0a2d6e"/>
              </a:solidFill>
              <a:latin typeface="Arial"/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</a:rPr>
              <a:t>Significantly reduces latency!</a:t>
            </a:r>
            <a:endParaRPr b="0" lang="de-DE" sz="1500" spc="-1" strike="noStrike">
              <a:solidFill>
                <a:srgbClr val="0a2d6e"/>
              </a:solidFill>
              <a:latin typeface="Arial"/>
            </a:endParaRPr>
          </a:p>
        </p:txBody>
      </p:sp>
      <p:pic>
        <p:nvPicPr>
          <p:cNvPr id="664" name="" descr=""/>
          <p:cNvPicPr/>
          <p:nvPr/>
        </p:nvPicPr>
        <p:blipFill>
          <a:blip r:embed="rId5"/>
          <a:srcRect l="0" t="52534" r="0" b="12175"/>
          <a:stretch/>
        </p:blipFill>
        <p:spPr>
          <a:xfrm>
            <a:off x="147960" y="3420000"/>
            <a:ext cx="3092040" cy="1005120"/>
          </a:xfrm>
          <a:prstGeom prst="rect">
            <a:avLst/>
          </a:prstGeom>
          <a:ln w="0">
            <a:noFill/>
          </a:ln>
        </p:spPr>
      </p:pic>
      <p:sp>
        <p:nvSpPr>
          <p:cNvPr id="665" name="CustomShape 31"/>
          <p:cNvSpPr/>
          <p:nvPr/>
        </p:nvSpPr>
        <p:spPr>
          <a:xfrm>
            <a:off x="886320" y="3971160"/>
            <a:ext cx="221760" cy="936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6" name="CustomShape 32"/>
          <p:cNvSpPr/>
          <p:nvPr/>
        </p:nvSpPr>
        <p:spPr>
          <a:xfrm>
            <a:off x="1080000" y="3501720"/>
            <a:ext cx="302760" cy="98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7" name="TextShape 33"/>
          <p:cNvSpPr txBox="1"/>
          <p:nvPr/>
        </p:nvSpPr>
        <p:spPr>
          <a:xfrm>
            <a:off x="941400" y="3449880"/>
            <a:ext cx="540000" cy="18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600" spc="-1" strike="noStrike">
                <a:latin typeface="Arial"/>
              </a:rPr>
              <a:t>IO Device</a:t>
            </a:r>
            <a:endParaRPr b="0" lang="de-DE" sz="600" spc="-1" strike="noStrike">
              <a:latin typeface="Arial"/>
            </a:endParaRPr>
          </a:p>
        </p:txBody>
      </p:sp>
      <p:sp>
        <p:nvSpPr>
          <p:cNvPr id="668" name="TextShape 34"/>
          <p:cNvSpPr txBox="1"/>
          <p:nvPr/>
        </p:nvSpPr>
        <p:spPr>
          <a:xfrm>
            <a:off x="903240" y="3927600"/>
            <a:ext cx="417960" cy="18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600" spc="-1" strike="noStrike">
                <a:latin typeface="Arial"/>
              </a:rPr>
              <a:t>IO </a:t>
            </a:r>
            <a:endParaRPr b="0" lang="de-DE" sz="600" spc="-1" strike="noStrike">
              <a:latin typeface="Arial"/>
            </a:endParaRPr>
          </a:p>
        </p:txBody>
      </p:sp>
      <p:sp>
        <p:nvSpPr>
          <p:cNvPr id="669" name="CustomShape 35"/>
          <p:cNvSpPr/>
          <p:nvPr/>
        </p:nvSpPr>
        <p:spPr>
          <a:xfrm>
            <a:off x="740520" y="3929040"/>
            <a:ext cx="215280" cy="158760"/>
          </a:xfrm>
          <a:prstGeom prst="rect">
            <a:avLst/>
          </a:prstGeom>
          <a:solidFill>
            <a:srgbClr val="ff8000"/>
          </a:solidFill>
          <a:ln w="0">
            <a:noFill/>
          </a:ln>
          <a:effectLst>
            <a:softEdge rad="126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70" name="CustomShape 36"/>
          <p:cNvSpPr/>
          <p:nvPr/>
        </p:nvSpPr>
        <p:spPr>
          <a:xfrm>
            <a:off x="3600000" y="1260000"/>
            <a:ext cx="633240" cy="1440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1" dur="indefinite" restart="never" nodeType="tmRoot">
          <p:childTnLst>
            <p:seq>
              <p:cTn id="352" dur="indefinite" nodeType="mainSeq">
                <p:childTnLst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" descr=""/>
          <p:cNvPicPr/>
          <p:nvPr/>
        </p:nvPicPr>
        <p:blipFill>
          <a:blip r:embed="rId1"/>
          <a:stretch/>
        </p:blipFill>
        <p:spPr>
          <a:xfrm>
            <a:off x="1939320" y="3139200"/>
            <a:ext cx="5660280" cy="1705680"/>
          </a:xfrm>
          <a:prstGeom prst="rect">
            <a:avLst/>
          </a:prstGeom>
          <a:ln w="0">
            <a:noFill/>
          </a:ln>
        </p:spPr>
      </p:pic>
      <p:sp>
        <p:nvSpPr>
          <p:cNvPr id="672" name="TextShape 1"/>
          <p:cNvSpPr txBox="1"/>
          <p:nvPr/>
        </p:nvSpPr>
        <p:spPr>
          <a:xfrm>
            <a:off x="346680" y="1800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InfiniBand, the ‚de facto‘ standard for RDMA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3" name="" descr=""/>
          <p:cNvPicPr/>
          <p:nvPr/>
        </p:nvPicPr>
        <p:blipFill>
          <a:blip r:embed="rId2"/>
          <a:srcRect l="0" t="0" r="0" b="34671"/>
          <a:stretch/>
        </p:blipFill>
        <p:spPr>
          <a:xfrm>
            <a:off x="4442040" y="1104840"/>
            <a:ext cx="3297960" cy="2135160"/>
          </a:xfrm>
          <a:prstGeom prst="rect">
            <a:avLst/>
          </a:prstGeom>
          <a:ln w="0">
            <a:noFill/>
          </a:ln>
        </p:spPr>
      </p:pic>
      <p:sp>
        <p:nvSpPr>
          <p:cNvPr id="674" name="TextShape 2"/>
          <p:cNvSpPr txBox="1"/>
          <p:nvPr/>
        </p:nvSpPr>
        <p:spPr>
          <a:xfrm>
            <a:off x="9307440" y="5934960"/>
            <a:ext cx="425880" cy="394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000" spc="-1" strike="noStrike">
                <a:latin typeface="Arial"/>
              </a:rPr>
              <a:t>[...]</a:t>
            </a:r>
            <a:endParaRPr b="0" lang="de-DE" sz="1000" spc="-1" strike="noStrike">
              <a:latin typeface="Arial"/>
            </a:endParaRPr>
          </a:p>
        </p:txBody>
      </p:sp>
      <p:sp>
        <p:nvSpPr>
          <p:cNvPr id="675" name="TextShape 3"/>
          <p:cNvSpPr txBox="1"/>
          <p:nvPr/>
        </p:nvSpPr>
        <p:spPr>
          <a:xfrm>
            <a:off x="356400" y="67716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Commercial High-Speed, Low-Latency data transfer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" name="TextShape 4"/>
          <p:cNvSpPr txBox="1"/>
          <p:nvPr/>
        </p:nvSpPr>
        <p:spPr>
          <a:xfrm>
            <a:off x="7020000" y="2700000"/>
            <a:ext cx="108000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200" spc="-1" strike="noStrike">
                <a:solidFill>
                  <a:srgbClr val="0a2d6e"/>
                </a:solidFill>
                <a:latin typeface="Arial"/>
              </a:rPr>
              <a:t>© Mellanox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677" name="CustomShape 5"/>
          <p:cNvSpPr/>
          <p:nvPr/>
        </p:nvSpPr>
        <p:spPr>
          <a:xfrm>
            <a:off x="5220000" y="1260000"/>
            <a:ext cx="3060000" cy="540000"/>
          </a:xfrm>
          <a:prstGeom prst="rect">
            <a:avLst/>
          </a:prstGeom>
          <a:solidFill>
            <a:srgbClr val="0a2d6e"/>
          </a:solidFill>
          <a:ln w="0">
            <a:noFill/>
          </a:ln>
          <a:effectLst>
            <a:softEdge rad="38160"/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de-DE" sz="1300" spc="-1" strike="noStrike">
                <a:solidFill>
                  <a:srgbClr val="ffffff"/>
                </a:solidFill>
                <a:latin typeface="Arial"/>
              </a:rPr>
              <a:t>Support both: InfiniBand AND Ethernet!</a:t>
            </a:r>
            <a:endParaRPr b="0" lang="de-DE" sz="13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78" name="" descr=""/>
          <p:cNvPicPr/>
          <p:nvPr/>
        </p:nvPicPr>
        <p:blipFill>
          <a:blip r:embed="rId3"/>
          <a:stretch/>
        </p:blipFill>
        <p:spPr>
          <a:xfrm>
            <a:off x="900000" y="1083960"/>
            <a:ext cx="3240000" cy="197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09" dur="indefinite" restart="never" nodeType="tmRoot">
          <p:childTnLst>
            <p:seq>
              <p:cTn id="410" dur="indefinite" nodeType="mainSeq">
                <p:childTnLst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TextShape 1"/>
          <p:cNvSpPr txBox="1"/>
          <p:nvPr/>
        </p:nvSpPr>
        <p:spPr>
          <a:xfrm>
            <a:off x="338400" y="180000"/>
            <a:ext cx="8423640" cy="3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1" lang="en-GB" sz="2200" spc="-1" strike="noStrike">
                <a:solidFill>
                  <a:srgbClr val="0a2d6e"/>
                </a:solidFill>
                <a:latin typeface="Arial"/>
              </a:rPr>
              <a:t>Next generation RDMA capable computing accelerators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0" name="TextShape 2"/>
          <p:cNvSpPr txBox="1"/>
          <p:nvPr/>
        </p:nvSpPr>
        <p:spPr>
          <a:xfrm>
            <a:off x="352440" y="673560"/>
            <a:ext cx="8423640" cy="26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Autofit/>
          </a:bodyPr>
          <a:p>
            <a:pPr>
              <a:lnSpc>
                <a:spcPts val="1800"/>
              </a:lnSpc>
              <a:spcBef>
                <a:spcPts val="1100"/>
              </a:spcBef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Closing the gap between networking and computing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1" name="CustomShape 3"/>
          <p:cNvSpPr/>
          <p:nvPr/>
        </p:nvSpPr>
        <p:spPr>
          <a:xfrm>
            <a:off x="180000" y="1260000"/>
            <a:ext cx="3600000" cy="342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97000"/>
          </a:bodyPr>
          <a:p>
            <a:pPr marL="181080" indent="-18072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  <a:ea typeface="Microsoft YaHei"/>
              </a:rPr>
              <a:t>Commercially available components</a:t>
            </a:r>
            <a:endParaRPr b="0" lang="de-DE" sz="15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1134"/>
              </a:spcBef>
              <a:spcAft>
                <a:spcPts val="1134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  <a:ea typeface="Microsoft YaHei"/>
              </a:rPr>
              <a:t>Software Programmable</a:t>
            </a:r>
            <a:endParaRPr b="0" lang="de-DE" sz="15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1134"/>
              </a:spcBef>
              <a:spcAft>
                <a:spcPts val="1134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  <a:ea typeface="Microsoft YaHei"/>
              </a:rPr>
              <a:t>Low development effort</a:t>
            </a:r>
            <a:endParaRPr b="0" lang="de-DE" sz="15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850"/>
              </a:spcBef>
              <a:spcAft>
                <a:spcPts val="850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  <a:ea typeface="Microsoft YaHei"/>
              </a:rPr>
              <a:t>Easy to upgrade to newer generations, once they become available</a:t>
            </a:r>
            <a:endParaRPr b="0" lang="de-DE" sz="15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1134"/>
              </a:spcBef>
              <a:spcAft>
                <a:spcPts val="1134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  <a:ea typeface="Microsoft YaHei"/>
              </a:rPr>
              <a:t>(R)DMA Capable</a:t>
            </a:r>
            <a:endParaRPr b="0" lang="de-DE" sz="15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1134"/>
              </a:spcBef>
              <a:spcAft>
                <a:spcPts val="1134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r>
              <a:rPr b="0" lang="en-US" sz="1500" spc="-1" strike="noStrike">
                <a:solidFill>
                  <a:srgbClr val="0a2d6e"/>
                </a:solidFill>
                <a:latin typeface="Arial"/>
                <a:ea typeface="Microsoft YaHei"/>
              </a:rPr>
              <a:t>Optimized for Machine Learning and AI applications!</a:t>
            </a:r>
            <a:endParaRPr b="0" lang="de-DE" sz="1500" spc="-1" strike="noStrike">
              <a:solidFill>
                <a:srgbClr val="0a2d6e"/>
              </a:solidFill>
              <a:latin typeface="Arial"/>
              <a:ea typeface="Microsoft YaHei"/>
            </a:endParaRPr>
          </a:p>
          <a:p>
            <a:pPr marL="181080" indent="-180720">
              <a:lnSpc>
                <a:spcPct val="100000"/>
              </a:lnSpc>
              <a:spcBef>
                <a:spcPts val="1134"/>
              </a:spcBef>
              <a:spcAft>
                <a:spcPts val="1134"/>
              </a:spcAft>
              <a:buClr>
                <a:srgbClr val="8cb423"/>
              </a:buClr>
              <a:buFont typeface="Wingdings" charset="2"/>
              <a:buChar char=""/>
              <a:tabLst>
                <a:tab algn="l" pos="180000"/>
                <a:tab algn="l" pos="360000"/>
              </a:tabLst>
            </a:pPr>
            <a:endParaRPr b="0" lang="de-DE" sz="1500" spc="-1" strike="noStrike">
              <a:solidFill>
                <a:srgbClr val="0a2d6e"/>
              </a:solidFill>
              <a:latin typeface="Arial"/>
              <a:ea typeface="Microsoft YaHei"/>
            </a:endParaRPr>
          </a:p>
        </p:txBody>
      </p:sp>
      <p:pic>
        <p:nvPicPr>
          <p:cNvPr id="682" name="" descr=""/>
          <p:cNvPicPr/>
          <p:nvPr/>
        </p:nvPicPr>
        <p:blipFill>
          <a:blip r:embed="rId1"/>
          <a:srcRect l="10610" t="16177" r="5696" b="12004"/>
          <a:stretch/>
        </p:blipFill>
        <p:spPr>
          <a:xfrm>
            <a:off x="5220000" y="2764080"/>
            <a:ext cx="3420000" cy="2095920"/>
          </a:xfrm>
          <a:prstGeom prst="rect">
            <a:avLst/>
          </a:prstGeom>
          <a:ln w="0">
            <a:noFill/>
          </a:ln>
        </p:spPr>
      </p:pic>
      <p:pic>
        <p:nvPicPr>
          <p:cNvPr id="683" name="" descr=""/>
          <p:cNvPicPr/>
          <p:nvPr/>
        </p:nvPicPr>
        <p:blipFill>
          <a:blip r:embed="rId2"/>
          <a:srcRect l="13455" t="15998" r="11745" b="12190"/>
          <a:stretch/>
        </p:blipFill>
        <p:spPr>
          <a:xfrm>
            <a:off x="4046400" y="1080000"/>
            <a:ext cx="3333240" cy="1799640"/>
          </a:xfrm>
          <a:prstGeom prst="rect">
            <a:avLst/>
          </a:prstGeom>
          <a:ln w="0">
            <a:noFill/>
          </a:ln>
        </p:spPr>
      </p:pic>
      <p:sp>
        <p:nvSpPr>
          <p:cNvPr id="684" name="TextShape 4"/>
          <p:cNvSpPr txBox="1"/>
          <p:nvPr/>
        </p:nvSpPr>
        <p:spPr>
          <a:xfrm>
            <a:off x="7260840" y="4225680"/>
            <a:ext cx="2160000" cy="772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1200" spc="-1" strike="noStrike">
                <a:solidFill>
                  <a:srgbClr val="0a2d6e"/>
                </a:solidFill>
                <a:latin typeface="Arial"/>
              </a:rPr>
              <a:t>Xilinx ALVEO SmartNIC: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a2d6e"/>
                </a:solidFill>
                <a:latin typeface="Arial"/>
              </a:rPr>
              <a:t>Up to 1.1M LUTs</a:t>
            </a:r>
            <a:endParaRPr b="0" lang="de-DE" sz="1200" spc="-1" strike="noStrike">
              <a:latin typeface="Arial"/>
            </a:endParaRPr>
          </a:p>
          <a:p>
            <a:r>
              <a:rPr b="0" lang="de-DE" sz="1200" spc="-1" strike="noStrike">
                <a:solidFill>
                  <a:srgbClr val="0a2d6e"/>
                </a:solidFill>
                <a:latin typeface="Arial"/>
              </a:rPr>
              <a:t>Up to 100Gbps Ethernet</a:t>
            </a:r>
            <a:endParaRPr b="0" lang="de-DE" sz="1200" spc="-1" strike="noStrike">
              <a:latin typeface="Arial"/>
            </a:endParaRPr>
          </a:p>
          <a:p>
            <a:r>
              <a:rPr b="0" lang="de-DE" sz="1200" spc="-1" strike="noStrike">
                <a:solidFill>
                  <a:srgbClr val="0a2d6e"/>
                </a:solidFill>
                <a:latin typeface="Arial"/>
              </a:rPr>
              <a:t> 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685" name="TextShape 5"/>
          <p:cNvSpPr txBox="1"/>
          <p:nvPr/>
        </p:nvSpPr>
        <p:spPr>
          <a:xfrm>
            <a:off x="7380000" y="1080000"/>
            <a:ext cx="1800000" cy="772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de-DE" sz="1200" spc="-1" strike="noStrike">
                <a:solidFill>
                  <a:srgbClr val="0a2d6e"/>
                </a:solidFill>
                <a:latin typeface="Arial"/>
              </a:rPr>
              <a:t>Nvidia EGX A100:</a:t>
            </a:r>
            <a:endParaRPr b="0" lang="de-DE" sz="1200" spc="-1" strike="noStrike">
              <a:latin typeface="Arial"/>
            </a:endParaRPr>
          </a:p>
          <a:p>
            <a:r>
              <a:rPr b="0" lang="de-DE" sz="1200" spc="-1" strike="noStrike">
                <a:solidFill>
                  <a:srgbClr val="0a2d6e"/>
                </a:solidFill>
                <a:latin typeface="Arial"/>
              </a:rPr>
              <a:t>Ampere GPGPU,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a2d6e"/>
                </a:solidFill>
                <a:latin typeface="Arial"/>
              </a:rPr>
              <a:t>200Gbps Network,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a2d6e"/>
                </a:solidFill>
                <a:latin typeface="Arial"/>
              </a:rPr>
              <a:t>Ethernet + InfiniBand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686" name="TextShape 6"/>
          <p:cNvSpPr txBox="1"/>
          <p:nvPr/>
        </p:nvSpPr>
        <p:spPr>
          <a:xfrm>
            <a:off x="5298840" y="4601160"/>
            <a:ext cx="108000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200" spc="-1" strike="noStrike">
                <a:solidFill>
                  <a:srgbClr val="0a2d6e"/>
                </a:solidFill>
                <a:latin typeface="Arial"/>
              </a:rPr>
              <a:t>© Xilinx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687" name="TextShape 7"/>
          <p:cNvSpPr txBox="1"/>
          <p:nvPr/>
        </p:nvSpPr>
        <p:spPr>
          <a:xfrm>
            <a:off x="3970080" y="2870640"/>
            <a:ext cx="108000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de-DE" sz="1200" spc="-1" strike="noStrike">
                <a:solidFill>
                  <a:srgbClr val="0a2d6e"/>
                </a:solidFill>
                <a:latin typeface="Arial"/>
              </a:rPr>
              <a:t>© Nvidia</a:t>
            </a:r>
            <a:endParaRPr b="0" lang="de-DE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Helmholtz_PPT_master_blanko_DEUTSCH</Template>
  <TotalTime>971</TotalTime>
  <Application>LibreOffice/7.0.4.2$Windows_X86_64 LibreOffice_project/dcf040e67528d9187c66b2379df5ea4407429775</Application>
  <AppVersion>15.0000</AppVersion>
  <Company>Helmholtz-Gemeinschaft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2017-09-27T14:19:35Z</dcterms:created>
  <dc:creator>Mehwald, Lars</dc:creator>
  <dc:description/>
  <dc:language>de-DE</dc:language>
  <cp:lastModifiedBy/>
  <cp:lastPrinted>2020-06-16T17:06:21Z</cp:lastPrinted>
  <dcterms:modified xsi:type="dcterms:W3CDTF">2021-02-03T09:41:59Z</dcterms:modified>
  <cp:revision>1845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2</vt:r8>
  </property>
  <property fmtid="{D5CDD505-2E9C-101B-9397-08002B2CF9AE}" pid="3" name="PresentationFormat">
    <vt:lpwstr>On-screen Show (16:9)</vt:lpwstr>
  </property>
  <property fmtid="{D5CDD505-2E9C-101B-9397-08002B2CF9AE}" pid="4" name="Slides">
    <vt:r8>8</vt:r8>
  </property>
</Properties>
</file>