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68" r:id="rId4"/>
    <p:sldId id="271" r:id="rId5"/>
    <p:sldId id="277" r:id="rId6"/>
    <p:sldId id="269" r:id="rId7"/>
    <p:sldId id="270" r:id="rId8"/>
    <p:sldId id="272" r:id="rId9"/>
    <p:sldId id="278" r:id="rId10"/>
    <p:sldId id="273" r:id="rId11"/>
    <p:sldId id="274" r:id="rId12"/>
    <p:sldId id="275" r:id="rId13"/>
    <p:sldId id="267" r:id="rId14"/>
    <p:sldId id="276" r:id="rId15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1pPr>
    <a:lvl2pPr marL="0" marR="0" indent="457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2pPr>
    <a:lvl3pPr marL="0" marR="0" indent="914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3pPr>
    <a:lvl4pPr marL="0" marR="0" indent="1371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4pPr>
    <a:lvl5pPr marL="0" marR="0" indent="18288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5pPr>
    <a:lvl6pPr marL="0" marR="0" indent="22860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6pPr>
    <a:lvl7pPr marL="0" marR="0" indent="2743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7pPr>
    <a:lvl8pPr marL="0" marR="0" indent="3200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8pPr>
    <a:lvl9pPr marL="0" marR="0" indent="3657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FF3"/>
          </a:solidFill>
        </a:fill>
      </a:tcStyle>
    </a:wholeTbl>
    <a:band2H>
      <a:tcTxStyle/>
      <a:tcStyle>
        <a:tcBdr/>
        <a:fill>
          <a:solidFill>
            <a:srgbClr val="E6EFF9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ED6"/>
          </a:solidFill>
        </a:fill>
      </a:tcStyle>
    </a:wholeTbl>
    <a:band2H>
      <a:tcTxStyle/>
      <a:tcStyle>
        <a:tcBdr/>
        <a:fill>
          <a:solidFill>
            <a:srgbClr val="E6E8EC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CD1D5"/>
          </a:solidFill>
        </a:fill>
      </a:tcStyle>
    </a:wholeTbl>
    <a:band2H>
      <a:tcTxStyle/>
      <a:tcStyle>
        <a:tcBdr/>
        <a:fill>
          <a:solidFill>
            <a:srgbClr val="E7E9EB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955"/>
    <p:restoredTop sz="94570"/>
  </p:normalViewPr>
  <p:slideViewPr>
    <p:cSldViewPr snapToGrid="0" snapToObjects="1">
      <p:cViewPr varScale="1">
        <p:scale>
          <a:sx n="202" d="100"/>
          <a:sy n="202" d="100"/>
        </p:scale>
        <p:origin x="116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notesMaster" Target="notesMasters/notesMaster1.xml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3" name="Shape 83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Arial"/>
      </a:defRPr>
    </a:lvl1pPr>
    <a:lvl2pPr indent="228600" latinLnBrk="0">
      <a:defRPr sz="1200">
        <a:latin typeface="+mj-lt"/>
        <a:ea typeface="+mj-ea"/>
        <a:cs typeface="+mj-cs"/>
        <a:sym typeface="Arial"/>
      </a:defRPr>
    </a:lvl2pPr>
    <a:lvl3pPr indent="457200" latinLnBrk="0">
      <a:defRPr sz="1200">
        <a:latin typeface="+mj-lt"/>
        <a:ea typeface="+mj-ea"/>
        <a:cs typeface="+mj-cs"/>
        <a:sym typeface="Arial"/>
      </a:defRPr>
    </a:lvl3pPr>
    <a:lvl4pPr indent="685800" latinLnBrk="0">
      <a:defRPr sz="1200">
        <a:latin typeface="+mj-lt"/>
        <a:ea typeface="+mj-ea"/>
        <a:cs typeface="+mj-cs"/>
        <a:sym typeface="Arial"/>
      </a:defRPr>
    </a:lvl4pPr>
    <a:lvl5pPr indent="914400" latinLnBrk="0">
      <a:defRPr sz="1200">
        <a:latin typeface="+mj-lt"/>
        <a:ea typeface="+mj-ea"/>
        <a:cs typeface="+mj-cs"/>
        <a:sym typeface="Arial"/>
      </a:defRPr>
    </a:lvl5pPr>
    <a:lvl6pPr indent="1143000" latinLnBrk="0">
      <a:defRPr sz="1200">
        <a:latin typeface="+mj-lt"/>
        <a:ea typeface="+mj-ea"/>
        <a:cs typeface="+mj-cs"/>
        <a:sym typeface="Arial"/>
      </a:defRPr>
    </a:lvl6pPr>
    <a:lvl7pPr indent="1371600" latinLnBrk="0">
      <a:defRPr sz="1200">
        <a:latin typeface="+mj-lt"/>
        <a:ea typeface="+mj-ea"/>
        <a:cs typeface="+mj-cs"/>
        <a:sym typeface="Arial"/>
      </a:defRPr>
    </a:lvl7pPr>
    <a:lvl8pPr indent="1600200" latinLnBrk="0">
      <a:defRPr sz="1200">
        <a:latin typeface="+mj-lt"/>
        <a:ea typeface="+mj-ea"/>
        <a:cs typeface="+mj-cs"/>
        <a:sym typeface="Arial"/>
      </a:defRPr>
    </a:lvl8pPr>
    <a:lvl9pPr indent="1828800" latinLnBrk="0">
      <a:defRPr sz="1200">
        <a:latin typeface="+mj-lt"/>
        <a:ea typeface="+mj-ea"/>
        <a:cs typeface="+mj-cs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7960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56874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40666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57526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81043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61320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text"/>
          <p:cNvSpPr txBox="1">
            <a:spLocks noGrp="1"/>
          </p:cNvSpPr>
          <p:nvPr>
            <p:ph type="title"/>
          </p:nvPr>
        </p:nvSpPr>
        <p:spPr>
          <a:xfrm>
            <a:off x="407987" y="349611"/>
            <a:ext cx="11376026" cy="185525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t>Titeltext</a:t>
            </a:r>
          </a:p>
        </p:txBody>
      </p:sp>
      <p:sp>
        <p:nvSpPr>
          <p:cNvPr id="12" name="Textebene 1…"/>
          <p:cNvSpPr txBox="1">
            <a:spLocks noGrp="1"/>
          </p:cNvSpPr>
          <p:nvPr>
            <p:ph type="body" sz="half" idx="1"/>
          </p:nvPr>
        </p:nvSpPr>
        <p:spPr>
          <a:xfrm>
            <a:off x="407987" y="2335014"/>
            <a:ext cx="11376026" cy="15257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SzTx/>
              <a:buFontTx/>
              <a:buNone/>
              <a:defRPr b="1">
                <a:solidFill>
                  <a:schemeClr val="accent2"/>
                </a:solidFill>
              </a:defRPr>
            </a:lvl1pPr>
            <a:lvl2pPr marL="0" indent="457200">
              <a:buSzTx/>
              <a:buFontTx/>
              <a:buNone/>
              <a:defRPr b="1">
                <a:solidFill>
                  <a:schemeClr val="accent2"/>
                </a:solidFill>
              </a:defRPr>
            </a:lvl2pPr>
            <a:lvl3pPr marL="0" indent="914400">
              <a:buSzTx/>
              <a:buFontTx/>
              <a:buNone/>
              <a:defRPr b="1">
                <a:solidFill>
                  <a:schemeClr val="accent2"/>
                </a:solidFill>
              </a:defRPr>
            </a:lvl3pPr>
            <a:lvl4pPr marL="0" indent="1371600">
              <a:buSzTx/>
              <a:buFontTx/>
              <a:buNone/>
              <a:defRPr b="1">
                <a:solidFill>
                  <a:schemeClr val="accent2"/>
                </a:solidFill>
              </a:defRPr>
            </a:lvl4pPr>
            <a:lvl5pPr marL="0" indent="1828800">
              <a:buSzTx/>
              <a:buFontTx/>
              <a:buNone/>
              <a:defRPr b="1">
                <a:solidFill>
                  <a:schemeClr val="accent2"/>
                </a:solidFill>
              </a:defRPr>
            </a:lvl5pPr>
          </a:lstStyle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13" name="Textplatzhalter 11"/>
          <p:cNvSpPr>
            <a:spLocks noGrp="1"/>
          </p:cNvSpPr>
          <p:nvPr>
            <p:ph type="body" sz="quarter" idx="13"/>
          </p:nvPr>
        </p:nvSpPr>
        <p:spPr>
          <a:xfrm>
            <a:off x="414395" y="4096780"/>
            <a:ext cx="11369551" cy="70037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SzTx/>
              <a:buFontTx/>
              <a:buNone/>
            </a:pPr>
            <a:endParaRPr/>
          </a:p>
        </p:txBody>
      </p:sp>
      <p:pic>
        <p:nvPicPr>
          <p:cNvPr id="14" name="Grafik 8" descr="Grafik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833031" y="5669841"/>
            <a:ext cx="793751" cy="794194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Grafik 6" descr="Grafik 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07368" y="6261913"/>
            <a:ext cx="2168482" cy="160616"/>
          </a:xfrm>
          <a:prstGeom prst="rect">
            <a:avLst/>
          </a:prstGeom>
          <a:ln w="12700">
            <a:miter lim="400000"/>
          </a:ln>
        </p:spPr>
      </p:pic>
      <p:sp>
        <p:nvSpPr>
          <p:cNvPr id="16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(with Picture)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Bildplatzhalter 6"/>
          <p:cNvSpPr>
            <a:spLocks noGrp="1"/>
          </p:cNvSpPr>
          <p:nvPr>
            <p:ph type="pic" idx="13"/>
          </p:nvPr>
        </p:nvSpPr>
        <p:spPr>
          <a:xfrm>
            <a:off x="2" y="1"/>
            <a:ext cx="12191997" cy="3429002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24" name="Titeltext"/>
          <p:cNvSpPr txBox="1">
            <a:spLocks noGrp="1"/>
          </p:cNvSpPr>
          <p:nvPr>
            <p:ph type="title"/>
          </p:nvPr>
        </p:nvSpPr>
        <p:spPr>
          <a:xfrm>
            <a:off x="407987" y="349611"/>
            <a:ext cx="11376026" cy="1099778"/>
          </a:xfrm>
          <a:prstGeom prst="rect">
            <a:avLst/>
          </a:prstGeom>
        </p:spPr>
        <p:txBody>
          <a:bodyPr/>
          <a:lstStyle/>
          <a:p>
            <a:r>
              <a:t>Titeltext</a:t>
            </a:r>
          </a:p>
        </p:txBody>
      </p:sp>
      <p:sp>
        <p:nvSpPr>
          <p:cNvPr id="25" name="Textebene 1…"/>
          <p:cNvSpPr txBox="1">
            <a:spLocks noGrp="1"/>
          </p:cNvSpPr>
          <p:nvPr>
            <p:ph type="body" sz="quarter" idx="1"/>
          </p:nvPr>
        </p:nvSpPr>
        <p:spPr>
          <a:xfrm>
            <a:off x="407987" y="2335014"/>
            <a:ext cx="11376026" cy="8893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SzTx/>
              <a:buFontTx/>
              <a:buNone/>
              <a:defRPr b="1">
                <a:solidFill>
                  <a:schemeClr val="accent2"/>
                </a:solidFill>
              </a:defRPr>
            </a:lvl1pPr>
            <a:lvl2pPr marL="0" indent="457200">
              <a:buSzTx/>
              <a:buFontTx/>
              <a:buNone/>
              <a:defRPr b="1">
                <a:solidFill>
                  <a:schemeClr val="accent2"/>
                </a:solidFill>
              </a:defRPr>
            </a:lvl2pPr>
            <a:lvl3pPr marL="0" indent="914400">
              <a:buSzTx/>
              <a:buFontTx/>
              <a:buNone/>
              <a:defRPr b="1">
                <a:solidFill>
                  <a:schemeClr val="accent2"/>
                </a:solidFill>
              </a:defRPr>
            </a:lvl3pPr>
            <a:lvl4pPr marL="0" indent="1371600">
              <a:buSzTx/>
              <a:buFontTx/>
              <a:buNone/>
              <a:defRPr b="1">
                <a:solidFill>
                  <a:schemeClr val="accent2"/>
                </a:solidFill>
              </a:defRPr>
            </a:lvl4pPr>
            <a:lvl5pPr marL="0" indent="1828800">
              <a:buSzTx/>
              <a:buFontTx/>
              <a:buNone/>
              <a:defRPr b="1">
                <a:solidFill>
                  <a:schemeClr val="accent2"/>
                </a:solidFill>
              </a:defRPr>
            </a:lvl5pPr>
          </a:lstStyle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26" name="Textplatzhalter 11"/>
          <p:cNvSpPr>
            <a:spLocks noGrp="1"/>
          </p:cNvSpPr>
          <p:nvPr>
            <p:ph type="body" sz="quarter" idx="14"/>
          </p:nvPr>
        </p:nvSpPr>
        <p:spPr>
          <a:xfrm>
            <a:off x="414396" y="4096780"/>
            <a:ext cx="11369548" cy="70037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SzTx/>
              <a:buFontTx/>
              <a:buNone/>
            </a:pPr>
            <a:endParaRPr/>
          </a:p>
        </p:txBody>
      </p:sp>
      <p:pic>
        <p:nvPicPr>
          <p:cNvPr id="27" name="Grafik 7" descr="Grafik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7368" y="6261913"/>
            <a:ext cx="2168482" cy="160616"/>
          </a:xfrm>
          <a:prstGeom prst="rect">
            <a:avLst/>
          </a:prstGeom>
          <a:ln w="12700">
            <a:miter lim="400000"/>
          </a:ln>
        </p:spPr>
      </p:pic>
      <p:pic>
        <p:nvPicPr>
          <p:cNvPr id="28" name="Grafik 9" descr="Grafik 9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833031" y="5669841"/>
            <a:ext cx="793751" cy="794194"/>
          </a:xfrm>
          <a:prstGeom prst="rect">
            <a:avLst/>
          </a:prstGeom>
          <a:ln w="12700">
            <a:miter lim="400000"/>
          </a:ln>
        </p:spPr>
      </p:pic>
      <p:sp>
        <p:nvSpPr>
          <p:cNvPr id="29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ivider cy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el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Titeltext</a:t>
            </a:r>
          </a:p>
        </p:txBody>
      </p:sp>
      <p:sp>
        <p:nvSpPr>
          <p:cNvPr id="37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ivider whit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itel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t>Titeltext</a:t>
            </a:r>
          </a:p>
        </p:txBody>
      </p:sp>
      <p:sp>
        <p:nvSpPr>
          <p:cNvPr id="45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und Inha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Foliennummer"/>
          <p:cNvSpPr txBox="1">
            <a:spLocks noGrp="1"/>
          </p:cNvSpPr>
          <p:nvPr>
            <p:ph type="sldNum" sz="quarter" idx="2"/>
          </p:nvPr>
        </p:nvSpPr>
        <p:spPr>
          <a:xfrm>
            <a:off x="11635927" y="6596565"/>
            <a:ext cx="153964" cy="135546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1000" b="1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53" name="Grafik 9" descr="Grafik 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3111" y="6614018"/>
            <a:ext cx="325554" cy="100640"/>
          </a:xfrm>
          <a:prstGeom prst="rect">
            <a:avLst/>
          </a:prstGeom>
          <a:ln w="12700">
            <a:miter lim="400000"/>
          </a:ln>
        </p:spPr>
      </p:pic>
      <p:sp>
        <p:nvSpPr>
          <p:cNvPr id="54" name="Titeltext"/>
          <p:cNvSpPr txBox="1">
            <a:spLocks noGrp="1"/>
          </p:cNvSpPr>
          <p:nvPr>
            <p:ph type="title"/>
          </p:nvPr>
        </p:nvSpPr>
        <p:spPr>
          <a:xfrm>
            <a:off x="407987" y="349611"/>
            <a:ext cx="11376026" cy="451098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sz="3000">
                <a:solidFill>
                  <a:schemeClr val="accent1"/>
                </a:solidFill>
              </a:defRPr>
            </a:lvl1pPr>
          </a:lstStyle>
          <a:p>
            <a:r>
              <a:t>Titeltext</a:t>
            </a:r>
          </a:p>
        </p:txBody>
      </p:sp>
      <p:sp>
        <p:nvSpPr>
          <p:cNvPr id="55" name="Textebene 1…"/>
          <p:cNvSpPr txBox="1">
            <a:spLocks noGrp="1"/>
          </p:cNvSpPr>
          <p:nvPr>
            <p:ph type="body" idx="1"/>
          </p:nvPr>
        </p:nvSpPr>
        <p:spPr>
          <a:xfrm>
            <a:off x="407987" y="1406427"/>
            <a:ext cx="11376026" cy="5010249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56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6" cy="37925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SzTx/>
              <a:buFontTx/>
              <a:buNone/>
              <a:defRPr b="1">
                <a:solidFill>
                  <a:schemeClr val="accent2"/>
                </a:solidFill>
              </a:defRPr>
            </a:pPr>
            <a:endParaRPr/>
          </a:p>
        </p:txBody>
      </p:sp>
      <p:sp>
        <p:nvSpPr>
          <p:cNvPr id="57" name="| ARES Operation Meeting | 31.08.2020"/>
          <p:cNvSpPr txBox="1"/>
          <p:nvPr/>
        </p:nvSpPr>
        <p:spPr>
          <a:xfrm>
            <a:off x="767005" y="6550845"/>
            <a:ext cx="4279167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000"/>
            </a:lvl1pPr>
          </a:lstStyle>
          <a:p>
            <a:r>
              <a:rPr dirty="0"/>
              <a:t>| ARES Operation Meeting | </a:t>
            </a:r>
            <a:r>
              <a:rPr dirty="0" smtClean="0"/>
              <a:t>3</a:t>
            </a:r>
            <a:r>
              <a:rPr lang="de-DE" dirty="0" smtClean="0"/>
              <a:t>0</a:t>
            </a:r>
            <a:r>
              <a:rPr dirty="0" smtClean="0"/>
              <a:t>.</a:t>
            </a:r>
            <a:r>
              <a:rPr lang="de-DE" dirty="0" smtClean="0"/>
              <a:t>11</a:t>
            </a:r>
            <a:r>
              <a:rPr dirty="0" smtClean="0"/>
              <a:t>.2020</a:t>
            </a:r>
            <a:endParaRPr dirty="0"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Lee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rafik 9" descr="Grafik 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3111" y="6614018"/>
            <a:ext cx="325554" cy="100640"/>
          </a:xfrm>
          <a:prstGeom prst="rect">
            <a:avLst/>
          </a:prstGeom>
          <a:ln w="12700">
            <a:miter lim="400000"/>
          </a:ln>
        </p:spPr>
      </p:pic>
      <p:sp>
        <p:nvSpPr>
          <p:cNvPr id="65" name="Foliennummer"/>
          <p:cNvSpPr txBox="1">
            <a:spLocks noGrp="1"/>
          </p:cNvSpPr>
          <p:nvPr>
            <p:ph type="sldNum" sz="quarter" idx="2"/>
          </p:nvPr>
        </p:nvSpPr>
        <p:spPr>
          <a:xfrm>
            <a:off x="10848527" y="6580799"/>
            <a:ext cx="266974" cy="259223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ac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rafik 3" descr="Grafik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8779" y="4587295"/>
            <a:ext cx="598826" cy="185119"/>
          </a:xfrm>
          <a:prstGeom prst="rect">
            <a:avLst/>
          </a:prstGeom>
          <a:ln w="12700">
            <a:miter lim="400000"/>
          </a:ln>
        </p:spPr>
      </p:pic>
      <p:sp>
        <p:nvSpPr>
          <p:cNvPr id="73" name="Rechteck 4"/>
          <p:cNvSpPr txBox="1"/>
          <p:nvPr/>
        </p:nvSpPr>
        <p:spPr>
          <a:xfrm>
            <a:off x="395288" y="3980131"/>
            <a:ext cx="4572001" cy="259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110000"/>
              </a:lnSpc>
              <a:defRPr b="1"/>
            </a:lvl1pPr>
          </a:lstStyle>
          <a:p>
            <a:r>
              <a:t>Contact</a:t>
            </a:r>
          </a:p>
        </p:txBody>
      </p:sp>
      <p:sp>
        <p:nvSpPr>
          <p:cNvPr id="74" name="Rechteck 5"/>
          <p:cNvSpPr txBox="1"/>
          <p:nvPr/>
        </p:nvSpPr>
        <p:spPr>
          <a:xfrm>
            <a:off x="395288" y="4516739"/>
            <a:ext cx="2700548" cy="12148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120000"/>
              </a:lnSpc>
              <a:tabLst>
                <a:tab pos="711200" algn="l"/>
              </a:tabLst>
            </a:pPr>
            <a:r>
              <a:t>	Deutsches </a:t>
            </a:r>
          </a:p>
          <a:p>
            <a:pPr>
              <a:lnSpc>
                <a:spcPct val="120000"/>
              </a:lnSpc>
            </a:pPr>
            <a:r>
              <a:t>Elektronen-Synchrotron</a:t>
            </a:r>
          </a:p>
          <a:p>
            <a:pPr>
              <a:lnSpc>
                <a:spcPct val="120000"/>
              </a:lnSpc>
            </a:pPr>
            <a:endParaRPr/>
          </a:p>
          <a:p>
            <a:pPr>
              <a:lnSpc>
                <a:spcPct val="120000"/>
              </a:lnSpc>
            </a:pPr>
            <a:r>
              <a:t>www.desy.de</a:t>
            </a:r>
          </a:p>
        </p:txBody>
      </p:sp>
      <p:sp>
        <p:nvSpPr>
          <p:cNvPr id="75" name="Textebene 1…"/>
          <p:cNvSpPr txBox="1">
            <a:spLocks noGrp="1"/>
          </p:cNvSpPr>
          <p:nvPr>
            <p:ph type="body" sz="quarter" idx="1"/>
          </p:nvPr>
        </p:nvSpPr>
        <p:spPr>
          <a:xfrm>
            <a:off x="3599891" y="4516739"/>
            <a:ext cx="5148822" cy="189993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buSzTx/>
              <a:buFontTx/>
              <a:buNone/>
            </a:lvl1pPr>
            <a:lvl2pPr marL="0" indent="361950">
              <a:lnSpc>
                <a:spcPct val="120000"/>
              </a:lnSpc>
              <a:spcBef>
                <a:spcPts val="0"/>
              </a:spcBef>
              <a:buSzTx/>
              <a:buFontTx/>
              <a:buNone/>
            </a:lvl2pPr>
            <a:lvl3pPr>
              <a:lnSpc>
                <a:spcPct val="120000"/>
              </a:lnSpc>
              <a:spcBef>
                <a:spcPts val="0"/>
              </a:spcBef>
              <a:buFontTx/>
            </a:lvl3pPr>
            <a:lvl4pPr>
              <a:lnSpc>
                <a:spcPct val="120000"/>
              </a:lnSpc>
              <a:spcBef>
                <a:spcPts val="0"/>
              </a:spcBef>
              <a:buFontTx/>
            </a:lvl4pPr>
            <a:lvl5pPr>
              <a:lnSpc>
                <a:spcPct val="120000"/>
              </a:lnSpc>
              <a:spcBef>
                <a:spcPts val="0"/>
              </a:spcBef>
              <a:buFontTx/>
            </a:lvl5pPr>
          </a:lstStyle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76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text"/>
          <p:cNvSpPr txBox="1">
            <a:spLocks noGrp="1"/>
          </p:cNvSpPr>
          <p:nvPr>
            <p:ph type="title"/>
          </p:nvPr>
        </p:nvSpPr>
        <p:spPr>
          <a:xfrm>
            <a:off x="407987" y="349610"/>
            <a:ext cx="11376026" cy="35111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r>
              <a:t>Titeltext</a:t>
            </a:r>
          </a:p>
        </p:txBody>
      </p:sp>
      <p:sp>
        <p:nvSpPr>
          <p:cNvPr id="3" name="Textebene 1…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4" name="Foliennummer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transition spd="med"/>
  <p:txStyles>
    <p:title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Arial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Arial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Arial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Arial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Arial"/>
        </a:defRPr>
      </a:lvl5pPr>
      <a:lvl6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Arial"/>
        </a:defRPr>
      </a:lvl6pPr>
      <a:lvl7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Arial"/>
        </a:defRPr>
      </a:lvl7pPr>
      <a:lvl8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Arial"/>
        </a:defRPr>
      </a:lvl8pPr>
      <a:lvl9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Arial"/>
        </a:defRPr>
      </a:lvl9pPr>
    </p:titleStyle>
    <p:bodyStyle>
      <a:lvl1pPr marL="361950" marR="0" indent="-361950" algn="l" defTabSz="914400" rtl="0" latinLnBrk="0">
        <a:lnSpc>
          <a:spcPct val="110000"/>
        </a:lnSpc>
        <a:spcBef>
          <a:spcPts val="1200"/>
        </a:spcBef>
        <a:spcAft>
          <a:spcPts val="0"/>
        </a:spcAft>
        <a:buClrTx/>
        <a:buSzPct val="100000"/>
        <a:buFont typeface="Arial"/>
        <a:buChar char="•"/>
        <a:tabLst>
          <a:tab pos="355600" algn="l"/>
        </a:tabLst>
        <a:defRPr sz="1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1pPr>
      <a:lvl2pPr marL="661987" marR="0" indent="-300037" algn="l" defTabSz="914400" rtl="0" latinLnBrk="0">
        <a:lnSpc>
          <a:spcPct val="110000"/>
        </a:lnSpc>
        <a:spcBef>
          <a:spcPts val="1200"/>
        </a:spcBef>
        <a:spcAft>
          <a:spcPts val="0"/>
        </a:spcAft>
        <a:buClrTx/>
        <a:buSzPct val="100000"/>
        <a:buFont typeface="Arial"/>
        <a:buChar char="•"/>
        <a:tabLst>
          <a:tab pos="355600" algn="l"/>
        </a:tabLst>
        <a:defRPr sz="1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2pPr>
      <a:lvl3pPr marL="928687" marR="0" indent="-300037" algn="l" defTabSz="914400" rtl="0" latinLnBrk="0">
        <a:lnSpc>
          <a:spcPct val="110000"/>
        </a:lnSpc>
        <a:spcBef>
          <a:spcPts val="1200"/>
        </a:spcBef>
        <a:spcAft>
          <a:spcPts val="0"/>
        </a:spcAft>
        <a:buClrTx/>
        <a:buSzPct val="100000"/>
        <a:buFont typeface="Arial"/>
        <a:buChar char="•"/>
        <a:tabLst>
          <a:tab pos="355600" algn="l"/>
        </a:tabLst>
        <a:defRPr sz="1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3pPr>
      <a:lvl4pPr marL="1195387" marR="0" indent="-300037" algn="l" defTabSz="914400" rtl="0" latinLnBrk="0">
        <a:lnSpc>
          <a:spcPct val="110000"/>
        </a:lnSpc>
        <a:spcBef>
          <a:spcPts val="1200"/>
        </a:spcBef>
        <a:spcAft>
          <a:spcPts val="0"/>
        </a:spcAft>
        <a:buClrTx/>
        <a:buSzPct val="100000"/>
        <a:buFont typeface="Arial"/>
        <a:buChar char="•"/>
        <a:tabLst>
          <a:tab pos="355600" algn="l"/>
        </a:tabLst>
        <a:defRPr sz="1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4pPr>
      <a:lvl5pPr marL="1472803" marR="0" indent="-310753" algn="l" defTabSz="914400" rtl="0" latinLnBrk="0">
        <a:lnSpc>
          <a:spcPct val="110000"/>
        </a:lnSpc>
        <a:spcBef>
          <a:spcPts val="1200"/>
        </a:spcBef>
        <a:spcAft>
          <a:spcPts val="0"/>
        </a:spcAft>
        <a:buClrTx/>
        <a:buSzPct val="100000"/>
        <a:buFont typeface="Arial"/>
        <a:buChar char="•"/>
        <a:tabLst>
          <a:tab pos="355600" algn="l"/>
        </a:tabLst>
        <a:defRPr sz="1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5pPr>
      <a:lvl6pPr marL="2514600" marR="0" indent="-228600" algn="l" defTabSz="914400" rtl="0" latinLnBrk="0">
        <a:lnSpc>
          <a:spcPct val="110000"/>
        </a:lnSpc>
        <a:spcBef>
          <a:spcPts val="1200"/>
        </a:spcBef>
        <a:spcAft>
          <a:spcPts val="0"/>
        </a:spcAft>
        <a:buClrTx/>
        <a:buSzPct val="100000"/>
        <a:buFont typeface="Arial"/>
        <a:buChar char="•"/>
        <a:tabLst>
          <a:tab pos="355600" algn="l"/>
        </a:tabLst>
        <a:defRPr sz="1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6pPr>
      <a:lvl7pPr marL="2971800" marR="0" indent="-228600" algn="l" defTabSz="914400" rtl="0" latinLnBrk="0">
        <a:lnSpc>
          <a:spcPct val="110000"/>
        </a:lnSpc>
        <a:spcBef>
          <a:spcPts val="1200"/>
        </a:spcBef>
        <a:spcAft>
          <a:spcPts val="0"/>
        </a:spcAft>
        <a:buClrTx/>
        <a:buSzPct val="100000"/>
        <a:buFont typeface="Arial"/>
        <a:buChar char="•"/>
        <a:tabLst>
          <a:tab pos="355600" algn="l"/>
        </a:tabLst>
        <a:defRPr sz="1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7pPr>
      <a:lvl8pPr marL="3429000" marR="0" indent="-228600" algn="l" defTabSz="914400" rtl="0" latinLnBrk="0">
        <a:lnSpc>
          <a:spcPct val="110000"/>
        </a:lnSpc>
        <a:spcBef>
          <a:spcPts val="1200"/>
        </a:spcBef>
        <a:spcAft>
          <a:spcPts val="0"/>
        </a:spcAft>
        <a:buClrTx/>
        <a:buSzPct val="100000"/>
        <a:buFont typeface="Arial"/>
        <a:buChar char="•"/>
        <a:tabLst>
          <a:tab pos="355600" algn="l"/>
        </a:tabLst>
        <a:defRPr sz="1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8pPr>
      <a:lvl9pPr marL="3886200" marR="0" indent="-228600" algn="l" defTabSz="914400" rtl="0" latinLnBrk="0">
        <a:lnSpc>
          <a:spcPct val="110000"/>
        </a:lnSpc>
        <a:spcBef>
          <a:spcPts val="1200"/>
        </a:spcBef>
        <a:spcAft>
          <a:spcPts val="0"/>
        </a:spcAft>
        <a:buClrTx/>
        <a:buSzPct val="100000"/>
        <a:buFont typeface="Arial"/>
        <a:buChar char="•"/>
        <a:tabLst>
          <a:tab pos="355600" algn="l"/>
        </a:tabLst>
        <a:defRPr sz="1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9pPr>
    </p:bodyStyle>
    <p:otherStyle>
      <a:lvl1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4572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9144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13716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18288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22860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27432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32004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36576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tiff"/><Relationship Id="rId3" Type="http://schemas.openxmlformats.org/officeDocument/2006/relationships/image" Target="../media/image6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/>
          <p:cNvGrpSpPr/>
          <p:nvPr/>
        </p:nvGrpSpPr>
        <p:grpSpPr>
          <a:xfrm>
            <a:off x="6627823" y="2410687"/>
            <a:ext cx="3849692" cy="1694883"/>
            <a:chOff x="2480713" y="1951381"/>
            <a:chExt cx="7233751" cy="2078516"/>
          </a:xfrm>
        </p:grpSpPr>
        <p:grpSp>
          <p:nvGrpSpPr>
            <p:cNvPr id="31" name="Group 30"/>
            <p:cNvGrpSpPr/>
            <p:nvPr/>
          </p:nvGrpSpPr>
          <p:grpSpPr>
            <a:xfrm>
              <a:off x="2480713" y="1951381"/>
              <a:ext cx="7233751" cy="2078516"/>
              <a:chOff x="5643270" y="1484687"/>
              <a:chExt cx="3500732" cy="1452649"/>
            </a:xfrm>
          </p:grpSpPr>
          <p:grpSp>
            <p:nvGrpSpPr>
              <p:cNvPr id="35" name="Group 34"/>
              <p:cNvGrpSpPr/>
              <p:nvPr/>
            </p:nvGrpSpPr>
            <p:grpSpPr>
              <a:xfrm>
                <a:off x="5643270" y="1484687"/>
                <a:ext cx="3500732" cy="1452649"/>
                <a:chOff x="5643270" y="1484687"/>
                <a:chExt cx="3500732" cy="1452649"/>
              </a:xfrm>
            </p:grpSpPr>
            <p:pic>
              <p:nvPicPr>
                <p:cNvPr id="38" name="Bild" descr="Bild"/>
                <p:cNvPicPr>
                  <a:picLocks noChangeAspect="1"/>
                </p:cNvPicPr>
                <p:nvPr/>
              </p:nvPicPr>
              <p:blipFill>
                <a:blip r:embed="rId2">
                  <a:extLst/>
                </a:blip>
                <a:stretch>
                  <a:fillRect/>
                </a:stretch>
              </p:blipFill>
              <p:spPr>
                <a:xfrm>
                  <a:off x="5643270" y="1484687"/>
                  <a:ext cx="3500732" cy="1452649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39" name="Rechteck"/>
                <p:cNvSpPr/>
                <p:nvPr/>
              </p:nvSpPr>
              <p:spPr>
                <a:xfrm>
                  <a:off x="6834163" y="2054579"/>
                  <a:ext cx="429893" cy="663942"/>
                </a:xfrm>
                <a:prstGeom prst="rect">
                  <a:avLst/>
                </a:prstGeom>
                <a:solidFill>
                  <a:srgbClr val="21D36B">
                    <a:alpha val="49789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0" name="Rechteck"/>
                <p:cNvSpPr/>
                <p:nvPr/>
              </p:nvSpPr>
              <p:spPr>
                <a:xfrm>
                  <a:off x="5673363" y="2049771"/>
                  <a:ext cx="210425" cy="824138"/>
                </a:xfrm>
                <a:prstGeom prst="rect">
                  <a:avLst/>
                </a:prstGeom>
                <a:solidFill>
                  <a:srgbClr val="21D36B">
                    <a:alpha val="49789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1" name="Rechteck"/>
                <p:cNvSpPr/>
                <p:nvPr/>
              </p:nvSpPr>
              <p:spPr>
                <a:xfrm>
                  <a:off x="5882303" y="2234261"/>
                  <a:ext cx="954676" cy="480350"/>
                </a:xfrm>
                <a:prstGeom prst="rect">
                  <a:avLst/>
                </a:prstGeom>
                <a:solidFill>
                  <a:srgbClr val="E0481D">
                    <a:alpha val="49789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2" name="Rechteck"/>
                <p:cNvSpPr/>
                <p:nvPr/>
              </p:nvSpPr>
              <p:spPr>
                <a:xfrm>
                  <a:off x="7503238" y="2402324"/>
                  <a:ext cx="210425" cy="330542"/>
                </a:xfrm>
                <a:prstGeom prst="rect">
                  <a:avLst/>
                </a:prstGeom>
                <a:solidFill>
                  <a:srgbClr val="21D36B">
                    <a:alpha val="49789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3" name="Rechteck"/>
                <p:cNvSpPr/>
                <p:nvPr/>
              </p:nvSpPr>
              <p:spPr>
                <a:xfrm>
                  <a:off x="8647859" y="1902291"/>
                  <a:ext cx="429892" cy="663942"/>
                </a:xfrm>
                <a:prstGeom prst="rect">
                  <a:avLst/>
                </a:prstGeom>
                <a:solidFill>
                  <a:srgbClr val="21D36B">
                    <a:alpha val="49789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4" name="Rechteck"/>
                <p:cNvSpPr/>
                <p:nvPr/>
              </p:nvSpPr>
              <p:spPr>
                <a:xfrm>
                  <a:off x="7710535" y="1906201"/>
                  <a:ext cx="937072" cy="168055"/>
                </a:xfrm>
                <a:prstGeom prst="rect">
                  <a:avLst/>
                </a:prstGeom>
                <a:solidFill>
                  <a:srgbClr val="E0481D">
                    <a:alpha val="49789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5" name="Rechteck"/>
                <p:cNvSpPr/>
                <p:nvPr/>
              </p:nvSpPr>
              <p:spPr>
                <a:xfrm>
                  <a:off x="7052695" y="1907924"/>
                  <a:ext cx="210425" cy="148121"/>
                </a:xfrm>
                <a:prstGeom prst="rect">
                  <a:avLst/>
                </a:prstGeom>
                <a:solidFill>
                  <a:srgbClr val="21D36B">
                    <a:alpha val="49789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endParaRPr/>
                </a:p>
              </p:txBody>
            </p:sp>
          </p:grpSp>
          <p:sp>
            <p:nvSpPr>
              <p:cNvPr id="36" name="Rechteck"/>
              <p:cNvSpPr/>
              <p:nvPr/>
            </p:nvSpPr>
            <p:spPr>
              <a:xfrm>
                <a:off x="5882305" y="2055420"/>
                <a:ext cx="951860" cy="178841"/>
              </a:xfrm>
              <a:prstGeom prst="rect">
                <a:avLst/>
              </a:prstGeom>
              <a:solidFill>
                <a:srgbClr val="21D36B">
                  <a:alpha val="49789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endParaRPr dirty="0"/>
              </a:p>
            </p:txBody>
          </p:sp>
          <p:sp>
            <p:nvSpPr>
              <p:cNvPr id="37" name="Rechteck"/>
              <p:cNvSpPr/>
              <p:nvPr/>
            </p:nvSpPr>
            <p:spPr>
              <a:xfrm>
                <a:off x="7713523" y="2403227"/>
                <a:ext cx="934084" cy="330542"/>
              </a:xfrm>
              <a:prstGeom prst="rect">
                <a:avLst/>
              </a:prstGeom>
              <a:solidFill>
                <a:srgbClr val="21D36B">
                  <a:alpha val="49789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endParaRPr dirty="0"/>
              </a:p>
            </p:txBody>
          </p:sp>
        </p:grpSp>
        <p:sp>
          <p:nvSpPr>
            <p:cNvPr id="32" name="Rechteck">
              <a:extLst>
                <a:ext uri="{FF2B5EF4-FFF2-40B4-BE49-F238E27FC236}">
                  <a16:creationId xmlns:a16="http://schemas.microsoft.com/office/drawing/2014/main" xmlns="" id="{B8CD2258-73DC-4D58-90E2-1406D8EA005D}"/>
                </a:ext>
              </a:extLst>
            </p:cNvPr>
            <p:cNvSpPr/>
            <p:nvPr/>
          </p:nvSpPr>
          <p:spPr>
            <a:xfrm>
              <a:off x="7781139" y="3007347"/>
              <a:ext cx="907597" cy="268116"/>
            </a:xfrm>
            <a:prstGeom prst="rect">
              <a:avLst/>
            </a:prstGeom>
            <a:solidFill>
              <a:srgbClr val="E0481D">
                <a:alpha val="4978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33" name="Rechteck">
              <a:extLst>
                <a:ext uri="{FF2B5EF4-FFF2-40B4-BE49-F238E27FC236}">
                  <a16:creationId xmlns:a16="http://schemas.microsoft.com/office/drawing/2014/main" xmlns="" id="{7B2D35FA-691A-4DE2-884F-CEA688FD491C}"/>
                </a:ext>
              </a:extLst>
            </p:cNvPr>
            <p:cNvSpPr/>
            <p:nvPr/>
          </p:nvSpPr>
          <p:spPr>
            <a:xfrm>
              <a:off x="6324065" y="3009963"/>
              <a:ext cx="1456553" cy="262884"/>
            </a:xfrm>
            <a:prstGeom prst="rect">
              <a:avLst/>
            </a:prstGeom>
            <a:solidFill>
              <a:srgbClr val="002060">
                <a:alpha val="4978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34" name="Rechteck">
              <a:extLst>
                <a:ext uri="{FF2B5EF4-FFF2-40B4-BE49-F238E27FC236}">
                  <a16:creationId xmlns:a16="http://schemas.microsoft.com/office/drawing/2014/main" xmlns="" id="{80CD7FBF-2AD5-4334-A504-82F0D9490962}"/>
                </a:ext>
              </a:extLst>
            </p:cNvPr>
            <p:cNvSpPr/>
            <p:nvPr/>
          </p:nvSpPr>
          <p:spPr>
            <a:xfrm>
              <a:off x="6754645" y="2794961"/>
              <a:ext cx="1930148" cy="213710"/>
            </a:xfrm>
            <a:prstGeom prst="rect">
              <a:avLst/>
            </a:prstGeom>
            <a:solidFill>
              <a:srgbClr val="002060">
                <a:alpha val="4978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</p:grpSp>
      <p:sp>
        <p:nvSpPr>
          <p:cNvPr id="85" name="ARES Operation Meeting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ARES Operation Meeting</a:t>
            </a:r>
          </a:p>
        </p:txBody>
      </p:sp>
      <p:sp>
        <p:nvSpPr>
          <p:cNvPr id="86" name="Summary of week 35"/>
          <p:cNvSpPr txBox="1">
            <a:spLocks noGrp="1"/>
          </p:cNvSpPr>
          <p:nvPr>
            <p:ph type="subTitle" sz="half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Summary of week </a:t>
            </a:r>
            <a:r>
              <a:rPr lang="de-DE" dirty="0" smtClean="0"/>
              <a:t>48</a:t>
            </a:r>
            <a:endParaRPr dirty="0"/>
          </a:p>
        </p:txBody>
      </p:sp>
      <p:sp>
        <p:nvSpPr>
          <p:cNvPr id="87" name="Textplatzhalter 11"/>
          <p:cNvSpPr>
            <a:spLocks noGrp="1"/>
          </p:cNvSpPr>
          <p:nvPr>
            <p:ph type="body" idx="13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marL="0" indent="0">
              <a:spcBef>
                <a:spcPts val="0"/>
              </a:spcBef>
              <a:buSzTx/>
              <a:buFontTx/>
              <a:buNone/>
            </a:pPr>
            <a:r>
              <a:rPr b="1"/>
              <a:t>Frank Mayet</a:t>
            </a:r>
            <a:r>
              <a:t>, on behalf of the ARES shift crew</a:t>
            </a:r>
          </a:p>
        </p:txBody>
      </p:sp>
      <p:sp>
        <p:nvSpPr>
          <p:cNvPr id="20" name="TextBox 21"/>
          <p:cNvSpPr txBox="1"/>
          <p:nvPr/>
        </p:nvSpPr>
        <p:spPr>
          <a:xfrm rot="976760">
            <a:off x="9967247" y="2226812"/>
            <a:ext cx="1760418" cy="338554"/>
          </a:xfrm>
          <a:prstGeom prst="rect">
            <a:avLst/>
          </a:prstGeom>
          <a:solidFill>
            <a:srgbClr val="FFC000"/>
          </a:solidFill>
          <a:ln>
            <a:solidFill>
              <a:srgbClr val="FF000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600" dirty="0" err="1"/>
              <a:t>Restart</a:t>
            </a:r>
            <a:r>
              <a:rPr lang="de-DE" sz="1600" dirty="0"/>
              <a:t>: 7.1.2021</a:t>
            </a:r>
            <a:endParaRPr lang="en-US" sz="1600" dirty="0" err="1"/>
          </a:p>
        </p:txBody>
      </p:sp>
      <p:sp>
        <p:nvSpPr>
          <p:cNvPr id="2" name="Oval 1"/>
          <p:cNvSpPr/>
          <p:nvPr/>
        </p:nvSpPr>
        <p:spPr>
          <a:xfrm>
            <a:off x="6661173" y="3821561"/>
            <a:ext cx="231545" cy="231545"/>
          </a:xfrm>
          <a:prstGeom prst="ellipse">
            <a:avLst/>
          </a:prstGeom>
          <a:noFill/>
          <a:ln w="28575" cap="flat">
            <a:solidFill>
              <a:schemeClr val="tx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7369876" y="4430356"/>
            <a:ext cx="2067638" cy="676994"/>
            <a:chOff x="2919155" y="4671041"/>
            <a:chExt cx="3022894" cy="989768"/>
          </a:xfrm>
        </p:grpSpPr>
        <p:sp>
          <p:nvSpPr>
            <p:cNvPr id="23" name="Quadrat"/>
            <p:cNvSpPr/>
            <p:nvPr/>
          </p:nvSpPr>
          <p:spPr>
            <a:xfrm>
              <a:off x="2919155" y="4738965"/>
              <a:ext cx="338668" cy="254000"/>
            </a:xfrm>
            <a:prstGeom prst="rect">
              <a:avLst/>
            </a:prstGeom>
            <a:solidFill>
              <a:srgbClr val="21D36B">
                <a:alpha val="4978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60957" tIns="60957" rIns="60957" bIns="60957" numCol="1" anchor="ctr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sz="1000"/>
            </a:p>
          </p:txBody>
        </p:sp>
        <p:sp>
          <p:nvSpPr>
            <p:cNvPr id="24" name="Shutdown (Monday = Maintenance day)"/>
            <p:cNvSpPr txBox="1"/>
            <p:nvPr/>
          </p:nvSpPr>
          <p:spPr>
            <a:xfrm>
              <a:off x="3326328" y="4671041"/>
              <a:ext cx="2380133" cy="27699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0957" tIns="60957" rIns="60957" bIns="60957" numCol="1" anchor="t">
              <a:sp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sz="1000" dirty="0"/>
                <a:t>Shutdown (Monday = Maintenance day)</a:t>
              </a:r>
            </a:p>
          </p:txBody>
        </p:sp>
        <p:sp>
          <p:nvSpPr>
            <p:cNvPr id="25" name="Beam Commissioning (Linac section + EA1)"/>
            <p:cNvSpPr txBox="1"/>
            <p:nvPr/>
          </p:nvSpPr>
          <p:spPr>
            <a:xfrm>
              <a:off x="3323068" y="5338883"/>
              <a:ext cx="2618981" cy="27699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0957" tIns="60957" rIns="60957" bIns="60957" numCol="1" anchor="t">
              <a:sp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sz="1000" dirty="0"/>
                <a:t>Beam Commissioning (</a:t>
              </a:r>
              <a:r>
                <a:rPr sz="1000" dirty="0" err="1"/>
                <a:t>Linac</a:t>
              </a:r>
              <a:r>
                <a:rPr sz="1000" dirty="0"/>
                <a:t> section + EA1)</a:t>
              </a:r>
            </a:p>
          </p:txBody>
        </p:sp>
        <p:sp>
          <p:nvSpPr>
            <p:cNvPr id="26" name="Quadrat"/>
            <p:cNvSpPr/>
            <p:nvPr/>
          </p:nvSpPr>
          <p:spPr>
            <a:xfrm>
              <a:off x="2919155" y="5406808"/>
              <a:ext cx="338668" cy="254001"/>
            </a:xfrm>
            <a:prstGeom prst="rect">
              <a:avLst/>
            </a:prstGeom>
            <a:solidFill>
              <a:srgbClr val="E0481D">
                <a:alpha val="4978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60957" tIns="60957" rIns="60957" bIns="60957" numCol="1" anchor="ctr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sz="1000"/>
            </a:p>
          </p:txBody>
        </p:sp>
        <p:sp>
          <p:nvSpPr>
            <p:cNvPr id="27" name="Quadrat">
              <a:extLst>
                <a:ext uri="{FF2B5EF4-FFF2-40B4-BE49-F238E27FC236}">
                  <a16:creationId xmlns="" xmlns:a16="http://schemas.microsoft.com/office/drawing/2014/main" xmlns:lc="http://schemas.openxmlformats.org/drawingml/2006/lockedCanvas" id="{95B76E97-924B-4D33-BB1A-F8C0ADDEDC29}"/>
                </a:ext>
              </a:extLst>
            </p:cNvPr>
            <p:cNvSpPr/>
            <p:nvPr/>
          </p:nvSpPr>
          <p:spPr>
            <a:xfrm>
              <a:off x="2919155" y="5084883"/>
              <a:ext cx="338668" cy="254000"/>
            </a:xfrm>
            <a:prstGeom prst="rect">
              <a:avLst/>
            </a:prstGeom>
            <a:solidFill>
              <a:srgbClr val="002060">
                <a:alpha val="4978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60957" tIns="60957" rIns="60957" bIns="60957" numCol="1" anchor="ctr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sz="1000"/>
            </a:p>
          </p:txBody>
        </p:sp>
        <p:sp>
          <p:nvSpPr>
            <p:cNvPr id="28" name="Shutdown (Monday = Maintenance day)">
              <a:extLst>
                <a:ext uri="{FF2B5EF4-FFF2-40B4-BE49-F238E27FC236}">
                  <a16:creationId xmlns="" xmlns:a16="http://schemas.microsoft.com/office/drawing/2014/main" xmlns:lc="http://schemas.openxmlformats.org/drawingml/2006/lockedCanvas" id="{0B911318-9C3F-4CBD-A741-62547AAD778B}"/>
                </a:ext>
              </a:extLst>
            </p:cNvPr>
            <p:cNvSpPr txBox="1"/>
            <p:nvPr/>
          </p:nvSpPr>
          <p:spPr>
            <a:xfrm>
              <a:off x="3323068" y="5034316"/>
              <a:ext cx="1145820" cy="27699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0957" tIns="60957" rIns="60957" bIns="60957" numCol="1" anchor="t">
              <a:sp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de-DE" sz="1000" dirty="0"/>
                <a:t>ACHIP beam time</a:t>
              </a:r>
              <a:endParaRPr sz="1000" dirty="0"/>
            </a:p>
          </p:txBody>
        </p:sp>
      </p:grp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Installation of the YAG-Screen into the EA1 Chamber</a:t>
            </a:r>
            <a:endParaRPr lang="en-US" dirty="0"/>
          </a:p>
        </p:txBody>
      </p:sp>
      <p:sp>
        <p:nvSpPr>
          <p:cNvPr id="5" name="Textplatzhalter 7"/>
          <p:cNvSpPr>
            <a:spLocks noGrp="1"/>
          </p:cNvSpPr>
          <p:nvPr>
            <p:ph type="body" idx="13"/>
          </p:nvPr>
        </p:nvSpPr>
        <p:spPr>
          <a:xfrm>
            <a:off x="407987" y="817500"/>
            <a:ext cx="11376026" cy="37925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marL="0" indent="0">
              <a:spcBef>
                <a:spcPts val="0"/>
              </a:spcBef>
              <a:buSzTx/>
              <a:buFontTx/>
              <a:buNone/>
              <a:defRPr b="1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Lessons learned…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28435DC-18E4-4D96-8D1B-9D0FC43CBD26}"/>
              </a:ext>
            </a:extLst>
          </p:cNvPr>
          <p:cNvSpPr txBox="1"/>
          <p:nvPr/>
        </p:nvSpPr>
        <p:spPr>
          <a:xfrm>
            <a:off x="407988" y="1159660"/>
            <a:ext cx="506292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Schedule: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Afternoon before: start to vent the sector (MVS), table preparation (MPY1)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Morning: table move (MEA)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Morning/afternoon: chamber activity (MVS, MPY1)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Late afternoon: table move (MEA)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Pump stand till next day lunch time.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Pump down duration: couple of days.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Following Monday: optics on table check</a:t>
            </a:r>
            <a:endParaRPr lang="en-US" sz="16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D040C62-2BB8-4695-9EF6-D2CAA111E4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4114" y="3340707"/>
            <a:ext cx="6759898" cy="316768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AFAB3F93-263D-42FC-9943-14BA76779BDE}"/>
              </a:ext>
            </a:extLst>
          </p:cNvPr>
          <p:cNvSpPr txBox="1"/>
          <p:nvPr/>
        </p:nvSpPr>
        <p:spPr>
          <a:xfrm>
            <a:off x="9459589" y="5235547"/>
            <a:ext cx="1326004" cy="33855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de-DE" sz="1600" dirty="0"/>
              <a:t>After 1 </a:t>
            </a:r>
            <a:r>
              <a:rPr lang="de-DE" sz="1600" dirty="0" err="1"/>
              <a:t>week</a:t>
            </a: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2092999220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BKR</a:t>
            </a:r>
            <a:endParaRPr lang="en-US" dirty="0"/>
          </a:p>
        </p:txBody>
      </p:sp>
      <p:sp>
        <p:nvSpPr>
          <p:cNvPr id="5" name="Textplatzhalter 7"/>
          <p:cNvSpPr>
            <a:spLocks noGrp="1"/>
          </p:cNvSpPr>
          <p:nvPr>
            <p:ph type="body" idx="13"/>
          </p:nvPr>
        </p:nvSpPr>
        <p:spPr>
          <a:xfrm>
            <a:off x="407987" y="817500"/>
            <a:ext cx="11376026" cy="37925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marL="0" indent="0">
              <a:spcBef>
                <a:spcPts val="0"/>
              </a:spcBef>
              <a:buSzTx/>
              <a:buFontTx/>
              <a:buNone/>
              <a:defRPr b="1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We are back…</a:t>
            </a:r>
            <a:endParaRPr lang="en-US" dirty="0"/>
          </a:p>
        </p:txBody>
      </p:sp>
      <p:pic>
        <p:nvPicPr>
          <p:cNvPr id="10" name="Content Placeholder 5">
            <a:extLst>
              <a:ext uri="{FF2B5EF4-FFF2-40B4-BE49-F238E27FC236}">
                <a16:creationId xmlns:a16="http://schemas.microsoft.com/office/drawing/2014/main" xmlns="" id="{A0761B39-A44B-420D-8A21-CD8E802988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988" y="1285145"/>
            <a:ext cx="6680200" cy="50101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5B140A02-E9BA-4EA9-A085-61D76810F583}"/>
              </a:ext>
            </a:extLst>
          </p:cNvPr>
          <p:cNvSpPr txBox="1"/>
          <p:nvPr/>
        </p:nvSpPr>
        <p:spPr>
          <a:xfrm>
            <a:off x="7340168" y="1780249"/>
            <a:ext cx="470078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All „guests“ have to </a:t>
            </a:r>
            <a:r>
              <a:rPr lang="en-US" sz="1600" dirty="0" smtClean="0">
                <a:solidFill>
                  <a:srgbClr val="FF0000"/>
                </a:solidFill>
              </a:rPr>
              <a:t>sign the attendance list</a:t>
            </a:r>
            <a:r>
              <a:rPr lang="en-US" sz="1600" dirty="0" smtClean="0"/>
              <a:t>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The shift leader can be identified through the logbook and does not need to sign in here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FF0000"/>
                </a:solidFill>
              </a:rPr>
              <a:t>No hand-shaking, keep the distance – 1.5m!!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2 people w/o masks is ok (with distance) if there are </a:t>
            </a:r>
            <a:r>
              <a:rPr lang="en-US" sz="1600" dirty="0" smtClean="0">
                <a:solidFill>
                  <a:srgbClr val="FF0000"/>
                </a:solidFill>
              </a:rPr>
              <a:t>more then 2 people wear a mask</a:t>
            </a:r>
            <a:r>
              <a:rPr lang="en-US" sz="1600" dirty="0" smtClean="0"/>
              <a:t>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FF0000"/>
                </a:solidFill>
              </a:rPr>
              <a:t>Please disinfect </a:t>
            </a:r>
            <a:r>
              <a:rPr lang="en-US" sz="1600" dirty="0" smtClean="0"/>
              <a:t>the keyboards, mouse, chairs and telephone after the shift.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150209342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Steps</a:t>
            </a:r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xmlns="" id="{AE0C2054-4878-416E-B36D-40C498F33478}"/>
              </a:ext>
            </a:extLst>
          </p:cNvPr>
          <p:cNvSpPr txBox="1">
            <a:spLocks/>
          </p:cNvSpPr>
          <p:nvPr/>
        </p:nvSpPr>
        <p:spPr>
          <a:xfrm>
            <a:off x="407987" y="1406427"/>
            <a:ext cx="11376025" cy="50102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 marL="361950" marR="0" indent="-361950" algn="l" defTabSz="914400" rtl="0" latinLnBrk="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>
                <a:tab pos="355600" algn="l"/>
              </a:tabLst>
              <a:defRPr sz="1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1pPr>
            <a:lvl2pPr marL="661987" marR="0" indent="-300037" algn="l" defTabSz="914400" rtl="0" latinLnBrk="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>
                <a:tab pos="355600" algn="l"/>
              </a:tabLst>
              <a:defRPr sz="1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2pPr>
            <a:lvl3pPr marL="928687" marR="0" indent="-300037" algn="l" defTabSz="914400" rtl="0" latinLnBrk="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>
                <a:tab pos="355600" algn="l"/>
              </a:tabLst>
              <a:defRPr sz="1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3pPr>
            <a:lvl4pPr marL="1195387" marR="0" indent="-300037" algn="l" defTabSz="914400" rtl="0" latinLnBrk="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>
                <a:tab pos="355600" algn="l"/>
              </a:tabLst>
              <a:defRPr sz="1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4pPr>
            <a:lvl5pPr marL="1472803" marR="0" indent="-310753" algn="l" defTabSz="914400" rtl="0" latinLnBrk="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>
                <a:tab pos="355600" algn="l"/>
              </a:tabLst>
              <a:defRPr sz="1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5pPr>
            <a:lvl6pPr marL="2514600" marR="0" indent="-228600" algn="l" defTabSz="914400" rtl="0" latinLnBrk="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>
                <a:tab pos="355600" algn="l"/>
              </a:tabLst>
              <a:defRPr sz="1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6pPr>
            <a:lvl7pPr marL="2971800" marR="0" indent="-228600" algn="l" defTabSz="914400" rtl="0" latinLnBrk="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>
                <a:tab pos="355600" algn="l"/>
              </a:tabLst>
              <a:defRPr sz="1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7pPr>
            <a:lvl8pPr marL="3429000" marR="0" indent="-228600" algn="l" defTabSz="914400" rtl="0" latinLnBrk="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>
                <a:tab pos="355600" algn="l"/>
              </a:tabLst>
              <a:defRPr sz="1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8pPr>
            <a:lvl9pPr marL="3886200" marR="0" indent="-228600" algn="l" defTabSz="914400" rtl="0" latinLnBrk="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>
                <a:tab pos="355600" algn="l"/>
              </a:tabLst>
              <a:defRPr sz="1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9pPr>
          </a:lstStyle>
          <a:p>
            <a:pPr hangingPunct="1"/>
            <a:r>
              <a:rPr lang="en-US" dirty="0" smtClean="0"/>
              <a:t>Align Laser </a:t>
            </a:r>
            <a:r>
              <a:rPr lang="en-US" dirty="0" err="1" smtClean="0">
                <a:solidFill>
                  <a:srgbClr val="00B050"/>
                </a:solidFill>
                <a:latin typeface="Wingdings" panose="05000000000000000000" pitchFamily="2" charset="2"/>
              </a:rPr>
              <a:t>ü</a:t>
            </a:r>
            <a:endParaRPr lang="en-US" dirty="0" smtClean="0">
              <a:solidFill>
                <a:srgbClr val="00B050"/>
              </a:solidFill>
              <a:latin typeface="Wingdings" panose="05000000000000000000" pitchFamily="2" charset="2"/>
            </a:endParaRPr>
          </a:p>
          <a:p>
            <a:pPr hangingPunct="1"/>
            <a:r>
              <a:rPr lang="en-US" dirty="0" smtClean="0"/>
              <a:t>Re-check solenoid alignment at gun </a:t>
            </a:r>
            <a:r>
              <a:rPr lang="en-US" i="1" dirty="0" smtClean="0"/>
              <a:t>– </a:t>
            </a:r>
            <a:r>
              <a:rPr lang="en-US" b="1" i="1" dirty="0" smtClean="0"/>
              <a:t>data taken</a:t>
            </a:r>
          </a:p>
          <a:p>
            <a:pPr hangingPunct="1"/>
            <a:r>
              <a:rPr lang="en-US" dirty="0" smtClean="0"/>
              <a:t>Last items of gun diagnostics:</a:t>
            </a:r>
            <a:br>
              <a:rPr lang="en-US" dirty="0" smtClean="0"/>
            </a:br>
            <a:r>
              <a:rPr lang="en-US" dirty="0" smtClean="0"/>
              <a:t>- dark current curve from 0 to 75 MV/m </a:t>
            </a:r>
            <a:r>
              <a:rPr lang="en-US" i="1" dirty="0" smtClean="0"/>
              <a:t>– </a:t>
            </a:r>
            <a:r>
              <a:rPr lang="en-US" b="1" i="1" dirty="0" smtClean="0"/>
              <a:t>data taken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dirty="0" smtClean="0"/>
              <a:t>- Max. charge measurement curve with 75 MV/m</a:t>
            </a:r>
            <a:br>
              <a:rPr lang="en-US" dirty="0" smtClean="0"/>
            </a:br>
            <a:r>
              <a:rPr lang="en-US" dirty="0" smtClean="0"/>
              <a:t>- QE of cathode </a:t>
            </a:r>
            <a:r>
              <a:rPr lang="en-US" i="1" dirty="0" smtClean="0"/>
              <a:t>– </a:t>
            </a:r>
            <a:r>
              <a:rPr lang="en-US" b="1" i="1" dirty="0" smtClean="0"/>
              <a:t>data taken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dirty="0" smtClean="0"/>
              <a:t>- re-measure emittance </a:t>
            </a:r>
            <a:br>
              <a:rPr lang="en-US" dirty="0" smtClean="0"/>
            </a:br>
            <a:r>
              <a:rPr lang="en-US" dirty="0" smtClean="0"/>
              <a:t>- check FC vs. Damon and Toroid</a:t>
            </a:r>
            <a:br>
              <a:rPr lang="en-US" dirty="0" smtClean="0"/>
            </a:br>
            <a:r>
              <a:rPr lang="en-US" dirty="0" smtClean="0"/>
              <a:t>- Collimator setup </a:t>
            </a:r>
            <a:r>
              <a:rPr lang="en-US" i="1" dirty="0" smtClean="0"/>
              <a:t>– </a:t>
            </a:r>
            <a:r>
              <a:rPr lang="en-US" b="1" i="1" dirty="0" smtClean="0"/>
              <a:t>first alignment done</a:t>
            </a:r>
            <a:r>
              <a:rPr lang="en-US" b="1" dirty="0" smtClean="0"/>
              <a:t/>
            </a:r>
            <a:br>
              <a:rPr lang="en-US" b="1" dirty="0" smtClean="0"/>
            </a:br>
            <a:endParaRPr lang="en-US" b="1" dirty="0" smtClean="0"/>
          </a:p>
          <a:p>
            <a:pPr hangingPunct="1"/>
            <a:r>
              <a:rPr lang="en-US" dirty="0" smtClean="0"/>
              <a:t>Beam through the Linac at 100 MeV (</a:t>
            </a:r>
            <a:r>
              <a:rPr lang="en-US" dirty="0" err="1" smtClean="0"/>
              <a:t>setpoint</a:t>
            </a:r>
            <a:r>
              <a:rPr lang="en-US" dirty="0" smtClean="0"/>
              <a:t> for ACHIP)</a:t>
            </a:r>
          </a:p>
          <a:p>
            <a:pPr hangingPunct="1"/>
            <a:r>
              <a:rPr lang="en-US" dirty="0" smtClean="0"/>
              <a:t>Over night stability measurements: FC(dark current), position on X1, Momentum stability at Gun.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284805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13</a:t>
            </a:fld>
            <a:endParaRPr/>
          </a:p>
        </p:txBody>
      </p:sp>
      <p:sp>
        <p:nvSpPr>
          <p:cNvPr id="188" name="ARES Schedu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ARES Schedule</a:t>
            </a:r>
          </a:p>
        </p:txBody>
      </p:sp>
      <p:sp>
        <p:nvSpPr>
          <p:cNvPr id="189" name="Textplatzhalter 7"/>
          <p:cNvSpPr>
            <a:spLocks noGrp="1"/>
          </p:cNvSpPr>
          <p:nvPr>
            <p:ph type="body" idx="13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marL="0" indent="0">
              <a:spcBef>
                <a:spcPts val="0"/>
              </a:spcBef>
              <a:buSzTx/>
              <a:buFontTx/>
              <a:buNone/>
              <a:defRPr b="1">
                <a:solidFill>
                  <a:schemeClr val="accent2"/>
                </a:solidFill>
              </a:defRPr>
            </a:lvl1pPr>
          </a:lstStyle>
          <a:p>
            <a:r>
              <a:rPr dirty="0"/>
              <a:t>Week </a:t>
            </a:r>
            <a:r>
              <a:rPr lang="de-DE" dirty="0" smtClean="0"/>
              <a:t>49</a:t>
            </a:r>
            <a:endParaRPr dirty="0"/>
          </a:p>
        </p:txBody>
      </p:sp>
      <p:pic>
        <p:nvPicPr>
          <p:cNvPr id="191" name="Bild" descr="Bild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74898" y="5148954"/>
            <a:ext cx="7442200" cy="609601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7" name="Tabel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6821298"/>
              </p:ext>
            </p:extLst>
          </p:nvPr>
        </p:nvGraphicFramePr>
        <p:xfrm>
          <a:off x="1835541" y="1915468"/>
          <a:ext cx="8520914" cy="25147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60457"/>
                <a:gridCol w="4260457"/>
              </a:tblGrid>
              <a:tr h="418536"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/>
                        <a:t>Date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/>
                        <a:t>Shift Leader</a:t>
                      </a:r>
                      <a:endParaRPr lang="en-US" sz="1800" dirty="0"/>
                    </a:p>
                  </a:txBody>
                  <a:tcPr/>
                </a:tc>
              </a:tr>
              <a:tr h="422091"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/>
                        <a:t>30.11.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/>
                        <a:t>MEA, MDI, FS-LA, CFEL</a:t>
                      </a:r>
                      <a:endParaRPr lang="en-US" sz="1800" dirty="0"/>
                    </a:p>
                  </a:txBody>
                  <a:tcPr/>
                </a:tc>
              </a:tr>
              <a:tr h="418536"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/>
                        <a:t>1.12.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/>
                        <a:t>Hannes</a:t>
                      </a:r>
                      <a:endParaRPr lang="en-US" sz="1800" dirty="0"/>
                    </a:p>
                  </a:txBody>
                  <a:tcPr/>
                </a:tc>
              </a:tr>
              <a:tr h="418536"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/>
                        <a:t>2.12.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strike="noStrike" dirty="0" smtClean="0"/>
                        <a:t>Thomas / Hannes</a:t>
                      </a:r>
                      <a:endParaRPr lang="en-US" sz="1800" strike="noStrike" dirty="0"/>
                    </a:p>
                  </a:txBody>
                  <a:tcPr/>
                </a:tc>
              </a:tr>
              <a:tr h="418536"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/>
                        <a:t>3.12.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/>
                        <a:t>Thomas / Florian</a:t>
                      </a:r>
                      <a:endParaRPr lang="en-US" sz="1800" dirty="0"/>
                    </a:p>
                  </a:txBody>
                  <a:tcPr/>
                </a:tc>
              </a:tr>
              <a:tr h="418536"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/>
                        <a:t>4.12.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/>
                        <a:t>MSK</a:t>
                      </a:r>
                      <a:endParaRPr lang="en-US" sz="180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14</a:t>
            </a:fld>
            <a:endParaRPr/>
          </a:p>
        </p:txBody>
      </p:sp>
      <p:sp>
        <p:nvSpPr>
          <p:cNvPr id="188" name="ARES Schedu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ARES Schedule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3872010" y="2221501"/>
            <a:ext cx="3849692" cy="1694883"/>
            <a:chOff x="2480713" y="1951381"/>
            <a:chExt cx="7233751" cy="2078516"/>
          </a:xfrm>
        </p:grpSpPr>
        <p:grpSp>
          <p:nvGrpSpPr>
            <p:cNvPr id="9" name="Group 8"/>
            <p:cNvGrpSpPr/>
            <p:nvPr/>
          </p:nvGrpSpPr>
          <p:grpSpPr>
            <a:xfrm>
              <a:off x="2480713" y="1951381"/>
              <a:ext cx="7233751" cy="2078516"/>
              <a:chOff x="5643270" y="1484687"/>
              <a:chExt cx="3500732" cy="1452649"/>
            </a:xfrm>
          </p:grpSpPr>
          <p:grpSp>
            <p:nvGrpSpPr>
              <p:cNvPr id="13" name="Group 12"/>
              <p:cNvGrpSpPr/>
              <p:nvPr/>
            </p:nvGrpSpPr>
            <p:grpSpPr>
              <a:xfrm>
                <a:off x="5643270" y="1484687"/>
                <a:ext cx="3500732" cy="1452649"/>
                <a:chOff x="5643270" y="1484687"/>
                <a:chExt cx="3500732" cy="1452649"/>
              </a:xfrm>
            </p:grpSpPr>
            <p:pic>
              <p:nvPicPr>
                <p:cNvPr id="16" name="Bild" descr="Bild"/>
                <p:cNvPicPr>
                  <a:picLocks noChangeAspect="1"/>
                </p:cNvPicPr>
                <p:nvPr/>
              </p:nvPicPr>
              <p:blipFill>
                <a:blip r:embed="rId2">
                  <a:extLst/>
                </a:blip>
                <a:stretch>
                  <a:fillRect/>
                </a:stretch>
              </p:blipFill>
              <p:spPr>
                <a:xfrm>
                  <a:off x="5643270" y="1484687"/>
                  <a:ext cx="3500732" cy="1452649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17" name="Rechteck"/>
                <p:cNvSpPr/>
                <p:nvPr/>
              </p:nvSpPr>
              <p:spPr>
                <a:xfrm>
                  <a:off x="6834163" y="2054579"/>
                  <a:ext cx="429893" cy="663942"/>
                </a:xfrm>
                <a:prstGeom prst="rect">
                  <a:avLst/>
                </a:prstGeom>
                <a:solidFill>
                  <a:srgbClr val="21D36B">
                    <a:alpha val="49789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8" name="Rechteck"/>
                <p:cNvSpPr/>
                <p:nvPr/>
              </p:nvSpPr>
              <p:spPr>
                <a:xfrm>
                  <a:off x="5673363" y="2049771"/>
                  <a:ext cx="210425" cy="824138"/>
                </a:xfrm>
                <a:prstGeom prst="rect">
                  <a:avLst/>
                </a:prstGeom>
                <a:solidFill>
                  <a:srgbClr val="21D36B">
                    <a:alpha val="49789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9" name="Rechteck"/>
                <p:cNvSpPr/>
                <p:nvPr/>
              </p:nvSpPr>
              <p:spPr>
                <a:xfrm>
                  <a:off x="5882303" y="2234261"/>
                  <a:ext cx="954676" cy="480350"/>
                </a:xfrm>
                <a:prstGeom prst="rect">
                  <a:avLst/>
                </a:prstGeom>
                <a:solidFill>
                  <a:srgbClr val="E0481D">
                    <a:alpha val="49789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20" name="Rechteck"/>
                <p:cNvSpPr/>
                <p:nvPr/>
              </p:nvSpPr>
              <p:spPr>
                <a:xfrm>
                  <a:off x="7503238" y="2402324"/>
                  <a:ext cx="210425" cy="330542"/>
                </a:xfrm>
                <a:prstGeom prst="rect">
                  <a:avLst/>
                </a:prstGeom>
                <a:solidFill>
                  <a:srgbClr val="21D36B">
                    <a:alpha val="49789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21" name="Rechteck"/>
                <p:cNvSpPr/>
                <p:nvPr/>
              </p:nvSpPr>
              <p:spPr>
                <a:xfrm>
                  <a:off x="8647859" y="1902291"/>
                  <a:ext cx="429892" cy="663942"/>
                </a:xfrm>
                <a:prstGeom prst="rect">
                  <a:avLst/>
                </a:prstGeom>
                <a:solidFill>
                  <a:srgbClr val="21D36B">
                    <a:alpha val="49789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22" name="Rechteck"/>
                <p:cNvSpPr/>
                <p:nvPr/>
              </p:nvSpPr>
              <p:spPr>
                <a:xfrm>
                  <a:off x="7710535" y="1906201"/>
                  <a:ext cx="937072" cy="168055"/>
                </a:xfrm>
                <a:prstGeom prst="rect">
                  <a:avLst/>
                </a:prstGeom>
                <a:solidFill>
                  <a:srgbClr val="E0481D">
                    <a:alpha val="49789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23" name="Rechteck"/>
                <p:cNvSpPr/>
                <p:nvPr/>
              </p:nvSpPr>
              <p:spPr>
                <a:xfrm>
                  <a:off x="7052695" y="1907924"/>
                  <a:ext cx="210425" cy="148121"/>
                </a:xfrm>
                <a:prstGeom prst="rect">
                  <a:avLst/>
                </a:prstGeom>
                <a:solidFill>
                  <a:srgbClr val="21D36B">
                    <a:alpha val="49789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endParaRPr/>
                </a:p>
              </p:txBody>
            </p:sp>
          </p:grpSp>
          <p:sp>
            <p:nvSpPr>
              <p:cNvPr id="14" name="Rechteck"/>
              <p:cNvSpPr/>
              <p:nvPr/>
            </p:nvSpPr>
            <p:spPr>
              <a:xfrm>
                <a:off x="5882305" y="2055420"/>
                <a:ext cx="951860" cy="178841"/>
              </a:xfrm>
              <a:prstGeom prst="rect">
                <a:avLst/>
              </a:prstGeom>
              <a:solidFill>
                <a:srgbClr val="21D36B">
                  <a:alpha val="49789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endParaRPr dirty="0"/>
              </a:p>
            </p:txBody>
          </p:sp>
          <p:sp>
            <p:nvSpPr>
              <p:cNvPr id="15" name="Rechteck"/>
              <p:cNvSpPr/>
              <p:nvPr/>
            </p:nvSpPr>
            <p:spPr>
              <a:xfrm>
                <a:off x="7713523" y="2403227"/>
                <a:ext cx="934084" cy="330542"/>
              </a:xfrm>
              <a:prstGeom prst="rect">
                <a:avLst/>
              </a:prstGeom>
              <a:solidFill>
                <a:srgbClr val="21D36B">
                  <a:alpha val="49789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endParaRPr dirty="0"/>
              </a:p>
            </p:txBody>
          </p:sp>
        </p:grpSp>
        <p:sp>
          <p:nvSpPr>
            <p:cNvPr id="10" name="Rechteck">
              <a:extLst>
                <a:ext uri="{FF2B5EF4-FFF2-40B4-BE49-F238E27FC236}">
                  <a16:creationId xmlns:a16="http://schemas.microsoft.com/office/drawing/2014/main" xmlns="" id="{B8CD2258-73DC-4D58-90E2-1406D8EA005D}"/>
                </a:ext>
              </a:extLst>
            </p:cNvPr>
            <p:cNvSpPr/>
            <p:nvPr/>
          </p:nvSpPr>
          <p:spPr>
            <a:xfrm>
              <a:off x="7781139" y="3007347"/>
              <a:ext cx="907597" cy="268116"/>
            </a:xfrm>
            <a:prstGeom prst="rect">
              <a:avLst/>
            </a:prstGeom>
            <a:solidFill>
              <a:srgbClr val="E0481D">
                <a:alpha val="4978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11" name="Rechteck">
              <a:extLst>
                <a:ext uri="{FF2B5EF4-FFF2-40B4-BE49-F238E27FC236}">
                  <a16:creationId xmlns:a16="http://schemas.microsoft.com/office/drawing/2014/main" xmlns="" id="{7B2D35FA-691A-4DE2-884F-CEA688FD491C}"/>
                </a:ext>
              </a:extLst>
            </p:cNvPr>
            <p:cNvSpPr/>
            <p:nvPr/>
          </p:nvSpPr>
          <p:spPr>
            <a:xfrm>
              <a:off x="6324065" y="3009963"/>
              <a:ext cx="1456553" cy="262884"/>
            </a:xfrm>
            <a:prstGeom prst="rect">
              <a:avLst/>
            </a:prstGeom>
            <a:solidFill>
              <a:srgbClr val="002060">
                <a:alpha val="4978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12" name="Rechteck">
              <a:extLst>
                <a:ext uri="{FF2B5EF4-FFF2-40B4-BE49-F238E27FC236}">
                  <a16:creationId xmlns:a16="http://schemas.microsoft.com/office/drawing/2014/main" xmlns="" id="{80CD7FBF-2AD5-4334-A504-82F0D9490962}"/>
                </a:ext>
              </a:extLst>
            </p:cNvPr>
            <p:cNvSpPr/>
            <p:nvPr/>
          </p:nvSpPr>
          <p:spPr>
            <a:xfrm>
              <a:off x="6754645" y="2794961"/>
              <a:ext cx="1930148" cy="213710"/>
            </a:xfrm>
            <a:prstGeom prst="rect">
              <a:avLst/>
            </a:prstGeom>
            <a:solidFill>
              <a:srgbClr val="002060">
                <a:alpha val="4978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</p:grpSp>
      <p:sp>
        <p:nvSpPr>
          <p:cNvPr id="24" name="TextBox 21"/>
          <p:cNvSpPr txBox="1"/>
          <p:nvPr/>
        </p:nvSpPr>
        <p:spPr>
          <a:xfrm rot="976760">
            <a:off x="7211434" y="2037626"/>
            <a:ext cx="1760418" cy="338554"/>
          </a:xfrm>
          <a:prstGeom prst="rect">
            <a:avLst/>
          </a:prstGeom>
          <a:solidFill>
            <a:srgbClr val="FFC000"/>
          </a:solidFill>
          <a:ln>
            <a:solidFill>
              <a:srgbClr val="FF000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600" dirty="0" err="1"/>
              <a:t>Restart</a:t>
            </a:r>
            <a:r>
              <a:rPr lang="de-DE" sz="1600" dirty="0"/>
              <a:t>: 7.1.2021</a:t>
            </a:r>
            <a:endParaRPr lang="en-US" sz="1600" dirty="0" err="1"/>
          </a:p>
        </p:txBody>
      </p:sp>
      <p:sp>
        <p:nvSpPr>
          <p:cNvPr id="25" name="Oval 24"/>
          <p:cNvSpPr/>
          <p:nvPr/>
        </p:nvSpPr>
        <p:spPr>
          <a:xfrm>
            <a:off x="3905360" y="3632375"/>
            <a:ext cx="231545" cy="231545"/>
          </a:xfrm>
          <a:prstGeom prst="ellipse">
            <a:avLst/>
          </a:prstGeom>
          <a:noFill/>
          <a:ln w="28575" cap="flat">
            <a:solidFill>
              <a:schemeClr val="tx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4614063" y="4241170"/>
            <a:ext cx="2067638" cy="676994"/>
            <a:chOff x="2919155" y="4671041"/>
            <a:chExt cx="3022894" cy="989768"/>
          </a:xfrm>
        </p:grpSpPr>
        <p:sp>
          <p:nvSpPr>
            <p:cNvPr id="27" name="Quadrat"/>
            <p:cNvSpPr/>
            <p:nvPr/>
          </p:nvSpPr>
          <p:spPr>
            <a:xfrm>
              <a:off x="2919155" y="4738965"/>
              <a:ext cx="338668" cy="254000"/>
            </a:xfrm>
            <a:prstGeom prst="rect">
              <a:avLst/>
            </a:prstGeom>
            <a:solidFill>
              <a:srgbClr val="21D36B">
                <a:alpha val="4978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60957" tIns="60957" rIns="60957" bIns="60957" numCol="1" anchor="ctr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sz="1000"/>
            </a:p>
          </p:txBody>
        </p:sp>
        <p:sp>
          <p:nvSpPr>
            <p:cNvPr id="28" name="Shutdown (Monday = Maintenance day)"/>
            <p:cNvSpPr txBox="1"/>
            <p:nvPr/>
          </p:nvSpPr>
          <p:spPr>
            <a:xfrm>
              <a:off x="3326328" y="4671041"/>
              <a:ext cx="2380133" cy="27699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0957" tIns="60957" rIns="60957" bIns="60957" numCol="1" anchor="t">
              <a:sp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sz="1000" dirty="0"/>
                <a:t>Shutdown (Monday = Maintenance day)</a:t>
              </a:r>
            </a:p>
          </p:txBody>
        </p:sp>
        <p:sp>
          <p:nvSpPr>
            <p:cNvPr id="29" name="Beam Commissioning (Linac section + EA1)"/>
            <p:cNvSpPr txBox="1"/>
            <p:nvPr/>
          </p:nvSpPr>
          <p:spPr>
            <a:xfrm>
              <a:off x="3323068" y="5338883"/>
              <a:ext cx="2618981" cy="27699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0957" tIns="60957" rIns="60957" bIns="60957" numCol="1" anchor="t">
              <a:sp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sz="1000" dirty="0"/>
                <a:t>Beam Commissioning (</a:t>
              </a:r>
              <a:r>
                <a:rPr sz="1000" dirty="0" err="1"/>
                <a:t>Linac</a:t>
              </a:r>
              <a:r>
                <a:rPr sz="1000" dirty="0"/>
                <a:t> section + EA1)</a:t>
              </a:r>
            </a:p>
          </p:txBody>
        </p:sp>
        <p:sp>
          <p:nvSpPr>
            <p:cNvPr id="30" name="Quadrat"/>
            <p:cNvSpPr/>
            <p:nvPr/>
          </p:nvSpPr>
          <p:spPr>
            <a:xfrm>
              <a:off x="2919155" y="5406808"/>
              <a:ext cx="338668" cy="254001"/>
            </a:xfrm>
            <a:prstGeom prst="rect">
              <a:avLst/>
            </a:prstGeom>
            <a:solidFill>
              <a:srgbClr val="E0481D">
                <a:alpha val="4978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60957" tIns="60957" rIns="60957" bIns="60957" numCol="1" anchor="ctr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sz="1000"/>
            </a:p>
          </p:txBody>
        </p:sp>
        <p:sp>
          <p:nvSpPr>
            <p:cNvPr id="31" name="Quadrat">
              <a:extLst>
                <a:ext uri="{FF2B5EF4-FFF2-40B4-BE49-F238E27FC236}">
                  <a16:creationId xmlns="" xmlns:a16="http://schemas.microsoft.com/office/drawing/2014/main" xmlns:lc="http://schemas.openxmlformats.org/drawingml/2006/lockedCanvas" id="{95B76E97-924B-4D33-BB1A-F8C0ADDEDC29}"/>
                </a:ext>
              </a:extLst>
            </p:cNvPr>
            <p:cNvSpPr/>
            <p:nvPr/>
          </p:nvSpPr>
          <p:spPr>
            <a:xfrm>
              <a:off x="2919155" y="5084883"/>
              <a:ext cx="338668" cy="254000"/>
            </a:xfrm>
            <a:prstGeom prst="rect">
              <a:avLst/>
            </a:prstGeom>
            <a:solidFill>
              <a:srgbClr val="002060">
                <a:alpha val="4978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60957" tIns="60957" rIns="60957" bIns="60957" numCol="1" anchor="ctr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sz="1000"/>
            </a:p>
          </p:txBody>
        </p:sp>
        <p:sp>
          <p:nvSpPr>
            <p:cNvPr id="32" name="Shutdown (Monday = Maintenance day)">
              <a:extLst>
                <a:ext uri="{FF2B5EF4-FFF2-40B4-BE49-F238E27FC236}">
                  <a16:creationId xmlns="" xmlns:a16="http://schemas.microsoft.com/office/drawing/2014/main" xmlns:lc="http://schemas.openxmlformats.org/drawingml/2006/lockedCanvas" id="{0B911318-9C3F-4CBD-A741-62547AAD778B}"/>
                </a:ext>
              </a:extLst>
            </p:cNvPr>
            <p:cNvSpPr txBox="1"/>
            <p:nvPr/>
          </p:nvSpPr>
          <p:spPr>
            <a:xfrm>
              <a:off x="3323068" y="5034316"/>
              <a:ext cx="1145820" cy="27699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0957" tIns="60957" rIns="60957" bIns="60957" numCol="1" anchor="t">
              <a:sp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de-DE" sz="1000" dirty="0"/>
                <a:t>ACHIP beam time</a:t>
              </a:r>
              <a:endParaRPr sz="1000" dirty="0"/>
            </a:p>
          </p:txBody>
        </p:sp>
      </p:grpSp>
    </p:spTree>
    <p:extLst>
      <p:ext uri="{BB962C8B-B14F-4D97-AF65-F5344CB8AC3E}">
        <p14:creationId xmlns:p14="http://schemas.microsoft.com/office/powerpoint/2010/main" val="2135687325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Foliennummer"/>
          <p:cNvSpPr txBox="1">
            <a:spLocks noGrp="1"/>
          </p:cNvSpPr>
          <p:nvPr>
            <p:ph type="sldNum" sz="quarter" idx="2"/>
          </p:nvPr>
        </p:nvSpPr>
        <p:spPr>
          <a:xfrm>
            <a:off x="11635927" y="6596565"/>
            <a:ext cx="127001" cy="13554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</a:t>
            </a:fld>
            <a:endParaRPr/>
          </a:p>
        </p:txBody>
      </p:sp>
      <p:sp>
        <p:nvSpPr>
          <p:cNvPr id="90" name="Summar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Summary</a:t>
            </a:r>
          </a:p>
        </p:txBody>
      </p:sp>
      <p:sp>
        <p:nvSpPr>
          <p:cNvPr id="91" name="Textplatzhalter 7"/>
          <p:cNvSpPr>
            <a:spLocks noGrp="1"/>
          </p:cNvSpPr>
          <p:nvPr>
            <p:ph type="body" idx="13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marL="0" indent="0">
              <a:spcBef>
                <a:spcPts val="0"/>
              </a:spcBef>
              <a:buSzTx/>
              <a:buFontTx/>
              <a:buNone/>
              <a:defRPr b="1">
                <a:solidFill>
                  <a:schemeClr val="accent2"/>
                </a:solidFill>
              </a:defRPr>
            </a:lvl1pPr>
          </a:lstStyle>
          <a:p>
            <a:r>
              <a:rPr dirty="0"/>
              <a:t>Week </a:t>
            </a:r>
            <a:r>
              <a:rPr lang="de-DE" dirty="0" smtClean="0"/>
              <a:t>48</a:t>
            </a:r>
            <a:endParaRPr dirty="0"/>
          </a:p>
        </p:txBody>
      </p:sp>
      <p:graphicFrame>
        <p:nvGraphicFramePr>
          <p:cNvPr id="92" name="Tabelle"/>
          <p:cNvGraphicFramePr/>
          <p:nvPr>
            <p:extLst>
              <p:ext uri="{D42A27DB-BD31-4B8C-83A1-F6EECF244321}">
                <p14:modId xmlns:p14="http://schemas.microsoft.com/office/powerpoint/2010/main" val="536223651"/>
              </p:ext>
            </p:extLst>
          </p:nvPr>
        </p:nvGraphicFramePr>
        <p:xfrm>
          <a:off x="425865" y="1203583"/>
          <a:ext cx="11340670" cy="5122741"/>
        </p:xfrm>
        <a:graphic>
          <a:graphicData uri="http://schemas.openxmlformats.org/drawingml/2006/table">
            <a:tbl>
              <a:tblPr bandRow="1">
                <a:tableStyleId>{4C3C2611-4C71-4FC5-86AE-919BDF0F9419}</a:tableStyleId>
              </a:tblPr>
              <a:tblGrid>
                <a:gridCol w="1931949"/>
                <a:gridCol w="1855847"/>
                <a:gridCol w="1855847"/>
                <a:gridCol w="1910720"/>
                <a:gridCol w="1866896"/>
                <a:gridCol w="1919411"/>
              </a:tblGrid>
              <a:tr h="489781">
                <a:tc>
                  <a:txBody>
                    <a:bodyPr/>
                    <a:lstStyle/>
                    <a:p>
                      <a:pPr algn="l" defTabSz="914400">
                        <a:defRPr sz="600"/>
                      </a:pPr>
                      <a:endParaRPr/>
                    </a:p>
                  </a:txBody>
                  <a:tcPr marL="121920" marR="121920" marT="60960" marB="60960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R w="12700">
                      <a:solidFill>
                        <a:srgbClr val="FFFFFF"/>
                      </a:solidFill>
                      <a:miter lim="400000"/>
                    </a:lnR>
                    <a:lnT w="12700">
                      <a:solidFill>
                        <a:srgbClr val="FFFFFF"/>
                      </a:solidFill>
                      <a:miter lim="400000"/>
                    </a:lnT>
                    <a:lnB w="50800">
                      <a:solidFill>
                        <a:srgbClr val="FFFFFF"/>
                      </a:solidFill>
                      <a:miter lim="400000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b="1">
                          <a:solidFill>
                            <a:srgbClr val="FFFFFF"/>
                          </a:solidFill>
                        </a:defRPr>
                      </a:pPr>
                      <a:r>
                        <a:rPr lang="en-US" dirty="0" smtClean="0"/>
                        <a:t>Monday 23</a:t>
                      </a:r>
                      <a:r>
                        <a:rPr lang="en-US" baseline="31999" dirty="0" smtClean="0"/>
                        <a:t>rd</a:t>
                      </a:r>
                      <a:r>
                        <a:rPr lang="en-US" dirty="0" smtClean="0"/>
                        <a:t> </a:t>
                      </a:r>
                      <a:br>
                        <a:rPr lang="en-US" dirty="0" smtClean="0"/>
                      </a:br>
                      <a:r>
                        <a:rPr lang="en-US" dirty="0" smtClean="0"/>
                        <a:t>November</a:t>
                      </a:r>
                    </a:p>
                  </a:txBody>
                  <a:tcPr marL="121920" marR="121920" marT="60960" marB="60960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miter lim="400000"/>
                    </a:lnT>
                    <a:lnB w="50800" cap="flat" cmpd="sng" algn="ctr">
                      <a:solidFill>
                        <a:srgbClr val="FFFFFF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b="1">
                          <a:solidFill>
                            <a:srgbClr val="FFFFFF"/>
                          </a:solidFill>
                        </a:defRPr>
                      </a:pPr>
                      <a:r>
                        <a:rPr dirty="0"/>
                        <a:t>Tuesday </a:t>
                      </a:r>
                      <a:r>
                        <a:rPr dirty="0" smtClean="0"/>
                        <a:t>2</a:t>
                      </a:r>
                      <a:r>
                        <a:rPr lang="de-DE" dirty="0" smtClean="0"/>
                        <a:t>4</a:t>
                      </a:r>
                      <a:r>
                        <a:rPr lang="de-DE" baseline="31999" dirty="0" smtClean="0"/>
                        <a:t>th</a:t>
                      </a:r>
                      <a:r>
                        <a:rPr dirty="0" smtClean="0"/>
                        <a:t> </a:t>
                      </a:r>
                      <a:r>
                        <a:rPr dirty="0"/>
                        <a:t/>
                      </a:r>
                      <a:br>
                        <a:rPr dirty="0"/>
                      </a:br>
                      <a:r>
                        <a:rPr lang="en-US" dirty="0" smtClean="0"/>
                        <a:t>November</a:t>
                      </a:r>
                      <a:endParaRPr dirty="0"/>
                    </a:p>
                  </a:txBody>
                  <a:tcPr marL="121920" marR="121920" marT="60960" marB="60960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R w="12700">
                      <a:solidFill>
                        <a:srgbClr val="FFFFFF"/>
                      </a:solidFill>
                      <a:miter lim="400000"/>
                    </a:lnR>
                    <a:lnT w="12700">
                      <a:solidFill>
                        <a:srgbClr val="FFFFFF"/>
                      </a:solidFill>
                      <a:miter lim="400000"/>
                    </a:lnT>
                    <a:lnB w="50800">
                      <a:solidFill>
                        <a:srgbClr val="FFFFFF"/>
                      </a:solidFill>
                      <a:miter lim="400000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b="1">
                          <a:solidFill>
                            <a:srgbClr val="FFFFFF"/>
                          </a:solidFill>
                        </a:defRPr>
                      </a:pPr>
                      <a:r>
                        <a:rPr dirty="0"/>
                        <a:t>Wednesday </a:t>
                      </a:r>
                      <a:r>
                        <a:rPr dirty="0" smtClean="0"/>
                        <a:t>2</a:t>
                      </a:r>
                      <a:r>
                        <a:rPr lang="de-DE" dirty="0" smtClean="0"/>
                        <a:t>5</a:t>
                      </a:r>
                      <a:r>
                        <a:rPr baseline="31999" dirty="0" smtClean="0"/>
                        <a:t>th</a:t>
                      </a:r>
                      <a:r>
                        <a:rPr dirty="0" smtClean="0"/>
                        <a:t> </a:t>
                      </a:r>
                      <a:r>
                        <a:rPr dirty="0"/>
                        <a:t/>
                      </a:r>
                      <a:br>
                        <a:rPr dirty="0"/>
                      </a:br>
                      <a:r>
                        <a:rPr lang="en-US" dirty="0" smtClean="0"/>
                        <a:t>November</a:t>
                      </a:r>
                      <a:endParaRPr dirty="0"/>
                    </a:p>
                  </a:txBody>
                  <a:tcPr marL="121920" marR="121920" marT="60960" marB="60960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R w="12700">
                      <a:solidFill>
                        <a:srgbClr val="FFFFFF"/>
                      </a:solidFill>
                      <a:miter lim="400000"/>
                    </a:lnR>
                    <a:lnT w="12700">
                      <a:solidFill>
                        <a:srgbClr val="FFFFFF"/>
                      </a:solidFill>
                      <a:miter lim="400000"/>
                    </a:lnT>
                    <a:lnB w="50800">
                      <a:solidFill>
                        <a:srgbClr val="FFFFFF"/>
                      </a:solidFill>
                      <a:miter lim="400000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b="1">
                          <a:solidFill>
                            <a:srgbClr val="FFFFFF"/>
                          </a:solidFill>
                        </a:defRPr>
                      </a:pPr>
                      <a:r>
                        <a:rPr dirty="0"/>
                        <a:t>Thursday </a:t>
                      </a:r>
                      <a:r>
                        <a:rPr dirty="0" smtClean="0"/>
                        <a:t>2</a:t>
                      </a:r>
                      <a:r>
                        <a:rPr lang="de-DE" dirty="0" smtClean="0"/>
                        <a:t>6</a:t>
                      </a:r>
                      <a:r>
                        <a:rPr baseline="31999" dirty="0" smtClean="0"/>
                        <a:t>th</a:t>
                      </a:r>
                      <a:r>
                        <a:rPr dirty="0" smtClean="0"/>
                        <a:t> </a:t>
                      </a:r>
                      <a:r>
                        <a:rPr dirty="0"/>
                        <a:t/>
                      </a:r>
                      <a:br>
                        <a:rPr dirty="0"/>
                      </a:br>
                      <a:r>
                        <a:rPr lang="en-US" dirty="0" smtClean="0"/>
                        <a:t>November</a:t>
                      </a:r>
                      <a:endParaRPr dirty="0"/>
                    </a:p>
                  </a:txBody>
                  <a:tcPr marL="121920" marR="121920" marT="60960" marB="60960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R w="12700">
                      <a:solidFill>
                        <a:srgbClr val="FFFFFF"/>
                      </a:solidFill>
                      <a:miter lim="400000"/>
                    </a:lnR>
                    <a:lnT w="12700">
                      <a:solidFill>
                        <a:srgbClr val="FFFFFF"/>
                      </a:solidFill>
                      <a:miter lim="400000"/>
                    </a:lnT>
                    <a:lnB w="50800">
                      <a:solidFill>
                        <a:srgbClr val="FFFFFF"/>
                      </a:solidFill>
                      <a:miter lim="400000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b="1">
                          <a:solidFill>
                            <a:srgbClr val="FFFFFF"/>
                          </a:solidFill>
                        </a:defRPr>
                      </a:pPr>
                      <a:r>
                        <a:rPr dirty="0"/>
                        <a:t>Friday </a:t>
                      </a:r>
                      <a:r>
                        <a:rPr dirty="0" smtClean="0"/>
                        <a:t>2</a:t>
                      </a:r>
                      <a:r>
                        <a:rPr lang="de-DE" dirty="0" smtClean="0"/>
                        <a:t>7</a:t>
                      </a:r>
                      <a:r>
                        <a:rPr baseline="31999" dirty="0" smtClean="0"/>
                        <a:t>th</a:t>
                      </a:r>
                      <a:r>
                        <a:rPr dirty="0" smtClean="0"/>
                        <a:t> </a:t>
                      </a:r>
                      <a:r>
                        <a:rPr dirty="0"/>
                        <a:t/>
                      </a:r>
                      <a:br>
                        <a:rPr dirty="0"/>
                      </a:br>
                      <a:r>
                        <a:rPr lang="en-US" dirty="0" smtClean="0"/>
                        <a:t>November</a:t>
                      </a:r>
                      <a:endParaRPr dirty="0"/>
                    </a:p>
                  </a:txBody>
                  <a:tcPr marL="121920" marR="121920" marT="60960" marB="60960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R w="12700">
                      <a:solidFill>
                        <a:srgbClr val="FFFFFF"/>
                      </a:solidFill>
                      <a:miter lim="400000"/>
                    </a:lnR>
                    <a:lnT w="12700">
                      <a:solidFill>
                        <a:srgbClr val="FFFFFF"/>
                      </a:solidFill>
                      <a:miter lim="400000"/>
                    </a:lnT>
                    <a:lnB w="50800">
                      <a:solidFill>
                        <a:srgbClr val="FFFFFF"/>
                      </a:solidFill>
                      <a:miter lim="400000"/>
                    </a:lnB>
                    <a:solidFill>
                      <a:schemeClr val="accent1"/>
                    </a:solidFill>
                  </a:tcPr>
                </a:tc>
              </a:tr>
              <a:tr h="1746723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000" b="1" noProof="0" dirty="0" smtClean="0"/>
                        <a:t>Achievements</a:t>
                      </a:r>
                      <a:endParaRPr lang="en-US" sz="1000" b="1" noProof="0" dirty="0"/>
                    </a:p>
                  </a:txBody>
                  <a:tcPr marL="121920" marR="121920" marT="60960" marB="60960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R w="12700">
                      <a:solidFill>
                        <a:srgbClr val="FFFFFF"/>
                      </a:solidFill>
                      <a:miter lim="400000"/>
                    </a:lnR>
                    <a:lnT w="50800">
                      <a:solidFill>
                        <a:srgbClr val="FFFFFF"/>
                      </a:solidFill>
                      <a:miter lim="400000"/>
                    </a:lnT>
                    <a:lnB w="12700">
                      <a:solidFill>
                        <a:srgbClr val="FFFFFF"/>
                      </a:solidFill>
                      <a:miter lim="400000"/>
                    </a:lnB>
                    <a:solidFill>
                      <a:srgbClr val="CBDFF3"/>
                    </a:solidFill>
                  </a:tcPr>
                </a:tc>
                <a:tc>
                  <a:txBody>
                    <a:bodyPr/>
                    <a:lstStyle/>
                    <a:p>
                      <a:pPr marL="120315" indent="-120315" algn="l">
                        <a:buSzPct val="100000"/>
                        <a:buChar char="•"/>
                      </a:pPr>
                      <a:r>
                        <a:rPr lang="en-US" sz="1000" noProof="0" dirty="0" smtClean="0"/>
                        <a:t>Update of the PDE tool</a:t>
                      </a:r>
                      <a:r>
                        <a:rPr lang="en-US" sz="1000" baseline="0" noProof="0" dirty="0" smtClean="0"/>
                        <a:t> (can now record reference spectrum)</a:t>
                      </a:r>
                    </a:p>
                    <a:p>
                      <a:pPr marL="120315" indent="-120315" algn="l">
                        <a:buSzPct val="100000"/>
                        <a:buChar char="•"/>
                      </a:pPr>
                      <a:r>
                        <a:rPr lang="en-US" sz="1000" baseline="0" noProof="0" dirty="0" smtClean="0"/>
                        <a:t>Successfully tested 2/3 DOOCS servers for the 2µm laser table setup</a:t>
                      </a:r>
                      <a:endParaRPr lang="en-US" sz="1000" noProof="0" dirty="0"/>
                    </a:p>
                  </a:txBody>
                  <a:tcPr marL="121920" marR="121920" marT="60960" marB="60960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50800" cap="flat" cmpd="sng" algn="ctr">
                      <a:solidFill>
                        <a:srgbClr val="FFFFFF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solidFill>
                      <a:srgbClr val="CBDFF3"/>
                    </a:solidFill>
                  </a:tcPr>
                </a:tc>
                <a:tc>
                  <a:txBody>
                    <a:bodyPr/>
                    <a:lstStyle/>
                    <a:p>
                      <a:pPr marL="120315" indent="-120315" algn="l">
                        <a:buSzPct val="100000"/>
                        <a:buChar char="•"/>
                      </a:pPr>
                      <a:r>
                        <a:rPr lang="en-US" sz="1000" noProof="0" dirty="0" smtClean="0"/>
                        <a:t>FS-LA</a:t>
                      </a:r>
                      <a:r>
                        <a:rPr lang="en-US" sz="1000" baseline="0" noProof="0" dirty="0" smtClean="0"/>
                        <a:t> measured laser power in the tunnel after re-alignment of the PHAROS beamline</a:t>
                      </a:r>
                    </a:p>
                    <a:p>
                      <a:pPr marL="120315" indent="-120315" algn="l">
                        <a:buSzPct val="100000"/>
                        <a:buChar char="•"/>
                      </a:pPr>
                      <a:r>
                        <a:rPr lang="en-US" sz="1000" baseline="0" noProof="0" dirty="0" smtClean="0"/>
                        <a:t>Dark charge measurement during clean gun ramp-up to 75 MV/m</a:t>
                      </a:r>
                    </a:p>
                    <a:p>
                      <a:pPr marL="120315" indent="-120315" algn="l">
                        <a:buSzPct val="100000"/>
                        <a:buChar char="•"/>
                      </a:pPr>
                      <a:r>
                        <a:rPr lang="en-US" sz="1000" baseline="0" noProof="0" dirty="0" smtClean="0"/>
                        <a:t>Found working point for laser spot alignment</a:t>
                      </a:r>
                      <a:endParaRPr lang="en-US" sz="1000" noProof="0" dirty="0"/>
                    </a:p>
                  </a:txBody>
                  <a:tcPr marL="121920" marR="121920" marT="60960" marB="60960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R w="12700">
                      <a:solidFill>
                        <a:srgbClr val="FFFFFF"/>
                      </a:solidFill>
                      <a:miter lim="400000"/>
                    </a:lnR>
                    <a:lnT w="50800">
                      <a:solidFill>
                        <a:srgbClr val="FFFFFF"/>
                      </a:solidFill>
                      <a:miter lim="400000"/>
                    </a:lnT>
                    <a:lnB w="12700">
                      <a:solidFill>
                        <a:srgbClr val="FFFFFF"/>
                      </a:solidFill>
                      <a:miter lim="400000"/>
                    </a:lnB>
                    <a:solidFill>
                      <a:srgbClr val="CBDFF3"/>
                    </a:solidFill>
                  </a:tcPr>
                </a:tc>
                <a:tc>
                  <a:txBody>
                    <a:bodyPr/>
                    <a:lstStyle/>
                    <a:p>
                      <a:pPr marL="120315" indent="-120315" algn="l">
                        <a:buSzPct val="100000"/>
                        <a:buChar char="•"/>
                      </a:pPr>
                      <a:r>
                        <a:rPr lang="en-US" sz="1000" noProof="0" dirty="0" smtClean="0"/>
                        <a:t>Took emittance data for 5pC at 3.46</a:t>
                      </a:r>
                      <a:r>
                        <a:rPr lang="en-US" sz="1000" baseline="0" noProof="0" dirty="0" smtClean="0"/>
                        <a:t> MeV/c</a:t>
                      </a:r>
                    </a:p>
                    <a:p>
                      <a:pPr marL="120315" indent="-120315" algn="l">
                        <a:buSzPct val="100000"/>
                        <a:buChar char="•"/>
                      </a:pPr>
                      <a:r>
                        <a:rPr lang="en-US" sz="1000" baseline="0" noProof="0" dirty="0" smtClean="0"/>
                        <a:t>Cross-check FC1 and </a:t>
                      </a:r>
                      <a:r>
                        <a:rPr lang="en-US" sz="1000" baseline="0" noProof="0" dirty="0" err="1" smtClean="0"/>
                        <a:t>DaMon</a:t>
                      </a:r>
                      <a:r>
                        <a:rPr lang="en-US" sz="1000" baseline="0" noProof="0" dirty="0" smtClean="0"/>
                        <a:t> charge readings </a:t>
                      </a:r>
                      <a:r>
                        <a:rPr lang="en-US" sz="1000" baseline="0" noProof="0" dirty="0" smtClean="0">
                          <a:sym typeface="Wingdings"/>
                        </a:rPr>
                        <a:t> </a:t>
                      </a:r>
                      <a:r>
                        <a:rPr lang="en-US" sz="1000" i="1" baseline="0" noProof="0" dirty="0" smtClean="0">
                          <a:sym typeface="Wingdings"/>
                        </a:rPr>
                        <a:t>Same values</a:t>
                      </a:r>
                    </a:p>
                    <a:p>
                      <a:pPr marL="120315" indent="-120315" algn="l">
                        <a:buSzPct val="100000"/>
                        <a:buChar char="•"/>
                      </a:pPr>
                      <a:r>
                        <a:rPr lang="en-US" sz="1000" baseline="0" noProof="0" dirty="0" smtClean="0">
                          <a:sym typeface="Wingdings"/>
                        </a:rPr>
                        <a:t>Systematic laser spot alignment w/o magnets  </a:t>
                      </a:r>
                      <a:r>
                        <a:rPr lang="en-US" sz="1000" i="1" baseline="0" noProof="0" dirty="0" smtClean="0">
                          <a:sym typeface="Wingdings"/>
                        </a:rPr>
                        <a:t>Found a setting where the beam does not move with phase / solenoid strength</a:t>
                      </a:r>
                    </a:p>
                    <a:p>
                      <a:pPr marL="120315" indent="-120315" algn="l">
                        <a:buSzPct val="100000"/>
                        <a:buChar char="•"/>
                      </a:pPr>
                      <a:endParaRPr lang="en-US" sz="1000" noProof="0" dirty="0" smtClean="0"/>
                    </a:p>
                    <a:p>
                      <a:pPr marL="120315" indent="-120315" algn="l">
                        <a:buSzPct val="100000"/>
                        <a:buChar char="•"/>
                      </a:pPr>
                      <a:r>
                        <a:rPr lang="en-US" sz="1000" noProof="0" dirty="0" smtClean="0"/>
                        <a:t>The vacuum in EA1 reached</a:t>
                      </a:r>
                      <a:r>
                        <a:rPr lang="en-US" sz="1000" baseline="0" noProof="0" dirty="0" smtClean="0"/>
                        <a:t> safe levels</a:t>
                      </a:r>
                      <a:endParaRPr lang="en-US" sz="1000" noProof="0" dirty="0"/>
                    </a:p>
                  </a:txBody>
                  <a:tcPr marL="121920" marR="121920" marT="60960" marB="60960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R w="12700">
                      <a:solidFill>
                        <a:srgbClr val="FFFFFF"/>
                      </a:solidFill>
                      <a:miter lim="400000"/>
                    </a:lnR>
                    <a:lnT w="50800">
                      <a:solidFill>
                        <a:srgbClr val="FFFFFF"/>
                      </a:solidFill>
                      <a:miter lim="400000"/>
                    </a:lnT>
                    <a:lnB w="12700">
                      <a:solidFill>
                        <a:srgbClr val="FFFFFF"/>
                      </a:solidFill>
                      <a:miter lim="400000"/>
                    </a:lnB>
                    <a:solidFill>
                      <a:srgbClr val="CBDFF3"/>
                    </a:solidFill>
                  </a:tcPr>
                </a:tc>
                <a:tc>
                  <a:txBody>
                    <a:bodyPr/>
                    <a:lstStyle/>
                    <a:p>
                      <a:pPr marL="120315" indent="-120315" algn="l">
                        <a:buSzPct val="100000"/>
                        <a:buChar char="•"/>
                      </a:pPr>
                      <a:r>
                        <a:rPr lang="en-US" sz="1000" noProof="0" dirty="0" smtClean="0"/>
                        <a:t>MSK shift</a:t>
                      </a:r>
                      <a:r>
                        <a:rPr lang="en-US" sz="1000" i="1" baseline="0" noProof="0" dirty="0"/>
                        <a:t> </a:t>
                      </a:r>
                      <a:r>
                        <a:rPr lang="en-US" sz="1000" i="1" baseline="0" noProof="0" dirty="0" smtClean="0">
                          <a:sym typeface="Wingdings"/>
                        </a:rPr>
                        <a:t> Gun OVC and feedback tests</a:t>
                      </a:r>
                    </a:p>
                    <a:p>
                      <a:pPr marL="120315" indent="-120315" algn="l">
                        <a:buSzPct val="100000"/>
                        <a:buChar char="•"/>
                      </a:pPr>
                      <a:r>
                        <a:rPr lang="en-US" sz="1000" i="0" baseline="0" noProof="0" dirty="0" smtClean="0">
                          <a:sym typeface="Wingdings"/>
                        </a:rPr>
                        <a:t>Collimator studies</a:t>
                      </a:r>
                    </a:p>
                    <a:p>
                      <a:pPr marL="120315" indent="-120315" algn="l">
                        <a:buSzPct val="100000"/>
                        <a:buChar char="•"/>
                      </a:pPr>
                      <a:r>
                        <a:rPr lang="en-US" sz="1000" i="0" baseline="0" noProof="0" dirty="0" smtClean="0">
                          <a:sym typeface="Wingdings"/>
                        </a:rPr>
                        <a:t>SOG1 alignment data taken</a:t>
                      </a:r>
                    </a:p>
                    <a:p>
                      <a:pPr marL="120315" indent="-120315" algn="l">
                        <a:buSzPct val="100000"/>
                        <a:buChar char="•"/>
                      </a:pPr>
                      <a:endParaRPr lang="en-US" sz="1000" noProof="0" dirty="0" smtClean="0"/>
                    </a:p>
                  </a:txBody>
                  <a:tcPr marL="121920" marR="121920" marT="60960" marB="60960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R w="12700">
                      <a:solidFill>
                        <a:srgbClr val="FFFFFF"/>
                      </a:solidFill>
                      <a:miter lim="400000"/>
                    </a:lnR>
                    <a:lnT w="50800">
                      <a:solidFill>
                        <a:srgbClr val="FFFFFF"/>
                      </a:solidFill>
                      <a:miter lim="400000"/>
                    </a:lnT>
                    <a:lnB w="12700">
                      <a:solidFill>
                        <a:srgbClr val="FFFFFF"/>
                      </a:solidFill>
                      <a:miter lim="400000"/>
                    </a:lnB>
                    <a:solidFill>
                      <a:srgbClr val="CBDFF3"/>
                    </a:solidFill>
                  </a:tcPr>
                </a:tc>
                <a:tc>
                  <a:txBody>
                    <a:bodyPr/>
                    <a:lstStyle/>
                    <a:p>
                      <a:pPr marL="120315" indent="-120315" algn="l">
                        <a:buSzPct val="100000"/>
                        <a:buChar char="•"/>
                      </a:pPr>
                      <a:r>
                        <a:rPr lang="en-US" sz="1000" noProof="0" dirty="0" smtClean="0"/>
                        <a:t>OVC update by MSK</a:t>
                      </a:r>
                    </a:p>
                    <a:p>
                      <a:pPr marL="120315" indent="-120315" algn="l">
                        <a:buSzPct val="100000"/>
                        <a:buChar char="•"/>
                      </a:pPr>
                      <a:r>
                        <a:rPr lang="en-US" sz="1000" i="0" noProof="0" dirty="0" smtClean="0"/>
                        <a:t>QE</a:t>
                      </a:r>
                      <a:r>
                        <a:rPr lang="en-US" sz="1000" i="0" baseline="0" noProof="0" dirty="0" smtClean="0"/>
                        <a:t> measurements at 75 MV/m</a:t>
                      </a:r>
                    </a:p>
                    <a:p>
                      <a:pPr marL="120315" indent="-120315" algn="l">
                        <a:buSzPct val="100000"/>
                        <a:buChar char="•"/>
                      </a:pPr>
                      <a:r>
                        <a:rPr lang="en-US" sz="1000" i="0" noProof="0" dirty="0" smtClean="0"/>
                        <a:t>Transmission up to LI.R3 with TWS1 powered</a:t>
                      </a:r>
                      <a:r>
                        <a:rPr lang="en-US" sz="1000" i="0" baseline="0" noProof="0" dirty="0" smtClean="0"/>
                        <a:t> (</a:t>
                      </a:r>
                      <a:r>
                        <a:rPr lang="en-US" sz="1000" i="1" baseline="0" noProof="0" dirty="0" smtClean="0"/>
                        <a:t>first time after EA1 work</a:t>
                      </a:r>
                      <a:r>
                        <a:rPr lang="en-US" sz="1000" i="0" baseline="0" noProof="0" dirty="0" smtClean="0"/>
                        <a:t>)</a:t>
                      </a:r>
                      <a:endParaRPr lang="en-US" sz="1000" i="0" noProof="0" dirty="0"/>
                    </a:p>
                  </a:txBody>
                  <a:tcPr marL="121920" marR="121920" marT="60960" marB="60960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R w="12700">
                      <a:solidFill>
                        <a:srgbClr val="FFFFFF"/>
                      </a:solidFill>
                      <a:miter lim="400000"/>
                    </a:lnR>
                    <a:lnT w="50800">
                      <a:solidFill>
                        <a:srgbClr val="FFFFFF"/>
                      </a:solidFill>
                      <a:miter lim="400000"/>
                    </a:lnT>
                    <a:lnB w="12700">
                      <a:solidFill>
                        <a:srgbClr val="FFFFFF"/>
                      </a:solidFill>
                      <a:miter lim="400000"/>
                    </a:lnB>
                    <a:solidFill>
                      <a:srgbClr val="CBDFF3"/>
                    </a:solidFill>
                  </a:tcPr>
                </a:tc>
              </a:tr>
              <a:tr h="1432418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000" b="1" noProof="0" dirty="0" smtClean="0"/>
                        <a:t>Difficulties</a:t>
                      </a:r>
                      <a:endParaRPr lang="en-US" sz="1000" b="1" noProof="0" dirty="0"/>
                    </a:p>
                  </a:txBody>
                  <a:tcPr marL="121920" marR="121920" marT="60960" marB="60960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R w="12700">
                      <a:solidFill>
                        <a:srgbClr val="FFFFFF"/>
                      </a:solidFill>
                      <a:miter lim="400000"/>
                    </a:lnR>
                    <a:lnT w="12700">
                      <a:solidFill>
                        <a:srgbClr val="FFFFFF"/>
                      </a:solidFill>
                      <a:miter lim="400000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solidFill>
                      <a:srgbClr val="E7F0F9"/>
                    </a:solidFill>
                  </a:tcPr>
                </a:tc>
                <a:tc>
                  <a:txBody>
                    <a:bodyPr/>
                    <a:lstStyle/>
                    <a:p>
                      <a:pPr marL="120315" indent="-120315" algn="l">
                        <a:buSzPct val="100000"/>
                        <a:buChar char="•"/>
                      </a:pPr>
                      <a:endParaRPr lang="en-US" sz="1000" noProof="0" dirty="0"/>
                    </a:p>
                  </a:txBody>
                  <a:tcPr marL="121920" marR="121920" marT="60960" marB="60960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solidFill>
                      <a:srgbClr val="E7F0F9"/>
                    </a:solidFill>
                  </a:tcPr>
                </a:tc>
                <a:tc>
                  <a:txBody>
                    <a:bodyPr/>
                    <a:lstStyle/>
                    <a:p>
                      <a:pPr marL="120315" indent="-120315" algn="l">
                        <a:buSzPct val="100000"/>
                        <a:buChar char="•"/>
                      </a:pPr>
                      <a:endParaRPr lang="en-US" sz="1000" noProof="0" dirty="0"/>
                    </a:p>
                  </a:txBody>
                  <a:tcPr marL="121920" marR="121920" marT="60960" marB="60960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R w="12700">
                      <a:solidFill>
                        <a:srgbClr val="FFFFFF"/>
                      </a:solidFill>
                      <a:miter lim="400000"/>
                    </a:lnR>
                    <a:lnT w="12700">
                      <a:solidFill>
                        <a:srgbClr val="FFFFFF"/>
                      </a:solidFill>
                      <a:miter lim="400000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solidFill>
                      <a:srgbClr val="E7F0F9"/>
                    </a:solidFill>
                  </a:tcPr>
                </a:tc>
                <a:tc>
                  <a:txBody>
                    <a:bodyPr/>
                    <a:lstStyle/>
                    <a:p>
                      <a:pPr marL="120315" indent="-120315" algn="l">
                        <a:buSzPct val="100000"/>
                        <a:buChar char="•"/>
                      </a:pPr>
                      <a:r>
                        <a:rPr lang="en-US" sz="1000" noProof="0" dirty="0" smtClean="0"/>
                        <a:t>Two power drops in the gun over night</a:t>
                      </a:r>
                    </a:p>
                    <a:p>
                      <a:pPr marL="120315" indent="-120315" algn="l">
                        <a:buSzPct val="100000"/>
                        <a:buChar char="•"/>
                      </a:pPr>
                      <a:r>
                        <a:rPr lang="en-US" sz="1000" noProof="0" dirty="0" smtClean="0"/>
                        <a:t>The</a:t>
                      </a:r>
                      <a:r>
                        <a:rPr lang="en-US" sz="1000" baseline="0" noProof="0" dirty="0" smtClean="0"/>
                        <a:t> </a:t>
                      </a:r>
                      <a:r>
                        <a:rPr lang="en-US" sz="1000" noProof="0" dirty="0" smtClean="0"/>
                        <a:t>LI.X1 screen</a:t>
                      </a:r>
                      <a:r>
                        <a:rPr lang="en-US" sz="1000" baseline="0" noProof="0" dirty="0" smtClean="0"/>
                        <a:t> </a:t>
                      </a:r>
                      <a:r>
                        <a:rPr lang="en-US" sz="1000" noProof="0" dirty="0" smtClean="0"/>
                        <a:t>is again quite dirty (small spots)</a:t>
                      </a:r>
                    </a:p>
                    <a:p>
                      <a:pPr marL="120315" indent="-120315" algn="l">
                        <a:buSzPct val="100000"/>
                        <a:buChar char="•"/>
                      </a:pPr>
                      <a:r>
                        <a:rPr lang="en-US" sz="1000" noProof="0" dirty="0" smtClean="0"/>
                        <a:t>SOG1 could not be cycled without adjusting limits</a:t>
                      </a:r>
                      <a:r>
                        <a:rPr lang="en-US" sz="1000" baseline="0" noProof="0" dirty="0" smtClean="0"/>
                        <a:t> (would not reach min/max)</a:t>
                      </a:r>
                    </a:p>
                    <a:p>
                      <a:pPr marL="120315" indent="-120315" algn="l">
                        <a:buSzPct val="100000"/>
                        <a:buChar char="•"/>
                      </a:pPr>
                      <a:r>
                        <a:rPr lang="en-US" sz="1000" baseline="0" noProof="0" dirty="0" smtClean="0"/>
                        <a:t>DOOCS camera server problems (.bmp saving)</a:t>
                      </a:r>
                    </a:p>
                  </a:txBody>
                  <a:tcPr marL="121920" marR="121920" marT="60960" marB="60960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R w="12700">
                      <a:solidFill>
                        <a:srgbClr val="FFFFFF"/>
                      </a:solidFill>
                      <a:miter lim="400000"/>
                    </a:lnR>
                    <a:lnT w="12700">
                      <a:solidFill>
                        <a:srgbClr val="FFFFFF"/>
                      </a:solidFill>
                      <a:miter lim="400000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solidFill>
                      <a:srgbClr val="E7F0F9"/>
                    </a:solidFill>
                  </a:tcPr>
                </a:tc>
                <a:tc>
                  <a:txBody>
                    <a:bodyPr/>
                    <a:lstStyle/>
                    <a:p>
                      <a:pPr marL="120315" indent="-120315" algn="l">
                        <a:buSzPct val="100000"/>
                        <a:buChar char="•"/>
                      </a:pPr>
                      <a:r>
                        <a:rPr lang="en-US" sz="1000" noProof="0" dirty="0" smtClean="0"/>
                        <a:t>A lot of small scratches visible on the SL.S1</a:t>
                      </a:r>
                      <a:r>
                        <a:rPr lang="en-US" sz="1000" baseline="0" noProof="0" dirty="0" smtClean="0"/>
                        <a:t> screen</a:t>
                      </a:r>
                      <a:endParaRPr lang="en-US" sz="1000" i="1" noProof="0" dirty="0"/>
                    </a:p>
                  </a:txBody>
                  <a:tcPr marL="121920" marR="121920" marT="60960" marB="60960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R w="12700">
                      <a:solidFill>
                        <a:srgbClr val="FFFFFF"/>
                      </a:solidFill>
                      <a:miter lim="400000"/>
                    </a:lnR>
                    <a:lnT w="12700">
                      <a:solidFill>
                        <a:srgbClr val="FFFFFF"/>
                      </a:solidFill>
                      <a:miter lim="400000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solidFill>
                      <a:srgbClr val="E7F0F9"/>
                    </a:solidFill>
                  </a:tcPr>
                </a:tc>
                <a:tc>
                  <a:txBody>
                    <a:bodyPr/>
                    <a:lstStyle/>
                    <a:p>
                      <a:pPr marL="120315" indent="-120315" algn="l">
                        <a:buSzPct val="100000"/>
                        <a:buChar char="•"/>
                      </a:pPr>
                      <a:r>
                        <a:rPr lang="en-US" sz="1000" noProof="0" dirty="0" smtClean="0"/>
                        <a:t>LI.X1 camera server frozen</a:t>
                      </a:r>
                      <a:endParaRPr lang="en-US" sz="1000" noProof="0" dirty="0"/>
                    </a:p>
                  </a:txBody>
                  <a:tcPr marL="121920" marR="121920" marT="60960" marB="60960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R w="12700">
                      <a:solidFill>
                        <a:srgbClr val="FFFFFF"/>
                      </a:solidFill>
                      <a:miter lim="400000"/>
                    </a:lnR>
                    <a:lnT w="12700">
                      <a:solidFill>
                        <a:srgbClr val="FFFFFF"/>
                      </a:solidFill>
                      <a:miter lim="400000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solidFill>
                      <a:srgbClr val="E7F0F9"/>
                    </a:solidFill>
                  </a:tcPr>
                </a:tc>
              </a:tr>
              <a:tr h="921854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000" b="1" noProof="0" dirty="0" smtClean="0"/>
                        <a:t>Notes</a:t>
                      </a:r>
                      <a:endParaRPr lang="en-US" sz="1000" b="1" noProof="0" dirty="0"/>
                    </a:p>
                  </a:txBody>
                  <a:tcPr marL="121920" marR="121920" marT="60960" marB="60960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miter lim="400000"/>
                    </a:lnT>
                    <a:lnB w="12700">
                      <a:solidFill>
                        <a:srgbClr val="FFFFFF"/>
                      </a:solidFill>
                      <a:miter lim="400000"/>
                    </a:lnB>
                    <a:solidFill>
                      <a:srgbClr val="E7F0F9"/>
                    </a:solidFill>
                  </a:tcPr>
                </a:tc>
                <a:tc>
                  <a:txBody>
                    <a:bodyPr/>
                    <a:lstStyle/>
                    <a:p>
                      <a:pPr marL="120315" indent="-120315" algn="l">
                        <a:buSzPct val="100000"/>
                        <a:buChar char="•"/>
                      </a:pPr>
                      <a:endParaRPr lang="en-US" sz="1000" noProof="0" dirty="0"/>
                    </a:p>
                  </a:txBody>
                  <a:tcPr marL="121920" marR="121920" marT="60960" marB="6096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miter lim="400000"/>
                    </a:lnB>
                    <a:solidFill>
                      <a:srgbClr val="E7F0F9"/>
                    </a:solidFill>
                  </a:tcPr>
                </a:tc>
                <a:tc>
                  <a:txBody>
                    <a:bodyPr/>
                    <a:lstStyle/>
                    <a:p>
                      <a:pPr marL="120315" indent="-120315" algn="l">
                        <a:buSzPct val="100000"/>
                        <a:buChar char="•"/>
                      </a:pPr>
                      <a:r>
                        <a:rPr lang="en-US" sz="1000" noProof="0" dirty="0" smtClean="0"/>
                        <a:t>The </a:t>
                      </a:r>
                      <a:r>
                        <a:rPr lang="en-US" sz="1000" i="1" noProof="0" dirty="0" smtClean="0"/>
                        <a:t>object</a:t>
                      </a:r>
                      <a:r>
                        <a:rPr lang="en-US" sz="1000" i="1" baseline="0" noProof="0" dirty="0" smtClean="0"/>
                        <a:t> </a:t>
                      </a:r>
                      <a:r>
                        <a:rPr lang="en-US" sz="1000" i="0" baseline="0" noProof="0" dirty="0" smtClean="0"/>
                        <a:t>on LI.X1 still at the same position and with the same orientation</a:t>
                      </a:r>
                      <a:endParaRPr lang="en-US" sz="1000" noProof="0" dirty="0"/>
                    </a:p>
                  </a:txBody>
                  <a:tcPr marL="121920" marR="121920" marT="60960" marB="6096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miter lim="400000"/>
                    </a:lnT>
                    <a:lnB w="12700">
                      <a:solidFill>
                        <a:srgbClr val="FFFFFF"/>
                      </a:solidFill>
                      <a:miter lim="400000"/>
                    </a:lnB>
                    <a:solidFill>
                      <a:srgbClr val="E7F0F9"/>
                    </a:solidFill>
                  </a:tcPr>
                </a:tc>
                <a:tc>
                  <a:txBody>
                    <a:bodyPr/>
                    <a:lstStyle/>
                    <a:p>
                      <a:pPr marL="120315" marR="0" indent="-120315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Char char="•"/>
                        <a:tabLst/>
                        <a:defRPr/>
                      </a:pPr>
                      <a:r>
                        <a:rPr lang="en-US" sz="1000" noProof="0" dirty="0" smtClean="0"/>
                        <a:t>The </a:t>
                      </a:r>
                      <a:r>
                        <a:rPr lang="en-US" sz="1000" i="1" noProof="0" dirty="0" smtClean="0"/>
                        <a:t>object </a:t>
                      </a:r>
                      <a:r>
                        <a:rPr lang="en-US" sz="1000" i="0" noProof="0" dirty="0" smtClean="0"/>
                        <a:t>on LI.X1 moved and rotated twice</a:t>
                      </a:r>
                      <a:endParaRPr lang="en-US" sz="1000" noProof="0" dirty="0" smtClean="0"/>
                    </a:p>
                    <a:p>
                      <a:pPr marL="120315" indent="-120315" algn="l">
                        <a:buSzPct val="100000"/>
                        <a:buChar char="•"/>
                      </a:pPr>
                      <a:r>
                        <a:rPr lang="en-US" sz="1000" noProof="0" dirty="0" smtClean="0"/>
                        <a:t>MDI (</a:t>
                      </a:r>
                      <a:r>
                        <a:rPr lang="en-US" sz="1000" noProof="0" dirty="0" err="1" smtClean="0"/>
                        <a:t>Artem</a:t>
                      </a:r>
                      <a:r>
                        <a:rPr lang="en-US" sz="1000" noProof="0" dirty="0" smtClean="0"/>
                        <a:t>) thinks the </a:t>
                      </a:r>
                      <a:r>
                        <a:rPr lang="en-US" sz="1000" i="1" noProof="0" dirty="0" smtClean="0"/>
                        <a:t>object </a:t>
                      </a:r>
                      <a:r>
                        <a:rPr lang="en-US" sz="1000" i="0" noProof="0" dirty="0" smtClean="0"/>
                        <a:t>on</a:t>
                      </a:r>
                      <a:r>
                        <a:rPr lang="en-US" sz="1000" i="0" baseline="0" noProof="0" dirty="0" smtClean="0"/>
                        <a:t> LI.X1 might be a statically charged piece of debris</a:t>
                      </a:r>
                      <a:endParaRPr lang="en-US" sz="1000" noProof="0" dirty="0"/>
                    </a:p>
                  </a:txBody>
                  <a:tcPr marL="121920" marR="121920" marT="60960" marB="6096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miter lim="400000"/>
                    </a:lnT>
                    <a:lnB w="12700">
                      <a:solidFill>
                        <a:srgbClr val="FFFFFF"/>
                      </a:solidFill>
                      <a:miter lim="400000"/>
                    </a:lnB>
                    <a:solidFill>
                      <a:srgbClr val="E7F0F9"/>
                    </a:solidFill>
                  </a:tcPr>
                </a:tc>
                <a:tc>
                  <a:txBody>
                    <a:bodyPr/>
                    <a:lstStyle/>
                    <a:p>
                      <a:pPr marL="120315" indent="-120315" algn="l">
                        <a:buSzPct val="100000"/>
                        <a:buChar char="•"/>
                      </a:pPr>
                      <a:endParaRPr lang="en-US" sz="1000" i="1" noProof="0" dirty="0"/>
                    </a:p>
                  </a:txBody>
                  <a:tcPr marL="121920" marR="121920" marT="60960" marB="6096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miter lim="400000"/>
                    </a:lnT>
                    <a:lnB w="12700">
                      <a:solidFill>
                        <a:srgbClr val="FFFFFF"/>
                      </a:solidFill>
                      <a:miter lim="400000"/>
                    </a:lnB>
                    <a:solidFill>
                      <a:srgbClr val="E7F0F9"/>
                    </a:solidFill>
                  </a:tcPr>
                </a:tc>
                <a:tc>
                  <a:txBody>
                    <a:bodyPr/>
                    <a:lstStyle/>
                    <a:p>
                      <a:pPr marL="120315" indent="-120315" algn="l">
                        <a:buSzPct val="100000"/>
                        <a:buChar char="•"/>
                      </a:pPr>
                      <a:r>
                        <a:rPr lang="en-US" sz="1000" noProof="0" dirty="0" smtClean="0"/>
                        <a:t>The new (LLRF-defined)</a:t>
                      </a:r>
                      <a:r>
                        <a:rPr lang="en-US" sz="1000" baseline="0" noProof="0" dirty="0" smtClean="0"/>
                        <a:t> </a:t>
                      </a:r>
                      <a:r>
                        <a:rPr lang="en-US" sz="1000" noProof="0" dirty="0" smtClean="0"/>
                        <a:t>maximum gradient in the gun is now 90 MV/m</a:t>
                      </a:r>
                      <a:endParaRPr lang="en-US" sz="1000" noProof="0" dirty="0"/>
                    </a:p>
                  </a:txBody>
                  <a:tcPr marL="121920" marR="121920" marT="60960" marB="6096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miter lim="400000"/>
                    </a:lnR>
                    <a:lnT w="12700">
                      <a:solidFill>
                        <a:srgbClr val="FFFFFF"/>
                      </a:solidFill>
                      <a:miter lim="400000"/>
                    </a:lnT>
                    <a:lnB w="12700">
                      <a:solidFill>
                        <a:srgbClr val="FFFFFF"/>
                      </a:solidFill>
                      <a:miter lim="400000"/>
                    </a:lnB>
                    <a:solidFill>
                      <a:srgbClr val="E7F0F9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Tools</a:t>
            </a:r>
            <a:endParaRPr lang="en-US" dirty="0"/>
          </a:p>
        </p:txBody>
      </p:sp>
      <p:sp>
        <p:nvSpPr>
          <p:cNvPr id="5" name="Textplatzhalter 7"/>
          <p:cNvSpPr>
            <a:spLocks noGrp="1"/>
          </p:cNvSpPr>
          <p:nvPr>
            <p:ph type="body" idx="13"/>
          </p:nvPr>
        </p:nvSpPr>
        <p:spPr>
          <a:xfrm>
            <a:off x="407987" y="817500"/>
            <a:ext cx="11376026" cy="37925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marL="0" indent="0">
              <a:spcBef>
                <a:spcPts val="0"/>
              </a:spcBef>
              <a:buSzTx/>
              <a:buFontTx/>
              <a:buNone/>
              <a:defRPr b="1">
                <a:solidFill>
                  <a:schemeClr val="accent2"/>
                </a:solidFill>
              </a:defRPr>
            </a:lvl1pPr>
          </a:lstStyle>
          <a:p>
            <a:r>
              <a:rPr lang="de-DE" dirty="0" smtClean="0"/>
              <a:t>23.11.2020</a:t>
            </a:r>
            <a:endParaRPr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338" y="1700164"/>
            <a:ext cx="3807475" cy="394073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310954" y="5782793"/>
            <a:ext cx="2888242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PDE tool can now</a:t>
            </a:r>
            <a:r>
              <a:rPr kumimoji="0" lang="en-US" sz="12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 take reference spectra </a:t>
            </a:r>
            <a:r>
              <a:rPr kumimoji="0" lang="en-US" sz="1200" b="0" i="0" u="none" strike="noStrike" cap="none" spc="0" normalizeH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Wingdings"/>
              </a:rPr>
              <a:t> Useful for </a:t>
            </a:r>
            <a:r>
              <a:rPr kumimoji="0" lang="en-US" sz="12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Wingdings"/>
              </a:rPr>
              <a:t>the </a:t>
            </a:r>
            <a:r>
              <a:rPr kumimoji="0" lang="en-US" sz="1200" b="0" i="0" u="none" strike="noStrike" cap="none" spc="0" normalizeH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Wingdings"/>
              </a:rPr>
              <a:t>ACHIP experiments</a:t>
            </a:r>
            <a:endParaRPr kumimoji="0" lang="en-US" sz="1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2604463" y="4956679"/>
            <a:ext cx="2125192" cy="542334"/>
          </a:xfrm>
          <a:prstGeom prst="ellipse">
            <a:avLst/>
          </a:prstGeom>
          <a:noFill/>
          <a:ln w="12700" cap="flat">
            <a:solidFill>
              <a:srgbClr val="FF000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817500"/>
            <a:ext cx="2725280" cy="528144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9037109" y="3135059"/>
            <a:ext cx="2888242" cy="138499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Thorlabs</a:t>
            </a:r>
            <a:r>
              <a:rPr kumimoji="0" lang="en-US" sz="12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 equipment on the EA1 laser table almost fully integrated into DOOCS (</a:t>
            </a:r>
            <a:r>
              <a:rPr kumimoji="0" lang="en-US" sz="1200" b="0" i="1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piezo mirror mounts will be tested today</a:t>
            </a:r>
            <a:r>
              <a:rPr kumimoji="0" lang="en-US" sz="12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)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1200" dirty="0"/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200" b="1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DOOCS addresses ready!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1200" dirty="0"/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…we need an EA1 laser table cockpit</a:t>
            </a:r>
            <a:r>
              <a:rPr kumimoji="0" lang="mr-IN" sz="12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…</a:t>
            </a:r>
            <a:endParaRPr kumimoji="0" lang="en-US" sz="1200" b="0" i="0" u="none" strike="noStrike" cap="none" spc="0" normalizeH="0" dirty="0" smtClean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09519993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Damage (?) on X1</a:t>
            </a:r>
            <a:endParaRPr lang="en-US" dirty="0"/>
          </a:p>
        </p:txBody>
      </p:sp>
      <p:sp>
        <p:nvSpPr>
          <p:cNvPr id="5" name="Textplatzhalter 7"/>
          <p:cNvSpPr>
            <a:spLocks noGrp="1"/>
          </p:cNvSpPr>
          <p:nvPr>
            <p:ph type="body" idx="13"/>
          </p:nvPr>
        </p:nvSpPr>
        <p:spPr>
          <a:xfrm>
            <a:off x="407987" y="817500"/>
            <a:ext cx="11376026" cy="37925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marL="0" indent="0">
              <a:spcBef>
                <a:spcPts val="0"/>
              </a:spcBef>
              <a:buSzTx/>
              <a:buFontTx/>
              <a:buNone/>
              <a:defRPr b="1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MDI investigating – no risk for ARES</a:t>
            </a:r>
            <a:endParaRPr lang="en-US" dirty="0"/>
          </a:p>
        </p:txBody>
      </p:sp>
      <p:pic>
        <p:nvPicPr>
          <p:cNvPr id="7" name="Content Placeholder 5">
            <a:extLst>
              <a:ext uri="{FF2B5EF4-FFF2-40B4-BE49-F238E27FC236}">
                <a16:creationId xmlns:a16="http://schemas.microsoft.com/office/drawing/2014/main" xmlns="" id="{352425DE-E9E7-4310-A5DA-EEDA083DAE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988" y="1213543"/>
            <a:ext cx="4578682" cy="5645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4F78FCB-7154-4525-8220-A0661C54E2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8269" y="597095"/>
            <a:ext cx="4853026" cy="598370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C124D69-8616-451F-A594-9A8563FBA5D2}"/>
              </a:ext>
            </a:extLst>
          </p:cNvPr>
          <p:cNvSpPr txBox="1"/>
          <p:nvPr/>
        </p:nvSpPr>
        <p:spPr>
          <a:xfrm>
            <a:off x="4547881" y="2679032"/>
            <a:ext cx="2964273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/>
              <a:t>Unknown Moving Object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82500930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Cathode Laser Spot Alignment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1204636"/>
            <a:ext cx="11376026" cy="2717826"/>
          </a:xfrm>
        </p:spPr>
        <p:txBody>
          <a:bodyPr>
            <a:normAutofit/>
          </a:bodyPr>
          <a:lstStyle/>
          <a:p>
            <a:r>
              <a:rPr lang="en-US" sz="1600" dirty="0" smtClean="0"/>
              <a:t>Beam on LI.X1 without using magnets (in the beginning we had to use CVG1)</a:t>
            </a:r>
          </a:p>
          <a:p>
            <a:r>
              <a:rPr lang="en-US" sz="1600" dirty="0" smtClean="0"/>
              <a:t>Iteratively aligned the laser spot using the FS-LA auto-alignment tool and recording the beam centroid vs gun phase</a:t>
            </a:r>
          </a:p>
          <a:p>
            <a:r>
              <a:rPr lang="en-US" sz="1600" dirty="0"/>
              <a:t>We found a setting where the beam at </a:t>
            </a:r>
            <a:r>
              <a:rPr lang="en-US" sz="1600" dirty="0" smtClean="0"/>
              <a:t>65 MV/m does </a:t>
            </a:r>
            <a:r>
              <a:rPr lang="en-US" sz="1600" dirty="0"/>
              <a:t>not move significantly </a:t>
            </a:r>
            <a:r>
              <a:rPr lang="en-US" sz="1600" dirty="0" smtClean="0"/>
              <a:t>with the phase on LI.X1 </a:t>
            </a:r>
            <a:r>
              <a:rPr lang="en-US" sz="1600" dirty="0"/>
              <a:t>at phases </a:t>
            </a:r>
            <a:r>
              <a:rPr lang="en-US" sz="1600" dirty="0" smtClean="0"/>
              <a:t>around 80 </a:t>
            </a:r>
            <a:r>
              <a:rPr lang="en-US" sz="1600" dirty="0" err="1" smtClean="0"/>
              <a:t>deg</a:t>
            </a:r>
            <a:r>
              <a:rPr lang="en-US" sz="1600" dirty="0" smtClean="0"/>
              <a:t> (low momentum!). </a:t>
            </a:r>
            <a:r>
              <a:rPr lang="en-US" sz="1600" dirty="0"/>
              <a:t>But: here the </a:t>
            </a:r>
            <a:r>
              <a:rPr lang="en-US" sz="1600" dirty="0" err="1"/>
              <a:t>steerers</a:t>
            </a:r>
            <a:r>
              <a:rPr lang="en-US" sz="1600" dirty="0"/>
              <a:t> need to be </a:t>
            </a:r>
            <a:r>
              <a:rPr lang="en-US" sz="1600" dirty="0" smtClean="0"/>
              <a:t>used (</a:t>
            </a:r>
            <a:r>
              <a:rPr lang="en-US" sz="1600" dirty="0" smtClean="0">
                <a:sym typeface="Wingdings"/>
              </a:rPr>
              <a:t> Earth magnetic field?)</a:t>
            </a:r>
            <a:r>
              <a:rPr lang="en-US" sz="1600" dirty="0" smtClean="0"/>
              <a:t>.</a:t>
            </a:r>
          </a:p>
          <a:p>
            <a:r>
              <a:rPr lang="en-US" sz="1600" dirty="0"/>
              <a:t>We then tried to use the solenoid at a gun phase of 155deg (max </a:t>
            </a:r>
            <a:r>
              <a:rPr lang="en-US" sz="1600" dirty="0" smtClean="0"/>
              <a:t>momentum </a:t>
            </a:r>
            <a:r>
              <a:rPr lang="en-US" sz="1600" dirty="0"/>
              <a:t>gain). We where able to focus  the beam on both X1 and R1 </a:t>
            </a:r>
            <a:r>
              <a:rPr lang="en-US" sz="1600" dirty="0" smtClean="0"/>
              <a:t>without </a:t>
            </a:r>
            <a:r>
              <a:rPr lang="en-US" sz="1600" dirty="0"/>
              <a:t>using </a:t>
            </a:r>
            <a:r>
              <a:rPr lang="en-US" sz="1600" dirty="0" err="1"/>
              <a:t>steerers</a:t>
            </a:r>
            <a:r>
              <a:rPr lang="en-US" sz="1600" dirty="0"/>
              <a:t>. The beam </a:t>
            </a:r>
            <a:r>
              <a:rPr lang="en-US" sz="1600" dirty="0" smtClean="0"/>
              <a:t>did not </a:t>
            </a:r>
            <a:r>
              <a:rPr lang="en-US" sz="1600" dirty="0"/>
              <a:t>move </a:t>
            </a:r>
            <a:r>
              <a:rPr lang="en-US" sz="1600" dirty="0" smtClean="0"/>
              <a:t>significantly when </a:t>
            </a:r>
            <a:r>
              <a:rPr lang="en-US" sz="1600" dirty="0"/>
              <a:t>changing the solenoid </a:t>
            </a:r>
            <a:r>
              <a:rPr lang="en-US" sz="1600" dirty="0" smtClean="0"/>
              <a:t>strength. The </a:t>
            </a:r>
            <a:r>
              <a:rPr lang="en-US" sz="1600" dirty="0"/>
              <a:t>beam </a:t>
            </a:r>
            <a:r>
              <a:rPr lang="en-US" sz="1600" dirty="0" smtClean="0"/>
              <a:t>also did </a:t>
            </a:r>
            <a:r>
              <a:rPr lang="en-US" sz="1600" dirty="0"/>
              <a:t>not move significantly when changing the phase; only the focusing </a:t>
            </a:r>
            <a:r>
              <a:rPr lang="en-US" sz="1600" dirty="0" smtClean="0"/>
              <a:t>was affected</a:t>
            </a:r>
            <a:r>
              <a:rPr lang="en-US" sz="1600" dirty="0"/>
              <a:t>. </a:t>
            </a:r>
            <a:r>
              <a:rPr lang="en-US" sz="1600" dirty="0" smtClean="0"/>
              <a:t>The </a:t>
            </a:r>
            <a:r>
              <a:rPr lang="en-US" sz="1600" dirty="0"/>
              <a:t>beam however appears </a:t>
            </a:r>
            <a:r>
              <a:rPr lang="en-US" sz="1600" dirty="0" smtClean="0"/>
              <a:t>on </a:t>
            </a:r>
            <a:r>
              <a:rPr lang="en-US" sz="1600" dirty="0"/>
              <a:t>different positions on X1 / R1 </a:t>
            </a:r>
            <a:r>
              <a:rPr lang="en-US" sz="1600" dirty="0" smtClean="0"/>
              <a:t>(different </a:t>
            </a:r>
            <a:r>
              <a:rPr lang="en-US" sz="1600" dirty="0"/>
              <a:t>field of view of the  cameras</a:t>
            </a:r>
            <a:r>
              <a:rPr lang="en-US" sz="1600" dirty="0" smtClean="0"/>
              <a:t>?)</a:t>
            </a:r>
          </a:p>
        </p:txBody>
      </p:sp>
      <p:sp>
        <p:nvSpPr>
          <p:cNvPr id="5" name="Textplatzhalter 7"/>
          <p:cNvSpPr>
            <a:spLocks noGrp="1"/>
          </p:cNvSpPr>
          <p:nvPr>
            <p:ph type="body" idx="13"/>
          </p:nvPr>
        </p:nvSpPr>
        <p:spPr>
          <a:xfrm>
            <a:off x="407987" y="817500"/>
            <a:ext cx="11376026" cy="37925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marL="0" indent="0">
              <a:spcBef>
                <a:spcPts val="0"/>
              </a:spcBef>
              <a:buSzTx/>
              <a:buFontTx/>
              <a:buNone/>
              <a:defRPr b="1">
                <a:solidFill>
                  <a:schemeClr val="accent2"/>
                </a:solidFill>
              </a:defRPr>
            </a:lvl1pPr>
          </a:lstStyle>
          <a:p>
            <a:r>
              <a:rPr lang="de-DE" dirty="0" smtClean="0"/>
              <a:t>25.11.2020</a:t>
            </a:r>
            <a:endParaRPr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9033" y="3922462"/>
            <a:ext cx="3989542" cy="2578737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H="1">
            <a:off x="4836860" y="4957247"/>
            <a:ext cx="201799" cy="201799"/>
          </a:xfrm>
          <a:prstGeom prst="straightConnector1">
            <a:avLst/>
          </a:prstGeom>
          <a:noFill/>
          <a:ln w="12700" cap="flat">
            <a:solidFill>
              <a:schemeClr val="accent1"/>
            </a:solidFill>
            <a:prstDash val="solid"/>
            <a:miter lim="8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E100AC1-C740-4DF0-8BBE-88AE98ECBAA0}"/>
              </a:ext>
            </a:extLst>
          </p:cNvPr>
          <p:cNvSpPr txBox="1"/>
          <p:nvPr/>
        </p:nvSpPr>
        <p:spPr>
          <a:xfrm>
            <a:off x="8295907" y="4919442"/>
            <a:ext cx="37994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Also: Laser optics cleaned by FS-LA.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en-US" sz="1600" b="1" dirty="0" smtClean="0">
                <a:sym typeface="Wingdings" panose="05000000000000000000" pitchFamily="2" charset="2"/>
              </a:rPr>
              <a:t>Laser spot in better shape.</a:t>
            </a:r>
          </a:p>
        </p:txBody>
      </p:sp>
    </p:spTree>
    <p:extLst>
      <p:ext uri="{BB962C8B-B14F-4D97-AF65-F5344CB8AC3E}">
        <p14:creationId xmlns:p14="http://schemas.microsoft.com/office/powerpoint/2010/main" val="951400907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Cathode Laser Spot Alignment</a:t>
            </a:r>
            <a:endParaRPr lang="en-US" dirty="0"/>
          </a:p>
        </p:txBody>
      </p:sp>
      <p:sp>
        <p:nvSpPr>
          <p:cNvPr id="5" name="Textplatzhalter 7"/>
          <p:cNvSpPr>
            <a:spLocks noGrp="1"/>
          </p:cNvSpPr>
          <p:nvPr>
            <p:ph type="body" idx="13"/>
          </p:nvPr>
        </p:nvSpPr>
        <p:spPr>
          <a:xfrm>
            <a:off x="407987" y="817500"/>
            <a:ext cx="11376026" cy="37925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marL="0" indent="0">
              <a:spcBef>
                <a:spcPts val="0"/>
              </a:spcBef>
              <a:buSzTx/>
              <a:buFontTx/>
              <a:buNone/>
              <a:defRPr b="1">
                <a:solidFill>
                  <a:schemeClr val="accent2"/>
                </a:solidFill>
              </a:defRPr>
            </a:lvl1pPr>
          </a:lstStyle>
          <a:p>
            <a:r>
              <a:rPr lang="de-DE" dirty="0" smtClean="0"/>
              <a:t>25.11.2020</a:t>
            </a:r>
            <a:endParaRPr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13544"/>
            <a:ext cx="12192000" cy="6400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010795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Cathode Laser Spot Alignment</a:t>
            </a:r>
            <a:endParaRPr lang="en-US" dirty="0"/>
          </a:p>
        </p:txBody>
      </p:sp>
      <p:sp>
        <p:nvSpPr>
          <p:cNvPr id="5" name="Textplatzhalter 7"/>
          <p:cNvSpPr>
            <a:spLocks noGrp="1"/>
          </p:cNvSpPr>
          <p:nvPr>
            <p:ph type="body" idx="13"/>
          </p:nvPr>
        </p:nvSpPr>
        <p:spPr>
          <a:xfrm>
            <a:off x="407987" y="817500"/>
            <a:ext cx="11376026" cy="37925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marL="0" indent="0">
              <a:spcBef>
                <a:spcPts val="0"/>
              </a:spcBef>
              <a:buSzTx/>
              <a:buFontTx/>
              <a:buNone/>
              <a:defRPr b="1">
                <a:solidFill>
                  <a:schemeClr val="accent2"/>
                </a:solidFill>
              </a:defRPr>
            </a:lvl1pPr>
          </a:lstStyle>
          <a:p>
            <a:r>
              <a:rPr lang="de-DE" dirty="0" smtClean="0"/>
              <a:t>25.11.2020</a:t>
            </a:r>
            <a:endParaRPr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13544"/>
            <a:ext cx="12192000" cy="6449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729767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MSK Shift</a:t>
            </a:r>
            <a:endParaRPr lang="en-US" dirty="0"/>
          </a:p>
        </p:txBody>
      </p:sp>
      <p:sp>
        <p:nvSpPr>
          <p:cNvPr id="5" name="Textplatzhalter 7"/>
          <p:cNvSpPr>
            <a:spLocks noGrp="1"/>
          </p:cNvSpPr>
          <p:nvPr>
            <p:ph type="body" idx="13"/>
          </p:nvPr>
        </p:nvSpPr>
        <p:spPr>
          <a:xfrm>
            <a:off x="407987" y="817500"/>
            <a:ext cx="11376026" cy="37925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marL="0" indent="0">
              <a:spcBef>
                <a:spcPts val="0"/>
              </a:spcBef>
              <a:buSzTx/>
              <a:buFontTx/>
              <a:buNone/>
              <a:defRPr b="1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26.11.2020</a:t>
            </a:r>
            <a:endParaRPr lang="en-US" dirty="0"/>
          </a:p>
        </p:txBody>
      </p:sp>
      <p:pic>
        <p:nvPicPr>
          <p:cNvPr id="10" name="Content Placeholder 5">
            <a:extLst>
              <a:ext uri="{FF2B5EF4-FFF2-40B4-BE49-F238E27FC236}">
                <a16:creationId xmlns:a16="http://schemas.microsoft.com/office/drawing/2014/main" xmlns="" id="{1CB704B0-E2CF-43CF-A769-111DDA2531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021" y="1213543"/>
            <a:ext cx="6120270" cy="50101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AAA9B2E5-EB75-409A-B196-7B7D04D74192}"/>
              </a:ext>
            </a:extLst>
          </p:cNvPr>
          <p:cNvSpPr txBox="1"/>
          <p:nvPr/>
        </p:nvSpPr>
        <p:spPr>
          <a:xfrm>
            <a:off x="7120991" y="1998733"/>
            <a:ext cx="440697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Full summary can be found in the logbook</a:t>
            </a:r>
          </a:p>
          <a:p>
            <a:endParaRPr lang="en-US" sz="1600" dirty="0" smtClean="0"/>
          </a:p>
          <a:p>
            <a:r>
              <a:rPr lang="en-US" sz="1600" dirty="0" smtClean="0"/>
              <a:t>Next Friday: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MSK shift to calibrate TWS2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Pre-requisite: Beam clean through the </a:t>
            </a:r>
            <a:r>
              <a:rPr lang="en-US" sz="1600" dirty="0" err="1" smtClean="0"/>
              <a:t>linac</a:t>
            </a:r>
            <a:endParaRPr lang="en-US" sz="1600" dirty="0" smtClean="0"/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843027215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Collimator Studies</a:t>
            </a:r>
            <a:endParaRPr lang="en-US" dirty="0"/>
          </a:p>
        </p:txBody>
      </p:sp>
      <p:sp>
        <p:nvSpPr>
          <p:cNvPr id="5" name="Textplatzhalter 7"/>
          <p:cNvSpPr>
            <a:spLocks noGrp="1"/>
          </p:cNvSpPr>
          <p:nvPr>
            <p:ph type="body" idx="13"/>
          </p:nvPr>
        </p:nvSpPr>
        <p:spPr>
          <a:xfrm>
            <a:off x="407987" y="817500"/>
            <a:ext cx="11376026" cy="37925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marL="0" indent="0">
              <a:spcBef>
                <a:spcPts val="0"/>
              </a:spcBef>
              <a:buSzTx/>
              <a:buFontTx/>
              <a:buNone/>
              <a:defRPr b="1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26.11.2020</a:t>
            </a:r>
            <a:endParaRPr lang="en-US" dirty="0"/>
          </a:p>
        </p:txBody>
      </p:sp>
      <p:pic>
        <p:nvPicPr>
          <p:cNvPr id="6" name="Inhaltsplatzhalter 12">
            <a:extLst>
              <a:ext uri="{FF2B5EF4-FFF2-40B4-BE49-F238E27FC236}">
                <a16:creationId xmlns:a16="http://schemas.microsoft.com/office/drawing/2014/main" xmlns="" id="{EBE28163-D913-45E0-8D3B-95BE6C09FC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019" y="1800100"/>
            <a:ext cx="5400000" cy="350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</p:pic>
      <p:pic>
        <p:nvPicPr>
          <p:cNvPr id="7" name="Inhaltsplatzhalter 14">
            <a:extLst>
              <a:ext uri="{FF2B5EF4-FFF2-40B4-BE49-F238E27FC236}">
                <a16:creationId xmlns:a16="http://schemas.microsoft.com/office/drawing/2014/main" xmlns="" id="{23331ECE-7271-4139-B82F-BD7BEBE6253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1" t="20962" r="21479" b="44180"/>
          <a:stretch/>
        </p:blipFill>
        <p:spPr>
          <a:xfrm>
            <a:off x="6947811" y="1800100"/>
            <a:ext cx="4580170" cy="3500241"/>
          </a:xfrm>
          <a:prstGeom prst="rect">
            <a:avLst/>
          </a:prstGeom>
        </p:spPr>
      </p:pic>
      <p:sp>
        <p:nvSpPr>
          <p:cNvPr id="8" name="Textfeld 16">
            <a:extLst>
              <a:ext uri="{FF2B5EF4-FFF2-40B4-BE49-F238E27FC236}">
                <a16:creationId xmlns:a16="http://schemas.microsoft.com/office/drawing/2014/main" xmlns="" id="{2C38AF62-A5F1-44E2-B717-15E5A6CAB74F}"/>
              </a:ext>
            </a:extLst>
          </p:cNvPr>
          <p:cNvSpPr txBox="1"/>
          <p:nvPr/>
        </p:nvSpPr>
        <p:spPr>
          <a:xfrm>
            <a:off x="7496072" y="5300341"/>
            <a:ext cx="34836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Beam on LI.R1 with 0.2mm aperture</a:t>
            </a:r>
            <a:endParaRPr lang="en-US" sz="1600" dirty="0"/>
          </a:p>
        </p:txBody>
      </p:sp>
      <p:sp>
        <p:nvSpPr>
          <p:cNvPr id="9" name="Textfeld 17">
            <a:extLst>
              <a:ext uri="{FF2B5EF4-FFF2-40B4-BE49-F238E27FC236}">
                <a16:creationId xmlns:a16="http://schemas.microsoft.com/office/drawing/2014/main" xmlns="" id="{5AC7F069-F308-4208-BC2E-54153C385B60}"/>
              </a:ext>
            </a:extLst>
          </p:cNvPr>
          <p:cNvSpPr txBox="1"/>
          <p:nvPr/>
        </p:nvSpPr>
        <p:spPr>
          <a:xfrm>
            <a:off x="1491240" y="5300341"/>
            <a:ext cx="37529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Charge transmission through collimator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43793251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DESY">
  <a:themeElements>
    <a:clrScheme name="DESY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9FDF"/>
      </a:accent1>
      <a:accent2>
        <a:srgbClr val="F18F1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FF"/>
      </a:hlink>
      <a:folHlink>
        <a:srgbClr val="FF00FF"/>
      </a:folHlink>
    </a:clrScheme>
    <a:fontScheme name="DESY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DES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DESY">
  <a:themeElements>
    <a:clrScheme name="DESY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9FDF"/>
      </a:accent1>
      <a:accent2>
        <a:srgbClr val="F18F1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FF"/>
      </a:hlink>
      <a:folHlink>
        <a:srgbClr val="FF00FF"/>
      </a:folHlink>
    </a:clrScheme>
    <a:fontScheme name="DESY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DES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98</TotalTime>
  <Words>829</Words>
  <Application>Microsoft Macintosh PowerPoint</Application>
  <PresentationFormat>Widescreen</PresentationFormat>
  <Paragraphs>123</Paragraphs>
  <Slides>14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Helvetica</vt:lpstr>
      <vt:lpstr>Wingdings</vt:lpstr>
      <vt:lpstr>Arial</vt:lpstr>
      <vt:lpstr>DESY</vt:lpstr>
      <vt:lpstr>ARES Operation Meeting</vt:lpstr>
      <vt:lpstr>Summary</vt:lpstr>
      <vt:lpstr>Tools</vt:lpstr>
      <vt:lpstr>Damage (?) on X1</vt:lpstr>
      <vt:lpstr>Cathode Laser Spot Alignment</vt:lpstr>
      <vt:lpstr>Cathode Laser Spot Alignment</vt:lpstr>
      <vt:lpstr>Cathode Laser Spot Alignment</vt:lpstr>
      <vt:lpstr>MSK Shift</vt:lpstr>
      <vt:lpstr>Collimator Studies</vt:lpstr>
      <vt:lpstr>Installation of the YAG-Screen into the EA1 Chamber</vt:lpstr>
      <vt:lpstr>BKR</vt:lpstr>
      <vt:lpstr>Next Steps</vt:lpstr>
      <vt:lpstr>ARES Schedule</vt:lpstr>
      <vt:lpstr>ARES Schedule</vt:lpstr>
    </vt:vector>
  </TitlesOfParts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ARES Operation Meeting</dc:title>
  <cp:lastModifiedBy>Microsoft Office User</cp:lastModifiedBy>
  <cp:revision>50</cp:revision>
  <dcterms:modified xsi:type="dcterms:W3CDTF">2020-11-30T09:19:45Z</dcterms:modified>
</cp:coreProperties>
</file>