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2" r:id="rId7"/>
    <p:sldId id="281" r:id="rId8"/>
    <p:sldId id="263" r:id="rId9"/>
    <p:sldId id="276" r:id="rId10"/>
    <p:sldId id="277" r:id="rId11"/>
    <p:sldId id="282" r:id="rId12"/>
    <p:sldId id="278" r:id="rId13"/>
    <p:sldId id="279" r:id="rId14"/>
    <p:sldId id="280" r:id="rId15"/>
    <p:sldId id="283"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0"/>
    <p:restoredTop sz="94667"/>
  </p:normalViewPr>
  <p:slideViewPr>
    <p:cSldViewPr snapToGrid="0" snapToObjects="1">
      <p:cViewPr varScale="1">
        <p:scale>
          <a:sx n="102" d="100"/>
          <a:sy n="102" d="100"/>
        </p:scale>
        <p:origin x="67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61001-A6D6-B640-8D0A-E4FDDA041941}" type="datetimeFigureOut">
              <a:rPr lang="en-GB" smtClean="0"/>
              <a:t>01/12/2020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CF20C-5A4B-4C4E-95EE-30C619BAF344}" type="slidenum">
              <a:rPr lang="en-GB" smtClean="0"/>
              <a:t>‹#›</a:t>
            </a:fld>
            <a:endParaRPr lang="en-GB"/>
          </a:p>
        </p:txBody>
      </p:sp>
    </p:spTree>
    <p:extLst>
      <p:ext uri="{BB962C8B-B14F-4D97-AF65-F5344CB8AC3E}">
        <p14:creationId xmlns:p14="http://schemas.microsoft.com/office/powerpoint/2010/main" val="21904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863D46-1262-CE48-ADE6-5A6DE5086C97}"/>
              </a:ext>
            </a:extLst>
          </p:cNvPr>
          <p:cNvSpPr/>
          <p:nvPr userDrawn="1"/>
        </p:nvSpPr>
        <p:spPr>
          <a:xfrm>
            <a:off x="0" y="6096000"/>
            <a:ext cx="121920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904CF6-19D1-6348-95D4-D36105005006}"/>
              </a:ext>
            </a:extLst>
          </p:cNvPr>
          <p:cNvSpPr>
            <a:spLocks noGrp="1"/>
          </p:cNvSpPr>
          <p:nvPr>
            <p:ph type="ctrTitle"/>
          </p:nvPr>
        </p:nvSpPr>
        <p:spPr>
          <a:xfrm>
            <a:off x="1524000" y="1270000"/>
            <a:ext cx="9245600" cy="2247900"/>
          </a:xfrm>
        </p:spPr>
        <p:txBody>
          <a:bodyPr anchor="b">
            <a:normAutofit/>
          </a:bodyPr>
          <a:lstStyle>
            <a:lvl1pPr algn="ctr">
              <a:defRPr sz="5400">
                <a:solidFill>
                  <a:srgbClr val="FF0000"/>
                </a:solidFill>
                <a:latin typeface="Helvetica"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088A443-B88F-8A4E-B61E-2CD7BE40B21F}"/>
              </a:ext>
            </a:extLst>
          </p:cNvPr>
          <p:cNvSpPr>
            <a:spLocks noGrp="1"/>
          </p:cNvSpPr>
          <p:nvPr>
            <p:ph type="subTitle" idx="1"/>
          </p:nvPr>
        </p:nvSpPr>
        <p:spPr>
          <a:xfrm>
            <a:off x="1524000" y="3788570"/>
            <a:ext cx="9144000" cy="1655762"/>
          </a:xfrm>
        </p:spPr>
        <p:txBody>
          <a:bodyPr>
            <a:normAutofit/>
          </a:bodyPr>
          <a:lstStyle>
            <a:lvl1pPr marL="0" indent="0" algn="ctr">
              <a:buNone/>
              <a:defRPr sz="32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A1EBB26-D2AB-A14B-B360-B5E458030B9F}"/>
              </a:ext>
            </a:extLst>
          </p:cNvPr>
          <p:cNvSpPr>
            <a:spLocks noGrp="1"/>
          </p:cNvSpPr>
          <p:nvPr>
            <p:ph type="dt" sz="half" idx="10"/>
          </p:nvPr>
        </p:nvSpPr>
        <p:spPr/>
        <p:txBody>
          <a:bodyPr/>
          <a:lstStyle>
            <a:lvl1pPr>
              <a:defRPr sz="1800" b="1">
                <a:solidFill>
                  <a:schemeClr val="bg1"/>
                </a:solidFill>
              </a:defRPr>
            </a:lvl1pPr>
          </a:lstStyle>
          <a:p>
            <a:fld id="{4DE35EC1-65E4-9E4F-918E-57B93CCC3EB7}" type="datetime1">
              <a:rPr lang="it-IT" smtClean="0"/>
              <a:pPr/>
              <a:t>01/12/20</a:t>
            </a:fld>
            <a:endParaRPr lang="en-GB"/>
          </a:p>
        </p:txBody>
      </p:sp>
      <p:sp>
        <p:nvSpPr>
          <p:cNvPr id="5" name="Footer Placeholder 4">
            <a:extLst>
              <a:ext uri="{FF2B5EF4-FFF2-40B4-BE49-F238E27FC236}">
                <a16:creationId xmlns:a16="http://schemas.microsoft.com/office/drawing/2014/main" id="{0BF1B5AA-0323-8D4A-B778-13D7C8B03E66}"/>
              </a:ext>
            </a:extLst>
          </p:cNvPr>
          <p:cNvSpPr>
            <a:spLocks noGrp="1"/>
          </p:cNvSpPr>
          <p:nvPr>
            <p:ph type="ftr" sz="quarter" idx="11"/>
          </p:nvPr>
        </p:nvSpPr>
        <p:spPr/>
        <p:txBody>
          <a:bodyPr/>
          <a:lstStyle>
            <a:lvl1pPr>
              <a:defRPr sz="1800" b="1">
                <a:solidFill>
                  <a:schemeClr val="bg1"/>
                </a:solidFill>
              </a:defRPr>
            </a:lvl1p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1739991-8773-5646-8AE9-1DAB9461D559}"/>
              </a:ext>
            </a:extLst>
          </p:cNvPr>
          <p:cNvSpPr>
            <a:spLocks noGrp="1"/>
          </p:cNvSpPr>
          <p:nvPr>
            <p:ph type="sldNum" sz="quarter" idx="12"/>
          </p:nvPr>
        </p:nvSpPr>
        <p:spPr>
          <a:xfrm>
            <a:off x="10325100" y="6356350"/>
            <a:ext cx="1028700" cy="365125"/>
          </a:xfrm>
          <a:solidFill>
            <a:srgbClr val="0070C0"/>
          </a:solidFill>
        </p:spPr>
        <p:txBody>
          <a:bodyPr/>
          <a:lstStyle>
            <a:lvl1pPr>
              <a:defRPr sz="1800" b="1">
                <a:solidFill>
                  <a:schemeClr val="bg1"/>
                </a:solidFill>
              </a:defRPr>
            </a:lvl1pPr>
          </a:lstStyle>
          <a:p>
            <a:fld id="{4937FEE4-6955-6144-97DB-3F8891831B30}" type="slidenum">
              <a:rPr lang="en-GB" smtClean="0"/>
              <a:pPr/>
              <a:t>‹#›</a:t>
            </a:fld>
            <a:endParaRPr lang="en-GB"/>
          </a:p>
        </p:txBody>
      </p:sp>
      <p:pic>
        <p:nvPicPr>
          <p:cNvPr id="13" name="Picture 12">
            <a:extLst>
              <a:ext uri="{FF2B5EF4-FFF2-40B4-BE49-F238E27FC236}">
                <a16:creationId xmlns:a16="http://schemas.microsoft.com/office/drawing/2014/main" id="{49367112-BA5A-974C-B280-BB99704CD60D}"/>
              </a:ext>
            </a:extLst>
          </p:cNvPr>
          <p:cNvPicPr>
            <a:picLocks noChangeAspect="1"/>
          </p:cNvPicPr>
          <p:nvPr userDrawn="1"/>
        </p:nvPicPr>
        <p:blipFill>
          <a:blip r:embed="rId2"/>
          <a:stretch>
            <a:fillRect/>
          </a:stretch>
        </p:blipFill>
        <p:spPr>
          <a:xfrm>
            <a:off x="11074401" y="173989"/>
            <a:ext cx="934720" cy="1188203"/>
          </a:xfrm>
          <a:prstGeom prst="rect">
            <a:avLst/>
          </a:prstGeom>
        </p:spPr>
      </p:pic>
    </p:spTree>
    <p:extLst>
      <p:ext uri="{BB962C8B-B14F-4D97-AF65-F5344CB8AC3E}">
        <p14:creationId xmlns:p14="http://schemas.microsoft.com/office/powerpoint/2010/main" val="303540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AA49-B742-644B-8F3C-E923489E21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DF343-8CF7-564F-8A7D-748F422FC9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73AB3-C333-624B-AF71-3F1C5150FF9F}"/>
              </a:ext>
            </a:extLst>
          </p:cNvPr>
          <p:cNvSpPr>
            <a:spLocks noGrp="1"/>
          </p:cNvSpPr>
          <p:nvPr>
            <p:ph type="dt" sz="half" idx="10"/>
          </p:nvPr>
        </p:nvSpPr>
        <p:spPr/>
        <p:txBody>
          <a:bodyPr/>
          <a:lstStyle/>
          <a:p>
            <a:fld id="{8CD52EAB-942A-3041-9146-E88567D07176}" type="datetime1">
              <a:rPr lang="it-IT" smtClean="0"/>
              <a:t>01/12/20</a:t>
            </a:fld>
            <a:endParaRPr lang="en-GB"/>
          </a:p>
        </p:txBody>
      </p:sp>
      <p:sp>
        <p:nvSpPr>
          <p:cNvPr id="5" name="Footer Placeholder 4">
            <a:extLst>
              <a:ext uri="{FF2B5EF4-FFF2-40B4-BE49-F238E27FC236}">
                <a16:creationId xmlns:a16="http://schemas.microsoft.com/office/drawing/2014/main" id="{897A39E5-86B4-2D4C-9A55-1BA11DE439B2}"/>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792AF2EE-DEED-6E4D-BFCD-DDBADAE80C57}"/>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22299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BDEF1-010C-AF46-86E6-77F2052CF2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CA226-EB01-014E-9526-64C553D3A6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6E393-4ACD-1149-BB03-9CC412DE7D29}"/>
              </a:ext>
            </a:extLst>
          </p:cNvPr>
          <p:cNvSpPr>
            <a:spLocks noGrp="1"/>
          </p:cNvSpPr>
          <p:nvPr>
            <p:ph type="dt" sz="half" idx="10"/>
          </p:nvPr>
        </p:nvSpPr>
        <p:spPr/>
        <p:txBody>
          <a:bodyPr/>
          <a:lstStyle/>
          <a:p>
            <a:fld id="{1032D686-A9C2-014A-A36B-7B7F2BEBB484}" type="datetime1">
              <a:rPr lang="it-IT" smtClean="0"/>
              <a:t>01/12/20</a:t>
            </a:fld>
            <a:endParaRPr lang="en-GB"/>
          </a:p>
        </p:txBody>
      </p:sp>
      <p:sp>
        <p:nvSpPr>
          <p:cNvPr id="5" name="Footer Placeholder 4">
            <a:extLst>
              <a:ext uri="{FF2B5EF4-FFF2-40B4-BE49-F238E27FC236}">
                <a16:creationId xmlns:a16="http://schemas.microsoft.com/office/drawing/2014/main" id="{5F6681A8-E1C0-D042-8D01-01C916D760B3}"/>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5C0267FC-9AE2-2B4A-BE5E-CDFB96A3A874}"/>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11305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D1E453-897F-F540-9D4D-6F424949F5FE}"/>
              </a:ext>
            </a:extLst>
          </p:cNvPr>
          <p:cNvSpPr/>
          <p:nvPr userDrawn="1"/>
        </p:nvSpPr>
        <p:spPr>
          <a:xfrm>
            <a:off x="11376026" y="0"/>
            <a:ext cx="815974"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sp>
        <p:nvSpPr>
          <p:cNvPr id="2" name="Title 1">
            <a:extLst>
              <a:ext uri="{FF2B5EF4-FFF2-40B4-BE49-F238E27FC236}">
                <a16:creationId xmlns:a16="http://schemas.microsoft.com/office/drawing/2014/main" id="{B372FAD2-3C7C-D54C-B600-D0BFF901ABAB}"/>
              </a:ext>
            </a:extLst>
          </p:cNvPr>
          <p:cNvSpPr>
            <a:spLocks noGrp="1"/>
          </p:cNvSpPr>
          <p:nvPr>
            <p:ph type="title"/>
          </p:nvPr>
        </p:nvSpPr>
        <p:spPr>
          <a:xfrm>
            <a:off x="279400" y="85090"/>
            <a:ext cx="10913746" cy="967396"/>
          </a:xfrm>
        </p:spPr>
        <p:txBody>
          <a:bodyPr>
            <a:normAutofit/>
          </a:bodyPr>
          <a:lstStyle>
            <a:lvl1pPr>
              <a:defRPr sz="4000">
                <a:solidFill>
                  <a:srgbClr val="FF0000"/>
                </a:solidFill>
                <a:latin typeface="Helvetica"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2A805AC-8DC9-C144-A837-CAFB04B6FC06}"/>
              </a:ext>
            </a:extLst>
          </p:cNvPr>
          <p:cNvSpPr>
            <a:spLocks noGrp="1"/>
          </p:cNvSpPr>
          <p:nvPr>
            <p:ph idx="1"/>
          </p:nvPr>
        </p:nvSpPr>
        <p:spPr>
          <a:xfrm>
            <a:off x="279400" y="1293812"/>
            <a:ext cx="6832600" cy="5437187"/>
          </a:xfrm>
        </p:spPr>
        <p:txBody>
          <a:bodyPr/>
          <a:lstStyle>
            <a:lvl1pPr>
              <a:defRPr>
                <a:solidFill>
                  <a:srgbClr val="002060"/>
                </a:solidFill>
                <a:latin typeface="Helvetica" pitchFamily="2" charset="0"/>
              </a:defRPr>
            </a:lvl1pPr>
            <a:lvl2pPr>
              <a:defRPr>
                <a:solidFill>
                  <a:srgbClr val="002060"/>
                </a:solidFill>
                <a:latin typeface="Helvetica" pitchFamily="2" charset="0"/>
              </a:defRPr>
            </a:lvl2pPr>
            <a:lvl3pPr>
              <a:defRPr>
                <a:solidFill>
                  <a:srgbClr val="002060"/>
                </a:solidFill>
                <a:latin typeface="Helvetica" pitchFamily="2" charset="0"/>
              </a:defRPr>
            </a:lvl3pPr>
            <a:lvl4pPr>
              <a:defRPr>
                <a:solidFill>
                  <a:srgbClr val="002060"/>
                </a:solidFill>
                <a:latin typeface="Helvetica" pitchFamily="2" charset="0"/>
              </a:defRPr>
            </a:lvl4pPr>
            <a:lvl5pPr>
              <a:defRPr>
                <a:solidFill>
                  <a:srgbClr val="002060"/>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23F6E28-4326-E545-812F-A235B162BD11}"/>
              </a:ext>
            </a:extLst>
          </p:cNvPr>
          <p:cNvSpPr>
            <a:spLocks noGrp="1"/>
          </p:cNvSpPr>
          <p:nvPr>
            <p:ph type="dt" sz="half" idx="10"/>
          </p:nvPr>
        </p:nvSpPr>
        <p:spPr>
          <a:xfrm rot="16200000">
            <a:off x="11204564" y="1522399"/>
            <a:ext cx="1304951" cy="365125"/>
          </a:xfrm>
        </p:spPr>
        <p:txBody>
          <a:bodyPr/>
          <a:lstStyle>
            <a:lvl1pPr>
              <a:defRPr sz="1400" b="1">
                <a:solidFill>
                  <a:schemeClr val="bg1"/>
                </a:solidFill>
                <a:latin typeface="Helvetica" pitchFamily="2" charset="0"/>
              </a:defRPr>
            </a:lvl1p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EDC1D6D0-2C58-9644-B97E-F8E22F04FA76}"/>
              </a:ext>
            </a:extLst>
          </p:cNvPr>
          <p:cNvSpPr>
            <a:spLocks noGrp="1"/>
          </p:cNvSpPr>
          <p:nvPr>
            <p:ph type="ftr" sz="quarter" idx="11"/>
          </p:nvPr>
        </p:nvSpPr>
        <p:spPr>
          <a:xfrm rot="16200000">
            <a:off x="10129442" y="4148534"/>
            <a:ext cx="3455194" cy="365125"/>
          </a:xfrm>
        </p:spPr>
        <p:txBody>
          <a:bodyPr/>
          <a:lstStyle>
            <a:lvl1pPr>
              <a:defRPr sz="1400" b="1">
                <a:solidFill>
                  <a:schemeClr val="bg1"/>
                </a:solidFill>
                <a:latin typeface="Helvetica" pitchFamily="2" charset="0"/>
              </a:defRPr>
            </a:lvl1p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3F04A07-CA2A-0947-AF12-49E949F56A77}"/>
              </a:ext>
            </a:extLst>
          </p:cNvPr>
          <p:cNvSpPr>
            <a:spLocks noGrp="1"/>
          </p:cNvSpPr>
          <p:nvPr>
            <p:ph type="sldNum" sz="quarter" idx="12"/>
          </p:nvPr>
        </p:nvSpPr>
        <p:spPr>
          <a:xfrm>
            <a:off x="11439526" y="6189663"/>
            <a:ext cx="685800" cy="365125"/>
          </a:xfrm>
          <a:solidFill>
            <a:srgbClr val="0070C0"/>
          </a:solidFill>
        </p:spPr>
        <p:txBody>
          <a:bodyPr/>
          <a:lstStyle>
            <a:lvl1pPr>
              <a:defRPr sz="1400" b="1">
                <a:solidFill>
                  <a:schemeClr val="bg1"/>
                </a:solidFill>
                <a:latin typeface="Helvetica" pitchFamily="2" charset="0"/>
              </a:defRPr>
            </a:lvl1pPr>
          </a:lstStyle>
          <a:p>
            <a:fld id="{4937FEE4-6955-6144-97DB-3F8891831B30}" type="slidenum">
              <a:rPr lang="en-GB" smtClean="0"/>
              <a:pPr/>
              <a:t>‹#›</a:t>
            </a:fld>
            <a:endParaRPr lang="en-GB" dirty="0"/>
          </a:p>
        </p:txBody>
      </p:sp>
      <p:pic>
        <p:nvPicPr>
          <p:cNvPr id="8" name="Picture 7">
            <a:extLst>
              <a:ext uri="{FF2B5EF4-FFF2-40B4-BE49-F238E27FC236}">
                <a16:creationId xmlns:a16="http://schemas.microsoft.com/office/drawing/2014/main" id="{C138651C-ABAB-C641-A510-F0F929ABBE1A}"/>
              </a:ext>
            </a:extLst>
          </p:cNvPr>
          <p:cNvPicPr>
            <a:picLocks noChangeAspect="1"/>
          </p:cNvPicPr>
          <p:nvPr userDrawn="1"/>
        </p:nvPicPr>
        <p:blipFill>
          <a:blip r:embed="rId2"/>
          <a:stretch>
            <a:fillRect/>
          </a:stretch>
        </p:blipFill>
        <p:spPr>
          <a:xfrm>
            <a:off x="11536415" y="173990"/>
            <a:ext cx="472705" cy="600896"/>
          </a:xfrm>
          <a:prstGeom prst="rect">
            <a:avLst/>
          </a:prstGeom>
        </p:spPr>
      </p:pic>
    </p:spTree>
    <p:extLst>
      <p:ext uri="{BB962C8B-B14F-4D97-AF65-F5344CB8AC3E}">
        <p14:creationId xmlns:p14="http://schemas.microsoft.com/office/powerpoint/2010/main" val="153527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2344-91AB-5240-A4AF-C33628917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6EAB27-2A5A-FA44-B02C-99EC18A8E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EB21B-AB08-7A44-AF03-F5E7F49B4C96}"/>
              </a:ext>
            </a:extLst>
          </p:cNvPr>
          <p:cNvSpPr>
            <a:spLocks noGrp="1"/>
          </p:cNvSpPr>
          <p:nvPr>
            <p:ph type="dt" sz="half" idx="10"/>
          </p:nvPr>
        </p:nvSpPr>
        <p:spPr/>
        <p:txBody>
          <a:bodyPr/>
          <a:lstStyle/>
          <a:p>
            <a:fld id="{742DAB1C-5F3E-9040-9408-AC41A46A1846}" type="datetime1">
              <a:rPr lang="it-IT" smtClean="0"/>
              <a:t>01/12/20</a:t>
            </a:fld>
            <a:endParaRPr lang="en-GB"/>
          </a:p>
        </p:txBody>
      </p:sp>
      <p:sp>
        <p:nvSpPr>
          <p:cNvPr id="5" name="Footer Placeholder 4">
            <a:extLst>
              <a:ext uri="{FF2B5EF4-FFF2-40B4-BE49-F238E27FC236}">
                <a16:creationId xmlns:a16="http://schemas.microsoft.com/office/drawing/2014/main" id="{380FF4A2-8BDF-EC47-81E5-5957A7A79460}"/>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193F2443-8894-454E-80FC-EF32782980A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26745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8054-F992-2B48-B187-774CB8AAC9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1231C-D990-1C48-81F5-2ADA70AC69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142B7-82AD-0D49-8A5E-087B303773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B063A1-9A97-204B-B077-FA2D09F4F367}"/>
              </a:ext>
            </a:extLst>
          </p:cNvPr>
          <p:cNvSpPr>
            <a:spLocks noGrp="1"/>
          </p:cNvSpPr>
          <p:nvPr>
            <p:ph type="dt" sz="half" idx="10"/>
          </p:nvPr>
        </p:nvSpPr>
        <p:spPr/>
        <p:txBody>
          <a:bodyPr/>
          <a:lstStyle/>
          <a:p>
            <a:fld id="{625479B8-C2A4-674C-B81E-899A521E9671}" type="datetime1">
              <a:rPr lang="it-IT" smtClean="0"/>
              <a:t>01/12/20</a:t>
            </a:fld>
            <a:endParaRPr lang="en-GB"/>
          </a:p>
        </p:txBody>
      </p:sp>
      <p:sp>
        <p:nvSpPr>
          <p:cNvPr id="6" name="Footer Placeholder 5">
            <a:extLst>
              <a:ext uri="{FF2B5EF4-FFF2-40B4-BE49-F238E27FC236}">
                <a16:creationId xmlns:a16="http://schemas.microsoft.com/office/drawing/2014/main" id="{4B0B5703-5B6C-4443-A7B0-6BFE4C25CCC8}"/>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B686F8C2-3B94-DE4D-AD09-49882D1A6DF9}"/>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67522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2AFE-AFAC-554A-B487-8DD0DAC129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EE283D-59B1-BC4C-8030-E249111CD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F6BBC-317D-D042-8150-F73B696169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2A89BC-BFC2-914B-9F71-7227559B7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0866D6-3D5A-A24D-8A26-B182B4E21F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66A2F-4425-4C42-86BA-F8E2FB75425E}"/>
              </a:ext>
            </a:extLst>
          </p:cNvPr>
          <p:cNvSpPr>
            <a:spLocks noGrp="1"/>
          </p:cNvSpPr>
          <p:nvPr>
            <p:ph type="dt" sz="half" idx="10"/>
          </p:nvPr>
        </p:nvSpPr>
        <p:spPr/>
        <p:txBody>
          <a:bodyPr/>
          <a:lstStyle/>
          <a:p>
            <a:fld id="{46458310-DE60-DA4B-A6F4-A8978B5C1B9F}" type="datetime1">
              <a:rPr lang="it-IT" smtClean="0"/>
              <a:t>01/12/20</a:t>
            </a:fld>
            <a:endParaRPr lang="en-GB"/>
          </a:p>
        </p:txBody>
      </p:sp>
      <p:sp>
        <p:nvSpPr>
          <p:cNvPr id="8" name="Footer Placeholder 7">
            <a:extLst>
              <a:ext uri="{FF2B5EF4-FFF2-40B4-BE49-F238E27FC236}">
                <a16:creationId xmlns:a16="http://schemas.microsoft.com/office/drawing/2014/main" id="{284C3257-A485-7B4B-8E40-246389B68F17}"/>
              </a:ext>
            </a:extLst>
          </p:cNvPr>
          <p:cNvSpPr>
            <a:spLocks noGrp="1"/>
          </p:cNvSpPr>
          <p:nvPr>
            <p:ph type="ftr" sz="quarter" idx="11"/>
          </p:nvPr>
        </p:nvSpPr>
        <p:spPr/>
        <p:txBody>
          <a:bodyPr/>
          <a:lstStyle/>
          <a:p>
            <a:r>
              <a:rPr lang="en-GB"/>
              <a:t>M. Bruschi - INFN Bologna (Italy)</a:t>
            </a:r>
          </a:p>
        </p:txBody>
      </p:sp>
      <p:sp>
        <p:nvSpPr>
          <p:cNvPr id="9" name="Slide Number Placeholder 8">
            <a:extLst>
              <a:ext uri="{FF2B5EF4-FFF2-40B4-BE49-F238E27FC236}">
                <a16:creationId xmlns:a16="http://schemas.microsoft.com/office/drawing/2014/main" id="{EA45947B-5DF7-3A45-85F8-B9826A7CB8D0}"/>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63868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AEEB-122C-5B4B-94A8-993E41EA4F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40282C-E961-854D-BE75-B84303664D25}"/>
              </a:ext>
            </a:extLst>
          </p:cNvPr>
          <p:cNvSpPr>
            <a:spLocks noGrp="1"/>
          </p:cNvSpPr>
          <p:nvPr>
            <p:ph type="dt" sz="half" idx="10"/>
          </p:nvPr>
        </p:nvSpPr>
        <p:spPr/>
        <p:txBody>
          <a:bodyPr/>
          <a:lstStyle/>
          <a:p>
            <a:fld id="{049E18F3-9359-0C4F-8DE9-EB4F4B596305}" type="datetime1">
              <a:rPr lang="it-IT" smtClean="0"/>
              <a:t>01/12/20</a:t>
            </a:fld>
            <a:endParaRPr lang="en-GB"/>
          </a:p>
        </p:txBody>
      </p:sp>
      <p:sp>
        <p:nvSpPr>
          <p:cNvPr id="4" name="Footer Placeholder 3">
            <a:extLst>
              <a:ext uri="{FF2B5EF4-FFF2-40B4-BE49-F238E27FC236}">
                <a16:creationId xmlns:a16="http://schemas.microsoft.com/office/drawing/2014/main" id="{69433F15-F08D-B043-89FC-3D170DC40348}"/>
              </a:ext>
            </a:extLst>
          </p:cNvPr>
          <p:cNvSpPr>
            <a:spLocks noGrp="1"/>
          </p:cNvSpPr>
          <p:nvPr>
            <p:ph type="ftr" sz="quarter" idx="11"/>
          </p:nvPr>
        </p:nvSpPr>
        <p:spPr/>
        <p:txBody>
          <a:bodyPr/>
          <a:lstStyle/>
          <a:p>
            <a:r>
              <a:rPr lang="en-GB"/>
              <a:t>M. Bruschi - INFN Bologna (Italy)</a:t>
            </a:r>
          </a:p>
        </p:txBody>
      </p:sp>
      <p:sp>
        <p:nvSpPr>
          <p:cNvPr id="5" name="Slide Number Placeholder 4">
            <a:extLst>
              <a:ext uri="{FF2B5EF4-FFF2-40B4-BE49-F238E27FC236}">
                <a16:creationId xmlns:a16="http://schemas.microsoft.com/office/drawing/2014/main" id="{DE5E8B2A-994A-E640-8AB1-F80A4122F9F5}"/>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84271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ED35C-F4CD-B342-97DE-DD430B419188}"/>
              </a:ext>
            </a:extLst>
          </p:cNvPr>
          <p:cNvSpPr>
            <a:spLocks noGrp="1"/>
          </p:cNvSpPr>
          <p:nvPr>
            <p:ph type="dt" sz="half" idx="10"/>
          </p:nvPr>
        </p:nvSpPr>
        <p:spPr/>
        <p:txBody>
          <a:bodyPr/>
          <a:lstStyle/>
          <a:p>
            <a:fld id="{DEC4E06F-369C-3B4D-8563-BDB35BCC8E2D}" type="datetime1">
              <a:rPr lang="it-IT" smtClean="0"/>
              <a:t>01/12/20</a:t>
            </a:fld>
            <a:endParaRPr lang="en-GB"/>
          </a:p>
        </p:txBody>
      </p:sp>
      <p:sp>
        <p:nvSpPr>
          <p:cNvPr id="3" name="Footer Placeholder 2">
            <a:extLst>
              <a:ext uri="{FF2B5EF4-FFF2-40B4-BE49-F238E27FC236}">
                <a16:creationId xmlns:a16="http://schemas.microsoft.com/office/drawing/2014/main" id="{D9600930-23FF-C347-9DEC-23AA1ADC0F82}"/>
              </a:ext>
            </a:extLst>
          </p:cNvPr>
          <p:cNvSpPr>
            <a:spLocks noGrp="1"/>
          </p:cNvSpPr>
          <p:nvPr>
            <p:ph type="ftr" sz="quarter" idx="11"/>
          </p:nvPr>
        </p:nvSpPr>
        <p:spPr/>
        <p:txBody>
          <a:bodyPr/>
          <a:lstStyle/>
          <a:p>
            <a:r>
              <a:rPr lang="en-GB"/>
              <a:t>M. Bruschi - INFN Bologna (Italy)</a:t>
            </a:r>
          </a:p>
        </p:txBody>
      </p:sp>
      <p:sp>
        <p:nvSpPr>
          <p:cNvPr id="4" name="Slide Number Placeholder 3">
            <a:extLst>
              <a:ext uri="{FF2B5EF4-FFF2-40B4-BE49-F238E27FC236}">
                <a16:creationId xmlns:a16="http://schemas.microsoft.com/office/drawing/2014/main" id="{499650E1-AC7B-7C45-83A8-D359CE536606}"/>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35924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0A47-FF22-604A-9ACE-76581CF0B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1741E4-9ADB-B745-A045-09F865DE0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38EFE9-DF2B-634F-987D-5E02E215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B2215-0123-9046-824C-FC7AB769DBC4}"/>
              </a:ext>
            </a:extLst>
          </p:cNvPr>
          <p:cNvSpPr>
            <a:spLocks noGrp="1"/>
          </p:cNvSpPr>
          <p:nvPr>
            <p:ph type="dt" sz="half" idx="10"/>
          </p:nvPr>
        </p:nvSpPr>
        <p:spPr/>
        <p:txBody>
          <a:bodyPr/>
          <a:lstStyle/>
          <a:p>
            <a:fld id="{EE2881F2-E730-4B4F-A9D2-B0AD0670A376}" type="datetime1">
              <a:rPr lang="it-IT" smtClean="0"/>
              <a:t>01/12/20</a:t>
            </a:fld>
            <a:endParaRPr lang="en-GB"/>
          </a:p>
        </p:txBody>
      </p:sp>
      <p:sp>
        <p:nvSpPr>
          <p:cNvPr id="6" name="Footer Placeholder 5">
            <a:extLst>
              <a:ext uri="{FF2B5EF4-FFF2-40B4-BE49-F238E27FC236}">
                <a16:creationId xmlns:a16="http://schemas.microsoft.com/office/drawing/2014/main" id="{723B4260-EE1E-FB43-B074-A0EAD9FD3F79}"/>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1A375D4A-C0B8-8349-B68A-74CEB634789B}"/>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89307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68E7-6844-EA43-B9A8-D56F3CCEC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163BE9-B54A-7B44-9AC9-A10107590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0ABB3-31EB-944A-B8B6-8035F72D8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1B12F-2EA2-2B42-AC54-F18B956728C7}"/>
              </a:ext>
            </a:extLst>
          </p:cNvPr>
          <p:cNvSpPr>
            <a:spLocks noGrp="1"/>
          </p:cNvSpPr>
          <p:nvPr>
            <p:ph type="dt" sz="half" idx="10"/>
          </p:nvPr>
        </p:nvSpPr>
        <p:spPr/>
        <p:txBody>
          <a:bodyPr/>
          <a:lstStyle/>
          <a:p>
            <a:fld id="{22DD2D2E-DC8A-C44E-90F6-CC052A685C1D}" type="datetime1">
              <a:rPr lang="it-IT" smtClean="0"/>
              <a:t>01/12/20</a:t>
            </a:fld>
            <a:endParaRPr lang="en-GB"/>
          </a:p>
        </p:txBody>
      </p:sp>
      <p:sp>
        <p:nvSpPr>
          <p:cNvPr id="6" name="Footer Placeholder 5">
            <a:extLst>
              <a:ext uri="{FF2B5EF4-FFF2-40B4-BE49-F238E27FC236}">
                <a16:creationId xmlns:a16="http://schemas.microsoft.com/office/drawing/2014/main" id="{A4CDAB24-FC11-BA41-93BC-B3A2A77E9EDA}"/>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280BCB94-A1BD-714F-885F-3C3E5BB2996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0190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FF536-BCAA-8A46-9D82-A1937BC73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53B5C3-0E8D-B448-9F84-D26129BC1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55106-1DF1-464D-9B7B-5E981FE31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CFDE6-BB9C-DF42-85CC-D6AE50A9AFF4}" type="datetime1">
              <a:rPr lang="it-IT" smtClean="0"/>
              <a:t>01/12/20</a:t>
            </a:fld>
            <a:endParaRPr lang="en-GB"/>
          </a:p>
        </p:txBody>
      </p:sp>
      <p:sp>
        <p:nvSpPr>
          <p:cNvPr id="5" name="Footer Placeholder 4">
            <a:extLst>
              <a:ext uri="{FF2B5EF4-FFF2-40B4-BE49-F238E27FC236}">
                <a16:creationId xmlns:a16="http://schemas.microsoft.com/office/drawing/2014/main" id="{6051FDFA-1AB3-DB4E-8F48-11065990F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 Bruschi - INFN Bologna (Italy)</a:t>
            </a:r>
          </a:p>
        </p:txBody>
      </p:sp>
      <p:sp>
        <p:nvSpPr>
          <p:cNvPr id="6" name="Slide Number Placeholder 5">
            <a:extLst>
              <a:ext uri="{FF2B5EF4-FFF2-40B4-BE49-F238E27FC236}">
                <a16:creationId xmlns:a16="http://schemas.microsoft.com/office/drawing/2014/main" id="{A4B0D3B0-4EA0-5F48-93DA-FF8493E1D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FEE4-6955-6144-97DB-3F8891831B30}" type="slidenum">
              <a:rPr lang="en-GB" smtClean="0"/>
              <a:t>‹#›</a:t>
            </a:fld>
            <a:endParaRPr lang="en-GB"/>
          </a:p>
        </p:txBody>
      </p:sp>
    </p:spTree>
    <p:extLst>
      <p:ext uri="{BB962C8B-B14F-4D97-AF65-F5344CB8AC3E}">
        <p14:creationId xmlns:p14="http://schemas.microsoft.com/office/powerpoint/2010/main" val="272531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5105D7-8792-3C46-B593-36530A5582C4}"/>
              </a:ext>
            </a:extLst>
          </p:cNvPr>
          <p:cNvSpPr>
            <a:spLocks noGrp="1"/>
          </p:cNvSpPr>
          <p:nvPr>
            <p:ph type="dt" sz="half" idx="10"/>
          </p:nvPr>
        </p:nvSpPr>
        <p:spPr/>
        <p:txBody>
          <a:bodyPr/>
          <a:lstStyle/>
          <a:p>
            <a:fld id="{0B9F89D7-D473-F54E-A432-AA4D5D841D9A}" type="datetime1">
              <a:rPr lang="it-IT" smtClean="0"/>
              <a:t>01/12/20</a:t>
            </a:fld>
            <a:endParaRPr lang="en-GB"/>
          </a:p>
        </p:txBody>
      </p:sp>
      <p:sp>
        <p:nvSpPr>
          <p:cNvPr id="5" name="Footer Placeholder 4">
            <a:extLst>
              <a:ext uri="{FF2B5EF4-FFF2-40B4-BE49-F238E27FC236}">
                <a16:creationId xmlns:a16="http://schemas.microsoft.com/office/drawing/2014/main" id="{A8F96F6D-5E3A-6745-BC9B-A65A621F06A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15588226-B00B-1744-838C-0438D89D3053}"/>
              </a:ext>
            </a:extLst>
          </p:cNvPr>
          <p:cNvSpPr>
            <a:spLocks noGrp="1"/>
          </p:cNvSpPr>
          <p:nvPr>
            <p:ph type="sldNum" sz="quarter" idx="12"/>
          </p:nvPr>
        </p:nvSpPr>
        <p:spPr/>
        <p:txBody>
          <a:bodyPr/>
          <a:lstStyle/>
          <a:p>
            <a:fld id="{4937FEE4-6955-6144-97DB-3F8891831B30}" type="slidenum">
              <a:rPr lang="en-GB" smtClean="0"/>
              <a:pPr/>
              <a:t>1</a:t>
            </a:fld>
            <a:endParaRPr lang="en-GB"/>
          </a:p>
        </p:txBody>
      </p:sp>
      <p:pic>
        <p:nvPicPr>
          <p:cNvPr id="8" name="Picture 7">
            <a:extLst>
              <a:ext uri="{FF2B5EF4-FFF2-40B4-BE49-F238E27FC236}">
                <a16:creationId xmlns:a16="http://schemas.microsoft.com/office/drawing/2014/main" id="{00E63570-3A06-2D41-A50E-8D1BD1123415}"/>
              </a:ext>
            </a:extLst>
          </p:cNvPr>
          <p:cNvPicPr>
            <a:picLocks noChangeAspect="1"/>
          </p:cNvPicPr>
          <p:nvPr/>
        </p:nvPicPr>
        <p:blipFill>
          <a:blip r:embed="rId2"/>
          <a:stretch>
            <a:fillRect/>
          </a:stretch>
        </p:blipFill>
        <p:spPr>
          <a:xfrm>
            <a:off x="1432983" y="810684"/>
            <a:ext cx="9238311" cy="4845050"/>
          </a:xfrm>
          <a:prstGeom prst="rect">
            <a:avLst/>
          </a:prstGeom>
        </p:spPr>
      </p:pic>
    </p:spTree>
    <p:extLst>
      <p:ext uri="{BB962C8B-B14F-4D97-AF65-F5344CB8AC3E}">
        <p14:creationId xmlns:p14="http://schemas.microsoft.com/office/powerpoint/2010/main" val="119901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A8AE41-D2F1-A04F-9E44-DC099270BD90}"/>
              </a:ext>
            </a:extLst>
          </p:cNvPr>
          <p:cNvPicPr>
            <a:picLocks noChangeAspect="1"/>
          </p:cNvPicPr>
          <p:nvPr/>
        </p:nvPicPr>
        <p:blipFill>
          <a:blip r:embed="rId2"/>
          <a:stretch>
            <a:fillRect/>
          </a:stretch>
        </p:blipFill>
        <p:spPr>
          <a:xfrm>
            <a:off x="5571861" y="1906912"/>
            <a:ext cx="5727700" cy="2908300"/>
          </a:xfrm>
          <a:prstGeom prst="rect">
            <a:avLst/>
          </a:prstGeom>
        </p:spPr>
      </p:pic>
      <p:sp>
        <p:nvSpPr>
          <p:cNvPr id="2" name="Title 1">
            <a:extLst>
              <a:ext uri="{FF2B5EF4-FFF2-40B4-BE49-F238E27FC236}">
                <a16:creationId xmlns:a16="http://schemas.microsoft.com/office/drawing/2014/main" id="{CF79535E-5BDA-0248-AADE-2741BE6C45C2}"/>
              </a:ext>
            </a:extLst>
          </p:cNvPr>
          <p:cNvSpPr>
            <a:spLocks noGrp="1"/>
          </p:cNvSpPr>
          <p:nvPr>
            <p:ph type="title"/>
          </p:nvPr>
        </p:nvSpPr>
        <p:spPr>
          <a:xfrm>
            <a:off x="279400" y="-84667"/>
            <a:ext cx="10913746" cy="967396"/>
          </a:xfrm>
        </p:spPr>
        <p:txBody>
          <a:bodyPr/>
          <a:lstStyle/>
          <a:p>
            <a:r>
              <a:rPr lang="en-US" dirty="0"/>
              <a:t>Readout Electronics</a:t>
            </a:r>
          </a:p>
        </p:txBody>
      </p:sp>
      <p:sp>
        <p:nvSpPr>
          <p:cNvPr id="3" name="Content Placeholder 2">
            <a:extLst>
              <a:ext uri="{FF2B5EF4-FFF2-40B4-BE49-F238E27FC236}">
                <a16:creationId xmlns:a16="http://schemas.microsoft.com/office/drawing/2014/main" id="{72343C4C-5CFC-4844-8595-545000E770B0}"/>
              </a:ext>
            </a:extLst>
          </p:cNvPr>
          <p:cNvSpPr>
            <a:spLocks noGrp="1"/>
          </p:cNvSpPr>
          <p:nvPr>
            <p:ph idx="1"/>
          </p:nvPr>
        </p:nvSpPr>
        <p:spPr>
          <a:xfrm>
            <a:off x="187852" y="827088"/>
            <a:ext cx="5764017" cy="5727700"/>
          </a:xfrm>
        </p:spPr>
        <p:txBody>
          <a:bodyPr>
            <a:normAutofit fontScale="77500" lnSpcReduction="20000"/>
          </a:bodyPr>
          <a:lstStyle/>
          <a:p>
            <a:r>
              <a:rPr lang="en-US" dirty="0"/>
              <a:t>Can be rather straightforward</a:t>
            </a:r>
          </a:p>
          <a:p>
            <a:pPr lvl="1"/>
            <a:r>
              <a:rPr lang="en-US" dirty="0"/>
              <a:t>Plenty of signal: ~60 </a:t>
            </a:r>
            <a:r>
              <a:rPr lang="en-US" dirty="0" err="1"/>
              <a:t>pC</a:t>
            </a:r>
            <a:r>
              <a:rPr lang="en-US" dirty="0"/>
              <a:t>/BX (peak)</a:t>
            </a:r>
          </a:p>
          <a:p>
            <a:pPr lvl="1"/>
            <a:r>
              <a:rPr lang="en-US" dirty="0"/>
              <a:t>Low rate: 1 Hz</a:t>
            </a:r>
          </a:p>
          <a:p>
            <a:r>
              <a:rPr lang="en-US" dirty="0"/>
              <a:t>Signals transmitted to “counting room” via cat 5 cables</a:t>
            </a:r>
          </a:p>
          <a:p>
            <a:r>
              <a:rPr lang="en-US" dirty="0"/>
              <a:t>Plugged into a card (LUBPRO, to be designed):</a:t>
            </a:r>
          </a:p>
          <a:p>
            <a:pPr lvl="1"/>
            <a:r>
              <a:rPr lang="en-US" dirty="0"/>
              <a:t>Array of Sample-and-Hold capacitors</a:t>
            </a:r>
          </a:p>
          <a:p>
            <a:pPr lvl="1"/>
            <a:r>
              <a:rPr lang="en-US" dirty="0"/>
              <a:t>Control logic for switching and multiplexing the outputs to a readout card</a:t>
            </a:r>
          </a:p>
          <a:p>
            <a:pPr lvl="1"/>
            <a:r>
              <a:rPr lang="en-US" dirty="0"/>
              <a:t>10 RJ45 inputs 1 analog output</a:t>
            </a:r>
          </a:p>
          <a:p>
            <a:r>
              <a:rPr lang="en-US" dirty="0"/>
              <a:t>Read-out card. One possible option</a:t>
            </a:r>
          </a:p>
          <a:p>
            <a:pPr lvl="1"/>
            <a:r>
              <a:rPr lang="en-US" dirty="0"/>
              <a:t>ATLAS LUCID LUCROD (existing)</a:t>
            </a:r>
          </a:p>
          <a:p>
            <a:pPr lvl="1"/>
            <a:r>
              <a:rPr lang="en-US" dirty="0"/>
              <a:t>Array of 16 FADC 12 bit dynamic range</a:t>
            </a:r>
          </a:p>
          <a:p>
            <a:r>
              <a:rPr lang="en-US" dirty="0"/>
              <a:t>10 LUBPRO and 1 LUCROD will be necessary to readout the entire beam profiler</a:t>
            </a:r>
          </a:p>
          <a:p>
            <a:pPr lvl="1"/>
            <a:r>
              <a:rPr lang="en-US" dirty="0"/>
              <a:t>One could also think to develop a unique readout card for the run and use LUCROD for test</a:t>
            </a:r>
          </a:p>
          <a:p>
            <a:pPr lvl="1"/>
            <a:endParaRPr lang="en-US" dirty="0"/>
          </a:p>
        </p:txBody>
      </p:sp>
      <p:sp>
        <p:nvSpPr>
          <p:cNvPr id="4" name="Date Placeholder 3">
            <a:extLst>
              <a:ext uri="{FF2B5EF4-FFF2-40B4-BE49-F238E27FC236}">
                <a16:creationId xmlns:a16="http://schemas.microsoft.com/office/drawing/2014/main" id="{7BBC8290-AC2B-ED4D-9984-63C1DD99BD7E}"/>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8B896DE2-8D0D-584C-A877-426674EEA8E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F201171-E605-2144-9530-C628CC2CC09C}"/>
              </a:ext>
            </a:extLst>
          </p:cNvPr>
          <p:cNvSpPr>
            <a:spLocks noGrp="1"/>
          </p:cNvSpPr>
          <p:nvPr>
            <p:ph type="sldNum" sz="quarter" idx="12"/>
          </p:nvPr>
        </p:nvSpPr>
        <p:spPr/>
        <p:txBody>
          <a:bodyPr/>
          <a:lstStyle/>
          <a:p>
            <a:fld id="{4937FEE4-6955-6144-97DB-3F8891831B30}" type="slidenum">
              <a:rPr lang="en-GB" smtClean="0"/>
              <a:pPr/>
              <a:t>10</a:t>
            </a:fld>
            <a:endParaRPr lang="en-GB" dirty="0"/>
          </a:p>
        </p:txBody>
      </p:sp>
      <p:pic>
        <p:nvPicPr>
          <p:cNvPr id="8" name="Picture 7">
            <a:extLst>
              <a:ext uri="{FF2B5EF4-FFF2-40B4-BE49-F238E27FC236}">
                <a16:creationId xmlns:a16="http://schemas.microsoft.com/office/drawing/2014/main" id="{A3C1CFC6-A5D5-3E4C-A22B-4395E3D44D4E}"/>
              </a:ext>
            </a:extLst>
          </p:cNvPr>
          <p:cNvPicPr>
            <a:picLocks noChangeAspect="1"/>
          </p:cNvPicPr>
          <p:nvPr/>
        </p:nvPicPr>
        <p:blipFill>
          <a:blip r:embed="rId3"/>
          <a:stretch>
            <a:fillRect/>
          </a:stretch>
        </p:blipFill>
        <p:spPr>
          <a:xfrm>
            <a:off x="6492346" y="230512"/>
            <a:ext cx="4432300" cy="1676400"/>
          </a:xfrm>
          <a:prstGeom prst="rect">
            <a:avLst/>
          </a:prstGeom>
        </p:spPr>
      </p:pic>
      <p:sp>
        <p:nvSpPr>
          <p:cNvPr id="10" name="TextBox 9">
            <a:extLst>
              <a:ext uri="{FF2B5EF4-FFF2-40B4-BE49-F238E27FC236}">
                <a16:creationId xmlns:a16="http://schemas.microsoft.com/office/drawing/2014/main" id="{0D997D68-9A9B-2940-A21D-A633081034AC}"/>
              </a:ext>
            </a:extLst>
          </p:cNvPr>
          <p:cNvSpPr txBox="1"/>
          <p:nvPr/>
        </p:nvSpPr>
        <p:spPr>
          <a:xfrm>
            <a:off x="9324581" y="1457205"/>
            <a:ext cx="1406154" cy="369332"/>
          </a:xfrm>
          <a:prstGeom prst="rect">
            <a:avLst/>
          </a:prstGeom>
          <a:noFill/>
        </p:spPr>
        <p:txBody>
          <a:bodyPr wrap="none" rtlCol="0">
            <a:spAutoFit/>
          </a:bodyPr>
          <a:lstStyle/>
          <a:p>
            <a:r>
              <a:rPr lang="en-US" dirty="0"/>
              <a:t>Sample/Hold</a:t>
            </a:r>
          </a:p>
        </p:txBody>
      </p:sp>
      <p:pic>
        <p:nvPicPr>
          <p:cNvPr id="11" name="Picture 10">
            <a:extLst>
              <a:ext uri="{FF2B5EF4-FFF2-40B4-BE49-F238E27FC236}">
                <a16:creationId xmlns:a16="http://schemas.microsoft.com/office/drawing/2014/main" id="{A6F8E734-970B-8542-A3C3-A0A8CA865FE0}"/>
              </a:ext>
            </a:extLst>
          </p:cNvPr>
          <p:cNvPicPr>
            <a:picLocks noChangeAspect="1"/>
          </p:cNvPicPr>
          <p:nvPr/>
        </p:nvPicPr>
        <p:blipFill>
          <a:blip r:embed="rId4"/>
          <a:stretch>
            <a:fillRect/>
          </a:stretch>
        </p:blipFill>
        <p:spPr>
          <a:xfrm>
            <a:off x="6656191" y="4616084"/>
            <a:ext cx="2668390" cy="2137833"/>
          </a:xfrm>
          <a:prstGeom prst="rect">
            <a:avLst/>
          </a:prstGeom>
        </p:spPr>
      </p:pic>
      <p:sp>
        <p:nvSpPr>
          <p:cNvPr id="12" name="TextBox 11">
            <a:extLst>
              <a:ext uri="{FF2B5EF4-FFF2-40B4-BE49-F238E27FC236}">
                <a16:creationId xmlns:a16="http://schemas.microsoft.com/office/drawing/2014/main" id="{141CCD85-8086-4943-9F56-587A165DBD51}"/>
              </a:ext>
            </a:extLst>
          </p:cNvPr>
          <p:cNvSpPr txBox="1"/>
          <p:nvPr/>
        </p:nvSpPr>
        <p:spPr>
          <a:xfrm>
            <a:off x="9478077" y="4331096"/>
            <a:ext cx="1543243" cy="369332"/>
          </a:xfrm>
          <a:prstGeom prst="rect">
            <a:avLst/>
          </a:prstGeom>
          <a:noFill/>
        </p:spPr>
        <p:txBody>
          <a:bodyPr wrap="none" rtlCol="0">
            <a:spAutoFit/>
          </a:bodyPr>
          <a:lstStyle/>
          <a:p>
            <a:r>
              <a:rPr lang="en-US" dirty="0"/>
              <a:t>LUCROD CARD</a:t>
            </a:r>
          </a:p>
        </p:txBody>
      </p:sp>
    </p:spTree>
    <p:extLst>
      <p:ext uri="{BB962C8B-B14F-4D97-AF65-F5344CB8AC3E}">
        <p14:creationId xmlns:p14="http://schemas.microsoft.com/office/powerpoint/2010/main" val="253442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C906-3517-FC45-9294-315117CBAB6A}"/>
              </a:ext>
            </a:extLst>
          </p:cNvPr>
          <p:cNvSpPr>
            <a:spLocks noGrp="1"/>
          </p:cNvSpPr>
          <p:nvPr>
            <p:ph type="title"/>
          </p:nvPr>
        </p:nvSpPr>
        <p:spPr/>
        <p:txBody>
          <a:bodyPr/>
          <a:lstStyle/>
          <a:p>
            <a:r>
              <a:rPr lang="en-GB" dirty="0"/>
              <a:t>Dynamic Range</a:t>
            </a:r>
          </a:p>
        </p:txBody>
      </p:sp>
      <p:sp>
        <p:nvSpPr>
          <p:cNvPr id="3" name="Content Placeholder 2">
            <a:extLst>
              <a:ext uri="{FF2B5EF4-FFF2-40B4-BE49-F238E27FC236}">
                <a16:creationId xmlns:a16="http://schemas.microsoft.com/office/drawing/2014/main" id="{A3F0DBB0-0782-BA4C-8BDA-F798022D937A}"/>
              </a:ext>
            </a:extLst>
          </p:cNvPr>
          <p:cNvSpPr>
            <a:spLocks noGrp="1"/>
          </p:cNvSpPr>
          <p:nvPr>
            <p:ph idx="1"/>
          </p:nvPr>
        </p:nvSpPr>
        <p:spPr>
          <a:xfrm>
            <a:off x="279399" y="1293812"/>
            <a:ext cx="10681043" cy="5437187"/>
          </a:xfrm>
        </p:spPr>
        <p:txBody>
          <a:bodyPr/>
          <a:lstStyle/>
          <a:p>
            <a:r>
              <a:rPr lang="en-GB" dirty="0"/>
              <a:t>The LUCROD board installed for LUCID has noise at level of 1 ADC count ~ 0.350 mV, and 12 bit dynamic range</a:t>
            </a:r>
          </a:p>
          <a:p>
            <a:r>
              <a:rPr lang="en-GB" dirty="0"/>
              <a:t> Leakage current (O(</a:t>
            </a:r>
            <a:r>
              <a:rPr lang="en-GB" dirty="0" err="1"/>
              <a:t>pA</a:t>
            </a:r>
            <a:r>
              <a:rPr lang="en-GB" dirty="0"/>
              <a:t>)) &lt;&lt; I(signal) ~ 13 mA</a:t>
            </a:r>
          </a:p>
          <a:p>
            <a:r>
              <a:rPr lang="en-GB" dirty="0"/>
              <a:t>An effective  dynamic range of 10-11 bits should be possible</a:t>
            </a:r>
          </a:p>
          <a:p>
            <a:r>
              <a:rPr lang="en-GB" dirty="0"/>
              <a:t>A MC simulation is necessary to check if this is enough for reconstructing the beam profile</a:t>
            </a:r>
          </a:p>
          <a:p>
            <a:r>
              <a:rPr lang="en-GB" dirty="0"/>
              <a:t>If not, one could think to different gain factors (LUCROD allows up to x 16 )</a:t>
            </a:r>
          </a:p>
          <a:p>
            <a:endParaRPr lang="en-GB" dirty="0"/>
          </a:p>
          <a:p>
            <a:endParaRPr lang="en-GB" dirty="0"/>
          </a:p>
        </p:txBody>
      </p:sp>
      <p:sp>
        <p:nvSpPr>
          <p:cNvPr id="4" name="Date Placeholder 3">
            <a:extLst>
              <a:ext uri="{FF2B5EF4-FFF2-40B4-BE49-F238E27FC236}">
                <a16:creationId xmlns:a16="http://schemas.microsoft.com/office/drawing/2014/main" id="{D8190F4F-297C-A541-98C7-C131965A5BCC}"/>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750D9E95-245B-274B-BDBA-FCD04FCE47F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F4F31043-CD45-964C-8E4B-466AF9F18BE7}"/>
              </a:ext>
            </a:extLst>
          </p:cNvPr>
          <p:cNvSpPr>
            <a:spLocks noGrp="1"/>
          </p:cNvSpPr>
          <p:nvPr>
            <p:ph type="sldNum" sz="quarter" idx="12"/>
          </p:nvPr>
        </p:nvSpPr>
        <p:spPr/>
        <p:txBody>
          <a:bodyPr/>
          <a:lstStyle/>
          <a:p>
            <a:fld id="{4937FEE4-6955-6144-97DB-3F8891831B30}" type="slidenum">
              <a:rPr lang="en-GB" smtClean="0"/>
              <a:pPr/>
              <a:t>11</a:t>
            </a:fld>
            <a:endParaRPr lang="en-GB" dirty="0"/>
          </a:p>
        </p:txBody>
      </p:sp>
    </p:spTree>
    <p:extLst>
      <p:ext uri="{BB962C8B-B14F-4D97-AF65-F5344CB8AC3E}">
        <p14:creationId xmlns:p14="http://schemas.microsoft.com/office/powerpoint/2010/main" val="57064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903A-B9D2-C64F-8111-9C5B06C4269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A616865-0803-5F4E-BB94-508C2798712B}"/>
              </a:ext>
            </a:extLst>
          </p:cNvPr>
          <p:cNvSpPr>
            <a:spLocks noGrp="1"/>
          </p:cNvSpPr>
          <p:nvPr>
            <p:ph idx="1"/>
          </p:nvPr>
        </p:nvSpPr>
        <p:spPr>
          <a:xfrm>
            <a:off x="279399" y="1293812"/>
            <a:ext cx="10490201" cy="5437187"/>
          </a:xfrm>
        </p:spPr>
        <p:txBody>
          <a:bodyPr/>
          <a:lstStyle/>
          <a:p>
            <a:r>
              <a:rPr lang="en-US" dirty="0"/>
              <a:t>A MC simulation with realistic beam conditions and detector geometry is needed to confirm the parameters calculated to propose the detector</a:t>
            </a:r>
          </a:p>
          <a:p>
            <a:endParaRPr lang="en-US" dirty="0"/>
          </a:p>
          <a:p>
            <a:r>
              <a:rPr lang="en-US" dirty="0"/>
              <a:t>Test beam at DESY/XFEL for validation</a:t>
            </a:r>
          </a:p>
          <a:p>
            <a:pPr lvl="1"/>
            <a:r>
              <a:rPr lang="en-US" dirty="0"/>
              <a:t>Detector could be available in 6 months</a:t>
            </a:r>
          </a:p>
          <a:p>
            <a:pPr lvl="1"/>
            <a:r>
              <a:rPr lang="en-US" dirty="0"/>
              <a:t>No LUBPRO needed for the tests, only one LUCROD (16 channels, available)</a:t>
            </a:r>
          </a:p>
          <a:p>
            <a:pPr lvl="1"/>
            <a:endParaRPr lang="en-US" dirty="0"/>
          </a:p>
          <a:p>
            <a:r>
              <a:rPr lang="en-US" dirty="0"/>
              <a:t>After validation, start</a:t>
            </a:r>
          </a:p>
          <a:p>
            <a:pPr lvl="1"/>
            <a:r>
              <a:rPr lang="en-US" dirty="0"/>
              <a:t>LUBPRO design, production (estimate one year)</a:t>
            </a:r>
          </a:p>
          <a:p>
            <a:pPr lvl="1"/>
            <a:r>
              <a:rPr lang="en-US" dirty="0"/>
              <a:t>Movable support mechanics design, production (estimate one year)</a:t>
            </a:r>
          </a:p>
          <a:p>
            <a:endParaRPr lang="en-US" dirty="0"/>
          </a:p>
        </p:txBody>
      </p:sp>
      <p:sp>
        <p:nvSpPr>
          <p:cNvPr id="4" name="Date Placeholder 3">
            <a:extLst>
              <a:ext uri="{FF2B5EF4-FFF2-40B4-BE49-F238E27FC236}">
                <a16:creationId xmlns:a16="http://schemas.microsoft.com/office/drawing/2014/main" id="{2DA98406-A7B9-A445-BEED-FDCD5E4440C7}"/>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6888EFEA-3A51-7C4C-A897-F6589417A88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E961E42-534E-324D-8B12-81F5DD8A8338}"/>
              </a:ext>
            </a:extLst>
          </p:cNvPr>
          <p:cNvSpPr>
            <a:spLocks noGrp="1"/>
          </p:cNvSpPr>
          <p:nvPr>
            <p:ph type="sldNum" sz="quarter" idx="12"/>
          </p:nvPr>
        </p:nvSpPr>
        <p:spPr/>
        <p:txBody>
          <a:bodyPr/>
          <a:lstStyle/>
          <a:p>
            <a:fld id="{4937FEE4-6955-6144-97DB-3F8891831B30}" type="slidenum">
              <a:rPr lang="en-GB" smtClean="0"/>
              <a:pPr/>
              <a:t>12</a:t>
            </a:fld>
            <a:endParaRPr lang="en-GB" dirty="0"/>
          </a:p>
        </p:txBody>
      </p:sp>
    </p:spTree>
    <p:extLst>
      <p:ext uri="{BB962C8B-B14F-4D97-AF65-F5344CB8AC3E}">
        <p14:creationId xmlns:p14="http://schemas.microsoft.com/office/powerpoint/2010/main" val="405704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C69E-AB68-EC4E-8378-A87FD1A84EFB}"/>
              </a:ext>
            </a:extLst>
          </p:cNvPr>
          <p:cNvSpPr>
            <a:spLocks noGrp="1"/>
          </p:cNvSpPr>
          <p:nvPr>
            <p:ph type="title"/>
          </p:nvPr>
        </p:nvSpPr>
        <p:spPr/>
        <p:txBody>
          <a:bodyPr/>
          <a:lstStyle/>
          <a:p>
            <a:r>
              <a:rPr lang="en-US" dirty="0"/>
              <a:t>Costs, resources</a:t>
            </a:r>
          </a:p>
        </p:txBody>
      </p:sp>
      <p:sp>
        <p:nvSpPr>
          <p:cNvPr id="3" name="Content Placeholder 2">
            <a:extLst>
              <a:ext uri="{FF2B5EF4-FFF2-40B4-BE49-F238E27FC236}">
                <a16:creationId xmlns:a16="http://schemas.microsoft.com/office/drawing/2014/main" id="{184397D9-43C8-A643-BC43-ADE6ACEA360D}"/>
              </a:ext>
            </a:extLst>
          </p:cNvPr>
          <p:cNvSpPr>
            <a:spLocks noGrp="1"/>
          </p:cNvSpPr>
          <p:nvPr>
            <p:ph idx="1"/>
          </p:nvPr>
        </p:nvSpPr>
        <p:spPr>
          <a:xfrm>
            <a:off x="279399" y="1293812"/>
            <a:ext cx="10507133" cy="5437187"/>
          </a:xfrm>
        </p:spPr>
        <p:txBody>
          <a:bodyPr/>
          <a:lstStyle/>
          <a:p>
            <a:r>
              <a:rPr lang="en-US" dirty="0"/>
              <a:t>Costs (first estimate): ~ 100 </a:t>
            </a:r>
            <a:r>
              <a:rPr lang="en-US" dirty="0" err="1"/>
              <a:t>keuro</a:t>
            </a:r>
            <a:endParaRPr lang="en-US" dirty="0"/>
          </a:p>
          <a:p>
            <a:pPr lvl="1"/>
            <a:r>
              <a:rPr lang="en-US" dirty="0"/>
              <a:t>Detector ~ 5 </a:t>
            </a:r>
            <a:r>
              <a:rPr lang="en-US" dirty="0" err="1"/>
              <a:t>keuro</a:t>
            </a:r>
            <a:endParaRPr lang="en-US" dirty="0"/>
          </a:p>
          <a:p>
            <a:pPr lvl="1"/>
            <a:r>
              <a:rPr lang="en-US" dirty="0"/>
              <a:t>LUCROD ~ 15 </a:t>
            </a:r>
            <a:r>
              <a:rPr lang="en-US" dirty="0" err="1"/>
              <a:t>keuro</a:t>
            </a:r>
            <a:endParaRPr lang="en-US" dirty="0"/>
          </a:p>
          <a:p>
            <a:pPr lvl="1"/>
            <a:r>
              <a:rPr lang="en-US" dirty="0"/>
              <a:t>LUBPRO ~ 5 </a:t>
            </a:r>
            <a:r>
              <a:rPr lang="en-US" dirty="0" err="1"/>
              <a:t>keuro</a:t>
            </a:r>
            <a:endParaRPr lang="en-US" dirty="0"/>
          </a:p>
          <a:p>
            <a:pPr lvl="1"/>
            <a:r>
              <a:rPr lang="en-US" dirty="0"/>
              <a:t>Cables ~ 4 </a:t>
            </a:r>
            <a:r>
              <a:rPr lang="en-US" dirty="0" err="1"/>
              <a:t>keuro</a:t>
            </a:r>
            <a:endParaRPr lang="en-US" dirty="0"/>
          </a:p>
          <a:p>
            <a:pPr lvl="1"/>
            <a:r>
              <a:rPr lang="en-US" dirty="0"/>
              <a:t>Infrastructures (movable plane plus piezo motors and control, high voltage and crate for the readout) ~ 70 </a:t>
            </a:r>
            <a:r>
              <a:rPr lang="en-US" dirty="0" err="1"/>
              <a:t>keuro</a:t>
            </a:r>
            <a:endParaRPr lang="en-US" dirty="0"/>
          </a:p>
          <a:p>
            <a:pPr lvl="1"/>
            <a:endParaRPr lang="en-US" dirty="0"/>
          </a:p>
          <a:p>
            <a:r>
              <a:rPr lang="en-US" dirty="0"/>
              <a:t>The following group are interested</a:t>
            </a:r>
          </a:p>
          <a:p>
            <a:pPr lvl="1"/>
            <a:r>
              <a:rPr lang="en-US" dirty="0"/>
              <a:t>DESY</a:t>
            </a:r>
          </a:p>
          <a:p>
            <a:pPr lvl="1"/>
            <a:r>
              <a:rPr lang="en-US" dirty="0"/>
              <a:t>INFN Bologna, Padova</a:t>
            </a:r>
          </a:p>
          <a:p>
            <a:pPr lvl="1"/>
            <a:r>
              <a:rPr lang="en-US" dirty="0"/>
              <a:t>University of Tomsk</a:t>
            </a:r>
          </a:p>
          <a:p>
            <a:pPr lvl="1"/>
            <a:r>
              <a:rPr lang="en-US" dirty="0"/>
              <a:t>+ .....</a:t>
            </a:r>
          </a:p>
          <a:p>
            <a:pPr marL="0" indent="0">
              <a:buNone/>
            </a:pPr>
            <a:endParaRPr lang="en-US" dirty="0"/>
          </a:p>
          <a:p>
            <a:pPr lvl="1"/>
            <a:endParaRPr lang="en-US" dirty="0"/>
          </a:p>
        </p:txBody>
      </p:sp>
      <p:sp>
        <p:nvSpPr>
          <p:cNvPr id="4" name="Date Placeholder 3">
            <a:extLst>
              <a:ext uri="{FF2B5EF4-FFF2-40B4-BE49-F238E27FC236}">
                <a16:creationId xmlns:a16="http://schemas.microsoft.com/office/drawing/2014/main" id="{895872C7-C329-D143-BBD3-6BF1D6FCFBC3}"/>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A76BC427-42C1-AD4A-BCC8-3AB6F0DAFE5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9D58EFFE-07F7-A041-8E39-AC7412A68FA5}"/>
              </a:ext>
            </a:extLst>
          </p:cNvPr>
          <p:cNvSpPr>
            <a:spLocks noGrp="1"/>
          </p:cNvSpPr>
          <p:nvPr>
            <p:ph type="sldNum" sz="quarter" idx="12"/>
          </p:nvPr>
        </p:nvSpPr>
        <p:spPr/>
        <p:txBody>
          <a:bodyPr/>
          <a:lstStyle/>
          <a:p>
            <a:fld id="{4937FEE4-6955-6144-97DB-3F8891831B30}" type="slidenum">
              <a:rPr lang="en-GB" smtClean="0"/>
              <a:pPr/>
              <a:t>13</a:t>
            </a:fld>
            <a:endParaRPr lang="en-GB" dirty="0"/>
          </a:p>
        </p:txBody>
      </p:sp>
    </p:spTree>
    <p:extLst>
      <p:ext uri="{BB962C8B-B14F-4D97-AF65-F5344CB8AC3E}">
        <p14:creationId xmlns:p14="http://schemas.microsoft.com/office/powerpoint/2010/main" val="405507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225-04AB-3F43-9E9A-AA392A605FD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1EA4689-FD7A-0D48-8C81-BFC9A940E3DB}"/>
              </a:ext>
            </a:extLst>
          </p:cNvPr>
          <p:cNvSpPr>
            <a:spLocks noGrp="1"/>
          </p:cNvSpPr>
          <p:nvPr>
            <p:ph idx="1"/>
          </p:nvPr>
        </p:nvSpPr>
        <p:spPr>
          <a:xfrm>
            <a:off x="279400" y="935038"/>
            <a:ext cx="10557933" cy="5619750"/>
          </a:xfrm>
        </p:spPr>
        <p:txBody>
          <a:bodyPr>
            <a:normAutofit fontScale="92500" lnSpcReduction="10000"/>
          </a:bodyPr>
          <a:lstStyle/>
          <a:p>
            <a:r>
              <a:rPr lang="en-US" dirty="0"/>
              <a:t>A proposal for the LUXE beam profile has been submitted based on the presently available information</a:t>
            </a:r>
          </a:p>
          <a:p>
            <a:pPr marL="0" indent="0">
              <a:buNone/>
            </a:pPr>
            <a:endParaRPr lang="en-US" dirty="0"/>
          </a:p>
          <a:p>
            <a:r>
              <a:rPr lang="en-US" dirty="0"/>
              <a:t>Despite the harsh radiation environment in which the detector will operate and the very good stability needed to achieve the target spatial resolution in the beam profile reconstruction, there is confidence that the proposed version will perform according to the specs</a:t>
            </a:r>
          </a:p>
          <a:p>
            <a:pPr marL="0" indent="0">
              <a:buNone/>
            </a:pPr>
            <a:endParaRPr lang="en-US" dirty="0"/>
          </a:p>
          <a:p>
            <a:r>
              <a:rPr lang="en-US" dirty="0"/>
              <a:t>Advantages of the proposed detector </a:t>
            </a:r>
          </a:p>
          <a:p>
            <a:pPr lvl="1"/>
            <a:r>
              <a:rPr lang="en-US" dirty="0"/>
              <a:t>Very high radiation resistance</a:t>
            </a:r>
          </a:p>
          <a:p>
            <a:pPr lvl="1"/>
            <a:r>
              <a:rPr lang="en-US" dirty="0"/>
              <a:t>All the main technologies both in the detector side and readout side are either available or easily achievable</a:t>
            </a:r>
          </a:p>
          <a:p>
            <a:pPr lvl="1"/>
            <a:r>
              <a:rPr lang="en-US" dirty="0"/>
              <a:t> A prototype to be tested on beam can be available in a time scale of 6 months</a:t>
            </a:r>
          </a:p>
          <a:p>
            <a:pPr lvl="1"/>
            <a:r>
              <a:rPr lang="en-US" dirty="0"/>
              <a:t>Costs are contained</a:t>
            </a:r>
          </a:p>
        </p:txBody>
      </p:sp>
      <p:sp>
        <p:nvSpPr>
          <p:cNvPr id="4" name="Date Placeholder 3">
            <a:extLst>
              <a:ext uri="{FF2B5EF4-FFF2-40B4-BE49-F238E27FC236}">
                <a16:creationId xmlns:a16="http://schemas.microsoft.com/office/drawing/2014/main" id="{74A0C5F2-C275-4446-A2C5-CE69FC82BB91}"/>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DB813A2E-8A29-1E43-ACBF-A50657ACDC8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BA86DBA-4362-C04E-A4F7-07DE7917D980}"/>
              </a:ext>
            </a:extLst>
          </p:cNvPr>
          <p:cNvSpPr>
            <a:spLocks noGrp="1"/>
          </p:cNvSpPr>
          <p:nvPr>
            <p:ph type="sldNum" sz="quarter" idx="12"/>
          </p:nvPr>
        </p:nvSpPr>
        <p:spPr/>
        <p:txBody>
          <a:bodyPr/>
          <a:lstStyle/>
          <a:p>
            <a:fld id="{4937FEE4-6955-6144-97DB-3F8891831B30}" type="slidenum">
              <a:rPr lang="en-GB" smtClean="0"/>
              <a:pPr/>
              <a:t>14</a:t>
            </a:fld>
            <a:endParaRPr lang="en-GB" dirty="0"/>
          </a:p>
        </p:txBody>
      </p:sp>
    </p:spTree>
    <p:extLst>
      <p:ext uri="{BB962C8B-B14F-4D97-AF65-F5344CB8AC3E}">
        <p14:creationId xmlns:p14="http://schemas.microsoft.com/office/powerpoint/2010/main" val="74929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EB63-6C42-1749-9278-8B95836E2717}"/>
              </a:ext>
            </a:extLst>
          </p:cNvPr>
          <p:cNvSpPr>
            <a:spLocks noGrp="1"/>
          </p:cNvSpPr>
          <p:nvPr>
            <p:ph type="title"/>
          </p:nvPr>
        </p:nvSpPr>
        <p:spPr/>
        <p:txBody>
          <a:bodyPr/>
          <a:lstStyle/>
          <a:p>
            <a:r>
              <a:rPr lang="en-GB" dirty="0"/>
              <a:t>Backup slides</a:t>
            </a:r>
          </a:p>
        </p:txBody>
      </p:sp>
      <p:sp>
        <p:nvSpPr>
          <p:cNvPr id="3" name="Content Placeholder 2">
            <a:extLst>
              <a:ext uri="{FF2B5EF4-FFF2-40B4-BE49-F238E27FC236}">
                <a16:creationId xmlns:a16="http://schemas.microsoft.com/office/drawing/2014/main" id="{2D6895E0-4585-5E46-8396-689171175568}"/>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3AFC49EB-B268-6848-A4BD-DAFA8C28B8D6}"/>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27840638-E840-0549-B78B-F6A93B840B7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62AAFFCC-4642-AF43-A9C7-B4005477B36F}"/>
              </a:ext>
            </a:extLst>
          </p:cNvPr>
          <p:cNvSpPr>
            <a:spLocks noGrp="1"/>
          </p:cNvSpPr>
          <p:nvPr>
            <p:ph type="sldNum" sz="quarter" idx="12"/>
          </p:nvPr>
        </p:nvSpPr>
        <p:spPr/>
        <p:txBody>
          <a:bodyPr/>
          <a:lstStyle/>
          <a:p>
            <a:fld id="{4937FEE4-6955-6144-97DB-3F8891831B30}" type="slidenum">
              <a:rPr lang="en-GB" smtClean="0"/>
              <a:pPr/>
              <a:t>15</a:t>
            </a:fld>
            <a:endParaRPr lang="en-GB" dirty="0"/>
          </a:p>
        </p:txBody>
      </p:sp>
    </p:spTree>
    <p:extLst>
      <p:ext uri="{BB962C8B-B14F-4D97-AF65-F5344CB8AC3E}">
        <p14:creationId xmlns:p14="http://schemas.microsoft.com/office/powerpoint/2010/main" val="157417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C4F6-9EDA-B047-BFC2-0FCEB40720E2}"/>
              </a:ext>
            </a:extLst>
          </p:cNvPr>
          <p:cNvSpPr>
            <a:spLocks noGrp="1"/>
          </p:cNvSpPr>
          <p:nvPr>
            <p:ph type="title"/>
          </p:nvPr>
        </p:nvSpPr>
        <p:spPr>
          <a:xfrm>
            <a:off x="279399" y="0"/>
            <a:ext cx="10913746" cy="967396"/>
          </a:xfrm>
        </p:spPr>
        <p:txBody>
          <a:bodyPr/>
          <a:lstStyle/>
          <a:p>
            <a:r>
              <a:rPr lang="en-GB" dirty="0"/>
              <a:t>LUXE experimental setup</a:t>
            </a:r>
          </a:p>
        </p:txBody>
      </p:sp>
      <p:sp>
        <p:nvSpPr>
          <p:cNvPr id="3" name="Content Placeholder 2">
            <a:extLst>
              <a:ext uri="{FF2B5EF4-FFF2-40B4-BE49-F238E27FC236}">
                <a16:creationId xmlns:a16="http://schemas.microsoft.com/office/drawing/2014/main" id="{DD66003E-B4B0-FF44-BEF1-6BA898FD2490}"/>
              </a:ext>
            </a:extLst>
          </p:cNvPr>
          <p:cNvSpPr>
            <a:spLocks noGrp="1"/>
          </p:cNvSpPr>
          <p:nvPr>
            <p:ph idx="1"/>
          </p:nvPr>
        </p:nvSpPr>
        <p:spPr>
          <a:xfrm>
            <a:off x="279399" y="967396"/>
            <a:ext cx="10913746" cy="1775804"/>
          </a:xfrm>
        </p:spPr>
        <p:txBody>
          <a:bodyPr>
            <a:normAutofit lnSpcReduction="10000"/>
          </a:bodyPr>
          <a:lstStyle/>
          <a:p>
            <a:r>
              <a:rPr lang="en-US" sz="2400" dirty="0"/>
              <a:t>QED theory prediction deviation of vacuum behavior in presence of a strong external field</a:t>
            </a:r>
          </a:p>
          <a:p>
            <a:r>
              <a:rPr lang="en-US" sz="2400" dirty="0"/>
              <a:t>Using the XFEL electron beam and the state-of-art laser technology (O(TW)), intensity of the order of Schwinger limit (~1.3E18 V/m) are reached (electron-positron pair creation in vacuum)</a:t>
            </a:r>
            <a:endParaRPr lang="en-GB" sz="2400" dirty="0"/>
          </a:p>
        </p:txBody>
      </p:sp>
      <p:sp>
        <p:nvSpPr>
          <p:cNvPr id="4" name="Date Placeholder 3">
            <a:extLst>
              <a:ext uri="{FF2B5EF4-FFF2-40B4-BE49-F238E27FC236}">
                <a16:creationId xmlns:a16="http://schemas.microsoft.com/office/drawing/2014/main" id="{B5C55BDB-30B0-A54A-8125-7507263E5851}"/>
              </a:ext>
            </a:extLst>
          </p:cNvPr>
          <p:cNvSpPr>
            <a:spLocks noGrp="1"/>
          </p:cNvSpPr>
          <p:nvPr>
            <p:ph type="dt" sz="half" idx="10"/>
          </p:nvPr>
        </p:nvSpPr>
        <p:spPr/>
        <p:txBody>
          <a:bodyPr/>
          <a:lstStyle/>
          <a:p>
            <a:fld id="{BB1559A1-8078-8C4F-88BF-72B1155F5D5F}" type="datetime1">
              <a:rPr lang="it-IT" smtClean="0"/>
              <a:t>01/12/20</a:t>
            </a:fld>
            <a:endParaRPr lang="en-GB" dirty="0"/>
          </a:p>
        </p:txBody>
      </p:sp>
      <p:sp>
        <p:nvSpPr>
          <p:cNvPr id="5" name="Footer Placeholder 4">
            <a:extLst>
              <a:ext uri="{FF2B5EF4-FFF2-40B4-BE49-F238E27FC236}">
                <a16:creationId xmlns:a16="http://schemas.microsoft.com/office/drawing/2014/main" id="{FFE3DAF2-4E20-0845-8E6F-5CF73A0C71F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DB9D6BFB-BBF8-B141-9C87-936EBD5DAC5F}"/>
              </a:ext>
            </a:extLst>
          </p:cNvPr>
          <p:cNvSpPr>
            <a:spLocks noGrp="1"/>
          </p:cNvSpPr>
          <p:nvPr>
            <p:ph type="sldNum" sz="quarter" idx="12"/>
          </p:nvPr>
        </p:nvSpPr>
        <p:spPr/>
        <p:txBody>
          <a:bodyPr/>
          <a:lstStyle/>
          <a:p>
            <a:fld id="{4937FEE4-6955-6144-97DB-3F8891831B30}" type="slidenum">
              <a:rPr lang="en-GB" smtClean="0"/>
              <a:pPr/>
              <a:t>2</a:t>
            </a:fld>
            <a:endParaRPr lang="en-GB" dirty="0"/>
          </a:p>
        </p:txBody>
      </p:sp>
      <p:pic>
        <p:nvPicPr>
          <p:cNvPr id="7" name="Picture 6">
            <a:extLst>
              <a:ext uri="{FF2B5EF4-FFF2-40B4-BE49-F238E27FC236}">
                <a16:creationId xmlns:a16="http://schemas.microsoft.com/office/drawing/2014/main" id="{92E5219D-59D8-F941-B339-08129878986A}"/>
              </a:ext>
            </a:extLst>
          </p:cNvPr>
          <p:cNvPicPr>
            <a:picLocks noChangeAspect="1"/>
          </p:cNvPicPr>
          <p:nvPr/>
        </p:nvPicPr>
        <p:blipFill rotWithShape="1">
          <a:blip r:embed="rId2"/>
          <a:srcRect t="9362"/>
          <a:stretch/>
        </p:blipFill>
        <p:spPr>
          <a:xfrm>
            <a:off x="279400" y="2603499"/>
            <a:ext cx="8637883" cy="4160569"/>
          </a:xfrm>
          <a:prstGeom prst="rect">
            <a:avLst/>
          </a:prstGeom>
        </p:spPr>
      </p:pic>
    </p:spTree>
    <p:extLst>
      <p:ext uri="{BB962C8B-B14F-4D97-AF65-F5344CB8AC3E}">
        <p14:creationId xmlns:p14="http://schemas.microsoft.com/office/powerpoint/2010/main" val="167614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2041-DC68-4147-8B93-3FCE4AD10A50}"/>
              </a:ext>
            </a:extLst>
          </p:cNvPr>
          <p:cNvSpPr>
            <a:spLocks noGrp="1"/>
          </p:cNvSpPr>
          <p:nvPr>
            <p:ph type="title"/>
          </p:nvPr>
        </p:nvSpPr>
        <p:spPr/>
        <p:txBody>
          <a:bodyPr/>
          <a:lstStyle/>
          <a:p>
            <a:r>
              <a:rPr lang="en-US" dirty="0"/>
              <a:t>Beam profiler</a:t>
            </a:r>
          </a:p>
        </p:txBody>
      </p:sp>
      <p:sp>
        <p:nvSpPr>
          <p:cNvPr id="3" name="Content Placeholder 2">
            <a:extLst>
              <a:ext uri="{FF2B5EF4-FFF2-40B4-BE49-F238E27FC236}">
                <a16:creationId xmlns:a16="http://schemas.microsoft.com/office/drawing/2014/main" id="{911CC03A-32F2-A04B-88FF-EB4FAADACAB8}"/>
              </a:ext>
            </a:extLst>
          </p:cNvPr>
          <p:cNvSpPr>
            <a:spLocks noGrp="1"/>
          </p:cNvSpPr>
          <p:nvPr>
            <p:ph idx="1"/>
          </p:nvPr>
        </p:nvSpPr>
        <p:spPr>
          <a:xfrm>
            <a:off x="279400" y="1117601"/>
            <a:ext cx="6832600" cy="5437187"/>
          </a:xfrm>
        </p:spPr>
        <p:txBody>
          <a:bodyPr>
            <a:normAutofit fontScale="92500" lnSpcReduction="10000"/>
          </a:bodyPr>
          <a:lstStyle/>
          <a:p>
            <a:r>
              <a:rPr lang="en-US" dirty="0"/>
              <a:t>The beam profiler has the purpose to reconstruct the high intensity photons beam profile with a precision of 5</a:t>
            </a:r>
            <a:r>
              <a:rPr lang="en-US" dirty="0">
                <a:latin typeface="Symbol" pitchFamily="2" charset="2"/>
              </a:rPr>
              <a:t>m</a:t>
            </a:r>
            <a:r>
              <a:rPr lang="en-US" dirty="0"/>
              <a:t>m</a:t>
            </a:r>
          </a:p>
          <a:p>
            <a:r>
              <a:rPr lang="en-US" dirty="0"/>
              <a:t>The most intense beam has </a:t>
            </a:r>
            <a:r>
              <a:rPr lang="en-US" dirty="0">
                <a:latin typeface="Symbol" pitchFamily="2" charset="2"/>
              </a:rPr>
              <a:t>f~1</a:t>
            </a:r>
            <a:r>
              <a:rPr lang="en-US" dirty="0"/>
              <a:t>E9 photons/BX in the electron-laser setup</a:t>
            </a:r>
          </a:p>
          <a:p>
            <a:r>
              <a:rPr lang="en-US" dirty="0"/>
              <a:t>Many details of the project are missing</a:t>
            </a:r>
          </a:p>
          <a:p>
            <a:pPr lvl="1"/>
            <a:r>
              <a:rPr lang="en-US" dirty="0"/>
              <a:t>Why 5</a:t>
            </a:r>
            <a:r>
              <a:rPr lang="en-US" dirty="0">
                <a:latin typeface="Symbol" pitchFamily="2" charset="2"/>
              </a:rPr>
              <a:t>m</a:t>
            </a:r>
            <a:r>
              <a:rPr lang="en-US" dirty="0"/>
              <a:t>m precision needed?</a:t>
            </a:r>
          </a:p>
          <a:p>
            <a:pPr lvl="1"/>
            <a:r>
              <a:rPr lang="en-US" dirty="0"/>
              <a:t>How will the luminosity will be determined?</a:t>
            </a:r>
          </a:p>
          <a:p>
            <a:pPr lvl="1"/>
            <a:r>
              <a:rPr lang="en-US" dirty="0"/>
              <a:t>Where the profiler will be placed ? (The meters of air crossed by the beam have not negligible radiation length </a:t>
            </a:r>
            <a:r>
              <a:rPr lang="en-US" dirty="0" err="1"/>
              <a:t>wrt</a:t>
            </a:r>
            <a:r>
              <a:rPr lang="en-US" dirty="0"/>
              <a:t> to the detector one) </a:t>
            </a:r>
            <a:r>
              <a:rPr lang="en-US" dirty="0">
                <a:sym typeface="Wingdings" pitchFamily="2" charset="2"/>
              </a:rPr>
              <a:t> beam widening</a:t>
            </a:r>
          </a:p>
          <a:p>
            <a:r>
              <a:rPr lang="en-US" dirty="0">
                <a:sym typeface="Wingdings" pitchFamily="2" charset="2"/>
              </a:rPr>
              <a:t>In any case a baseline detector can be proposed with the present knowledge of the beam conditions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5F0A81B1-95A1-F845-9AA9-1E1AE5E1F367}"/>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18448422-6306-F145-B2CD-E132C019A4C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0A064929-26C4-E244-A963-AE8767E5B8D0}"/>
              </a:ext>
            </a:extLst>
          </p:cNvPr>
          <p:cNvSpPr>
            <a:spLocks noGrp="1"/>
          </p:cNvSpPr>
          <p:nvPr>
            <p:ph type="sldNum" sz="quarter" idx="12"/>
          </p:nvPr>
        </p:nvSpPr>
        <p:spPr/>
        <p:txBody>
          <a:bodyPr/>
          <a:lstStyle/>
          <a:p>
            <a:fld id="{4937FEE4-6955-6144-97DB-3F8891831B30}" type="slidenum">
              <a:rPr lang="en-GB" smtClean="0"/>
              <a:pPr/>
              <a:t>3</a:t>
            </a:fld>
            <a:endParaRPr lang="en-GB" dirty="0"/>
          </a:p>
        </p:txBody>
      </p:sp>
      <p:pic>
        <p:nvPicPr>
          <p:cNvPr id="7" name="Picture 6">
            <a:extLst>
              <a:ext uri="{FF2B5EF4-FFF2-40B4-BE49-F238E27FC236}">
                <a16:creationId xmlns:a16="http://schemas.microsoft.com/office/drawing/2014/main" id="{CD28D84E-2787-2644-8490-7C8F99A92116}"/>
              </a:ext>
            </a:extLst>
          </p:cNvPr>
          <p:cNvPicPr>
            <a:picLocks noChangeAspect="1"/>
          </p:cNvPicPr>
          <p:nvPr/>
        </p:nvPicPr>
        <p:blipFill>
          <a:blip r:embed="rId2"/>
          <a:stretch>
            <a:fillRect/>
          </a:stretch>
        </p:blipFill>
        <p:spPr>
          <a:xfrm>
            <a:off x="7159625" y="946652"/>
            <a:ext cx="3816350" cy="2763767"/>
          </a:xfrm>
          <a:prstGeom prst="rect">
            <a:avLst/>
          </a:prstGeom>
        </p:spPr>
      </p:pic>
      <p:pic>
        <p:nvPicPr>
          <p:cNvPr id="8" name="Picture 7">
            <a:extLst>
              <a:ext uri="{FF2B5EF4-FFF2-40B4-BE49-F238E27FC236}">
                <a16:creationId xmlns:a16="http://schemas.microsoft.com/office/drawing/2014/main" id="{AA9A6083-8E1C-1946-AAB9-0BCA49B0B6AB}"/>
              </a:ext>
            </a:extLst>
          </p:cNvPr>
          <p:cNvPicPr>
            <a:picLocks noChangeAspect="1"/>
          </p:cNvPicPr>
          <p:nvPr/>
        </p:nvPicPr>
        <p:blipFill>
          <a:blip r:embed="rId3"/>
          <a:stretch>
            <a:fillRect/>
          </a:stretch>
        </p:blipFill>
        <p:spPr>
          <a:xfrm>
            <a:off x="7112000" y="3815075"/>
            <a:ext cx="3863975" cy="2831569"/>
          </a:xfrm>
          <a:prstGeom prst="rect">
            <a:avLst/>
          </a:prstGeom>
        </p:spPr>
      </p:pic>
      <p:sp>
        <p:nvSpPr>
          <p:cNvPr id="9" name="TextBox 8">
            <a:extLst>
              <a:ext uri="{FF2B5EF4-FFF2-40B4-BE49-F238E27FC236}">
                <a16:creationId xmlns:a16="http://schemas.microsoft.com/office/drawing/2014/main" id="{661F1FB4-09A8-D848-83CA-82CC09877EF6}"/>
              </a:ext>
            </a:extLst>
          </p:cNvPr>
          <p:cNvSpPr txBox="1"/>
          <p:nvPr/>
        </p:nvSpPr>
        <p:spPr>
          <a:xfrm>
            <a:off x="7630255" y="1335629"/>
            <a:ext cx="1502334" cy="461665"/>
          </a:xfrm>
          <a:prstGeom prst="rect">
            <a:avLst/>
          </a:prstGeom>
          <a:noFill/>
        </p:spPr>
        <p:txBody>
          <a:bodyPr wrap="none" rtlCol="0">
            <a:spAutoFit/>
          </a:bodyPr>
          <a:lstStyle/>
          <a:p>
            <a:r>
              <a:rPr lang="en-US" sz="2400" dirty="0">
                <a:latin typeface="Symbol" pitchFamily="2" charset="2"/>
              </a:rPr>
              <a:t>s</a:t>
            </a:r>
            <a:r>
              <a:rPr lang="en-US" sz="2400" baseline="-25000" dirty="0"/>
              <a:t>x</a:t>
            </a:r>
            <a:r>
              <a:rPr lang="en-US" sz="2400" dirty="0"/>
              <a:t>~100</a:t>
            </a:r>
            <a:r>
              <a:rPr lang="en-US" sz="2400" dirty="0">
                <a:latin typeface="Symbol" pitchFamily="2" charset="2"/>
              </a:rPr>
              <a:t>m</a:t>
            </a:r>
            <a:r>
              <a:rPr lang="en-US" sz="2400" dirty="0"/>
              <a:t>m</a:t>
            </a:r>
          </a:p>
        </p:txBody>
      </p:sp>
      <p:sp>
        <p:nvSpPr>
          <p:cNvPr id="10" name="TextBox 9">
            <a:extLst>
              <a:ext uri="{FF2B5EF4-FFF2-40B4-BE49-F238E27FC236}">
                <a16:creationId xmlns:a16="http://schemas.microsoft.com/office/drawing/2014/main" id="{F3B8B86A-FDFC-C443-BC55-E5AA50FED181}"/>
              </a:ext>
            </a:extLst>
          </p:cNvPr>
          <p:cNvSpPr txBox="1"/>
          <p:nvPr/>
        </p:nvSpPr>
        <p:spPr>
          <a:xfrm>
            <a:off x="7604855" y="4341148"/>
            <a:ext cx="1351652" cy="461665"/>
          </a:xfrm>
          <a:prstGeom prst="rect">
            <a:avLst/>
          </a:prstGeom>
          <a:noFill/>
        </p:spPr>
        <p:txBody>
          <a:bodyPr wrap="none" rtlCol="0">
            <a:spAutoFit/>
          </a:bodyPr>
          <a:lstStyle/>
          <a:p>
            <a:r>
              <a:rPr lang="en-US" sz="2400" dirty="0">
                <a:latin typeface="Symbol" pitchFamily="2" charset="2"/>
              </a:rPr>
              <a:t>s</a:t>
            </a:r>
            <a:r>
              <a:rPr lang="en-US" sz="2400" baseline="-25000" dirty="0">
                <a:latin typeface="Calibri" panose="020F0502020204030204" pitchFamily="34" charset="0"/>
                <a:cs typeface="Calibri" panose="020F0502020204030204" pitchFamily="34" charset="0"/>
              </a:rPr>
              <a:t>y</a:t>
            </a:r>
            <a:r>
              <a:rPr lang="en-US" sz="2400" dirty="0"/>
              <a:t>~50</a:t>
            </a:r>
            <a:r>
              <a:rPr lang="en-US" sz="2400" dirty="0">
                <a:latin typeface="Symbol" pitchFamily="2" charset="2"/>
              </a:rPr>
              <a:t>m</a:t>
            </a:r>
            <a:r>
              <a:rPr lang="en-US" sz="2400" dirty="0"/>
              <a:t>m</a:t>
            </a:r>
          </a:p>
        </p:txBody>
      </p:sp>
      <p:sp>
        <p:nvSpPr>
          <p:cNvPr id="11" name="TextBox 10">
            <a:extLst>
              <a:ext uri="{FF2B5EF4-FFF2-40B4-BE49-F238E27FC236}">
                <a16:creationId xmlns:a16="http://schemas.microsoft.com/office/drawing/2014/main" id="{EC906E03-5134-6E43-A443-E8EAB0A26CA0}"/>
              </a:ext>
            </a:extLst>
          </p:cNvPr>
          <p:cNvSpPr txBox="1"/>
          <p:nvPr/>
        </p:nvSpPr>
        <p:spPr>
          <a:xfrm>
            <a:off x="7836789" y="294177"/>
            <a:ext cx="2462021" cy="369332"/>
          </a:xfrm>
          <a:prstGeom prst="rect">
            <a:avLst/>
          </a:prstGeom>
          <a:noFill/>
        </p:spPr>
        <p:txBody>
          <a:bodyPr wrap="none" rtlCol="0">
            <a:spAutoFit/>
          </a:bodyPr>
          <a:lstStyle/>
          <a:p>
            <a:r>
              <a:rPr lang="en-US" dirty="0"/>
              <a:t>Thanks: K. Fleck, G. </a:t>
            </a:r>
            <a:r>
              <a:rPr lang="en-US" dirty="0" err="1"/>
              <a:t>Sarri</a:t>
            </a:r>
            <a:endParaRPr lang="en-US" dirty="0"/>
          </a:p>
        </p:txBody>
      </p:sp>
    </p:spTree>
    <p:extLst>
      <p:ext uri="{BB962C8B-B14F-4D97-AF65-F5344CB8AC3E}">
        <p14:creationId xmlns:p14="http://schemas.microsoft.com/office/powerpoint/2010/main" val="241711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3DB9-33F2-564B-8750-625C3DF87F9B}"/>
              </a:ext>
            </a:extLst>
          </p:cNvPr>
          <p:cNvSpPr>
            <a:spLocks noGrp="1"/>
          </p:cNvSpPr>
          <p:nvPr>
            <p:ph type="title"/>
          </p:nvPr>
        </p:nvSpPr>
        <p:spPr/>
        <p:txBody>
          <a:bodyPr/>
          <a:lstStyle/>
          <a:p>
            <a:r>
              <a:rPr lang="en-US" dirty="0"/>
              <a:t>Proposed detector</a:t>
            </a:r>
          </a:p>
        </p:txBody>
      </p:sp>
      <p:sp>
        <p:nvSpPr>
          <p:cNvPr id="3" name="Content Placeholder 2">
            <a:extLst>
              <a:ext uri="{FF2B5EF4-FFF2-40B4-BE49-F238E27FC236}">
                <a16:creationId xmlns:a16="http://schemas.microsoft.com/office/drawing/2014/main" id="{1D50B9D2-EDD9-414C-8083-4459D17B5FBD}"/>
              </a:ext>
            </a:extLst>
          </p:cNvPr>
          <p:cNvSpPr>
            <a:spLocks noGrp="1"/>
          </p:cNvSpPr>
          <p:nvPr>
            <p:ph idx="1"/>
          </p:nvPr>
        </p:nvSpPr>
        <p:spPr>
          <a:xfrm>
            <a:off x="279400" y="1293812"/>
            <a:ext cx="7630532" cy="5437187"/>
          </a:xfrm>
        </p:spPr>
        <p:txBody>
          <a:bodyPr>
            <a:normAutofit fontScale="92500" lnSpcReduction="10000"/>
          </a:bodyPr>
          <a:lstStyle/>
          <a:p>
            <a:r>
              <a:rPr lang="en-US" dirty="0"/>
              <a:t>Beam profile contained in a 2x2 cm</a:t>
            </a:r>
            <a:r>
              <a:rPr lang="en-US" baseline="30000" dirty="0"/>
              <a:t>2 </a:t>
            </a:r>
            <a:r>
              <a:rPr lang="en-US" dirty="0"/>
              <a:t>detector</a:t>
            </a:r>
          </a:p>
          <a:p>
            <a:r>
              <a:rPr lang="en-US" dirty="0"/>
              <a:t>Extremely high dose suggests to use two detectors with strips placed orthogonally each other</a:t>
            </a:r>
          </a:p>
          <a:p>
            <a:r>
              <a:rPr lang="en-US" dirty="0"/>
              <a:t>High particle density can be dealt only with analog readout of the strips and center of gravity algorithm to reconstruct the beam profile position</a:t>
            </a:r>
          </a:p>
          <a:p>
            <a:r>
              <a:rPr lang="en-US" dirty="0"/>
              <a:t>Strips with 100 </a:t>
            </a:r>
            <a:r>
              <a:rPr lang="en-US" dirty="0">
                <a:latin typeface="Symbol" pitchFamily="2" charset="2"/>
              </a:rPr>
              <a:t>m</a:t>
            </a:r>
            <a:r>
              <a:rPr lang="en-US" dirty="0"/>
              <a:t>m pitch seems to be a reasonable compromise to reach the target precision (5 </a:t>
            </a:r>
            <a:r>
              <a:rPr lang="en-US" dirty="0">
                <a:latin typeface="Symbol" pitchFamily="2" charset="2"/>
              </a:rPr>
              <a:t>m</a:t>
            </a:r>
            <a:r>
              <a:rPr lang="en-US" dirty="0"/>
              <a:t>m) using a reasonable number of readout channels (400)</a:t>
            </a:r>
          </a:p>
          <a:p>
            <a:r>
              <a:rPr lang="en-US" dirty="0"/>
              <a:t>Since the absorbed dose depends on the detector thickness and there is no problem with signal strength, the detector should be quite thin, let’s say </a:t>
            </a:r>
            <a:r>
              <a:rPr lang="en-US" dirty="0" err="1"/>
              <a:t>dz</a:t>
            </a:r>
            <a:r>
              <a:rPr lang="en-US" dirty="0"/>
              <a:t>=100 </a:t>
            </a:r>
            <a:r>
              <a:rPr lang="en-US" dirty="0">
                <a:latin typeface="Symbol" pitchFamily="2" charset="2"/>
              </a:rPr>
              <a:t>m</a:t>
            </a:r>
            <a:r>
              <a:rPr lang="en-US" dirty="0"/>
              <a:t>m.</a:t>
            </a:r>
          </a:p>
          <a:p>
            <a:pPr marL="0" indent="0">
              <a:buNone/>
            </a:pPr>
            <a:endParaRPr lang="en-US" dirty="0"/>
          </a:p>
        </p:txBody>
      </p:sp>
      <p:sp>
        <p:nvSpPr>
          <p:cNvPr id="4" name="Date Placeholder 3">
            <a:extLst>
              <a:ext uri="{FF2B5EF4-FFF2-40B4-BE49-F238E27FC236}">
                <a16:creationId xmlns:a16="http://schemas.microsoft.com/office/drawing/2014/main" id="{4DAB055F-ED85-474B-A040-0A7E815BCC83}"/>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21DF95EE-AC59-0241-9900-019592AF6DE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57A3D7E-E9F9-9241-84BB-A74366B84A8D}"/>
              </a:ext>
            </a:extLst>
          </p:cNvPr>
          <p:cNvSpPr>
            <a:spLocks noGrp="1"/>
          </p:cNvSpPr>
          <p:nvPr>
            <p:ph type="sldNum" sz="quarter" idx="12"/>
          </p:nvPr>
        </p:nvSpPr>
        <p:spPr/>
        <p:txBody>
          <a:bodyPr/>
          <a:lstStyle/>
          <a:p>
            <a:fld id="{4937FEE4-6955-6144-97DB-3F8891831B30}" type="slidenum">
              <a:rPr lang="en-GB" smtClean="0"/>
              <a:pPr/>
              <a:t>4</a:t>
            </a:fld>
            <a:endParaRPr lang="en-GB" dirty="0"/>
          </a:p>
        </p:txBody>
      </p:sp>
      <p:pic>
        <p:nvPicPr>
          <p:cNvPr id="1026" name="Picture 2" descr="How to Draw a Cartoon Sandwich - How to Draw Cartoons">
            <a:extLst>
              <a:ext uri="{FF2B5EF4-FFF2-40B4-BE49-F238E27FC236}">
                <a16:creationId xmlns:a16="http://schemas.microsoft.com/office/drawing/2014/main" id="{6B093D22-B069-FA4E-BA2B-FCAE0C6CB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64933">
            <a:off x="8064501" y="1794487"/>
            <a:ext cx="3175000" cy="1955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2CEED3-D64C-F448-B852-E771E3EAF9A4}"/>
              </a:ext>
            </a:extLst>
          </p:cNvPr>
          <p:cNvSpPr txBox="1"/>
          <p:nvPr/>
        </p:nvSpPr>
        <p:spPr>
          <a:xfrm rot="2366872">
            <a:off x="9093709" y="3656861"/>
            <a:ext cx="636713" cy="369332"/>
          </a:xfrm>
          <a:prstGeom prst="rect">
            <a:avLst/>
          </a:prstGeom>
          <a:noFill/>
        </p:spPr>
        <p:txBody>
          <a:bodyPr wrap="none" rtlCol="0">
            <a:spAutoFit/>
          </a:bodyPr>
          <a:lstStyle/>
          <a:p>
            <a:r>
              <a:rPr lang="en-US" dirty="0"/>
              <a:t>2 cm</a:t>
            </a:r>
          </a:p>
        </p:txBody>
      </p:sp>
      <p:sp>
        <p:nvSpPr>
          <p:cNvPr id="11" name="TextBox 10">
            <a:extLst>
              <a:ext uri="{FF2B5EF4-FFF2-40B4-BE49-F238E27FC236}">
                <a16:creationId xmlns:a16="http://schemas.microsoft.com/office/drawing/2014/main" id="{ADDE6600-98BC-A646-B49D-7A766979C491}"/>
              </a:ext>
            </a:extLst>
          </p:cNvPr>
          <p:cNvSpPr txBox="1"/>
          <p:nvPr/>
        </p:nvSpPr>
        <p:spPr>
          <a:xfrm rot="5400000">
            <a:off x="8324842" y="1969404"/>
            <a:ext cx="636713" cy="369332"/>
          </a:xfrm>
          <a:prstGeom prst="rect">
            <a:avLst/>
          </a:prstGeom>
          <a:noFill/>
        </p:spPr>
        <p:txBody>
          <a:bodyPr wrap="none" rtlCol="0">
            <a:spAutoFit/>
          </a:bodyPr>
          <a:lstStyle/>
          <a:p>
            <a:r>
              <a:rPr lang="en-US" dirty="0"/>
              <a:t>2 cm</a:t>
            </a:r>
          </a:p>
        </p:txBody>
      </p:sp>
      <p:sp>
        <p:nvSpPr>
          <p:cNvPr id="12" name="TextBox 11">
            <a:extLst>
              <a:ext uri="{FF2B5EF4-FFF2-40B4-BE49-F238E27FC236}">
                <a16:creationId xmlns:a16="http://schemas.microsoft.com/office/drawing/2014/main" id="{CAD277AD-5FED-3245-84DB-06076509A058}"/>
              </a:ext>
            </a:extLst>
          </p:cNvPr>
          <p:cNvSpPr txBox="1"/>
          <p:nvPr/>
        </p:nvSpPr>
        <p:spPr>
          <a:xfrm>
            <a:off x="9706993" y="4104251"/>
            <a:ext cx="928459" cy="369332"/>
          </a:xfrm>
          <a:prstGeom prst="rect">
            <a:avLst/>
          </a:prstGeom>
          <a:noFill/>
        </p:spPr>
        <p:txBody>
          <a:bodyPr wrap="none" rtlCol="0">
            <a:spAutoFit/>
          </a:bodyPr>
          <a:lstStyle/>
          <a:p>
            <a:r>
              <a:rPr lang="en-US" dirty="0"/>
              <a:t>0.01 cm</a:t>
            </a:r>
          </a:p>
        </p:txBody>
      </p:sp>
      <p:cxnSp>
        <p:nvCxnSpPr>
          <p:cNvPr id="13" name="Straight Arrow Connector 12">
            <a:extLst>
              <a:ext uri="{FF2B5EF4-FFF2-40B4-BE49-F238E27FC236}">
                <a16:creationId xmlns:a16="http://schemas.microsoft.com/office/drawing/2014/main" id="{5728BCCC-2DFD-F040-BD56-A0396D2FD7F5}"/>
              </a:ext>
            </a:extLst>
          </p:cNvPr>
          <p:cNvCxnSpPr/>
          <p:nvPr/>
        </p:nvCxnSpPr>
        <p:spPr>
          <a:xfrm>
            <a:off x="8064099" y="2615753"/>
            <a:ext cx="13038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41D945-774D-E545-9F8C-0F6E316BF04F}"/>
              </a:ext>
            </a:extLst>
          </p:cNvPr>
          <p:cNvCxnSpPr>
            <a:cxnSpLocks/>
          </p:cNvCxnSpPr>
          <p:nvPr/>
        </p:nvCxnSpPr>
        <p:spPr>
          <a:xfrm>
            <a:off x="9512224" y="1388530"/>
            <a:ext cx="1121193" cy="643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ABF724-A6FC-C445-BCF9-41D4BC0BE1EF}"/>
              </a:ext>
            </a:extLst>
          </p:cNvPr>
          <p:cNvCxnSpPr/>
          <p:nvPr/>
        </p:nvCxnSpPr>
        <p:spPr>
          <a:xfrm>
            <a:off x="9742261" y="1388532"/>
            <a:ext cx="1112002" cy="643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C8C4E3-B576-CE45-93AA-0EC3FAB6CAC5}"/>
              </a:ext>
            </a:extLst>
          </p:cNvPr>
          <p:cNvCxnSpPr>
            <a:cxnSpLocks/>
          </p:cNvCxnSpPr>
          <p:nvPr/>
        </p:nvCxnSpPr>
        <p:spPr>
          <a:xfrm>
            <a:off x="9522131" y="3127238"/>
            <a:ext cx="1112002" cy="863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E68ADD-1B71-C74C-B449-4D6E1FB09905}"/>
              </a:ext>
            </a:extLst>
          </p:cNvPr>
          <p:cNvCxnSpPr>
            <a:cxnSpLocks/>
          </p:cNvCxnSpPr>
          <p:nvPr/>
        </p:nvCxnSpPr>
        <p:spPr>
          <a:xfrm>
            <a:off x="10634133" y="2032001"/>
            <a:ext cx="0" cy="1980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9C7D4B-8EE0-DD48-ADD5-46FF11552177}"/>
              </a:ext>
            </a:extLst>
          </p:cNvPr>
          <p:cNvCxnSpPr>
            <a:cxnSpLocks/>
          </p:cNvCxnSpPr>
          <p:nvPr/>
        </p:nvCxnSpPr>
        <p:spPr>
          <a:xfrm>
            <a:off x="9522131" y="1388534"/>
            <a:ext cx="0" cy="173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9FCF30-5337-9045-9B99-E6289933D2BF}"/>
              </a:ext>
            </a:extLst>
          </p:cNvPr>
          <p:cNvCxnSpPr>
            <a:cxnSpLocks/>
          </p:cNvCxnSpPr>
          <p:nvPr/>
        </p:nvCxnSpPr>
        <p:spPr>
          <a:xfrm>
            <a:off x="10854263" y="2032001"/>
            <a:ext cx="0" cy="1980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C39360E-EDD6-7A4A-A1CF-E4A65B430926}"/>
              </a:ext>
            </a:extLst>
          </p:cNvPr>
          <p:cNvCxnSpPr/>
          <p:nvPr/>
        </p:nvCxnSpPr>
        <p:spPr>
          <a:xfrm>
            <a:off x="9522131" y="1388530"/>
            <a:ext cx="2201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614CC3-211F-C64F-850E-F8A0AA783F28}"/>
              </a:ext>
            </a:extLst>
          </p:cNvPr>
          <p:cNvCxnSpPr/>
          <p:nvPr/>
        </p:nvCxnSpPr>
        <p:spPr>
          <a:xfrm>
            <a:off x="10633417" y="2031999"/>
            <a:ext cx="2208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3DA884-85CF-384D-8DEA-EF39D10F8CA9}"/>
              </a:ext>
            </a:extLst>
          </p:cNvPr>
          <p:cNvCxnSpPr/>
          <p:nvPr/>
        </p:nvCxnSpPr>
        <p:spPr>
          <a:xfrm>
            <a:off x="10633417" y="3990936"/>
            <a:ext cx="23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81AD5-CB8F-1147-AF04-AACFF6E3B732}"/>
              </a:ext>
            </a:extLst>
          </p:cNvPr>
          <p:cNvCxnSpPr/>
          <p:nvPr/>
        </p:nvCxnSpPr>
        <p:spPr>
          <a:xfrm flipH="1">
            <a:off x="9343824" y="1704961"/>
            <a:ext cx="24140" cy="185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AB47CA-6A5C-654C-A203-91576FF85CBD}"/>
              </a:ext>
            </a:extLst>
          </p:cNvPr>
          <p:cNvCxnSpPr/>
          <p:nvPr/>
        </p:nvCxnSpPr>
        <p:spPr>
          <a:xfrm flipH="1">
            <a:off x="9225294" y="1654165"/>
            <a:ext cx="24140" cy="185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94BE89-2427-1348-A6AE-476C86EC0886}"/>
              </a:ext>
            </a:extLst>
          </p:cNvPr>
          <p:cNvCxnSpPr>
            <a:cxnSpLocks/>
          </p:cNvCxnSpPr>
          <p:nvPr/>
        </p:nvCxnSpPr>
        <p:spPr>
          <a:xfrm>
            <a:off x="10153426" y="2581228"/>
            <a:ext cx="496927" cy="263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70EA5E-6E17-CA4E-9CDB-C8196BD3BD06}"/>
              </a:ext>
            </a:extLst>
          </p:cNvPr>
          <p:cNvCxnSpPr>
            <a:cxnSpLocks/>
          </p:cNvCxnSpPr>
          <p:nvPr/>
        </p:nvCxnSpPr>
        <p:spPr>
          <a:xfrm>
            <a:off x="10153426" y="2707028"/>
            <a:ext cx="496930" cy="256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1A81E571-787C-4148-8C54-4C52C070DAB6}"/>
              </a:ext>
            </a:extLst>
          </p:cNvPr>
          <p:cNvCxnSpPr>
            <a:cxnSpLocks/>
          </p:cNvCxnSpPr>
          <p:nvPr/>
        </p:nvCxnSpPr>
        <p:spPr>
          <a:xfrm flipV="1">
            <a:off x="9253268" y="880533"/>
            <a:ext cx="0" cy="773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9DA48B8-BE5D-0648-8B19-D3D03B3F8712}"/>
              </a:ext>
            </a:extLst>
          </p:cNvPr>
          <p:cNvCxnSpPr>
            <a:cxnSpLocks/>
          </p:cNvCxnSpPr>
          <p:nvPr/>
        </p:nvCxnSpPr>
        <p:spPr>
          <a:xfrm flipV="1">
            <a:off x="9371798" y="950617"/>
            <a:ext cx="0" cy="75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6FBE7AD9-1298-8E4E-8838-BE4455678B87}"/>
              </a:ext>
            </a:extLst>
          </p:cNvPr>
          <p:cNvCxnSpPr/>
          <p:nvPr/>
        </p:nvCxnSpPr>
        <p:spPr>
          <a:xfrm>
            <a:off x="9048897" y="880533"/>
            <a:ext cx="176397" cy="140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CC7E093B-6904-674B-A694-8BC52D61D41F}"/>
              </a:ext>
            </a:extLst>
          </p:cNvPr>
          <p:cNvCxnSpPr>
            <a:cxnSpLocks/>
          </p:cNvCxnSpPr>
          <p:nvPr/>
        </p:nvCxnSpPr>
        <p:spPr>
          <a:xfrm flipH="1" flipV="1">
            <a:off x="9390315" y="1118320"/>
            <a:ext cx="201975" cy="9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658E2A-4365-8847-80BD-5B6ABF3CDC66}"/>
              </a:ext>
            </a:extLst>
          </p:cNvPr>
          <p:cNvCxnSpPr>
            <a:cxnSpLocks/>
          </p:cNvCxnSpPr>
          <p:nvPr/>
        </p:nvCxnSpPr>
        <p:spPr>
          <a:xfrm flipH="1">
            <a:off x="9243810" y="1581715"/>
            <a:ext cx="5624" cy="927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0E5E29-D39B-814A-BABC-C6F002689B60}"/>
              </a:ext>
            </a:extLst>
          </p:cNvPr>
          <p:cNvSpPr txBox="1"/>
          <p:nvPr/>
        </p:nvSpPr>
        <p:spPr>
          <a:xfrm rot="1826267">
            <a:off x="8430405" y="412151"/>
            <a:ext cx="928459" cy="369332"/>
          </a:xfrm>
          <a:prstGeom prst="rect">
            <a:avLst/>
          </a:prstGeom>
          <a:noFill/>
        </p:spPr>
        <p:txBody>
          <a:bodyPr wrap="none" rtlCol="0">
            <a:spAutoFit/>
          </a:bodyPr>
          <a:lstStyle/>
          <a:p>
            <a:r>
              <a:rPr lang="en-US" dirty="0"/>
              <a:t>0.01 cm</a:t>
            </a:r>
          </a:p>
        </p:txBody>
      </p:sp>
      <p:sp>
        <p:nvSpPr>
          <p:cNvPr id="1038" name="TextBox 1037">
            <a:extLst>
              <a:ext uri="{FF2B5EF4-FFF2-40B4-BE49-F238E27FC236}">
                <a16:creationId xmlns:a16="http://schemas.microsoft.com/office/drawing/2014/main" id="{6492DA6D-0F73-BA41-91A5-CAC883BE0F20}"/>
              </a:ext>
            </a:extLst>
          </p:cNvPr>
          <p:cNvSpPr txBox="1"/>
          <p:nvPr/>
        </p:nvSpPr>
        <p:spPr>
          <a:xfrm>
            <a:off x="8507603" y="4654326"/>
            <a:ext cx="2685543" cy="369332"/>
          </a:xfrm>
          <a:prstGeom prst="rect">
            <a:avLst/>
          </a:prstGeom>
          <a:noFill/>
        </p:spPr>
        <p:txBody>
          <a:bodyPr wrap="none" rtlCol="0">
            <a:spAutoFit/>
          </a:bodyPr>
          <a:lstStyle/>
          <a:p>
            <a:r>
              <a:rPr lang="en-US" dirty="0"/>
              <a:t>200+200 readout channels</a:t>
            </a:r>
          </a:p>
        </p:txBody>
      </p:sp>
      <p:sp>
        <p:nvSpPr>
          <p:cNvPr id="1039" name="TextBox 1038">
            <a:extLst>
              <a:ext uri="{FF2B5EF4-FFF2-40B4-BE49-F238E27FC236}">
                <a16:creationId xmlns:a16="http://schemas.microsoft.com/office/drawing/2014/main" id="{26EB85B9-DD71-3844-919B-5C612544A241}"/>
              </a:ext>
            </a:extLst>
          </p:cNvPr>
          <p:cNvSpPr txBox="1"/>
          <p:nvPr/>
        </p:nvSpPr>
        <p:spPr>
          <a:xfrm>
            <a:off x="7478992" y="2572314"/>
            <a:ext cx="1450397" cy="369332"/>
          </a:xfrm>
          <a:prstGeom prst="rect">
            <a:avLst/>
          </a:prstGeom>
          <a:noFill/>
        </p:spPr>
        <p:txBody>
          <a:bodyPr wrap="none" rtlCol="0">
            <a:spAutoFit/>
          </a:bodyPr>
          <a:lstStyle/>
          <a:p>
            <a:r>
              <a:rPr lang="en-US" dirty="0"/>
              <a:t>Photon beam</a:t>
            </a:r>
          </a:p>
        </p:txBody>
      </p:sp>
      <p:sp>
        <p:nvSpPr>
          <p:cNvPr id="1040" name="TextBox 1039">
            <a:extLst>
              <a:ext uri="{FF2B5EF4-FFF2-40B4-BE49-F238E27FC236}">
                <a16:creationId xmlns:a16="http://schemas.microsoft.com/office/drawing/2014/main" id="{08CB816B-5C89-B745-B7A2-9F76C919B9CF}"/>
              </a:ext>
            </a:extLst>
          </p:cNvPr>
          <p:cNvSpPr txBox="1"/>
          <p:nvPr/>
        </p:nvSpPr>
        <p:spPr>
          <a:xfrm>
            <a:off x="7629621" y="5264984"/>
            <a:ext cx="3564887" cy="461665"/>
          </a:xfrm>
          <a:prstGeom prst="rect">
            <a:avLst/>
          </a:prstGeom>
          <a:noFill/>
        </p:spPr>
        <p:txBody>
          <a:bodyPr wrap="none" rtlCol="0">
            <a:spAutoFit/>
          </a:bodyPr>
          <a:lstStyle/>
          <a:p>
            <a:r>
              <a:rPr lang="en-US" sz="2400" b="1" dirty="0"/>
              <a:t>Chosen Material: Sapphire</a:t>
            </a:r>
          </a:p>
        </p:txBody>
      </p:sp>
    </p:spTree>
    <p:extLst>
      <p:ext uri="{BB962C8B-B14F-4D97-AF65-F5344CB8AC3E}">
        <p14:creationId xmlns:p14="http://schemas.microsoft.com/office/powerpoint/2010/main" val="39822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C4F6-9EDA-B047-BFC2-0FCEB40720E2}"/>
              </a:ext>
            </a:extLst>
          </p:cNvPr>
          <p:cNvSpPr>
            <a:spLocks noGrp="1"/>
          </p:cNvSpPr>
          <p:nvPr>
            <p:ph type="title"/>
          </p:nvPr>
        </p:nvSpPr>
        <p:spPr/>
        <p:txBody>
          <a:bodyPr/>
          <a:lstStyle/>
          <a:p>
            <a:r>
              <a:rPr lang="en-GB" dirty="0"/>
              <a:t>Why Sapphire?</a:t>
            </a:r>
          </a:p>
        </p:txBody>
      </p:sp>
      <p:sp>
        <p:nvSpPr>
          <p:cNvPr id="3" name="Content Placeholder 2">
            <a:extLst>
              <a:ext uri="{FF2B5EF4-FFF2-40B4-BE49-F238E27FC236}">
                <a16:creationId xmlns:a16="http://schemas.microsoft.com/office/drawing/2014/main" id="{DD66003E-B4B0-FF44-BEF1-6BA898FD2490}"/>
              </a:ext>
            </a:extLst>
          </p:cNvPr>
          <p:cNvSpPr>
            <a:spLocks noGrp="1"/>
          </p:cNvSpPr>
          <p:nvPr>
            <p:ph idx="1"/>
          </p:nvPr>
        </p:nvSpPr>
        <p:spPr>
          <a:xfrm>
            <a:off x="279400" y="4389320"/>
            <a:ext cx="10668687" cy="2386597"/>
          </a:xfrm>
        </p:spPr>
        <p:txBody>
          <a:bodyPr>
            <a:normAutofit fontScale="85000" lnSpcReduction="20000"/>
          </a:bodyPr>
          <a:lstStyle/>
          <a:p>
            <a:r>
              <a:rPr lang="en-GB" dirty="0"/>
              <a:t>Comparison with diamond:</a:t>
            </a:r>
          </a:p>
          <a:p>
            <a:pPr lvl="1"/>
            <a:r>
              <a:rPr lang="en-GB" dirty="0">
                <a:sym typeface="Wingdings" pitchFamily="2" charset="2"/>
              </a:rPr>
              <a:t> </a:t>
            </a:r>
            <a:r>
              <a:rPr lang="en-GB" dirty="0"/>
              <a:t>Higher radiation resistance: ~ 10 </a:t>
            </a:r>
            <a:r>
              <a:rPr lang="en-GB" dirty="0" err="1"/>
              <a:t>MGy</a:t>
            </a:r>
            <a:endParaRPr lang="en-GB" dirty="0"/>
          </a:p>
          <a:p>
            <a:pPr lvl="1"/>
            <a:r>
              <a:rPr lang="en-GB" dirty="0">
                <a:sym typeface="Wingdings" pitchFamily="2" charset="2"/>
              </a:rPr>
              <a:t> Leakage current does not increase with dose</a:t>
            </a:r>
            <a:endParaRPr lang="en-GB" dirty="0"/>
          </a:p>
          <a:p>
            <a:pPr lvl="1"/>
            <a:r>
              <a:rPr lang="en-GB" dirty="0">
                <a:sym typeface="Wingdings" pitchFamily="2" charset="2"/>
              </a:rPr>
              <a:t> </a:t>
            </a:r>
            <a:r>
              <a:rPr lang="en-GB" dirty="0"/>
              <a:t>Higher eh creation energy</a:t>
            </a:r>
          </a:p>
          <a:p>
            <a:pPr lvl="1"/>
            <a:r>
              <a:rPr lang="en-GB" dirty="0">
                <a:sym typeface="Wingdings" pitchFamily="2" charset="2"/>
              </a:rPr>
              <a:t> Lower collection efficiency (~10%)</a:t>
            </a:r>
          </a:p>
          <a:p>
            <a:pPr lvl="1"/>
            <a:r>
              <a:rPr lang="en-GB" dirty="0">
                <a:sym typeface="Wingdings" pitchFamily="2" charset="2"/>
              </a:rPr>
              <a:t> Fast response (low electron mobility compensated by reduced distance travelled by electrons) </a:t>
            </a:r>
          </a:p>
          <a:p>
            <a:pPr lvl="1"/>
            <a:r>
              <a:rPr lang="en-GB" dirty="0">
                <a:sym typeface="Wingdings" pitchFamily="2" charset="2"/>
              </a:rPr>
              <a:t>	 Low Cost: 1euro/cm</a:t>
            </a:r>
            <a:r>
              <a:rPr lang="en-GB" baseline="30000" dirty="0">
                <a:sym typeface="Wingdings" pitchFamily="2" charset="2"/>
              </a:rPr>
              <a:t>2</a:t>
            </a:r>
            <a:r>
              <a:rPr lang="en-GB" dirty="0">
                <a:sym typeface="Wingdings" pitchFamily="2" charset="2"/>
              </a:rPr>
              <a:t> (compared to diamond 3000 euro/cm</a:t>
            </a:r>
            <a:r>
              <a:rPr lang="en-GB" baseline="30000" dirty="0">
                <a:sym typeface="Wingdings" pitchFamily="2" charset="2"/>
              </a:rPr>
              <a:t>2</a:t>
            </a:r>
            <a:r>
              <a:rPr lang="en-GB" dirty="0">
                <a:sym typeface="Wingdings" pitchFamily="2" charset="2"/>
              </a:rPr>
              <a:t>)</a:t>
            </a:r>
          </a:p>
          <a:p>
            <a:pPr marL="457200" lvl="1" indent="0">
              <a:buNone/>
            </a:pPr>
            <a:endParaRPr lang="en-GB" dirty="0"/>
          </a:p>
          <a:p>
            <a:pPr lvl="1"/>
            <a:endParaRPr lang="en-GB" dirty="0"/>
          </a:p>
        </p:txBody>
      </p:sp>
      <p:sp>
        <p:nvSpPr>
          <p:cNvPr id="4" name="Date Placeholder 3">
            <a:extLst>
              <a:ext uri="{FF2B5EF4-FFF2-40B4-BE49-F238E27FC236}">
                <a16:creationId xmlns:a16="http://schemas.microsoft.com/office/drawing/2014/main" id="{B5C55BDB-30B0-A54A-8125-7507263E5851}"/>
              </a:ext>
            </a:extLst>
          </p:cNvPr>
          <p:cNvSpPr>
            <a:spLocks noGrp="1"/>
          </p:cNvSpPr>
          <p:nvPr>
            <p:ph type="dt" sz="half" idx="10"/>
          </p:nvPr>
        </p:nvSpPr>
        <p:spPr/>
        <p:txBody>
          <a:bodyPr/>
          <a:lstStyle/>
          <a:p>
            <a:fld id="{BB1559A1-8078-8C4F-88BF-72B1155F5D5F}" type="datetime1">
              <a:rPr lang="it-IT" smtClean="0"/>
              <a:t>01/12/20</a:t>
            </a:fld>
            <a:endParaRPr lang="en-GB" dirty="0"/>
          </a:p>
        </p:txBody>
      </p:sp>
      <p:sp>
        <p:nvSpPr>
          <p:cNvPr id="5" name="Footer Placeholder 4">
            <a:extLst>
              <a:ext uri="{FF2B5EF4-FFF2-40B4-BE49-F238E27FC236}">
                <a16:creationId xmlns:a16="http://schemas.microsoft.com/office/drawing/2014/main" id="{FFE3DAF2-4E20-0845-8E6F-5CF73A0C71F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DB9D6BFB-BBF8-B141-9C87-936EBD5DAC5F}"/>
              </a:ext>
            </a:extLst>
          </p:cNvPr>
          <p:cNvSpPr>
            <a:spLocks noGrp="1"/>
          </p:cNvSpPr>
          <p:nvPr>
            <p:ph type="sldNum" sz="quarter" idx="12"/>
          </p:nvPr>
        </p:nvSpPr>
        <p:spPr/>
        <p:txBody>
          <a:bodyPr/>
          <a:lstStyle/>
          <a:p>
            <a:fld id="{4937FEE4-6955-6144-97DB-3F8891831B30}" type="slidenum">
              <a:rPr lang="en-GB" smtClean="0"/>
              <a:pPr/>
              <a:t>5</a:t>
            </a:fld>
            <a:endParaRPr lang="en-GB" dirty="0"/>
          </a:p>
        </p:txBody>
      </p:sp>
      <p:pic>
        <p:nvPicPr>
          <p:cNvPr id="8" name="Picture 7">
            <a:extLst>
              <a:ext uri="{FF2B5EF4-FFF2-40B4-BE49-F238E27FC236}">
                <a16:creationId xmlns:a16="http://schemas.microsoft.com/office/drawing/2014/main" id="{941B73BA-FC0D-204E-889C-E2D8293DA040}"/>
              </a:ext>
            </a:extLst>
          </p:cNvPr>
          <p:cNvPicPr>
            <a:picLocks noChangeAspect="1"/>
          </p:cNvPicPr>
          <p:nvPr/>
        </p:nvPicPr>
        <p:blipFill>
          <a:blip r:embed="rId3"/>
          <a:stretch>
            <a:fillRect/>
          </a:stretch>
        </p:blipFill>
        <p:spPr>
          <a:xfrm>
            <a:off x="6288028" y="1529043"/>
            <a:ext cx="4905118" cy="2148909"/>
          </a:xfrm>
          <a:prstGeom prst="rect">
            <a:avLst/>
          </a:prstGeom>
        </p:spPr>
      </p:pic>
      <p:graphicFrame>
        <p:nvGraphicFramePr>
          <p:cNvPr id="9" name="Object 8">
            <a:extLst>
              <a:ext uri="{FF2B5EF4-FFF2-40B4-BE49-F238E27FC236}">
                <a16:creationId xmlns:a16="http://schemas.microsoft.com/office/drawing/2014/main" id="{B83768C2-FEF8-6E40-A5B7-C4D5D3ACE73A}"/>
              </a:ext>
            </a:extLst>
          </p:cNvPr>
          <p:cNvGraphicFramePr>
            <a:graphicFrameLocks noChangeAspect="1"/>
          </p:cNvGraphicFramePr>
          <p:nvPr/>
        </p:nvGraphicFramePr>
        <p:xfrm>
          <a:off x="279400" y="1731986"/>
          <a:ext cx="5886622" cy="1743025"/>
        </p:xfrm>
        <a:graphic>
          <a:graphicData uri="http://schemas.openxmlformats.org/presentationml/2006/ole">
            <mc:AlternateContent xmlns:mc="http://schemas.openxmlformats.org/markup-compatibility/2006">
              <mc:Choice xmlns:v="urn:schemas-microsoft-com:vml" Requires="v">
                <p:oleObj spid="_x0000_s2082" name="Worksheet" r:id="rId4" imgW="7162800" imgH="2120900" progId="Excel.Sheet.12">
                  <p:embed/>
                </p:oleObj>
              </mc:Choice>
              <mc:Fallback>
                <p:oleObj name="Worksheet" r:id="rId4" imgW="7162800" imgH="2120900" progId="Excel.Sheet.12">
                  <p:embed/>
                  <p:pic>
                    <p:nvPicPr>
                      <p:cNvPr id="9" name="Object 8">
                        <a:extLst>
                          <a:ext uri="{FF2B5EF4-FFF2-40B4-BE49-F238E27FC236}">
                            <a16:creationId xmlns:a16="http://schemas.microsoft.com/office/drawing/2014/main" id="{B83768C2-FEF8-6E40-A5B7-C4D5D3ACE73A}"/>
                          </a:ext>
                        </a:extLst>
                      </p:cNvPr>
                      <p:cNvPicPr/>
                      <p:nvPr/>
                    </p:nvPicPr>
                    <p:blipFill>
                      <a:blip r:embed="rId5"/>
                      <a:stretch>
                        <a:fillRect/>
                      </a:stretch>
                    </p:blipFill>
                    <p:spPr>
                      <a:xfrm>
                        <a:off x="279400" y="1731986"/>
                        <a:ext cx="5886622" cy="1743025"/>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2CE10AE-D103-8C4E-ACE4-6B4FFE94EA45}"/>
              </a:ext>
            </a:extLst>
          </p:cNvPr>
          <p:cNvSpPr/>
          <p:nvPr/>
        </p:nvSpPr>
        <p:spPr>
          <a:xfrm>
            <a:off x="202045" y="3591036"/>
            <a:ext cx="10254707" cy="646331"/>
          </a:xfrm>
          <a:prstGeom prst="rect">
            <a:avLst/>
          </a:prstGeom>
        </p:spPr>
        <p:txBody>
          <a:bodyPr wrap="square">
            <a:spAutoFit/>
          </a:bodyPr>
          <a:lstStyle/>
          <a:p>
            <a:r>
              <a:rPr lang="en-US" dirty="0"/>
              <a:t>S. </a:t>
            </a:r>
            <a:r>
              <a:rPr lang="en-US" dirty="0" err="1"/>
              <a:t>Schuwalow</a:t>
            </a:r>
            <a:r>
              <a:rPr lang="en-US" dirty="0"/>
              <a:t> et al.: Investigation of a direction sensitive sapphire detector stack at the 5 GeV electron beam at DESY-II / JINST 10 P08008 </a:t>
            </a:r>
            <a:endParaRPr lang="en-GB" dirty="0"/>
          </a:p>
        </p:txBody>
      </p:sp>
      <p:sp>
        <p:nvSpPr>
          <p:cNvPr id="7" name="TextBox 6">
            <a:extLst>
              <a:ext uri="{FF2B5EF4-FFF2-40B4-BE49-F238E27FC236}">
                <a16:creationId xmlns:a16="http://schemas.microsoft.com/office/drawing/2014/main" id="{2D1EBC9D-7D02-EF4D-AA00-140402D24E92}"/>
              </a:ext>
            </a:extLst>
          </p:cNvPr>
          <p:cNvSpPr txBox="1"/>
          <p:nvPr/>
        </p:nvSpPr>
        <p:spPr>
          <a:xfrm>
            <a:off x="202045" y="1286678"/>
            <a:ext cx="1755802" cy="369332"/>
          </a:xfrm>
          <a:prstGeom prst="rect">
            <a:avLst/>
          </a:prstGeom>
          <a:noFill/>
        </p:spPr>
        <p:txBody>
          <a:bodyPr wrap="none" rtlCol="0">
            <a:spAutoFit/>
          </a:bodyPr>
          <a:lstStyle/>
          <a:p>
            <a:r>
              <a:rPr lang="en-US" dirty="0"/>
              <a:t>Sapphire is Al</a:t>
            </a:r>
            <a:r>
              <a:rPr lang="en-US" baseline="-25000" dirty="0"/>
              <a:t>2</a:t>
            </a:r>
            <a:r>
              <a:rPr lang="en-US" dirty="0"/>
              <a:t>O</a:t>
            </a:r>
            <a:r>
              <a:rPr lang="en-US" baseline="-25000" dirty="0"/>
              <a:t>3</a:t>
            </a:r>
          </a:p>
        </p:txBody>
      </p:sp>
    </p:spTree>
    <p:extLst>
      <p:ext uri="{BB962C8B-B14F-4D97-AF65-F5344CB8AC3E}">
        <p14:creationId xmlns:p14="http://schemas.microsoft.com/office/powerpoint/2010/main" val="22847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4BFA01-8FDF-084B-94D9-7EEAB6BE69B7}"/>
              </a:ext>
            </a:extLst>
          </p:cNvPr>
          <p:cNvPicPr>
            <a:picLocks noChangeAspect="1"/>
          </p:cNvPicPr>
          <p:nvPr/>
        </p:nvPicPr>
        <p:blipFill>
          <a:blip r:embed="rId2"/>
          <a:stretch>
            <a:fillRect/>
          </a:stretch>
        </p:blipFill>
        <p:spPr>
          <a:xfrm>
            <a:off x="771043" y="1896594"/>
            <a:ext cx="3710534" cy="3768967"/>
          </a:xfrm>
          <a:prstGeom prst="rect">
            <a:avLst/>
          </a:prstGeom>
        </p:spPr>
      </p:pic>
      <p:pic>
        <p:nvPicPr>
          <p:cNvPr id="8" name="Picture 7">
            <a:extLst>
              <a:ext uri="{FF2B5EF4-FFF2-40B4-BE49-F238E27FC236}">
                <a16:creationId xmlns:a16="http://schemas.microsoft.com/office/drawing/2014/main" id="{BF1F32CF-E7D6-FC44-B3BB-41204688E959}"/>
              </a:ext>
            </a:extLst>
          </p:cNvPr>
          <p:cNvPicPr>
            <a:picLocks noChangeAspect="1"/>
          </p:cNvPicPr>
          <p:nvPr/>
        </p:nvPicPr>
        <p:blipFill>
          <a:blip r:embed="rId3"/>
          <a:stretch>
            <a:fillRect/>
          </a:stretch>
        </p:blipFill>
        <p:spPr>
          <a:xfrm>
            <a:off x="4757807" y="5695721"/>
            <a:ext cx="6170539" cy="725946"/>
          </a:xfrm>
          <a:prstGeom prst="rect">
            <a:avLst/>
          </a:prstGeom>
        </p:spPr>
      </p:pic>
      <p:sp>
        <p:nvSpPr>
          <p:cNvPr id="2" name="Title 1">
            <a:extLst>
              <a:ext uri="{FF2B5EF4-FFF2-40B4-BE49-F238E27FC236}">
                <a16:creationId xmlns:a16="http://schemas.microsoft.com/office/drawing/2014/main" id="{A97B645E-E19B-C449-B127-775A199BB9FA}"/>
              </a:ext>
            </a:extLst>
          </p:cNvPr>
          <p:cNvSpPr>
            <a:spLocks noGrp="1"/>
          </p:cNvSpPr>
          <p:nvPr>
            <p:ph type="title"/>
          </p:nvPr>
        </p:nvSpPr>
        <p:spPr/>
        <p:txBody>
          <a:bodyPr/>
          <a:lstStyle/>
          <a:p>
            <a:r>
              <a:rPr lang="en-US" dirty="0"/>
              <a:t>Sapphire Radiation Hardness</a:t>
            </a:r>
          </a:p>
        </p:txBody>
      </p:sp>
      <p:sp>
        <p:nvSpPr>
          <p:cNvPr id="4" name="Date Placeholder 3">
            <a:extLst>
              <a:ext uri="{FF2B5EF4-FFF2-40B4-BE49-F238E27FC236}">
                <a16:creationId xmlns:a16="http://schemas.microsoft.com/office/drawing/2014/main" id="{527D7C2B-BC43-6F44-A1F2-7BCEDD71E566}"/>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487337ED-5B8C-A548-A9E1-7B77B31650A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E43D98E-DB32-054F-8CBE-0DE8A6D8429A}"/>
              </a:ext>
            </a:extLst>
          </p:cNvPr>
          <p:cNvSpPr>
            <a:spLocks noGrp="1"/>
          </p:cNvSpPr>
          <p:nvPr>
            <p:ph type="sldNum" sz="quarter" idx="12"/>
          </p:nvPr>
        </p:nvSpPr>
        <p:spPr/>
        <p:txBody>
          <a:bodyPr/>
          <a:lstStyle/>
          <a:p>
            <a:fld id="{4937FEE4-6955-6144-97DB-3F8891831B30}" type="slidenum">
              <a:rPr lang="en-GB" smtClean="0"/>
              <a:pPr/>
              <a:t>6</a:t>
            </a:fld>
            <a:endParaRPr lang="en-GB" dirty="0"/>
          </a:p>
        </p:txBody>
      </p:sp>
      <p:pic>
        <p:nvPicPr>
          <p:cNvPr id="7" name="Picture 6">
            <a:extLst>
              <a:ext uri="{FF2B5EF4-FFF2-40B4-BE49-F238E27FC236}">
                <a16:creationId xmlns:a16="http://schemas.microsoft.com/office/drawing/2014/main" id="{0916C67E-C241-A241-A1F9-A74FF294AB47}"/>
              </a:ext>
            </a:extLst>
          </p:cNvPr>
          <p:cNvPicPr>
            <a:picLocks noChangeAspect="1"/>
          </p:cNvPicPr>
          <p:nvPr/>
        </p:nvPicPr>
        <p:blipFill>
          <a:blip r:embed="rId4"/>
          <a:stretch>
            <a:fillRect/>
          </a:stretch>
        </p:blipFill>
        <p:spPr>
          <a:xfrm>
            <a:off x="5263272" y="1374459"/>
            <a:ext cx="4404006" cy="4161336"/>
          </a:xfrm>
          <a:prstGeom prst="rect">
            <a:avLst/>
          </a:prstGeom>
        </p:spPr>
      </p:pic>
      <p:sp>
        <p:nvSpPr>
          <p:cNvPr id="10" name="TextBox 9">
            <a:extLst>
              <a:ext uri="{FF2B5EF4-FFF2-40B4-BE49-F238E27FC236}">
                <a16:creationId xmlns:a16="http://schemas.microsoft.com/office/drawing/2014/main" id="{6E5C1D5A-8AEF-8549-883D-C9CDC4BAB2C3}"/>
              </a:ext>
            </a:extLst>
          </p:cNvPr>
          <p:cNvSpPr txBox="1"/>
          <p:nvPr/>
        </p:nvSpPr>
        <p:spPr>
          <a:xfrm>
            <a:off x="3272785" y="5254822"/>
            <a:ext cx="1208792" cy="369332"/>
          </a:xfrm>
          <a:prstGeom prst="rect">
            <a:avLst/>
          </a:prstGeom>
          <a:noFill/>
        </p:spPr>
        <p:txBody>
          <a:bodyPr wrap="none" rtlCol="0">
            <a:spAutoFit/>
          </a:bodyPr>
          <a:lstStyle/>
          <a:p>
            <a:r>
              <a:rPr lang="en-US" dirty="0"/>
              <a:t>Dose, </a:t>
            </a:r>
            <a:r>
              <a:rPr lang="en-US" dirty="0" err="1"/>
              <a:t>MGy</a:t>
            </a:r>
            <a:endParaRPr lang="en-US" dirty="0"/>
          </a:p>
        </p:txBody>
      </p:sp>
      <p:sp>
        <p:nvSpPr>
          <p:cNvPr id="11" name="TextBox 10">
            <a:extLst>
              <a:ext uri="{FF2B5EF4-FFF2-40B4-BE49-F238E27FC236}">
                <a16:creationId xmlns:a16="http://schemas.microsoft.com/office/drawing/2014/main" id="{0E8BE4F3-2195-5945-BD70-C77422343B86}"/>
              </a:ext>
            </a:extLst>
          </p:cNvPr>
          <p:cNvSpPr txBox="1"/>
          <p:nvPr/>
        </p:nvSpPr>
        <p:spPr>
          <a:xfrm rot="16200000">
            <a:off x="-404205" y="2615346"/>
            <a:ext cx="1869166" cy="369332"/>
          </a:xfrm>
          <a:prstGeom prst="rect">
            <a:avLst/>
          </a:prstGeom>
          <a:noFill/>
        </p:spPr>
        <p:txBody>
          <a:bodyPr wrap="none" rtlCol="0">
            <a:spAutoFit/>
          </a:bodyPr>
          <a:lstStyle/>
          <a:p>
            <a:r>
              <a:rPr lang="en-US" dirty="0"/>
              <a:t>Relative Efficiency</a:t>
            </a:r>
          </a:p>
        </p:txBody>
      </p:sp>
      <p:pic>
        <p:nvPicPr>
          <p:cNvPr id="15" name="Picture 14">
            <a:extLst>
              <a:ext uri="{FF2B5EF4-FFF2-40B4-BE49-F238E27FC236}">
                <a16:creationId xmlns:a16="http://schemas.microsoft.com/office/drawing/2014/main" id="{61B5D3A8-09B8-7F47-99A2-0AA1E58FF0F4}"/>
              </a:ext>
            </a:extLst>
          </p:cNvPr>
          <p:cNvPicPr>
            <a:picLocks noChangeAspect="1"/>
          </p:cNvPicPr>
          <p:nvPr/>
        </p:nvPicPr>
        <p:blipFill>
          <a:blip r:embed="rId5"/>
          <a:stretch>
            <a:fillRect/>
          </a:stretch>
        </p:blipFill>
        <p:spPr>
          <a:xfrm>
            <a:off x="1002335" y="1052486"/>
            <a:ext cx="4020272" cy="800244"/>
          </a:xfrm>
          <a:prstGeom prst="rect">
            <a:avLst/>
          </a:prstGeom>
        </p:spPr>
      </p:pic>
    </p:spTree>
    <p:extLst>
      <p:ext uri="{BB962C8B-B14F-4D97-AF65-F5344CB8AC3E}">
        <p14:creationId xmlns:p14="http://schemas.microsoft.com/office/powerpoint/2010/main" val="398330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F3E7D6-741C-F945-A41F-6F47957C08E2}"/>
              </a:ext>
            </a:extLst>
          </p:cNvPr>
          <p:cNvPicPr>
            <a:picLocks noChangeAspect="1"/>
          </p:cNvPicPr>
          <p:nvPr/>
        </p:nvPicPr>
        <p:blipFill>
          <a:blip r:embed="rId2"/>
          <a:stretch>
            <a:fillRect/>
          </a:stretch>
        </p:blipFill>
        <p:spPr>
          <a:xfrm>
            <a:off x="6000662" y="804755"/>
            <a:ext cx="5192484" cy="2019299"/>
          </a:xfrm>
          <a:prstGeom prst="rect">
            <a:avLst/>
          </a:prstGeom>
        </p:spPr>
      </p:pic>
      <p:pic>
        <p:nvPicPr>
          <p:cNvPr id="7" name="Picture 6">
            <a:extLst>
              <a:ext uri="{FF2B5EF4-FFF2-40B4-BE49-F238E27FC236}">
                <a16:creationId xmlns:a16="http://schemas.microsoft.com/office/drawing/2014/main" id="{4894DF5A-8E91-2549-98E9-147799FC87FF}"/>
              </a:ext>
            </a:extLst>
          </p:cNvPr>
          <p:cNvPicPr>
            <a:picLocks noChangeAspect="1"/>
          </p:cNvPicPr>
          <p:nvPr/>
        </p:nvPicPr>
        <p:blipFill>
          <a:blip r:embed="rId3"/>
          <a:stretch>
            <a:fillRect/>
          </a:stretch>
        </p:blipFill>
        <p:spPr>
          <a:xfrm>
            <a:off x="5872412" y="3301743"/>
            <a:ext cx="5320734" cy="3412027"/>
          </a:xfrm>
          <a:prstGeom prst="rect">
            <a:avLst/>
          </a:prstGeom>
        </p:spPr>
      </p:pic>
      <p:sp>
        <p:nvSpPr>
          <p:cNvPr id="2" name="Title 1">
            <a:extLst>
              <a:ext uri="{FF2B5EF4-FFF2-40B4-BE49-F238E27FC236}">
                <a16:creationId xmlns:a16="http://schemas.microsoft.com/office/drawing/2014/main" id="{CA3FA8B7-8674-DD48-BFBB-37EE29F2F221}"/>
              </a:ext>
            </a:extLst>
          </p:cNvPr>
          <p:cNvSpPr>
            <a:spLocks noGrp="1"/>
          </p:cNvSpPr>
          <p:nvPr>
            <p:ph type="title"/>
          </p:nvPr>
        </p:nvSpPr>
        <p:spPr/>
        <p:txBody>
          <a:bodyPr/>
          <a:lstStyle/>
          <a:p>
            <a:r>
              <a:rPr lang="en-US" dirty="0"/>
              <a:t>Tests on sapphire detectors</a:t>
            </a:r>
          </a:p>
        </p:txBody>
      </p:sp>
      <p:sp>
        <p:nvSpPr>
          <p:cNvPr id="3" name="Content Placeholder 2">
            <a:extLst>
              <a:ext uri="{FF2B5EF4-FFF2-40B4-BE49-F238E27FC236}">
                <a16:creationId xmlns:a16="http://schemas.microsoft.com/office/drawing/2014/main" id="{6CAD39B0-4531-4E40-8FD3-26188E127B6A}"/>
              </a:ext>
            </a:extLst>
          </p:cNvPr>
          <p:cNvSpPr>
            <a:spLocks noGrp="1"/>
          </p:cNvSpPr>
          <p:nvPr>
            <p:ph idx="1"/>
          </p:nvPr>
        </p:nvSpPr>
        <p:spPr>
          <a:xfrm>
            <a:off x="121652" y="955861"/>
            <a:ext cx="5664200" cy="5437187"/>
          </a:xfrm>
        </p:spPr>
        <p:txBody>
          <a:bodyPr>
            <a:normAutofit fontScale="92500" lnSpcReduction="10000"/>
          </a:bodyPr>
          <a:lstStyle/>
          <a:p>
            <a:r>
              <a:rPr lang="en-US" dirty="0"/>
              <a:t>Intensive beam tests for FLASH and XFEL (electron beams)</a:t>
            </a:r>
          </a:p>
          <a:p>
            <a:r>
              <a:rPr lang="en-US" dirty="0"/>
              <a:t>Sapphire detectors have been intensively tested as beam halo and beam loss monitors at the Large Hadron Collider (CMS)</a:t>
            </a:r>
          </a:p>
          <a:p>
            <a:r>
              <a:rPr lang="en-US" dirty="0"/>
              <a:t>A sapphire version of BCM has been intensively tested during RUN2 (BCML2 sapphire) and the performances can be compared with BCML2 </a:t>
            </a:r>
            <a:r>
              <a:rPr lang="en-US" dirty="0" err="1"/>
              <a:t>pCVD</a:t>
            </a:r>
            <a:r>
              <a:rPr lang="en-US" dirty="0"/>
              <a:t> diamond version</a:t>
            </a:r>
          </a:p>
          <a:p>
            <a:r>
              <a:rPr lang="en-US" dirty="0"/>
              <a:t>Improved version (increased signal strength) of sapphire detector planned also for HL-LHC</a:t>
            </a:r>
          </a:p>
        </p:txBody>
      </p:sp>
      <p:sp>
        <p:nvSpPr>
          <p:cNvPr id="4" name="Date Placeholder 3">
            <a:extLst>
              <a:ext uri="{FF2B5EF4-FFF2-40B4-BE49-F238E27FC236}">
                <a16:creationId xmlns:a16="http://schemas.microsoft.com/office/drawing/2014/main" id="{B6DE3951-6A34-8A47-AB11-263FDBF4FFBB}"/>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4F2D509C-0FFF-DA4F-ABDD-E7ACC522648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3C80708-508E-B348-BA37-B6C8EA7A4512}"/>
              </a:ext>
            </a:extLst>
          </p:cNvPr>
          <p:cNvSpPr>
            <a:spLocks noGrp="1"/>
          </p:cNvSpPr>
          <p:nvPr>
            <p:ph type="sldNum" sz="quarter" idx="12"/>
          </p:nvPr>
        </p:nvSpPr>
        <p:spPr/>
        <p:txBody>
          <a:bodyPr/>
          <a:lstStyle/>
          <a:p>
            <a:fld id="{4937FEE4-6955-6144-97DB-3F8891831B30}" type="slidenum">
              <a:rPr lang="en-GB" smtClean="0"/>
              <a:pPr/>
              <a:t>7</a:t>
            </a:fld>
            <a:endParaRPr lang="en-GB" dirty="0"/>
          </a:p>
        </p:txBody>
      </p:sp>
      <p:sp>
        <p:nvSpPr>
          <p:cNvPr id="8" name="Rectangle 7">
            <a:extLst>
              <a:ext uri="{FF2B5EF4-FFF2-40B4-BE49-F238E27FC236}">
                <a16:creationId xmlns:a16="http://schemas.microsoft.com/office/drawing/2014/main" id="{1C77690F-D892-604C-9C5D-EBACD489049C}"/>
              </a:ext>
            </a:extLst>
          </p:cNvPr>
          <p:cNvSpPr/>
          <p:nvPr/>
        </p:nvSpPr>
        <p:spPr>
          <a:xfrm>
            <a:off x="7326391" y="3101342"/>
            <a:ext cx="2412776" cy="369332"/>
          </a:xfrm>
          <a:prstGeom prst="rect">
            <a:avLst/>
          </a:prstGeom>
        </p:spPr>
        <p:txBody>
          <a:bodyPr wrap="none">
            <a:spAutoFit/>
          </a:bodyPr>
          <a:lstStyle/>
          <a:p>
            <a:r>
              <a:rPr lang="en-US" dirty="0">
                <a:latin typeface="URWPalladioL"/>
              </a:rPr>
              <a:t>CERN-THESIS-2017-071 </a:t>
            </a:r>
            <a:endParaRPr lang="en-US" dirty="0"/>
          </a:p>
        </p:txBody>
      </p:sp>
    </p:spTree>
    <p:extLst>
      <p:ext uri="{BB962C8B-B14F-4D97-AF65-F5344CB8AC3E}">
        <p14:creationId xmlns:p14="http://schemas.microsoft.com/office/powerpoint/2010/main" val="33440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9D85-C001-E442-90D9-37EA0423AAD0}"/>
              </a:ext>
            </a:extLst>
          </p:cNvPr>
          <p:cNvSpPr>
            <a:spLocks noGrp="1"/>
          </p:cNvSpPr>
          <p:nvPr>
            <p:ph type="title"/>
          </p:nvPr>
        </p:nvSpPr>
        <p:spPr>
          <a:xfrm>
            <a:off x="279399" y="-93225"/>
            <a:ext cx="10913746" cy="967396"/>
          </a:xfrm>
        </p:spPr>
        <p:txBody>
          <a:bodyPr/>
          <a:lstStyle/>
          <a:p>
            <a:r>
              <a:rPr lang="en-US" dirty="0"/>
              <a:t>Detector Performances</a:t>
            </a:r>
          </a:p>
        </p:txBody>
      </p:sp>
      <p:sp>
        <p:nvSpPr>
          <p:cNvPr id="3" name="Content Placeholder 2">
            <a:extLst>
              <a:ext uri="{FF2B5EF4-FFF2-40B4-BE49-F238E27FC236}">
                <a16:creationId xmlns:a16="http://schemas.microsoft.com/office/drawing/2014/main" id="{0C5BDFF1-C7D8-B14E-8BCF-E8230AA90630}"/>
              </a:ext>
            </a:extLst>
          </p:cNvPr>
          <p:cNvSpPr>
            <a:spLocks noGrp="1"/>
          </p:cNvSpPr>
          <p:nvPr>
            <p:ph idx="1"/>
          </p:nvPr>
        </p:nvSpPr>
        <p:spPr>
          <a:xfrm>
            <a:off x="279399" y="4731768"/>
            <a:ext cx="10676467" cy="1999231"/>
          </a:xfrm>
        </p:spPr>
        <p:txBody>
          <a:bodyPr>
            <a:normAutofit fontScale="92500" lnSpcReduction="20000"/>
          </a:bodyPr>
          <a:lstStyle/>
          <a:p>
            <a:r>
              <a:rPr lang="en-US" dirty="0"/>
              <a:t>Assuming 10 </a:t>
            </a:r>
            <a:r>
              <a:rPr lang="en-US" dirty="0" err="1"/>
              <a:t>MGy</a:t>
            </a:r>
            <a:r>
              <a:rPr lang="en-US" dirty="0"/>
              <a:t> , lifetime ~ 60 days (can be improved, see next slide)</a:t>
            </a:r>
          </a:p>
          <a:p>
            <a:r>
              <a:rPr lang="en-US" dirty="0"/>
              <a:t>COG Algorithm</a:t>
            </a:r>
          </a:p>
          <a:p>
            <a:pPr lvl="1"/>
            <a:r>
              <a:rPr lang="en-US" dirty="0"/>
              <a:t>25 </a:t>
            </a:r>
            <a:r>
              <a:rPr lang="en-US" dirty="0">
                <a:latin typeface="Symbol" pitchFamily="2" charset="2"/>
              </a:rPr>
              <a:t>m</a:t>
            </a:r>
            <a:r>
              <a:rPr lang="en-US" dirty="0"/>
              <a:t>m on the single BX</a:t>
            </a:r>
          </a:p>
          <a:p>
            <a:pPr lvl="1"/>
            <a:r>
              <a:rPr lang="en-US" dirty="0"/>
              <a:t>5 </a:t>
            </a:r>
            <a:r>
              <a:rPr lang="en-US" dirty="0">
                <a:latin typeface="Symbol" pitchFamily="2" charset="2"/>
              </a:rPr>
              <a:t>m</a:t>
            </a:r>
            <a:r>
              <a:rPr lang="en-US" dirty="0"/>
              <a:t>m on 25 BX</a:t>
            </a:r>
          </a:p>
          <a:p>
            <a:pPr lvl="1"/>
            <a:r>
              <a:rPr lang="en-US" dirty="0"/>
              <a:t>Readout energy resolution R &lt; 30% needed</a:t>
            </a:r>
          </a:p>
          <a:p>
            <a:pPr lvl="1"/>
            <a:endParaRPr lang="en-US" dirty="0"/>
          </a:p>
          <a:p>
            <a:endParaRPr lang="en-US" dirty="0"/>
          </a:p>
        </p:txBody>
      </p:sp>
      <p:sp>
        <p:nvSpPr>
          <p:cNvPr id="4" name="Date Placeholder 3">
            <a:extLst>
              <a:ext uri="{FF2B5EF4-FFF2-40B4-BE49-F238E27FC236}">
                <a16:creationId xmlns:a16="http://schemas.microsoft.com/office/drawing/2014/main" id="{D44C091E-9BBA-1147-A301-FA525D094CF4}"/>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3A165ABA-853D-384C-A472-77CF06BDB0F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7DFAB109-27BF-CC4A-916E-987AB84C6F19}"/>
              </a:ext>
            </a:extLst>
          </p:cNvPr>
          <p:cNvSpPr>
            <a:spLocks noGrp="1"/>
          </p:cNvSpPr>
          <p:nvPr>
            <p:ph type="sldNum" sz="quarter" idx="12"/>
          </p:nvPr>
        </p:nvSpPr>
        <p:spPr/>
        <p:txBody>
          <a:bodyPr/>
          <a:lstStyle/>
          <a:p>
            <a:fld id="{4937FEE4-6955-6144-97DB-3F8891831B30}" type="slidenum">
              <a:rPr lang="en-GB" smtClean="0"/>
              <a:pPr/>
              <a:t>8</a:t>
            </a:fld>
            <a:endParaRPr lang="en-GB" dirty="0"/>
          </a:p>
        </p:txBody>
      </p:sp>
      <p:pic>
        <p:nvPicPr>
          <p:cNvPr id="14" name="Picture 13">
            <a:extLst>
              <a:ext uri="{FF2B5EF4-FFF2-40B4-BE49-F238E27FC236}">
                <a16:creationId xmlns:a16="http://schemas.microsoft.com/office/drawing/2014/main" id="{0B1963CB-6345-E241-BDA8-49E50C1ECE6B}"/>
              </a:ext>
            </a:extLst>
          </p:cNvPr>
          <p:cNvPicPr>
            <a:picLocks noChangeAspect="1"/>
          </p:cNvPicPr>
          <p:nvPr/>
        </p:nvPicPr>
        <p:blipFill>
          <a:blip r:embed="rId2"/>
          <a:stretch>
            <a:fillRect/>
          </a:stretch>
        </p:blipFill>
        <p:spPr>
          <a:xfrm>
            <a:off x="279399" y="729579"/>
            <a:ext cx="7882468" cy="3747840"/>
          </a:xfrm>
          <a:prstGeom prst="rect">
            <a:avLst/>
          </a:prstGeom>
        </p:spPr>
      </p:pic>
      <p:sp>
        <p:nvSpPr>
          <p:cNvPr id="15" name="TextBox 14">
            <a:extLst>
              <a:ext uri="{FF2B5EF4-FFF2-40B4-BE49-F238E27FC236}">
                <a16:creationId xmlns:a16="http://schemas.microsoft.com/office/drawing/2014/main" id="{379E923E-12D5-C14C-B07D-0165A5B46294}"/>
              </a:ext>
            </a:extLst>
          </p:cNvPr>
          <p:cNvSpPr txBox="1"/>
          <p:nvPr/>
        </p:nvSpPr>
        <p:spPr>
          <a:xfrm>
            <a:off x="7460526" y="5300313"/>
            <a:ext cx="3854645" cy="1200329"/>
          </a:xfrm>
          <a:prstGeom prst="rect">
            <a:avLst/>
          </a:prstGeom>
          <a:solidFill>
            <a:srgbClr val="FFFF00"/>
          </a:solidFill>
        </p:spPr>
        <p:txBody>
          <a:bodyPr wrap="none" rtlCol="0">
            <a:spAutoFit/>
          </a:bodyPr>
          <a:lstStyle/>
          <a:p>
            <a:r>
              <a:rPr lang="en-US" sz="2400" dirty="0"/>
              <a:t>Point of attention</a:t>
            </a:r>
          </a:p>
          <a:p>
            <a:r>
              <a:rPr lang="en-US" sz="2400" dirty="0"/>
              <a:t>Detector Thickness: 0.14% Xo</a:t>
            </a:r>
          </a:p>
          <a:p>
            <a:r>
              <a:rPr lang="en-US" sz="2400" dirty="0"/>
              <a:t>1m of air : 0.33% Xo</a:t>
            </a:r>
            <a:endParaRPr lang="en-US" dirty="0"/>
          </a:p>
        </p:txBody>
      </p:sp>
    </p:spTree>
    <p:extLst>
      <p:ext uri="{BB962C8B-B14F-4D97-AF65-F5344CB8AC3E}">
        <p14:creationId xmlns:p14="http://schemas.microsoft.com/office/powerpoint/2010/main" val="322549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1E9DE3-E629-BE46-82B5-EA5DA83F97EC}"/>
              </a:ext>
            </a:extLst>
          </p:cNvPr>
          <p:cNvSpPr/>
          <p:nvPr/>
        </p:nvSpPr>
        <p:spPr>
          <a:xfrm>
            <a:off x="9731829" y="1116874"/>
            <a:ext cx="130628" cy="27040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4735E8-DBD6-BE42-A00C-96868EB0391C}"/>
              </a:ext>
            </a:extLst>
          </p:cNvPr>
          <p:cNvSpPr>
            <a:spLocks noGrp="1"/>
          </p:cNvSpPr>
          <p:nvPr>
            <p:ph type="title"/>
          </p:nvPr>
        </p:nvSpPr>
        <p:spPr/>
        <p:txBody>
          <a:bodyPr>
            <a:normAutofit fontScale="90000"/>
          </a:bodyPr>
          <a:lstStyle/>
          <a:p>
            <a:r>
              <a:rPr lang="en-GB" dirty="0"/>
              <a:t>Adding sub-millimetric movement to the detector</a:t>
            </a:r>
          </a:p>
        </p:txBody>
      </p:sp>
      <p:sp>
        <p:nvSpPr>
          <p:cNvPr id="3" name="Content Placeholder 2">
            <a:extLst>
              <a:ext uri="{FF2B5EF4-FFF2-40B4-BE49-F238E27FC236}">
                <a16:creationId xmlns:a16="http://schemas.microsoft.com/office/drawing/2014/main" id="{23062460-F1A2-6D4B-8F94-E1D789159953}"/>
              </a:ext>
            </a:extLst>
          </p:cNvPr>
          <p:cNvSpPr>
            <a:spLocks noGrp="1"/>
          </p:cNvSpPr>
          <p:nvPr>
            <p:ph idx="1"/>
          </p:nvPr>
        </p:nvSpPr>
        <p:spPr>
          <a:xfrm>
            <a:off x="279400" y="1293812"/>
            <a:ext cx="8110674" cy="5437187"/>
          </a:xfrm>
        </p:spPr>
        <p:txBody>
          <a:bodyPr/>
          <a:lstStyle/>
          <a:p>
            <a:r>
              <a:rPr lang="en-US" dirty="0"/>
              <a:t>radiation damage of Sapphire leads only to the lost of charge collection efficiency</a:t>
            </a:r>
          </a:p>
          <a:p>
            <a:r>
              <a:rPr lang="en-US" dirty="0"/>
              <a:t>the leakage current stays negligible (~</a:t>
            </a:r>
            <a:r>
              <a:rPr lang="en-US" dirty="0" err="1"/>
              <a:t>pA</a:t>
            </a:r>
            <a:r>
              <a:rPr lang="en-US" dirty="0"/>
              <a:t>)</a:t>
            </a:r>
          </a:p>
          <a:p>
            <a:r>
              <a:rPr lang="en-US" dirty="0"/>
              <a:t>Displace detector along strips, for instance, by ~0.1 mm every 10 days</a:t>
            </a:r>
          </a:p>
          <a:p>
            <a:r>
              <a:rPr lang="en-US" dirty="0"/>
              <a:t>Piezo motors (micrometric steps) are widely used</a:t>
            </a:r>
          </a:p>
          <a:p>
            <a:r>
              <a:rPr lang="en-US" dirty="0"/>
              <a:t>Factor 100 in lifetime achieved!</a:t>
            </a:r>
          </a:p>
          <a:p>
            <a:r>
              <a:rPr lang="en-US" dirty="0"/>
              <a:t>Method does not work with Silicon  (too high leakage current when high dose is absorbed)</a:t>
            </a:r>
          </a:p>
          <a:p>
            <a:endParaRPr lang="en-GB" dirty="0"/>
          </a:p>
        </p:txBody>
      </p:sp>
      <p:sp>
        <p:nvSpPr>
          <p:cNvPr id="4" name="Date Placeholder 3">
            <a:extLst>
              <a:ext uri="{FF2B5EF4-FFF2-40B4-BE49-F238E27FC236}">
                <a16:creationId xmlns:a16="http://schemas.microsoft.com/office/drawing/2014/main" id="{77F55493-0B22-084A-AD1A-A3EBC0BCF01B}"/>
              </a:ext>
            </a:extLst>
          </p:cNvPr>
          <p:cNvSpPr>
            <a:spLocks noGrp="1"/>
          </p:cNvSpPr>
          <p:nvPr>
            <p:ph type="dt" sz="half" idx="10"/>
          </p:nvPr>
        </p:nvSpPr>
        <p:spPr/>
        <p:txBody>
          <a:bodyPr/>
          <a:lstStyle/>
          <a:p>
            <a:fld id="{A7A94272-C749-4C46-9A88-B6C7B95421DE}" type="datetime1">
              <a:rPr lang="it-IT" smtClean="0"/>
              <a:t>01/12/20</a:t>
            </a:fld>
            <a:endParaRPr lang="en-GB" dirty="0"/>
          </a:p>
        </p:txBody>
      </p:sp>
      <p:sp>
        <p:nvSpPr>
          <p:cNvPr id="5" name="Footer Placeholder 4">
            <a:extLst>
              <a:ext uri="{FF2B5EF4-FFF2-40B4-BE49-F238E27FC236}">
                <a16:creationId xmlns:a16="http://schemas.microsoft.com/office/drawing/2014/main" id="{2FB92A63-5FD6-F943-92A0-B7E10FA4955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5461F83-F2A2-DD42-B057-4B7CD328F294}"/>
              </a:ext>
            </a:extLst>
          </p:cNvPr>
          <p:cNvSpPr>
            <a:spLocks noGrp="1"/>
          </p:cNvSpPr>
          <p:nvPr>
            <p:ph type="sldNum" sz="quarter" idx="12"/>
          </p:nvPr>
        </p:nvSpPr>
        <p:spPr/>
        <p:txBody>
          <a:bodyPr/>
          <a:lstStyle/>
          <a:p>
            <a:fld id="{4937FEE4-6955-6144-97DB-3F8891831B30}" type="slidenum">
              <a:rPr lang="en-GB" smtClean="0"/>
              <a:pPr/>
              <a:t>9</a:t>
            </a:fld>
            <a:endParaRPr lang="en-GB" dirty="0"/>
          </a:p>
        </p:txBody>
      </p:sp>
      <p:sp>
        <p:nvSpPr>
          <p:cNvPr id="7" name="Rectangle 6">
            <a:extLst>
              <a:ext uri="{FF2B5EF4-FFF2-40B4-BE49-F238E27FC236}">
                <a16:creationId xmlns:a16="http://schemas.microsoft.com/office/drawing/2014/main" id="{E57A20D5-8A6A-6343-AC8A-E02B1E576A01}"/>
              </a:ext>
            </a:extLst>
          </p:cNvPr>
          <p:cNvSpPr/>
          <p:nvPr/>
        </p:nvSpPr>
        <p:spPr>
          <a:xfrm>
            <a:off x="9731829" y="1267097"/>
            <a:ext cx="130628" cy="2704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15F44F4D-C8E5-6847-ABCD-5A53BB96662A}"/>
              </a:ext>
            </a:extLst>
          </p:cNvPr>
          <p:cNvCxnSpPr/>
          <p:nvPr/>
        </p:nvCxnSpPr>
        <p:spPr>
          <a:xfrm>
            <a:off x="8229600" y="2468880"/>
            <a:ext cx="1397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026AB1-F279-934F-9E94-6656F3C2B8EB}"/>
              </a:ext>
            </a:extLst>
          </p:cNvPr>
          <p:cNvCxnSpPr>
            <a:cxnSpLocks/>
          </p:cNvCxnSpPr>
          <p:nvPr/>
        </p:nvCxnSpPr>
        <p:spPr>
          <a:xfrm flipV="1">
            <a:off x="10032275" y="1486029"/>
            <a:ext cx="0" cy="43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0F42CC-BB1A-3E41-BCA9-A9DBBCF78F1D}"/>
              </a:ext>
            </a:extLst>
          </p:cNvPr>
          <p:cNvCxnSpPr/>
          <p:nvPr/>
        </p:nvCxnSpPr>
        <p:spPr>
          <a:xfrm>
            <a:off x="10032275" y="1078612"/>
            <a:ext cx="0" cy="214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999B8B-CCBF-2647-8BD3-0622D0FCCD3D}"/>
              </a:ext>
            </a:extLst>
          </p:cNvPr>
          <p:cNvSpPr txBox="1"/>
          <p:nvPr/>
        </p:nvSpPr>
        <p:spPr>
          <a:xfrm>
            <a:off x="10060598" y="1001251"/>
            <a:ext cx="906017" cy="369332"/>
          </a:xfrm>
          <a:prstGeom prst="rect">
            <a:avLst/>
          </a:prstGeom>
          <a:noFill/>
        </p:spPr>
        <p:txBody>
          <a:bodyPr wrap="none" rtlCol="0">
            <a:spAutoFit/>
          </a:bodyPr>
          <a:lstStyle/>
          <a:p>
            <a:r>
              <a:rPr lang="en-GB" dirty="0"/>
              <a:t>100 </a:t>
            </a:r>
            <a:r>
              <a:rPr lang="en-GB" dirty="0">
                <a:latin typeface="Symbol" pitchFamily="2" charset="2"/>
              </a:rPr>
              <a:t>m</a:t>
            </a:r>
            <a:r>
              <a:rPr lang="en-GB" dirty="0"/>
              <a:t>m</a:t>
            </a:r>
          </a:p>
        </p:txBody>
      </p:sp>
    </p:spTree>
    <p:extLst>
      <p:ext uri="{BB962C8B-B14F-4D97-AF65-F5344CB8AC3E}">
        <p14:creationId xmlns:p14="http://schemas.microsoft.com/office/powerpoint/2010/main" val="357045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3235DB3-F76A-6049-81DC-E7110AD1706C}" vid="{1133CD7A-1F1E-5D4F-B14E-FCF90A2846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2150</TotalTime>
  <Words>1237</Words>
  <Application>Microsoft Macintosh PowerPoint</Application>
  <PresentationFormat>Widescreen</PresentationFormat>
  <Paragraphs>164</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Calibri Light</vt:lpstr>
      <vt:lpstr>Helvetica</vt:lpstr>
      <vt:lpstr>Symbol</vt:lpstr>
      <vt:lpstr>URWPalladioL</vt:lpstr>
      <vt:lpstr>Wingdings</vt:lpstr>
      <vt:lpstr>Office Theme</vt:lpstr>
      <vt:lpstr>Worksheet</vt:lpstr>
      <vt:lpstr>PowerPoint Presentation</vt:lpstr>
      <vt:lpstr>LUXE experimental setup</vt:lpstr>
      <vt:lpstr>Beam profiler</vt:lpstr>
      <vt:lpstr>Proposed detector</vt:lpstr>
      <vt:lpstr>Why Sapphire?</vt:lpstr>
      <vt:lpstr>Sapphire Radiation Hardness</vt:lpstr>
      <vt:lpstr>Tests on sapphire detectors</vt:lpstr>
      <vt:lpstr>Detector Performances</vt:lpstr>
      <vt:lpstr>Adding sub-millimetric movement to the detector</vt:lpstr>
      <vt:lpstr>Readout Electronics</vt:lpstr>
      <vt:lpstr>Dynamic Range</vt:lpstr>
      <vt:lpstr>Next Steps</vt:lpstr>
      <vt:lpstr>Costs, resources</vt:lpstr>
      <vt:lpstr>Conclusions</vt:lpstr>
      <vt:lpstr>Backup slides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42</cp:revision>
  <dcterms:created xsi:type="dcterms:W3CDTF">2020-11-26T10:15:02Z</dcterms:created>
  <dcterms:modified xsi:type="dcterms:W3CDTF">2020-12-01T16:53:01Z</dcterms:modified>
</cp:coreProperties>
</file>