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71" r:id="rId2"/>
    <p:sldId id="372" r:id="rId3"/>
    <p:sldId id="545" r:id="rId4"/>
    <p:sldId id="537" r:id="rId5"/>
    <p:sldId id="559" r:id="rId6"/>
    <p:sldId id="558" r:id="rId7"/>
    <p:sldId id="566" r:id="rId8"/>
    <p:sldId id="322" r:id="rId9"/>
    <p:sldId id="565" r:id="rId10"/>
    <p:sldId id="563" r:id="rId11"/>
    <p:sldId id="556" r:id="rId12"/>
    <p:sldId id="375" r:id="rId13"/>
    <p:sldId id="567" r:id="rId14"/>
    <p:sldId id="568" r:id="rId15"/>
    <p:sldId id="571" r:id="rId16"/>
    <p:sldId id="569" r:id="rId17"/>
    <p:sldId id="573" r:id="rId18"/>
    <p:sldId id="572" r:id="rId19"/>
    <p:sldId id="386" r:id="rId20"/>
    <p:sldId id="387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gitte" initials="b" lastIdx="4" clrIdx="0"/>
  <p:cmAuthor id="2" name="Ralph Assman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F6EC3"/>
    <a:srgbClr val="4472C4"/>
    <a:srgbClr val="D9D9D9"/>
    <a:srgbClr val="666666"/>
    <a:srgbClr val="779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4"/>
    <p:restoredTop sz="92459"/>
  </p:normalViewPr>
  <p:slideViewPr>
    <p:cSldViewPr snapToGrid="0" snapToObjects="1">
      <p:cViewPr varScale="1">
        <p:scale>
          <a:sx n="204" d="100"/>
          <a:sy n="204" d="100"/>
        </p:scale>
        <p:origin x="-120" y="-4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7" d="100"/>
        <a:sy n="10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BF9CC-A14B-C246-8F40-C21674D66846}" type="datetimeFigureOut">
              <a:rPr lang="en-US" smtClean="0"/>
              <a:t>30.07.21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92FE8-72BF-934B-8FE4-E76D1FB91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147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75E36-B6FA-B943-8D82-4A452DDF1B8F}" type="datetimeFigureOut">
              <a:rPr lang="en-US" smtClean="0"/>
              <a:t>30.07.21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A8120-C5C1-0A4A-BA79-3A7AF9275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588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9518-5021-0F42-B152-FBC28E1B70EB}" type="datetime1">
              <a:rPr lang="en-US" smtClean="0"/>
              <a:t>30.07.21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5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0B191-C1B1-904A-8C51-E5286CC277B4}" type="datetime1">
              <a:rPr lang="en-US" smtClean="0"/>
              <a:t>30.07.21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19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E131C-95C6-B047-981A-C76B877BC01D}" type="datetime1">
              <a:rPr lang="en-US" smtClean="0"/>
              <a:t>30.07.21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7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R. Assmann, E. Gschwendtner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613125"/>
            <a:ext cx="8532019" cy="284439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00025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05991" y="1054820"/>
            <a:ext cx="5643563" cy="1840781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05991" y="2972650"/>
            <a:ext cx="5643563" cy="1840781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056709" y="1087042"/>
            <a:ext cx="2781301" cy="180855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056709" y="3003947"/>
            <a:ext cx="2781301" cy="180948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5079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119"/>
            <a:ext cx="8229600" cy="594121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6310"/>
            <a:ext cx="8229600" cy="356996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10C7-595A-354B-9A3F-DFDB259E9782}" type="datetime1">
              <a:rPr lang="en-US" smtClean="0"/>
              <a:t>30.07.21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67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1269-0B51-1049-A7FD-2149362D2072}" type="datetime1">
              <a:rPr lang="en-US" smtClean="0"/>
              <a:t>30.07.21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7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5C0C-4EDA-B84B-B6EA-61DA5BE218AC}" type="datetime1">
              <a:rPr lang="en-US" smtClean="0"/>
              <a:t>30.07.21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1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79214-E390-F745-8148-BE951B04202C}" type="datetime1">
              <a:rPr lang="en-US" smtClean="0"/>
              <a:t>30.07.21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1D2A2-B783-4742-927B-CCEFC7E2354F}" type="datetime1">
              <a:rPr lang="en-US" smtClean="0"/>
              <a:t>30.07.21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8FABC-8DC4-4844-98C9-2EC83A22D248}" type="datetime1">
              <a:rPr lang="en-US" smtClean="0"/>
              <a:t>30.07.21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2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67C4-BC2B-DD49-BD92-B2777B6BDA67}" type="datetime1">
              <a:rPr lang="en-US" smtClean="0"/>
              <a:t>30.07.21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7AC0F-6EBE-C446-827B-568EB9A5A598}" type="datetime1">
              <a:rPr lang="en-US" smtClean="0"/>
              <a:t>30.07.21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10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6306"/>
            <a:ext cx="8229600" cy="3699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Master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styles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2C23C-8F04-A045-B579-3924990D72F4}" type="datetime1">
              <a:rPr lang="en-US" smtClean="0"/>
              <a:t>30.07.21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767263"/>
            <a:ext cx="8229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R. Assmann, E. Gschwendtner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C5F25-5D95-1C4F-BEBE-03B36B62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8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tiff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image" Target="../media/image24.tiff"/><Relationship Id="rId6" Type="http://schemas.openxmlformats.org/officeDocument/2006/relationships/image" Target="../media/image25.tiff"/><Relationship Id="rId7" Type="http://schemas.openxmlformats.org/officeDocument/2006/relationships/image" Target="../media/image26.tiff"/><Relationship Id="rId8" Type="http://schemas.openxmlformats.org/officeDocument/2006/relationships/image" Target="../media/image27.tiff"/><Relationship Id="rId9" Type="http://schemas.openxmlformats.org/officeDocument/2006/relationships/image" Target="../media/image28.tiff"/><Relationship Id="rId10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edda.gschwendtner@cern.ch" TargetMode="External"/><Relationship Id="rId4" Type="http://schemas.openxmlformats.org/officeDocument/2006/relationships/hyperlink" Target="mailto:expertpanel-plasmalaser-townhall@cern.ch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alph.assmann@desy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41900/" TargetMode="External"/><Relationship Id="rId4" Type="http://schemas.openxmlformats.org/officeDocument/2006/relationships/hyperlink" Target="https://indico.cern.ch/event/1040116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cern.ch/event/1041900/%2311-150-mev-s-band-injector-li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image" Target="../media/image17.tiff"/><Relationship Id="rId9" Type="http://schemas.openxmlformats.org/officeDocument/2006/relationships/image" Target="../media/image18.tiff"/><Relationship Id="rId10" Type="http://schemas.openxmlformats.org/officeDocument/2006/relationships/image" Target="../media/image19.tiff"/><Relationship Id="rId11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0E9EB8-764F-3A4C-9403-782DE19BF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24786"/>
            <a:ext cx="7772400" cy="2182178"/>
          </a:xfrm>
        </p:spPr>
        <p:txBody>
          <a:bodyPr>
            <a:normAutofit/>
          </a:bodyPr>
          <a:lstStyle/>
          <a:p>
            <a:r>
              <a:rPr lang="en-US" sz="4000" dirty="0"/>
              <a:t>Plasma-Based and Laser Accelerators </a:t>
            </a:r>
            <a:br>
              <a:rPr lang="en-US" sz="4000" dirty="0"/>
            </a:br>
            <a:r>
              <a:rPr lang="en-US" sz="4000" dirty="0"/>
              <a:t>for High-Energy Physics</a:t>
            </a:r>
            <a:endParaRPr lang="x-none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6EF80D-083F-6545-8DFC-2AEE5082B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839949"/>
            <a:ext cx="6400800" cy="1314450"/>
          </a:xfrm>
        </p:spPr>
        <p:txBody>
          <a:bodyPr>
            <a:noAutofit/>
          </a:bodyPr>
          <a:lstStyle/>
          <a:p>
            <a:r>
              <a:rPr lang="en-GB" sz="2000" b="1" u="sng" dirty="0"/>
              <a:t>Ralph Assmann</a:t>
            </a:r>
            <a:r>
              <a:rPr lang="en-GB" sz="2000" dirty="0"/>
              <a:t>, DESY and INFN</a:t>
            </a:r>
          </a:p>
          <a:p>
            <a:r>
              <a:rPr lang="en-GB" sz="2000" dirty="0" err="1"/>
              <a:t>Edda</a:t>
            </a:r>
            <a:r>
              <a:rPr lang="en-GB" sz="2000" dirty="0"/>
              <a:t> </a:t>
            </a:r>
            <a:r>
              <a:rPr lang="en-GB" sz="2000" dirty="0" err="1"/>
              <a:t>Gschwendtner</a:t>
            </a:r>
            <a:r>
              <a:rPr lang="en-GB" sz="2000" dirty="0"/>
              <a:t>, CERN</a:t>
            </a:r>
            <a:endParaRPr lang="x-none" sz="2000" dirty="0"/>
          </a:p>
          <a:p>
            <a:endParaRPr lang="en-GB" sz="1100" dirty="0"/>
          </a:p>
          <a:p>
            <a:r>
              <a:rPr lang="en-GB" sz="2000" dirty="0"/>
              <a:t>EPS-HEP2021, Virtual at Hamburg, DESY, 26 </a:t>
            </a:r>
            <a:r>
              <a:rPr lang="mr-IN" sz="2000" dirty="0"/>
              <a:t>–</a:t>
            </a:r>
            <a:r>
              <a:rPr lang="en-GB" sz="2000" dirty="0"/>
              <a:t> 30 July 2021</a:t>
            </a:r>
          </a:p>
          <a:p>
            <a:endParaRPr lang="en-GB" sz="1200" dirty="0"/>
          </a:p>
          <a:p>
            <a:r>
              <a:rPr lang="en-GB" sz="2000" dirty="0"/>
              <a:t>30 July 2021</a:t>
            </a:r>
          </a:p>
        </p:txBody>
      </p:sp>
    </p:spTree>
    <p:extLst>
      <p:ext uri="{BB962C8B-B14F-4D97-AF65-F5344CB8AC3E}">
        <p14:creationId xmlns:p14="http://schemas.microsoft.com/office/powerpoint/2010/main" val="542748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10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DB3219A-125C-F640-9EF1-19CEF1F5C0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8" y="31125"/>
            <a:ext cx="2877721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EB621D-36E8-4846-91A7-DE23A8EFA0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02" y="1749070"/>
            <a:ext cx="2165142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DD0BCB5-37DC-8748-961C-1FD8565AA8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918" y="31125"/>
            <a:ext cx="2877723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AF2D6B-3C5E-7047-B0B7-0E4D84939A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684" y="54527"/>
            <a:ext cx="2877722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D60A1C-39C2-AF4F-9BEC-BEB1646EA7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098" y="1755295"/>
            <a:ext cx="209164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8DA86D4-23B9-7B41-9935-57FFC4964B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780" y="1755295"/>
            <a:ext cx="2296364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04C4449-9D07-7B4C-9A67-6426B31979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693" y="1761520"/>
            <a:ext cx="209164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081B21-14D5-2C45-997E-AB0584E5E5B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4" y="3435510"/>
            <a:ext cx="2877722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5D9C006-F0B3-684A-9758-4057B7B832F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549" y="3460072"/>
            <a:ext cx="2877722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2E1826F-B6AC-5549-B9FA-3C182A0A1E2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617" y="3435510"/>
            <a:ext cx="2877722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2576">
            <a:off x="5663778" y="2172783"/>
            <a:ext cx="1085441" cy="144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9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143997"/>
            <a:ext cx="8229600" cy="510301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Press Release ESFRI 30.6.21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342900">
              <a:defRPr/>
            </a:pPr>
            <a:r>
              <a:rPr lang="en-GB" sz="675">
                <a:solidFill>
                  <a:prstClr val="black"/>
                </a:solidFill>
                <a:latin typeface="Arial"/>
              </a:rPr>
              <a:t>R. Assmann, E. Gschwendtner</a:t>
            </a:r>
            <a:endParaRPr lang="en-US" sz="675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B6A832E5-5BA7-6940-9F67-01826D6D0B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60" y="883780"/>
            <a:ext cx="5215625" cy="394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3223D0-A2C6-494C-8F13-C8030B559A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7408" y="340855"/>
            <a:ext cx="4787045" cy="448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9E0EC38-1682-694E-BA5B-5DD4B437C63C}"/>
              </a:ext>
            </a:extLst>
          </p:cNvPr>
          <p:cNvSpPr/>
          <p:nvPr/>
        </p:nvSpPr>
        <p:spPr>
          <a:xfrm>
            <a:off x="3541925" y="27978"/>
            <a:ext cx="51341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x-none" sz="1200" i="1" dirty="0"/>
              <a:t>https://www.esfri.eu/latest-esfri-news/new-ris-roadmap-2021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D6D6D54-B1E2-2A4E-8F4D-8B771956E032}"/>
              </a:ext>
            </a:extLst>
          </p:cNvPr>
          <p:cNvSpPr/>
          <p:nvPr/>
        </p:nvSpPr>
        <p:spPr>
          <a:xfrm>
            <a:off x="4276725" y="3419475"/>
            <a:ext cx="4286250" cy="14076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 dirty="0" err="1">
              <a:solidFill>
                <a:schemeClr val="tx1"/>
              </a:solidFill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45895E70-734E-3749-9450-0EDB3E080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968" y="818966"/>
            <a:ext cx="5918918" cy="161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85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3688AF-438D-E945-BC40-508A85298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518"/>
            <a:ext cx="8229600" cy="594121"/>
          </a:xfrm>
        </p:spPr>
        <p:txBody>
          <a:bodyPr>
            <a:noAutofit/>
          </a:bodyPr>
          <a:lstStyle/>
          <a:p>
            <a:r>
              <a:rPr lang="x-none" sz="2800"/>
              <a:t>Main Challenges</a:t>
            </a:r>
            <a:r>
              <a:rPr lang="en-US" sz="2800" dirty="0"/>
              <a:t> for </a:t>
            </a:r>
            <a:r>
              <a:rPr lang="de-DE" sz="2800" dirty="0" err="1"/>
              <a:t>Particle</a:t>
            </a:r>
            <a:r>
              <a:rPr lang="de-DE" sz="2800" dirty="0"/>
              <a:t> </a:t>
            </a:r>
            <a:r>
              <a:rPr lang="de-DE" sz="2800" dirty="0" err="1"/>
              <a:t>Physics</a:t>
            </a:r>
            <a:r>
              <a:rPr lang="de-DE" sz="2800" dirty="0"/>
              <a:t> </a:t>
            </a:r>
            <a:r>
              <a:rPr lang="de-DE" sz="2800" dirty="0" err="1"/>
              <a:t>Use</a:t>
            </a:r>
            <a:r>
              <a:rPr lang="de-DE" sz="2800" dirty="0"/>
              <a:t> </a:t>
            </a:r>
            <a:r>
              <a:rPr lang="en-US" sz="2800" dirty="0"/>
              <a:t>Reviewed</a:t>
            </a:r>
            <a:endParaRPr lang="x-none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28ED0B-754A-5C4D-BB58-C8E1E78B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2C8705-33DB-D840-9160-F3529936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12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2F8ADA7-B4A7-5144-BDC4-4C8AA0EA76D4}"/>
              </a:ext>
            </a:extLst>
          </p:cNvPr>
          <p:cNvGrpSpPr/>
          <p:nvPr/>
        </p:nvGrpSpPr>
        <p:grpSpPr>
          <a:xfrm>
            <a:off x="258557" y="777240"/>
            <a:ext cx="8671034" cy="3895659"/>
            <a:chOff x="296392" y="777239"/>
            <a:chExt cx="8671034" cy="389565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99F8FE7-F3AC-3748-9D3A-7A250E517504}"/>
                </a:ext>
              </a:extLst>
            </p:cNvPr>
            <p:cNvSpPr/>
            <p:nvPr/>
          </p:nvSpPr>
          <p:spPr>
            <a:xfrm>
              <a:off x="296392" y="777239"/>
              <a:ext cx="8671034" cy="389565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067EAF2-A6C3-1142-B127-C2D2F3222DE0}"/>
                </a:ext>
              </a:extLst>
            </p:cNvPr>
            <p:cNvSpPr txBox="1"/>
            <p:nvPr/>
          </p:nvSpPr>
          <p:spPr>
            <a:xfrm>
              <a:off x="561251" y="968165"/>
              <a:ext cx="3329679" cy="18158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6EC3"/>
              </a:solidFill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accent1"/>
                  </a:solidFill>
                </a:rPr>
                <a:t>Electron beam with collider quality</a:t>
              </a:r>
              <a:r>
                <a:rPr lang="en-US" sz="1600" dirty="0">
                  <a:solidFill>
                    <a:schemeClr val="accent1"/>
                  </a:solidFill>
                </a:rPr>
                <a:t> </a:t>
              </a:r>
            </a:p>
            <a:p>
              <a:pPr lvl="0" algn="ctr"/>
              <a:r>
                <a:rPr lang="en-US" sz="1200" b="1" dirty="0"/>
                <a:t>1-100 GV/m </a:t>
              </a:r>
              <a:r>
                <a:rPr lang="en-US" sz="1200" dirty="0"/>
                <a:t>acceleration, 15000 </a:t>
              </a:r>
              <a:r>
                <a:rPr lang="en-US" sz="1200" dirty="0" err="1"/>
                <a:t>nC</a:t>
              </a:r>
              <a:r>
                <a:rPr lang="en-US" sz="1200" dirty="0"/>
                <a:t>/s charge delivered, sub-micron transverse emittances, </a:t>
              </a:r>
            </a:p>
            <a:p>
              <a:pPr lvl="0" algn="ctr"/>
              <a:r>
                <a:rPr lang="en-US" sz="1200" dirty="0"/>
                <a:t>10</a:t>
              </a:r>
              <a:r>
                <a:rPr lang="en-US" sz="1200" baseline="30000" dirty="0"/>
                <a:t>-4</a:t>
              </a:r>
              <a:r>
                <a:rPr lang="en-US" sz="1200" dirty="0"/>
                <a:t> rel. energy spread, spin polarization. </a:t>
              </a:r>
            </a:p>
            <a:p>
              <a:pPr lvl="0" algn="ctr"/>
              <a:endParaRPr lang="en-US" sz="1200" b="1" dirty="0">
                <a:solidFill>
                  <a:srgbClr val="FF0000"/>
                </a:solidFill>
              </a:endParaRPr>
            </a:p>
            <a:p>
              <a:pPr lvl="0" algn="ctr"/>
              <a:r>
                <a:rPr lang="en-US" sz="1200" b="1" dirty="0">
                  <a:solidFill>
                    <a:srgbClr val="FF0000"/>
                  </a:solidFill>
                </a:rPr>
                <a:t>Deliverables: </a:t>
              </a:r>
              <a:r>
                <a:rPr lang="en-US" sz="1200" dirty="0"/>
                <a:t>on injectors, numerical simulations, repetition rate, efficiency, beam loading, emittance preservation, energy spread control, polarization, staging, … were proposed.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A5EED9A-3148-2847-AFCD-D736FBEF5FFA}"/>
                </a:ext>
              </a:extLst>
            </p:cNvPr>
            <p:cNvSpPr/>
            <p:nvPr/>
          </p:nvSpPr>
          <p:spPr>
            <a:xfrm>
              <a:off x="561251" y="3197837"/>
              <a:ext cx="3329679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6EC3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accent1"/>
                  </a:solidFill>
                </a:rPr>
                <a:t>Solution for positron acceleration </a:t>
              </a:r>
            </a:p>
            <a:p>
              <a:pPr lvl="0" algn="ctr"/>
              <a:r>
                <a:rPr lang="en-US" sz="1200" dirty="0"/>
                <a:t>with parameters similar to electron bunches.</a:t>
              </a:r>
            </a:p>
            <a:p>
              <a:pPr lvl="0" algn="ctr"/>
              <a:endParaRPr lang="en-US" sz="1200" b="1" dirty="0">
                <a:solidFill>
                  <a:srgbClr val="FF0000"/>
                </a:solidFill>
              </a:endParaRPr>
            </a:p>
            <a:p>
              <a:pPr lvl="0" algn="ctr"/>
              <a:r>
                <a:rPr lang="en-US" sz="1200" b="1" dirty="0">
                  <a:solidFill>
                    <a:srgbClr val="FF0000"/>
                  </a:solidFill>
                </a:rPr>
                <a:t>Deliverables: </a:t>
              </a:r>
              <a:r>
                <a:rPr lang="en-US" sz="1200" dirty="0"/>
                <a:t> on numerical simulations, proof-of-principle experiments were proposed.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41A435D-A3C7-3345-B5C0-C3C7294C1B97}"/>
                </a:ext>
              </a:extLst>
            </p:cNvPr>
            <p:cNvSpPr/>
            <p:nvPr/>
          </p:nvSpPr>
          <p:spPr>
            <a:xfrm>
              <a:off x="4956312" y="968165"/>
              <a:ext cx="3730487" cy="16312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6EC3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accent1"/>
                  </a:solidFill>
                </a:rPr>
                <a:t>Conceptual design very compact collider </a:t>
              </a:r>
            </a:p>
            <a:p>
              <a:pPr lvl="0" algn="ctr"/>
              <a:r>
                <a:rPr lang="en-US" sz="1200" dirty="0"/>
                <a:t>with physics case, self-consistent machine parameter set, realistic assessment of feasibility issues, performance, size and cost. </a:t>
              </a:r>
            </a:p>
            <a:p>
              <a:pPr lvl="0" algn="ctr"/>
              <a:endParaRPr lang="en-US" sz="1200" dirty="0"/>
            </a:p>
            <a:p>
              <a:pPr lvl="0" algn="ctr"/>
              <a:r>
                <a:rPr lang="en-US" sz="1200" b="1" dirty="0">
                  <a:solidFill>
                    <a:srgbClr val="FF0000"/>
                  </a:solidFill>
                </a:rPr>
                <a:t>Deliverables</a:t>
              </a:r>
              <a:r>
                <a:rPr lang="en-US" sz="1200" dirty="0"/>
                <a:t> on a coordinated international design study, including beam delivery, luminosity and interaction region design were proposed.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5A2EA4C3-EBE1-464C-A02E-488B38644196}"/>
                </a:ext>
              </a:extLst>
            </p:cNvPr>
            <p:cNvSpPr/>
            <p:nvPr/>
          </p:nvSpPr>
          <p:spPr>
            <a:xfrm>
              <a:off x="4956311" y="2826774"/>
              <a:ext cx="3730487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F6EC3"/>
              </a:solidFill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n-US" sz="1600" b="1" dirty="0">
                  <a:solidFill>
                    <a:schemeClr val="accent1"/>
                  </a:solidFill>
                </a:rPr>
                <a:t>Intermediate steps towards a particle physics collider and synergy </a:t>
              </a:r>
            </a:p>
            <a:p>
              <a:pPr lvl="0" algn="ctr"/>
              <a:r>
                <a:rPr lang="en-US" sz="1200" dirty="0"/>
                <a:t>with progress in photon science and lower energy applications.</a:t>
              </a:r>
            </a:p>
            <a:p>
              <a:pPr lvl="0" algn="ctr"/>
              <a:r>
                <a:rPr lang="en-US" sz="1200" dirty="0"/>
                <a:t> </a:t>
              </a:r>
            </a:p>
            <a:p>
              <a:pPr lvl="0" algn="ctr"/>
              <a:r>
                <a:rPr lang="en-US" sz="1200" b="1" dirty="0">
                  <a:solidFill>
                    <a:srgbClr val="FF0000"/>
                  </a:solidFill>
                </a:rPr>
                <a:t>Deliverables</a:t>
              </a:r>
              <a:r>
                <a:rPr lang="en-US" sz="1200" dirty="0"/>
                <a:t> for intermediate implementation steps were proposed.</a:t>
              </a:r>
              <a:endParaRPr lang="en-US" sz="1200" dirty="0">
                <a:sym typeface="Wingdings" pitchFamily="2" charset="2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7A639D-5B62-F04E-8394-623B2FF7B25F}"/>
              </a:ext>
            </a:extLst>
          </p:cNvPr>
          <p:cNvSpPr txBox="1"/>
          <p:nvPr/>
        </p:nvSpPr>
        <p:spPr>
          <a:xfrm>
            <a:off x="7610019" y="1628381"/>
            <a:ext cx="97746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b="1" dirty="0">
                <a:solidFill>
                  <a:srgbClr val="3F6EC3"/>
                </a:solidFill>
                <a:latin typeface="Cambria" panose="02040503050406030204" pitchFamily="18" charset="0"/>
                <a:cs typeface="Broadway" panose="020F0502020204030204" pitchFamily="34" charset="0"/>
              </a:rPr>
              <a:t>Goal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F78B983-FDFC-2347-976F-F334F82E9A50}"/>
              </a:ext>
            </a:extLst>
          </p:cNvPr>
          <p:cNvSpPr txBox="1"/>
          <p:nvPr/>
        </p:nvSpPr>
        <p:spPr>
          <a:xfrm>
            <a:off x="7598987" y="3551781"/>
            <a:ext cx="97746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b="1" dirty="0">
                <a:solidFill>
                  <a:srgbClr val="3F6EC3"/>
                </a:solidFill>
                <a:latin typeface="Cambria" panose="02040503050406030204" pitchFamily="18" charset="0"/>
                <a:cs typeface="Broadway" panose="020F0502020204030204" pitchFamily="34" charset="0"/>
              </a:rPr>
              <a:t>Goal 2</a:t>
            </a:r>
          </a:p>
        </p:txBody>
      </p:sp>
    </p:spTree>
    <p:extLst>
      <p:ext uri="{BB962C8B-B14F-4D97-AF65-F5344CB8AC3E}">
        <p14:creationId xmlns:p14="http://schemas.microsoft.com/office/powerpoint/2010/main" val="1077417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28ED0B-754A-5C4D-BB58-C8E1E78B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2C8705-33DB-D840-9160-F3529936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2021-07-22-rd-roadmap-pillars-v2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038" y="87151"/>
            <a:ext cx="5623422" cy="3903146"/>
          </a:xfrm>
          <a:prstGeom prst="rect">
            <a:avLst/>
          </a:prstGeom>
        </p:spPr>
      </p:pic>
      <p:pic>
        <p:nvPicPr>
          <p:cNvPr id="8" name="Picture 7" descr="2021-07-22-rd-roadmap-pillars-v25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3" t="28090" r="66421" b="10335"/>
          <a:stretch/>
        </p:blipFill>
        <p:spPr>
          <a:xfrm>
            <a:off x="0" y="6225"/>
            <a:ext cx="3343202" cy="51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24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28ED0B-754A-5C4D-BB58-C8E1E78B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2C8705-33DB-D840-9160-F3529936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 descr="2021-07-22-plasma-feasibility-ds-v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457"/>
            <a:ext cx="9144000" cy="426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91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28ED0B-754A-5C4D-BB58-C8E1E78B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2C8705-33DB-D840-9160-F3529936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2021-07-22-rd-roadmap-pillars-v2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038" y="87151"/>
            <a:ext cx="5623422" cy="3903146"/>
          </a:xfrm>
          <a:prstGeom prst="rect">
            <a:avLst/>
          </a:prstGeom>
        </p:spPr>
      </p:pic>
      <p:pic>
        <p:nvPicPr>
          <p:cNvPr id="8" name="Picture 7" descr="2021-07-22-rd-roadmap-pillars-v25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70" t="28014" r="36004" b="10411"/>
          <a:stretch/>
        </p:blipFill>
        <p:spPr>
          <a:xfrm>
            <a:off x="0" y="6225"/>
            <a:ext cx="3343202" cy="51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84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28ED0B-754A-5C4D-BB58-C8E1E78B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2C8705-33DB-D840-9160-F3529936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 descr="2021-07-22-plasma-demos-hep-v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266339" cy="51435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80341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28ED0B-754A-5C4D-BB58-C8E1E78B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2C8705-33DB-D840-9160-F3529936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3641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998" y="0"/>
            <a:ext cx="363641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467" y="0"/>
            <a:ext cx="363641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533"/>
          <a:stretch/>
        </p:blipFill>
        <p:spPr>
          <a:xfrm>
            <a:off x="6123935" y="0"/>
            <a:ext cx="2162475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542" y="4073312"/>
            <a:ext cx="84109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 and findings: </a:t>
            </a:r>
            <a:r>
              <a:rPr lang="en-US" sz="1600" b="1" u="sng" dirty="0"/>
              <a:t>56 proposed milestones and deliverables for R&amp;D until 2037</a:t>
            </a:r>
            <a:r>
              <a:rPr lang="en-US" sz="1600" dirty="0"/>
              <a:t>. To be discussed further and prioritized in next step of the roadmap process.</a:t>
            </a:r>
          </a:p>
        </p:txBody>
      </p:sp>
    </p:spTree>
    <p:extLst>
      <p:ext uri="{BB962C8B-B14F-4D97-AF65-F5344CB8AC3E}">
        <p14:creationId xmlns:p14="http://schemas.microsoft.com/office/powerpoint/2010/main" val="3304040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28ED0B-754A-5C4D-BB58-C8E1E78B3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2C8705-33DB-D840-9160-F3529936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2021-07-22-rd-roadmap-pillars-v2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038" y="87151"/>
            <a:ext cx="5623422" cy="3903146"/>
          </a:xfrm>
          <a:prstGeom prst="rect">
            <a:avLst/>
          </a:prstGeom>
        </p:spPr>
      </p:pic>
      <p:pic>
        <p:nvPicPr>
          <p:cNvPr id="8" name="Picture 7" descr="2021-07-22-rd-roadmap-pillars-v25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535" t="28238" r="5639" b="10187"/>
          <a:stretch/>
        </p:blipFill>
        <p:spPr>
          <a:xfrm>
            <a:off x="0" y="6225"/>
            <a:ext cx="3343202" cy="51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55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03F5E4-7497-E04D-83D3-BFBDB9C5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847"/>
            <a:ext cx="8229600" cy="594121"/>
          </a:xfrm>
        </p:spPr>
        <p:txBody>
          <a:bodyPr>
            <a:noAutofit/>
          </a:bodyPr>
          <a:lstStyle/>
          <a:p>
            <a:r>
              <a:rPr lang="de-DE" sz="3600" dirty="0" err="1"/>
              <a:t>Conclusion</a:t>
            </a:r>
            <a:endParaRPr lang="x-non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6D5ABB-30F1-334A-8E8D-AC441B028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58" y="748706"/>
            <a:ext cx="6031528" cy="3696681"/>
          </a:xfrm>
        </p:spPr>
        <p:txBody>
          <a:bodyPr>
            <a:noAutofit/>
          </a:bodyPr>
          <a:lstStyle/>
          <a:p>
            <a:pPr marL="180975" indent="-1809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800" b="1" dirty="0"/>
              <a:t>RF accelerators </a:t>
            </a:r>
            <a:r>
              <a:rPr lang="x-none" sz="1800" dirty="0"/>
              <a:t>are drivers of excellence!</a:t>
            </a:r>
          </a:p>
          <a:p>
            <a:pPr marL="180975" indent="-1809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800" dirty="0"/>
              <a:t>We have a new technology with </a:t>
            </a:r>
            <a:r>
              <a:rPr lang="x-none" sz="1800" b="1" dirty="0"/>
              <a:t>1 – 100 GV/m</a:t>
            </a:r>
            <a:r>
              <a:rPr lang="x-none" sz="1800" dirty="0"/>
              <a:t>: </a:t>
            </a:r>
          </a:p>
          <a:p>
            <a:pPr marL="581025" lvl="1" indent="-1809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800" dirty="0"/>
              <a:t>Establishing </a:t>
            </a:r>
            <a:r>
              <a:rPr lang="x-none" sz="1800" b="1" dirty="0"/>
              <a:t>compact e- beam research infrastructure in GeV regime</a:t>
            </a:r>
            <a:r>
              <a:rPr lang="x-none" sz="1800" dirty="0"/>
              <a:t>, proposed by 50 institutes, 100’s scientists, on ESFRI roadmap (EuPRAXIA) + national projects.</a:t>
            </a:r>
          </a:p>
          <a:p>
            <a:pPr marL="180975" indent="-1809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800" dirty="0"/>
              <a:t>Use of this technology for </a:t>
            </a:r>
            <a:r>
              <a:rPr lang="x-none" sz="1800" b="1" dirty="0"/>
              <a:t>High Energy Physics</a:t>
            </a:r>
            <a:r>
              <a:rPr lang="x-none" sz="1800" dirty="0"/>
              <a:t>:</a:t>
            </a:r>
          </a:p>
          <a:p>
            <a:pPr marL="501650" lvl="1" indent="-22383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800" dirty="0"/>
              <a:t>Many challenges to be solved for very compact colliders </a:t>
            </a:r>
            <a:r>
              <a:rPr lang="x-none" sz="1800" dirty="0">
                <a:sym typeface="Wingdings" pitchFamily="2" charset="2"/>
              </a:rPr>
              <a:t> </a:t>
            </a:r>
            <a:r>
              <a:rPr lang="x-none" sz="1800" b="1" dirty="0">
                <a:sym typeface="Wingdings" pitchFamily="2" charset="2"/>
              </a:rPr>
              <a:t>not at all easy but no fundamental showstopper. </a:t>
            </a:r>
          </a:p>
          <a:p>
            <a:pPr marL="501650" lvl="1" indent="-223838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800" b="1" dirty="0">
                <a:sym typeface="Wingdings" pitchFamily="2" charset="2"/>
              </a:rPr>
              <a:t>Start stringent, coordinated innovation cycle </a:t>
            </a:r>
            <a:r>
              <a:rPr lang="x-none" sz="1800" dirty="0">
                <a:sym typeface="Wingdings" pitchFamily="2" charset="2"/>
              </a:rPr>
              <a:t>for develo-ping new HEP discovery reach (feasibility  interme-diate facility  collider) with all its risks and benefits…</a:t>
            </a:r>
            <a:endParaRPr lang="x-none" sz="1800" dirty="0"/>
          </a:p>
          <a:p>
            <a:pPr marL="180975" indent="-1809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800" dirty="0"/>
              <a:t>Final roadmap will describe </a:t>
            </a:r>
            <a:r>
              <a:rPr lang="x-none" sz="1800" b="1" dirty="0"/>
              <a:t>detailed challenges, milestones and required support</a:t>
            </a:r>
            <a:r>
              <a:rPr lang="x-none" sz="1800" dirty="0"/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F23E11-4A72-CA45-B2E1-F6E1C837D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7F5EC78-E27A-8E4D-A8FF-690628F8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19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43B7130-B293-D94C-8AEC-4712D0FB423C}"/>
              </a:ext>
            </a:extLst>
          </p:cNvPr>
          <p:cNvGrpSpPr/>
          <p:nvPr/>
        </p:nvGrpSpPr>
        <p:grpSpPr>
          <a:xfrm>
            <a:off x="6189786" y="126847"/>
            <a:ext cx="2857222" cy="2713502"/>
            <a:chOff x="3886375" y="944096"/>
            <a:chExt cx="4851142" cy="35813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056AC8F-B836-1C42-A828-FF51C4489668}"/>
                </a:ext>
              </a:extLst>
            </p:cNvPr>
            <p:cNvSpPr txBox="1"/>
            <p:nvPr/>
          </p:nvSpPr>
          <p:spPr>
            <a:xfrm rot="20801069">
              <a:off x="4250519" y="1954135"/>
              <a:ext cx="3944234" cy="1787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x-none" sz="4400" b="1" dirty="0">
                  <a:solidFill>
                    <a:schemeClr val="bg1">
                      <a:lumMod val="85000"/>
                    </a:schemeClr>
                  </a:solidFill>
                </a:rPr>
                <a:t>Draft</a:t>
              </a:r>
            </a:p>
            <a:p>
              <a:pPr algn="ctr"/>
              <a:endParaRPr lang="x-none" sz="1400" b="1" dirty="0">
                <a:solidFill>
                  <a:schemeClr val="bg1">
                    <a:lumMod val="85000"/>
                  </a:schemeClr>
                </a:solidFill>
              </a:endParaRPr>
            </a:p>
            <a:p>
              <a:pPr algn="ctr"/>
              <a:r>
                <a:rPr lang="en-GB" sz="2400" b="1" dirty="0">
                  <a:solidFill>
                    <a:schemeClr val="bg1">
                      <a:lumMod val="85000"/>
                    </a:schemeClr>
                  </a:solidFill>
                </a:rPr>
                <a:t>u</a:t>
              </a:r>
              <a:r>
                <a:rPr lang="x-none" sz="2400" b="1" dirty="0">
                  <a:solidFill>
                    <a:schemeClr val="bg1">
                      <a:lumMod val="85000"/>
                    </a:schemeClr>
                  </a:solidFill>
                </a:rPr>
                <a:t>nder discussion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F38B5FA-6079-CA4F-96ED-731A553A1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6375" y="944096"/>
              <a:ext cx="4851142" cy="358131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3F698DC-704D-654E-9648-252FA4140AB0}"/>
              </a:ext>
            </a:extLst>
          </p:cNvPr>
          <p:cNvGrpSpPr/>
          <p:nvPr/>
        </p:nvGrpSpPr>
        <p:grpSpPr>
          <a:xfrm>
            <a:off x="6110111" y="2956632"/>
            <a:ext cx="2485595" cy="2006955"/>
            <a:chOff x="131888" y="1243031"/>
            <a:chExt cx="4320061" cy="3488169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xmlns="" id="{AF9C785E-03D2-964F-A5F4-A9250B919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982" y="1369412"/>
              <a:ext cx="3721762" cy="32961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133D559-216D-E94D-9D30-7070CF71296D}"/>
                </a:ext>
              </a:extLst>
            </p:cNvPr>
            <p:cNvSpPr txBox="1"/>
            <p:nvPr/>
          </p:nvSpPr>
          <p:spPr>
            <a:xfrm rot="16200000">
              <a:off x="-1217134" y="2592053"/>
              <a:ext cx="3045748" cy="3477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i="1" dirty="0"/>
                <a:t>Illustration from </a:t>
              </a:r>
              <a:r>
                <a:rPr lang="en-US" sz="700" i="1" dirty="0"/>
                <a:t>EuPRAXIA</a:t>
              </a:r>
              <a:r>
                <a:rPr lang="en-US" sz="600" i="1" dirty="0"/>
                <a:t>, A. </a:t>
              </a:r>
              <a:r>
                <a:rPr lang="en-US" sz="600" i="1" dirty="0" err="1"/>
                <a:t>Ferran</a:t>
              </a:r>
              <a:r>
                <a:rPr lang="en-US" sz="600" i="1" dirty="0"/>
                <a:t> </a:t>
              </a:r>
              <a:r>
                <a:rPr lang="en-US" sz="600" i="1" dirty="0" err="1"/>
                <a:t>Pousa</a:t>
              </a:r>
              <a:r>
                <a:rPr lang="en-US" sz="600" i="1" dirty="0"/>
                <a:t> et al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9541696-AFC7-2A43-90FA-7E4BDE9BC464}"/>
                </a:ext>
              </a:extLst>
            </p:cNvPr>
            <p:cNvSpPr/>
            <p:nvPr/>
          </p:nvSpPr>
          <p:spPr>
            <a:xfrm>
              <a:off x="2673871" y="4383496"/>
              <a:ext cx="1778078" cy="3477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dirty="0"/>
                <a:t>Tajima &amp; Dawson 1979</a:t>
              </a:r>
              <a:endParaRPr lang="x-none" sz="700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F01CEBA-F055-1B45-9900-35F3BE14CA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360" y="3467809"/>
            <a:ext cx="1081640" cy="7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5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7827A5-0D80-E640-B9EA-31E7F2B6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90" y="102393"/>
            <a:ext cx="8725988" cy="594121"/>
          </a:xfrm>
        </p:spPr>
        <p:txBody>
          <a:bodyPr>
            <a:noAutofit/>
          </a:bodyPr>
          <a:lstStyle/>
          <a:p>
            <a:r>
              <a:rPr lang="de-DE" sz="2800" dirty="0"/>
              <a:t>Follow-</a:t>
            </a:r>
            <a:r>
              <a:rPr lang="de-DE" sz="2800" dirty="0" err="1"/>
              <a:t>Up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European </a:t>
            </a:r>
            <a:r>
              <a:rPr lang="de-DE" sz="2800" dirty="0" err="1"/>
              <a:t>Strategy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r>
              <a:rPr lang="de-DE" sz="2800" dirty="0"/>
              <a:t> </a:t>
            </a:r>
            <a:r>
              <a:rPr lang="de-DE" sz="2800" dirty="0" err="1"/>
              <a:t>Physics</a:t>
            </a:r>
            <a:endParaRPr lang="x-none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C16633E-4557-3E4C-AB74-B9FF4CBE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06D648-7B97-244C-B9C1-D26B4798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DE20E5-FBD8-EA47-9D1B-571733C6C69D}"/>
              </a:ext>
            </a:extLst>
          </p:cNvPr>
          <p:cNvSpPr txBox="1"/>
          <p:nvPr/>
        </p:nvSpPr>
        <p:spPr>
          <a:xfrm>
            <a:off x="365071" y="820006"/>
            <a:ext cx="362503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Expert Panel “High Gradient: Plasma and Laser Accelerators”</a:t>
            </a:r>
          </a:p>
          <a:p>
            <a:r>
              <a:rPr lang="en-GB" sz="1200" dirty="0"/>
              <a:t>Follow-up Panel to </a:t>
            </a:r>
            <a:r>
              <a:rPr lang="en-GB" sz="1200" dirty="0" err="1"/>
              <a:t>Europ</a:t>
            </a:r>
            <a:r>
              <a:rPr lang="en-GB" sz="1200" dirty="0"/>
              <a:t>. Strategy for Particle Physics</a:t>
            </a:r>
          </a:p>
          <a:p>
            <a:r>
              <a:rPr lang="en-GB" sz="1200" dirty="0"/>
              <a:t>Panel proposes roadmap for use in Particle </a:t>
            </a:r>
            <a:r>
              <a:rPr lang="en-GB" sz="1200" dirty="0" err="1"/>
              <a:t>Physcis</a:t>
            </a:r>
            <a:endParaRPr lang="en-GB" sz="1200" dirty="0"/>
          </a:p>
          <a:p>
            <a:endParaRPr lang="en-GB" sz="600" b="1" dirty="0"/>
          </a:p>
          <a:p>
            <a:r>
              <a:rPr lang="en-GB" sz="1100" b="1" dirty="0"/>
              <a:t>Panel members: </a:t>
            </a:r>
          </a:p>
          <a:p>
            <a:r>
              <a:rPr lang="en-GB" sz="1100" dirty="0"/>
              <a:t>Chair: Ralph Assmann (DESY/INFN)</a:t>
            </a:r>
          </a:p>
          <a:p>
            <a:r>
              <a:rPr lang="en-GB" sz="1100" dirty="0"/>
              <a:t>Deputy Chair: </a:t>
            </a:r>
            <a:r>
              <a:rPr lang="en-GB" sz="1100" dirty="0" err="1"/>
              <a:t>Edda</a:t>
            </a:r>
            <a:r>
              <a:rPr lang="en-GB" sz="1100" dirty="0"/>
              <a:t> </a:t>
            </a:r>
            <a:r>
              <a:rPr lang="en-GB" sz="1100" dirty="0" err="1"/>
              <a:t>Gschwendtner</a:t>
            </a:r>
            <a:r>
              <a:rPr lang="en-GB" sz="1100" dirty="0"/>
              <a:t> (CERN)</a:t>
            </a:r>
          </a:p>
          <a:p>
            <a:pPr algn="just"/>
            <a:r>
              <a:rPr lang="en-GB" sz="1100" dirty="0"/>
              <a:t>Kevin </a:t>
            </a:r>
            <a:r>
              <a:rPr lang="en-GB" sz="1100" dirty="0" err="1"/>
              <a:t>Cassou</a:t>
            </a:r>
            <a:r>
              <a:rPr lang="en-GB" sz="1100" dirty="0"/>
              <a:t> (IN2P3/</a:t>
            </a:r>
            <a:r>
              <a:rPr lang="en-GB" sz="1100" dirty="0" err="1"/>
              <a:t>IJCLab</a:t>
            </a:r>
            <a:r>
              <a:rPr lang="en-GB" sz="1100" dirty="0"/>
              <a:t>), Sebastien </a:t>
            </a:r>
            <a:r>
              <a:rPr lang="en-GB" sz="1100" dirty="0" err="1"/>
              <a:t>Corde</a:t>
            </a:r>
            <a:r>
              <a:rPr lang="en-GB" sz="1100" dirty="0"/>
              <a:t> (IP Paris), Laura Corner ( Liverpool), Brigitte </a:t>
            </a:r>
            <a:r>
              <a:rPr lang="en-GB" sz="1100" dirty="0" err="1"/>
              <a:t>Cros</a:t>
            </a:r>
            <a:r>
              <a:rPr lang="en-GB" sz="1100" dirty="0"/>
              <a:t> (CNRS </a:t>
            </a:r>
            <a:r>
              <a:rPr lang="en-GB" sz="1100" dirty="0" err="1"/>
              <a:t>UPSay</a:t>
            </a:r>
            <a:r>
              <a:rPr lang="en-GB" sz="1100" dirty="0"/>
              <a:t>), Massimo </a:t>
            </a:r>
            <a:r>
              <a:rPr lang="en-GB" sz="1100" dirty="0" err="1"/>
              <a:t>Ferarrio</a:t>
            </a:r>
            <a:r>
              <a:rPr lang="en-GB" sz="1100" dirty="0"/>
              <a:t> (INFN), Simon Hooker (Oxford), Rasmus </a:t>
            </a:r>
            <a:r>
              <a:rPr lang="en-GB" sz="1100" dirty="0" err="1"/>
              <a:t>Ischebeck</a:t>
            </a:r>
            <a:r>
              <a:rPr lang="en-GB" sz="1100" dirty="0"/>
              <a:t> (PSI), Andrea Latina (CERN), </a:t>
            </a:r>
            <a:r>
              <a:rPr lang="en-GB" sz="1100" dirty="0" err="1"/>
              <a:t>Olle</a:t>
            </a:r>
            <a:r>
              <a:rPr lang="en-GB" sz="1100" dirty="0"/>
              <a:t> </a:t>
            </a:r>
            <a:r>
              <a:rPr lang="en-GB" sz="1100" dirty="0" err="1"/>
              <a:t>Lundh</a:t>
            </a:r>
            <a:r>
              <a:rPr lang="en-GB" sz="1100" dirty="0"/>
              <a:t> (Lund), </a:t>
            </a:r>
            <a:r>
              <a:rPr lang="en-GB" sz="1100" dirty="0" err="1"/>
              <a:t>Patric</a:t>
            </a:r>
            <a:r>
              <a:rPr lang="en-GB" sz="1100" dirty="0"/>
              <a:t> </a:t>
            </a:r>
            <a:r>
              <a:rPr lang="en-GB" sz="1100" dirty="0" err="1"/>
              <a:t>Muggli</a:t>
            </a:r>
            <a:r>
              <a:rPr lang="en-GB" sz="1100" dirty="0"/>
              <a:t> (MPI Munich), Phi Nghiem (CEA/IRFU), Jens </a:t>
            </a:r>
            <a:r>
              <a:rPr lang="en-GB" sz="1100" dirty="0" err="1"/>
              <a:t>Osterhoff</a:t>
            </a:r>
            <a:r>
              <a:rPr lang="en-GB" sz="1100" dirty="0"/>
              <a:t> (DESY), Tor </a:t>
            </a:r>
            <a:r>
              <a:rPr lang="en-GB" sz="1100" dirty="0" err="1"/>
              <a:t>Raubenheimer</a:t>
            </a:r>
            <a:r>
              <a:rPr lang="en-GB" sz="1100" dirty="0"/>
              <a:t> (SLAC), Arnd </a:t>
            </a:r>
            <a:r>
              <a:rPr lang="en-GB" sz="1100" dirty="0" err="1"/>
              <a:t>Specka</a:t>
            </a:r>
            <a:r>
              <a:rPr lang="en-GB" sz="1100" dirty="0"/>
              <a:t> (IN2PR/LLR), Jorge Vieira (IST), Matthew Wing (UCL). </a:t>
            </a:r>
          </a:p>
          <a:p>
            <a:endParaRPr lang="en-GB" sz="600" dirty="0"/>
          </a:p>
          <a:p>
            <a:r>
              <a:rPr lang="en-GB" sz="1100" b="1" dirty="0"/>
              <a:t>Panel a</a:t>
            </a:r>
            <a:r>
              <a:rPr lang="x-none" sz="1100" b="1" dirty="0"/>
              <a:t>ssociated members: </a:t>
            </a:r>
          </a:p>
          <a:p>
            <a:r>
              <a:rPr lang="x-none" sz="1100" dirty="0"/>
              <a:t>Cameron Geddes (LBNL), Mark Hogan (SLAC)), Wei Lu (Tsinghua U.) , Pietro Musumeci (UCLA</a:t>
            </a:r>
            <a:r>
              <a:rPr lang="x-none" sz="1100"/>
              <a:t>) 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 rot="21191406">
            <a:off x="370046" y="4329425"/>
            <a:ext cx="3762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/>
              <a:t>Due to limited time: Talk just giving a quick look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53811909-B694-404F-AD5E-49B56449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053" y="818650"/>
            <a:ext cx="4584569" cy="1908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b="1" dirty="0"/>
              <a:t>Mandate: </a:t>
            </a:r>
            <a:endParaRPr lang="x-none" sz="1400" b="1" dirty="0"/>
          </a:p>
          <a:p>
            <a:pPr lvl="0"/>
            <a:r>
              <a:rPr lang="en-GB" sz="1200" dirty="0"/>
              <a:t>Develop a long-term roadmap for the next 30 years towards a HEP collider or other HEP applications.</a:t>
            </a:r>
            <a:endParaRPr lang="x-none" sz="1200" dirty="0"/>
          </a:p>
          <a:p>
            <a:pPr lvl="0"/>
            <a:r>
              <a:rPr lang="en-GB" sz="1200" dirty="0"/>
              <a:t>Develop milestones for the next 10 years taking explicitly into account the plans and needs in related scientific fields as well as the capabilities and interests of the stakeholders. </a:t>
            </a:r>
            <a:endParaRPr lang="x-none" sz="1200" dirty="0"/>
          </a:p>
          <a:p>
            <a:pPr lvl="0"/>
            <a:r>
              <a:rPr lang="en-GB" sz="1200" dirty="0"/>
              <a:t>Establish key R&amp;D needs matched to the existing and planned R&amp;D facilities. </a:t>
            </a:r>
            <a:endParaRPr lang="x-none" sz="1200" dirty="0"/>
          </a:p>
          <a:p>
            <a:pPr lvl="0"/>
            <a:r>
              <a:rPr lang="en-GB" sz="1200" dirty="0"/>
              <a:t>Give options and scenarios for European activity level and investment. </a:t>
            </a:r>
            <a:endParaRPr lang="x-none" sz="1200" dirty="0"/>
          </a:p>
          <a:p>
            <a:pPr lvl="0"/>
            <a:r>
              <a:rPr lang="en-GB" sz="1200" dirty="0"/>
              <a:t>Define deliverables until the next European strategy process in 2026, which allow deciding on the continuation of this R&amp;D line for HEP. </a:t>
            </a:r>
          </a:p>
          <a:p>
            <a:pPr lvl="0"/>
            <a:endParaRPr lang="en-GB" sz="1200" dirty="0"/>
          </a:p>
          <a:p>
            <a:pPr marL="0" lvl="0" indent="0">
              <a:buNone/>
            </a:pPr>
            <a:r>
              <a:rPr lang="en-GB" sz="1600" dirty="0"/>
              <a:t>Elaborate </a:t>
            </a:r>
            <a:r>
              <a:rPr lang="en-GB" sz="1600" b="1" dirty="0"/>
              <a:t>consultation process </a:t>
            </a:r>
            <a:r>
              <a:rPr lang="en-GB" sz="1600" dirty="0"/>
              <a:t>with 231 registered participants, 3 </a:t>
            </a:r>
            <a:r>
              <a:rPr lang="en-GB" sz="1600" dirty="0" err="1"/>
              <a:t>townhall</a:t>
            </a:r>
            <a:r>
              <a:rPr lang="en-GB" sz="1600" dirty="0"/>
              <a:t> meetings, &gt; 60 talks and inputs.</a:t>
            </a:r>
            <a:endParaRPr lang="x-none" sz="1600" dirty="0"/>
          </a:p>
        </p:txBody>
      </p:sp>
    </p:spTree>
    <p:extLst>
      <p:ext uri="{BB962C8B-B14F-4D97-AF65-F5344CB8AC3E}">
        <p14:creationId xmlns:p14="http://schemas.microsoft.com/office/powerpoint/2010/main" val="1149599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D9800-B672-BD4F-9D7B-A978D2B5D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3953"/>
            <a:ext cx="8229600" cy="594121"/>
          </a:xfrm>
        </p:spPr>
        <p:txBody>
          <a:bodyPr>
            <a:normAutofit fontScale="90000"/>
          </a:bodyPr>
          <a:lstStyle/>
          <a:p>
            <a:r>
              <a:rPr lang="x-none" dirty="0"/>
              <a:t>Thank you for your attention!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41CAD99-AD0A-1643-8A8D-307AF30A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3A5228E-41E8-C940-9666-8D989053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A4E0CD-B0FA-7E4C-8CBF-1D5D8759F55F}"/>
              </a:ext>
            </a:extLst>
          </p:cNvPr>
          <p:cNvSpPr txBox="1"/>
          <p:nvPr/>
        </p:nvSpPr>
        <p:spPr>
          <a:xfrm>
            <a:off x="1789880" y="1714224"/>
            <a:ext cx="5564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/>
              <a:t>Comments and suggestions very welcome and needed to prepare the best possible report</a:t>
            </a:r>
          </a:p>
          <a:p>
            <a:pPr algn="ctr"/>
            <a:endParaRPr lang="x-none" dirty="0"/>
          </a:p>
          <a:p>
            <a:pPr algn="ctr"/>
            <a:r>
              <a:rPr lang="en-GB" dirty="0">
                <a:hlinkClick r:id="rId2"/>
              </a:rPr>
              <a:t>r</a:t>
            </a:r>
            <a:r>
              <a:rPr lang="x-none" dirty="0">
                <a:hlinkClick r:id="rId2"/>
              </a:rPr>
              <a:t>alph.assmann@desy.de</a:t>
            </a:r>
            <a:endParaRPr lang="x-none" dirty="0"/>
          </a:p>
          <a:p>
            <a:pPr algn="ctr"/>
            <a:r>
              <a:rPr lang="en-GB" dirty="0">
                <a:hlinkClick r:id="rId3"/>
              </a:rPr>
              <a:t>e</a:t>
            </a:r>
            <a:r>
              <a:rPr lang="x-none" dirty="0">
                <a:hlinkClick r:id="rId3"/>
              </a:rPr>
              <a:t>dda.gschwendtner@cern.ch</a:t>
            </a:r>
            <a:r>
              <a:rPr lang="x-none" dirty="0"/>
              <a:t> </a:t>
            </a:r>
          </a:p>
          <a:p>
            <a:pPr algn="ctr"/>
            <a:endParaRPr lang="x-none" dirty="0"/>
          </a:p>
          <a:p>
            <a:pPr algn="ctr"/>
            <a:r>
              <a:rPr lang="x-none" dirty="0"/>
              <a:t>Or send it to the </a:t>
            </a:r>
            <a:r>
              <a:rPr lang="en-US" dirty="0"/>
              <a:t>expert </a:t>
            </a:r>
            <a:r>
              <a:rPr lang="x-none" dirty="0"/>
              <a:t>panel:</a:t>
            </a:r>
          </a:p>
          <a:p>
            <a:pPr algn="ctr"/>
            <a:endParaRPr lang="x-none" dirty="0"/>
          </a:p>
          <a:p>
            <a:pPr algn="ctr"/>
            <a:r>
              <a:rPr lang="en-GB" dirty="0">
                <a:hlinkClick r:id="rId4"/>
              </a:rPr>
              <a:t>expertpanel-plasmalaser-townhall@cern.ch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436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4AE051-9CE5-C444-BDA2-0F275DD8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69"/>
            <a:ext cx="8229600" cy="594121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4472C4"/>
                </a:solidFill>
              </a:rPr>
              <a:t>Plasma and Laser Accelerators: New Livingston Curve</a:t>
            </a:r>
            <a:endParaRPr lang="x-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479651-FADF-F641-9555-5010AC03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47A0D9-4B9E-6442-8533-E1BACD3A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5CD9CBF-BD57-C047-8C53-1BAFB5BB243A}"/>
              </a:ext>
            </a:extLst>
          </p:cNvPr>
          <p:cNvGrpSpPr/>
          <p:nvPr/>
        </p:nvGrpSpPr>
        <p:grpSpPr>
          <a:xfrm>
            <a:off x="124691" y="962070"/>
            <a:ext cx="5687701" cy="3262432"/>
            <a:chOff x="124691" y="874871"/>
            <a:chExt cx="6434604" cy="3690851"/>
          </a:xfrm>
        </p:grpSpPr>
        <p:pic>
          <p:nvPicPr>
            <p:cNvPr id="6" name="Content Placeholder 3" descr="linvingston-rwa-step-final.png">
              <a:extLst>
                <a:ext uri="{FF2B5EF4-FFF2-40B4-BE49-F238E27FC236}">
                  <a16:creationId xmlns:a16="http://schemas.microsoft.com/office/drawing/2014/main" xmlns="" id="{9C18739F-7E75-F34C-91DB-C0366CDA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41" r="-7641"/>
            <a:stretch>
              <a:fillRect/>
            </a:stretch>
          </p:blipFill>
          <p:spPr>
            <a:xfrm>
              <a:off x="124691" y="874871"/>
              <a:ext cx="6434604" cy="36908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ED46E6C-C298-3748-BCEE-4A7C3471EC2B}"/>
                </a:ext>
              </a:extLst>
            </p:cNvPr>
            <p:cNvSpPr txBox="1"/>
            <p:nvPr/>
          </p:nvSpPr>
          <p:spPr>
            <a:xfrm>
              <a:off x="4530437" y="3428999"/>
              <a:ext cx="1205345" cy="487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1100" dirty="0">
                  <a:solidFill>
                    <a:srgbClr val="FF0000"/>
                  </a:solidFill>
                </a:rPr>
                <a:t>Nobel prize Physics 2018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BB6573C-156A-8247-AEC8-3AFDD4C3EF43}"/>
                </a:ext>
              </a:extLst>
            </p:cNvPr>
            <p:cNvSpPr/>
            <p:nvPr/>
          </p:nvSpPr>
          <p:spPr>
            <a:xfrm>
              <a:off x="3761508" y="3428999"/>
              <a:ext cx="2183815" cy="461665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2050" name="Picture 2" descr="A golden medallion with an embossed image of Alfred Nobel facing left in profile. To the left of the man is the text &quot;ALFR•&quot; then &quot;NOBEL&quot;, and on the right, the text (smaller) &quot;NAT•&quot; then &quot;MDCCCXXXIII&quot; above, followed by (smaller) &quot;OB•&quot; then &quot;MDCCCXCVI&quot; below.">
              <a:extLst>
                <a:ext uri="{FF2B5EF4-FFF2-40B4-BE49-F238E27FC236}">
                  <a16:creationId xmlns:a16="http://schemas.microsoft.com/office/drawing/2014/main" xmlns="" id="{02AECB9D-E625-B14A-A8FD-ABE8946DD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4676" y="3453661"/>
              <a:ext cx="419084" cy="412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3FC2CB-1210-4748-B08B-16B69747245F}"/>
              </a:ext>
            </a:extLst>
          </p:cNvPr>
          <p:cNvSpPr txBox="1"/>
          <p:nvPr/>
        </p:nvSpPr>
        <p:spPr>
          <a:xfrm>
            <a:off x="5548745" y="874871"/>
            <a:ext cx="347831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400" dirty="0"/>
              <a:t>Examples of </a:t>
            </a:r>
            <a:r>
              <a:rPr lang="x-none" sz="1400" b="1" u="sng" dirty="0"/>
              <a:t>new ideas and solutions</a:t>
            </a:r>
            <a:r>
              <a:rPr lang="x-none" sz="1400" dirty="0"/>
              <a:t>: RF, </a:t>
            </a:r>
            <a:r>
              <a:rPr lang="en-US" sz="1400" dirty="0"/>
              <a:t>AG </a:t>
            </a:r>
            <a:r>
              <a:rPr lang="x-none" sz="1400" dirty="0"/>
              <a:t>focusing, beta squeeze, stochastic cooling, polarized beams,  super-conducting magnets/RF, advanced materials for vacuum/collimators, plasma / laser accelerators, …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x-none" sz="1400" b="1" u="sng" dirty="0"/>
              <a:t>Particle physics in the driver seat </a:t>
            </a:r>
            <a:r>
              <a:rPr lang="x-none" sz="1400" dirty="0"/>
              <a:t>for most of those developments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xmlns="" id="{31B778B9-36B5-104A-B95F-DB97AB4877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841" y="2928572"/>
            <a:ext cx="2133600" cy="21726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3254D5E-70D8-9F4A-A148-D5F7BB82AB99}"/>
              </a:ext>
            </a:extLst>
          </p:cNvPr>
          <p:cNvSpPr/>
          <p:nvPr/>
        </p:nvSpPr>
        <p:spPr>
          <a:xfrm>
            <a:off x="287872" y="4215034"/>
            <a:ext cx="6217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x-none" dirty="0"/>
              <a:t>Accelerators are in a </a:t>
            </a:r>
            <a:r>
              <a:rPr lang="x-none" b="1" u="sng" dirty="0"/>
              <a:t>continuous technology innovation cycle</a:t>
            </a:r>
            <a:r>
              <a:rPr lang="x-none" dirty="0"/>
              <a:t> to be successful: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ED46E6C-C298-3748-BCEE-4A7C3471EC2B}"/>
              </a:ext>
            </a:extLst>
          </p:cNvPr>
          <p:cNvSpPr txBox="1"/>
          <p:nvPr/>
        </p:nvSpPr>
        <p:spPr>
          <a:xfrm>
            <a:off x="3377139" y="734563"/>
            <a:ext cx="1065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00" dirty="0">
                <a:solidFill>
                  <a:srgbClr val="FF0000"/>
                </a:solidFill>
              </a:rPr>
              <a:t>Nobel prize Physics 201</a:t>
            </a:r>
            <a:r>
              <a:rPr lang="en-US" sz="700" dirty="0">
                <a:solidFill>
                  <a:srgbClr val="FF0000"/>
                </a:solidFill>
              </a:rPr>
              <a:t>3 </a:t>
            </a:r>
            <a:r>
              <a:rPr lang="en-US" sz="700" dirty="0" err="1">
                <a:solidFill>
                  <a:srgbClr val="FF0000"/>
                </a:solidFill>
              </a:rPr>
              <a:t>Englert</a:t>
            </a:r>
            <a:r>
              <a:rPr lang="en-US" sz="700" dirty="0">
                <a:solidFill>
                  <a:srgbClr val="FF0000"/>
                </a:solidFill>
              </a:rPr>
              <a:t>/Higgs</a:t>
            </a:r>
            <a:endParaRPr lang="x-none" sz="7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BB6573C-156A-8247-AEC8-3AFDD4C3EF43}"/>
              </a:ext>
            </a:extLst>
          </p:cNvPr>
          <p:cNvSpPr/>
          <p:nvPr/>
        </p:nvSpPr>
        <p:spPr>
          <a:xfrm>
            <a:off x="3436588" y="753238"/>
            <a:ext cx="765762" cy="67387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pic>
        <p:nvPicPr>
          <p:cNvPr id="17" name="Picture 2" descr="A golden medallion with an embossed image of Alfred Nobel facing left in profile. To the left of the man is the text &quot;ALFR•&quot; then &quot;NOBEL&quot;, and on the right, the text (smaller) &quot;NAT•&quot; then &quot;MDCCCXXXIII&quot; above, followed by (smaller) &quot;OB•&quot; then &quot;MDCCCXCVI&quot; below.">
            <a:extLst>
              <a:ext uri="{FF2B5EF4-FFF2-40B4-BE49-F238E27FC236}">
                <a16:creationId xmlns:a16="http://schemas.microsoft.com/office/drawing/2014/main" xmlns="" id="{02AECB9D-E625-B14A-A8FD-ABE8946D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8842" y="1040832"/>
            <a:ext cx="370438" cy="36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299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7827A5-0D80-E640-B9EA-31E7F2B6E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90" y="33918"/>
            <a:ext cx="8725988" cy="594121"/>
          </a:xfrm>
        </p:spPr>
        <p:txBody>
          <a:bodyPr>
            <a:noAutofit/>
          </a:bodyPr>
          <a:lstStyle/>
          <a:p>
            <a:r>
              <a:rPr lang="en-GB" sz="2800" dirty="0"/>
              <a:t>Plasma and Laser Accelerator Principle</a:t>
            </a:r>
            <a:endParaRPr lang="x-none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C16633E-4557-3E4C-AB74-B9FF4CBE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06D648-7B97-244C-B9C1-D26B4798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4</a:t>
            </a:fld>
            <a:endParaRPr lang="en-US"/>
          </a:p>
        </p:txBody>
      </p:sp>
      <p:pic>
        <p:nvPicPr>
          <p:cNvPr id="49" name="Picture 48" descr="Diagram&#10;&#10;Description automatically generated">
            <a:extLst>
              <a:ext uri="{FF2B5EF4-FFF2-40B4-BE49-F238E27FC236}">
                <a16:creationId xmlns:a16="http://schemas.microsoft.com/office/drawing/2014/main" xmlns="" id="{1FCDB227-81AA-C148-B59C-50746DE37F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82" y="1369412"/>
            <a:ext cx="3721762" cy="3296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5ADF3E3-8FE0-3741-A3DE-2874AB59BC26}"/>
              </a:ext>
            </a:extLst>
          </p:cNvPr>
          <p:cNvSpPr txBox="1"/>
          <p:nvPr/>
        </p:nvSpPr>
        <p:spPr>
          <a:xfrm rot="16200000">
            <a:off x="-1055370" y="2638950"/>
            <a:ext cx="27222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Illustration from </a:t>
            </a:r>
            <a:r>
              <a:rPr lang="en-US" sz="1050" i="1" dirty="0"/>
              <a:t>EuPRAXIA</a:t>
            </a:r>
            <a:r>
              <a:rPr lang="en-US" sz="1000" i="1" dirty="0"/>
              <a:t>, A. </a:t>
            </a:r>
            <a:r>
              <a:rPr lang="en-US" sz="1000" i="1" dirty="0" err="1"/>
              <a:t>Ferran</a:t>
            </a:r>
            <a:r>
              <a:rPr lang="en-US" sz="1000" i="1" dirty="0"/>
              <a:t> </a:t>
            </a:r>
            <a:r>
              <a:rPr lang="en-US" sz="1000" i="1" dirty="0" err="1"/>
              <a:t>Pousa</a:t>
            </a:r>
            <a:r>
              <a:rPr lang="en-US" sz="1000" i="1" dirty="0"/>
              <a:t> et 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5C7F6CF-37D6-2D45-9CE6-DDB00034918C}"/>
              </a:ext>
            </a:extLst>
          </p:cNvPr>
          <p:cNvSpPr txBox="1"/>
          <p:nvPr/>
        </p:nvSpPr>
        <p:spPr>
          <a:xfrm>
            <a:off x="226422" y="656925"/>
            <a:ext cx="8725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Damage limits for metallic walls in RF cavities limit accelerating fields</a:t>
            </a:r>
            <a:r>
              <a:rPr lang="en-US" sz="1600" dirty="0">
                <a:sym typeface="Wingdings" pitchFamily="2" charset="2"/>
              </a:rPr>
              <a:t> replace metal with plasmas or dielectric materials  advance into the many GV/m regime  shorter acc. lengths  reduced cost?</a:t>
            </a:r>
            <a:endParaRPr lang="en-US" sz="20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B33C14C-8DBF-824F-AB92-FE158DD985DF}"/>
              </a:ext>
            </a:extLst>
          </p:cNvPr>
          <p:cNvSpPr/>
          <p:nvPr/>
        </p:nvSpPr>
        <p:spPr>
          <a:xfrm>
            <a:off x="2673871" y="4383496"/>
            <a:ext cx="14446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Tajima &amp; Dawson 1979</a:t>
            </a:r>
            <a:endParaRPr lang="x-none" sz="105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B40319AA-4FEF-4547-9970-9CB788636A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945" y="1902691"/>
            <a:ext cx="2012714" cy="134181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823F7740-B37F-634B-B71A-F0B3979B7B33}"/>
              </a:ext>
            </a:extLst>
          </p:cNvPr>
          <p:cNvSpPr/>
          <p:nvPr/>
        </p:nvSpPr>
        <p:spPr>
          <a:xfrm>
            <a:off x="6553199" y="1351186"/>
            <a:ext cx="250767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Lasers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THz</a:t>
            </a:r>
            <a:r>
              <a:rPr lang="de-DE" sz="1400" dirty="0"/>
              <a:t> </a:t>
            </a:r>
            <a:r>
              <a:rPr lang="de-DE" sz="1400" dirty="0" err="1"/>
              <a:t>pulses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e</a:t>
            </a:r>
            <a:r>
              <a:rPr lang="de-DE" sz="1400" dirty="0"/>
              <a:t>- </a:t>
            </a:r>
            <a:r>
              <a:rPr lang="de-DE" sz="1400" dirty="0" err="1"/>
              <a:t>beams</a:t>
            </a:r>
            <a:r>
              <a:rPr lang="de-DE" sz="1400" dirty="0"/>
              <a:t> </a:t>
            </a:r>
            <a:r>
              <a:rPr lang="de-DE" sz="1400" dirty="0" err="1"/>
              <a:t>drive</a:t>
            </a:r>
            <a:r>
              <a:rPr lang="de-DE" sz="1400" dirty="0"/>
              <a:t> </a:t>
            </a:r>
            <a:r>
              <a:rPr lang="de-DE" sz="1400" dirty="0" err="1"/>
              <a:t>dielectric</a:t>
            </a:r>
            <a:r>
              <a:rPr lang="de-DE" sz="1400" dirty="0"/>
              <a:t> </a:t>
            </a:r>
            <a:r>
              <a:rPr lang="de-DE" sz="1400" dirty="0" err="1"/>
              <a:t>structures</a:t>
            </a:r>
            <a:r>
              <a:rPr lang="de-DE" sz="1400" dirty="0"/>
              <a:t> (e.g. Silicium)</a:t>
            </a:r>
          </a:p>
          <a:p>
            <a:endParaRPr lang="en-US" sz="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1000" b="1" dirty="0"/>
              <a:t>“Accelerator on a Chip” </a:t>
            </a:r>
            <a:r>
              <a:rPr lang="en-US" sz="1000" dirty="0"/>
              <a:t>grant Moore foundation: Stanford, SLAC, University Erlangen, DESY, University Hamburg, PSI, EPFL, University Darmstadt, CST, UCLA</a:t>
            </a:r>
          </a:p>
          <a:p>
            <a:endParaRPr lang="de-DE" sz="1000" dirty="0"/>
          </a:p>
          <a:p>
            <a:r>
              <a:rPr lang="de-DE" sz="1000" b="1" dirty="0"/>
              <a:t>AXSIS ERC </a:t>
            </a:r>
            <a:r>
              <a:rPr lang="de-DE" sz="1000" b="1" dirty="0" err="1"/>
              <a:t>Synergy</a:t>
            </a:r>
            <a:r>
              <a:rPr lang="de-DE" sz="1000" b="1" dirty="0"/>
              <a:t> Grant</a:t>
            </a:r>
            <a:r>
              <a:rPr lang="de-DE" sz="1000" dirty="0"/>
              <a:t>: DESY, Arizona SU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03AFED39-7FEB-4A47-A5A4-D069815FCD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945" y="1349613"/>
            <a:ext cx="2012714" cy="560920"/>
          </a:xfrm>
          <a:prstGeom prst="rect">
            <a:avLst/>
          </a:prstGeom>
        </p:spPr>
      </p:pic>
      <p:sp>
        <p:nvSpPr>
          <p:cNvPr id="56" name="Text Placeholder 5">
            <a:extLst>
              <a:ext uri="{FF2B5EF4-FFF2-40B4-BE49-F238E27FC236}">
                <a16:creationId xmlns:a16="http://schemas.microsoft.com/office/drawing/2014/main" xmlns="" id="{3A9D1C5D-5F9A-0E48-A45A-5B6AE1980399}"/>
              </a:ext>
            </a:extLst>
          </p:cNvPr>
          <p:cNvSpPr txBox="1">
            <a:spLocks/>
          </p:cNvSpPr>
          <p:nvPr/>
        </p:nvSpPr>
        <p:spPr>
          <a:xfrm>
            <a:off x="4399054" y="3338021"/>
            <a:ext cx="4566165" cy="15220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900" b="1" dirty="0"/>
              <a:t>Options for driving plasma and dielectric structures (no klystrons at those frequencies):</a:t>
            </a:r>
          </a:p>
          <a:p>
            <a:pPr marL="133350" indent="-133350"/>
            <a:r>
              <a:rPr lang="en-US" sz="1400" b="1" dirty="0"/>
              <a:t>Lasers</a:t>
            </a:r>
            <a:r>
              <a:rPr lang="en-US" sz="1400" dirty="0"/>
              <a:t>:</a:t>
            </a:r>
            <a:r>
              <a:rPr lang="en-US" sz="1050" dirty="0"/>
              <a:t>	Industrially available, steep progress, path to low cost</a:t>
            </a:r>
            <a:br>
              <a:rPr lang="en-US" sz="1050" dirty="0"/>
            </a:br>
            <a:r>
              <a:rPr lang="en-US" sz="1050" dirty="0"/>
              <a:t>		Limited energy per drive pulse (up to </a:t>
            </a:r>
            <a:r>
              <a:rPr lang="en-US" sz="1050" b="1" dirty="0">
                <a:solidFill>
                  <a:srgbClr val="0000FF"/>
                </a:solidFill>
              </a:rPr>
              <a:t>50 J</a:t>
            </a:r>
            <a:r>
              <a:rPr lang="en-US" sz="1050" dirty="0"/>
              <a:t>)</a:t>
            </a:r>
          </a:p>
          <a:p>
            <a:pPr marL="133350" indent="-133350"/>
            <a:r>
              <a:rPr lang="en-US" sz="1400" b="1" dirty="0"/>
              <a:t>e- bunch</a:t>
            </a:r>
            <a:r>
              <a:rPr lang="en-US" sz="1400" dirty="0"/>
              <a:t>:</a:t>
            </a:r>
            <a:r>
              <a:rPr lang="en-US" sz="1050" dirty="0"/>
              <a:t>	Short bunches (need </a:t>
            </a:r>
            <a:r>
              <a:rPr lang="en-US" sz="1050" dirty="0">
                <a:latin typeface="Symbol" charset="2"/>
                <a:cs typeface="Symbol" charset="2"/>
              </a:rPr>
              <a:t>m</a:t>
            </a:r>
            <a:r>
              <a:rPr lang="en-US" sz="1050" dirty="0"/>
              <a:t>m) available, need long RF accelerator</a:t>
            </a:r>
            <a:br>
              <a:rPr lang="en-US" sz="1050" dirty="0"/>
            </a:br>
            <a:r>
              <a:rPr lang="en-US" sz="1050" dirty="0"/>
              <a:t>		More energy per drive pulse (up to </a:t>
            </a:r>
            <a:r>
              <a:rPr lang="en-US" sz="1050" b="1" dirty="0">
                <a:solidFill>
                  <a:srgbClr val="0000FF"/>
                </a:solidFill>
              </a:rPr>
              <a:t>500 J</a:t>
            </a:r>
            <a:r>
              <a:rPr lang="en-US" sz="1050" dirty="0"/>
              <a:t>)</a:t>
            </a:r>
          </a:p>
          <a:p>
            <a:pPr marL="133350" indent="-133350"/>
            <a:r>
              <a:rPr lang="en-US" sz="1400" b="1" dirty="0"/>
              <a:t>p+ bunch</a:t>
            </a:r>
            <a:r>
              <a:rPr lang="en-US" sz="1400" dirty="0"/>
              <a:t>:	</a:t>
            </a:r>
            <a:r>
              <a:rPr lang="en-US" sz="1050" dirty="0"/>
              <a:t>Only long (inefficient) bunches, need very long RF accelerator</a:t>
            </a:r>
            <a:br>
              <a:rPr lang="en-US" sz="1050" dirty="0"/>
            </a:br>
            <a:r>
              <a:rPr lang="en-US" sz="1050" dirty="0"/>
              <a:t>		Maximum energy per drive pulse (up to </a:t>
            </a:r>
            <a:r>
              <a:rPr lang="en-US" sz="1050" b="1" dirty="0">
                <a:solidFill>
                  <a:srgbClr val="0000FF"/>
                </a:solidFill>
              </a:rPr>
              <a:t>100,000 J</a:t>
            </a:r>
            <a:r>
              <a:rPr lang="en-US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052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44"/>
            <a:ext cx="8229600" cy="594121"/>
          </a:xfrm>
        </p:spPr>
        <p:txBody>
          <a:bodyPr>
            <a:noAutofit/>
          </a:bodyPr>
          <a:lstStyle/>
          <a:p>
            <a:r>
              <a:rPr lang="en-US" sz="2800" dirty="0"/>
              <a:t>Shrinking the Size of Particle Physics Facility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5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17203" y="796436"/>
            <a:ext cx="8978548" cy="2421949"/>
            <a:chOff x="0" y="794824"/>
            <a:chExt cx="12123345" cy="327025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5DE7094-AD14-0048-8863-19D6423568A1}"/>
                </a:ext>
              </a:extLst>
            </p:cNvPr>
            <p:cNvSpPr txBox="1"/>
            <p:nvPr/>
          </p:nvSpPr>
          <p:spPr>
            <a:xfrm>
              <a:off x="0" y="928689"/>
              <a:ext cx="5535423" cy="1395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x-none" b="1" dirty="0"/>
                <a:t>RF Accelerators</a:t>
              </a:r>
            </a:p>
            <a:p>
              <a:pPr algn="ctr"/>
              <a:r>
                <a:rPr lang="x-none" sz="1400" dirty="0"/>
                <a:t>&gt; 30,000 </a:t>
              </a:r>
              <a:r>
                <a:rPr lang="de-DE" sz="1400" dirty="0"/>
                <a:t>operational</a:t>
              </a:r>
              <a:r>
                <a:rPr lang="x-none" sz="1400" dirty="0"/>
                <a:t> – many serve for Health</a:t>
              </a:r>
            </a:p>
            <a:p>
              <a:pPr algn="ctr"/>
              <a:r>
                <a:rPr lang="x-none" b="1" dirty="0">
                  <a:solidFill>
                    <a:srgbClr val="FF0000"/>
                  </a:solidFill>
                </a:rPr>
                <a:t>30 million Volt  </a:t>
              </a:r>
              <a:r>
                <a:rPr lang="x-none" sz="1400" b="1" dirty="0"/>
                <a:t>per meter</a:t>
              </a:r>
            </a:p>
            <a:p>
              <a:pPr algn="ctr"/>
              <a:r>
                <a:rPr lang="x-none" sz="1400" dirty="0"/>
                <a:t>RF: 90 years of success story for society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D31C51B-1651-CA43-83F6-4DC18CB1E81B}"/>
                </a:ext>
              </a:extLst>
            </p:cNvPr>
            <p:cNvSpPr txBox="1"/>
            <p:nvPr/>
          </p:nvSpPr>
          <p:spPr>
            <a:xfrm>
              <a:off x="0" y="2727108"/>
              <a:ext cx="5535422" cy="11446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x-none" b="1" dirty="0"/>
                <a:t>Plasma Accelerators</a:t>
              </a:r>
            </a:p>
            <a:p>
              <a:pPr algn="ctr"/>
              <a:r>
                <a:rPr lang="x-none" sz="1400" dirty="0"/>
                <a:t>first user facility to </a:t>
              </a:r>
              <a:r>
                <a:rPr lang="en-GB" sz="1400" dirty="0"/>
                <a:t>be </a:t>
              </a:r>
              <a:r>
                <a:rPr lang="x-none" sz="1400" dirty="0"/>
                <a:t>realize</a:t>
              </a:r>
              <a:r>
                <a:rPr lang="en-GB" sz="1400" dirty="0"/>
                <a:t>d</a:t>
              </a:r>
              <a:endParaRPr lang="x-none" sz="1400" dirty="0"/>
            </a:p>
            <a:p>
              <a:pPr algn="ctr"/>
              <a:r>
                <a:rPr lang="x-none" b="1" dirty="0">
                  <a:solidFill>
                    <a:srgbClr val="FF0000"/>
                  </a:solidFill>
                </a:rPr>
                <a:t>100,000 million Volt  </a:t>
              </a:r>
              <a:r>
                <a:rPr lang="x-none" sz="1400" b="1" dirty="0"/>
                <a:t>per meter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81A2CF2-0DBE-E042-9E6A-273871DF3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5423" y="794824"/>
              <a:ext cx="4947850" cy="327025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844DBF3-401E-3D48-8A38-E34224165851}"/>
                </a:ext>
              </a:extLst>
            </p:cNvPr>
            <p:cNvSpPr txBox="1"/>
            <p:nvPr/>
          </p:nvSpPr>
          <p:spPr>
            <a:xfrm>
              <a:off x="9107214" y="891078"/>
              <a:ext cx="3016131" cy="14960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/>
                <a:t>A</a:t>
              </a:r>
              <a:r>
                <a:rPr lang="x-none" sz="1100" b="1" dirty="0"/>
                <a:t>dded value</a:t>
              </a:r>
            </a:p>
            <a:p>
              <a:r>
                <a:rPr lang="x-none" sz="1100"/>
                <a:t>new R</a:t>
              </a:r>
              <a:r>
                <a:rPr lang="de-DE" sz="1100" dirty="0" err="1"/>
                <a:t>esearch</a:t>
              </a:r>
              <a:r>
                <a:rPr lang="de-DE" sz="1100" dirty="0"/>
                <a:t> </a:t>
              </a:r>
              <a:r>
                <a:rPr lang="de-DE" sz="1100" dirty="0" err="1"/>
                <a:t>Infrastructures</a:t>
              </a:r>
              <a:r>
                <a:rPr lang="x-none" sz="1100"/>
                <a:t> </a:t>
              </a:r>
              <a:r>
                <a:rPr lang="x-none" sz="1100" dirty="0"/>
                <a:t>due to compactness and cost-efficiency</a:t>
              </a:r>
            </a:p>
            <a:p>
              <a:r>
                <a:rPr lang="x-none" sz="1100" dirty="0"/>
                <a:t>bringing new capabilities to </a:t>
              </a:r>
              <a:r>
                <a:rPr lang="en-US" sz="1100" dirty="0"/>
                <a:t>science, </a:t>
              </a:r>
              <a:r>
                <a:rPr lang="x-none" sz="1100" dirty="0"/>
                <a:t>institutes, hospitals, universities, industry, developing countries.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A141BA-295A-534B-B4C8-D8BF82F7885E}"/>
              </a:ext>
            </a:extLst>
          </p:cNvPr>
          <p:cNvSpPr txBox="1"/>
          <p:nvPr/>
        </p:nvSpPr>
        <p:spPr>
          <a:xfrm>
            <a:off x="5514236" y="952061"/>
            <a:ext cx="77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>
                <a:solidFill>
                  <a:srgbClr val="FF0000"/>
                </a:solidFill>
              </a:rPr>
              <a:t>400 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0A141BA-295A-534B-B4C8-D8BF82F7885E}"/>
              </a:ext>
            </a:extLst>
          </p:cNvPr>
          <p:cNvSpPr txBox="1"/>
          <p:nvPr/>
        </p:nvSpPr>
        <p:spPr>
          <a:xfrm>
            <a:off x="5903213" y="2108345"/>
            <a:ext cx="73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6</a:t>
            </a:r>
            <a:r>
              <a:rPr lang="x-none" b="1" dirty="0">
                <a:solidFill>
                  <a:srgbClr val="FF0000"/>
                </a:solidFill>
              </a:rPr>
              <a:t>0</a:t>
            </a:r>
            <a:r>
              <a:rPr lang="en-US" b="1" baseline="30000" dirty="0">
                <a:solidFill>
                  <a:srgbClr val="FF0000"/>
                </a:solidFill>
              </a:rPr>
              <a:t>*</a:t>
            </a:r>
            <a:r>
              <a:rPr lang="x-none" b="1" dirty="0">
                <a:solidFill>
                  <a:srgbClr val="FF0000"/>
                </a:solidFill>
              </a:rPr>
              <a:t> 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90487" y="3074483"/>
            <a:ext cx="212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baseline="30000" dirty="0"/>
              <a:t>*</a:t>
            </a:r>
            <a:r>
              <a:rPr lang="en-US" sz="900" i="1" dirty="0"/>
              <a:t>realistic design including all required infrastructure for powering, shielding, </a:t>
            </a:r>
            <a:r>
              <a:rPr lang="mr-IN" sz="900" i="1" dirty="0"/>
              <a:t>…</a:t>
            </a:r>
            <a:endParaRPr lang="en-US" sz="900" i="1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3778010"/>
            <a:ext cx="8229600" cy="8347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chemeClr val="tx1"/>
                </a:solidFill>
              </a:rPr>
              <a:t>Can we shrink the Linear Collider, provide e</a:t>
            </a:r>
            <a:r>
              <a:rPr lang="en-US" sz="2400" b="0" baseline="30000" dirty="0">
                <a:solidFill>
                  <a:schemeClr val="tx1"/>
                </a:solidFill>
              </a:rPr>
              <a:t>-</a:t>
            </a:r>
            <a:r>
              <a:rPr lang="en-US" sz="2400" b="0" dirty="0">
                <a:solidFill>
                  <a:schemeClr val="tx1"/>
                </a:solidFill>
              </a:rPr>
              <a:t> and e</a:t>
            </a:r>
            <a:r>
              <a:rPr lang="en-US" sz="2400" b="0" baseline="30000" dirty="0">
                <a:solidFill>
                  <a:schemeClr val="tx1"/>
                </a:solidFill>
              </a:rPr>
              <a:t>+</a:t>
            </a:r>
            <a:r>
              <a:rPr lang="en-US" sz="2400" b="0" dirty="0">
                <a:solidFill>
                  <a:schemeClr val="tx1"/>
                </a:solidFill>
              </a:rPr>
              <a:t> beams in the </a:t>
            </a:r>
            <a:r>
              <a:rPr lang="en-US" sz="2400" dirty="0" err="1">
                <a:solidFill>
                  <a:schemeClr val="tx1"/>
                </a:solidFill>
              </a:rPr>
              <a:t>TeV</a:t>
            </a:r>
            <a:r>
              <a:rPr lang="en-US" sz="2400" b="0" dirty="0">
                <a:solidFill>
                  <a:schemeClr val="tx1"/>
                </a:solidFill>
              </a:rPr>
              <a:t> energy regime and produce </a:t>
            </a:r>
            <a:r>
              <a:rPr lang="en-US" sz="2400" dirty="0">
                <a:solidFill>
                  <a:schemeClr val="tx1"/>
                </a:solidFill>
              </a:rPr>
              <a:t>&gt; 10</a:t>
            </a:r>
            <a:r>
              <a:rPr lang="en-US" sz="2400" baseline="30000" dirty="0">
                <a:solidFill>
                  <a:schemeClr val="tx1"/>
                </a:solidFill>
              </a:rPr>
              <a:t>34</a:t>
            </a:r>
            <a:r>
              <a:rPr lang="en-US" sz="2400" dirty="0">
                <a:solidFill>
                  <a:schemeClr val="tx1"/>
                </a:solidFill>
              </a:rPr>
              <a:t> cm</a:t>
            </a:r>
            <a:r>
              <a:rPr lang="en-US" sz="2400" baseline="30000" dirty="0">
                <a:solidFill>
                  <a:schemeClr val="tx1"/>
                </a:solidFill>
              </a:rPr>
              <a:t>-2</a:t>
            </a:r>
            <a:r>
              <a:rPr lang="en-US" sz="2400" dirty="0">
                <a:solidFill>
                  <a:schemeClr val="tx1"/>
                </a:solidFill>
              </a:rPr>
              <a:t> s</a:t>
            </a:r>
            <a:r>
              <a:rPr lang="en-US" sz="2400" baseline="30000" dirty="0">
                <a:solidFill>
                  <a:schemeClr val="tx1"/>
                </a:solidFill>
              </a:rPr>
              <a:t>-1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0" dirty="0">
                <a:solidFill>
                  <a:schemeClr val="tx1"/>
                </a:solidFill>
              </a:rPr>
              <a:t>luminosity?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466811A-FEB5-5442-AA85-4FA00B48A4F4}"/>
              </a:ext>
            </a:extLst>
          </p:cNvPr>
          <p:cNvSpPr txBox="1"/>
          <p:nvPr/>
        </p:nvSpPr>
        <p:spPr>
          <a:xfrm flipH="1">
            <a:off x="7885954" y="2263490"/>
            <a:ext cx="877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5 GeV</a:t>
            </a:r>
          </a:p>
          <a:p>
            <a:pPr algn="ctr"/>
            <a:r>
              <a:rPr lang="en-US" sz="1400" b="1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120023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D25082-D8EE-F243-861C-2CD56CA25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429"/>
            <a:ext cx="8229600" cy="594121"/>
          </a:xfrm>
        </p:spPr>
        <p:txBody>
          <a:bodyPr>
            <a:noAutofit/>
          </a:bodyPr>
          <a:lstStyle/>
          <a:p>
            <a:r>
              <a:rPr lang="en-US" sz="2800" dirty="0"/>
              <a:t>Can we shrink the Linear Collider</a:t>
            </a:r>
            <a:r>
              <a:rPr lang="x-none" sz="2800" dirty="0"/>
              <a:t>?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600" b="0" i="1" dirty="0">
                <a:solidFill>
                  <a:schemeClr val="tx1"/>
                </a:solidFill>
              </a:rPr>
              <a:t>provide e</a:t>
            </a:r>
            <a:r>
              <a:rPr lang="en-US" sz="1600" b="0" i="1" baseline="30000" dirty="0">
                <a:solidFill>
                  <a:schemeClr val="tx1"/>
                </a:solidFill>
              </a:rPr>
              <a:t>-</a:t>
            </a:r>
            <a:r>
              <a:rPr lang="en-US" sz="1600" b="0" i="1" dirty="0">
                <a:solidFill>
                  <a:schemeClr val="tx1"/>
                </a:solidFill>
              </a:rPr>
              <a:t> and e</a:t>
            </a:r>
            <a:r>
              <a:rPr lang="en-US" sz="1600" b="0" i="1" baseline="30000" dirty="0">
                <a:solidFill>
                  <a:schemeClr val="tx1"/>
                </a:solidFill>
              </a:rPr>
              <a:t>+</a:t>
            </a:r>
            <a:r>
              <a:rPr lang="en-US" sz="1600" b="0" i="1" dirty="0">
                <a:solidFill>
                  <a:schemeClr val="tx1"/>
                </a:solidFill>
              </a:rPr>
              <a:t> beams in the </a:t>
            </a:r>
            <a:r>
              <a:rPr lang="en-US" sz="1600" i="1" dirty="0" err="1">
                <a:solidFill>
                  <a:schemeClr val="tx1"/>
                </a:solidFill>
              </a:rPr>
              <a:t>TeV</a:t>
            </a:r>
            <a:r>
              <a:rPr lang="en-US" sz="1600" b="0" i="1" dirty="0">
                <a:solidFill>
                  <a:schemeClr val="tx1"/>
                </a:solidFill>
              </a:rPr>
              <a:t> energy regime and produce </a:t>
            </a:r>
            <a:r>
              <a:rPr lang="en-US" sz="1600" i="1" dirty="0">
                <a:solidFill>
                  <a:schemeClr val="tx1"/>
                </a:solidFill>
              </a:rPr>
              <a:t>&gt; 10</a:t>
            </a:r>
            <a:r>
              <a:rPr lang="en-US" sz="1600" i="1" baseline="30000" dirty="0">
                <a:solidFill>
                  <a:schemeClr val="tx1"/>
                </a:solidFill>
              </a:rPr>
              <a:t>34</a:t>
            </a:r>
            <a:r>
              <a:rPr lang="en-US" sz="1600" i="1" dirty="0">
                <a:solidFill>
                  <a:schemeClr val="tx1"/>
                </a:solidFill>
              </a:rPr>
              <a:t> cm</a:t>
            </a:r>
            <a:r>
              <a:rPr lang="en-US" sz="1600" i="1" baseline="30000" dirty="0">
                <a:solidFill>
                  <a:schemeClr val="tx1"/>
                </a:solidFill>
              </a:rPr>
              <a:t>-2</a:t>
            </a:r>
            <a:r>
              <a:rPr lang="en-US" sz="1600" i="1" dirty="0">
                <a:solidFill>
                  <a:schemeClr val="tx1"/>
                </a:solidFill>
              </a:rPr>
              <a:t> s</a:t>
            </a:r>
            <a:r>
              <a:rPr lang="en-US" sz="1600" i="1" baseline="30000" dirty="0">
                <a:solidFill>
                  <a:schemeClr val="tx1"/>
                </a:solidFill>
              </a:rPr>
              <a:t>-1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b="0" i="1" dirty="0">
                <a:solidFill>
                  <a:schemeClr val="tx1"/>
                </a:solidFill>
              </a:rPr>
              <a:t>luminosity</a:t>
            </a:r>
            <a:endParaRPr lang="x-none" sz="16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653BBD-AEDD-F74A-B2C8-C31F2532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8EFBCB8-7F07-C547-9781-8A3E45FA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0750" y="944221"/>
            <a:ext cx="3463024" cy="2579193"/>
            <a:chOff x="157491" y="924455"/>
            <a:chExt cx="5050222" cy="37613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4E29A65-97D1-9944-B989-C4D4A255A0A3}"/>
                </a:ext>
              </a:extLst>
            </p:cNvPr>
            <p:cNvGrpSpPr/>
            <p:nvPr/>
          </p:nvGrpSpPr>
          <p:grpSpPr>
            <a:xfrm>
              <a:off x="157491" y="924455"/>
              <a:ext cx="5050222" cy="3761307"/>
              <a:chOff x="157163" y="-28575"/>
              <a:chExt cx="8986837" cy="6886575"/>
            </a:xfrm>
          </p:grpSpPr>
          <p:pic>
            <p:nvPicPr>
              <p:cNvPr id="8" name="Picture 2" descr="ilc-vs-tlep-full.png">
                <a:extLst>
                  <a:ext uri="{FF2B5EF4-FFF2-40B4-BE49-F238E27FC236}">
                    <a16:creationId xmlns:a16="http://schemas.microsoft.com/office/drawing/2014/main" xmlns="" id="{A6447363-3D7B-0246-80E5-AA2C63C95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163" y="-28575"/>
                <a:ext cx="8986837" cy="6886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14A32DB7-9952-6D4C-8BC1-982642F32074}"/>
                  </a:ext>
                </a:extLst>
              </p:cNvPr>
              <p:cNvSpPr txBox="1"/>
              <p:nvPr/>
            </p:nvSpPr>
            <p:spPr>
              <a:xfrm>
                <a:off x="7646987" y="293687"/>
                <a:ext cx="1477607" cy="82178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TDR’s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published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02BA7727-A4E7-DB48-98F5-B45DD0CD2500}"/>
                  </a:ext>
                </a:extLst>
              </p:cNvPr>
              <p:cNvSpPr txBox="1"/>
              <p:nvPr/>
            </p:nvSpPr>
            <p:spPr>
              <a:xfrm>
                <a:off x="7954076" y="5065714"/>
                <a:ext cx="1175636" cy="5870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TDR to be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srgbClr val="000000"/>
                    </a:solidFill>
                    <a:latin typeface="Arial"/>
                    <a:ea typeface="+mn-ea"/>
                    <a:cs typeface="+mn-cs"/>
                  </a:rPr>
                  <a:t>worked out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B10CFEBD-6A9D-1047-88C5-D337FCB11708}"/>
                  </a:ext>
                </a:extLst>
              </p:cNvPr>
              <p:cNvSpPr/>
              <p:nvPr/>
            </p:nvSpPr>
            <p:spPr bwMode="auto">
              <a:xfrm>
                <a:off x="5940425" y="4508500"/>
                <a:ext cx="3095625" cy="129698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r>
                  <a:rPr lang="en-US" sz="900" b="1" dirty="0">
                    <a:solidFill>
                      <a:srgbClr val="000000"/>
                    </a:solidFill>
                    <a:ea typeface="+mn-ea"/>
                    <a:cs typeface="+mn-cs"/>
                  </a:rPr>
                  <a:t>FCC</a:t>
                </a:r>
                <a:endParaRPr lang="en-US" sz="600" b="1" dirty="0">
                  <a:solidFill>
                    <a:srgbClr val="000000"/>
                  </a:solidFill>
                  <a:ea typeface="+mn-ea"/>
                  <a:cs typeface="+mn-cs"/>
                </a:endParaRPr>
              </a:p>
              <a:p>
                <a:pPr eaLnBrk="0" hangingPunct="0">
                  <a:defRPr/>
                </a:pPr>
                <a:r>
                  <a:rPr lang="en-US" sz="600" i="1" dirty="0">
                    <a:solidFill>
                      <a:srgbClr val="000000"/>
                    </a:solidFill>
                    <a:ea typeface="+mn-ea"/>
                    <a:cs typeface="+mn-cs"/>
                  </a:rPr>
                  <a:t>Future Circular Collider</a:t>
                </a:r>
              </a:p>
              <a:p>
                <a:pPr eaLnBrk="0" hangingPunct="0">
                  <a:defRPr/>
                </a:pPr>
                <a:r>
                  <a:rPr lang="en-US" sz="600" i="1" dirty="0">
                    <a:solidFill>
                      <a:srgbClr val="000000"/>
                    </a:solidFill>
                    <a:ea typeface="+mn-ea"/>
                    <a:cs typeface="+mn-cs"/>
                  </a:rPr>
                  <a:t>100 km, </a:t>
                </a:r>
                <a:r>
                  <a:rPr lang="en-US" sz="600" i="1" dirty="0" err="1">
                    <a:solidFill>
                      <a:srgbClr val="000000"/>
                    </a:solidFill>
                    <a:ea typeface="+mn-ea"/>
                    <a:cs typeface="+mn-cs"/>
                  </a:rPr>
                  <a:t>e+e</a:t>
                </a:r>
                <a:r>
                  <a:rPr lang="en-US" sz="600" i="1" dirty="0">
                    <a:solidFill>
                      <a:srgbClr val="000000"/>
                    </a:solidFill>
                    <a:ea typeface="+mn-ea"/>
                    <a:cs typeface="+mn-cs"/>
                  </a:rPr>
                  <a:t>-, </a:t>
                </a:r>
                <a:r>
                  <a:rPr lang="en-US" sz="600" i="1" dirty="0" err="1">
                    <a:solidFill>
                      <a:srgbClr val="000000"/>
                    </a:solidFill>
                    <a:ea typeface="+mn-ea"/>
                    <a:cs typeface="+mn-cs"/>
                  </a:rPr>
                  <a:t>pp</a:t>
                </a:r>
                <a:r>
                  <a:rPr lang="en-US" sz="600" i="1" dirty="0">
                    <a:solidFill>
                      <a:srgbClr val="000000"/>
                    </a:solidFill>
                    <a:ea typeface="+mn-ea"/>
                    <a:cs typeface="+mn-cs"/>
                  </a:rPr>
                  <a:t/>
                </a:r>
                <a:br>
                  <a:rPr lang="en-US" sz="600" i="1" dirty="0">
                    <a:solidFill>
                      <a:srgbClr val="000000"/>
                    </a:solidFill>
                    <a:ea typeface="+mn-ea"/>
                    <a:cs typeface="+mn-cs"/>
                  </a:rPr>
                </a:br>
                <a:r>
                  <a:rPr lang="en-US" sz="600" i="1" dirty="0">
                    <a:solidFill>
                      <a:srgbClr val="000000"/>
                    </a:solidFill>
                    <a:ea typeface="+mn-ea"/>
                    <a:cs typeface="+mn-cs"/>
                  </a:rPr>
                  <a:t>Technical design to be done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ABE62BE-B991-D740-9C0C-991328560F60}"/>
                </a:ext>
              </a:extLst>
            </p:cNvPr>
            <p:cNvSpPr/>
            <p:nvPr/>
          </p:nvSpPr>
          <p:spPr>
            <a:xfrm>
              <a:off x="3725304" y="2426398"/>
              <a:ext cx="1407677" cy="578923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12DFC70-CE67-C347-896B-7807DDCEDF19}"/>
              </a:ext>
            </a:extLst>
          </p:cNvPr>
          <p:cNvSpPr txBox="1"/>
          <p:nvPr/>
        </p:nvSpPr>
        <p:spPr>
          <a:xfrm>
            <a:off x="260749" y="3706338"/>
            <a:ext cx="8660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600" b="1" dirty="0"/>
              <a:t>No fundamental show-stopper but a lot of R&amp;D still required. 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There can be very interesting and useful interim steps (non-linear QED, fixed target, dark matter, </a:t>
            </a:r>
            <a:r>
              <a:rPr lang="mr-IN" sz="1600" dirty="0"/>
              <a:t>…</a:t>
            </a:r>
            <a:r>
              <a:rPr lang="en-US" sz="1600" dirty="0"/>
              <a:t>)</a:t>
            </a:r>
            <a:endParaRPr lang="x-none" sz="1600" dirty="0"/>
          </a:p>
          <a:p>
            <a:pPr marL="171450" indent="-171450">
              <a:buFont typeface="Arial"/>
              <a:buChar char="•"/>
            </a:pPr>
            <a:r>
              <a:rPr lang="x-none" sz="1600" b="1" dirty="0"/>
              <a:t>Devil is in the details! </a:t>
            </a:r>
            <a:r>
              <a:rPr lang="x-none" sz="1600" dirty="0"/>
              <a:t>Answer requires detailed simulation, calculations, </a:t>
            </a:r>
            <a:r>
              <a:rPr lang="en-US" sz="1600" dirty="0"/>
              <a:t>R&amp;D, </a:t>
            </a:r>
            <a:r>
              <a:rPr lang="x-none" sz="1600" dirty="0"/>
              <a:t>designs and tests!</a:t>
            </a:r>
            <a:endParaRPr lang="en-US" sz="1600" dirty="0"/>
          </a:p>
          <a:p>
            <a:pPr marL="171450" indent="-171450">
              <a:buFont typeface="Arial"/>
              <a:buChar char="•"/>
            </a:pPr>
            <a:r>
              <a:rPr lang="en-US" sz="1600" dirty="0"/>
              <a:t>How and when can we arrive at readiness for for high energy particle physics, e.g. a </a:t>
            </a:r>
            <a:r>
              <a:rPr lang="en-US" sz="1600" dirty="0" err="1"/>
              <a:t>TeV</a:t>
            </a:r>
            <a:r>
              <a:rPr lang="en-US" sz="1600" dirty="0"/>
              <a:t> collider?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731" y="913096"/>
            <a:ext cx="5167205" cy="26984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9426" y="3517189"/>
            <a:ext cx="2246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from expert panel interim report</a:t>
            </a:r>
          </a:p>
        </p:txBody>
      </p:sp>
    </p:spTree>
    <p:extLst>
      <p:ext uri="{BB962C8B-B14F-4D97-AF65-F5344CB8AC3E}">
        <p14:creationId xmlns:p14="http://schemas.microsoft.com/office/powerpoint/2010/main" val="877311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D25082-D8EE-F243-861C-2CD56CA25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429"/>
            <a:ext cx="8229600" cy="594121"/>
          </a:xfrm>
        </p:spPr>
        <p:txBody>
          <a:bodyPr>
            <a:noAutofit/>
          </a:bodyPr>
          <a:lstStyle/>
          <a:p>
            <a:r>
              <a:rPr lang="en-US" sz="2800" dirty="0"/>
              <a:t>Can we shrink the Linear Collider</a:t>
            </a:r>
            <a:r>
              <a:rPr lang="x-none" sz="2800" dirty="0"/>
              <a:t>?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600" b="0" i="1" dirty="0">
                <a:solidFill>
                  <a:schemeClr val="tx1"/>
                </a:solidFill>
              </a:rPr>
              <a:t>provide e</a:t>
            </a:r>
            <a:r>
              <a:rPr lang="en-US" sz="1600" b="0" i="1" baseline="30000" dirty="0">
                <a:solidFill>
                  <a:schemeClr val="tx1"/>
                </a:solidFill>
              </a:rPr>
              <a:t>-</a:t>
            </a:r>
            <a:r>
              <a:rPr lang="en-US" sz="1600" b="0" i="1" dirty="0">
                <a:solidFill>
                  <a:schemeClr val="tx1"/>
                </a:solidFill>
              </a:rPr>
              <a:t> and e</a:t>
            </a:r>
            <a:r>
              <a:rPr lang="en-US" sz="1600" b="0" i="1" baseline="30000" dirty="0">
                <a:solidFill>
                  <a:schemeClr val="tx1"/>
                </a:solidFill>
              </a:rPr>
              <a:t>+</a:t>
            </a:r>
            <a:r>
              <a:rPr lang="en-US" sz="1600" b="0" i="1" dirty="0">
                <a:solidFill>
                  <a:schemeClr val="tx1"/>
                </a:solidFill>
              </a:rPr>
              <a:t> beams in the </a:t>
            </a:r>
            <a:r>
              <a:rPr lang="en-US" sz="1600" i="1" dirty="0" err="1">
                <a:solidFill>
                  <a:schemeClr val="tx1"/>
                </a:solidFill>
              </a:rPr>
              <a:t>TeV</a:t>
            </a:r>
            <a:r>
              <a:rPr lang="en-US" sz="1600" b="0" i="1" dirty="0">
                <a:solidFill>
                  <a:schemeClr val="tx1"/>
                </a:solidFill>
              </a:rPr>
              <a:t> energy regime and produce </a:t>
            </a:r>
            <a:r>
              <a:rPr lang="en-US" sz="1600" i="1" dirty="0">
                <a:solidFill>
                  <a:schemeClr val="tx1"/>
                </a:solidFill>
              </a:rPr>
              <a:t>&gt; 10</a:t>
            </a:r>
            <a:r>
              <a:rPr lang="en-US" sz="1600" i="1" baseline="30000" dirty="0">
                <a:solidFill>
                  <a:schemeClr val="tx1"/>
                </a:solidFill>
              </a:rPr>
              <a:t>34</a:t>
            </a:r>
            <a:r>
              <a:rPr lang="en-US" sz="1600" i="1" dirty="0">
                <a:solidFill>
                  <a:schemeClr val="tx1"/>
                </a:solidFill>
              </a:rPr>
              <a:t> cm</a:t>
            </a:r>
            <a:r>
              <a:rPr lang="en-US" sz="1600" i="1" baseline="30000" dirty="0">
                <a:solidFill>
                  <a:schemeClr val="tx1"/>
                </a:solidFill>
              </a:rPr>
              <a:t>-2</a:t>
            </a:r>
            <a:r>
              <a:rPr lang="en-US" sz="1600" i="1" dirty="0">
                <a:solidFill>
                  <a:schemeClr val="tx1"/>
                </a:solidFill>
              </a:rPr>
              <a:t> s</a:t>
            </a:r>
            <a:r>
              <a:rPr lang="en-US" sz="1600" i="1" baseline="30000" dirty="0">
                <a:solidFill>
                  <a:schemeClr val="tx1"/>
                </a:solidFill>
              </a:rPr>
              <a:t>-1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b="0" i="1" dirty="0">
                <a:solidFill>
                  <a:schemeClr val="tx1"/>
                </a:solidFill>
              </a:rPr>
              <a:t>luminosity</a:t>
            </a:r>
            <a:endParaRPr lang="x-none" sz="1600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653BBD-AEDD-F74A-B2C8-C31F2532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8EFBCB8-7F07-C547-9781-8A3E45FA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7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38" y="877740"/>
            <a:ext cx="8932865" cy="35109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2498" y="4250205"/>
            <a:ext cx="2246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from expert panel interim report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2498" y="1512705"/>
            <a:ext cx="1428150" cy="27390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974856" y="1780385"/>
            <a:ext cx="584697" cy="27390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66165" y="2054290"/>
            <a:ext cx="961481" cy="27390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39908" y="3641694"/>
            <a:ext cx="555450" cy="22710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933166" y="2054291"/>
            <a:ext cx="405748" cy="26122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199" y="4314087"/>
            <a:ext cx="5457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 and when can we arrive at readiness for for high energy particle physics?</a:t>
            </a:r>
          </a:p>
        </p:txBody>
      </p:sp>
    </p:spTree>
    <p:extLst>
      <p:ext uri="{BB962C8B-B14F-4D97-AF65-F5344CB8AC3E}">
        <p14:creationId xmlns:p14="http://schemas.microsoft.com/office/powerpoint/2010/main" val="98638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B820D-DD3B-9B4D-842F-CBBB3CBD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7" y="46368"/>
            <a:ext cx="2639466" cy="339286"/>
          </a:xfrm>
        </p:spPr>
        <p:txBody>
          <a:bodyPr>
            <a:noAutofit/>
          </a:bodyPr>
          <a:lstStyle/>
          <a:p>
            <a:r>
              <a:rPr lang="de-DE" sz="2000" b="1" dirty="0"/>
              <a:t>Input </a:t>
            </a:r>
            <a:r>
              <a:rPr lang="de-DE" sz="2000" b="1" dirty="0" err="1"/>
              <a:t>to</a:t>
            </a:r>
            <a:r>
              <a:rPr lang="de-DE" sz="2000" b="1" dirty="0"/>
              <a:t> Expert Panel</a:t>
            </a:r>
            <a:endParaRPr lang="x-none" sz="20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6F50A4-D1D8-0B44-8314-025B1734E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9650AA5-AE0C-1947-AA45-99FC7EB8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1C2F7CEB-CDA0-1C48-89C9-203A8FAB3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721504"/>
              </p:ext>
            </p:extLst>
          </p:nvPr>
        </p:nvGraphicFramePr>
        <p:xfrm>
          <a:off x="2712289" y="186773"/>
          <a:ext cx="3097004" cy="4941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759">
                  <a:extLst>
                    <a:ext uri="{9D8B030D-6E8A-4147-A177-3AD203B41FA5}">
                      <a16:colId xmlns:a16="http://schemas.microsoft.com/office/drawing/2014/main" xmlns="" val="1158841268"/>
                    </a:ext>
                  </a:extLst>
                </a:gridCol>
                <a:gridCol w="582298">
                  <a:extLst>
                    <a:ext uri="{9D8B030D-6E8A-4147-A177-3AD203B41FA5}">
                      <a16:colId xmlns:a16="http://schemas.microsoft.com/office/drawing/2014/main" xmlns="" val="2531412410"/>
                    </a:ext>
                  </a:extLst>
                </a:gridCol>
                <a:gridCol w="407093">
                  <a:extLst>
                    <a:ext uri="{9D8B030D-6E8A-4147-A177-3AD203B41FA5}">
                      <a16:colId xmlns:a16="http://schemas.microsoft.com/office/drawing/2014/main" xmlns="" val="1507009163"/>
                    </a:ext>
                  </a:extLst>
                </a:gridCol>
                <a:gridCol w="1509854">
                  <a:extLst>
                    <a:ext uri="{9D8B030D-6E8A-4147-A177-3AD203B41FA5}">
                      <a16:colId xmlns:a16="http://schemas.microsoft.com/office/drawing/2014/main" xmlns="" val="152019222"/>
                    </a:ext>
                  </a:extLst>
                </a:gridCol>
              </a:tblGrid>
              <a:tr h="84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Speaker</a:t>
                      </a:r>
                      <a:endParaRPr lang="x-none" sz="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Institute</a:t>
                      </a:r>
                      <a:endParaRPr lang="x-none" sz="6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Country</a:t>
                      </a:r>
                      <a:endParaRPr lang="x-none" sz="6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Title</a:t>
                      </a:r>
                      <a:endParaRPr lang="x-none" sz="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90152634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Paolo Tomassini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CNR-INO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Italy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Ultra-low emittance round beams with multi-pulse ionization injection schemes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63547175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Markus Büscher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FZJ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Polarized particle beams from laser-plasma accelerators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96089335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 dirty="0">
                          <a:effectLst/>
                        </a:rPr>
                        <a:t>Max </a:t>
                      </a:r>
                      <a:r>
                        <a:rPr lang="de-DE" sz="500" b="1" dirty="0" err="1">
                          <a:effectLst/>
                        </a:rPr>
                        <a:t>LaBerge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 dirty="0">
                          <a:effectLst/>
                        </a:rPr>
                        <a:t>University of Texas at Austin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Coherent transition radiation-based emittance diagnostics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954507471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Rafal Zgadzaj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University of Texas at Austin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Optical probe of energy dissipation from e-beam driven plasma wakes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398445041"/>
                  </a:ext>
                </a:extLst>
              </a:tr>
              <a:tr h="18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Christopher Doss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University of Colorado Boulder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Strong electron beam focusing with passive, underdense plasma lenses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553967532"/>
                  </a:ext>
                </a:extLst>
              </a:tr>
              <a:tr h="18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Tong Zhou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LBNL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Coherent combination of high-power fiber lasers for laser-plasma-based collider applications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891446586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Franck Falcoz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 dirty="0">
                          <a:effectLst/>
                        </a:rPr>
                        <a:t>Amplitude Technologies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France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Roadmap for high average power ultrashort laser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5089979"/>
                  </a:ext>
                </a:extLst>
              </a:tr>
              <a:tr h="84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Andreas Maier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DESY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High average power laser-plasma acceleration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814276083"/>
                  </a:ext>
                </a:extLst>
              </a:tr>
              <a:tr h="18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Roman Walczak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University of Oxford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MP-LWFA to improve LPA repetition rate and efficiency / European Network for Novel Acceleraetors (EuroNNAc)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199507051"/>
                  </a:ext>
                </a:extLst>
              </a:tr>
              <a:tr h="18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Leonida Antonio Gizzi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CNR-INO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Italy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 dirty="0">
                          <a:effectLst/>
                        </a:rPr>
                        <a:t>Towards PW scale laser driver with 100 Hz / Update on the design of a kHz-KW laser driver for plasma acceleration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505624424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Simon Hooker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University of Oxford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Low-loss, metre-scale plasma channels for high-repetition rate plasma accelerators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431797873"/>
                  </a:ext>
                </a:extLst>
              </a:tr>
              <a:tr h="178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Wim Leemans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DESY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 dirty="0">
                          <a:effectLst/>
                        </a:rPr>
                        <a:t>Strategy for enabling plasma-based accelerators to drive first particle-physics applications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833549050"/>
                  </a:ext>
                </a:extLst>
              </a:tr>
              <a:tr h="242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Antonio Falone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LNF/INFN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Italy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EuPRAXIA - Proposal for a distributed research facility towards the realization of a FEL plasma based accelerator, organization, current status and outlook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560151303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Claudio Emma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SLAC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Light-source applications of advanced accelerators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284081495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Sebastien Meuren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SLAC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Exploring the fully no-perturbative regime of QED at a Future Linear Collider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795730038"/>
                  </a:ext>
                </a:extLst>
              </a:tr>
              <a:tr h="18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Spencer Gessner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SLAC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Towards an integrated design study for a Plasma Linear Collider / Positron plasma wakefield acceleration research at FACET-II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580382428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Mark Hogan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SLAC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Plasma wakefield acceleration at FACET-II / GARD beam test facilities in the US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282879779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Richard d’Arcy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DESY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High-average power beam driven plasma acceleration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225036982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Cedric Thaury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LOA, CNRS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France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Increase of the energy gain in a laser-plasma accelerator stage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66801395"/>
                  </a:ext>
                </a:extLst>
              </a:tr>
              <a:tr h="84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Enrica Chiadroni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LNF/INFN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Italy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High beam quality R&amp;D at SPARC_LAB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733275349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Carl Lindstroem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DESY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Staging of plasma accelerators for high-energy, stability and beam quality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949080223"/>
                  </a:ext>
                </a:extLst>
              </a:tr>
              <a:tr h="189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Carlo Benedetti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LBNL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Ion motion, hosing suppression and beam quality preservation in plasma-based accelerators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987126645"/>
                  </a:ext>
                </a:extLst>
              </a:tr>
              <a:tr h="13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Phi Nghiem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CEA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 dirty="0">
                          <a:effectLst/>
                        </a:rPr>
                        <a:t>France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 dirty="0" err="1">
                          <a:effectLst/>
                        </a:rPr>
                        <a:t>EuPRAXIA</a:t>
                      </a:r>
                      <a:r>
                        <a:rPr lang="en-US" sz="500" b="1" dirty="0">
                          <a:effectLst/>
                        </a:rPr>
                        <a:t> solutions and plans for a plasma-based accelerator with high beam quality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7709" marR="17709" marT="17709" marB="1770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346254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8EADFBA0-AF3A-EB41-A092-D13C2AEE1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176845"/>
              </p:ext>
            </p:extLst>
          </p:nvPr>
        </p:nvGraphicFramePr>
        <p:xfrm>
          <a:off x="5900850" y="168093"/>
          <a:ext cx="3097003" cy="5046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758">
                  <a:extLst>
                    <a:ext uri="{9D8B030D-6E8A-4147-A177-3AD203B41FA5}">
                      <a16:colId xmlns:a16="http://schemas.microsoft.com/office/drawing/2014/main" xmlns="" val="4252645298"/>
                    </a:ext>
                  </a:extLst>
                </a:gridCol>
                <a:gridCol w="582298">
                  <a:extLst>
                    <a:ext uri="{9D8B030D-6E8A-4147-A177-3AD203B41FA5}">
                      <a16:colId xmlns:a16="http://schemas.microsoft.com/office/drawing/2014/main" xmlns="" val="2162765066"/>
                    </a:ext>
                  </a:extLst>
                </a:gridCol>
                <a:gridCol w="407093">
                  <a:extLst>
                    <a:ext uri="{9D8B030D-6E8A-4147-A177-3AD203B41FA5}">
                      <a16:colId xmlns:a16="http://schemas.microsoft.com/office/drawing/2014/main" xmlns="" val="3039341687"/>
                    </a:ext>
                  </a:extLst>
                </a:gridCol>
                <a:gridCol w="1509854">
                  <a:extLst>
                    <a:ext uri="{9D8B030D-6E8A-4147-A177-3AD203B41FA5}">
                      <a16:colId xmlns:a16="http://schemas.microsoft.com/office/drawing/2014/main" xmlns="" val="2753627729"/>
                    </a:ext>
                  </a:extLst>
                </a:gridCol>
              </a:tblGrid>
              <a:tr h="80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Speaker</a:t>
                      </a:r>
                      <a:endParaRPr lang="x-none" sz="6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Institute</a:t>
                      </a:r>
                      <a:endParaRPr lang="x-none" sz="6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Country</a:t>
                      </a:r>
                      <a:endParaRPr lang="x-none" sz="6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Title</a:t>
                      </a:r>
                      <a:endParaRPr lang="x-none" sz="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45950701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 dirty="0">
                          <a:effectLst/>
                        </a:rPr>
                        <a:t>Edward </a:t>
                      </a:r>
                      <a:r>
                        <a:rPr lang="de-DE" sz="500" b="1" dirty="0" err="1">
                          <a:effectLst/>
                        </a:rPr>
                        <a:t>Snedden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STFC Daresbury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High gradient acceleration at the CLARA Test Facility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4004368327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Allen Caldwell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MPI for Physics Munich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 dirty="0">
                          <a:effectLst/>
                        </a:rPr>
                        <a:t>Particle Physics possibilities with AWAKE-like technology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668957176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Massimo Ferrario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LNF/INFN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Italy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High quality beam-driven plasma acceleration and FEL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472351804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Moana Pittman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IJCLab, CNRS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France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High intensity laser facility for High gradient accelerator development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200132074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Robert Rossmanith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 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Preferred machine for testing a laser plasma accelerator at CERN: CERN eSPS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143379909"/>
                  </a:ext>
                </a:extLst>
              </a:tr>
              <a:tr h="1683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Wei Lu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Tsinghua University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China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CEPC high energy plasma injector and PWFA driven coherent light source based on SXFEL facility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34284180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Francois Lemery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DESY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SRF-based collinear beam-driven acceleration for a future TeV collider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765671542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Florian Burkart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DESY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150 MeV S-Band injector linac with high stability and ultra-short electron bunches</a:t>
                      </a:r>
                      <a:r>
                        <a:rPr lang="en-US" sz="500" b="1">
                          <a:effectLst/>
                          <a:hlinkClick r:id="rId2"/>
                        </a:rPr>
                        <a:t>¶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692176419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Guoxing Xia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University of Manchester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Plasma beam dump and its implementation in future colliders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112232477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Fahim Habib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Strathclyde University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Plasma photocathode HEP R&amp;D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954916296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Viacheslav Kubytskyi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IJCLab, CNRS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France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Plasma target development for PALLAS project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613208813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Alban Sublet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CERN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CERN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AWAKE scalable plasma sources R&amp;D at CERN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934520648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Thomas Heinemann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Strathclyde University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Hybrid plasma wakefield accelerators as test-beds for HEP building blocks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757276750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Christelle Bruni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IJCLab, CNRS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France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High peak current electron beam transport and diagnostics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421463740"/>
                  </a:ext>
                </a:extLst>
              </a:tr>
              <a:tr h="75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Jerome Faure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LOA, CNRS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France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High repetition rate laser-plasma acceleration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803418486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Maxence Thevenet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DESY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Multi-physics simulations and plasma accelerators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5590811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Arnaud Beck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LLR, CNRS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France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The importance of software engineering for PIC simulations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869469931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Ricardo Fonseca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IST Lisbon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Portugal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OSIRIS 2030: Strategy for future plasma-based acceleration modeling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775510542"/>
                  </a:ext>
                </a:extLst>
              </a:tr>
              <a:tr h="1683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Jean-Luc Vay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LBNL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Open-source simulation ecosystem for laptop to Exascale modeling of high-gradient accelerators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266169606"/>
                  </a:ext>
                </a:extLst>
              </a:tr>
              <a:tr h="1683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Denys Bondar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Kharkiv Institute Physics and Technology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Ukraine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Some Aspects of Laser Wakefield Acceleration of Self-injected Electron Bunch in a Metallic-Density Electron Plasma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385760937"/>
                  </a:ext>
                </a:extLst>
              </a:tr>
              <a:tr h="1683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Gianluca Sarri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Queen's University Belfast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Plasma-based positron sources R&amp;D: current status and next steps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793195018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Giuseppe Torrisi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INFN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Italy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CW collinear hollow-core scheme for Dielectric Laser Accelerators (DLAs)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095388243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Frank Mayet, Willi Kuropka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DESY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Dielectric Structures as Diagnostics and Beam Manipulation Devices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976718933"/>
                  </a:ext>
                </a:extLst>
              </a:tr>
              <a:tr h="75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Joel England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SLAC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Structure-Based Laser-Driven Accelerators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329330776"/>
                  </a:ext>
                </a:extLst>
              </a:tr>
              <a:tr h="1683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Guillaume Martinet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IPN Orsay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France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Dielectric wave guide for short electron beam acceleration and compression at THz frequencies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792174435"/>
                  </a:ext>
                </a:extLst>
              </a:tr>
              <a:tr h="122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Steven Patrick Jamison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 dirty="0">
                          <a:effectLst/>
                        </a:rPr>
                        <a:t>Lancaster University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 dirty="0">
                          <a:effectLst/>
                        </a:rPr>
                        <a:t>mm-wave and THz acceleration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16763" marR="16763" marT="16763" marB="167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4198474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729F6C39-FB0A-4D46-8583-E25D63B6E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078996"/>
              </p:ext>
            </p:extLst>
          </p:nvPr>
        </p:nvGraphicFramePr>
        <p:xfrm>
          <a:off x="88302" y="955041"/>
          <a:ext cx="2532430" cy="3479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8789">
                  <a:extLst>
                    <a:ext uri="{9D8B030D-6E8A-4147-A177-3AD203B41FA5}">
                      <a16:colId xmlns:a16="http://schemas.microsoft.com/office/drawing/2014/main" xmlns="" val="2479730466"/>
                    </a:ext>
                  </a:extLst>
                </a:gridCol>
                <a:gridCol w="476147">
                  <a:extLst>
                    <a:ext uri="{9D8B030D-6E8A-4147-A177-3AD203B41FA5}">
                      <a16:colId xmlns:a16="http://schemas.microsoft.com/office/drawing/2014/main" xmlns="" val="425382141"/>
                    </a:ext>
                  </a:extLst>
                </a:gridCol>
                <a:gridCol w="332882">
                  <a:extLst>
                    <a:ext uri="{9D8B030D-6E8A-4147-A177-3AD203B41FA5}">
                      <a16:colId xmlns:a16="http://schemas.microsoft.com/office/drawing/2014/main" xmlns="" val="2054922444"/>
                    </a:ext>
                  </a:extLst>
                </a:gridCol>
                <a:gridCol w="1234612">
                  <a:extLst>
                    <a:ext uri="{9D8B030D-6E8A-4147-A177-3AD203B41FA5}">
                      <a16:colId xmlns:a16="http://schemas.microsoft.com/office/drawing/2014/main" xmlns="" val="680589081"/>
                    </a:ext>
                  </a:extLst>
                </a:gridCol>
              </a:tblGrid>
              <a:tr h="167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Speaker</a:t>
                      </a:r>
                      <a:endParaRPr lang="x-none" sz="6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Institute</a:t>
                      </a:r>
                      <a:endParaRPr lang="x-none" sz="6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>
                          <a:solidFill>
                            <a:srgbClr val="FF0000"/>
                          </a:solidFill>
                          <a:effectLst/>
                        </a:rPr>
                        <a:t>Country</a:t>
                      </a:r>
                      <a:endParaRPr lang="x-none" sz="6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600" b="1" dirty="0">
                          <a:solidFill>
                            <a:srgbClr val="FF0000"/>
                          </a:solidFill>
                          <a:effectLst/>
                        </a:rPr>
                        <a:t>Title</a:t>
                      </a:r>
                      <a:endParaRPr lang="x-none" sz="6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869565187"/>
                  </a:ext>
                </a:extLst>
              </a:tr>
              <a:tr h="255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Dave Newbold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STFC Rutherford 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Particle Physics Strategy and Accelerator R&amp;D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156166995"/>
                  </a:ext>
                </a:extLst>
              </a:tr>
              <a:tr h="352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Ralph Assmann, Edda Geschwendtner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DESY, INFN, CERN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Germany, Italy, CERN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Introduction to the Expert Panel on High-Gradient Acceleration (Plasma/Laser)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542778527"/>
                  </a:ext>
                </a:extLst>
              </a:tr>
              <a:tr h="255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Andrea Latina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CERN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CERN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Linear Colliders - Plans and Advanced Accelerators Opportunities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595664889"/>
                  </a:ext>
                </a:extLst>
              </a:tr>
              <a:tr h="255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Frank Zimmermann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CERN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CERN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Circular Collider - Plans and Advanced Accelerator Opportunities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350502821"/>
                  </a:ext>
                </a:extLst>
              </a:tr>
              <a:tr h="255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Matthew Wing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University College London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First Physics Experiments with Advanced Accelerator Concepts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28992733"/>
                  </a:ext>
                </a:extLst>
              </a:tr>
              <a:tr h="255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Beate Heinemann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DESY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Electron-Photon Based HEP Experiments - Plans and Advanced Accelerator Opportunities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850039004"/>
                  </a:ext>
                </a:extLst>
              </a:tr>
              <a:tr h="255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Daniel Schulte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 dirty="0">
                          <a:effectLst/>
                        </a:rPr>
                        <a:t>CERN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CERN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Target Parameters for Typical HEP Relevant Beams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618874863"/>
                  </a:ext>
                </a:extLst>
              </a:tr>
              <a:tr h="352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Erik Adli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University of Oslo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Norway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Collider Concepts with Plasma: Where to Go and Required Features for e+/e-, gg, fixed target,...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717072617"/>
                  </a:ext>
                </a:extLst>
              </a:tr>
              <a:tr h="158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Carl Schroeder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LBNL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Laser-Driven Plasma Wakefield Accelerators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4200199728"/>
                  </a:ext>
                </a:extLst>
              </a:tr>
              <a:tr h="158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Jens Osterhoff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DESY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Germany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Beam-Driven Plasma Wakefied Accelerators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523345935"/>
                  </a:ext>
                </a:extLst>
              </a:tr>
              <a:tr h="255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Rasmus Ischebeck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PSI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Switzer-</a:t>
                      </a:r>
                      <a:endParaRPr lang="x-none" sz="5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land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>
                          <a:effectLst/>
                        </a:rPr>
                        <a:t>Dielectrics Accelerators and Other Advanced Concepts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258287535"/>
                  </a:ext>
                </a:extLst>
              </a:tr>
              <a:tr h="158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Jorge Vieira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IST Lisbon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Portugal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Theory and Simulations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4293288573"/>
                  </a:ext>
                </a:extLst>
              </a:tr>
              <a:tr h="2556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Pietro Musumeci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UCLA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e-DE" sz="500" b="1">
                          <a:effectLst/>
                        </a:rPr>
                        <a:t>USA</a:t>
                      </a:r>
                      <a:endParaRPr lang="x-none" sz="5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500" b="1" dirty="0">
                          <a:effectLst/>
                        </a:rPr>
                        <a:t>Snowmass Frontier on Advanced Accelerators (AF6 Coordinator)</a:t>
                      </a:r>
                      <a:endParaRPr lang="x-none" sz="5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35091" marR="35091" marT="35091" marB="3509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3457574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325A6FC-8AFE-EE4A-84C2-2F9B38DE0EEF}"/>
              </a:ext>
            </a:extLst>
          </p:cNvPr>
          <p:cNvSpPr txBox="1"/>
          <p:nvPr/>
        </p:nvSpPr>
        <p:spPr>
          <a:xfrm>
            <a:off x="2226924" y="816541"/>
            <a:ext cx="3401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1200" dirty="0">
                <a:solidFill>
                  <a:srgbClr val="FF0000"/>
                </a:solidFill>
              </a:rPr>
              <a:t>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4BB5DD8-3506-4A40-864B-E40849A9089D}"/>
              </a:ext>
            </a:extLst>
          </p:cNvPr>
          <p:cNvSpPr txBox="1"/>
          <p:nvPr/>
        </p:nvSpPr>
        <p:spPr>
          <a:xfrm>
            <a:off x="5351755" y="29593"/>
            <a:ext cx="4171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1200" dirty="0">
                <a:solidFill>
                  <a:srgbClr val="FF0000"/>
                </a:solidFill>
              </a:rPr>
              <a:t>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A0EB4FD-1C74-6B4E-A5F3-4BD8DF9E0A07}"/>
              </a:ext>
            </a:extLst>
          </p:cNvPr>
          <p:cNvSpPr txBox="1"/>
          <p:nvPr/>
        </p:nvSpPr>
        <p:spPr>
          <a:xfrm>
            <a:off x="8633297" y="0"/>
            <a:ext cx="3401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1200" dirty="0">
                <a:solidFill>
                  <a:srgbClr val="FF0000"/>
                </a:solidFill>
              </a:rPr>
              <a:t>#3</a:t>
            </a:r>
          </a:p>
        </p:txBody>
      </p:sp>
      <p:sp>
        <p:nvSpPr>
          <p:cNvPr id="3" name="Rectangle 2"/>
          <p:cNvSpPr/>
          <p:nvPr/>
        </p:nvSpPr>
        <p:spPr>
          <a:xfrm>
            <a:off x="50945" y="4472499"/>
            <a:ext cx="2636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Panel organized 3 </a:t>
            </a:r>
            <a:r>
              <a:rPr lang="x-none" sz="1200" i="1" dirty="0"/>
              <a:t>Townhall Meetings</a:t>
            </a:r>
            <a:r>
              <a:rPr lang="en-US" sz="1200" i="1" dirty="0"/>
              <a:t> for input on relevant activities</a:t>
            </a:r>
            <a:r>
              <a:rPr lang="en-US" sz="1200" i="1" dirty="0">
                <a:sym typeface="Wingdings"/>
              </a:rPr>
              <a:t> </a:t>
            </a:r>
            <a:r>
              <a:rPr lang="en-US" sz="1200" b="1" i="1" dirty="0">
                <a:sym typeface="Wingdings"/>
              </a:rPr>
              <a:t>230 participants</a:t>
            </a:r>
            <a:r>
              <a:rPr lang="en-US" sz="1200" i="1" dirty="0">
                <a:sym typeface="Wingdings"/>
              </a:rPr>
              <a:t> in consultation process</a:t>
            </a:r>
            <a:endParaRPr lang="en-US" sz="1200" i="1" dirty="0"/>
          </a:p>
        </p:txBody>
      </p:sp>
      <p:sp>
        <p:nvSpPr>
          <p:cNvPr id="6" name="Rectangle 5"/>
          <p:cNvSpPr/>
          <p:nvPr/>
        </p:nvSpPr>
        <p:spPr>
          <a:xfrm>
            <a:off x="88302" y="441678"/>
            <a:ext cx="2532430" cy="430887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See </a:t>
            </a:r>
            <a:r>
              <a:rPr lang="en-GB" sz="1050" dirty="0">
                <a:hlinkClick r:id="rId3"/>
              </a:rPr>
              <a:t>https://indico.cern.ch/event/1041900/</a:t>
            </a:r>
            <a:r>
              <a:rPr lang="en-GB" sz="1050" dirty="0"/>
              <a:t> </a:t>
            </a:r>
          </a:p>
          <a:p>
            <a:r>
              <a:rPr lang="en-GB" sz="1050" dirty="0"/>
              <a:t>and </a:t>
            </a:r>
            <a:r>
              <a:rPr lang="en-GB" sz="1050" dirty="0">
                <a:hlinkClick r:id="rId4"/>
              </a:rPr>
              <a:t>https://indico.cern.ch/event/1040116/</a:t>
            </a:r>
            <a:r>
              <a:rPr lang="en-GB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3839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Assmann, E. Gschwendtner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5F25-5D95-1C4F-BEBE-03B36B62BFA1}" type="slidenum">
              <a:rPr lang="en-US" smtClean="0"/>
              <a:t>9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F43EC7-45DF-A647-B672-89969F0650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8" y="31125"/>
            <a:ext cx="287458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FE7012-26C6-9F42-9FA2-C81A6F319B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008" y="54527"/>
            <a:ext cx="287458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DB1EE8-AA25-EF4E-80E9-C9C24EF454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388" y="60752"/>
            <a:ext cx="2877722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62DDC9-AC5A-F646-8F8A-F9846D7A81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22" y="1760477"/>
            <a:ext cx="287458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4EEFFC1-362A-5D42-A9D0-48D8E83258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008" y="1766702"/>
            <a:ext cx="287458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B0E71A6-26AA-344D-853D-78DCEB46DF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388" y="1766702"/>
            <a:ext cx="287458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D0CA60-D9E6-CA4D-A491-5F6415DD9F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4" y="3460073"/>
            <a:ext cx="2165143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F6BE70-791E-3447-B2CE-582962CD12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828" y="3466298"/>
            <a:ext cx="209164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3F52C08-3B6E-A942-9BB7-3444E1E4FCD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812" y="3466298"/>
            <a:ext cx="2091646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89827F-BAAF-8E4F-8287-F475DAA49A8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831" y="3466298"/>
            <a:ext cx="2165143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958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{70F9FB76-85BF-5F4D-96BD-1E635C56D495}tf16401378</Template>
  <TotalTime>12275</TotalTime>
  <Words>2395</Words>
  <Application>Microsoft Macintosh PowerPoint</Application>
  <PresentationFormat>On-screen Show (16:9)</PresentationFormat>
  <Paragraphs>430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Plasma-Based and Laser Accelerators  for High-Energy Physics</vt:lpstr>
      <vt:lpstr>Follow-Up to European Strategy Particle Physics</vt:lpstr>
      <vt:lpstr>Plasma and Laser Accelerators: New Livingston Curve</vt:lpstr>
      <vt:lpstr>Plasma and Laser Accelerator Principle</vt:lpstr>
      <vt:lpstr>Shrinking the Size of Particle Physics Facility</vt:lpstr>
      <vt:lpstr>Can we shrink the Linear Collider? provide e- and e+ beams in the TeV energy regime and produce &gt; 1034 cm-2 s-1 luminosity</vt:lpstr>
      <vt:lpstr>Can we shrink the Linear Collider? provide e- and e+ beams in the TeV energy regime and produce &gt; 1034 cm-2 s-1 luminosity</vt:lpstr>
      <vt:lpstr>Input to Expert Panel</vt:lpstr>
      <vt:lpstr>PowerPoint Presentation</vt:lpstr>
      <vt:lpstr>PowerPoint Presentation</vt:lpstr>
      <vt:lpstr>Press Release ESFRI 30.6.21 </vt:lpstr>
      <vt:lpstr>Main Challenges for Particle Physics Use Reviewed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Thank you for your attention!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Recommendations from Core Group* on Plasma and Laser Accelerators</dc:title>
  <dc:creator>Ralph Assmann</dc:creator>
  <cp:lastModifiedBy>Ralph Assmann</cp:lastModifiedBy>
  <cp:revision>570</cp:revision>
  <dcterms:created xsi:type="dcterms:W3CDTF">2020-08-18T08:33:37Z</dcterms:created>
  <dcterms:modified xsi:type="dcterms:W3CDTF">2021-07-30T07:49:51Z</dcterms:modified>
</cp:coreProperties>
</file>