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3" r:id="rId2"/>
    <p:sldId id="341" r:id="rId3"/>
    <p:sldId id="345" r:id="rId4"/>
    <p:sldId id="352" r:id="rId5"/>
    <p:sldId id="302" r:id="rId6"/>
    <p:sldId id="355" r:id="rId7"/>
    <p:sldId id="304" r:id="rId8"/>
    <p:sldId id="305" r:id="rId9"/>
    <p:sldId id="306" r:id="rId10"/>
    <p:sldId id="342" r:id="rId11"/>
    <p:sldId id="336" r:id="rId12"/>
    <p:sldId id="337" r:id="rId13"/>
    <p:sldId id="338" r:id="rId14"/>
    <p:sldId id="3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84" d="100"/>
          <a:sy n="84" d="100"/>
        </p:scale>
        <p:origin x="9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B9D27-D29A-44E8-A34B-95B4CDBC2C99}" type="datetimeFigureOut">
              <a:rPr lang="en-US" smtClean="0"/>
              <a:t>7/29/2021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D3CAA-4408-447B-AEA6-772A39A9979F}" type="slidenum">
              <a:rPr lang="en-US" smtClean="0"/>
              <a:t>‹N°›</a:t>
            </a:fld>
            <a:endParaRPr lang="en-US"/>
          </a:p>
        </p:txBody>
      </p:sp>
    </p:spTree>
    <p:extLst>
      <p:ext uri="{BB962C8B-B14F-4D97-AF65-F5344CB8AC3E}">
        <p14:creationId xmlns:p14="http://schemas.microsoft.com/office/powerpoint/2010/main" val="109358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5" name="Rectangle 4"/>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0"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1" name="ZoneTexte 10"/>
          <p:cNvSpPr txBox="1"/>
          <p:nvPr userDrawn="1"/>
        </p:nvSpPr>
        <p:spPr>
          <a:xfrm>
            <a:off x="1113036" y="6158144"/>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3"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8" name="Espace réservé du texte 12"/>
          <p:cNvSpPr>
            <a:spLocks noGrp="1"/>
          </p:cNvSpPr>
          <p:nvPr>
            <p:ph type="body" sz="quarter" idx="11"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ED1C4103-FF01-4613-BB77-A54429AC18D2}" type="datetime4">
              <a:rPr lang="fr-FR" noProof="0" smtClean="0"/>
              <a:t>20 mai 2019</a:t>
            </a:fld>
            <a:endParaRPr lang="fr-FR" noProof="0" dirty="0"/>
          </a:p>
        </p:txBody>
      </p:sp>
      <p:sp>
        <p:nvSpPr>
          <p:cNvPr id="9" name="Espace réservé du texte 12"/>
          <p:cNvSpPr>
            <a:spLocks noGrp="1"/>
          </p:cNvSpPr>
          <p:nvPr>
            <p:ph type="body" sz="quarter" idx="12"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spTree>
    <p:extLst>
      <p:ext uri="{BB962C8B-B14F-4D97-AF65-F5344CB8AC3E}">
        <p14:creationId xmlns:p14="http://schemas.microsoft.com/office/powerpoint/2010/main" val="203204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d'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DA024-CC5C-49D4-9EDE-B13C9CE4F869}"/>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76952101-6F0D-4470-B900-D7C009A8362C}"/>
              </a:ext>
            </a:extLst>
          </p:cNvPr>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5" name="Espace réservé pour une image  4">
            <a:extLst>
              <a:ext uri="{FF2B5EF4-FFF2-40B4-BE49-F238E27FC236}">
                <a16:creationId xmlns:a16="http://schemas.microsoft.com/office/drawing/2014/main" id="{60769C5C-EDFB-44C6-A754-7FD9C1B5A1AC}"/>
              </a:ext>
            </a:extLst>
          </p:cNvPr>
          <p:cNvSpPr>
            <a:spLocks noGrp="1"/>
          </p:cNvSpPr>
          <p:nvPr>
            <p:ph type="pic" sz="quarter" idx="11"/>
          </p:nvPr>
        </p:nvSpPr>
        <p:spPr>
          <a:xfrm>
            <a:off x="4530989" y="1358085"/>
            <a:ext cx="1447800" cy="1874064"/>
          </a:xfrm>
        </p:spPr>
        <p:txBody>
          <a:bodyPr/>
          <a:lstStyle/>
          <a:p>
            <a:r>
              <a:rPr lang="fr-FR"/>
              <a:t>Cliquez sur l'icône pour ajouter une image</a:t>
            </a:r>
          </a:p>
        </p:txBody>
      </p:sp>
      <p:sp>
        <p:nvSpPr>
          <p:cNvPr id="6" name="Espace réservé pour une image  4">
            <a:extLst>
              <a:ext uri="{FF2B5EF4-FFF2-40B4-BE49-F238E27FC236}">
                <a16:creationId xmlns:a16="http://schemas.microsoft.com/office/drawing/2014/main" id="{CE83B8F1-3CFD-4C6F-B77B-684EE09D6FEC}"/>
              </a:ext>
            </a:extLst>
          </p:cNvPr>
          <p:cNvSpPr>
            <a:spLocks noGrp="1"/>
          </p:cNvSpPr>
          <p:nvPr>
            <p:ph type="pic" sz="quarter" idx="12"/>
          </p:nvPr>
        </p:nvSpPr>
        <p:spPr>
          <a:xfrm>
            <a:off x="6191595" y="1358085"/>
            <a:ext cx="1447800" cy="187406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81F07BDA-5AB0-410C-A329-8C06350E1EDE}"/>
              </a:ext>
            </a:extLst>
          </p:cNvPr>
          <p:cNvSpPr>
            <a:spLocks noGrp="1"/>
          </p:cNvSpPr>
          <p:nvPr>
            <p:ph type="body" sz="quarter" idx="13"/>
          </p:nvPr>
        </p:nvSpPr>
        <p:spPr>
          <a:xfrm>
            <a:off x="1241637" y="135808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0" name="Connecteur droit 9">
            <a:extLst>
              <a:ext uri="{FF2B5EF4-FFF2-40B4-BE49-F238E27FC236}">
                <a16:creationId xmlns:a16="http://schemas.microsoft.com/office/drawing/2014/main" id="{F95E4514-E62C-42B5-BE1E-5F1CD3D2A789}"/>
              </a:ext>
            </a:extLst>
          </p:cNvPr>
          <p:cNvCxnSpPr/>
          <p:nvPr userDrawn="1"/>
        </p:nvCxnSpPr>
        <p:spPr>
          <a:xfrm flipH="1">
            <a:off x="1219203" y="233280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1" name="Espace réservé du texte 7">
            <a:extLst>
              <a:ext uri="{FF2B5EF4-FFF2-40B4-BE49-F238E27FC236}">
                <a16:creationId xmlns:a16="http://schemas.microsoft.com/office/drawing/2014/main" id="{5C946E34-2083-434D-8404-8F5AEE71F02C}"/>
              </a:ext>
            </a:extLst>
          </p:cNvPr>
          <p:cNvSpPr>
            <a:spLocks noGrp="1"/>
          </p:cNvSpPr>
          <p:nvPr>
            <p:ph type="body" sz="quarter" idx="14"/>
          </p:nvPr>
        </p:nvSpPr>
        <p:spPr>
          <a:xfrm>
            <a:off x="7765237" y="135808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2" name="Connecteur droit 11">
            <a:extLst>
              <a:ext uri="{FF2B5EF4-FFF2-40B4-BE49-F238E27FC236}">
                <a16:creationId xmlns:a16="http://schemas.microsoft.com/office/drawing/2014/main" id="{6653795C-036F-4780-863C-5F5B75D45AC9}"/>
              </a:ext>
            </a:extLst>
          </p:cNvPr>
          <p:cNvCxnSpPr/>
          <p:nvPr userDrawn="1"/>
        </p:nvCxnSpPr>
        <p:spPr>
          <a:xfrm flipH="1">
            <a:off x="6191595" y="233280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3" name="Espace réservé pour une image  4">
            <a:extLst>
              <a:ext uri="{FF2B5EF4-FFF2-40B4-BE49-F238E27FC236}">
                <a16:creationId xmlns:a16="http://schemas.microsoft.com/office/drawing/2014/main" id="{6076C443-2E06-4281-8B05-53A67256EEBA}"/>
              </a:ext>
            </a:extLst>
          </p:cNvPr>
          <p:cNvSpPr>
            <a:spLocks noGrp="1"/>
          </p:cNvSpPr>
          <p:nvPr>
            <p:ph type="pic" sz="quarter" idx="15"/>
          </p:nvPr>
        </p:nvSpPr>
        <p:spPr>
          <a:xfrm>
            <a:off x="4530989" y="2628160"/>
            <a:ext cx="1447800" cy="1874064"/>
          </a:xfrm>
        </p:spPr>
        <p:txBody>
          <a:bodyPr/>
          <a:lstStyle/>
          <a:p>
            <a:r>
              <a:rPr lang="fr-FR"/>
              <a:t>Cliquez sur l'icône pour ajouter une image</a:t>
            </a:r>
          </a:p>
        </p:txBody>
      </p:sp>
      <p:sp>
        <p:nvSpPr>
          <p:cNvPr id="14" name="Espace réservé pour une image  4">
            <a:extLst>
              <a:ext uri="{FF2B5EF4-FFF2-40B4-BE49-F238E27FC236}">
                <a16:creationId xmlns:a16="http://schemas.microsoft.com/office/drawing/2014/main" id="{AAFC24E1-75A5-4390-A26C-B3DE9FF20EE3}"/>
              </a:ext>
            </a:extLst>
          </p:cNvPr>
          <p:cNvSpPr>
            <a:spLocks noGrp="1"/>
          </p:cNvSpPr>
          <p:nvPr>
            <p:ph type="pic" sz="quarter" idx="16"/>
          </p:nvPr>
        </p:nvSpPr>
        <p:spPr>
          <a:xfrm>
            <a:off x="6191595" y="2628160"/>
            <a:ext cx="1447800" cy="1874064"/>
          </a:xfrm>
        </p:spPr>
        <p:txBody>
          <a:bodyPr/>
          <a:lstStyle/>
          <a:p>
            <a:r>
              <a:rPr lang="fr-FR"/>
              <a:t>Cliquez sur l'icône pour ajouter une image</a:t>
            </a:r>
          </a:p>
        </p:txBody>
      </p:sp>
      <p:sp>
        <p:nvSpPr>
          <p:cNvPr id="15" name="Espace réservé du texte 7">
            <a:extLst>
              <a:ext uri="{FF2B5EF4-FFF2-40B4-BE49-F238E27FC236}">
                <a16:creationId xmlns:a16="http://schemas.microsoft.com/office/drawing/2014/main" id="{67AD350B-6F89-4863-9328-41F1D93BBC1F}"/>
              </a:ext>
            </a:extLst>
          </p:cNvPr>
          <p:cNvSpPr>
            <a:spLocks noGrp="1"/>
          </p:cNvSpPr>
          <p:nvPr>
            <p:ph type="body" sz="quarter" idx="17"/>
          </p:nvPr>
        </p:nvSpPr>
        <p:spPr>
          <a:xfrm>
            <a:off x="1241637" y="2628160"/>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6" name="Connecteur droit 15">
            <a:extLst>
              <a:ext uri="{FF2B5EF4-FFF2-40B4-BE49-F238E27FC236}">
                <a16:creationId xmlns:a16="http://schemas.microsoft.com/office/drawing/2014/main" id="{7B1C8393-42C9-4E5B-B22A-7A1C80B3392B}"/>
              </a:ext>
            </a:extLst>
          </p:cNvPr>
          <p:cNvCxnSpPr/>
          <p:nvPr userDrawn="1"/>
        </p:nvCxnSpPr>
        <p:spPr>
          <a:xfrm flipH="1">
            <a:off x="1219203" y="3602884"/>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7" name="Espace réservé du texte 7">
            <a:extLst>
              <a:ext uri="{FF2B5EF4-FFF2-40B4-BE49-F238E27FC236}">
                <a16:creationId xmlns:a16="http://schemas.microsoft.com/office/drawing/2014/main" id="{EADC8B10-F914-44B6-855C-77AEF500D416}"/>
              </a:ext>
            </a:extLst>
          </p:cNvPr>
          <p:cNvSpPr>
            <a:spLocks noGrp="1"/>
          </p:cNvSpPr>
          <p:nvPr>
            <p:ph type="body" sz="quarter" idx="18"/>
          </p:nvPr>
        </p:nvSpPr>
        <p:spPr>
          <a:xfrm>
            <a:off x="7765237" y="2634550"/>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8" name="Connecteur droit 17">
            <a:extLst>
              <a:ext uri="{FF2B5EF4-FFF2-40B4-BE49-F238E27FC236}">
                <a16:creationId xmlns:a16="http://schemas.microsoft.com/office/drawing/2014/main" id="{6674119E-EE06-45F8-B404-7D969C8F47C0}"/>
              </a:ext>
            </a:extLst>
          </p:cNvPr>
          <p:cNvCxnSpPr/>
          <p:nvPr userDrawn="1"/>
        </p:nvCxnSpPr>
        <p:spPr>
          <a:xfrm flipH="1">
            <a:off x="6191595" y="3602884"/>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9" name="Espace réservé pour une image  4">
            <a:extLst>
              <a:ext uri="{FF2B5EF4-FFF2-40B4-BE49-F238E27FC236}">
                <a16:creationId xmlns:a16="http://schemas.microsoft.com/office/drawing/2014/main" id="{2E8B88C5-9DD3-4342-8110-493B6A4046ED}"/>
              </a:ext>
            </a:extLst>
          </p:cNvPr>
          <p:cNvSpPr>
            <a:spLocks noGrp="1"/>
          </p:cNvSpPr>
          <p:nvPr>
            <p:ph type="pic" sz="quarter" idx="19"/>
          </p:nvPr>
        </p:nvSpPr>
        <p:spPr>
          <a:xfrm>
            <a:off x="4530989" y="3878368"/>
            <a:ext cx="1447800" cy="1874064"/>
          </a:xfrm>
        </p:spPr>
        <p:txBody>
          <a:bodyPr/>
          <a:lstStyle/>
          <a:p>
            <a:r>
              <a:rPr lang="fr-FR"/>
              <a:t>Cliquez sur l'icône pour ajouter une image</a:t>
            </a:r>
          </a:p>
        </p:txBody>
      </p:sp>
      <p:sp>
        <p:nvSpPr>
          <p:cNvPr id="20" name="Espace réservé pour une image  4">
            <a:extLst>
              <a:ext uri="{FF2B5EF4-FFF2-40B4-BE49-F238E27FC236}">
                <a16:creationId xmlns:a16="http://schemas.microsoft.com/office/drawing/2014/main" id="{11DFD99F-CCC2-490B-9103-83A0C7B5BF9E}"/>
              </a:ext>
            </a:extLst>
          </p:cNvPr>
          <p:cNvSpPr>
            <a:spLocks noGrp="1"/>
          </p:cNvSpPr>
          <p:nvPr>
            <p:ph type="pic" sz="quarter" idx="20"/>
          </p:nvPr>
        </p:nvSpPr>
        <p:spPr>
          <a:xfrm>
            <a:off x="6191595" y="3878368"/>
            <a:ext cx="1447800" cy="1874064"/>
          </a:xfrm>
        </p:spPr>
        <p:txBody>
          <a:bodyPr/>
          <a:lstStyle/>
          <a:p>
            <a:r>
              <a:rPr lang="fr-FR"/>
              <a:t>Cliquez sur l'icône pour ajouter une image</a:t>
            </a:r>
          </a:p>
        </p:txBody>
      </p:sp>
      <p:sp>
        <p:nvSpPr>
          <p:cNvPr id="21" name="Espace réservé du texte 7">
            <a:extLst>
              <a:ext uri="{FF2B5EF4-FFF2-40B4-BE49-F238E27FC236}">
                <a16:creationId xmlns:a16="http://schemas.microsoft.com/office/drawing/2014/main" id="{105DF51F-34C2-49EC-92D0-D81C49BE61DF}"/>
              </a:ext>
            </a:extLst>
          </p:cNvPr>
          <p:cNvSpPr>
            <a:spLocks noGrp="1"/>
          </p:cNvSpPr>
          <p:nvPr>
            <p:ph type="body" sz="quarter" idx="21"/>
          </p:nvPr>
        </p:nvSpPr>
        <p:spPr>
          <a:xfrm>
            <a:off x="1241637" y="3878368"/>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22" name="Connecteur droit 21">
            <a:extLst>
              <a:ext uri="{FF2B5EF4-FFF2-40B4-BE49-F238E27FC236}">
                <a16:creationId xmlns:a16="http://schemas.microsoft.com/office/drawing/2014/main" id="{A75A8DBD-F5B7-405E-B653-6D5F7E42EB8D}"/>
              </a:ext>
            </a:extLst>
          </p:cNvPr>
          <p:cNvCxnSpPr/>
          <p:nvPr userDrawn="1"/>
        </p:nvCxnSpPr>
        <p:spPr>
          <a:xfrm flipH="1">
            <a:off x="1219203" y="4853092"/>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23" name="Espace réservé du texte 7">
            <a:extLst>
              <a:ext uri="{FF2B5EF4-FFF2-40B4-BE49-F238E27FC236}">
                <a16:creationId xmlns:a16="http://schemas.microsoft.com/office/drawing/2014/main" id="{A402FF8C-DB59-4608-B517-7FD56431411A}"/>
              </a:ext>
            </a:extLst>
          </p:cNvPr>
          <p:cNvSpPr>
            <a:spLocks noGrp="1"/>
          </p:cNvSpPr>
          <p:nvPr>
            <p:ph type="body" sz="quarter" idx="22"/>
          </p:nvPr>
        </p:nvSpPr>
        <p:spPr>
          <a:xfrm>
            <a:off x="7765236" y="3866242"/>
            <a:ext cx="3145368"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24" name="Connecteur droit 23">
            <a:extLst>
              <a:ext uri="{FF2B5EF4-FFF2-40B4-BE49-F238E27FC236}">
                <a16:creationId xmlns:a16="http://schemas.microsoft.com/office/drawing/2014/main" id="{7D552D8A-671C-4599-8FC0-D56624B966E2}"/>
              </a:ext>
            </a:extLst>
          </p:cNvPr>
          <p:cNvCxnSpPr/>
          <p:nvPr userDrawn="1"/>
        </p:nvCxnSpPr>
        <p:spPr>
          <a:xfrm flipH="1">
            <a:off x="6191595" y="4853092"/>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25" name="Espace réservé pour une image  4">
            <a:extLst>
              <a:ext uri="{FF2B5EF4-FFF2-40B4-BE49-F238E27FC236}">
                <a16:creationId xmlns:a16="http://schemas.microsoft.com/office/drawing/2014/main" id="{979E6621-7EBD-4E8A-9D3F-98667422C622}"/>
              </a:ext>
            </a:extLst>
          </p:cNvPr>
          <p:cNvSpPr>
            <a:spLocks noGrp="1"/>
          </p:cNvSpPr>
          <p:nvPr>
            <p:ph type="pic" sz="quarter" idx="23"/>
          </p:nvPr>
        </p:nvSpPr>
        <p:spPr>
          <a:xfrm>
            <a:off x="4530989" y="5128575"/>
            <a:ext cx="1447800" cy="1874064"/>
          </a:xfrm>
        </p:spPr>
        <p:txBody>
          <a:bodyPr/>
          <a:lstStyle/>
          <a:p>
            <a:r>
              <a:rPr lang="fr-FR"/>
              <a:t>Cliquez sur l'icône pour ajouter une image</a:t>
            </a:r>
          </a:p>
        </p:txBody>
      </p:sp>
      <p:sp>
        <p:nvSpPr>
          <p:cNvPr id="26" name="Espace réservé pour une image  4">
            <a:extLst>
              <a:ext uri="{FF2B5EF4-FFF2-40B4-BE49-F238E27FC236}">
                <a16:creationId xmlns:a16="http://schemas.microsoft.com/office/drawing/2014/main" id="{4EB9FABD-311A-46B5-803C-4468714878B6}"/>
              </a:ext>
            </a:extLst>
          </p:cNvPr>
          <p:cNvSpPr>
            <a:spLocks noGrp="1"/>
          </p:cNvSpPr>
          <p:nvPr>
            <p:ph type="pic" sz="quarter" idx="24"/>
          </p:nvPr>
        </p:nvSpPr>
        <p:spPr>
          <a:xfrm>
            <a:off x="6191595" y="5128575"/>
            <a:ext cx="1447800" cy="1874064"/>
          </a:xfrm>
        </p:spPr>
        <p:txBody>
          <a:bodyPr/>
          <a:lstStyle/>
          <a:p>
            <a:r>
              <a:rPr lang="fr-FR"/>
              <a:t>Cliquez sur l'icône pour ajouter une image</a:t>
            </a:r>
          </a:p>
        </p:txBody>
      </p:sp>
      <p:sp>
        <p:nvSpPr>
          <p:cNvPr id="27" name="Espace réservé du texte 7">
            <a:extLst>
              <a:ext uri="{FF2B5EF4-FFF2-40B4-BE49-F238E27FC236}">
                <a16:creationId xmlns:a16="http://schemas.microsoft.com/office/drawing/2014/main" id="{B039882E-C7D2-4A10-8D17-525FEF966617}"/>
              </a:ext>
            </a:extLst>
          </p:cNvPr>
          <p:cNvSpPr>
            <a:spLocks noGrp="1"/>
          </p:cNvSpPr>
          <p:nvPr>
            <p:ph type="body" sz="quarter" idx="25"/>
          </p:nvPr>
        </p:nvSpPr>
        <p:spPr>
          <a:xfrm>
            <a:off x="1241637" y="512857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28" name="Connecteur droit 27">
            <a:extLst>
              <a:ext uri="{FF2B5EF4-FFF2-40B4-BE49-F238E27FC236}">
                <a16:creationId xmlns:a16="http://schemas.microsoft.com/office/drawing/2014/main" id="{40312D7E-F5FE-4ADB-8526-4D9ED88C5C15}"/>
              </a:ext>
            </a:extLst>
          </p:cNvPr>
          <p:cNvCxnSpPr/>
          <p:nvPr userDrawn="1"/>
        </p:nvCxnSpPr>
        <p:spPr>
          <a:xfrm flipH="1">
            <a:off x="1219203" y="610329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29" name="Espace réservé du texte 7">
            <a:extLst>
              <a:ext uri="{FF2B5EF4-FFF2-40B4-BE49-F238E27FC236}">
                <a16:creationId xmlns:a16="http://schemas.microsoft.com/office/drawing/2014/main" id="{6AD72B51-7D15-4502-B762-932C85FC8940}"/>
              </a:ext>
            </a:extLst>
          </p:cNvPr>
          <p:cNvSpPr>
            <a:spLocks noGrp="1"/>
          </p:cNvSpPr>
          <p:nvPr>
            <p:ph type="body" sz="quarter" idx="26"/>
          </p:nvPr>
        </p:nvSpPr>
        <p:spPr>
          <a:xfrm>
            <a:off x="7765237" y="512857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30" name="Connecteur droit 29">
            <a:extLst>
              <a:ext uri="{FF2B5EF4-FFF2-40B4-BE49-F238E27FC236}">
                <a16:creationId xmlns:a16="http://schemas.microsoft.com/office/drawing/2014/main" id="{13D9F259-C0D9-40E4-B155-CD1D47C48F43}"/>
              </a:ext>
            </a:extLst>
          </p:cNvPr>
          <p:cNvCxnSpPr/>
          <p:nvPr userDrawn="1"/>
        </p:nvCxnSpPr>
        <p:spPr>
          <a:xfrm flipH="1">
            <a:off x="6191595" y="610329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9075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merciement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9" name="Titre 1"/>
          <p:cNvSpPr>
            <a:spLocks noGrp="1"/>
          </p:cNvSpPr>
          <p:nvPr>
            <p:ph type="title" hasCustomPrompt="1"/>
          </p:nvPr>
        </p:nvSpPr>
        <p:spPr>
          <a:xfrm>
            <a:off x="4359965" y="2277417"/>
            <a:ext cx="6354635" cy="624772"/>
          </a:xfrm>
          <a:prstGeom prst="rect">
            <a:avLst/>
          </a:prstGeom>
        </p:spPr>
        <p:txBody>
          <a:bodyPr wrap="square">
            <a:spAutoFit/>
          </a:bodyPr>
          <a:lstStyle>
            <a:lvl1pPr marL="0" marR="0" indent="0" algn="l" defTabSz="957925" rtl="0" eaLnBrk="1" fontAlgn="auto" latinLnBrk="0" hangingPunct="1">
              <a:lnSpc>
                <a:spcPct val="100000"/>
              </a:lnSpc>
              <a:spcBef>
                <a:spcPct val="0"/>
              </a:spcBef>
              <a:spcAft>
                <a:spcPts val="0"/>
              </a:spcAft>
              <a:buClrTx/>
              <a:buSzTx/>
              <a:buFontTx/>
              <a:buNone/>
              <a:tabLst/>
              <a:defRPr lang="fr-FR" sz="3400" kern="1200" dirty="0" smtClean="0">
                <a:solidFill>
                  <a:schemeClr val="bg1"/>
                </a:solidFill>
                <a:latin typeface="Calibri"/>
                <a:ea typeface="+mn-ea"/>
                <a:cs typeface="Calibri"/>
              </a:defRPr>
            </a:lvl1pPr>
          </a:lstStyle>
          <a:p>
            <a:r>
              <a:rPr lang="fr-FR" noProof="0" dirty="0"/>
              <a:t>Merci de votre attention</a:t>
            </a:r>
          </a:p>
        </p:txBody>
      </p:sp>
      <p:sp>
        <p:nvSpPr>
          <p:cNvPr id="10" name="Espace réservé du texte 18"/>
          <p:cNvSpPr>
            <a:spLocks noGrp="1"/>
          </p:cNvSpPr>
          <p:nvPr>
            <p:ph type="body" sz="quarter" idx="10" hasCustomPrompt="1"/>
          </p:nvPr>
        </p:nvSpPr>
        <p:spPr>
          <a:xfrm>
            <a:off x="1322359" y="4403564"/>
            <a:ext cx="9130864" cy="267471"/>
          </a:xfrm>
        </p:spPr>
        <p:txBody>
          <a:bodyPr>
            <a:spAutoFit/>
          </a:bodyPr>
          <a:lstStyle>
            <a:lvl1pPr marL="0" indent="0">
              <a:buFontTx/>
              <a:buNone/>
              <a:defRPr sz="1100" baseline="0">
                <a:solidFill>
                  <a:schemeClr val="tx1">
                    <a:lumMod val="75000"/>
                    <a:lumOff val="25000"/>
                  </a:schemeClr>
                </a:solidFill>
              </a:defRPr>
            </a:lvl1pPr>
          </a:lstStyle>
          <a:p>
            <a:r>
              <a:rPr lang="fr-FR" sz="1000" b="1" noProof="0" dirty="0">
                <a:solidFill>
                  <a:schemeClr val="tx1"/>
                </a:solidFill>
                <a:latin typeface="Calibri"/>
                <a:cs typeface="Calibri"/>
              </a:rPr>
              <a:t>Crédits photos </a:t>
            </a:r>
            <a:r>
              <a:rPr lang="fr-FR" sz="1000" noProof="0" dirty="0">
                <a:solidFill>
                  <a:schemeClr val="tx1"/>
                </a:solidFill>
                <a:latin typeface="Calibri"/>
                <a:cs typeface="Calibri"/>
              </a:rPr>
              <a:t>:</a:t>
            </a:r>
          </a:p>
        </p:txBody>
      </p:sp>
      <p:sp>
        <p:nvSpPr>
          <p:cNvPr id="11" name="Espace réservé du texte 20"/>
          <p:cNvSpPr>
            <a:spLocks noGrp="1"/>
          </p:cNvSpPr>
          <p:nvPr>
            <p:ph type="body" sz="quarter" idx="12" hasCustomPrompt="1"/>
          </p:nvPr>
        </p:nvSpPr>
        <p:spPr>
          <a:xfrm>
            <a:off x="4359965" y="3140287"/>
            <a:ext cx="6285653" cy="405970"/>
          </a:xfrm>
        </p:spPr>
        <p:txBody>
          <a:bodyPr>
            <a:spAutoFit/>
          </a:bodyPr>
          <a:lstStyle>
            <a:lvl1pPr marL="0" indent="0">
              <a:buFontTx/>
              <a:buNone/>
              <a:defRPr lang="fr-FR" sz="2000" kern="1200" smtClean="0">
                <a:solidFill>
                  <a:schemeClr val="bg1"/>
                </a:solidFill>
                <a:latin typeface="Calibri"/>
                <a:cs typeface="Calibri"/>
              </a:defRPr>
            </a:lvl1pPr>
          </a:lstStyle>
          <a:p>
            <a:pPr lvl="0"/>
            <a:r>
              <a:rPr lang="fr-FR" sz="2000" kern="1200" noProof="0" dirty="0">
                <a:solidFill>
                  <a:schemeClr val="bg1"/>
                </a:solidFill>
                <a:latin typeface="Calibri"/>
                <a:ea typeface="+mn-ea"/>
                <a:cs typeface="Calibri"/>
              </a:rPr>
              <a:t>Mise à jour 20 mai 2019</a:t>
            </a:r>
            <a:endParaRPr lang="fr-FR" noProof="0" dirty="0"/>
          </a:p>
        </p:txBody>
      </p:sp>
      <p:sp>
        <p:nvSpPr>
          <p:cNvPr id="12"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4" name="Espace réservé du texte 12"/>
          <p:cNvSpPr>
            <a:spLocks noGrp="1"/>
          </p:cNvSpPr>
          <p:nvPr>
            <p:ph type="body" sz="quarter" idx="13" hasCustomPrompt="1"/>
          </p:nvPr>
        </p:nvSpPr>
        <p:spPr>
          <a:xfrm>
            <a:off x="4339916" y="3564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spTree>
    <p:extLst>
      <p:ext uri="{BB962C8B-B14F-4D97-AF65-F5344CB8AC3E}">
        <p14:creationId xmlns:p14="http://schemas.microsoft.com/office/powerpoint/2010/main" val="280667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0480"/>
            <a:ext cx="12192000" cy="5998464"/>
          </a:xfrm>
          <a:prstGeom prst="rect">
            <a:avLst/>
          </a:prstGeom>
        </p:spPr>
      </p:pic>
      <p:sp>
        <p:nvSpPr>
          <p:cNvPr id="16"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Annexes</a:t>
            </a:r>
          </a:p>
        </p:txBody>
      </p:sp>
      <p:sp>
        <p:nvSpPr>
          <p:cNvPr id="19"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20" name="Espace réservé du texte 12"/>
          <p:cNvSpPr>
            <a:spLocks noGrp="1"/>
          </p:cNvSpPr>
          <p:nvPr>
            <p:ph type="body" sz="quarter" idx="11"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r>
              <a:rPr lang="fr-FR" noProof="0" dirty="0"/>
              <a:t>13 mai 2019</a:t>
            </a:r>
          </a:p>
        </p:txBody>
      </p:sp>
    </p:spTree>
    <p:extLst>
      <p:ext uri="{BB962C8B-B14F-4D97-AF65-F5344CB8AC3E}">
        <p14:creationId xmlns:p14="http://schemas.microsoft.com/office/powerpoint/2010/main" val="184622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42326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8001" y="1256885"/>
            <a:ext cx="10896619" cy="4968552"/>
          </a:xfrm>
          <a:prstGeom prst="rect">
            <a:avLst/>
          </a:prstGeom>
        </p:spPr>
        <p:txBody>
          <a:bodyPr/>
          <a:lstStyle>
            <a:lvl1pPr>
              <a:spcAft>
                <a:spcPts val="600"/>
              </a:spcAft>
              <a:defRPr cap="none" baseline="0">
                <a:latin typeface="Verdana" pitchFamily="34" charset="0"/>
                <a:ea typeface="Verdana" pitchFamily="34" charset="0"/>
                <a:cs typeface="Verdana" pitchFamily="34" charset="0"/>
              </a:defRPr>
            </a:lvl1pPr>
            <a:lvl2pPr marL="270000" indent="-270000">
              <a:lnSpc>
                <a:spcPct val="100000"/>
              </a:lnSpc>
              <a:spcAft>
                <a:spcPts val="400"/>
              </a:spcAft>
              <a:buSzPct val="60000"/>
              <a:defRPr sz="1800">
                <a:latin typeface="Verdana" pitchFamily="34" charset="0"/>
                <a:ea typeface="Verdana" pitchFamily="34" charset="0"/>
                <a:cs typeface="Verdana" pitchFamily="34" charset="0"/>
              </a:defRPr>
            </a:lvl2pPr>
            <a:lvl3pPr marL="360000">
              <a:lnSpc>
                <a:spcPct val="100000"/>
              </a:lnSpc>
              <a:defRPr>
                <a:latin typeface="Verdana" pitchFamily="34" charset="0"/>
                <a:ea typeface="Verdana" pitchFamily="34" charset="0"/>
                <a:cs typeface="Verdana" pitchFamily="34" charset="0"/>
              </a:defRPr>
            </a:lvl3pPr>
            <a:lvl4pPr marL="628650" indent="-276225">
              <a:lnSpc>
                <a:spcPct val="100000"/>
              </a:lnSpc>
              <a:spcBef>
                <a:spcPts val="200"/>
              </a:spcBef>
              <a:spcAft>
                <a:spcPts val="400"/>
              </a:spcAft>
              <a:buSzPct val="30000"/>
              <a:defRPr sz="1400">
                <a:latin typeface="Verdana" pitchFamily="34" charset="0"/>
                <a:ea typeface="Verdana" pitchFamily="34" charset="0"/>
                <a:cs typeface="Verdana" pitchFamily="34" charset="0"/>
              </a:defRPr>
            </a:lvl4pPr>
            <a:lvl5pPr marL="630000" indent="0">
              <a:lnSpc>
                <a:spcPct val="100000"/>
              </a:lnSpc>
              <a:defRPr sz="1200">
                <a:latin typeface="Verdana" pitchFamily="34" charset="0"/>
                <a:ea typeface="Verdana" pitchFamily="34" charset="0"/>
                <a:cs typeface="Verdana" pitchFamily="34" charset="0"/>
              </a:defRPr>
            </a:lvl5pPr>
            <a:lvl6pPr marL="809625" indent="-180975">
              <a:spcBef>
                <a:spcPts val="0"/>
              </a:spcBef>
              <a:defRPr sz="1200" baseline="0"/>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6" name="Espace réservé du titre 1"/>
          <p:cNvSpPr>
            <a:spLocks noGrp="1"/>
          </p:cNvSpPr>
          <p:nvPr>
            <p:ph type="title"/>
          </p:nvPr>
        </p:nvSpPr>
        <p:spPr>
          <a:xfrm>
            <a:off x="1842805" y="52752"/>
            <a:ext cx="9053728" cy="908720"/>
          </a:xfrm>
          <a:prstGeom prst="rect">
            <a:avLst/>
          </a:prstGeom>
        </p:spPr>
        <p:txBody>
          <a:bodyPr vert="horz" lIns="0" tIns="0" rIns="0" bIns="0" rtlCol="0" anchor="ctr" anchorCtr="0">
            <a:noAutofit/>
          </a:bodyPr>
          <a:lstStyle>
            <a:lvl1pPr>
              <a:defRPr sz="2400" cap="small" baseline="0"/>
            </a:lvl1pPr>
          </a:lstStyle>
          <a:p>
            <a:r>
              <a:rPr lang="fr-FR" dirty="0"/>
              <a:t>Cliquez pour modifier le style du titre</a:t>
            </a:r>
          </a:p>
        </p:txBody>
      </p:sp>
      <p:sp>
        <p:nvSpPr>
          <p:cNvPr id="30" name="Espace réservé du pied de page 4"/>
          <p:cNvSpPr>
            <a:spLocks noGrp="1"/>
          </p:cNvSpPr>
          <p:nvPr>
            <p:ph type="ftr" sz="quarter" idx="3"/>
          </p:nvPr>
        </p:nvSpPr>
        <p:spPr>
          <a:xfrm>
            <a:off x="768003" y="6465733"/>
            <a:ext cx="3465333" cy="324000"/>
          </a:xfrm>
          <a:prstGeom prst="rect">
            <a:avLst/>
          </a:prstGeom>
        </p:spPr>
        <p:txBody>
          <a:bodyPr vert="horz" lIns="0" tIns="0" rIns="0" bIns="0" rtlCol="0" anchor="ctr"/>
          <a:lstStyle>
            <a:lvl1pPr algn="l">
              <a:defRPr sz="1000">
                <a:solidFill>
                  <a:srgbClr val="666666"/>
                </a:solidFill>
              </a:defRPr>
            </a:lvl1pPr>
          </a:lstStyle>
          <a:p>
            <a:endParaRPr lang="fr-FR" dirty="0">
              <a:solidFill>
                <a:srgbClr val="FF0000"/>
              </a:solidFill>
            </a:endParaRPr>
          </a:p>
        </p:txBody>
      </p:sp>
      <p:sp>
        <p:nvSpPr>
          <p:cNvPr id="32" name="Espace réservé de la date 6"/>
          <p:cNvSpPr>
            <a:spLocks noGrp="1"/>
          </p:cNvSpPr>
          <p:nvPr>
            <p:ph type="dt" sz="half" idx="2"/>
          </p:nvPr>
        </p:nvSpPr>
        <p:spPr>
          <a:xfrm>
            <a:off x="4482717" y="6063437"/>
            <a:ext cx="5508976" cy="324000"/>
          </a:xfrm>
          <a:prstGeom prst="rect">
            <a:avLst/>
          </a:prstGeom>
        </p:spPr>
        <p:txBody>
          <a:bodyPr vert="horz" lIns="0" tIns="0" rIns="0" bIns="0" rtlCol="0" anchor="ctr"/>
          <a:lstStyle>
            <a:lvl1pPr algn="ctr">
              <a:defRPr sz="1000" b="0">
                <a:solidFill>
                  <a:srgbClr val="666666"/>
                </a:solidFill>
              </a:defRPr>
            </a:lvl1pPr>
          </a:lstStyle>
          <a:p>
            <a:endParaRPr lang="fr-FR" dirty="0"/>
          </a:p>
        </p:txBody>
      </p:sp>
      <p:sp>
        <p:nvSpPr>
          <p:cNvPr id="7"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96793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2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11" name="Espace réservé du titre 1"/>
          <p:cNvSpPr>
            <a:spLocks noGrp="1"/>
          </p:cNvSpPr>
          <p:nvPr>
            <p:ph type="title"/>
          </p:nvPr>
        </p:nvSpPr>
        <p:spPr bwMode="gray">
          <a:xfrm>
            <a:off x="2927649" y="52752"/>
            <a:ext cx="8736969" cy="908720"/>
          </a:xfrm>
          <a:prstGeom prst="rect">
            <a:avLst/>
          </a:prstGeom>
        </p:spPr>
        <p:txBody>
          <a:bodyPr vert="horz" lIns="0" tIns="0" rIns="0" bIns="0" rtlCol="0" anchor="ctr" anchorCtr="0">
            <a:noAutofit/>
          </a:bodyPr>
          <a:lstStyle/>
          <a:p>
            <a:r>
              <a:rPr lang="fr-FR" dirty="0"/>
              <a:t>Cliquez pour modifier le style du titre</a:t>
            </a:r>
          </a:p>
        </p:txBody>
      </p:sp>
      <p:sp>
        <p:nvSpPr>
          <p:cNvPr id="3"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1378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88263"/>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207492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pied de page 2"/>
          <p:cNvSpPr>
            <a:spLocks noGrp="1"/>
          </p:cNvSpPr>
          <p:nvPr>
            <p:ph type="ftr" sz="quarter" idx="10"/>
          </p:nvPr>
        </p:nvSpPr>
        <p:spPr/>
        <p:txBody>
          <a:bodyPr/>
          <a:lstStyle/>
          <a:p>
            <a:r>
              <a:rPr lang="fr-FR"/>
              <a:t>28 January 2021</a:t>
            </a:r>
            <a:endParaRPr lang="fr-FR" dirty="0"/>
          </a:p>
        </p:txBody>
      </p:sp>
      <p:sp>
        <p:nvSpPr>
          <p:cNvPr id="4" name="Espace réservé du numéro de diapositive 1"/>
          <p:cNvSpPr>
            <a:spLocks noGrp="1"/>
          </p:cNvSpPr>
          <p:nvPr>
            <p:ph type="sldNum" sz="quarter" idx="11"/>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3712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spTree>
    <p:extLst>
      <p:ext uri="{BB962C8B-B14F-4D97-AF65-F5344CB8AC3E}">
        <p14:creationId xmlns:p14="http://schemas.microsoft.com/office/powerpoint/2010/main" val="304866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76912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72678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éfaut avec 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12855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0520F-F2B4-4144-B2A0-D31492DE5858}"/>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990C283F-3F6C-463B-B6FF-C5A1120E751C}"/>
              </a:ext>
            </a:extLst>
          </p:cNvPr>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16" name="Image 15">
            <a:extLst>
              <a:ext uri="{FF2B5EF4-FFF2-40B4-BE49-F238E27FC236}">
                <a16:creationId xmlns:a16="http://schemas.microsoft.com/office/drawing/2014/main" id="{EA0235D1-1CA4-4813-8F9E-8EA6F5F924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27" name="Titre 4">
            <a:extLst>
              <a:ext uri="{FF2B5EF4-FFF2-40B4-BE49-F238E27FC236}">
                <a16:creationId xmlns:a16="http://schemas.microsoft.com/office/drawing/2014/main" id="{9EB6429C-6B7C-4EE1-B9DC-E41E0338FCE4}"/>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29" name="Espace réservé pour une image  28">
            <a:extLst>
              <a:ext uri="{FF2B5EF4-FFF2-40B4-BE49-F238E27FC236}">
                <a16:creationId xmlns:a16="http://schemas.microsoft.com/office/drawing/2014/main" id="{00B39465-DFB6-4F0B-AD93-34B67A43F556}"/>
              </a:ext>
            </a:extLst>
          </p:cNvPr>
          <p:cNvSpPr>
            <a:spLocks noGrp="1" noChangeAspect="1"/>
          </p:cNvSpPr>
          <p:nvPr>
            <p:ph type="pic" sz="quarter" idx="11"/>
          </p:nvPr>
        </p:nvSpPr>
        <p:spPr>
          <a:xfrm>
            <a:off x="175259" y="1835213"/>
            <a:ext cx="2029261" cy="1126167"/>
          </a:xfrm>
        </p:spPr>
        <p:txBody>
          <a:bodyPr/>
          <a:lstStyle/>
          <a:p>
            <a:r>
              <a:rPr lang="fr-FR"/>
              <a:t>Cliquez sur l'icône pour ajouter une image</a:t>
            </a:r>
            <a:endParaRPr lang="fr-FR" dirty="0"/>
          </a:p>
        </p:txBody>
      </p:sp>
      <p:sp>
        <p:nvSpPr>
          <p:cNvPr id="31" name="Espace réservé pour une image  30">
            <a:extLst>
              <a:ext uri="{FF2B5EF4-FFF2-40B4-BE49-F238E27FC236}">
                <a16:creationId xmlns:a16="http://schemas.microsoft.com/office/drawing/2014/main" id="{05215E8A-C584-469C-8777-F84DF88AD457}"/>
              </a:ext>
            </a:extLst>
          </p:cNvPr>
          <p:cNvSpPr>
            <a:spLocks noGrp="1" noChangeAspect="1"/>
          </p:cNvSpPr>
          <p:nvPr>
            <p:ph type="pic" sz="quarter" idx="12"/>
          </p:nvPr>
        </p:nvSpPr>
        <p:spPr>
          <a:xfrm>
            <a:off x="2336050" y="1835213"/>
            <a:ext cx="1971551" cy="1126167"/>
          </a:xfrm>
        </p:spPr>
        <p:txBody>
          <a:bodyPr/>
          <a:lstStyle/>
          <a:p>
            <a:r>
              <a:rPr lang="fr-FR"/>
              <a:t>Cliquez sur l'icône pour ajouter une image</a:t>
            </a:r>
            <a:endParaRPr lang="fr-FR" dirty="0"/>
          </a:p>
        </p:txBody>
      </p:sp>
      <p:sp>
        <p:nvSpPr>
          <p:cNvPr id="33" name="Espace réservé pour une image  32">
            <a:extLst>
              <a:ext uri="{FF2B5EF4-FFF2-40B4-BE49-F238E27FC236}">
                <a16:creationId xmlns:a16="http://schemas.microsoft.com/office/drawing/2014/main" id="{F295F236-0258-44BD-A085-BC26E990060E}"/>
              </a:ext>
            </a:extLst>
          </p:cNvPr>
          <p:cNvSpPr>
            <a:spLocks noGrp="1" noChangeAspect="1"/>
          </p:cNvSpPr>
          <p:nvPr>
            <p:ph type="pic" sz="quarter" idx="13"/>
          </p:nvPr>
        </p:nvSpPr>
        <p:spPr>
          <a:xfrm>
            <a:off x="4446232" y="1835151"/>
            <a:ext cx="1571453" cy="1375466"/>
          </a:xfrm>
        </p:spPr>
        <p:txBody>
          <a:bodyPr/>
          <a:lstStyle/>
          <a:p>
            <a:r>
              <a:rPr lang="fr-FR"/>
              <a:t>Cliquez sur l'icône pour ajouter une image</a:t>
            </a:r>
          </a:p>
        </p:txBody>
      </p:sp>
      <p:sp>
        <p:nvSpPr>
          <p:cNvPr id="35" name="Espace réservé pour une image  34">
            <a:extLst>
              <a:ext uri="{FF2B5EF4-FFF2-40B4-BE49-F238E27FC236}">
                <a16:creationId xmlns:a16="http://schemas.microsoft.com/office/drawing/2014/main" id="{10F23775-F583-446B-ADBA-A32E31D6D2FB}"/>
              </a:ext>
            </a:extLst>
          </p:cNvPr>
          <p:cNvSpPr>
            <a:spLocks noGrp="1" noChangeAspect="1"/>
          </p:cNvSpPr>
          <p:nvPr>
            <p:ph type="pic" sz="quarter" idx="14"/>
          </p:nvPr>
        </p:nvSpPr>
        <p:spPr>
          <a:xfrm>
            <a:off x="4437705" y="3298825"/>
            <a:ext cx="1579355" cy="1375466"/>
          </a:xfrm>
        </p:spPr>
        <p:txBody>
          <a:bodyPr/>
          <a:lstStyle/>
          <a:p>
            <a:r>
              <a:rPr lang="fr-FR"/>
              <a:t>Cliquez sur l'icône pour ajouter une image</a:t>
            </a:r>
          </a:p>
        </p:txBody>
      </p:sp>
      <p:sp>
        <p:nvSpPr>
          <p:cNvPr id="37" name="Espace réservé pour une image  36">
            <a:extLst>
              <a:ext uri="{FF2B5EF4-FFF2-40B4-BE49-F238E27FC236}">
                <a16:creationId xmlns:a16="http://schemas.microsoft.com/office/drawing/2014/main" id="{CBB53359-B79D-4793-A0BA-531D16C92DB5}"/>
              </a:ext>
            </a:extLst>
          </p:cNvPr>
          <p:cNvSpPr>
            <a:spLocks noGrp="1" noChangeAspect="1"/>
          </p:cNvSpPr>
          <p:nvPr>
            <p:ph type="pic" sz="quarter" idx="15"/>
          </p:nvPr>
        </p:nvSpPr>
        <p:spPr>
          <a:xfrm>
            <a:off x="2343153" y="3201989"/>
            <a:ext cx="1955921" cy="1126167"/>
          </a:xfrm>
        </p:spPr>
        <p:txBody>
          <a:bodyPr/>
          <a:lstStyle/>
          <a:p>
            <a:r>
              <a:rPr lang="fr-FR"/>
              <a:t>Cliquez sur l'icône pour ajouter une image</a:t>
            </a:r>
          </a:p>
        </p:txBody>
      </p:sp>
      <p:sp>
        <p:nvSpPr>
          <p:cNvPr id="39" name="Espace réservé pour une image  38">
            <a:extLst>
              <a:ext uri="{FF2B5EF4-FFF2-40B4-BE49-F238E27FC236}">
                <a16:creationId xmlns:a16="http://schemas.microsoft.com/office/drawing/2014/main" id="{7629CC81-1DE8-42E7-8943-496B487C7A15}"/>
              </a:ext>
            </a:extLst>
          </p:cNvPr>
          <p:cNvSpPr>
            <a:spLocks noGrp="1" noChangeAspect="1"/>
          </p:cNvSpPr>
          <p:nvPr>
            <p:ph type="pic" sz="quarter" idx="16"/>
          </p:nvPr>
        </p:nvSpPr>
        <p:spPr>
          <a:xfrm>
            <a:off x="175684" y="3968620"/>
            <a:ext cx="2023533" cy="1126167"/>
          </a:xfrm>
        </p:spPr>
        <p:txBody>
          <a:bodyPr/>
          <a:lstStyle/>
          <a:p>
            <a:r>
              <a:rPr lang="fr-FR"/>
              <a:t>Cliquez sur l'icône pour ajouter une image</a:t>
            </a:r>
            <a:endParaRPr lang="fr-FR" dirty="0"/>
          </a:p>
        </p:txBody>
      </p:sp>
      <p:sp>
        <p:nvSpPr>
          <p:cNvPr id="41" name="Espace réservé pour une image  40">
            <a:extLst>
              <a:ext uri="{FF2B5EF4-FFF2-40B4-BE49-F238E27FC236}">
                <a16:creationId xmlns:a16="http://schemas.microsoft.com/office/drawing/2014/main" id="{3D9A0616-6187-42B8-A49C-5704495AFA0F}"/>
              </a:ext>
            </a:extLst>
          </p:cNvPr>
          <p:cNvSpPr>
            <a:spLocks noGrp="1" noChangeAspect="1"/>
          </p:cNvSpPr>
          <p:nvPr>
            <p:ph type="pic" sz="quarter" idx="17"/>
          </p:nvPr>
        </p:nvSpPr>
        <p:spPr>
          <a:xfrm>
            <a:off x="175684" y="4673601"/>
            <a:ext cx="2023533" cy="1126167"/>
          </a:xfrm>
        </p:spPr>
        <p:txBody>
          <a:bodyPr/>
          <a:lstStyle/>
          <a:p>
            <a:r>
              <a:rPr lang="fr-FR"/>
              <a:t>Cliquez sur l'icône pour ajouter une image</a:t>
            </a:r>
          </a:p>
        </p:txBody>
      </p:sp>
      <p:sp>
        <p:nvSpPr>
          <p:cNvPr id="43" name="Espace réservé pour une image  42">
            <a:extLst>
              <a:ext uri="{FF2B5EF4-FFF2-40B4-BE49-F238E27FC236}">
                <a16:creationId xmlns:a16="http://schemas.microsoft.com/office/drawing/2014/main" id="{10BA3FEF-381F-4AA8-9215-136F5361141D}"/>
              </a:ext>
            </a:extLst>
          </p:cNvPr>
          <p:cNvSpPr>
            <a:spLocks noGrp="1" noChangeAspect="1"/>
          </p:cNvSpPr>
          <p:nvPr>
            <p:ph type="pic" sz="quarter" idx="18"/>
          </p:nvPr>
        </p:nvSpPr>
        <p:spPr>
          <a:xfrm>
            <a:off x="2336049" y="3968619"/>
            <a:ext cx="1955800" cy="1126167"/>
          </a:xfrm>
        </p:spPr>
        <p:txBody>
          <a:bodyPr/>
          <a:lstStyle/>
          <a:p>
            <a:r>
              <a:rPr lang="fr-FR"/>
              <a:t>Cliquez sur l'icône pour ajouter une image</a:t>
            </a:r>
          </a:p>
        </p:txBody>
      </p:sp>
      <p:sp>
        <p:nvSpPr>
          <p:cNvPr id="45" name="Espace réservé pour une image  44">
            <a:extLst>
              <a:ext uri="{FF2B5EF4-FFF2-40B4-BE49-F238E27FC236}">
                <a16:creationId xmlns:a16="http://schemas.microsoft.com/office/drawing/2014/main" id="{8FD27BC5-345B-4477-941A-3575E8185B4F}"/>
              </a:ext>
            </a:extLst>
          </p:cNvPr>
          <p:cNvSpPr>
            <a:spLocks noGrp="1" noChangeAspect="1"/>
          </p:cNvSpPr>
          <p:nvPr>
            <p:ph type="pic" sz="quarter" idx="19"/>
          </p:nvPr>
        </p:nvSpPr>
        <p:spPr>
          <a:xfrm>
            <a:off x="4425952" y="4619627"/>
            <a:ext cx="1591733" cy="1375466"/>
          </a:xfrm>
        </p:spPr>
        <p:txBody>
          <a:bodyPr/>
          <a:lstStyle/>
          <a:p>
            <a:r>
              <a:rPr lang="fr-FR"/>
              <a:t>Cliquez sur l'icône pour ajouter une image</a:t>
            </a:r>
          </a:p>
        </p:txBody>
      </p:sp>
    </p:spTree>
    <p:extLst>
      <p:ext uri="{BB962C8B-B14F-4D97-AF65-F5344CB8AC3E}">
        <p14:creationId xmlns:p14="http://schemas.microsoft.com/office/powerpoint/2010/main" val="333707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8264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29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08314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1476587" y="196178"/>
            <a:ext cx="10972800" cy="379192"/>
          </a:xfrm>
          <a:prstGeom prst="rect">
            <a:avLst/>
          </a:prstGeom>
        </p:spPr>
        <p:txBody>
          <a:bodyPr vert="horz" lIns="127723" tIns="50285" rIns="127723" bIns="50285" rtlCol="0" anchor="ctr">
            <a:spAutoFit/>
          </a:bodyPr>
          <a:lstStyle>
            <a:lvl1pPr>
              <a:defRPr cap="none" baseline="0"/>
            </a:lvl1pPr>
          </a:lstStyle>
          <a:p>
            <a:r>
              <a:rPr lang="fr-FR" noProof="0"/>
              <a:t>Modifiez le style du titre</a:t>
            </a:r>
            <a:endParaRPr lang="fr-FR" noProof="0" dirty="0"/>
          </a:p>
        </p:txBody>
      </p:sp>
      <p:sp>
        <p:nvSpPr>
          <p:cNvPr id="2"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27474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52004" y="6635131"/>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2" name="Espace réservé du titre 1"/>
          <p:cNvSpPr>
            <a:spLocks noGrp="1"/>
          </p:cNvSpPr>
          <p:nvPr>
            <p:ph type="title"/>
          </p:nvPr>
        </p:nvSpPr>
        <p:spPr>
          <a:xfrm>
            <a:off x="1476588" y="196179"/>
            <a:ext cx="5860499" cy="379192"/>
          </a:xfrm>
          <a:prstGeom prst="rect">
            <a:avLst/>
          </a:prstGeom>
        </p:spPr>
        <p:txBody>
          <a:bodyPr vert="horz" wrap="square" lIns="127723" tIns="50285" rIns="127723" bIns="50285" rtlCol="0" anchor="ctr">
            <a:spAutoFit/>
          </a:bodyPr>
          <a:lstStyle/>
          <a:p>
            <a:r>
              <a:rPr lang="fr-FR" dirty="0"/>
              <a:t>Modifiez le style du titre</a:t>
            </a:r>
          </a:p>
        </p:txBody>
      </p:sp>
      <p:sp>
        <p:nvSpPr>
          <p:cNvPr id="4" name="Espace réservé du pied de page 3"/>
          <p:cNvSpPr>
            <a:spLocks noGrp="1"/>
          </p:cNvSpPr>
          <p:nvPr>
            <p:ph type="ftr" sz="quarter" idx="3"/>
          </p:nvPr>
        </p:nvSpPr>
        <p:spPr>
          <a:xfrm>
            <a:off x="3762273" y="656960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28 </a:t>
            </a:r>
            <a:r>
              <a:rPr lang="fr-FR" dirty="0" err="1"/>
              <a:t>January</a:t>
            </a:r>
            <a:r>
              <a:rPr lang="fr-FR" dirty="0"/>
              <a:t> 2021</a:t>
            </a:r>
          </a:p>
        </p:txBody>
      </p:sp>
      <p:sp>
        <p:nvSpPr>
          <p:cNvPr id="6" name="Espace réservé du numéro de diapositive 5"/>
          <p:cNvSpPr>
            <a:spLocks noGrp="1"/>
          </p:cNvSpPr>
          <p:nvPr>
            <p:ph type="sldNum" sz="quarter" idx="4"/>
          </p:nvPr>
        </p:nvSpPr>
        <p:spPr>
          <a:xfrm>
            <a:off x="9144333" y="65696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40B0A-A0DE-431E-A9CC-2296318244F9}" type="slidenum">
              <a:rPr lang="en-US" smtClean="0"/>
              <a:t>‹N°›</a:t>
            </a:fld>
            <a:endParaRPr lang="en-US"/>
          </a:p>
        </p:txBody>
      </p:sp>
    </p:spTree>
    <p:extLst>
      <p:ext uri="{BB962C8B-B14F-4D97-AF65-F5344CB8AC3E}">
        <p14:creationId xmlns:p14="http://schemas.microsoft.com/office/powerpoint/2010/main" val="4149045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hf hdr="0" ftr="0" dt="0"/>
  <p:txStyles>
    <p:title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indico.cern.ch/event/1032199/" TargetMode="External"/><Relationship Id="rId2" Type="http://schemas.openxmlformats.org/officeDocument/2006/relationships/hyperlink" Target="https://indico.cern.ch/event/1012691/"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886730" y="1341061"/>
            <a:ext cx="9855200" cy="2071322"/>
          </a:xfrm>
        </p:spPr>
        <p:txBody>
          <a:bodyPr/>
          <a:lstStyle/>
          <a:p>
            <a:pPr algn="ctr"/>
            <a:r>
              <a:rPr lang="fr-FR" sz="3200" cap="small" dirty="0" smtClean="0">
                <a:solidFill>
                  <a:srgbClr val="0070C0"/>
                </a:solidFill>
              </a:rPr>
              <a:t>Accelerator R&amp;D Roadmap</a:t>
            </a:r>
            <a:r>
              <a:rPr lang="fr-FR" sz="3200" cap="small" dirty="0">
                <a:solidFill>
                  <a:srgbClr val="0070C0"/>
                </a:solidFill>
              </a:rPr>
              <a:t/>
            </a:r>
            <a:br>
              <a:rPr lang="fr-FR" sz="3200" cap="small" dirty="0">
                <a:solidFill>
                  <a:srgbClr val="0070C0"/>
                </a:solidFill>
              </a:rPr>
            </a:br>
            <a:r>
              <a:rPr lang="fr-FR" sz="3200" cap="small" dirty="0">
                <a:solidFill>
                  <a:srgbClr val="0070C0"/>
                </a:solidFill>
              </a:rPr>
              <a:t/>
            </a:r>
            <a:br>
              <a:rPr lang="fr-FR" sz="3200" cap="small" dirty="0">
                <a:solidFill>
                  <a:srgbClr val="0070C0"/>
                </a:solidFill>
              </a:rPr>
            </a:br>
            <a:r>
              <a:rPr lang="fr-FR" sz="3200" cap="small" dirty="0">
                <a:solidFill>
                  <a:srgbClr val="0070C0"/>
                </a:solidFill>
              </a:rPr>
              <a:t/>
            </a:r>
            <a:br>
              <a:rPr lang="fr-FR" sz="3200" cap="small" dirty="0">
                <a:solidFill>
                  <a:srgbClr val="0070C0"/>
                </a:solidFill>
              </a:rPr>
            </a:br>
            <a:r>
              <a:rPr lang="fr-FR" sz="3200" cap="small" dirty="0">
                <a:solidFill>
                  <a:srgbClr val="0070C0"/>
                </a:solidFill>
              </a:rPr>
              <a:t/>
            </a:r>
            <a:br>
              <a:rPr lang="fr-FR" sz="3200" cap="small" dirty="0">
                <a:solidFill>
                  <a:srgbClr val="0070C0"/>
                </a:solidFill>
              </a:rPr>
            </a:br>
            <a:endParaRPr lang="en-US" sz="3200" cap="small" dirty="0">
              <a:solidFill>
                <a:srgbClr val="0070C0"/>
              </a:solidFill>
            </a:endParaRPr>
          </a:p>
        </p:txBody>
      </p:sp>
      <p:sp>
        <p:nvSpPr>
          <p:cNvPr id="3" name="Espace réservé du contenu 2"/>
          <p:cNvSpPr>
            <a:spLocks noGrp="1"/>
          </p:cNvSpPr>
          <p:nvPr>
            <p:ph idx="4294967295"/>
          </p:nvPr>
        </p:nvSpPr>
        <p:spPr>
          <a:xfrm>
            <a:off x="5124426" y="2168709"/>
            <a:ext cx="5379807" cy="753193"/>
          </a:xfrm>
        </p:spPr>
        <p:txBody>
          <a:bodyPr>
            <a:noAutofit/>
          </a:bodyPr>
          <a:lstStyle/>
          <a:p>
            <a:pPr marL="0" indent="0" algn="ctr">
              <a:buNone/>
            </a:pPr>
            <a:r>
              <a:rPr lang="en-US" sz="3600" u="sng" dirty="0"/>
              <a:t>Status and Perspectives of High-Field Magnets R&amp;D for Particle Physics</a:t>
            </a:r>
            <a:endParaRPr lang="en-US" sz="3600" dirty="0"/>
          </a:p>
        </p:txBody>
      </p:sp>
      <p:sp>
        <p:nvSpPr>
          <p:cNvPr id="4" name="Rectangle 3"/>
          <p:cNvSpPr/>
          <p:nvPr/>
        </p:nvSpPr>
        <p:spPr>
          <a:xfrm>
            <a:off x="1036835" y="4222046"/>
            <a:ext cx="10376441" cy="1569660"/>
          </a:xfrm>
          <a:prstGeom prst="rect">
            <a:avLst/>
          </a:prstGeom>
        </p:spPr>
        <p:txBody>
          <a:bodyPr wrap="square">
            <a:spAutoFit/>
          </a:bodyPr>
          <a:lstStyle/>
          <a:p>
            <a:pPr algn="ctr"/>
            <a:r>
              <a:rPr lang="en-US" sz="2400" dirty="0" smtClean="0">
                <a:solidFill>
                  <a:srgbClr val="0070C0"/>
                </a:solidFill>
              </a:rPr>
              <a:t>Pierre Vedrine</a:t>
            </a:r>
            <a:endParaRPr lang="en-US" sz="2400" dirty="0">
              <a:solidFill>
                <a:srgbClr val="0070C0"/>
              </a:solidFill>
            </a:endParaRPr>
          </a:p>
          <a:p>
            <a:pPr algn="ctr"/>
            <a:r>
              <a:rPr lang="en-US" sz="2000" dirty="0">
                <a:solidFill>
                  <a:srgbClr val="0070C0"/>
                </a:solidFill>
              </a:rPr>
              <a:t>on behalf of HFM Expert Panel,</a:t>
            </a:r>
          </a:p>
          <a:p>
            <a:pPr algn="ctr"/>
            <a:endParaRPr lang="en-US" sz="2000" dirty="0">
              <a:solidFill>
                <a:srgbClr val="0070C0"/>
              </a:solidFill>
            </a:endParaRPr>
          </a:p>
          <a:p>
            <a:pPr algn="ctr"/>
            <a:r>
              <a:rPr lang="en-US" sz="1600" dirty="0">
                <a:solidFill>
                  <a:srgbClr val="FFFF00"/>
                </a:solidFill>
              </a:rPr>
              <a:t>Luis </a:t>
            </a:r>
            <a:r>
              <a:rPr lang="en-US" sz="1600" dirty="0" err="1">
                <a:solidFill>
                  <a:srgbClr val="FFFF00"/>
                </a:solidFill>
              </a:rPr>
              <a:t>García-Tabarés</a:t>
            </a:r>
            <a:r>
              <a:rPr lang="en-US" sz="1600" dirty="0">
                <a:solidFill>
                  <a:srgbClr val="FFFF00"/>
                </a:solidFill>
              </a:rPr>
              <a:t> </a:t>
            </a:r>
            <a:r>
              <a:rPr lang="en-US" sz="1600" dirty="0" smtClean="0">
                <a:solidFill>
                  <a:srgbClr val="FFFF00"/>
                </a:solidFill>
              </a:rPr>
              <a:t>, </a:t>
            </a:r>
            <a:r>
              <a:rPr lang="en-US" sz="1600" dirty="0">
                <a:solidFill>
                  <a:srgbClr val="FFFF00"/>
                </a:solidFill>
              </a:rPr>
              <a:t>Bernhard Auchmann, Amalia Ballarino, Bertrand </a:t>
            </a:r>
            <a:r>
              <a:rPr lang="en-US" sz="1600" dirty="0" err="1">
                <a:solidFill>
                  <a:srgbClr val="FFFF00"/>
                </a:solidFill>
              </a:rPr>
              <a:t>Baudouy</a:t>
            </a:r>
            <a:r>
              <a:rPr lang="en-US" sz="1600" dirty="0">
                <a:solidFill>
                  <a:srgbClr val="FFFF00"/>
                </a:solidFill>
              </a:rPr>
              <a:t>, Luca </a:t>
            </a:r>
            <a:r>
              <a:rPr lang="en-US" sz="1600" dirty="0" err="1">
                <a:solidFill>
                  <a:srgbClr val="FFFF00"/>
                </a:solidFill>
              </a:rPr>
              <a:t>Bottura</a:t>
            </a:r>
            <a:r>
              <a:rPr lang="en-US" sz="1600" dirty="0">
                <a:solidFill>
                  <a:srgbClr val="FFFF00"/>
                </a:solidFill>
              </a:rPr>
              <a:t>, Philippe </a:t>
            </a:r>
            <a:r>
              <a:rPr lang="en-US" sz="1600" dirty="0" err="1">
                <a:solidFill>
                  <a:srgbClr val="FFFF00"/>
                </a:solidFill>
              </a:rPr>
              <a:t>Fazilleau</a:t>
            </a:r>
            <a:r>
              <a:rPr lang="en-US" sz="1600" dirty="0">
                <a:solidFill>
                  <a:srgbClr val="FFFF00"/>
                </a:solidFill>
              </a:rPr>
              <a:t>, Matthias Noe, Soren Prestemon, Etienne </a:t>
            </a:r>
            <a:r>
              <a:rPr lang="en-US" sz="1600" dirty="0" err="1">
                <a:solidFill>
                  <a:srgbClr val="FFFF00"/>
                </a:solidFill>
              </a:rPr>
              <a:t>Rochepault</a:t>
            </a:r>
            <a:r>
              <a:rPr lang="en-US" sz="1600" dirty="0">
                <a:solidFill>
                  <a:srgbClr val="FFFF00"/>
                </a:solidFill>
              </a:rPr>
              <a:t>, Lucio Rossi, Carmine Senatore, Ben Shepherd</a:t>
            </a:r>
          </a:p>
        </p:txBody>
      </p:sp>
      <p:sp>
        <p:nvSpPr>
          <p:cNvPr id="7" name="ZoneTexte 10">
            <a:extLst>
              <a:ext uri="{FF2B5EF4-FFF2-40B4-BE49-F238E27FC236}">
                <a16:creationId xmlns:a16="http://schemas.microsoft.com/office/drawing/2014/main" id="{2864F545-748B-D745-B7C5-2FB134B0A025}"/>
              </a:ext>
            </a:extLst>
          </p:cNvPr>
          <p:cNvSpPr txBox="1"/>
          <p:nvPr/>
        </p:nvSpPr>
        <p:spPr>
          <a:xfrm>
            <a:off x="1036836" y="6259743"/>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4" y="1096944"/>
            <a:ext cx="3686660" cy="37440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9" name="Groupe 8"/>
          <p:cNvGrpSpPr/>
          <p:nvPr/>
        </p:nvGrpSpPr>
        <p:grpSpPr>
          <a:xfrm>
            <a:off x="722096" y="836557"/>
            <a:ext cx="3284272" cy="830801"/>
            <a:chOff x="727456" y="836985"/>
            <a:chExt cx="3218688" cy="930974"/>
          </a:xfrm>
        </p:grpSpPr>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9559" y="836985"/>
              <a:ext cx="1430813" cy="466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Image 7"/>
            <p:cNvPicPr>
              <a:picLocks noChangeAspect="1"/>
            </p:cNvPicPr>
            <p:nvPr/>
          </p:nvPicPr>
          <p:blipFill rotWithShape="1">
            <a:blip r:embed="rId4" cstate="screen">
              <a:extLst>
                <a:ext uri="{28A0092B-C50C-407E-A947-70E740481C1C}">
                  <a14:useLocalDpi xmlns:a14="http://schemas.microsoft.com/office/drawing/2010/main"/>
                </a:ext>
              </a:extLst>
            </a:blip>
            <a:srcRect t="-2338"/>
            <a:stretch/>
          </p:blipFill>
          <p:spPr>
            <a:xfrm>
              <a:off x="727456" y="1292471"/>
              <a:ext cx="3218688" cy="4754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spTree>
    <p:extLst>
      <p:ext uri="{BB962C8B-B14F-4D97-AF65-F5344CB8AC3E}">
        <p14:creationId xmlns:p14="http://schemas.microsoft.com/office/powerpoint/2010/main" val="317686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8E2B-90D6-D242-9E88-4A301FAE7227}"/>
              </a:ext>
            </a:extLst>
          </p:cNvPr>
          <p:cNvSpPr>
            <a:spLocks noGrp="1"/>
          </p:cNvSpPr>
          <p:nvPr>
            <p:ph type="title"/>
          </p:nvPr>
        </p:nvSpPr>
        <p:spPr>
          <a:xfrm>
            <a:off x="1571838" y="0"/>
            <a:ext cx="8260079" cy="799564"/>
          </a:xfrm>
        </p:spPr>
        <p:txBody>
          <a:bodyPr/>
          <a:lstStyle/>
          <a:p>
            <a:r>
              <a:rPr lang="en-US" sz="2800" cap="small" dirty="0">
                <a:solidFill>
                  <a:srgbClr val="0070C0"/>
                </a:solidFill>
                <a:latin typeface="+mn-lt"/>
              </a:rPr>
              <a:t>HFM R&amp;D plans related to superconductors</a:t>
            </a:r>
          </a:p>
        </p:txBody>
      </p:sp>
      <p:sp>
        <p:nvSpPr>
          <p:cNvPr id="3" name="Content Placeholder 2">
            <a:extLst>
              <a:ext uri="{FF2B5EF4-FFF2-40B4-BE49-F238E27FC236}">
                <a16:creationId xmlns:a16="http://schemas.microsoft.com/office/drawing/2014/main" id="{C5FF28E2-261B-DD45-9CC2-43AFDEF1EACB}"/>
              </a:ext>
            </a:extLst>
          </p:cNvPr>
          <p:cNvSpPr>
            <a:spLocks noGrp="1"/>
          </p:cNvSpPr>
          <p:nvPr>
            <p:ph idx="1"/>
          </p:nvPr>
        </p:nvSpPr>
        <p:spPr>
          <a:xfrm>
            <a:off x="0" y="799564"/>
            <a:ext cx="8537105" cy="5294883"/>
          </a:xfrm>
        </p:spPr>
        <p:txBody>
          <a:bodyPr>
            <a:noAutofit/>
          </a:bodyPr>
          <a:lstStyle/>
          <a:p>
            <a:r>
              <a:rPr lang="en-US" dirty="0"/>
              <a:t>Nb</a:t>
            </a:r>
            <a:r>
              <a:rPr lang="en-US" baseline="-25000" dirty="0"/>
              <a:t>3</a:t>
            </a:r>
            <a:r>
              <a:rPr lang="en-US" dirty="0"/>
              <a:t>Sn Conductor</a:t>
            </a:r>
          </a:p>
          <a:p>
            <a:pPr lvl="1"/>
            <a:r>
              <a:rPr lang="en-US" sz="1800" dirty="0">
                <a:solidFill>
                  <a:srgbClr val="0070C0"/>
                </a:solidFill>
              </a:rPr>
              <a:t>Advance performance of Nb3Sn wires beyond present state-of-the-art</a:t>
            </a:r>
            <a:r>
              <a:rPr lang="en-US" sz="1800" dirty="0"/>
              <a:t>, </a:t>
            </a:r>
            <a:r>
              <a:rPr lang="en-US" sz="1800" dirty="0">
                <a:solidFill>
                  <a:srgbClr val="00B050"/>
                </a:solidFill>
              </a:rPr>
              <a:t>with a target 1500 A/mm2 at 16 T  </a:t>
            </a:r>
            <a:r>
              <a:rPr lang="en-US" sz="1800" dirty="0"/>
              <a:t>(mechanical properties, magnetization &amp; stability, cost…).</a:t>
            </a:r>
          </a:p>
          <a:p>
            <a:pPr lvl="1"/>
            <a:r>
              <a:rPr lang="en-US" sz="1800" dirty="0">
                <a:solidFill>
                  <a:srgbClr val="2E74B5"/>
                </a:solidFill>
                <a:ea typeface="Times New Roman" panose="02020603050405020304" pitchFamily="18" charset="0"/>
                <a:cs typeface="Times New Roman" panose="02020603050405020304" pitchFamily="18" charset="0"/>
              </a:rPr>
              <a:t>Develop cables</a:t>
            </a:r>
            <a:r>
              <a:rPr lang="en-US" sz="1800" dirty="0">
                <a:ea typeface="Calibri" panose="020F0502020204030204" pitchFamily="34" charset="0"/>
                <a:cs typeface="Times New Roman" panose="02020603050405020304" pitchFamily="18" charset="0"/>
              </a:rPr>
              <a:t> </a:t>
            </a:r>
            <a:r>
              <a:rPr lang="en-US" sz="1800" dirty="0">
                <a:solidFill>
                  <a:srgbClr val="2E74B5"/>
                </a:solidFill>
                <a:ea typeface="Times New Roman" panose="02020603050405020304" pitchFamily="18" charset="0"/>
                <a:cs typeface="Times New Roman" panose="02020603050405020304" pitchFamily="18" charset="0"/>
              </a:rPr>
              <a:t>with high engineering current density</a:t>
            </a:r>
            <a:r>
              <a:rPr lang="en-US" sz="1800" dirty="0">
                <a:ea typeface="Calibri" panose="020F0502020204030204" pitchFamily="34" charset="0"/>
                <a:cs typeface="Times New Roman" panose="02020603050405020304" pitchFamily="18" charset="0"/>
              </a:rPr>
              <a:t>, </a:t>
            </a:r>
            <a:r>
              <a:rPr lang="en-US" sz="1800" dirty="0">
                <a:solidFill>
                  <a:srgbClr val="00B050"/>
                </a:solidFill>
                <a:ea typeface="Calibri" panose="020F0502020204030204" pitchFamily="34" charset="0"/>
                <a:cs typeface="Times New Roman" panose="02020603050405020304" pitchFamily="18" charset="0"/>
              </a:rPr>
              <a:t>J</a:t>
            </a:r>
            <a:r>
              <a:rPr lang="en-US" sz="1800" baseline="-25000" dirty="0">
                <a:solidFill>
                  <a:srgbClr val="00B050"/>
                </a:solidFill>
                <a:ea typeface="Calibri" panose="020F0502020204030204" pitchFamily="34" charset="0"/>
                <a:cs typeface="Times New Roman" panose="02020603050405020304" pitchFamily="18" charset="0"/>
              </a:rPr>
              <a:t>E</a:t>
            </a:r>
            <a:r>
              <a:rPr lang="en-US" sz="1800" dirty="0">
                <a:solidFill>
                  <a:srgbClr val="00B050"/>
                </a:solidFill>
                <a:ea typeface="Calibri" panose="020F0502020204030204" pitchFamily="34" charset="0"/>
                <a:cs typeface="Times New Roman" panose="02020603050405020304" pitchFamily="18" charset="0"/>
              </a:rPr>
              <a:t> </a:t>
            </a:r>
            <a:r>
              <a:rPr lang="en-US" sz="1800" dirty="0">
                <a:solidFill>
                  <a:srgbClr val="00B050"/>
                </a:solidFill>
                <a:ea typeface="Calibri" panose="020F0502020204030204" pitchFamily="34" charset="0"/>
                <a:cs typeface="Times New Roman" panose="02020603050405020304" pitchFamily="18" charset="0"/>
                <a:sym typeface="Symbol" panose="05050102010706020507" pitchFamily="18" charset="2"/>
              </a:rPr>
              <a:t></a:t>
            </a:r>
            <a:r>
              <a:rPr lang="en-US" sz="1800" dirty="0">
                <a:solidFill>
                  <a:srgbClr val="00B050"/>
                </a:solidFill>
                <a:ea typeface="Calibri" panose="020F0502020204030204" pitchFamily="34" charset="0"/>
                <a:cs typeface="Times New Roman" panose="02020603050405020304" pitchFamily="18" charset="0"/>
              </a:rPr>
              <a:t> 600 A/mm</a:t>
            </a:r>
            <a:r>
              <a:rPr lang="en-US" sz="1800" baseline="30000" dirty="0">
                <a:solidFill>
                  <a:srgbClr val="00B050"/>
                </a:solidFill>
                <a:ea typeface="Calibri" panose="020F0502020204030204" pitchFamily="34" charset="0"/>
                <a:cs typeface="Times New Roman" panose="02020603050405020304" pitchFamily="18" charset="0"/>
              </a:rPr>
              <a:t>2</a:t>
            </a:r>
            <a:r>
              <a:rPr lang="en-US" sz="1800" dirty="0">
                <a:ea typeface="Calibri" panose="020F0502020204030204" pitchFamily="34" charset="0"/>
                <a:cs typeface="Times New Roman" panose="02020603050405020304" pitchFamily="18" charset="0"/>
              </a:rPr>
              <a:t>,  appropriate to yield a compact and efficient coil design.</a:t>
            </a:r>
            <a:endParaRPr lang="en-US" sz="1800" dirty="0"/>
          </a:p>
          <a:p>
            <a:pPr lvl="1"/>
            <a:r>
              <a:rPr lang="en-US" sz="1800" dirty="0">
                <a:solidFill>
                  <a:srgbClr val="0070C0"/>
                </a:solidFill>
              </a:rPr>
              <a:t>Increase the number of qualified manufacturers</a:t>
            </a:r>
            <a:r>
              <a:rPr lang="en-US" sz="1800" dirty="0"/>
              <a:t> of HEP-class Nb3Sn conductor and make the material less expensive in view of a demonstration of production scale-up. </a:t>
            </a:r>
          </a:p>
          <a:p>
            <a:pPr lvl="1"/>
            <a:endParaRPr lang="en-US" sz="1800" dirty="0"/>
          </a:p>
          <a:p>
            <a:pPr lvl="1"/>
            <a:endParaRPr lang="en-US" sz="1800" dirty="0"/>
          </a:p>
          <a:p>
            <a:r>
              <a:rPr lang="en-US" dirty="0"/>
              <a:t>HTS Conductor</a:t>
            </a:r>
          </a:p>
          <a:p>
            <a:pPr lvl="1"/>
            <a:r>
              <a:rPr lang="en-US" sz="1800" dirty="0">
                <a:solidFill>
                  <a:srgbClr val="0070C0"/>
                </a:solidFill>
              </a:rPr>
              <a:t>Focus is on </a:t>
            </a:r>
            <a:r>
              <a:rPr lang="en-US" sz="1800" b="1" dirty="0">
                <a:solidFill>
                  <a:srgbClr val="0070C0"/>
                </a:solidFill>
              </a:rPr>
              <a:t>REBCO</a:t>
            </a:r>
            <a:r>
              <a:rPr lang="en-US" sz="1800" dirty="0">
                <a:solidFill>
                  <a:srgbClr val="0070C0"/>
                </a:solidFill>
              </a:rPr>
              <a:t> </a:t>
            </a:r>
            <a:r>
              <a:rPr lang="en-US" sz="1800" dirty="0"/>
              <a:t>(exploit complementarity with US-MDP for Bi-2212) </a:t>
            </a:r>
          </a:p>
          <a:p>
            <a:pPr lvl="1"/>
            <a:r>
              <a:rPr lang="en-US" sz="1800" dirty="0">
                <a:solidFill>
                  <a:srgbClr val="0070C0"/>
                </a:solidFill>
              </a:rPr>
              <a:t>Achieve controlled, homogeneous and reproducible geometrical and electro-mechanical properties along the full lengt</a:t>
            </a:r>
            <a:r>
              <a:rPr lang="en-US" sz="1800" dirty="0"/>
              <a:t>h, </a:t>
            </a:r>
          </a:p>
          <a:p>
            <a:pPr lvl="1"/>
            <a:r>
              <a:rPr lang="en-US" sz="1800" dirty="0">
                <a:solidFill>
                  <a:srgbClr val="0070C0"/>
                </a:solidFill>
              </a:rPr>
              <a:t>Industrialize production </a:t>
            </a:r>
            <a:r>
              <a:rPr lang="en-US" sz="1800" dirty="0"/>
              <a:t>to assure feasibility of long - 1 km target – unit lengths and reduce the cost to make future large-scale applications affordable. </a:t>
            </a:r>
          </a:p>
          <a:p>
            <a:pPr lvl="1"/>
            <a:r>
              <a:rPr lang="en-US" sz="1800" dirty="0"/>
              <a:t>Develop, qualify and identify the type of </a:t>
            </a:r>
            <a:r>
              <a:rPr lang="en-US" sz="1800" dirty="0">
                <a:solidFill>
                  <a:srgbClr val="0070C0"/>
                </a:solidFill>
              </a:rPr>
              <a:t>cable suitable for accelerator quality magnets </a:t>
            </a:r>
            <a:r>
              <a:rPr lang="en-US" sz="1800" dirty="0"/>
              <a:t>(stack, CORC, </a:t>
            </a:r>
            <a:r>
              <a:rPr lang="en-US" sz="1800" dirty="0" err="1"/>
              <a:t>Roebel</a:t>
            </a:r>
            <a:r>
              <a:rPr lang="en-US" sz="1800" dirty="0"/>
              <a:t>, novel concepts);</a:t>
            </a:r>
          </a:p>
          <a:p>
            <a:pPr lvl="1"/>
            <a:r>
              <a:rPr lang="en-US" sz="1800" dirty="0">
                <a:solidFill>
                  <a:srgbClr val="0070C0"/>
                </a:solidFill>
              </a:rPr>
              <a:t>Study electrical insulation and suitable impregnation processes</a:t>
            </a:r>
            <a:r>
              <a:rPr lang="en-US" sz="1800" dirty="0"/>
              <a:t>;</a:t>
            </a:r>
          </a:p>
        </p:txBody>
      </p:sp>
      <p:sp>
        <p:nvSpPr>
          <p:cNvPr id="5"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10</a:t>
            </a:fld>
            <a:endParaRPr lang="fr-FR" sz="1000" dirty="0">
              <a:solidFill>
                <a:schemeClr val="bg1"/>
              </a:solidFill>
              <a:latin typeface="Arial" charset="0"/>
              <a:ea typeface="Arial" charset="0"/>
              <a:cs typeface="Arial" charset="0"/>
            </a:endParaRPr>
          </a:p>
        </p:txBody>
      </p:sp>
      <p:sp>
        <p:nvSpPr>
          <p:cNvPr id="7"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0750" y="4034885"/>
            <a:ext cx="4061250" cy="2580921"/>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2652" y="6408235"/>
            <a:ext cx="865722" cy="207571"/>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4068" y="952331"/>
            <a:ext cx="3604306" cy="2929786"/>
          </a:xfrm>
          <a:prstGeom prst="rect">
            <a:avLst/>
          </a:prstGeom>
        </p:spPr>
      </p:pic>
    </p:spTree>
    <p:extLst>
      <p:ext uri="{BB962C8B-B14F-4D97-AF65-F5344CB8AC3E}">
        <p14:creationId xmlns:p14="http://schemas.microsoft.com/office/powerpoint/2010/main" val="198806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908E2B-90D6-D242-9E88-4A301FAE7227}"/>
              </a:ext>
            </a:extLst>
          </p:cNvPr>
          <p:cNvSpPr txBox="1">
            <a:spLocks/>
          </p:cNvSpPr>
          <p:nvPr/>
        </p:nvSpPr>
        <p:spPr>
          <a:xfrm>
            <a:off x="1571838" y="156231"/>
            <a:ext cx="8260079" cy="454854"/>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sz="2800" cap="small" dirty="0">
                <a:solidFill>
                  <a:srgbClr val="0070C0"/>
                </a:solidFill>
                <a:latin typeface="+mn-lt"/>
              </a:rPr>
              <a:t>HFM R&amp;D plans related to Nb</a:t>
            </a:r>
            <a:r>
              <a:rPr lang="en-US" sz="2800" cap="small" baseline="-25000" dirty="0">
                <a:solidFill>
                  <a:srgbClr val="0070C0"/>
                </a:solidFill>
                <a:latin typeface="+mn-lt"/>
              </a:rPr>
              <a:t>3</a:t>
            </a:r>
            <a:r>
              <a:rPr lang="en-US" sz="2800" cap="small" dirty="0">
                <a:solidFill>
                  <a:srgbClr val="0070C0"/>
                </a:solidFill>
                <a:latin typeface="+mn-lt"/>
              </a:rPr>
              <a:t>Sn magnets</a:t>
            </a:r>
          </a:p>
        </p:txBody>
      </p:sp>
      <p:sp>
        <p:nvSpPr>
          <p:cNvPr id="4" name="Rectangle 3"/>
          <p:cNvSpPr/>
          <p:nvPr/>
        </p:nvSpPr>
        <p:spPr>
          <a:xfrm>
            <a:off x="202859" y="929886"/>
            <a:ext cx="11712789" cy="3416320"/>
          </a:xfrm>
          <a:prstGeom prst="rect">
            <a:avLst/>
          </a:prstGeom>
        </p:spPr>
        <p:txBody>
          <a:bodyPr wrap="square">
            <a:spAutoFit/>
          </a:bodyPr>
          <a:lstStyle/>
          <a:p>
            <a:endParaRPr lang="en-US" dirty="0"/>
          </a:p>
          <a:p>
            <a:pPr marL="285750" indent="-285750">
              <a:buFontTx/>
              <a:buChar char="-"/>
            </a:pPr>
            <a:r>
              <a:rPr lang="en-US" dirty="0"/>
              <a:t>Develop  </a:t>
            </a:r>
            <a:r>
              <a:rPr lang="en-US" dirty="0">
                <a:solidFill>
                  <a:srgbClr val="0070C0"/>
                </a:solidFill>
              </a:rPr>
              <a:t>robust (12 T target) and ultimate (towards 16 T) field designs </a:t>
            </a:r>
            <a:r>
              <a:rPr lang="en-US" dirty="0"/>
              <a:t>in parallel to samples and subscales in an agile mode that incorporates insights from previous steps.</a:t>
            </a:r>
          </a:p>
          <a:p>
            <a:endParaRPr lang="en-US" dirty="0"/>
          </a:p>
          <a:p>
            <a:pPr marL="285750" indent="-285750">
              <a:buFontTx/>
              <a:buChar char="-"/>
            </a:pPr>
            <a:r>
              <a:rPr lang="en-US" dirty="0"/>
              <a:t>Develop  </a:t>
            </a:r>
            <a:r>
              <a:rPr lang="en-US" dirty="0">
                <a:solidFill>
                  <a:schemeClr val="bg2">
                    <a:lumMod val="50000"/>
                  </a:schemeClr>
                </a:solidFill>
              </a:rPr>
              <a:t>Nb3Sn magnet technology for </a:t>
            </a:r>
            <a:r>
              <a:rPr lang="en-US" dirty="0">
                <a:solidFill>
                  <a:srgbClr val="0070C0"/>
                </a:solidFill>
              </a:rPr>
              <a:t>robust and scalable manufacturing for long magnets</a:t>
            </a:r>
            <a:r>
              <a:rPr lang="en-US" b="1" dirty="0">
                <a:solidFill>
                  <a:srgbClr val="0070C0"/>
                </a:solidFill>
              </a:rPr>
              <a:t> </a:t>
            </a:r>
            <a:r>
              <a:rPr lang="en-US" dirty="0"/>
              <a:t>and promotion of  automation and innovations leading to simplified manufacturing processes, </a:t>
            </a:r>
          </a:p>
          <a:p>
            <a:pPr marL="285750" indent="-285750">
              <a:buFontTx/>
              <a:buChar char="-"/>
            </a:pPr>
            <a:endParaRPr lang="en-US" dirty="0"/>
          </a:p>
          <a:p>
            <a:pPr marL="285750" indent="-285750">
              <a:buFontTx/>
              <a:buChar char="-"/>
            </a:pPr>
            <a:r>
              <a:rPr lang="en-US" dirty="0">
                <a:solidFill>
                  <a:srgbClr val="0070C0"/>
                </a:solidFill>
              </a:rPr>
              <a:t>Test  new technologies at smallest possible scale</a:t>
            </a:r>
            <a:r>
              <a:rPr lang="en-US" b="1" dirty="0">
                <a:solidFill>
                  <a:srgbClr val="0070C0"/>
                </a:solidFill>
              </a:rPr>
              <a:t> </a:t>
            </a:r>
            <a:r>
              <a:rPr lang="en-US" dirty="0"/>
              <a:t>using short model or other small-scale test facilities in this context at the earliest possible moment</a:t>
            </a:r>
          </a:p>
          <a:p>
            <a:pPr marL="285750" indent="-285750">
              <a:buFontTx/>
              <a:buChar char="-"/>
            </a:pPr>
            <a:endParaRPr lang="en-US" dirty="0"/>
          </a:p>
          <a:p>
            <a:pPr marL="285750" indent="-285750">
              <a:buFontTx/>
              <a:buChar char="-"/>
            </a:pPr>
            <a:r>
              <a:rPr lang="en-US" dirty="0">
                <a:solidFill>
                  <a:srgbClr val="0070C0"/>
                </a:solidFill>
              </a:rPr>
              <a:t>Complete the knowledge of material parameters </a:t>
            </a:r>
            <a:r>
              <a:rPr lang="en-US" dirty="0"/>
              <a:t>and proper implementation of coil and other materials as well as interfaces in 3D models</a:t>
            </a:r>
          </a:p>
        </p:txBody>
      </p:sp>
      <p:sp>
        <p:nvSpPr>
          <p:cNvPr id="9"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11</a:t>
            </a:fld>
            <a:endParaRPr lang="fr-FR" sz="1000" dirty="0">
              <a:solidFill>
                <a:schemeClr val="bg1"/>
              </a:solidFill>
              <a:latin typeface="Arial" charset="0"/>
              <a:ea typeface="Arial" charset="0"/>
              <a:cs typeface="Arial" charset="0"/>
            </a:endParaRPr>
          </a:p>
        </p:txBody>
      </p:sp>
      <p:sp>
        <p:nvSpPr>
          <p:cNvPr id="6"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9724" y="4439262"/>
            <a:ext cx="9232928" cy="2077522"/>
          </a:xfrm>
          <a:prstGeom prst="rect">
            <a:avLst/>
          </a:prstGeom>
        </p:spPr>
      </p:pic>
    </p:spTree>
    <p:extLst>
      <p:ext uri="{BB962C8B-B14F-4D97-AF65-F5344CB8AC3E}">
        <p14:creationId xmlns:p14="http://schemas.microsoft.com/office/powerpoint/2010/main" val="187071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20B4C-7369-594E-A7DF-E515E974E899}"/>
              </a:ext>
            </a:extLst>
          </p:cNvPr>
          <p:cNvSpPr>
            <a:spLocks noGrp="1"/>
          </p:cNvSpPr>
          <p:nvPr>
            <p:ph idx="1"/>
          </p:nvPr>
        </p:nvSpPr>
        <p:spPr>
          <a:xfrm>
            <a:off x="165270" y="776976"/>
            <a:ext cx="11697545" cy="4253177"/>
          </a:xfrm>
        </p:spPr>
        <p:txBody>
          <a:bodyPr/>
          <a:lstStyle/>
          <a:p>
            <a:pPr lvl="1">
              <a:spcBef>
                <a:spcPts val="300"/>
              </a:spcBef>
            </a:pPr>
            <a:r>
              <a:rPr lang="en-US" sz="1800" dirty="0"/>
              <a:t>Manufacture and test </a:t>
            </a:r>
            <a:r>
              <a:rPr lang="en-US" sz="1800" dirty="0">
                <a:solidFill>
                  <a:srgbClr val="0070C0"/>
                </a:solidFill>
              </a:rPr>
              <a:t>sub-scale and insert coils </a:t>
            </a:r>
            <a:r>
              <a:rPr lang="en-US" sz="1800" dirty="0"/>
              <a:t>as a “R&amp;D vehicle” and demonstration of operation beyond the reach of Nb</a:t>
            </a:r>
            <a:r>
              <a:rPr lang="en-US" sz="1800" baseline="-25000" dirty="0"/>
              <a:t>3</a:t>
            </a:r>
            <a:r>
              <a:rPr lang="en-US" sz="1800" dirty="0"/>
              <a:t>Sn.</a:t>
            </a:r>
          </a:p>
          <a:p>
            <a:pPr lvl="1">
              <a:spcBef>
                <a:spcPts val="300"/>
              </a:spcBef>
            </a:pPr>
            <a:endParaRPr lang="en-US" sz="1800" dirty="0"/>
          </a:p>
          <a:p>
            <a:pPr lvl="1">
              <a:spcBef>
                <a:spcPts val="300"/>
              </a:spcBef>
            </a:pPr>
            <a:r>
              <a:rPr lang="en-US" sz="1800" dirty="0"/>
              <a:t>Explore the </a:t>
            </a:r>
            <a:r>
              <a:rPr lang="en-US" sz="1800" dirty="0">
                <a:solidFill>
                  <a:srgbClr val="0070C0"/>
                </a:solidFill>
              </a:rPr>
              <a:t>‘controlled-insulation’ scheme for HTS coil </a:t>
            </a:r>
            <a:r>
              <a:rPr lang="en-US" sz="1800" dirty="0"/>
              <a:t>by testing coils with reasonable current and test it with requirements for accelerators.</a:t>
            </a:r>
          </a:p>
          <a:p>
            <a:pPr lvl="1">
              <a:spcBef>
                <a:spcPts val="300"/>
              </a:spcBef>
            </a:pPr>
            <a:endParaRPr lang="en-US" sz="1800" dirty="0"/>
          </a:p>
          <a:p>
            <a:pPr lvl="1">
              <a:spcBef>
                <a:spcPts val="300"/>
              </a:spcBef>
            </a:pPr>
            <a:r>
              <a:rPr lang="en-US" sz="1800" dirty="0"/>
              <a:t>Optimize the </a:t>
            </a:r>
            <a:r>
              <a:rPr lang="en-US" sz="1800" dirty="0">
                <a:solidFill>
                  <a:srgbClr val="0070C0"/>
                </a:solidFill>
              </a:rPr>
              <a:t>shape design to reduce wrong field components</a:t>
            </a:r>
            <a:r>
              <a:rPr lang="en-US" sz="1800" dirty="0"/>
              <a:t> (//c).</a:t>
            </a:r>
          </a:p>
          <a:p>
            <a:pPr lvl="1">
              <a:spcBef>
                <a:spcPts val="300"/>
              </a:spcBef>
            </a:pPr>
            <a:endParaRPr lang="en-US" sz="1800" dirty="0"/>
          </a:p>
          <a:p>
            <a:pPr lvl="1">
              <a:spcBef>
                <a:spcPts val="300"/>
              </a:spcBef>
            </a:pPr>
            <a:r>
              <a:rPr lang="en-US" sz="1800" dirty="0"/>
              <a:t>Study the </a:t>
            </a:r>
            <a:r>
              <a:rPr lang="en-US" sz="1800" dirty="0">
                <a:solidFill>
                  <a:srgbClr val="0070C0"/>
                </a:solidFill>
              </a:rPr>
              <a:t>end design options </a:t>
            </a:r>
            <a:r>
              <a:rPr lang="en-US" sz="1800" dirty="0"/>
              <a:t>(cloverleaf, CCT,…) to mitigate the complexity of tape ratio aspect and hard way bending</a:t>
            </a:r>
          </a:p>
          <a:p>
            <a:pPr lvl="1">
              <a:spcBef>
                <a:spcPts val="300"/>
              </a:spcBef>
            </a:pPr>
            <a:endParaRPr lang="en-US" sz="1800" dirty="0"/>
          </a:p>
          <a:p>
            <a:pPr lvl="1">
              <a:spcBef>
                <a:spcPts val="300"/>
              </a:spcBef>
            </a:pPr>
            <a:r>
              <a:rPr lang="en-US" sz="1800" dirty="0"/>
              <a:t>Explore and model the </a:t>
            </a:r>
            <a:r>
              <a:rPr lang="en-US" sz="1800" dirty="0">
                <a:solidFill>
                  <a:srgbClr val="0070C0"/>
                </a:solidFill>
              </a:rPr>
              <a:t>screening currents  effects </a:t>
            </a:r>
            <a:r>
              <a:rPr lang="en-US" sz="1800" dirty="0"/>
              <a:t>(magnetization and temporal stability)  and ways to decrease/remove these effects (overshoot/vortex shaking/temperature increase)</a:t>
            </a:r>
          </a:p>
          <a:p>
            <a:pPr lvl="1">
              <a:spcBef>
                <a:spcPts val="300"/>
              </a:spcBef>
            </a:pPr>
            <a:endParaRPr lang="en-US" sz="1800" dirty="0"/>
          </a:p>
          <a:p>
            <a:pPr lvl="1">
              <a:spcBef>
                <a:spcPts val="300"/>
              </a:spcBef>
            </a:pPr>
            <a:r>
              <a:rPr lang="en-US" sz="1800" dirty="0"/>
              <a:t>Explore the possibility of </a:t>
            </a:r>
            <a:r>
              <a:rPr lang="en-US" sz="1800" dirty="0">
                <a:solidFill>
                  <a:srgbClr val="0070C0"/>
                </a:solidFill>
              </a:rPr>
              <a:t>intermediate temperature range (10-20 K) </a:t>
            </a:r>
            <a:r>
              <a:rPr lang="en-US" sz="1800" dirty="0"/>
              <a:t>and </a:t>
            </a:r>
            <a:r>
              <a:rPr lang="en-US" sz="1800" dirty="0">
                <a:solidFill>
                  <a:srgbClr val="0070C0"/>
                </a:solidFill>
              </a:rPr>
              <a:t>dry magnet </a:t>
            </a:r>
            <a:r>
              <a:rPr lang="en-US" sz="1800" dirty="0"/>
              <a:t>(conduction cooled). </a:t>
            </a:r>
          </a:p>
        </p:txBody>
      </p:sp>
      <p:sp>
        <p:nvSpPr>
          <p:cNvPr id="8" name="Title 1">
            <a:extLst>
              <a:ext uri="{FF2B5EF4-FFF2-40B4-BE49-F238E27FC236}">
                <a16:creationId xmlns:a16="http://schemas.microsoft.com/office/drawing/2014/main" id="{67908E2B-90D6-D242-9E88-4A301FAE7227}"/>
              </a:ext>
            </a:extLst>
          </p:cNvPr>
          <p:cNvSpPr txBox="1">
            <a:spLocks/>
          </p:cNvSpPr>
          <p:nvPr/>
        </p:nvSpPr>
        <p:spPr>
          <a:xfrm>
            <a:off x="1552788" y="127656"/>
            <a:ext cx="8260079" cy="454854"/>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sz="2800" cap="small" dirty="0">
                <a:solidFill>
                  <a:srgbClr val="0070C0"/>
                </a:solidFill>
                <a:latin typeface="+mn-lt"/>
              </a:rPr>
              <a:t>HFM R&amp;D plans related to HTS magnets</a:t>
            </a:r>
          </a:p>
        </p:txBody>
      </p:sp>
      <p:sp>
        <p:nvSpPr>
          <p:cNvPr id="9"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12</a:t>
            </a:fld>
            <a:endParaRPr lang="fr-FR" sz="1000" dirty="0">
              <a:solidFill>
                <a:schemeClr val="bg1"/>
              </a:solidFill>
              <a:latin typeface="Arial" charset="0"/>
              <a:ea typeface="Arial" charset="0"/>
              <a:cs typeface="Arial" charset="0"/>
            </a:endParaRPr>
          </a:p>
        </p:txBody>
      </p:sp>
      <p:sp>
        <p:nvSpPr>
          <p:cNvPr id="6"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pic>
        <p:nvPicPr>
          <p:cNvPr id="2" name="Image 1"/>
          <p:cNvPicPr>
            <a:picLocks noChangeAspect="1"/>
          </p:cNvPicPr>
          <p:nvPr/>
        </p:nvPicPr>
        <p:blipFill>
          <a:blip r:embed="rId2"/>
          <a:stretch>
            <a:fillRect/>
          </a:stretch>
        </p:blipFill>
        <p:spPr>
          <a:xfrm>
            <a:off x="3398300" y="4950437"/>
            <a:ext cx="5066215" cy="1646063"/>
          </a:xfrm>
          <a:prstGeom prst="rect">
            <a:avLst/>
          </a:prstGeom>
        </p:spPr>
      </p:pic>
    </p:spTree>
    <p:extLst>
      <p:ext uri="{BB962C8B-B14F-4D97-AF65-F5344CB8AC3E}">
        <p14:creationId xmlns:p14="http://schemas.microsoft.com/office/powerpoint/2010/main" val="398545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CADF0-DF32-FB4E-9F82-00BDF5DB115C}"/>
              </a:ext>
            </a:extLst>
          </p:cNvPr>
          <p:cNvSpPr>
            <a:spLocks noGrp="1"/>
          </p:cNvSpPr>
          <p:nvPr>
            <p:ph idx="1"/>
          </p:nvPr>
        </p:nvSpPr>
        <p:spPr>
          <a:xfrm>
            <a:off x="622300" y="1122066"/>
            <a:ext cx="5130800" cy="5177814"/>
          </a:xfrm>
        </p:spPr>
        <p:txBody>
          <a:bodyPr>
            <a:normAutofit/>
          </a:bodyPr>
          <a:lstStyle/>
          <a:p>
            <a:r>
              <a:rPr lang="en-US" dirty="0">
                <a:solidFill>
                  <a:schemeClr val="accent6">
                    <a:lumMod val="50000"/>
                  </a:schemeClr>
                </a:solidFill>
              </a:rPr>
              <a:t>Materials, Cryogenics and Modelling</a:t>
            </a:r>
            <a:endParaRPr lang="en-US" b="1" dirty="0">
              <a:solidFill>
                <a:schemeClr val="accent6">
                  <a:lumMod val="50000"/>
                </a:schemeClr>
              </a:solidFill>
            </a:endParaRPr>
          </a:p>
          <a:p>
            <a:pPr lvl="1">
              <a:spcBef>
                <a:spcPts val="1200"/>
              </a:spcBef>
            </a:pPr>
            <a:r>
              <a:rPr lang="en-US" sz="1800" dirty="0"/>
              <a:t>Develop and characterize </a:t>
            </a:r>
            <a:r>
              <a:rPr lang="en-US" sz="1800" dirty="0">
                <a:solidFill>
                  <a:srgbClr val="0070C0"/>
                </a:solidFill>
              </a:rPr>
              <a:t>materials and composites </a:t>
            </a:r>
            <a:r>
              <a:rPr lang="en-US" sz="1800" dirty="0"/>
              <a:t>relevant to HFM </a:t>
            </a:r>
          </a:p>
          <a:p>
            <a:pPr lvl="1">
              <a:spcBef>
                <a:spcPts val="1200"/>
              </a:spcBef>
            </a:pPr>
            <a:r>
              <a:rPr lang="en-US" sz="1800" dirty="0"/>
              <a:t>Develop </a:t>
            </a:r>
            <a:r>
              <a:rPr lang="en-US" sz="1800" dirty="0">
                <a:solidFill>
                  <a:srgbClr val="0070C0"/>
                </a:solidFill>
              </a:rPr>
              <a:t>new engineering solutions for thermal management </a:t>
            </a:r>
            <a:r>
              <a:rPr lang="en-US" sz="1800" dirty="0"/>
              <a:t>of high field magnets </a:t>
            </a:r>
          </a:p>
          <a:p>
            <a:pPr lvl="1">
              <a:spcBef>
                <a:spcPts val="1200"/>
              </a:spcBef>
            </a:pPr>
            <a:r>
              <a:rPr lang="en-US" sz="1800" dirty="0"/>
              <a:t>Consolidate the </a:t>
            </a:r>
            <a:r>
              <a:rPr lang="en-US" sz="1800" dirty="0">
                <a:solidFill>
                  <a:srgbClr val="0070C0"/>
                </a:solidFill>
              </a:rPr>
              <a:t>modelling tools </a:t>
            </a:r>
            <a:r>
              <a:rPr lang="en-US" sz="1800" dirty="0"/>
              <a:t>to complement short model magnets.</a:t>
            </a:r>
          </a:p>
          <a:p>
            <a:pPr marL="478963" lvl="1" indent="0">
              <a:spcBef>
                <a:spcPts val="1200"/>
              </a:spcBef>
              <a:buNone/>
            </a:pPr>
            <a:endParaRPr lang="en-US" sz="1800" dirty="0"/>
          </a:p>
          <a:p>
            <a:r>
              <a:rPr lang="en-US" b="1" dirty="0">
                <a:solidFill>
                  <a:schemeClr val="accent6">
                    <a:lumMod val="50000"/>
                  </a:schemeClr>
                </a:solidFill>
              </a:rPr>
              <a:t>HFM Magnet Protection</a:t>
            </a:r>
            <a:endParaRPr lang="en-US" sz="1800" dirty="0"/>
          </a:p>
          <a:p>
            <a:pPr lvl="1"/>
            <a:r>
              <a:rPr lang="en-US" sz="1800" dirty="0"/>
              <a:t>Explore </a:t>
            </a:r>
            <a:r>
              <a:rPr lang="en-US" sz="1800" dirty="0">
                <a:solidFill>
                  <a:srgbClr val="0070C0"/>
                </a:solidFill>
              </a:rPr>
              <a:t>alternative detection methods </a:t>
            </a:r>
            <a:r>
              <a:rPr lang="en-US" sz="1800" dirty="0"/>
              <a:t>(more difficult for HTS than for LTS) including new quench diagnostics</a:t>
            </a:r>
          </a:p>
          <a:p>
            <a:pPr lvl="1"/>
            <a:r>
              <a:rPr lang="en-US" sz="1800" dirty="0"/>
              <a:t>Explore </a:t>
            </a:r>
            <a:r>
              <a:rPr lang="en-US" sz="1800" dirty="0">
                <a:solidFill>
                  <a:srgbClr val="0070C0"/>
                </a:solidFill>
              </a:rPr>
              <a:t>alternative protection methods </a:t>
            </a:r>
            <a:r>
              <a:rPr lang="en-US" sz="1800" dirty="0"/>
              <a:t>(LTS and HTS have high energy density) to make them faster and more efficient.</a:t>
            </a:r>
          </a:p>
          <a:p>
            <a:pPr lvl="1"/>
            <a:endParaRPr lang="en-US" sz="1800" dirty="0"/>
          </a:p>
        </p:txBody>
      </p:sp>
      <p:sp>
        <p:nvSpPr>
          <p:cNvPr id="7" name="Title 1">
            <a:extLst>
              <a:ext uri="{FF2B5EF4-FFF2-40B4-BE49-F238E27FC236}">
                <a16:creationId xmlns:a16="http://schemas.microsoft.com/office/drawing/2014/main" id="{67908E2B-90D6-D242-9E88-4A301FAE7227}"/>
              </a:ext>
            </a:extLst>
          </p:cNvPr>
          <p:cNvSpPr txBox="1">
            <a:spLocks/>
          </p:cNvSpPr>
          <p:nvPr/>
        </p:nvSpPr>
        <p:spPr>
          <a:xfrm>
            <a:off x="1541502" y="120177"/>
            <a:ext cx="10452945" cy="454854"/>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sz="2800" cap="small" dirty="0">
                <a:solidFill>
                  <a:srgbClr val="0070C0"/>
                </a:solidFill>
                <a:latin typeface="+mn-lt"/>
              </a:rPr>
              <a:t>HFM R&amp;D plans related to Cross-cutting Technology</a:t>
            </a:r>
          </a:p>
        </p:txBody>
      </p:sp>
      <p:sp>
        <p:nvSpPr>
          <p:cNvPr id="8"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13</a:t>
            </a:fld>
            <a:endParaRPr lang="fr-FR" sz="1000" dirty="0">
              <a:solidFill>
                <a:schemeClr val="bg1"/>
              </a:solidFill>
              <a:latin typeface="Arial" charset="0"/>
              <a:ea typeface="Arial" charset="0"/>
              <a:cs typeface="Arial" charset="0"/>
            </a:endParaRPr>
          </a:p>
        </p:txBody>
      </p:sp>
      <p:sp>
        <p:nvSpPr>
          <p:cNvPr id="6" name="Content Placeholder 2">
            <a:extLst>
              <a:ext uri="{FF2B5EF4-FFF2-40B4-BE49-F238E27FC236}">
                <a16:creationId xmlns:a16="http://schemas.microsoft.com/office/drawing/2014/main" id="{012A6B44-985C-1B43-A6D4-9E8B6D33AB69}"/>
              </a:ext>
            </a:extLst>
          </p:cNvPr>
          <p:cNvSpPr txBox="1">
            <a:spLocks/>
          </p:cNvSpPr>
          <p:nvPr/>
        </p:nvSpPr>
        <p:spPr>
          <a:xfrm>
            <a:off x="6438901" y="1098391"/>
            <a:ext cx="5448299" cy="5177814"/>
          </a:xfrm>
          <a:prstGeom prst="rect">
            <a:avLst/>
          </a:prstGeom>
        </p:spPr>
        <p:txBody>
          <a:bodyPr vert="horz" lIns="127723" tIns="63862" rIns="127723" bIns="63862" rtlCol="0">
            <a:normAutofit fontScale="92500" lnSpcReduction="10000"/>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a:solidFill>
                  <a:schemeClr val="accent6">
                    <a:lumMod val="50000"/>
                  </a:schemeClr>
                </a:solidFill>
              </a:rPr>
              <a:t>HFM Production infrastructure</a:t>
            </a:r>
            <a:endParaRPr lang="en-US" dirty="0">
              <a:solidFill>
                <a:schemeClr val="accent6">
                  <a:lumMod val="50000"/>
                </a:schemeClr>
              </a:solidFill>
            </a:endParaRPr>
          </a:p>
          <a:p>
            <a:pPr lvl="1"/>
            <a:r>
              <a:rPr lang="en-US" sz="1800" dirty="0"/>
              <a:t>Develop at the partners’ laboratories,</a:t>
            </a:r>
            <a:r>
              <a:rPr lang="en-US" sz="1800" dirty="0">
                <a:solidFill>
                  <a:schemeClr val="accent6">
                    <a:lumMod val="50000"/>
                  </a:schemeClr>
                </a:solidFill>
              </a:rPr>
              <a:t> </a:t>
            </a:r>
            <a:r>
              <a:rPr lang="en-US" sz="1800" dirty="0">
                <a:solidFill>
                  <a:srgbClr val="0070C0"/>
                </a:solidFill>
              </a:rPr>
              <a:t>dedicated infrastructure suitable for HFM R&amp;D</a:t>
            </a:r>
            <a:r>
              <a:rPr lang="en-US" sz="1800" dirty="0">
                <a:solidFill>
                  <a:schemeClr val="accent6">
                    <a:lumMod val="50000"/>
                  </a:schemeClr>
                </a:solidFill>
              </a:rPr>
              <a:t>, at the start. </a:t>
            </a:r>
          </a:p>
          <a:p>
            <a:pPr lvl="1"/>
            <a:r>
              <a:rPr lang="en-US" sz="1800" dirty="0">
                <a:solidFill>
                  <a:srgbClr val="0070C0"/>
                </a:solidFill>
              </a:rPr>
              <a:t>Construction of full-scale prototypes, also engaging industry</a:t>
            </a:r>
            <a:r>
              <a:rPr lang="en-US" sz="1800" dirty="0"/>
              <a:t>, is needed in early phases of the activity. </a:t>
            </a:r>
          </a:p>
          <a:p>
            <a:pPr marL="478963" lvl="1" indent="0">
              <a:buFont typeface="Calibri" panose="020F0502020204030204" pitchFamily="34" charset="0"/>
              <a:buNone/>
            </a:pPr>
            <a:endParaRPr lang="en-US" sz="1800" dirty="0">
              <a:solidFill>
                <a:schemeClr val="accent6">
                  <a:lumMod val="50000"/>
                </a:schemeClr>
              </a:solidFill>
            </a:endParaRPr>
          </a:p>
          <a:p>
            <a:r>
              <a:rPr lang="en-US" dirty="0">
                <a:solidFill>
                  <a:schemeClr val="accent6">
                    <a:lumMod val="50000"/>
                  </a:schemeClr>
                </a:solidFill>
              </a:rPr>
              <a:t>HFM Test Infrastructure and Instrumentation </a:t>
            </a:r>
          </a:p>
          <a:p>
            <a:pPr lvl="1"/>
            <a:r>
              <a:rPr lang="en-US" sz="1800" dirty="0"/>
              <a:t>Review existing </a:t>
            </a:r>
            <a:r>
              <a:rPr lang="en-US" sz="1800" dirty="0">
                <a:solidFill>
                  <a:srgbClr val="0070C0"/>
                </a:solidFill>
              </a:rPr>
              <a:t>diagnostic, instrumentation and test infrastructure </a:t>
            </a:r>
            <a:r>
              <a:rPr lang="en-US" sz="1800" dirty="0"/>
              <a:t>as required by HFM R&amp;D, and establish future needs. </a:t>
            </a:r>
          </a:p>
          <a:p>
            <a:pPr lvl="1"/>
            <a:r>
              <a:rPr lang="en-US" sz="1800" dirty="0"/>
              <a:t>Coordinate </a:t>
            </a:r>
            <a:r>
              <a:rPr lang="en-US" sz="1800" dirty="0">
                <a:solidFill>
                  <a:srgbClr val="0070C0"/>
                </a:solidFill>
              </a:rPr>
              <a:t>instrumentation and test infrastructure development and upgrades </a:t>
            </a:r>
            <a:r>
              <a:rPr lang="en-US" sz="1800" dirty="0"/>
              <a:t>and facilitate sharing of test resources within the scope of HFM R&amp;D.</a:t>
            </a:r>
          </a:p>
          <a:p>
            <a:pPr lvl="1"/>
            <a:endParaRPr lang="en-US" sz="1800" dirty="0"/>
          </a:p>
          <a:p>
            <a:r>
              <a:rPr lang="en-US" dirty="0">
                <a:solidFill>
                  <a:schemeClr val="accent6">
                    <a:lumMod val="50000"/>
                  </a:schemeClr>
                </a:solidFill>
              </a:rPr>
              <a:t>HFM Applications to Science and Society </a:t>
            </a:r>
          </a:p>
          <a:p>
            <a:pPr lvl="1"/>
            <a:r>
              <a:rPr lang="en-US" sz="1800" dirty="0"/>
              <a:t>Evaluate and foster the </a:t>
            </a:r>
            <a:r>
              <a:rPr lang="en-US" sz="1800" dirty="0">
                <a:solidFill>
                  <a:srgbClr val="0070C0"/>
                </a:solidFill>
              </a:rPr>
              <a:t>scientific and societal impact </a:t>
            </a:r>
            <a:r>
              <a:rPr lang="en-US" sz="1800" dirty="0"/>
              <a:t>of the HFM R&amp;D, maintaining a tight connection with the HFM stakeholders.</a:t>
            </a:r>
          </a:p>
          <a:p>
            <a:pPr lvl="1"/>
            <a:endParaRPr lang="en-US" sz="1800" dirty="0"/>
          </a:p>
        </p:txBody>
      </p:sp>
      <p:sp>
        <p:nvSpPr>
          <p:cNvPr id="9"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94005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14</a:t>
            </a:fld>
            <a:endParaRPr lang="fr-FR" sz="1000" dirty="0">
              <a:solidFill>
                <a:schemeClr val="bg1"/>
              </a:solidFill>
              <a:latin typeface="Arial" charset="0"/>
              <a:ea typeface="Arial" charset="0"/>
              <a:cs typeface="Arial" charset="0"/>
            </a:endParaRPr>
          </a:p>
        </p:txBody>
      </p:sp>
      <p:sp>
        <p:nvSpPr>
          <p:cNvPr id="3" name="Content Placeholder 2"/>
          <p:cNvSpPr>
            <a:spLocks noGrp="1"/>
          </p:cNvSpPr>
          <p:nvPr>
            <p:ph idx="4294967295"/>
          </p:nvPr>
        </p:nvSpPr>
        <p:spPr>
          <a:xfrm>
            <a:off x="971550" y="1449388"/>
            <a:ext cx="10515600" cy="1236662"/>
          </a:xfrm>
        </p:spPr>
        <p:txBody>
          <a:bodyPr>
            <a:noAutofit/>
          </a:bodyPr>
          <a:lstStyle/>
          <a:p>
            <a:pPr>
              <a:spcBef>
                <a:spcPts val="600"/>
              </a:spcBef>
            </a:pPr>
            <a:r>
              <a:rPr lang="en-US" sz="2000" dirty="0"/>
              <a:t>The HFM roadmap process is progressing well, taking into account the needs of the high energy physics community for future colliders.</a:t>
            </a:r>
          </a:p>
          <a:p>
            <a:pPr>
              <a:spcBef>
                <a:spcPts val="600"/>
              </a:spcBef>
            </a:pPr>
            <a:endParaRPr lang="en-US" sz="2000" dirty="0"/>
          </a:p>
          <a:p>
            <a:pPr>
              <a:spcBef>
                <a:spcPts val="600"/>
              </a:spcBef>
            </a:pPr>
            <a:r>
              <a:rPr lang="en-US" sz="2000" dirty="0"/>
              <a:t>The first R&amp;D plans are emerging and will soon be translated into prioritized roadmaps, proposed demonstrators, and engagement scenarios.</a:t>
            </a:r>
          </a:p>
          <a:p>
            <a:pPr>
              <a:spcBef>
                <a:spcPts val="600"/>
              </a:spcBef>
            </a:pPr>
            <a:endParaRPr lang="en-US" sz="2000" dirty="0"/>
          </a:p>
          <a:p>
            <a:pPr>
              <a:spcBef>
                <a:spcPts val="600"/>
              </a:spcBef>
            </a:pPr>
            <a:r>
              <a:rPr lang="en-US" sz="2000" dirty="0"/>
              <a:t>The impact of HFM magnet development on the industrial ecosystem, on the training and education of future generations of magnet builders, and on the sustainability of the technologies developed will also be explored. </a:t>
            </a:r>
          </a:p>
          <a:p>
            <a:pPr>
              <a:spcBef>
                <a:spcPts val="600"/>
              </a:spcBef>
            </a:pPr>
            <a:endParaRPr lang="en-US" sz="2000" dirty="0"/>
          </a:p>
          <a:p>
            <a:pPr>
              <a:spcBef>
                <a:spcPts val="600"/>
              </a:spcBef>
            </a:pPr>
            <a:r>
              <a:rPr lang="en-US" sz="2000" dirty="0"/>
              <a:t>The challenge for the next 5 to 10 years is considerable, but </a:t>
            </a:r>
            <a:r>
              <a:rPr lang="en-US" sz="2000" dirty="0" smtClean="0"/>
              <a:t>HFM community is </a:t>
            </a:r>
            <a:r>
              <a:rPr lang="en-US" sz="2000" dirty="0"/>
              <a:t>ready to respond.</a:t>
            </a:r>
          </a:p>
        </p:txBody>
      </p:sp>
      <p:sp>
        <p:nvSpPr>
          <p:cNvPr id="8" name="Title 1">
            <a:extLst>
              <a:ext uri="{FF2B5EF4-FFF2-40B4-BE49-F238E27FC236}">
                <a16:creationId xmlns:a16="http://schemas.microsoft.com/office/drawing/2014/main" id="{67908E2B-90D6-D242-9E88-4A301FAE7227}"/>
              </a:ext>
            </a:extLst>
          </p:cNvPr>
          <p:cNvSpPr txBox="1">
            <a:spLocks/>
          </p:cNvSpPr>
          <p:nvPr/>
        </p:nvSpPr>
        <p:spPr>
          <a:xfrm>
            <a:off x="1541502" y="132733"/>
            <a:ext cx="10452945" cy="454854"/>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sz="2800" cap="small" dirty="0">
                <a:solidFill>
                  <a:srgbClr val="0070C0"/>
                </a:solidFill>
                <a:latin typeface="+mn-lt"/>
              </a:rPr>
              <a:t>Conclusions</a:t>
            </a:r>
          </a:p>
        </p:txBody>
      </p:sp>
      <p:sp>
        <p:nvSpPr>
          <p:cNvPr id="6"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408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76588" y="158348"/>
            <a:ext cx="5860499" cy="454854"/>
          </a:xfrm>
        </p:spPr>
        <p:txBody>
          <a:bodyPr/>
          <a:lstStyle/>
          <a:p>
            <a:r>
              <a:rPr lang="fr-FR" sz="2800" cap="small" dirty="0" err="1">
                <a:solidFill>
                  <a:srgbClr val="0070C0"/>
                </a:solidFill>
              </a:rPr>
              <a:t>Outline</a:t>
            </a:r>
            <a:endParaRPr lang="en-US" sz="2800" cap="small" dirty="0">
              <a:solidFill>
                <a:srgbClr val="0070C0"/>
              </a:solidFill>
            </a:endParaRPr>
          </a:p>
        </p:txBody>
      </p:sp>
      <p:sp>
        <p:nvSpPr>
          <p:cNvPr id="8" name="Espace réservé du contenu 2"/>
          <p:cNvSpPr>
            <a:spLocks noGrp="1"/>
          </p:cNvSpPr>
          <p:nvPr>
            <p:ph idx="1"/>
          </p:nvPr>
        </p:nvSpPr>
        <p:spPr>
          <a:xfrm>
            <a:off x="917675" y="1383524"/>
            <a:ext cx="10515600" cy="3481084"/>
          </a:xfrm>
        </p:spPr>
        <p:txBody>
          <a:bodyPr>
            <a:normAutofit/>
          </a:bodyPr>
          <a:lstStyle/>
          <a:p>
            <a:pPr marL="0" indent="0">
              <a:buNone/>
            </a:pPr>
            <a:endParaRPr lang="fr-FR" sz="2400" dirty="0"/>
          </a:p>
          <a:p>
            <a:r>
              <a:rPr lang="en-US" sz="2400" dirty="0"/>
              <a:t>Motivation and Goals</a:t>
            </a:r>
          </a:p>
          <a:p>
            <a:r>
              <a:rPr lang="en-US" sz="2400" dirty="0"/>
              <a:t>Panel activities</a:t>
            </a:r>
          </a:p>
          <a:p>
            <a:r>
              <a:rPr lang="en-US" sz="2400" dirty="0"/>
              <a:t>State of the art – Initial findings</a:t>
            </a:r>
          </a:p>
          <a:p>
            <a:r>
              <a:rPr lang="en-US" sz="2400" dirty="0"/>
              <a:t>R&amp;D plans</a:t>
            </a:r>
          </a:p>
          <a:p>
            <a:r>
              <a:rPr lang="fr-FR" sz="2400" dirty="0"/>
              <a:t>Conclusions</a:t>
            </a:r>
            <a:endParaRPr lang="en-US" sz="2400" dirty="0"/>
          </a:p>
        </p:txBody>
      </p:sp>
      <p:sp>
        <p:nvSpPr>
          <p:cNvPr id="9"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2</a:t>
            </a:fld>
            <a:endParaRPr lang="fr-FR" sz="1000" dirty="0">
              <a:solidFill>
                <a:schemeClr val="bg1"/>
              </a:solidFill>
              <a:latin typeface="Arial" charset="0"/>
              <a:ea typeface="Arial" charset="0"/>
              <a:cs typeface="Arial" charset="0"/>
            </a:endParaRPr>
          </a:p>
        </p:txBody>
      </p:sp>
      <p:sp>
        <p:nvSpPr>
          <p:cNvPr id="7"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126162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8" y="158348"/>
            <a:ext cx="5860499" cy="454854"/>
          </a:xfrm>
        </p:spPr>
        <p:txBody>
          <a:bodyPr/>
          <a:lstStyle/>
          <a:p>
            <a:r>
              <a:rPr lang="fr-FR" sz="2800" cap="small" dirty="0">
                <a:solidFill>
                  <a:srgbClr val="0070C0"/>
                </a:solidFill>
              </a:rPr>
              <a:t>Motivation (1/2)</a:t>
            </a:r>
            <a:endParaRPr lang="en-US" sz="2800" cap="small" dirty="0">
              <a:solidFill>
                <a:srgbClr val="0070C0"/>
              </a:solidFill>
            </a:endParaRPr>
          </a:p>
        </p:txBody>
      </p:sp>
      <p:sp>
        <p:nvSpPr>
          <p:cNvPr id="3" name="Espace réservé du contenu 2"/>
          <p:cNvSpPr>
            <a:spLocks noGrp="1"/>
          </p:cNvSpPr>
          <p:nvPr>
            <p:ph idx="1"/>
          </p:nvPr>
        </p:nvSpPr>
        <p:spPr>
          <a:xfrm>
            <a:off x="182725" y="1713199"/>
            <a:ext cx="5871972" cy="3882819"/>
          </a:xfrm>
        </p:spPr>
        <p:txBody>
          <a:bodyPr/>
          <a:lstStyle/>
          <a:p>
            <a:r>
              <a:rPr lang="en-US" b="0" dirty="0">
                <a:solidFill>
                  <a:srgbClr val="0070C0"/>
                </a:solidFill>
              </a:rPr>
              <a:t>High Field Magnets (HFM) are among the key technologies </a:t>
            </a:r>
            <a:r>
              <a:rPr lang="en-US" b="0" dirty="0"/>
              <a:t>that will enable the search for new physics at the energy frontier. </a:t>
            </a:r>
          </a:p>
          <a:p>
            <a:endParaRPr lang="en-US" b="0" dirty="0"/>
          </a:p>
          <a:p>
            <a:r>
              <a:rPr lang="en-US" b="0" dirty="0"/>
              <a:t>Approved projects (HL-LHC) and studies for future circular machines (FCC, </a:t>
            </a:r>
            <a:r>
              <a:rPr lang="en-US" b="0" dirty="0" err="1"/>
              <a:t>SppC</a:t>
            </a:r>
            <a:r>
              <a:rPr lang="en-US" b="0" dirty="0"/>
              <a:t>) call for the </a:t>
            </a:r>
            <a:r>
              <a:rPr lang="en-US" b="0" dirty="0">
                <a:solidFill>
                  <a:srgbClr val="0070C0"/>
                </a:solidFill>
              </a:rPr>
              <a:t>development of superconducting magnets that produce fields beyond those attained in the LHC </a:t>
            </a:r>
            <a:r>
              <a:rPr lang="en-US" b="0" dirty="0"/>
              <a:t>.</a:t>
            </a:r>
          </a:p>
          <a:p>
            <a:endParaRPr lang="en-US" b="0" dirty="0"/>
          </a:p>
          <a:p>
            <a:r>
              <a:rPr lang="fr-FR" b="0" dirty="0">
                <a:solidFill>
                  <a:srgbClr val="0070C0"/>
                </a:solidFill>
              </a:rPr>
              <a:t>Progress in </a:t>
            </a:r>
            <a:r>
              <a:rPr lang="fr-FR" b="0" dirty="0" err="1">
                <a:solidFill>
                  <a:srgbClr val="0070C0"/>
                </a:solidFill>
              </a:rPr>
              <a:t>highest</a:t>
            </a:r>
            <a:r>
              <a:rPr lang="fr-FR" b="0" dirty="0">
                <a:solidFill>
                  <a:srgbClr val="0070C0"/>
                </a:solidFill>
              </a:rPr>
              <a:t> </a:t>
            </a:r>
            <a:r>
              <a:rPr lang="fr-FR" b="0" dirty="0" err="1">
                <a:solidFill>
                  <a:srgbClr val="0070C0"/>
                </a:solidFill>
              </a:rPr>
              <a:t>field</a:t>
            </a:r>
            <a:r>
              <a:rPr lang="fr-FR" b="0" dirty="0">
                <a:solidFill>
                  <a:srgbClr val="0070C0"/>
                </a:solidFill>
              </a:rPr>
              <a:t> </a:t>
            </a:r>
            <a:r>
              <a:rPr lang="fr-FR" b="0" dirty="0" err="1">
                <a:solidFill>
                  <a:srgbClr val="0070C0"/>
                </a:solidFill>
              </a:rPr>
              <a:t>attained</a:t>
            </a:r>
            <a:r>
              <a:rPr lang="fr-FR" b="0" dirty="0">
                <a:solidFill>
                  <a:srgbClr val="0070C0"/>
                </a:solidFill>
              </a:rPr>
              <a:t> </a:t>
            </a:r>
            <a:r>
              <a:rPr lang="fr-FR" b="0" dirty="0"/>
              <a:t>in </a:t>
            </a:r>
            <a:r>
              <a:rPr lang="fr-FR" b="0" dirty="0" err="1"/>
              <a:t>European</a:t>
            </a:r>
            <a:r>
              <a:rPr lang="fr-FR" b="0" dirty="0"/>
              <a:t> and international programs (</a:t>
            </a:r>
            <a:r>
              <a:rPr lang="en-US" b="0" dirty="0"/>
              <a:t>EU-FP6 CARE , EU-FP7 </a:t>
            </a:r>
            <a:r>
              <a:rPr lang="en-US" b="0" dirty="0" err="1"/>
              <a:t>EuCARD</a:t>
            </a:r>
            <a:r>
              <a:rPr lang="en-US" b="0" dirty="0"/>
              <a:t>, EuCARD2, HL-LHC , ARIES, on-going I-FAST, HFM &amp; US-DOE programs)</a:t>
            </a:r>
          </a:p>
        </p:txBody>
      </p:sp>
      <p:sp>
        <p:nvSpPr>
          <p:cNvPr id="4" name="Espace réservé du numéro de diapositive 3"/>
          <p:cNvSpPr>
            <a:spLocks noGrp="1"/>
          </p:cNvSpPr>
          <p:nvPr>
            <p:ph type="sldNum" sz="quarter" idx="10"/>
          </p:nvPr>
        </p:nvSpPr>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3</a:t>
            </a:fld>
            <a:endParaRPr lang="fr-FR" sz="1000" dirty="0">
              <a:solidFill>
                <a:schemeClr val="bg1"/>
              </a:solidFill>
              <a:latin typeface="Arial" charset="0"/>
              <a:ea typeface="Arial" charset="0"/>
              <a:cs typeface="Arial" charset="0"/>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3657" y="3991525"/>
            <a:ext cx="4953531" cy="2624092"/>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2449" y="839742"/>
            <a:ext cx="5871998" cy="3220194"/>
          </a:xfrm>
          <a:prstGeom prst="rect">
            <a:avLst/>
          </a:prstGeom>
        </p:spPr>
      </p:pic>
      <p:sp>
        <p:nvSpPr>
          <p:cNvPr id="9"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281288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8" y="158348"/>
            <a:ext cx="5860499" cy="454854"/>
          </a:xfrm>
        </p:spPr>
        <p:txBody>
          <a:bodyPr/>
          <a:lstStyle/>
          <a:p>
            <a:r>
              <a:rPr lang="fr-FR" sz="2800" cap="small" dirty="0">
                <a:solidFill>
                  <a:srgbClr val="0070C0"/>
                </a:solidFill>
              </a:rPr>
              <a:t>Motivation (2/2)</a:t>
            </a:r>
            <a:endParaRPr lang="en-US" sz="2800" cap="small" dirty="0">
              <a:solidFill>
                <a:srgbClr val="0070C0"/>
              </a:solidFill>
            </a:endParaRPr>
          </a:p>
        </p:txBody>
      </p:sp>
      <p:sp>
        <p:nvSpPr>
          <p:cNvPr id="3" name="Espace réservé du contenu 2"/>
          <p:cNvSpPr>
            <a:spLocks noGrp="1"/>
          </p:cNvSpPr>
          <p:nvPr>
            <p:ph idx="1"/>
          </p:nvPr>
        </p:nvSpPr>
        <p:spPr>
          <a:xfrm>
            <a:off x="571103" y="896868"/>
            <a:ext cx="10515600" cy="5642275"/>
          </a:xfrm>
        </p:spPr>
        <p:txBody>
          <a:bodyPr/>
          <a:lstStyle/>
          <a:p>
            <a:pPr marL="0" indent="0" algn="just">
              <a:spcBef>
                <a:spcPts val="800"/>
              </a:spcBef>
              <a:buNone/>
            </a:pPr>
            <a:r>
              <a:rPr lang="en-US" b="0" dirty="0">
                <a:solidFill>
                  <a:srgbClr val="0070C0"/>
                </a:solidFill>
              </a:rPr>
              <a:t>Lead times for the development of high-field magnets are long</a:t>
            </a:r>
            <a:r>
              <a:rPr lang="en-US" b="0" dirty="0"/>
              <a:t>, with a typical duration in excess of a decade. It is hence important to pursue R&amp;D in parallel with scoping studies of new accelerators.</a:t>
            </a:r>
          </a:p>
          <a:p>
            <a:pPr marL="0" indent="0" algn="just">
              <a:spcBef>
                <a:spcPts val="800"/>
              </a:spcBef>
              <a:buNone/>
            </a:pPr>
            <a:endParaRPr lang="en-US" b="0" dirty="0">
              <a:solidFill>
                <a:srgbClr val="0070C0"/>
              </a:solidFill>
            </a:endParaRPr>
          </a:p>
          <a:p>
            <a:pPr marL="0" indent="0" algn="just">
              <a:spcBef>
                <a:spcPts val="800"/>
              </a:spcBef>
              <a:buNone/>
            </a:pPr>
            <a:r>
              <a:rPr lang="en-US" b="0" dirty="0">
                <a:solidFill>
                  <a:srgbClr val="0070C0"/>
                </a:solidFill>
              </a:rPr>
              <a:t>The development of high field magnets naturally spans over many fields of science and requires a broad mix of competencies</a:t>
            </a:r>
            <a:r>
              <a:rPr lang="en-US" b="0" dirty="0"/>
              <a:t>, implying a research team assembled as a collaboration ranging from academia to industry.</a:t>
            </a:r>
          </a:p>
          <a:p>
            <a:pPr marL="0" indent="0" algn="just">
              <a:spcBef>
                <a:spcPts val="800"/>
              </a:spcBef>
              <a:buNone/>
            </a:pPr>
            <a:endParaRPr lang="en-US" b="0" dirty="0"/>
          </a:p>
          <a:p>
            <a:pPr marL="0" indent="0" algn="just">
              <a:spcBef>
                <a:spcPts val="800"/>
              </a:spcBef>
              <a:buNone/>
            </a:pPr>
            <a:r>
              <a:rPr lang="en-US" b="0" dirty="0">
                <a:solidFill>
                  <a:srgbClr val="0070C0"/>
                </a:solidFill>
              </a:rPr>
              <a:t>The development of novel SC magnet technology at the high field frontier requires specific infrastructure</a:t>
            </a:r>
            <a:r>
              <a:rPr lang="en-US" b="0" dirty="0"/>
              <a:t>, often of large size. </a:t>
            </a:r>
          </a:p>
          <a:p>
            <a:pPr marL="0" indent="0" algn="just">
              <a:spcBef>
                <a:spcPts val="800"/>
              </a:spcBef>
              <a:buNone/>
            </a:pPr>
            <a:endParaRPr lang="en-US" b="0" dirty="0"/>
          </a:p>
          <a:p>
            <a:pPr marL="0" indent="0" algn="just">
              <a:spcBef>
                <a:spcPts val="800"/>
              </a:spcBef>
              <a:buNone/>
            </a:pPr>
            <a:r>
              <a:rPr lang="en-US" b="0" dirty="0">
                <a:solidFill>
                  <a:srgbClr val="0070C0"/>
                </a:solidFill>
              </a:rPr>
              <a:t>An important matter underlying the above considerations is that of cost</a:t>
            </a:r>
            <a:r>
              <a:rPr lang="en-US" b="0" dirty="0"/>
              <a:t>. In this respect we have to consider not only the construction cost of magnets, but also the cost of the R&amp;D itself. </a:t>
            </a:r>
          </a:p>
          <a:p>
            <a:pPr marL="0" indent="0" algn="just">
              <a:spcBef>
                <a:spcPts val="800"/>
              </a:spcBef>
              <a:buNone/>
            </a:pPr>
            <a:endParaRPr lang="en-US" b="0" dirty="0"/>
          </a:p>
          <a:p>
            <a:pPr marL="0" indent="0" algn="just">
              <a:spcBef>
                <a:spcPts val="800"/>
              </a:spcBef>
              <a:buNone/>
            </a:pPr>
            <a:r>
              <a:rPr lang="en-US" b="0" dirty="0">
                <a:solidFill>
                  <a:srgbClr val="0070C0"/>
                </a:solidFill>
              </a:rPr>
              <a:t>One such program will have to be of collaborative nature, </a:t>
            </a:r>
            <a:r>
              <a:rPr lang="en-US" b="0" dirty="0"/>
              <a:t>with strong partnership among national laboratories, universities and industry.</a:t>
            </a:r>
          </a:p>
          <a:p>
            <a:pPr marL="0" indent="0" algn="just">
              <a:spcBef>
                <a:spcPts val="800"/>
              </a:spcBef>
              <a:buNone/>
            </a:pPr>
            <a:endParaRPr lang="en-US" b="0" dirty="0"/>
          </a:p>
          <a:p>
            <a:pPr marL="0" indent="0" algn="just">
              <a:spcBef>
                <a:spcPts val="800"/>
              </a:spcBef>
              <a:buNone/>
            </a:pPr>
            <a:r>
              <a:rPr lang="en-US" b="0" dirty="0"/>
              <a:t>These considerations point to the need of a </a:t>
            </a:r>
            <a:r>
              <a:rPr lang="en-US" dirty="0">
                <a:solidFill>
                  <a:srgbClr val="0070C0"/>
                </a:solidFill>
              </a:rPr>
              <a:t>sustained and inclusive R&amp;D program </a:t>
            </a:r>
            <a:r>
              <a:rPr lang="en-US" b="0" dirty="0">
                <a:solidFill>
                  <a:srgbClr val="0070C0"/>
                </a:solidFill>
              </a:rPr>
              <a:t>for high-field superconducting accelerator magnets </a:t>
            </a:r>
            <a:r>
              <a:rPr lang="en-US" b="0" dirty="0"/>
              <a:t>as a crucial element for the future of HEP, as underlined by the strong recommendation emitted by the European Strategy Group 2020</a:t>
            </a:r>
          </a:p>
        </p:txBody>
      </p:sp>
      <p:sp>
        <p:nvSpPr>
          <p:cNvPr id="4" name="Espace réservé du numéro de diapositive 3"/>
          <p:cNvSpPr>
            <a:spLocks noGrp="1"/>
          </p:cNvSpPr>
          <p:nvPr>
            <p:ph type="sldNum" sz="quarter" idx="10"/>
          </p:nvPr>
        </p:nvSpPr>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4</a:t>
            </a:fld>
            <a:endParaRPr lang="fr-FR" sz="1000" dirty="0">
              <a:solidFill>
                <a:schemeClr val="bg1"/>
              </a:solidFill>
              <a:latin typeface="Arial" charset="0"/>
              <a:ea typeface="Arial" charset="0"/>
              <a:cs typeface="Arial" charset="0"/>
            </a:endParaRPr>
          </a:p>
        </p:txBody>
      </p:sp>
      <p:sp>
        <p:nvSpPr>
          <p:cNvPr id="6"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3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8847" y="181721"/>
            <a:ext cx="10515600" cy="454854"/>
          </a:xfrm>
        </p:spPr>
        <p:txBody>
          <a:bodyPr/>
          <a:lstStyle/>
          <a:p>
            <a:r>
              <a:rPr lang="en-US" sz="2800" cap="small" dirty="0">
                <a:solidFill>
                  <a:srgbClr val="0070C0"/>
                </a:solidFill>
              </a:rPr>
              <a:t>Goals of a High Field Magnets R&amp;D Program </a:t>
            </a:r>
          </a:p>
        </p:txBody>
      </p:sp>
      <p:sp>
        <p:nvSpPr>
          <p:cNvPr id="4" name="Espace réservé du numéro de diapositive 3"/>
          <p:cNvSpPr>
            <a:spLocks noGrp="1"/>
          </p:cNvSpPr>
          <p:nvPr>
            <p:ph type="sldNum" sz="quarter" idx="10"/>
          </p:nvPr>
        </p:nvSpPr>
        <p:spPr>
          <a:xfrm>
            <a:off x="11157188" y="6665909"/>
            <a:ext cx="837259" cy="153888"/>
          </a:xfr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5</a:t>
            </a:fld>
            <a:endParaRPr lang="fr-FR" sz="1000" dirty="0">
              <a:solidFill>
                <a:schemeClr val="bg1"/>
              </a:solidFill>
              <a:latin typeface="Arial" charset="0"/>
              <a:ea typeface="Arial" charset="0"/>
              <a:cs typeface="Arial" charset="0"/>
            </a:endParaRPr>
          </a:p>
        </p:txBody>
      </p:sp>
      <p:pic>
        <p:nvPicPr>
          <p:cNvPr id="3" name="Image 2"/>
          <p:cNvPicPr>
            <a:picLocks noChangeAspect="1"/>
          </p:cNvPicPr>
          <p:nvPr/>
        </p:nvPicPr>
        <p:blipFill>
          <a:blip r:embed="rId2"/>
          <a:stretch>
            <a:fillRect/>
          </a:stretch>
        </p:blipFill>
        <p:spPr>
          <a:xfrm>
            <a:off x="5931628" y="1448381"/>
            <a:ext cx="6231822" cy="4197345"/>
          </a:xfrm>
          <a:prstGeom prst="rect">
            <a:avLst/>
          </a:prstGeom>
        </p:spPr>
      </p:pic>
      <p:sp>
        <p:nvSpPr>
          <p:cNvPr id="8" name="Content Placeholder 4"/>
          <p:cNvSpPr>
            <a:spLocks noGrp="1"/>
          </p:cNvSpPr>
          <p:nvPr>
            <p:ph idx="1"/>
          </p:nvPr>
        </p:nvSpPr>
        <p:spPr>
          <a:xfrm>
            <a:off x="161764" y="911955"/>
            <a:ext cx="5769864" cy="4351338"/>
          </a:xfrm>
        </p:spPr>
        <p:txBody>
          <a:bodyPr>
            <a:normAutofit/>
          </a:bodyPr>
          <a:lstStyle/>
          <a:p>
            <a:r>
              <a:rPr lang="en-US" u="sng" dirty="0">
                <a:solidFill>
                  <a:srgbClr val="0070C0"/>
                </a:solidFill>
              </a:rPr>
              <a:t>Demonstrate Nb</a:t>
            </a:r>
            <a:r>
              <a:rPr lang="en-US" u="sng" baseline="-25000" dirty="0">
                <a:solidFill>
                  <a:srgbClr val="0070C0"/>
                </a:solidFill>
              </a:rPr>
              <a:t>3</a:t>
            </a:r>
            <a:r>
              <a:rPr lang="en-US" u="sng" dirty="0">
                <a:solidFill>
                  <a:srgbClr val="0070C0"/>
                </a:solidFill>
              </a:rPr>
              <a:t>Sn magnet technology for large scale deployment</a:t>
            </a:r>
            <a:r>
              <a:rPr lang="en-US" dirty="0"/>
              <a:t>, pushing it to its practical limits, both in terms of maximum performance as well as production scale</a:t>
            </a:r>
            <a:endParaRPr lang="en-US" baseline="30000" dirty="0"/>
          </a:p>
          <a:p>
            <a:pPr lvl="1"/>
            <a:r>
              <a:rPr lang="en-US" dirty="0"/>
              <a:t>Demonstrate Nb</a:t>
            </a:r>
            <a:r>
              <a:rPr lang="en-US" baseline="-25000" dirty="0"/>
              <a:t>3</a:t>
            </a:r>
            <a:r>
              <a:rPr lang="en-US" dirty="0"/>
              <a:t>Sn full potential in terms of </a:t>
            </a:r>
            <a:r>
              <a:rPr lang="en-US" b="1" dirty="0">
                <a:solidFill>
                  <a:srgbClr val="FF0000"/>
                </a:solidFill>
              </a:rPr>
              <a:t>ultimate performance</a:t>
            </a:r>
            <a:r>
              <a:rPr lang="en-US" dirty="0"/>
              <a:t> (</a:t>
            </a:r>
            <a:r>
              <a:rPr lang="en-US" b="1" dirty="0" smtClean="0">
                <a:solidFill>
                  <a:srgbClr val="00B050"/>
                </a:solidFill>
              </a:rPr>
              <a:t>towards </a:t>
            </a:r>
            <a:r>
              <a:rPr lang="en-US" b="1" dirty="0">
                <a:solidFill>
                  <a:srgbClr val="00B050"/>
                </a:solidFill>
              </a:rPr>
              <a:t>16 T</a:t>
            </a:r>
            <a:r>
              <a:rPr lang="en-US" dirty="0"/>
              <a:t>)</a:t>
            </a:r>
          </a:p>
          <a:p>
            <a:pPr lvl="1"/>
            <a:r>
              <a:rPr lang="en-US" dirty="0"/>
              <a:t>Develop Nb</a:t>
            </a:r>
            <a:r>
              <a:rPr lang="en-US" baseline="-25000" dirty="0"/>
              <a:t>3</a:t>
            </a:r>
            <a:r>
              <a:rPr lang="en-US" dirty="0"/>
              <a:t>Sn magnet technology for collider-scale production, through </a:t>
            </a:r>
            <a:r>
              <a:rPr lang="en-US" b="1" dirty="0">
                <a:solidFill>
                  <a:srgbClr val="667CFA"/>
                </a:solidFill>
              </a:rPr>
              <a:t>robust design</a:t>
            </a:r>
            <a:r>
              <a:rPr lang="en-US" dirty="0"/>
              <a:t>, industrial manufacturing processes and cost reduction (benchmark 12 T)</a:t>
            </a:r>
          </a:p>
          <a:p>
            <a:r>
              <a:rPr lang="en-US" u="sng" dirty="0">
                <a:solidFill>
                  <a:srgbClr val="0070C0"/>
                </a:solidFill>
              </a:rPr>
              <a:t>Demonstrate suitability of HTS for accelerator magnet applications</a:t>
            </a:r>
            <a:r>
              <a:rPr lang="en-US" dirty="0"/>
              <a:t>, providing a proof-of-principle of HTS magnet technology beyond the reach of Nb</a:t>
            </a:r>
            <a:r>
              <a:rPr lang="en-US" baseline="-25000" dirty="0"/>
              <a:t>3</a:t>
            </a:r>
            <a:r>
              <a:rPr lang="en-US" dirty="0"/>
              <a:t>Sn (</a:t>
            </a:r>
            <a:r>
              <a:rPr lang="en-US" dirty="0" smtClean="0">
                <a:solidFill>
                  <a:srgbClr val="7030A0"/>
                </a:solidFill>
              </a:rPr>
              <a:t>towards </a:t>
            </a:r>
            <a:r>
              <a:rPr lang="en-US" dirty="0">
                <a:solidFill>
                  <a:srgbClr val="7030A0"/>
                </a:solidFill>
              </a:rPr>
              <a:t>20 T</a:t>
            </a:r>
            <a:r>
              <a:rPr lang="en-US" dirty="0"/>
              <a:t>)</a:t>
            </a:r>
          </a:p>
        </p:txBody>
      </p:sp>
      <p:sp>
        <p:nvSpPr>
          <p:cNvPr id="6" name="Content Placeholder 4">
            <a:extLst>
              <a:ext uri="{FF2B5EF4-FFF2-40B4-BE49-F238E27FC236}">
                <a16:creationId xmlns:a16="http://schemas.microsoft.com/office/drawing/2014/main" id="{786F8E2F-6981-2443-9137-DD427BBE2B4E}"/>
              </a:ext>
            </a:extLst>
          </p:cNvPr>
          <p:cNvSpPr txBox="1">
            <a:spLocks/>
          </p:cNvSpPr>
          <p:nvPr/>
        </p:nvSpPr>
        <p:spPr>
          <a:xfrm>
            <a:off x="149064" y="5076539"/>
            <a:ext cx="5769864" cy="1019461"/>
          </a:xfrm>
          <a:prstGeom prst="rect">
            <a:avLst/>
          </a:prstGeom>
        </p:spPr>
        <p:txBody>
          <a:bodyPr vert="horz" lIns="127723" tIns="63862" rIns="127723" bIns="63862" rtlCol="0">
            <a:normAutofit/>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buFont typeface="Courier New" panose="02070309020205020404" pitchFamily="49" charset="0"/>
              <a:buChar char="o"/>
            </a:pPr>
            <a:r>
              <a:rPr lang="en-US" dirty="0">
                <a:solidFill>
                  <a:srgbClr val="FF0000"/>
                </a:solidFill>
              </a:rPr>
              <a:t>Other key parameters:</a:t>
            </a:r>
          </a:p>
          <a:p>
            <a:pPr lvl="1">
              <a:buFont typeface="Arial" panose="020B0604020202020204" pitchFamily="34" charset="0"/>
              <a:buChar char="•"/>
            </a:pPr>
            <a:r>
              <a:rPr lang="en-US" dirty="0">
                <a:solidFill>
                  <a:srgbClr val="FF0000"/>
                </a:solidFill>
              </a:rPr>
              <a:t>Cost of Magnets &amp; R&amp;D</a:t>
            </a:r>
          </a:p>
          <a:p>
            <a:pPr lvl="1">
              <a:buFont typeface="Arial" panose="020B0604020202020204" pitchFamily="34" charset="0"/>
              <a:buChar char="•"/>
            </a:pPr>
            <a:r>
              <a:rPr lang="en-US" dirty="0">
                <a:solidFill>
                  <a:srgbClr val="FF0000"/>
                </a:solidFill>
              </a:rPr>
              <a:t>Timeline of a realistic development</a:t>
            </a:r>
          </a:p>
        </p:txBody>
      </p:sp>
      <p:sp>
        <p:nvSpPr>
          <p:cNvPr id="9"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152412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5836" y="187324"/>
            <a:ext cx="5860499" cy="454854"/>
          </a:xfrm>
        </p:spPr>
        <p:txBody>
          <a:bodyPr/>
          <a:lstStyle/>
          <a:p>
            <a:r>
              <a:rPr lang="en-US" sz="2800" cap="small" dirty="0">
                <a:solidFill>
                  <a:srgbClr val="0070C0"/>
                </a:solidFill>
              </a:rPr>
              <a:t>Panel Activities</a:t>
            </a:r>
          </a:p>
        </p:txBody>
      </p:sp>
      <p:sp>
        <p:nvSpPr>
          <p:cNvPr id="3" name="Espace réservé du contenu 2"/>
          <p:cNvSpPr>
            <a:spLocks noGrp="1"/>
          </p:cNvSpPr>
          <p:nvPr>
            <p:ph idx="1"/>
          </p:nvPr>
        </p:nvSpPr>
        <p:spPr>
          <a:xfrm>
            <a:off x="717636" y="913861"/>
            <a:ext cx="11353797" cy="5372458"/>
          </a:xfrm>
        </p:spPr>
        <p:txBody>
          <a:bodyPr/>
          <a:lstStyle/>
          <a:p>
            <a:pPr>
              <a:buFontTx/>
              <a:buChar char="-"/>
            </a:pPr>
            <a:r>
              <a:rPr lang="en-US" b="0" dirty="0"/>
              <a:t> </a:t>
            </a:r>
            <a:r>
              <a:rPr lang="en-US" b="0" dirty="0">
                <a:solidFill>
                  <a:srgbClr val="0070C0"/>
                </a:solidFill>
              </a:rPr>
              <a:t>HFM  Expert Panel held about ten meetings to date</a:t>
            </a:r>
            <a:r>
              <a:rPr lang="en-US" b="0" dirty="0"/>
              <a:t>. All meetings are collected under an </a:t>
            </a:r>
            <a:r>
              <a:rPr lang="en-US" b="0" dirty="0" err="1"/>
              <a:t>indico</a:t>
            </a:r>
            <a:r>
              <a:rPr lang="en-US" b="0" dirty="0"/>
              <a:t> category (material presented and minutes</a:t>
            </a:r>
            <a:r>
              <a:rPr lang="en-US" b="0" dirty="0" smtClean="0"/>
              <a:t>)</a:t>
            </a:r>
          </a:p>
          <a:p>
            <a:pPr>
              <a:buFontTx/>
              <a:buChar char="-"/>
            </a:pPr>
            <a:endParaRPr lang="en-US" b="0" dirty="0"/>
          </a:p>
          <a:p>
            <a:pPr marL="0" indent="0">
              <a:buNone/>
            </a:pPr>
            <a:r>
              <a:rPr lang="en-US" b="0" dirty="0"/>
              <a:t>- </a:t>
            </a:r>
            <a:r>
              <a:rPr lang="en-US" b="0" dirty="0">
                <a:solidFill>
                  <a:srgbClr val="00B050"/>
                </a:solidFill>
              </a:rPr>
              <a:t>Two open international workshops </a:t>
            </a:r>
            <a:r>
              <a:rPr lang="en-US" b="0" dirty="0"/>
              <a:t>were organized and held virtually. Details on the workshops can be found at:</a:t>
            </a:r>
          </a:p>
          <a:p>
            <a:pPr lvl="0">
              <a:buFont typeface="Wingdings" panose="05000000000000000000" pitchFamily="2" charset="2"/>
              <a:buChar char="§"/>
            </a:pPr>
            <a:r>
              <a:rPr lang="en-US" b="0" i="1" u="sng" dirty="0">
                <a:solidFill>
                  <a:srgbClr val="00B050"/>
                </a:solidFill>
              </a:rPr>
              <a:t>“HFM State-of-the-Art” </a:t>
            </a:r>
            <a:r>
              <a:rPr lang="en-US" b="0" dirty="0"/>
              <a:t>(</a:t>
            </a:r>
            <a:r>
              <a:rPr lang="en-US" b="0" dirty="0" err="1"/>
              <a:t>SoftA</a:t>
            </a:r>
            <a:r>
              <a:rPr lang="en-US" b="0" dirty="0"/>
              <a:t> workshop) took place April 14-16, 2021: </a:t>
            </a:r>
            <a:r>
              <a:rPr lang="en-US" b="0" u="sng" dirty="0">
                <a:hlinkClick r:id="rId2"/>
              </a:rPr>
              <a:t>https://indico.cern.ch/event/1012691/</a:t>
            </a:r>
            <a:endParaRPr lang="en-US" b="0" dirty="0"/>
          </a:p>
          <a:p>
            <a:pPr lvl="0">
              <a:buFont typeface="Wingdings" panose="05000000000000000000" pitchFamily="2" charset="2"/>
              <a:buChar char="§"/>
            </a:pPr>
            <a:r>
              <a:rPr lang="en-US" b="0" i="1" u="sng" dirty="0">
                <a:solidFill>
                  <a:srgbClr val="00B050"/>
                </a:solidFill>
              </a:rPr>
              <a:t>“HFM Roadmap Preparation” </a:t>
            </a:r>
            <a:r>
              <a:rPr lang="en-US" b="0" dirty="0"/>
              <a:t>(</a:t>
            </a:r>
            <a:r>
              <a:rPr lang="en-US" b="0" dirty="0" err="1"/>
              <a:t>RoaP</a:t>
            </a:r>
            <a:r>
              <a:rPr lang="en-US" b="0" dirty="0"/>
              <a:t> workshop) took place June 1&amp;3, 2021: </a:t>
            </a:r>
            <a:r>
              <a:rPr lang="en-US" b="0" u="sng" dirty="0">
                <a:hlinkClick r:id="rId3"/>
              </a:rPr>
              <a:t>https://indico.cern.ch/event/1032199/</a:t>
            </a:r>
            <a:endParaRPr lang="en-US" b="0" dirty="0"/>
          </a:p>
          <a:p>
            <a:pPr marL="0" indent="0">
              <a:buNone/>
            </a:pPr>
            <a:endParaRPr lang="en-US" sz="1600" b="0" dirty="0"/>
          </a:p>
          <a:p>
            <a:pPr marL="0" indent="0">
              <a:buNone/>
            </a:pPr>
            <a:r>
              <a:rPr lang="en-US" b="0" dirty="0"/>
              <a:t>The </a:t>
            </a:r>
            <a:r>
              <a:rPr lang="en-US" b="0" u="sng" dirty="0"/>
              <a:t>proceedings of the workshops </a:t>
            </a:r>
            <a:r>
              <a:rPr lang="en-US" b="0" dirty="0"/>
              <a:t>constitute the main body of the wide and open consultation of the community demanded by the LDG. A report is in preparation, based on the executive summaries provided by all contributors</a:t>
            </a:r>
            <a:r>
              <a:rPr lang="en-US" b="0" dirty="0" smtClean="0"/>
              <a:t>.</a:t>
            </a:r>
          </a:p>
          <a:p>
            <a:pPr marL="0" indent="0">
              <a:buNone/>
            </a:pPr>
            <a:endParaRPr lang="en-US" b="0" dirty="0"/>
          </a:p>
          <a:p>
            <a:pPr>
              <a:buFontTx/>
              <a:buChar char="-"/>
            </a:pPr>
            <a:r>
              <a:rPr lang="en-US" b="0" dirty="0"/>
              <a:t>Open consultation process is now completed. We expect to have 4…6 more meetings of the Expert Panel in the coming 3 months to define the prioritized roadmap</a:t>
            </a:r>
            <a:r>
              <a:rPr lang="en-US" b="0" dirty="0" smtClean="0"/>
              <a:t>.</a:t>
            </a:r>
            <a:br>
              <a:rPr lang="en-US" b="0" dirty="0" smtClean="0"/>
            </a:br>
            <a:endParaRPr lang="en-US" b="0" dirty="0"/>
          </a:p>
          <a:p>
            <a:pPr>
              <a:buFontTx/>
              <a:buChar char="-"/>
            </a:pPr>
            <a:r>
              <a:rPr lang="en-US" b="0" dirty="0">
                <a:solidFill>
                  <a:srgbClr val="FF0000"/>
                </a:solidFill>
              </a:rPr>
              <a:t>A panel-only workshop is planned for </a:t>
            </a:r>
            <a:r>
              <a:rPr lang="en-US" b="0" u="sng" dirty="0">
                <a:solidFill>
                  <a:srgbClr val="FF0000"/>
                </a:solidFill>
              </a:rPr>
              <a:t>Roadmap Implementation (</a:t>
            </a:r>
            <a:r>
              <a:rPr lang="en-US" b="0" u="sng" dirty="0" err="1">
                <a:solidFill>
                  <a:srgbClr val="FF0000"/>
                </a:solidFill>
              </a:rPr>
              <a:t>RoaI</a:t>
            </a:r>
            <a:r>
              <a:rPr lang="en-US" b="0" u="sng" dirty="0">
                <a:solidFill>
                  <a:srgbClr val="FF0000"/>
                </a:solidFill>
              </a:rPr>
              <a:t>) </a:t>
            </a:r>
            <a:r>
              <a:rPr lang="en-US" b="0" dirty="0">
                <a:solidFill>
                  <a:srgbClr val="FF0000"/>
                </a:solidFill>
              </a:rPr>
              <a:t>on September 15-16, 2021</a:t>
            </a:r>
            <a:r>
              <a:rPr lang="en-US" b="0" dirty="0"/>
              <a:t>, with the goal of consolidating the </a:t>
            </a:r>
            <a:r>
              <a:rPr lang="en-US" b="0" dirty="0">
                <a:solidFill>
                  <a:srgbClr val="0070C0"/>
                </a:solidFill>
              </a:rPr>
              <a:t>30-page final report</a:t>
            </a:r>
            <a:r>
              <a:rPr lang="en-US" b="0" dirty="0"/>
              <a:t> and proposed </a:t>
            </a:r>
            <a:r>
              <a:rPr lang="en-US" b="0" dirty="0">
                <a:solidFill>
                  <a:srgbClr val="0070C0"/>
                </a:solidFill>
              </a:rPr>
              <a:t>HFM </a:t>
            </a:r>
            <a:r>
              <a:rPr lang="en-US" b="0" dirty="0" smtClean="0">
                <a:solidFill>
                  <a:srgbClr val="0070C0"/>
                </a:solidFill>
              </a:rPr>
              <a:t>prioritized roadmap </a:t>
            </a:r>
            <a:r>
              <a:rPr lang="en-US" b="0" dirty="0"/>
              <a:t>for November 2021. </a:t>
            </a:r>
          </a:p>
          <a:p>
            <a:endParaRPr lang="en-US" b="0" dirty="0"/>
          </a:p>
        </p:txBody>
      </p:sp>
      <p:sp>
        <p:nvSpPr>
          <p:cNvPr id="4" name="Espace réservé du numéro de diapositive 3"/>
          <p:cNvSpPr>
            <a:spLocks noGrp="1"/>
          </p:cNvSpPr>
          <p:nvPr>
            <p:ph type="sldNum" sz="quarter" idx="10"/>
          </p:nvPr>
        </p:nvSpPr>
        <p:spPr>
          <a:xfrm>
            <a:off x="11157188" y="6665909"/>
            <a:ext cx="837259" cy="153888"/>
          </a:xfr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6</a:t>
            </a:fld>
            <a:endParaRPr lang="fr-FR" sz="1000" dirty="0">
              <a:solidFill>
                <a:schemeClr val="bg1"/>
              </a:solidFill>
              <a:latin typeface="Arial" charset="0"/>
              <a:ea typeface="Arial" charset="0"/>
              <a:cs typeface="Arial" charset="0"/>
            </a:endParaRPr>
          </a:p>
        </p:txBody>
      </p:sp>
      <p:sp>
        <p:nvSpPr>
          <p:cNvPr id="6"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339153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1170" y="196448"/>
            <a:ext cx="5860499" cy="454854"/>
          </a:xfrm>
        </p:spPr>
        <p:txBody>
          <a:bodyPr/>
          <a:lstStyle/>
          <a:p>
            <a:r>
              <a:rPr lang="en-US" sz="2800" cap="small" dirty="0">
                <a:solidFill>
                  <a:srgbClr val="0070C0"/>
                </a:solidFill>
              </a:rPr>
              <a:t>State of the Art - Initial findings - 1</a:t>
            </a:r>
          </a:p>
        </p:txBody>
      </p:sp>
      <p:sp>
        <p:nvSpPr>
          <p:cNvPr id="3" name="Espace réservé du contenu 2"/>
          <p:cNvSpPr>
            <a:spLocks noGrp="1"/>
          </p:cNvSpPr>
          <p:nvPr>
            <p:ph idx="1"/>
          </p:nvPr>
        </p:nvSpPr>
        <p:spPr>
          <a:xfrm>
            <a:off x="276503" y="868027"/>
            <a:ext cx="7889090" cy="3897182"/>
          </a:xfrm>
        </p:spPr>
        <p:txBody>
          <a:bodyPr/>
          <a:lstStyle/>
          <a:p>
            <a:r>
              <a:rPr lang="en-US" dirty="0" smtClean="0"/>
              <a:t>Conductors </a:t>
            </a:r>
            <a:r>
              <a:rPr lang="en-US" dirty="0"/>
              <a:t>– Nb3Sn</a:t>
            </a:r>
          </a:p>
          <a:p>
            <a:pPr marL="0" indent="0">
              <a:buNone/>
            </a:pPr>
            <a:r>
              <a:rPr lang="en-US" b="0" dirty="0">
                <a:solidFill>
                  <a:srgbClr val="0070C0"/>
                </a:solidFill>
              </a:rPr>
              <a:t>Nb3Sn is reaching the upper limit of performance</a:t>
            </a:r>
            <a:r>
              <a:rPr lang="en-US" b="0" dirty="0"/>
              <a:t>. </a:t>
            </a:r>
          </a:p>
          <a:p>
            <a:pPr marL="0" indent="0">
              <a:buNone/>
            </a:pPr>
            <a:r>
              <a:rPr lang="en-US" b="0" dirty="0">
                <a:solidFill>
                  <a:srgbClr val="0070C0"/>
                </a:solidFill>
              </a:rPr>
              <a:t>Advances in composition and architecture need to be consolidated </a:t>
            </a:r>
            <a:r>
              <a:rPr lang="en-US" b="0" dirty="0"/>
              <a:t>(laboratory), and </a:t>
            </a:r>
            <a:r>
              <a:rPr lang="en-US" b="0" dirty="0">
                <a:solidFill>
                  <a:srgbClr val="0070C0"/>
                </a:solidFill>
              </a:rPr>
              <a:t>made practical for large-scale production</a:t>
            </a:r>
            <a:r>
              <a:rPr lang="en-US" b="0" dirty="0"/>
              <a:t> (industry), </a:t>
            </a:r>
            <a:r>
              <a:rPr lang="en-US" b="0" dirty="0" smtClean="0"/>
              <a:t>including </a:t>
            </a:r>
            <a:r>
              <a:rPr lang="en-US" b="0" dirty="0"/>
              <a:t>considerations on all performance parameters (mechanics, magnetization – laboratory; homogeneity, unit length, cost – industry).</a:t>
            </a:r>
          </a:p>
          <a:p>
            <a:endParaRPr lang="fr-FR" dirty="0" smtClean="0"/>
          </a:p>
          <a:p>
            <a:endParaRPr lang="fr-FR" dirty="0"/>
          </a:p>
          <a:p>
            <a:endParaRPr lang="en-US" dirty="0"/>
          </a:p>
          <a:p>
            <a:endParaRPr lang="en-US" dirty="0"/>
          </a:p>
          <a:p>
            <a:endParaRPr lang="en-US" dirty="0"/>
          </a:p>
        </p:txBody>
      </p:sp>
      <p:sp>
        <p:nvSpPr>
          <p:cNvPr id="4" name="Espace réservé du numéro de diapositive 3"/>
          <p:cNvSpPr>
            <a:spLocks noGrp="1"/>
          </p:cNvSpPr>
          <p:nvPr>
            <p:ph type="sldNum" sz="quarter" idx="10"/>
          </p:nvPr>
        </p:nvSpPr>
        <p:spPr>
          <a:xfrm>
            <a:off x="11157188" y="6665909"/>
            <a:ext cx="837259" cy="153888"/>
          </a:xfr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7</a:t>
            </a:fld>
            <a:endParaRPr lang="fr-FR" sz="1000" dirty="0">
              <a:solidFill>
                <a:schemeClr val="bg1"/>
              </a:solidFill>
              <a:latin typeface="Arial" charset="0"/>
              <a:ea typeface="Arial" charset="0"/>
              <a:cs typeface="Arial" charset="0"/>
            </a:endParaRPr>
          </a:p>
        </p:txBody>
      </p:sp>
      <p:sp>
        <p:nvSpPr>
          <p:cNvPr id="7" name="Espace réservé du contenu 2">
            <a:extLst>
              <a:ext uri="{FF2B5EF4-FFF2-40B4-BE49-F238E27FC236}">
                <a16:creationId xmlns:a16="http://schemas.microsoft.com/office/drawing/2014/main" id="{654C7244-B25E-D049-9A44-ADA99516E81F}"/>
              </a:ext>
            </a:extLst>
          </p:cNvPr>
          <p:cNvSpPr txBox="1">
            <a:spLocks/>
          </p:cNvSpPr>
          <p:nvPr/>
        </p:nvSpPr>
        <p:spPr>
          <a:xfrm>
            <a:off x="4331427" y="3307335"/>
            <a:ext cx="7663020" cy="3263163"/>
          </a:xfrm>
          <a:prstGeom prst="rect">
            <a:avLst/>
          </a:prstGeom>
        </p:spPr>
        <p:txBody>
          <a:bodyPr vert="horz" wrap="square" lIns="127723" tIns="63862" rIns="127723" bIns="63862" rtlCol="0">
            <a:spAutoFit/>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marL="0" indent="0">
              <a:buNone/>
            </a:pPr>
            <a:endParaRPr lang="en-US" dirty="0"/>
          </a:p>
          <a:p>
            <a:r>
              <a:rPr lang="en-US" dirty="0"/>
              <a:t>Conductors – HTS</a:t>
            </a:r>
          </a:p>
          <a:p>
            <a:pPr marL="0" indent="0">
              <a:buFont typeface="Wingdings 3" panose="05040102010807070707" pitchFamily="18" charset="2"/>
              <a:buNone/>
            </a:pPr>
            <a:r>
              <a:rPr lang="en-US" b="0" dirty="0">
                <a:solidFill>
                  <a:srgbClr val="0070C0"/>
                </a:solidFill>
              </a:rPr>
              <a:t>Spectacular electrical performance of HTS tapes, the challenge is now to combine critical current with mechanical and protection properties</a:t>
            </a:r>
            <a:r>
              <a:rPr lang="en-US" b="0" dirty="0"/>
              <a:t>. </a:t>
            </a:r>
          </a:p>
          <a:p>
            <a:pPr marL="0" indent="0">
              <a:buFont typeface="Wingdings 3" panose="05040102010807070707" pitchFamily="18" charset="2"/>
              <a:buNone/>
            </a:pPr>
            <a:r>
              <a:rPr lang="en-US" b="0" dirty="0">
                <a:solidFill>
                  <a:srgbClr val="0070C0"/>
                </a:solidFill>
              </a:rPr>
              <a:t>High temperature operation (20 to 65 K) is an interesting option </a:t>
            </a:r>
            <a:r>
              <a:rPr lang="en-US" b="0" dirty="0"/>
              <a:t>also driven for other fields (fusion and power machinery).</a:t>
            </a:r>
          </a:p>
          <a:p>
            <a:pPr marL="0" indent="0">
              <a:buFont typeface="Wingdings 3" panose="05040102010807070707" pitchFamily="18" charset="2"/>
              <a:buNone/>
            </a:pPr>
            <a:r>
              <a:rPr lang="en-US" b="0" dirty="0">
                <a:solidFill>
                  <a:srgbClr val="0070C0"/>
                </a:solidFill>
              </a:rPr>
              <a:t>Industry drive for high-field performance is independent of HEP (</a:t>
            </a:r>
            <a:r>
              <a:rPr lang="en-US" b="0" dirty="0"/>
              <a:t>cost of HTS will decrease because of substantial investment from fusion and power applications).</a:t>
            </a:r>
            <a:endParaRPr lang="en-US" dirty="0"/>
          </a:p>
          <a:p>
            <a:endParaRPr lang="en-US" dirty="0"/>
          </a:p>
        </p:txBody>
      </p:sp>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213" y="3094283"/>
            <a:ext cx="3853744" cy="3368320"/>
          </a:xfrm>
          <a:prstGeom prst="rect">
            <a:avLst/>
          </a:prstGeom>
        </p:spPr>
      </p:pic>
      <p:sp>
        <p:nvSpPr>
          <p:cNvPr id="11"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1920" y="868027"/>
            <a:ext cx="3448888" cy="3079022"/>
          </a:xfrm>
          <a:prstGeom prst="rect">
            <a:avLst/>
          </a:prstGeom>
        </p:spPr>
      </p:pic>
    </p:spTree>
    <p:extLst>
      <p:ext uri="{BB962C8B-B14F-4D97-AF65-F5344CB8AC3E}">
        <p14:creationId xmlns:p14="http://schemas.microsoft.com/office/powerpoint/2010/main" val="125178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6493302" y="2454988"/>
            <a:ext cx="5694462" cy="3355262"/>
            <a:chOff x="6506002" y="2302588"/>
            <a:chExt cx="5694462" cy="3355262"/>
          </a:xfrm>
        </p:grpSpPr>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6002" y="2302588"/>
              <a:ext cx="5694462" cy="3279061"/>
            </a:xfrm>
            <a:prstGeom prst="rect">
              <a:avLst/>
            </a:prstGeom>
          </p:spPr>
        </p:pic>
        <p:sp>
          <p:nvSpPr>
            <p:cNvPr id="10" name="Rectangle 9"/>
            <p:cNvSpPr/>
            <p:nvPr/>
          </p:nvSpPr>
          <p:spPr>
            <a:xfrm>
              <a:off x="6677025" y="5343525"/>
              <a:ext cx="981075"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title"/>
          </p:nvPr>
        </p:nvSpPr>
        <p:spPr>
          <a:xfrm>
            <a:off x="1561170" y="167873"/>
            <a:ext cx="5860499" cy="454854"/>
          </a:xfrm>
        </p:spPr>
        <p:txBody>
          <a:bodyPr/>
          <a:lstStyle/>
          <a:p>
            <a:r>
              <a:rPr lang="en-US" sz="2800" cap="small" dirty="0">
                <a:solidFill>
                  <a:srgbClr val="0070C0"/>
                </a:solidFill>
              </a:rPr>
              <a:t>State of the Art - Initial findings - 2</a:t>
            </a:r>
          </a:p>
        </p:txBody>
      </p:sp>
      <p:sp>
        <p:nvSpPr>
          <p:cNvPr id="3" name="Espace réservé du contenu 2"/>
          <p:cNvSpPr>
            <a:spLocks noGrp="1"/>
          </p:cNvSpPr>
          <p:nvPr>
            <p:ph idx="1"/>
          </p:nvPr>
        </p:nvSpPr>
        <p:spPr>
          <a:xfrm>
            <a:off x="240370" y="466344"/>
            <a:ext cx="11500525" cy="6684621"/>
          </a:xfrm>
        </p:spPr>
        <p:txBody>
          <a:bodyPr/>
          <a:lstStyle/>
          <a:p>
            <a:endParaRPr lang="en-US" dirty="0"/>
          </a:p>
          <a:p>
            <a:r>
              <a:rPr lang="en-US" dirty="0"/>
              <a:t>Magnets Nb3Sn</a:t>
            </a:r>
          </a:p>
          <a:p>
            <a:pPr marL="0" indent="0">
              <a:buNone/>
            </a:pPr>
            <a:r>
              <a:rPr lang="en-US" b="0" dirty="0">
                <a:solidFill>
                  <a:srgbClr val="0070C0"/>
                </a:solidFill>
              </a:rPr>
              <a:t>Length effects and electro-thermo-mechanics of Nb3Sn magnets are a crucial issue </a:t>
            </a:r>
            <a:r>
              <a:rPr lang="en-US" b="0" dirty="0"/>
              <a:t>(11T experience). </a:t>
            </a:r>
            <a:r>
              <a:rPr lang="en-US" b="0" dirty="0" smtClean="0"/>
              <a:t>R&amp;D </a:t>
            </a:r>
            <a:r>
              <a:rPr lang="en-US" b="0" dirty="0"/>
              <a:t>should be based on a combination of models and real length prototypes.</a:t>
            </a:r>
          </a:p>
          <a:p>
            <a:pPr marL="0" indent="0">
              <a:buNone/>
            </a:pPr>
            <a:endParaRPr lang="en-US" b="0" dirty="0"/>
          </a:p>
          <a:p>
            <a:pPr marL="0" indent="0">
              <a:buNone/>
            </a:pPr>
            <a:r>
              <a:rPr lang="en-US" b="0" dirty="0"/>
              <a:t>An </a:t>
            </a:r>
            <a:r>
              <a:rPr lang="en-US" b="0" dirty="0">
                <a:solidFill>
                  <a:srgbClr val="0070C0"/>
                </a:solidFill>
              </a:rPr>
              <a:t>initial tentative to identify suitable design options </a:t>
            </a:r>
            <a:r>
              <a:rPr lang="en-US" b="0" dirty="0"/>
              <a:t>for the various field levels targeted:</a:t>
            </a:r>
          </a:p>
          <a:p>
            <a:pPr>
              <a:buFontTx/>
              <a:buChar char="-"/>
            </a:pPr>
            <a:r>
              <a:rPr lang="en-US" b="0" dirty="0"/>
              <a:t>2-layer cos-theta suitable up to 12 T</a:t>
            </a:r>
          </a:p>
          <a:p>
            <a:pPr>
              <a:buFontTx/>
              <a:buChar char="-"/>
            </a:pPr>
            <a:r>
              <a:rPr lang="en-US" b="0" dirty="0"/>
              <a:t>4-layers cos-theta or blocks for the 14-16 T range</a:t>
            </a:r>
          </a:p>
          <a:p>
            <a:pPr>
              <a:buFontTx/>
              <a:buChar char="-"/>
            </a:pPr>
            <a:r>
              <a:rPr lang="en-US" b="0" dirty="0"/>
              <a:t>Common coils to resolve the issue of the end (to be demonstrated)</a:t>
            </a:r>
          </a:p>
          <a:p>
            <a:pPr>
              <a:buFontTx/>
              <a:buChar char="-"/>
            </a:pPr>
            <a:r>
              <a:rPr lang="en-US" b="0" dirty="0"/>
              <a:t>CCT or other stress managed concept beyond 15-16 T</a:t>
            </a:r>
          </a:p>
          <a:p>
            <a:pPr marL="0" indent="0">
              <a:buNone/>
            </a:pPr>
            <a:endParaRPr lang="en-US" b="0" dirty="0">
              <a:solidFill>
                <a:srgbClr val="0070C0"/>
              </a:solidFill>
            </a:endParaRPr>
          </a:p>
          <a:p>
            <a:pPr marL="0" indent="0">
              <a:buNone/>
            </a:pPr>
            <a:r>
              <a:rPr lang="en-US" b="0" u="sng" dirty="0">
                <a:solidFill>
                  <a:srgbClr val="0070C0"/>
                </a:solidFill>
              </a:rPr>
              <a:t>A decision on a feasible, cost-effective and practical operating field</a:t>
            </a:r>
            <a:r>
              <a:rPr lang="en-US" b="0" dirty="0">
                <a:solidFill>
                  <a:srgbClr val="0070C0"/>
                </a:solidFill>
              </a:rPr>
              <a:t> </a:t>
            </a:r>
          </a:p>
          <a:p>
            <a:pPr marL="0" indent="0">
              <a:buNone/>
            </a:pPr>
            <a:r>
              <a:rPr lang="en-US" b="0" dirty="0"/>
              <a:t>will be one of the main outcomes of the development work </a:t>
            </a:r>
          </a:p>
          <a:p>
            <a:pPr marL="0" indent="0">
              <a:buNone/>
            </a:pPr>
            <a:r>
              <a:rPr lang="en-US" b="0" dirty="0"/>
              <a:t>planned in the coming years.</a:t>
            </a:r>
          </a:p>
          <a:p>
            <a:pPr marL="0" indent="0">
              <a:buNone/>
            </a:pPr>
            <a:endParaRPr lang="en-US" b="0" dirty="0">
              <a:solidFill>
                <a:srgbClr val="0070C0"/>
              </a:solidFill>
            </a:endParaRPr>
          </a:p>
          <a:p>
            <a:pPr marL="0" indent="0">
              <a:buNone/>
            </a:pPr>
            <a:r>
              <a:rPr lang="en-US" b="0" dirty="0">
                <a:solidFill>
                  <a:srgbClr val="0070C0"/>
                </a:solidFill>
              </a:rPr>
              <a:t>Industry would welcome early involvement in the R&amp;D phase, </a:t>
            </a:r>
            <a:r>
              <a:rPr lang="en-US" b="0" dirty="0"/>
              <a:t>participating in the whole process to gain early experience on a potential manufacturing phase and decrease risk.</a:t>
            </a:r>
            <a:endParaRPr lang="en-US" dirty="0"/>
          </a:p>
          <a:p>
            <a:endParaRPr lang="en-US" dirty="0"/>
          </a:p>
        </p:txBody>
      </p:sp>
      <p:sp>
        <p:nvSpPr>
          <p:cNvPr id="4" name="Espace réservé du numéro de diapositive 3"/>
          <p:cNvSpPr>
            <a:spLocks noGrp="1"/>
          </p:cNvSpPr>
          <p:nvPr>
            <p:ph type="sldNum" sz="quarter" idx="10"/>
          </p:nvPr>
        </p:nvSpPr>
        <p:spPr>
          <a:xfrm>
            <a:off x="11157188" y="6665909"/>
            <a:ext cx="837259" cy="153888"/>
          </a:xfr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8</a:t>
            </a:fld>
            <a:endParaRPr lang="fr-FR" sz="1000" dirty="0">
              <a:solidFill>
                <a:schemeClr val="bg1"/>
              </a:solidFill>
              <a:latin typeface="Arial" charset="0"/>
              <a:ea typeface="Arial" charset="0"/>
              <a:cs typeface="Arial" charset="0"/>
            </a:endParaRPr>
          </a:p>
        </p:txBody>
      </p:sp>
      <p:sp>
        <p:nvSpPr>
          <p:cNvPr id="12"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9160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1588" y="838185"/>
            <a:ext cx="10515600" cy="5770516"/>
          </a:xfrm>
        </p:spPr>
        <p:txBody>
          <a:bodyPr/>
          <a:lstStyle/>
          <a:p>
            <a:r>
              <a:rPr lang="en-US" dirty="0"/>
              <a:t>HTS Magnets</a:t>
            </a:r>
          </a:p>
          <a:p>
            <a:pPr marL="0" indent="0">
              <a:buNone/>
            </a:pPr>
            <a:r>
              <a:rPr lang="en-US" b="0" dirty="0">
                <a:solidFill>
                  <a:srgbClr val="0070C0"/>
                </a:solidFill>
              </a:rPr>
              <a:t>Non Insulated/Partial/Controlled Insulated conductors may be a tool to explore the technology</a:t>
            </a:r>
            <a:r>
              <a:rPr lang="en-US" b="0" dirty="0"/>
              <a:t> on small scale, in order to face obvious challenges (long time constants, mechanics with ill-defined current flow), as the predictability of the transverse resistance </a:t>
            </a:r>
            <a:r>
              <a:rPr lang="en-US" b="0" dirty="0" smtClean="0"/>
              <a:t>in the conductor is </a:t>
            </a:r>
            <a:r>
              <a:rPr lang="en-US" b="0" dirty="0"/>
              <a:t>an issue.</a:t>
            </a:r>
          </a:p>
          <a:p>
            <a:pPr marL="0" indent="0">
              <a:buNone/>
            </a:pPr>
            <a:r>
              <a:rPr lang="en-US" b="0" dirty="0"/>
              <a:t>We need a focused study on </a:t>
            </a:r>
            <a:r>
              <a:rPr lang="en-US" b="0" dirty="0">
                <a:solidFill>
                  <a:srgbClr val="0070C0"/>
                </a:solidFill>
              </a:rPr>
              <a:t>what is the best HTS cable configuration for magnet applications </a:t>
            </a:r>
            <a:r>
              <a:rPr lang="en-US" b="0" dirty="0"/>
              <a:t>, targeted at magnet construction (winding of the ends) and operation (transposition)</a:t>
            </a:r>
          </a:p>
          <a:p>
            <a:pPr marL="0" indent="0">
              <a:buNone/>
            </a:pPr>
            <a:r>
              <a:rPr lang="en-US" b="0" dirty="0">
                <a:solidFill>
                  <a:srgbClr val="0070C0"/>
                </a:solidFill>
              </a:rPr>
              <a:t>Field quality is a declared issue</a:t>
            </a:r>
            <a:r>
              <a:rPr lang="en-US" b="0" dirty="0"/>
              <a:t>, but this should be revisited, possibly transferring a part of the challenges to beam dynamics, diagnostics and controls.</a:t>
            </a:r>
          </a:p>
          <a:p>
            <a:endParaRPr lang="en-US" dirty="0"/>
          </a:p>
          <a:p>
            <a:r>
              <a:rPr lang="en-US" dirty="0"/>
              <a:t>Associated Technologies</a:t>
            </a:r>
          </a:p>
          <a:p>
            <a:pPr marL="0" indent="0">
              <a:buNone/>
            </a:pPr>
            <a:r>
              <a:rPr lang="en-US" b="0" dirty="0"/>
              <a:t>Programs for </a:t>
            </a:r>
            <a:r>
              <a:rPr lang="en-US" b="0" dirty="0">
                <a:solidFill>
                  <a:srgbClr val="0070C0"/>
                </a:solidFill>
              </a:rPr>
              <a:t>C</a:t>
            </a:r>
            <a:r>
              <a:rPr lang="en-US" b="0" dirty="0" smtClean="0">
                <a:solidFill>
                  <a:srgbClr val="0070C0"/>
                </a:solidFill>
              </a:rPr>
              <a:t>haracterization </a:t>
            </a:r>
            <a:r>
              <a:rPr lang="en-US" b="0" dirty="0">
                <a:solidFill>
                  <a:srgbClr val="0070C0"/>
                </a:solidFill>
              </a:rPr>
              <a:t>and development of insulation systems, </a:t>
            </a:r>
            <a:r>
              <a:rPr lang="en-US" b="0" dirty="0" smtClean="0">
                <a:solidFill>
                  <a:srgbClr val="0070C0"/>
                </a:solidFill>
              </a:rPr>
              <a:t>development </a:t>
            </a:r>
            <a:r>
              <a:rPr lang="en-US" b="0" dirty="0">
                <a:solidFill>
                  <a:srgbClr val="0070C0"/>
                </a:solidFill>
              </a:rPr>
              <a:t>of advanced diagnostics and material analysis and multiscale and multi-physics modelling</a:t>
            </a:r>
            <a:r>
              <a:rPr lang="en-US" b="0" dirty="0"/>
              <a:t> should be supported in priority</a:t>
            </a:r>
          </a:p>
          <a:p>
            <a:pPr marL="0" indent="0">
              <a:buNone/>
            </a:pPr>
            <a:r>
              <a:rPr lang="en-US" b="0" dirty="0"/>
              <a:t>A prioritized program for the </a:t>
            </a:r>
            <a:r>
              <a:rPr lang="en-US" b="0" dirty="0" smtClean="0">
                <a:solidFill>
                  <a:srgbClr val="0070C0"/>
                </a:solidFill>
              </a:rPr>
              <a:t>Upgrade </a:t>
            </a:r>
            <a:r>
              <a:rPr lang="en-US" b="0" dirty="0">
                <a:solidFill>
                  <a:srgbClr val="0070C0"/>
                </a:solidFill>
              </a:rPr>
              <a:t>of test infrastructure shall be defined </a:t>
            </a:r>
            <a:r>
              <a:rPr lang="en-US" b="0" dirty="0"/>
              <a:t>to accompany the needs for high field characterization of conductors and cables, and fast turnaround on magnet sub-scale and full-scale demonstrators and models. </a:t>
            </a:r>
          </a:p>
          <a:p>
            <a:pPr marL="0" indent="0">
              <a:buNone/>
            </a:pPr>
            <a:r>
              <a:rPr lang="en-US" b="0" dirty="0">
                <a:solidFill>
                  <a:srgbClr val="0070C0"/>
                </a:solidFill>
              </a:rPr>
              <a:t>Thermal management of high field magnets </a:t>
            </a:r>
            <a:r>
              <a:rPr lang="en-US" b="0" dirty="0"/>
              <a:t>(both internal, heat transfer to coolant, and external, heat transfer to </a:t>
            </a:r>
            <a:r>
              <a:rPr lang="en-US" b="0" dirty="0" err="1"/>
              <a:t>cryoplant</a:t>
            </a:r>
            <a:r>
              <a:rPr lang="en-US" b="0" dirty="0"/>
              <a:t>) </a:t>
            </a:r>
            <a:r>
              <a:rPr lang="en-US" b="0" dirty="0">
                <a:solidFill>
                  <a:srgbClr val="0070C0"/>
                </a:solidFill>
              </a:rPr>
              <a:t>will require new engineering solutions </a:t>
            </a:r>
            <a:r>
              <a:rPr lang="en-US" b="0" dirty="0"/>
              <a:t>that need to be integrated from the start. </a:t>
            </a:r>
          </a:p>
          <a:p>
            <a:endParaRPr lang="en-US" dirty="0"/>
          </a:p>
        </p:txBody>
      </p:sp>
      <p:sp>
        <p:nvSpPr>
          <p:cNvPr id="4" name="Espace réservé du numéro de diapositive 3"/>
          <p:cNvSpPr>
            <a:spLocks noGrp="1"/>
          </p:cNvSpPr>
          <p:nvPr>
            <p:ph type="sldNum" sz="quarter" idx="10"/>
          </p:nvPr>
        </p:nvSpPr>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9</a:t>
            </a:fld>
            <a:endParaRPr lang="fr-FR" sz="1000" dirty="0">
              <a:solidFill>
                <a:schemeClr val="bg1"/>
              </a:solidFill>
              <a:latin typeface="Arial" charset="0"/>
              <a:ea typeface="Arial" charset="0"/>
              <a:cs typeface="Arial" charset="0"/>
            </a:endParaRPr>
          </a:p>
        </p:txBody>
      </p:sp>
      <p:sp>
        <p:nvSpPr>
          <p:cNvPr id="5" name="Titre 1"/>
          <p:cNvSpPr>
            <a:spLocks noGrp="1"/>
          </p:cNvSpPr>
          <p:nvPr>
            <p:ph type="title"/>
          </p:nvPr>
        </p:nvSpPr>
        <p:spPr>
          <a:xfrm>
            <a:off x="1571838" y="148823"/>
            <a:ext cx="5860499" cy="454854"/>
          </a:xfrm>
        </p:spPr>
        <p:txBody>
          <a:bodyPr/>
          <a:lstStyle/>
          <a:p>
            <a:r>
              <a:rPr lang="en-US" sz="2800" cap="small" dirty="0">
                <a:solidFill>
                  <a:srgbClr val="0070C0"/>
                </a:solidFill>
              </a:rPr>
              <a:t>State of the Art - Initial findings - 3</a:t>
            </a:r>
          </a:p>
        </p:txBody>
      </p:sp>
      <p:sp>
        <p:nvSpPr>
          <p:cNvPr id="7" name="ZoneTexte 10">
            <a:extLst>
              <a:ext uri="{FF2B5EF4-FFF2-40B4-BE49-F238E27FC236}">
                <a16:creationId xmlns:a16="http://schemas.microsoft.com/office/drawing/2014/main" id="{2864F545-748B-D745-B7C5-2FB134B0A025}"/>
              </a:ext>
            </a:extLst>
          </p:cNvPr>
          <p:cNvSpPr txBox="1"/>
          <p:nvPr/>
        </p:nvSpPr>
        <p:spPr>
          <a:xfrm>
            <a:off x="616212" y="6516784"/>
            <a:ext cx="10376440" cy="452137"/>
          </a:xfrm>
          <a:prstGeom prst="rect">
            <a:avLst/>
          </a:prstGeom>
          <a:noFill/>
        </p:spPr>
        <p:txBody>
          <a:bodyPr wrap="square" lIns="127723" tIns="63862" rIns="127723" bIns="63862" rtlCol="0">
            <a:spAutoFit/>
          </a:bodyPr>
          <a:lstStyle/>
          <a:p>
            <a:pPr algn="l">
              <a:lnSpc>
                <a:spcPct val="140000"/>
              </a:lnSpc>
            </a:pPr>
            <a:r>
              <a:rPr lang="fr-FR" sz="1500" kern="0" baseline="0" noProof="0" dirty="0" smtClean="0">
                <a:solidFill>
                  <a:schemeClr val="bg1">
                    <a:lumMod val="50000"/>
                  </a:schemeClr>
                </a:solidFill>
                <a:latin typeface="Calibri"/>
                <a:cs typeface="Calibri"/>
              </a:rPr>
              <a:t>EPS-HEP </a:t>
            </a:r>
            <a:r>
              <a:rPr lang="fr-FR" sz="1500" kern="0" baseline="0" noProof="0" dirty="0" err="1" smtClean="0">
                <a:solidFill>
                  <a:schemeClr val="bg1">
                    <a:lumMod val="50000"/>
                  </a:schemeClr>
                </a:solidFill>
                <a:latin typeface="Calibri"/>
                <a:cs typeface="Calibri"/>
              </a:rPr>
              <a:t>Conference</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30</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2021</a:t>
            </a:r>
          </a:p>
        </p:txBody>
      </p:sp>
    </p:spTree>
    <p:extLst>
      <p:ext uri="{BB962C8B-B14F-4D97-AF65-F5344CB8AC3E}">
        <p14:creationId xmlns:p14="http://schemas.microsoft.com/office/powerpoint/2010/main" val="1242912292"/>
      </p:ext>
    </p:extLst>
  </p:cSld>
  <p:clrMapOvr>
    <a:masterClrMapping/>
  </p:clrMapOvr>
</p:sld>
</file>

<file path=ppt/theme/theme1.xml><?xml version="1.0" encoding="utf-8"?>
<a:theme xmlns:a="http://schemas.openxmlformats.org/drawingml/2006/main" name="Template CEA 2019 Défaut">
  <a:themeElements>
    <a:clrScheme name="CEA Défaut">
      <a:dk1>
        <a:srgbClr val="3F3F3F"/>
      </a:dk1>
      <a:lt1>
        <a:sysClr val="window" lastClr="FFFFFF"/>
      </a:lt1>
      <a:dk2>
        <a:srgbClr val="44546A"/>
      </a:dk2>
      <a:lt2>
        <a:srgbClr val="E7E6E6"/>
      </a:lt2>
      <a:accent1>
        <a:srgbClr val="92D050"/>
      </a:accent1>
      <a:accent2>
        <a:srgbClr val="008BBC"/>
      </a:accent2>
      <a:accent3>
        <a:srgbClr val="D81142"/>
      </a:accent3>
      <a:accent4>
        <a:srgbClr val="FFC000"/>
      </a:accent4>
      <a:accent5>
        <a:srgbClr val="218380"/>
      </a:accent5>
      <a:accent6>
        <a:srgbClr val="8F2D56"/>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4-3.pptx" id="{017B0BBD-D478-416D-9408-C3E5553B88B8}" vid="{9A88B8C1-4942-46D3-9391-C2B501F07E8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7051</TotalTime>
  <Words>1988</Words>
  <Application>Microsoft Office PowerPoint</Application>
  <PresentationFormat>Grand écran</PresentationFormat>
  <Paragraphs>176</Paragraphs>
  <Slides>14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Calibri</vt:lpstr>
      <vt:lpstr>Courier New</vt:lpstr>
      <vt:lpstr>Symbol</vt:lpstr>
      <vt:lpstr>Times New Roman</vt:lpstr>
      <vt:lpstr>Verdana</vt:lpstr>
      <vt:lpstr>Wingdings</vt:lpstr>
      <vt:lpstr>Wingdings 3</vt:lpstr>
      <vt:lpstr>Template CEA 2019 Défaut</vt:lpstr>
      <vt:lpstr>Accelerator R&amp;D Roadmap    </vt:lpstr>
      <vt:lpstr>Outline</vt:lpstr>
      <vt:lpstr>Motivation (1/2)</vt:lpstr>
      <vt:lpstr>Motivation (2/2)</vt:lpstr>
      <vt:lpstr>Goals of a High Field Magnets R&amp;D Program </vt:lpstr>
      <vt:lpstr>Panel Activities</vt:lpstr>
      <vt:lpstr>State of the Art - Initial findings - 1</vt:lpstr>
      <vt:lpstr>State of the Art - Initial findings - 2</vt:lpstr>
      <vt:lpstr>State of the Art - Initial findings - 3</vt:lpstr>
      <vt:lpstr>HFM R&amp;D plans related to superconductors</vt:lpstr>
      <vt:lpstr>Présentation PowerPoint</vt:lpstr>
      <vt:lpstr>Présentation PowerPoint</vt:lpstr>
      <vt:lpstr>Présentation PowerPoint</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VEDRINE Pierre</dc:creator>
  <cp:lastModifiedBy>VEDRINE Pierre</cp:lastModifiedBy>
  <cp:revision>302</cp:revision>
  <cp:lastPrinted>2021-07-19T09:52:00Z</cp:lastPrinted>
  <dcterms:created xsi:type="dcterms:W3CDTF">2021-01-21T08:07:27Z</dcterms:created>
  <dcterms:modified xsi:type="dcterms:W3CDTF">2021-07-29T13:51:40Z</dcterms:modified>
</cp:coreProperties>
</file>