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496" r:id="rId4"/>
    <p:sldId id="495" r:id="rId5"/>
    <p:sldId id="258" r:id="rId6"/>
    <p:sldId id="489" r:id="rId7"/>
    <p:sldId id="492" r:id="rId8"/>
    <p:sldId id="493" r:id="rId9"/>
    <p:sldId id="494" r:id="rId10"/>
    <p:sldId id="491" r:id="rId11"/>
    <p:sldId id="316" r:id="rId12"/>
    <p:sldId id="488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3E78B-6E21-4FB1-9C4F-FC1D777B6E92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43A0C-F6C5-47FA-8246-53F07B5628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77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9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38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70C9B-E1AA-4AFE-9ECA-6CB2A9D72A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3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97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5573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46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7572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6750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329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7276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716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8940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963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1855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407987" y="2335014"/>
            <a:ext cx="11376026" cy="1525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414395" y="4096780"/>
            <a:ext cx="11369551" cy="7003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endParaRPr/>
          </a:p>
        </p:txBody>
      </p:sp>
      <p:pic>
        <p:nvPicPr>
          <p:cNvPr id="1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3031" y="5669841"/>
            <a:ext cx="793751" cy="79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afik 6" descr="Grafik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368" y="6261913"/>
            <a:ext cx="2168482" cy="16061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6207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8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720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959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99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38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125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78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ARES beam time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2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661173" y="2401897"/>
            <a:ext cx="3849692" cy="1694883"/>
            <a:chOff x="2480713" y="1951381"/>
            <a:chExt cx="7233751" cy="2078516"/>
          </a:xfrm>
        </p:grpSpPr>
        <p:grpSp>
          <p:nvGrpSpPr>
            <p:cNvPr id="31" name="Group 30"/>
            <p:cNvGrpSpPr/>
            <p:nvPr/>
          </p:nvGrpSpPr>
          <p:grpSpPr>
            <a:xfrm>
              <a:off x="2480713" y="1951381"/>
              <a:ext cx="7233751" cy="2078516"/>
              <a:chOff x="5643270" y="1484687"/>
              <a:chExt cx="3500732" cy="145264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643270" y="1484687"/>
                <a:ext cx="3500732" cy="1452649"/>
                <a:chOff x="5643270" y="1484687"/>
                <a:chExt cx="3500732" cy="1452649"/>
              </a:xfrm>
            </p:grpSpPr>
            <p:pic>
              <p:nvPicPr>
                <p:cNvPr id="38" name="Bild" descr="Bild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643270" y="1484687"/>
                  <a:ext cx="3500732" cy="14526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" name="Rechteck"/>
                <p:cNvSpPr/>
                <p:nvPr/>
              </p:nvSpPr>
              <p:spPr>
                <a:xfrm>
                  <a:off x="6834163" y="2054579"/>
                  <a:ext cx="429893" cy="6639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Rechteck"/>
                <p:cNvSpPr/>
                <p:nvPr/>
              </p:nvSpPr>
              <p:spPr>
                <a:xfrm>
                  <a:off x="5673363" y="2049771"/>
                  <a:ext cx="210425" cy="824138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ck"/>
                <p:cNvSpPr/>
                <p:nvPr/>
              </p:nvSpPr>
              <p:spPr>
                <a:xfrm>
                  <a:off x="5882303" y="2234261"/>
                  <a:ext cx="954676" cy="480350"/>
                </a:xfrm>
                <a:prstGeom prst="rect">
                  <a:avLst/>
                </a:prstGeom>
                <a:solidFill>
                  <a:srgbClr val="E0481D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ck"/>
                <p:cNvSpPr/>
                <p:nvPr/>
              </p:nvSpPr>
              <p:spPr>
                <a:xfrm>
                  <a:off x="7503238" y="2402324"/>
                  <a:ext cx="210425" cy="3305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ck"/>
                <p:cNvSpPr/>
                <p:nvPr/>
              </p:nvSpPr>
              <p:spPr>
                <a:xfrm>
                  <a:off x="8647859" y="1902291"/>
                  <a:ext cx="429892" cy="6639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ck"/>
                <p:cNvSpPr/>
                <p:nvPr/>
              </p:nvSpPr>
              <p:spPr>
                <a:xfrm>
                  <a:off x="7710535" y="1906201"/>
                  <a:ext cx="937072" cy="168055"/>
                </a:xfrm>
                <a:prstGeom prst="rect">
                  <a:avLst/>
                </a:prstGeom>
                <a:solidFill>
                  <a:srgbClr val="E0481D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ck"/>
                <p:cNvSpPr/>
                <p:nvPr/>
              </p:nvSpPr>
              <p:spPr>
                <a:xfrm>
                  <a:off x="7052695" y="1907924"/>
                  <a:ext cx="210425" cy="148121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6" name="Rechteck"/>
              <p:cNvSpPr/>
              <p:nvPr/>
            </p:nvSpPr>
            <p:spPr>
              <a:xfrm>
                <a:off x="5882305" y="2055420"/>
                <a:ext cx="951860" cy="178841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7" name="Rechteck"/>
              <p:cNvSpPr/>
              <p:nvPr/>
            </p:nvSpPr>
            <p:spPr>
              <a:xfrm>
                <a:off x="7713523" y="2403227"/>
                <a:ext cx="934084" cy="3305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 dirty="0"/>
              </a:p>
            </p:txBody>
          </p:sp>
        </p:grpSp>
        <p:sp>
          <p:nvSpPr>
            <p:cNvPr id="32" name="Rechteck">
              <a:extLst>
                <a:ext uri="{FF2B5EF4-FFF2-40B4-BE49-F238E27FC236}">
                  <a16:creationId xmlns:a16="http://schemas.microsoft.com/office/drawing/2014/main" id="{B8CD2258-73DC-4D58-90E2-1406D8EA005D}"/>
                </a:ext>
              </a:extLst>
            </p:cNvPr>
            <p:cNvSpPr/>
            <p:nvPr/>
          </p:nvSpPr>
          <p:spPr>
            <a:xfrm>
              <a:off x="7781139" y="3007347"/>
              <a:ext cx="907597" cy="268116"/>
            </a:xfrm>
            <a:prstGeom prst="rect">
              <a:avLst/>
            </a:prstGeom>
            <a:solidFill>
              <a:srgbClr val="E0481D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" name="Rechteck">
              <a:extLst>
                <a:ext uri="{FF2B5EF4-FFF2-40B4-BE49-F238E27FC236}">
                  <a16:creationId xmlns:a16="http://schemas.microsoft.com/office/drawing/2014/main" id="{7B2D35FA-691A-4DE2-884F-CEA688FD491C}"/>
                </a:ext>
              </a:extLst>
            </p:cNvPr>
            <p:cNvSpPr/>
            <p:nvPr/>
          </p:nvSpPr>
          <p:spPr>
            <a:xfrm>
              <a:off x="6324065" y="3009963"/>
              <a:ext cx="1456553" cy="262884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4" name="Rechteck">
              <a:extLst>
                <a:ext uri="{FF2B5EF4-FFF2-40B4-BE49-F238E27FC236}">
                  <a16:creationId xmlns:a16="http://schemas.microsoft.com/office/drawing/2014/main" id="{80CD7FBF-2AD5-4334-A504-82F0D9490962}"/>
                </a:ext>
              </a:extLst>
            </p:cNvPr>
            <p:cNvSpPr/>
            <p:nvPr/>
          </p:nvSpPr>
          <p:spPr>
            <a:xfrm>
              <a:off x="6754645" y="2794961"/>
              <a:ext cx="1930148" cy="213710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5" name="ARES Operation Meet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ARES Operation Meeting</a:t>
            </a:r>
          </a:p>
        </p:txBody>
      </p:sp>
      <p:sp>
        <p:nvSpPr>
          <p:cNvPr id="86" name="Summary of week 35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Summary of week </a:t>
            </a:r>
            <a:r>
              <a:rPr lang="de-DE" dirty="0"/>
              <a:t>49</a:t>
            </a:r>
            <a:endParaRPr dirty="0"/>
          </a:p>
        </p:txBody>
      </p:sp>
      <p:sp>
        <p:nvSpPr>
          <p:cNvPr id="87" name="Textplatzhalter 11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r>
              <a:rPr lang="en-US" b="1" dirty="0"/>
              <a:t>Willi Kuropka</a:t>
            </a:r>
            <a:r>
              <a:rPr dirty="0"/>
              <a:t>, on behalf of the ARES shift crew</a:t>
            </a:r>
          </a:p>
        </p:txBody>
      </p:sp>
      <p:sp>
        <p:nvSpPr>
          <p:cNvPr id="20" name="TextBox 21"/>
          <p:cNvSpPr txBox="1"/>
          <p:nvPr/>
        </p:nvSpPr>
        <p:spPr>
          <a:xfrm rot="976760">
            <a:off x="9637615" y="2338990"/>
            <a:ext cx="1858970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/>
              <a:t>Restart</a:t>
            </a:r>
            <a:r>
              <a:rPr lang="de-DE" sz="1600"/>
              <a:t>: 11.1.2021</a:t>
            </a:r>
            <a:endParaRPr lang="en-US" sz="1600" dirty="0" err="1"/>
          </a:p>
        </p:txBody>
      </p:sp>
      <p:sp>
        <p:nvSpPr>
          <p:cNvPr id="2" name="Oval 1"/>
          <p:cNvSpPr/>
          <p:nvPr/>
        </p:nvSpPr>
        <p:spPr>
          <a:xfrm>
            <a:off x="8697363" y="3067410"/>
            <a:ext cx="231545" cy="231545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415472" y="4344792"/>
            <a:ext cx="2067638" cy="676994"/>
            <a:chOff x="2919155" y="4671041"/>
            <a:chExt cx="3022894" cy="989768"/>
          </a:xfrm>
        </p:grpSpPr>
        <p:sp>
          <p:nvSpPr>
            <p:cNvPr id="23" name="Quadrat"/>
            <p:cNvSpPr/>
            <p:nvPr/>
          </p:nvSpPr>
          <p:spPr>
            <a:xfrm>
              <a:off x="2919155" y="4738965"/>
              <a:ext cx="338668" cy="254000"/>
            </a:xfrm>
            <a:prstGeom prst="rect">
              <a:avLst/>
            </a:prstGeom>
            <a:solidFill>
              <a:srgbClr val="21D36B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24" name="Shutdown (Monday = Maintenance day)"/>
            <p:cNvSpPr txBox="1"/>
            <p:nvPr/>
          </p:nvSpPr>
          <p:spPr>
            <a:xfrm>
              <a:off x="3326328" y="4671041"/>
              <a:ext cx="2380133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sz="1000" dirty="0"/>
                <a:t>Shutdown (Monday = Maintenance day)</a:t>
              </a:r>
            </a:p>
          </p:txBody>
        </p:sp>
        <p:sp>
          <p:nvSpPr>
            <p:cNvPr id="25" name="Beam Commissioning (Linac section + EA1)"/>
            <p:cNvSpPr txBox="1"/>
            <p:nvPr/>
          </p:nvSpPr>
          <p:spPr>
            <a:xfrm>
              <a:off x="3323068" y="5338883"/>
              <a:ext cx="2618981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sz="1000" dirty="0"/>
                <a:t>Beam Commissioning (</a:t>
              </a:r>
              <a:r>
                <a:rPr sz="1000" dirty="0" err="1"/>
                <a:t>Linac</a:t>
              </a:r>
              <a:r>
                <a:rPr sz="1000" dirty="0"/>
                <a:t> section + EA1)</a:t>
              </a:r>
            </a:p>
          </p:txBody>
        </p:sp>
        <p:sp>
          <p:nvSpPr>
            <p:cNvPr id="26" name="Quadrat"/>
            <p:cNvSpPr/>
            <p:nvPr/>
          </p:nvSpPr>
          <p:spPr>
            <a:xfrm>
              <a:off x="2919155" y="5406808"/>
              <a:ext cx="338668" cy="254001"/>
            </a:xfrm>
            <a:prstGeom prst="rect">
              <a:avLst/>
            </a:prstGeom>
            <a:solidFill>
              <a:srgbClr val="E0481D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27" name="Quadrat">
              <a:extLst>
                <a:ext uri="{FF2B5EF4-FFF2-40B4-BE49-F238E27FC236}">
                  <a16:creationId xmlns:a16="http://schemas.microsoft.com/office/drawing/2014/main" id="{95B76E97-924B-4D33-BB1A-F8C0ADDEDC29}"/>
                </a:ext>
              </a:extLst>
            </p:cNvPr>
            <p:cNvSpPr/>
            <p:nvPr/>
          </p:nvSpPr>
          <p:spPr>
            <a:xfrm>
              <a:off x="2919155" y="5084883"/>
              <a:ext cx="338668" cy="254000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28" name="Shutdown (Monday = Maintenance day)">
              <a:extLst>
                <a:ext uri="{FF2B5EF4-FFF2-40B4-BE49-F238E27FC236}">
                  <a16:creationId xmlns:a16="http://schemas.microsoft.com/office/drawing/2014/main" id="{0B911318-9C3F-4CBD-A741-62547AAD778B}"/>
                </a:ext>
              </a:extLst>
            </p:cNvPr>
            <p:cNvSpPr txBox="1"/>
            <p:nvPr/>
          </p:nvSpPr>
          <p:spPr>
            <a:xfrm>
              <a:off x="3323068" y="5034316"/>
              <a:ext cx="1145820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/>
                <a:t>ACHIP beam time</a:t>
              </a:r>
              <a:endParaRPr sz="1000" dirty="0"/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F94BFDC1-ECDE-44F1-8C92-9BB18B335DA8}"/>
              </a:ext>
            </a:extLst>
          </p:cNvPr>
          <p:cNvSpPr/>
          <p:nvPr/>
        </p:nvSpPr>
        <p:spPr>
          <a:xfrm>
            <a:off x="6628624" y="2396089"/>
            <a:ext cx="1926337" cy="17443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55DD0-90BD-4EC2-AA15-525407DF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Next </a:t>
            </a:r>
            <a:r>
              <a:rPr lang="de-DE" dirty="0" err="1"/>
              <a:t>steps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C2054-4878-416E-B36D-40C498F33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Align</a:t>
            </a:r>
            <a:r>
              <a:rPr lang="de-DE" dirty="0"/>
              <a:t> Laser </a:t>
            </a:r>
            <a:r>
              <a:rPr lang="de-DE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</a:p>
          <a:p>
            <a:r>
              <a:rPr lang="de-DE" dirty="0"/>
              <a:t>Re-check </a:t>
            </a:r>
            <a:r>
              <a:rPr lang="de-DE" dirty="0" err="1"/>
              <a:t>solenoid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 at </a:t>
            </a: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i="1" dirty="0"/>
              <a:t>– </a:t>
            </a:r>
            <a:r>
              <a:rPr lang="de-DE" dirty="0" err="1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analyzed</a:t>
            </a:r>
            <a:endParaRPr lang="de-DE" i="1" dirty="0"/>
          </a:p>
          <a:p>
            <a:r>
              <a:rPr lang="de-DE" dirty="0"/>
              <a:t>Last </a:t>
            </a:r>
            <a:r>
              <a:rPr lang="de-DE" dirty="0" err="1"/>
              <a:t>items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diagnostics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0 </a:t>
            </a:r>
            <a:r>
              <a:rPr lang="de-DE" dirty="0" err="1"/>
              <a:t>to</a:t>
            </a:r>
            <a:r>
              <a:rPr lang="de-DE" dirty="0"/>
              <a:t> 75 MV/m </a:t>
            </a:r>
            <a:r>
              <a:rPr lang="de-DE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br>
              <a:rPr lang="de-DE" dirty="0"/>
            </a:br>
            <a:r>
              <a:rPr lang="de-DE" dirty="0"/>
              <a:t>- Max.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75 MV/m</a:t>
            </a:r>
            <a:br>
              <a:rPr lang="de-DE" dirty="0"/>
            </a:br>
            <a:r>
              <a:rPr lang="de-DE" dirty="0"/>
              <a:t>- QE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cathode</a:t>
            </a:r>
            <a:r>
              <a:rPr lang="de-DE" dirty="0"/>
              <a:t> </a:t>
            </a:r>
            <a:r>
              <a:rPr lang="de-DE" i="1" dirty="0"/>
              <a:t>– </a:t>
            </a:r>
            <a:r>
              <a:rPr lang="de-DE" dirty="0">
                <a:solidFill>
                  <a:srgbClr val="00B050"/>
                </a:solidFill>
                <a:latin typeface="Wingdings" panose="05000000000000000000" pitchFamily="2" charset="2"/>
              </a:rPr>
              <a:t>ü </a:t>
            </a:r>
            <a:r>
              <a:rPr lang="de-DE" i="1" dirty="0" err="1"/>
              <a:t>data</a:t>
            </a:r>
            <a:r>
              <a:rPr lang="de-DE" i="1" dirty="0"/>
              <a:t> </a:t>
            </a:r>
            <a:r>
              <a:rPr lang="de-DE" i="1" dirty="0" err="1"/>
              <a:t>analyzed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re-measure</a:t>
            </a:r>
            <a:r>
              <a:rPr lang="de-DE" dirty="0"/>
              <a:t> </a:t>
            </a:r>
            <a:r>
              <a:rPr lang="de-DE" dirty="0" err="1"/>
              <a:t>emittance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- check FC vs. Damon and </a:t>
            </a:r>
            <a:r>
              <a:rPr lang="de-DE" dirty="0" err="1"/>
              <a:t>Toroid</a:t>
            </a:r>
            <a:r>
              <a:rPr lang="de-DE" dirty="0"/>
              <a:t> </a:t>
            </a:r>
            <a:r>
              <a:rPr lang="de-DE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Collimator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br>
              <a:rPr lang="de-DE" dirty="0"/>
            </a:br>
            <a:endParaRPr lang="de-DE" dirty="0"/>
          </a:p>
          <a:p>
            <a:r>
              <a:rPr lang="de-DE" dirty="0"/>
              <a:t>Beam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Linac</a:t>
            </a:r>
            <a:r>
              <a:rPr lang="de-DE" dirty="0"/>
              <a:t> at 100 </a:t>
            </a:r>
            <a:r>
              <a:rPr lang="de-DE" dirty="0" err="1"/>
              <a:t>MeV</a:t>
            </a:r>
            <a:r>
              <a:rPr lang="de-DE" dirty="0"/>
              <a:t> (</a:t>
            </a:r>
            <a:r>
              <a:rPr lang="de-DE" dirty="0" err="1"/>
              <a:t>setpoint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ACHIP)</a:t>
            </a:r>
          </a:p>
          <a:p>
            <a:r>
              <a:rPr lang="de-DE" dirty="0"/>
              <a:t>Over </a:t>
            </a:r>
            <a:r>
              <a:rPr lang="de-DE" dirty="0" err="1"/>
              <a:t>night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: FC(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), </a:t>
            </a:r>
            <a:r>
              <a:rPr lang="de-DE" dirty="0" err="1"/>
              <a:t>position</a:t>
            </a:r>
            <a:r>
              <a:rPr lang="de-DE" dirty="0"/>
              <a:t> on X1, Momentum </a:t>
            </a:r>
            <a:r>
              <a:rPr lang="de-DE" dirty="0" err="1"/>
              <a:t>stability</a:t>
            </a:r>
            <a:r>
              <a:rPr lang="de-DE" dirty="0"/>
              <a:t> at </a:t>
            </a:r>
            <a:r>
              <a:rPr lang="de-DE" dirty="0" err="1"/>
              <a:t>Gun</a:t>
            </a:r>
            <a:r>
              <a:rPr lang="de-DE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34329-26CA-4640-98A4-228D4F8C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A9667-37AB-4B35-A2D9-EF7B804647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778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Schedule</a:t>
            </a:r>
            <a:endParaRPr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1E586F0-A928-4E7E-9DEE-952EA962A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" name="Textplatzhalter 7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Week </a:t>
            </a:r>
            <a:r>
              <a:rPr lang="de-DE" dirty="0"/>
              <a:t>50</a:t>
            </a:r>
            <a:endParaRPr dirty="0"/>
          </a:p>
        </p:txBody>
      </p:sp>
      <p:graphicFrame>
        <p:nvGraphicFramePr>
          <p:cNvPr id="135" name="Tabelle"/>
          <p:cNvGraphicFramePr/>
          <p:nvPr>
            <p:extLst>
              <p:ext uri="{D42A27DB-BD31-4B8C-83A1-F6EECF244321}">
                <p14:modId xmlns:p14="http://schemas.microsoft.com/office/powerpoint/2010/main" val="902685815"/>
              </p:ext>
            </p:extLst>
          </p:nvPr>
        </p:nvGraphicFramePr>
        <p:xfrm>
          <a:off x="378658" y="1196752"/>
          <a:ext cx="11405354" cy="4471800"/>
        </p:xfrm>
        <a:graphic>
          <a:graphicData uri="http://schemas.openxmlformats.org/drawingml/2006/table">
            <a:tbl>
              <a:tblPr bandRow="1"/>
              <a:tblGrid>
                <a:gridCol w="3920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867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sz="2400" b="1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Shiftleader</a:t>
                      </a:r>
                      <a:endParaRPr sz="2400" b="1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7.12.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 – </a:t>
                      </a:r>
                      <a:r>
                        <a:rPr lang="de-DE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safety</a:t>
                      </a: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de-DE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walk</a:t>
                      </a: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FS-LA, CFEL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r>
                        <a:rPr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Hannes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9.12.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b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Willi/Frank</a:t>
                      </a:r>
                      <a:endParaRPr sz="2400" b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10.12.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b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Willi/Frank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67"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11.12.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700"/>
                        </a:lnSpc>
                        <a:defRPr sz="1800"/>
                      </a:pPr>
                      <a:r>
                        <a:rPr lang="de-DE" sz="2400" b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Thomas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6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7432" y="6111875"/>
            <a:ext cx="8655157" cy="609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6562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ARES Schedule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Operations Meeting 02.11.2020 | ARES | ARES team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Quadrat"/>
          <p:cNvSpPr/>
          <p:nvPr/>
        </p:nvSpPr>
        <p:spPr>
          <a:xfrm>
            <a:off x="3337110" y="4727356"/>
            <a:ext cx="338668" cy="254000"/>
          </a:xfrm>
          <a:prstGeom prst="rect">
            <a:avLst/>
          </a:prstGeom>
          <a:solidFill>
            <a:srgbClr val="21D36B">
              <a:alpha val="49789"/>
            </a:srgbClr>
          </a:solidFill>
          <a:ln w="12700" cap="flat">
            <a:noFill/>
            <a:miter lim="400000"/>
          </a:ln>
          <a:effectLst/>
        </p:spPr>
        <p:txBody>
          <a:bodyPr wrap="square" lIns="60957" tIns="60957" rIns="60957" bIns="60957" numCol="1" anchor="ctr">
            <a:noAutofit/>
          </a:bodyPr>
          <a:lstStyle/>
          <a:p>
            <a:endParaRPr/>
          </a:p>
        </p:txBody>
      </p:sp>
      <p:sp>
        <p:nvSpPr>
          <p:cNvPr id="7" name="Shutdown (Monday = Maintenance day)"/>
          <p:cNvSpPr txBox="1"/>
          <p:nvPr/>
        </p:nvSpPr>
        <p:spPr>
          <a:xfrm>
            <a:off x="3744283" y="4659432"/>
            <a:ext cx="3082248" cy="3231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7" tIns="60957" rIns="60957" bIns="60957" numCol="1" anchor="t">
            <a:spAutoFit/>
          </a:bodyPr>
          <a:lstStyle>
            <a:lvl1pPr>
              <a:defRPr sz="1300"/>
            </a:lvl1pPr>
          </a:lstStyle>
          <a:p>
            <a:r>
              <a:rPr dirty="0"/>
              <a:t>Shutdown (Monday = Maintenance day)</a:t>
            </a:r>
          </a:p>
        </p:txBody>
      </p:sp>
      <p:sp>
        <p:nvSpPr>
          <p:cNvPr id="8" name="Beam Commissioning (Linac section + EA1)"/>
          <p:cNvSpPr txBox="1"/>
          <p:nvPr/>
        </p:nvSpPr>
        <p:spPr>
          <a:xfrm>
            <a:off x="3741023" y="5327274"/>
            <a:ext cx="3385216" cy="3231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7" tIns="60957" rIns="60957" bIns="60957" numCol="1" anchor="t">
            <a:spAutoFit/>
          </a:bodyPr>
          <a:lstStyle>
            <a:lvl1pPr>
              <a:defRPr sz="1300"/>
            </a:lvl1pPr>
          </a:lstStyle>
          <a:p>
            <a:r>
              <a:rPr dirty="0"/>
              <a:t>Beam Commissioning (</a:t>
            </a:r>
            <a:r>
              <a:rPr dirty="0" err="1"/>
              <a:t>Linac</a:t>
            </a:r>
            <a:r>
              <a:rPr dirty="0"/>
              <a:t> section + EA1)</a:t>
            </a:r>
          </a:p>
        </p:txBody>
      </p:sp>
      <p:sp>
        <p:nvSpPr>
          <p:cNvPr id="9" name="Quadrat"/>
          <p:cNvSpPr/>
          <p:nvPr/>
        </p:nvSpPr>
        <p:spPr>
          <a:xfrm>
            <a:off x="3337110" y="5395199"/>
            <a:ext cx="338668" cy="254001"/>
          </a:xfrm>
          <a:prstGeom prst="rect">
            <a:avLst/>
          </a:prstGeom>
          <a:solidFill>
            <a:srgbClr val="E0481D">
              <a:alpha val="49789"/>
            </a:srgbClr>
          </a:solidFill>
          <a:ln w="12700" cap="flat">
            <a:noFill/>
            <a:miter lim="400000"/>
          </a:ln>
          <a:effectLst/>
        </p:spPr>
        <p:txBody>
          <a:bodyPr wrap="square" lIns="60957" tIns="60957" rIns="60957" bIns="60957" numCol="1" anchor="ctr">
            <a:noAutofit/>
          </a:bodyPr>
          <a:lstStyle/>
          <a:p>
            <a:endParaRPr/>
          </a:p>
        </p:txBody>
      </p:sp>
      <p:grpSp>
        <p:nvGrpSpPr>
          <p:cNvPr id="10" name="Group 9"/>
          <p:cNvGrpSpPr/>
          <p:nvPr/>
        </p:nvGrpSpPr>
        <p:grpSpPr>
          <a:xfrm>
            <a:off x="2480713" y="1951381"/>
            <a:ext cx="7233751" cy="2078516"/>
            <a:chOff x="5643270" y="1484687"/>
            <a:chExt cx="3500732" cy="1452649"/>
          </a:xfrm>
        </p:grpSpPr>
        <p:grpSp>
          <p:nvGrpSpPr>
            <p:cNvPr id="11" name="Group 10"/>
            <p:cNvGrpSpPr/>
            <p:nvPr/>
          </p:nvGrpSpPr>
          <p:grpSpPr>
            <a:xfrm>
              <a:off x="5643270" y="1484687"/>
              <a:ext cx="3500732" cy="1452649"/>
              <a:chOff x="5643270" y="1484687"/>
              <a:chExt cx="3500732" cy="1452649"/>
            </a:xfrm>
          </p:grpSpPr>
          <p:pic>
            <p:nvPicPr>
              <p:cNvPr id="14" name="Bild" descr="Bild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5643270" y="1484687"/>
                <a:ext cx="3500732" cy="14526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Rechteck"/>
              <p:cNvSpPr/>
              <p:nvPr/>
            </p:nvSpPr>
            <p:spPr>
              <a:xfrm>
                <a:off x="6834163" y="2054579"/>
                <a:ext cx="429893" cy="6639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Rechteck"/>
              <p:cNvSpPr/>
              <p:nvPr/>
            </p:nvSpPr>
            <p:spPr>
              <a:xfrm>
                <a:off x="5673363" y="2049771"/>
                <a:ext cx="210425" cy="824138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Rechteck"/>
              <p:cNvSpPr/>
              <p:nvPr/>
            </p:nvSpPr>
            <p:spPr>
              <a:xfrm>
                <a:off x="5882303" y="2234261"/>
                <a:ext cx="954676" cy="480350"/>
              </a:xfrm>
              <a:prstGeom prst="rect">
                <a:avLst/>
              </a:prstGeom>
              <a:solidFill>
                <a:srgbClr val="E0481D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Rechteck"/>
              <p:cNvSpPr/>
              <p:nvPr/>
            </p:nvSpPr>
            <p:spPr>
              <a:xfrm>
                <a:off x="7503238" y="2402324"/>
                <a:ext cx="210425" cy="3305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Rechteck"/>
              <p:cNvSpPr/>
              <p:nvPr/>
            </p:nvSpPr>
            <p:spPr>
              <a:xfrm>
                <a:off x="8647859" y="1902291"/>
                <a:ext cx="429892" cy="6639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Rechteck"/>
              <p:cNvSpPr/>
              <p:nvPr/>
            </p:nvSpPr>
            <p:spPr>
              <a:xfrm>
                <a:off x="7710535" y="1906201"/>
                <a:ext cx="937072" cy="168055"/>
              </a:xfrm>
              <a:prstGeom prst="rect">
                <a:avLst/>
              </a:prstGeom>
              <a:solidFill>
                <a:srgbClr val="E0481D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Rechteck"/>
              <p:cNvSpPr/>
              <p:nvPr/>
            </p:nvSpPr>
            <p:spPr>
              <a:xfrm>
                <a:off x="7052695" y="1907924"/>
                <a:ext cx="210425" cy="148121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" name="Rechteck"/>
            <p:cNvSpPr/>
            <p:nvPr/>
          </p:nvSpPr>
          <p:spPr>
            <a:xfrm>
              <a:off x="5882305" y="2055420"/>
              <a:ext cx="951860" cy="178841"/>
            </a:xfrm>
            <a:prstGeom prst="rect">
              <a:avLst/>
            </a:prstGeom>
            <a:solidFill>
              <a:srgbClr val="21D36B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13" name="Rechteck"/>
            <p:cNvSpPr/>
            <p:nvPr/>
          </p:nvSpPr>
          <p:spPr>
            <a:xfrm>
              <a:off x="7713523" y="2403227"/>
              <a:ext cx="934084" cy="330542"/>
            </a:xfrm>
            <a:prstGeom prst="rect">
              <a:avLst/>
            </a:prstGeom>
            <a:solidFill>
              <a:srgbClr val="21D36B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dirty="0"/>
            </a:p>
          </p:txBody>
        </p:sp>
      </p:grpSp>
      <p:sp>
        <p:nvSpPr>
          <p:cNvPr id="22" name="TextBox 21"/>
          <p:cNvSpPr txBox="1"/>
          <p:nvPr/>
        </p:nvSpPr>
        <p:spPr>
          <a:xfrm rot="976760">
            <a:off x="9703672" y="1868754"/>
            <a:ext cx="1858970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1600" dirty="0"/>
              <a:t>Restart: 11.1.2021</a:t>
            </a:r>
            <a:endParaRPr lang="en-US" sz="1600" dirty="0" err="1"/>
          </a:p>
        </p:txBody>
      </p:sp>
      <p:sp>
        <p:nvSpPr>
          <p:cNvPr id="24" name="Rechteck">
            <a:extLst>
              <a:ext uri="{FF2B5EF4-FFF2-40B4-BE49-F238E27FC236}">
                <a16:creationId xmlns:a16="http://schemas.microsoft.com/office/drawing/2014/main" id="{B8CD2258-73DC-4D58-90E2-1406D8EA005D}"/>
              </a:ext>
            </a:extLst>
          </p:cNvPr>
          <p:cNvSpPr/>
          <p:nvPr/>
        </p:nvSpPr>
        <p:spPr>
          <a:xfrm>
            <a:off x="7781139" y="3007347"/>
            <a:ext cx="907597" cy="268116"/>
          </a:xfrm>
          <a:prstGeom prst="rect">
            <a:avLst/>
          </a:prstGeom>
          <a:solidFill>
            <a:srgbClr val="E0481D">
              <a:alpha val="49789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25" name="Rechteck">
            <a:extLst>
              <a:ext uri="{FF2B5EF4-FFF2-40B4-BE49-F238E27FC236}">
                <a16:creationId xmlns:a16="http://schemas.microsoft.com/office/drawing/2014/main" id="{7B2D35FA-691A-4DE2-884F-CEA688FD491C}"/>
              </a:ext>
            </a:extLst>
          </p:cNvPr>
          <p:cNvSpPr/>
          <p:nvPr/>
        </p:nvSpPr>
        <p:spPr>
          <a:xfrm>
            <a:off x="6324065" y="3009963"/>
            <a:ext cx="1456553" cy="262884"/>
          </a:xfrm>
          <a:prstGeom prst="rect">
            <a:avLst/>
          </a:prstGeom>
          <a:solidFill>
            <a:srgbClr val="002060">
              <a:alpha val="49789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26" name="Rechteck">
            <a:extLst>
              <a:ext uri="{FF2B5EF4-FFF2-40B4-BE49-F238E27FC236}">
                <a16:creationId xmlns:a16="http://schemas.microsoft.com/office/drawing/2014/main" id="{80CD7FBF-2AD5-4334-A504-82F0D9490962}"/>
              </a:ext>
            </a:extLst>
          </p:cNvPr>
          <p:cNvSpPr/>
          <p:nvPr/>
        </p:nvSpPr>
        <p:spPr>
          <a:xfrm>
            <a:off x="6754645" y="2794961"/>
            <a:ext cx="1930148" cy="213710"/>
          </a:xfrm>
          <a:prstGeom prst="rect">
            <a:avLst/>
          </a:prstGeom>
          <a:solidFill>
            <a:srgbClr val="002060">
              <a:alpha val="49789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27" name="Rechteck">
            <a:extLst>
              <a:ext uri="{FF2B5EF4-FFF2-40B4-BE49-F238E27FC236}">
                <a16:creationId xmlns:a16="http://schemas.microsoft.com/office/drawing/2014/main" id="{9E5ABA0F-769B-4585-92E9-70B6334CB167}"/>
              </a:ext>
            </a:extLst>
          </p:cNvPr>
          <p:cNvSpPr/>
          <p:nvPr/>
        </p:nvSpPr>
        <p:spPr>
          <a:xfrm>
            <a:off x="6324065" y="2548907"/>
            <a:ext cx="428348" cy="458440"/>
          </a:xfrm>
          <a:prstGeom prst="rect">
            <a:avLst/>
          </a:prstGeom>
          <a:solidFill>
            <a:srgbClr val="21D36B">
              <a:alpha val="49789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28" name="Quadrat">
            <a:extLst>
              <a:ext uri="{FF2B5EF4-FFF2-40B4-BE49-F238E27FC236}">
                <a16:creationId xmlns:a16="http://schemas.microsoft.com/office/drawing/2014/main" id="{95B76E97-924B-4D33-BB1A-F8C0ADDEDC29}"/>
              </a:ext>
            </a:extLst>
          </p:cNvPr>
          <p:cNvSpPr/>
          <p:nvPr/>
        </p:nvSpPr>
        <p:spPr>
          <a:xfrm>
            <a:off x="3337110" y="5073274"/>
            <a:ext cx="338668" cy="254000"/>
          </a:xfrm>
          <a:prstGeom prst="rect">
            <a:avLst/>
          </a:prstGeom>
          <a:solidFill>
            <a:srgbClr val="002060">
              <a:alpha val="49789"/>
            </a:srgbClr>
          </a:solidFill>
          <a:ln w="12700" cap="flat">
            <a:noFill/>
            <a:miter lim="400000"/>
          </a:ln>
          <a:effectLst/>
        </p:spPr>
        <p:txBody>
          <a:bodyPr wrap="square" lIns="60957" tIns="60957" rIns="60957" bIns="60957" numCol="1" anchor="ctr">
            <a:noAutofit/>
          </a:bodyPr>
          <a:lstStyle/>
          <a:p>
            <a:endParaRPr/>
          </a:p>
        </p:txBody>
      </p:sp>
      <p:sp>
        <p:nvSpPr>
          <p:cNvPr id="29" name="Shutdown (Monday = Maintenance day)">
            <a:extLst>
              <a:ext uri="{FF2B5EF4-FFF2-40B4-BE49-F238E27FC236}">
                <a16:creationId xmlns:a16="http://schemas.microsoft.com/office/drawing/2014/main" id="{0B911318-9C3F-4CBD-A741-62547AAD778B}"/>
              </a:ext>
            </a:extLst>
          </p:cNvPr>
          <p:cNvSpPr txBox="1"/>
          <p:nvPr/>
        </p:nvSpPr>
        <p:spPr>
          <a:xfrm>
            <a:off x="3741023" y="5022707"/>
            <a:ext cx="1455392" cy="3231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0957" tIns="60957" rIns="60957" bIns="60957" numCol="1" anchor="t">
            <a:spAutoFit/>
          </a:bodyPr>
          <a:lstStyle>
            <a:lvl1pPr>
              <a:defRPr sz="1300"/>
            </a:lvl1pPr>
          </a:lstStyle>
          <a:p>
            <a:r>
              <a:rPr lang="de-DE" dirty="0"/>
              <a:t>ACHIP beam time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59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635927" y="6596565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90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91" name="Textplatzhalter 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Week </a:t>
            </a:r>
            <a:r>
              <a:rPr lang="de-DE" dirty="0"/>
              <a:t>49</a:t>
            </a:r>
            <a:endParaRPr dirty="0"/>
          </a:p>
        </p:txBody>
      </p:sp>
      <p:graphicFrame>
        <p:nvGraphicFramePr>
          <p:cNvPr id="92" name="Tabelle"/>
          <p:cNvGraphicFramePr/>
          <p:nvPr>
            <p:extLst>
              <p:ext uri="{D42A27DB-BD31-4B8C-83A1-F6EECF244321}">
                <p14:modId xmlns:p14="http://schemas.microsoft.com/office/powerpoint/2010/main" val="3272856413"/>
              </p:ext>
            </p:extLst>
          </p:nvPr>
        </p:nvGraphicFramePr>
        <p:xfrm>
          <a:off x="425865" y="1203583"/>
          <a:ext cx="11340670" cy="4771555"/>
        </p:xfrm>
        <a:graphic>
          <a:graphicData uri="http://schemas.openxmlformats.org/drawingml/2006/table">
            <a:tbl>
              <a:tblPr bandRow="1"/>
              <a:tblGrid>
                <a:gridCol w="1931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5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0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6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194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9781">
                <a:tc>
                  <a:txBody>
                    <a:bodyPr/>
                    <a:lstStyle/>
                    <a:p>
                      <a:pPr algn="l" defTabSz="914400">
                        <a:defRPr sz="600"/>
                      </a:pPr>
                      <a:endParaRPr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lang="en-US" dirty="0"/>
                        <a:t>Monday 30</a:t>
                      </a:r>
                      <a:r>
                        <a:rPr lang="en-US" baseline="31999" dirty="0"/>
                        <a:t>rd</a:t>
                      </a:r>
                      <a:r>
                        <a:rPr lang="en-US" dirty="0"/>
                        <a:t> </a:t>
                      </a:r>
                      <a:br>
                        <a:rPr lang="en-US" dirty="0"/>
                      </a:br>
                      <a:r>
                        <a:rPr lang="en-US" dirty="0"/>
                        <a:t>November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Tuesday </a:t>
                      </a:r>
                      <a:r>
                        <a:rPr lang="en-US" dirty="0"/>
                        <a:t>1</a:t>
                      </a:r>
                      <a:r>
                        <a:rPr lang="de-DE" baseline="31999" dirty="0" err="1"/>
                        <a:t>st</a:t>
                      </a:r>
                      <a:r>
                        <a:rPr dirty="0"/>
                        <a:t> </a:t>
                      </a:r>
                      <a:br>
                        <a:rPr dirty="0"/>
                      </a:br>
                      <a:r>
                        <a:rPr lang="en-US" dirty="0"/>
                        <a:t>December</a:t>
                      </a:r>
                      <a:endParaRPr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Wed</a:t>
                      </a:r>
                      <a:r>
                        <a:rPr lang="en-US" dirty="0"/>
                        <a:t>.</a:t>
                      </a:r>
                      <a:r>
                        <a:rPr dirty="0"/>
                        <a:t> </a:t>
                      </a:r>
                      <a:r>
                        <a:rPr lang="en-US" dirty="0"/>
                        <a:t>2</a:t>
                      </a:r>
                      <a:r>
                        <a:rPr lang="de-DE" baseline="31999" dirty="0" err="1"/>
                        <a:t>nd</a:t>
                      </a:r>
                      <a:r>
                        <a:rPr dirty="0"/>
                        <a:t> </a:t>
                      </a:r>
                      <a:br>
                        <a:rPr dirty="0"/>
                      </a:br>
                      <a:r>
                        <a:rPr lang="en-US" dirty="0"/>
                        <a:t>December</a:t>
                      </a:r>
                      <a:endParaRPr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Thursday </a:t>
                      </a:r>
                      <a:r>
                        <a:rPr lang="en-US" dirty="0"/>
                        <a:t>3</a:t>
                      </a:r>
                      <a:r>
                        <a:rPr lang="de-DE" baseline="31999" dirty="0" err="1"/>
                        <a:t>rd</a:t>
                      </a:r>
                      <a:r>
                        <a:rPr dirty="0"/>
                        <a:t> </a:t>
                      </a:r>
                      <a:br>
                        <a:rPr dirty="0"/>
                      </a:br>
                      <a:r>
                        <a:rPr lang="en-US" dirty="0"/>
                        <a:t>December</a:t>
                      </a:r>
                      <a:endParaRPr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Friday </a:t>
                      </a:r>
                      <a:r>
                        <a:rPr lang="en-US" dirty="0"/>
                        <a:t>4</a:t>
                      </a:r>
                      <a:r>
                        <a:rPr baseline="31999" dirty="0"/>
                        <a:t>th</a:t>
                      </a:r>
                      <a:r>
                        <a:rPr dirty="0"/>
                        <a:t> </a:t>
                      </a:r>
                      <a:br>
                        <a:rPr dirty="0"/>
                      </a:br>
                      <a:r>
                        <a:rPr lang="en-US" dirty="0"/>
                        <a:t>December</a:t>
                      </a:r>
                      <a:endParaRPr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72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1" noProof="0" dirty="0"/>
                        <a:t>Achievements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Laser equipment of EA laser table integrated into </a:t>
                      </a:r>
                      <a:r>
                        <a:rPr lang="en-US" sz="1000" noProof="0" dirty="0" err="1"/>
                        <a:t>doocs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Phase/momentum scans for TWS1 and 2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TWS1 and 2 phase scans for bunch length estimate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Check on </a:t>
                      </a:r>
                      <a:r>
                        <a:rPr lang="en-US" sz="1000" noProof="0" dirty="0" err="1"/>
                        <a:t>Ho:YLF</a:t>
                      </a:r>
                      <a:r>
                        <a:rPr lang="en-US" sz="1000" noProof="0" dirty="0"/>
                        <a:t> and cathode laser timing by </a:t>
                      </a:r>
                      <a:r>
                        <a:rPr lang="en-US" sz="1000" noProof="0" dirty="0" err="1"/>
                        <a:t>Huseyin</a:t>
                      </a:r>
                      <a:r>
                        <a:rPr lang="en-US" sz="1000" noProof="0" dirty="0"/>
                        <a:t> and Caterina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i="0" baseline="0" noProof="0" dirty="0">
                          <a:sym typeface="Wingdings"/>
                        </a:rPr>
                        <a:t>Testing beam diagnostic equipment in EA chamber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i="0" baseline="0" noProof="0" dirty="0">
                          <a:sym typeface="Wingdings"/>
                        </a:rPr>
                        <a:t>Beam detected on EA.A1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MSK shift, TWS1 and 2 calibrated, ADC settings adjusted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i="0" noProof="0" dirty="0"/>
                        <a:t>Investigation of </a:t>
                      </a:r>
                      <a:r>
                        <a:rPr lang="en-US" sz="1000" i="0" noProof="0" dirty="0" err="1"/>
                        <a:t>DaMon</a:t>
                      </a:r>
                      <a:r>
                        <a:rPr lang="en-US" sz="1000" i="0" noProof="0" dirty="0"/>
                        <a:t> signal for the “double beam”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i="0" noProof="0" dirty="0"/>
                        <a:t>More tests on EA chamber optical spectrometer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24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1" noProof="0" dirty="0"/>
                        <a:t>Difficulties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Vacuum valve did not respond for some time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EA.R1 screen also has “dirt” on it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Camera server one has frequent hiccups that prolong data taking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baseline="0" noProof="0" dirty="0"/>
                        <a:t>(Maximum measurable momentum of the PDE is 158MeV/c)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baseline="0" noProof="0" dirty="0"/>
                        <a:t>Some LLRF ADC overflow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Did not see signal from optical spectrometer, yet</a:t>
                      </a:r>
                      <a:endParaRPr lang="en-US" sz="1000" i="1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marR="0" lvl="0" indent="-12031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Char char="•"/>
                        <a:tabLst/>
                        <a:defRPr/>
                      </a:pPr>
                      <a:r>
                        <a:rPr lang="en-US" sz="1000" noProof="0" dirty="0"/>
                        <a:t>Camera server one has frequent hiccups that prolong data taking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185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1" noProof="0" dirty="0"/>
                        <a:t>Notes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SzPct val="100000"/>
                        <a:buNone/>
                      </a:pP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marR="0" indent="-12031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Char char="•"/>
                        <a:tabLst/>
                        <a:defRPr/>
                      </a:pPr>
                      <a:r>
                        <a:rPr lang="en-US" sz="1000" noProof="0" dirty="0"/>
                        <a:t>There appears to be a secondary beam in </a:t>
                      </a:r>
                      <a:r>
                        <a:rPr lang="en-US" sz="1000" noProof="0"/>
                        <a:t>the machine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i="1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/>
                        <a:t>Secondary beam might </a:t>
                      </a:r>
                      <a:r>
                        <a:rPr lang="en-US" sz="1000" noProof="0" dirty="0" err="1"/>
                        <a:t>occure</a:t>
                      </a:r>
                      <a:r>
                        <a:rPr lang="en-US" sz="1000" noProof="0" dirty="0"/>
                        <a:t> due to cathode laser pulse picker issue</a:t>
                      </a:r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47EA-5109-452C-82C3-D08E6272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 at EA.A1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CA8B3-DC85-4C8F-9CE2-FE820162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92E3E88-73D6-4BB2-AE36-BF137325A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91" y="1037695"/>
            <a:ext cx="5848350" cy="51720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E33AE5D-2573-497D-8151-BF4267A5D404}"/>
              </a:ext>
            </a:extLst>
          </p:cNvPr>
          <p:cNvSpPr txBox="1"/>
          <p:nvPr/>
        </p:nvSpPr>
        <p:spPr>
          <a:xfrm>
            <a:off x="889000" y="1510405"/>
            <a:ext cx="3474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xrms</a:t>
            </a:r>
            <a:r>
              <a:rPr lang="de-DE" sz="1600" dirty="0"/>
              <a:t> = 61um (</a:t>
            </a:r>
            <a:r>
              <a:rPr lang="de-DE" sz="1600" dirty="0" err="1"/>
              <a:t>estimate</a:t>
            </a:r>
            <a:r>
              <a:rPr lang="de-DE" sz="1600" dirty="0"/>
              <a:t>...) </a:t>
            </a:r>
          </a:p>
        </p:txBody>
      </p:sp>
    </p:spTree>
    <p:extLst>
      <p:ext uri="{BB962C8B-B14F-4D97-AF65-F5344CB8AC3E}">
        <p14:creationId xmlns:p14="http://schemas.microsoft.com/office/powerpoint/2010/main" val="3567911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6" y="44624"/>
            <a:ext cx="12187592" cy="671770"/>
          </a:xfrm>
          <a:prstGeom prst="rect">
            <a:avLst/>
          </a:prstGeom>
          <a:noFill/>
        </p:spPr>
        <p:txBody>
          <a:bodyPr wrap="square" lIns="116760" tIns="58380" rIns="116760" bIns="58380" rtlCol="0">
            <a:spAutoFit/>
          </a:bodyPr>
          <a:lstStyle/>
          <a:p>
            <a:pPr algn="ctr"/>
            <a:r>
              <a:rPr lang="de-DE" sz="3599" b="1" dirty="0" err="1"/>
              <a:t>Schottky</a:t>
            </a:r>
            <a:r>
              <a:rPr lang="de-DE" sz="3599" b="1" dirty="0"/>
              <a:t> </a:t>
            </a:r>
            <a:r>
              <a:rPr lang="de-DE" sz="3599" b="1" dirty="0" err="1"/>
              <a:t>scan</a:t>
            </a:r>
            <a:r>
              <a:rPr lang="de-DE" sz="3599" b="1" dirty="0"/>
              <a:t> after </a:t>
            </a:r>
            <a:r>
              <a:rPr lang="de-DE" sz="3599" b="1" dirty="0" err="1"/>
              <a:t>laser</a:t>
            </a:r>
            <a:r>
              <a:rPr lang="de-DE" sz="3599" b="1" dirty="0"/>
              <a:t> </a:t>
            </a:r>
            <a:r>
              <a:rPr lang="de-DE" sz="3599" b="1" dirty="0" err="1"/>
              <a:t>alignment</a:t>
            </a:r>
            <a:endParaRPr lang="en-US" sz="3599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0373" y="3500991"/>
            <a:ext cx="935887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04" y="828022"/>
            <a:ext cx="12187593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indent="-285693">
              <a:buFont typeface="Wingdings" panose="05000000000000000000" pitchFamily="2" charset="2"/>
              <a:buChar char="Ø"/>
            </a:pPr>
            <a:r>
              <a:rPr lang="de-DE" dirty="0"/>
              <a:t>Measurement </a:t>
            </a:r>
            <a:r>
              <a:rPr lang="de-DE" dirty="0" err="1"/>
              <a:t>performed</a:t>
            </a:r>
            <a:r>
              <a:rPr lang="de-DE" dirty="0"/>
              <a:t> (26/11/2020) after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Cs</a:t>
            </a:r>
            <a:r>
              <a:rPr lang="de-DE" baseline="-25000" dirty="0"/>
              <a:t>2</a:t>
            </a:r>
            <a:r>
              <a:rPr lang="de-DE" dirty="0"/>
              <a:t>Te </a:t>
            </a:r>
            <a:r>
              <a:rPr lang="de-DE" dirty="0" err="1"/>
              <a:t>cathode</a:t>
            </a:r>
            <a:r>
              <a:rPr lang="de-DE" dirty="0"/>
              <a:t> (</a:t>
            </a:r>
            <a:r>
              <a:rPr lang="de-DE" dirty="0" err="1"/>
              <a:t>Gun</a:t>
            </a:r>
            <a:r>
              <a:rPr lang="de-DE" dirty="0"/>
              <a:t> SP 65 MV/m).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7" y="1413242"/>
            <a:ext cx="5014265" cy="316761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128598" y="4724844"/>
          <a:ext cx="3383592" cy="175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54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Native</a:t>
                      </a:r>
                      <a:r>
                        <a:rPr lang="de-DE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baseline="0" dirty="0" err="1">
                          <a:solidFill>
                            <a:schemeClr val="tx1"/>
                          </a:solidFill>
                        </a:rPr>
                        <a:t>charge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1"/>
                          </a:solidFill>
                        </a:rPr>
                        <a:t>1.253 pC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de-DE" sz="1800" b="1" dirty="0"/>
                        <a:t>Max.</a:t>
                      </a:r>
                      <a:r>
                        <a:rPr lang="de-DE" sz="1800" b="1" baseline="0" dirty="0"/>
                        <a:t> Charge</a:t>
                      </a:r>
                      <a:endParaRPr lang="en-US" sz="18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800" b="1" dirty="0"/>
                        <a:t>1.716 pC</a:t>
                      </a:r>
                      <a:endParaRPr lang="en-US" sz="18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de-DE" sz="1800" b="1" dirty="0"/>
                        <a:t>Laser</a:t>
                      </a:r>
                      <a:r>
                        <a:rPr lang="de-DE" sz="1800" b="1" baseline="0" dirty="0"/>
                        <a:t> pulse</a:t>
                      </a:r>
                      <a:endParaRPr lang="en-US" sz="18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800" b="1"/>
                        <a:t>1.35 ps rms</a:t>
                      </a:r>
                      <a:endParaRPr lang="en-US" sz="18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932">
                <a:tc>
                  <a:txBody>
                    <a:bodyPr/>
                    <a:lstStyle/>
                    <a:p>
                      <a:r>
                        <a:rPr lang="de-DE" sz="1800" b="1" dirty="0" err="1"/>
                        <a:t>Cathode</a:t>
                      </a:r>
                      <a:r>
                        <a:rPr lang="de-DE" sz="1800" b="1" dirty="0"/>
                        <a:t> </a:t>
                      </a:r>
                      <a:r>
                        <a:rPr lang="de-DE" sz="1800" b="1" dirty="0" err="1"/>
                        <a:t>delay</a:t>
                      </a:r>
                      <a:endParaRPr lang="en-US" sz="18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800" b="1" dirty="0"/>
                        <a:t>1.27 </a:t>
                      </a:r>
                      <a:r>
                        <a:rPr lang="de-DE" sz="1800" b="1" dirty="0" err="1"/>
                        <a:t>ps</a:t>
                      </a:r>
                      <a:endParaRPr lang="en-US" sz="18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05" y="6380645"/>
            <a:ext cx="12187592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indent="-285693">
              <a:buFont typeface="Wingdings" panose="05000000000000000000" pitchFamily="2" charset="2"/>
              <a:buChar char="Ø"/>
            </a:pPr>
            <a:r>
              <a:rPr lang="de-DE" dirty="0" err="1"/>
              <a:t>Schottky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massively</a:t>
            </a:r>
            <a:r>
              <a:rPr lang="de-DE" dirty="0"/>
              <a:t> </a:t>
            </a: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pulse </a:t>
            </a:r>
            <a:r>
              <a:rPr lang="de-DE" dirty="0" err="1"/>
              <a:t>duration</a:t>
            </a:r>
            <a:r>
              <a:rPr lang="de-DE" dirty="0"/>
              <a:t>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changed</a:t>
            </a:r>
            <a:r>
              <a:rPr lang="de-DE" dirty="0"/>
              <a:t> (</a:t>
            </a:r>
            <a:r>
              <a:rPr lang="de-DE" dirty="0" err="1"/>
              <a:t>increased</a:t>
            </a:r>
            <a:r>
              <a:rPr lang="de-DE" dirty="0"/>
              <a:t>).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9119636" y="4796835"/>
          <a:ext cx="2879654" cy="1885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986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Native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charge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0.602 pC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76">
                <a:tc>
                  <a:txBody>
                    <a:bodyPr/>
                    <a:lstStyle/>
                    <a:p>
                      <a:r>
                        <a:rPr lang="de-DE" sz="1600" b="1" dirty="0"/>
                        <a:t>Max.</a:t>
                      </a:r>
                      <a:r>
                        <a:rPr lang="de-DE" sz="1600" b="1" baseline="0" dirty="0"/>
                        <a:t> Charge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1.555 pC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83">
                <a:tc>
                  <a:txBody>
                    <a:bodyPr/>
                    <a:lstStyle/>
                    <a:p>
                      <a:r>
                        <a:rPr lang="de-DE" sz="1600" b="1" dirty="0"/>
                        <a:t>Laser</a:t>
                      </a:r>
                      <a:r>
                        <a:rPr lang="de-DE" sz="1600" b="1" baseline="0" dirty="0"/>
                        <a:t> pulse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0.546 </a:t>
                      </a:r>
                      <a:r>
                        <a:rPr lang="de-DE" sz="1600" b="1" dirty="0" err="1"/>
                        <a:t>ps</a:t>
                      </a:r>
                      <a:r>
                        <a:rPr lang="de-DE" sz="1600" b="1" dirty="0"/>
                        <a:t> rms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986">
                <a:tc>
                  <a:txBody>
                    <a:bodyPr/>
                    <a:lstStyle/>
                    <a:p>
                      <a:r>
                        <a:rPr lang="de-DE" sz="1600" b="1" dirty="0" err="1"/>
                        <a:t>Cathode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delay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1.38 </a:t>
                      </a:r>
                      <a:r>
                        <a:rPr lang="de-DE" sz="1600" b="1" dirty="0" err="1"/>
                        <a:t>ps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808035" y="4789197"/>
          <a:ext cx="2951644" cy="1899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986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Native</a:t>
                      </a:r>
                      <a:r>
                        <a:rPr lang="de-DE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>
                          <a:solidFill>
                            <a:schemeClr val="tx1"/>
                          </a:solidFill>
                        </a:rPr>
                        <a:t>charge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0.447 pC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de-DE" sz="1600" b="1" dirty="0"/>
                        <a:t>Max.</a:t>
                      </a:r>
                      <a:r>
                        <a:rPr lang="de-DE" sz="1600" b="1" baseline="0" dirty="0"/>
                        <a:t> Charge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1.547 pC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54">
                <a:tc>
                  <a:txBody>
                    <a:bodyPr/>
                    <a:lstStyle/>
                    <a:p>
                      <a:r>
                        <a:rPr lang="de-DE" sz="1600" b="1" dirty="0"/>
                        <a:t>Laser</a:t>
                      </a:r>
                      <a:r>
                        <a:rPr lang="de-DE" sz="1600" b="1" baseline="0" dirty="0"/>
                        <a:t> pulse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0.546 </a:t>
                      </a:r>
                      <a:r>
                        <a:rPr lang="de-DE" sz="1600" b="1" dirty="0" err="1"/>
                        <a:t>ps</a:t>
                      </a:r>
                      <a:r>
                        <a:rPr lang="de-DE" sz="1600" b="1" dirty="0"/>
                        <a:t> rms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986">
                <a:tc>
                  <a:txBody>
                    <a:bodyPr/>
                    <a:lstStyle/>
                    <a:p>
                      <a:r>
                        <a:rPr lang="de-DE" sz="1600" b="1" dirty="0" err="1"/>
                        <a:t>Cathode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delay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≈ 0 </a:t>
                      </a:r>
                      <a:r>
                        <a:rPr lang="de-DE" sz="1600" b="1" dirty="0" err="1"/>
                        <a:t>ps</a:t>
                      </a:r>
                      <a:endParaRPr lang="en-US" sz="1600" b="1" dirty="0"/>
                    </a:p>
                  </a:txBody>
                  <a:tcPr marL="91419" marR="91419"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880026" y="4436879"/>
            <a:ext cx="2807662" cy="30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Mo 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cathode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(23/10/2020)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19636" y="4436879"/>
            <a:ext cx="2879653" cy="30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Cs2Te 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cathode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(14/08/2020)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13242"/>
            <a:ext cx="5522207" cy="297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6" y="44624"/>
            <a:ext cx="12187592" cy="671770"/>
          </a:xfrm>
          <a:prstGeom prst="rect">
            <a:avLst/>
          </a:prstGeom>
          <a:noFill/>
        </p:spPr>
        <p:txBody>
          <a:bodyPr wrap="square" lIns="116760" tIns="58380" rIns="116760" bIns="58380" rtlCol="0">
            <a:spAutoFit/>
          </a:bodyPr>
          <a:lstStyle/>
          <a:p>
            <a:pPr algn="ctr"/>
            <a:r>
              <a:rPr lang="de-DE" sz="3599" b="1" dirty="0" err="1"/>
              <a:t>Gun</a:t>
            </a:r>
            <a:r>
              <a:rPr lang="de-DE" sz="3599" b="1" dirty="0"/>
              <a:t> max. </a:t>
            </a:r>
            <a:r>
              <a:rPr lang="de-DE" sz="3599" b="1" dirty="0" err="1"/>
              <a:t>momentum</a:t>
            </a:r>
            <a:r>
              <a:rPr lang="de-DE" sz="3599" b="1" dirty="0"/>
              <a:t> </a:t>
            </a:r>
            <a:r>
              <a:rPr lang="de-DE" sz="3599" b="1" dirty="0" err="1"/>
              <a:t>vs</a:t>
            </a:r>
            <a:r>
              <a:rPr lang="de-DE" sz="3599" b="1" dirty="0"/>
              <a:t> power</a:t>
            </a:r>
            <a:endParaRPr lang="en-US" sz="3599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0373" y="3500991"/>
            <a:ext cx="935887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04" y="828022"/>
            <a:ext cx="12187593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indent="-285693">
              <a:buFont typeface="Wingdings" panose="05000000000000000000" pitchFamily="2" charset="2"/>
              <a:buChar char="Ø"/>
            </a:pPr>
            <a:r>
              <a:rPr lang="de-DE" dirty="0"/>
              <a:t>Measurement </a:t>
            </a:r>
            <a:r>
              <a:rPr lang="de-DE" dirty="0" err="1"/>
              <a:t>performed</a:t>
            </a:r>
            <a:r>
              <a:rPr lang="de-DE" dirty="0"/>
              <a:t> (20/11/2020)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Cs</a:t>
            </a:r>
            <a:r>
              <a:rPr lang="de-DE" baseline="-25000" dirty="0"/>
              <a:t>2</a:t>
            </a:r>
            <a:r>
              <a:rPr lang="de-DE" dirty="0"/>
              <a:t>Te </a:t>
            </a:r>
            <a:r>
              <a:rPr lang="de-DE" dirty="0" err="1"/>
              <a:t>cathode</a:t>
            </a:r>
            <a:r>
              <a:rPr lang="de-DE" dirty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9" y="1421896"/>
            <a:ext cx="4967401" cy="315896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376087" y="2708957"/>
            <a:ext cx="1583809" cy="4857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6087" y="2230925"/>
            <a:ext cx="1583809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Single e</a:t>
            </a:r>
            <a:r>
              <a:rPr lang="de-DE" sz="14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ASTRA </a:t>
            </a:r>
            <a:r>
              <a:rPr lang="de-DE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80" y="1421896"/>
            <a:ext cx="4967402" cy="31589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05" y="4796836"/>
            <a:ext cx="12187592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indent="-285693">
              <a:buFont typeface="Wingdings" panose="05000000000000000000" pitchFamily="2" charset="2"/>
              <a:buChar char="Ø"/>
            </a:pP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shunt</a:t>
            </a:r>
            <a:r>
              <a:rPr lang="de-DE" dirty="0"/>
              <a:t> </a:t>
            </a:r>
            <a:r>
              <a:rPr lang="de-DE" dirty="0" err="1"/>
              <a:t>impedance</a:t>
            </a:r>
            <a:r>
              <a:rPr lang="de-DE" dirty="0"/>
              <a:t> </a:t>
            </a:r>
            <a:r>
              <a:rPr lang="de-DE" dirty="0" err="1"/>
              <a:t>determined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38.20 +/- 0.02.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37.92 +/- 0.06 </a:t>
            </a:r>
            <a:r>
              <a:rPr lang="de-DE" dirty="0" err="1"/>
              <a:t>determined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Mo </a:t>
            </a:r>
            <a:r>
              <a:rPr lang="de-DE" dirty="0" err="1"/>
              <a:t>cathode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.</a:t>
            </a:r>
          </a:p>
          <a:p>
            <a:pPr marL="285693" indent="-285693">
              <a:buFont typeface="Wingdings" panose="05000000000000000000" pitchFamily="2" charset="2"/>
              <a:buChar char="Ø"/>
            </a:pPr>
            <a:endParaRPr lang="de-DE" dirty="0"/>
          </a:p>
          <a:p>
            <a:pPr marL="285693" indent="-285693">
              <a:buFont typeface="Wingdings" panose="05000000000000000000" pitchFamily="2" charset="2"/>
              <a:buChar char="Ø"/>
            </a:pPr>
            <a:r>
              <a:rPr lang="de-DE" dirty="0" err="1"/>
              <a:t>Confirmed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gun</a:t>
            </a:r>
            <a:r>
              <a:rPr lang="de-DE" dirty="0"/>
              <a:t> (47.67).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3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E46B-D372-4FD4-A3DF-1618DF51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BKR –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back…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761B39-A44B-420D-8A21-CD8E80298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1285145"/>
            <a:ext cx="6680200" cy="50101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6C6F5-3D93-4812-A207-C58CDFAF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BD22E-52ED-4365-9BD2-F863599679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soo</a:t>
            </a:r>
            <a:r>
              <a:rPr lang="de-DE" dirty="0"/>
              <a:t> </a:t>
            </a:r>
            <a:r>
              <a:rPr lang="de-DE" dirty="0" err="1"/>
              <a:t>quiet</a:t>
            </a:r>
            <a:r>
              <a:rPr lang="de-DE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40A02-E9BA-4EA9-A085-61D76810F583}"/>
              </a:ext>
            </a:extLst>
          </p:cNvPr>
          <p:cNvSpPr txBox="1"/>
          <p:nvPr/>
        </p:nvSpPr>
        <p:spPr>
          <a:xfrm>
            <a:off x="7340168" y="1780249"/>
            <a:ext cx="4700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All „</a:t>
            </a:r>
            <a:r>
              <a:rPr lang="de-DE" sz="1600" dirty="0" err="1"/>
              <a:t>guests</a:t>
            </a:r>
            <a:r>
              <a:rPr lang="de-DE" sz="1600" dirty="0"/>
              <a:t>“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>
                <a:solidFill>
                  <a:srgbClr val="FF0000"/>
                </a:solidFill>
              </a:rPr>
              <a:t>sign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the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attendance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list</a:t>
            </a:r>
            <a:r>
              <a:rPr lang="de-DE" sz="16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shift leader can be identified through the logbook and does not need to sign in here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F0000"/>
                </a:solidFill>
              </a:rPr>
              <a:t>No</a:t>
            </a:r>
            <a:r>
              <a:rPr lang="de-DE" sz="1600" dirty="0">
                <a:solidFill>
                  <a:srgbClr val="FF0000"/>
                </a:solidFill>
              </a:rPr>
              <a:t> hand-</a:t>
            </a:r>
            <a:r>
              <a:rPr lang="de-DE" sz="1600" dirty="0" err="1">
                <a:solidFill>
                  <a:srgbClr val="FF0000"/>
                </a:solidFill>
              </a:rPr>
              <a:t>shaking</a:t>
            </a:r>
            <a:r>
              <a:rPr lang="de-DE" sz="1600" dirty="0">
                <a:solidFill>
                  <a:srgbClr val="FF0000"/>
                </a:solidFill>
              </a:rPr>
              <a:t>, </a:t>
            </a:r>
            <a:r>
              <a:rPr lang="de-DE" sz="1600" dirty="0" err="1">
                <a:solidFill>
                  <a:srgbClr val="FF0000"/>
                </a:solidFill>
              </a:rPr>
              <a:t>keep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the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distance</a:t>
            </a:r>
            <a:r>
              <a:rPr lang="de-DE" sz="1600" dirty="0">
                <a:solidFill>
                  <a:srgbClr val="FF0000"/>
                </a:solidFill>
              </a:rPr>
              <a:t> – 1.5m!!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2 </a:t>
            </a:r>
            <a:r>
              <a:rPr lang="de-DE" sz="1600" dirty="0" err="1"/>
              <a:t>people</a:t>
            </a:r>
            <a:r>
              <a:rPr lang="de-DE" sz="1600" dirty="0"/>
              <a:t> w.o. </a:t>
            </a:r>
            <a:r>
              <a:rPr lang="de-DE" sz="1600" dirty="0" err="1"/>
              <a:t>masks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ok (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distance</a:t>
            </a:r>
            <a:r>
              <a:rPr lang="de-DE" sz="1600" dirty="0"/>
              <a:t>) </a:t>
            </a:r>
            <a:r>
              <a:rPr lang="de-DE" sz="1600" dirty="0" err="1"/>
              <a:t>if</a:t>
            </a:r>
            <a:r>
              <a:rPr lang="de-DE" sz="1600" dirty="0"/>
              <a:t> </a:t>
            </a:r>
            <a:r>
              <a:rPr lang="de-DE" sz="1600" dirty="0" err="1"/>
              <a:t>there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>
                <a:solidFill>
                  <a:srgbClr val="FF0000"/>
                </a:solidFill>
              </a:rPr>
              <a:t>more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then</a:t>
            </a:r>
            <a:r>
              <a:rPr lang="de-DE" sz="1600" dirty="0">
                <a:solidFill>
                  <a:srgbClr val="FF0000"/>
                </a:solidFill>
              </a:rPr>
              <a:t> 2 </a:t>
            </a:r>
            <a:r>
              <a:rPr lang="de-DE" sz="1600" dirty="0" err="1">
                <a:solidFill>
                  <a:srgbClr val="FF0000"/>
                </a:solidFill>
              </a:rPr>
              <a:t>people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wear</a:t>
            </a:r>
            <a:r>
              <a:rPr lang="de-DE" sz="1600" dirty="0">
                <a:solidFill>
                  <a:srgbClr val="FF0000"/>
                </a:solidFill>
              </a:rPr>
              <a:t> a </a:t>
            </a:r>
            <a:r>
              <a:rPr lang="de-DE" sz="1600" dirty="0" err="1">
                <a:solidFill>
                  <a:srgbClr val="FF0000"/>
                </a:solidFill>
              </a:rPr>
              <a:t>mask</a:t>
            </a:r>
            <a:r>
              <a:rPr lang="de-DE" sz="16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F0000"/>
                </a:solidFill>
              </a:rPr>
              <a:t>Please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>
                <a:solidFill>
                  <a:srgbClr val="FF0000"/>
                </a:solidFill>
              </a:rPr>
              <a:t>disinfect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keyboards</a:t>
            </a:r>
            <a:r>
              <a:rPr lang="de-DE" sz="1600" dirty="0"/>
              <a:t>, </a:t>
            </a:r>
            <a:r>
              <a:rPr lang="de-DE" sz="1600" dirty="0" err="1"/>
              <a:t>mouse</a:t>
            </a:r>
            <a:r>
              <a:rPr lang="de-DE" sz="1600" dirty="0"/>
              <a:t>, </a:t>
            </a:r>
            <a:r>
              <a:rPr lang="de-DE" sz="1600" dirty="0" err="1"/>
              <a:t>chairs</a:t>
            </a:r>
            <a:r>
              <a:rPr lang="de-DE" sz="1600" dirty="0"/>
              <a:t> and </a:t>
            </a:r>
            <a:r>
              <a:rPr lang="de-DE" sz="1600" dirty="0" err="1"/>
              <a:t>telefon</a:t>
            </a:r>
            <a:r>
              <a:rPr lang="de-DE" sz="1600" dirty="0"/>
              <a:t> after </a:t>
            </a:r>
            <a:r>
              <a:rPr lang="de-DE" sz="1600" dirty="0" err="1"/>
              <a:t>the</a:t>
            </a:r>
            <a:r>
              <a:rPr lang="de-DE" sz="1600" dirty="0"/>
              <a:t> shift.</a:t>
            </a:r>
          </a:p>
        </p:txBody>
      </p:sp>
    </p:spTree>
    <p:extLst>
      <p:ext uri="{BB962C8B-B14F-4D97-AF65-F5344CB8AC3E}">
        <p14:creationId xmlns:p14="http://schemas.microsoft.com/office/powerpoint/2010/main" val="817337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D44C-4A18-4226-9B04-CA86045F8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Technical </a:t>
            </a:r>
            <a:r>
              <a:rPr lang="de-DE" dirty="0" err="1"/>
              <a:t>issues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58A68F-EEB1-4401-9229-F44FF1259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8" y="1383701"/>
            <a:ext cx="3757612" cy="50101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3EFE5-7067-4002-9A64-7CD0DB33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D96D5-FC10-4B7A-9A78-ABC2FD76F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X1 screen </a:t>
            </a:r>
            <a:r>
              <a:rPr lang="de-DE"/>
              <a:t>object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8D699D-4684-4358-9056-CF3F01342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628" y="1383701"/>
            <a:ext cx="3757613" cy="5010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498EF5-8413-4C4F-BC3B-0F2DE730902A}"/>
              </a:ext>
            </a:extLst>
          </p:cNvPr>
          <p:cNvSpPr txBox="1"/>
          <p:nvPr/>
        </p:nvSpPr>
        <p:spPr>
          <a:xfrm>
            <a:off x="4147125" y="2711115"/>
            <a:ext cx="2714205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1600" dirty="0"/>
              <a:t>MVS will do </a:t>
            </a:r>
            <a:r>
              <a:rPr lang="de-DE" sz="1600" dirty="0" err="1"/>
              <a:t>some</a:t>
            </a:r>
            <a:r>
              <a:rPr lang="de-DE" sz="1600" dirty="0"/>
              <a:t> clean-</a:t>
            </a:r>
            <a:r>
              <a:rPr lang="de-DE" sz="1600" dirty="0" err="1"/>
              <a:t>up</a:t>
            </a:r>
            <a:r>
              <a:rPr lang="de-DE" sz="1600" dirty="0"/>
              <a:t>.</a:t>
            </a:r>
          </a:p>
          <a:p>
            <a:r>
              <a:rPr lang="de-DE" sz="1600" dirty="0"/>
              <a:t>Date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defined</a:t>
            </a:r>
            <a:r>
              <a:rPr lang="de-D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026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A314-BA0A-46EA-8177-2A3078A3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Double </a:t>
            </a:r>
            <a:r>
              <a:rPr lang="de-DE" dirty="0" err="1"/>
              <a:t>peak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spectrometer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555901-4F6A-4B0E-A2F8-9C0E3304D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8" y="1213544"/>
            <a:ext cx="4120317" cy="262155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35BE4-9764-4364-AF08-2466E227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75DE4-2D43-4A8D-9234-EFA59852A2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1F022-5984-4DFC-A1E9-77C94FEB5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558" y="3832315"/>
            <a:ext cx="4379495" cy="2786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0744C-7B4D-448C-A05F-4F73C9831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8" t="20234" r="20293" b="43041"/>
          <a:stretch/>
        </p:blipFill>
        <p:spPr>
          <a:xfrm>
            <a:off x="791578" y="4205787"/>
            <a:ext cx="4379495" cy="2518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9666EB-ED7D-412D-ADC8-F37CF6B59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" t="8772" r="2669" b="27134"/>
          <a:stretch/>
        </p:blipFill>
        <p:spPr>
          <a:xfrm>
            <a:off x="7663696" y="90359"/>
            <a:ext cx="4290180" cy="29609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1770ED-D68F-4D4B-AE6E-F4926C3F5BF9}"/>
              </a:ext>
            </a:extLst>
          </p:cNvPr>
          <p:cNvSpPr txBox="1"/>
          <p:nvPr/>
        </p:nvSpPr>
        <p:spPr>
          <a:xfrm>
            <a:off x="1742277" y="1567443"/>
            <a:ext cx="2693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DAMON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aperture</a:t>
            </a:r>
            <a:endParaRPr lang="de-D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C6604-6EBB-4FBD-A67A-22909D9CC1BC}"/>
              </a:ext>
            </a:extLst>
          </p:cNvPr>
          <p:cNvSpPr txBox="1"/>
          <p:nvPr/>
        </p:nvSpPr>
        <p:spPr>
          <a:xfrm>
            <a:off x="8852352" y="4270101"/>
            <a:ext cx="2978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DAMON </a:t>
            </a:r>
            <a:r>
              <a:rPr lang="de-DE" sz="1600" dirty="0" err="1"/>
              <a:t>without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aperture</a:t>
            </a:r>
            <a:endParaRPr lang="de-DE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F21CF-0A84-4356-A0CD-25D33DE85D2D}"/>
              </a:ext>
            </a:extLst>
          </p:cNvPr>
          <p:cNvSpPr txBox="1"/>
          <p:nvPr/>
        </p:nvSpPr>
        <p:spPr>
          <a:xfrm>
            <a:off x="1651539" y="4652666"/>
            <a:ext cx="3376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PDE Screen R1 </a:t>
            </a:r>
            <a:r>
              <a:rPr lang="de-DE" sz="1600" dirty="0" err="1">
                <a:solidFill>
                  <a:schemeClr val="bg1"/>
                </a:solidFill>
              </a:rPr>
              <a:t>with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laser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aperture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0D7D2-70CE-4BCF-8826-6787A6B756C2}"/>
              </a:ext>
            </a:extLst>
          </p:cNvPr>
          <p:cNvSpPr txBox="1"/>
          <p:nvPr/>
        </p:nvSpPr>
        <p:spPr>
          <a:xfrm>
            <a:off x="8212200" y="792704"/>
            <a:ext cx="3571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PDE </a:t>
            </a:r>
            <a:r>
              <a:rPr lang="de-DE" sz="1600" dirty="0" err="1"/>
              <a:t>spectrum</a:t>
            </a:r>
            <a:r>
              <a:rPr lang="de-DE" sz="1600" dirty="0"/>
              <a:t> R1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r>
              <a:rPr lang="de-DE" sz="1600" dirty="0"/>
              <a:t> </a:t>
            </a:r>
            <a:r>
              <a:rPr lang="de-DE" sz="1600" dirty="0" err="1"/>
              <a:t>aperture</a:t>
            </a:r>
            <a:endParaRPr lang="de-DE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130DC-2F38-4474-A8AB-1080F6421522}"/>
              </a:ext>
            </a:extLst>
          </p:cNvPr>
          <p:cNvSpPr txBox="1"/>
          <p:nvPr/>
        </p:nvSpPr>
        <p:spPr>
          <a:xfrm>
            <a:off x="4435643" y="2390289"/>
            <a:ext cx="3568477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1600" dirty="0"/>
              <a:t>FS-LA </a:t>
            </a:r>
            <a:r>
              <a:rPr lang="de-DE" sz="1600" dirty="0" err="1"/>
              <a:t>assumes</a:t>
            </a:r>
            <a:r>
              <a:rPr lang="de-DE" sz="1600" dirty="0"/>
              <a:t> pulse </a:t>
            </a:r>
            <a:r>
              <a:rPr lang="de-DE" sz="1600" dirty="0" err="1"/>
              <a:t>picking</a:t>
            </a:r>
            <a:r>
              <a:rPr lang="de-DE" sz="1600" dirty="0"/>
              <a:t> </a:t>
            </a:r>
            <a:r>
              <a:rPr lang="de-DE" sz="1600" dirty="0" err="1"/>
              <a:t>issues</a:t>
            </a:r>
            <a:r>
              <a:rPr lang="de-DE" sz="1600" dirty="0"/>
              <a:t>.</a:t>
            </a:r>
          </a:p>
          <a:p>
            <a:r>
              <a:rPr lang="de-DE" sz="1600" dirty="0"/>
              <a:t>Analysis </a:t>
            </a:r>
            <a:r>
              <a:rPr lang="de-DE" sz="1600" dirty="0" err="1"/>
              <a:t>ongoing</a:t>
            </a:r>
            <a:r>
              <a:rPr lang="de-D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077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947EA-5109-452C-82C3-D08E6272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Stability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7D7371-47A4-4963-A89C-737F90D6C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4867" y="-150200"/>
            <a:ext cx="7272866" cy="72728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CA8B3-DC85-4C8F-9CE2-FE820162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ARES beam time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F3AE5-EBBC-4491-BEBF-3B777A633B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026A2E1-182E-45BB-AB3D-625A90BC2F1F}"/>
              </a:ext>
            </a:extLst>
          </p:cNvPr>
          <p:cNvSpPr txBox="1"/>
          <p:nvPr/>
        </p:nvSpPr>
        <p:spPr>
          <a:xfrm rot="16200000">
            <a:off x="3320464" y="4380840"/>
            <a:ext cx="4819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(mm)</a:t>
            </a:r>
            <a:endParaRPr lang="de-DE" sz="800" dirty="0" err="1"/>
          </a:p>
        </p:txBody>
      </p:sp>
    </p:spTree>
    <p:extLst>
      <p:ext uri="{BB962C8B-B14F-4D97-AF65-F5344CB8AC3E}">
        <p14:creationId xmlns:p14="http://schemas.microsoft.com/office/powerpoint/2010/main" val="357155245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 (1)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Microsoft Office PowerPoint</Application>
  <PresentationFormat>Breitbild</PresentationFormat>
  <Paragraphs>127</Paragraphs>
  <Slides>12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DESY_PowerPoint_16x9_en (1)</vt:lpstr>
      <vt:lpstr>ARES Operation Meeting</vt:lpstr>
      <vt:lpstr>Summary</vt:lpstr>
      <vt:lpstr>Beam at EA.A1 in the chamber</vt:lpstr>
      <vt:lpstr>PowerPoint-Präsentation</vt:lpstr>
      <vt:lpstr>PowerPoint-Präsentation</vt:lpstr>
      <vt:lpstr>BKR – we are back…</vt:lpstr>
      <vt:lpstr>Technical issues</vt:lpstr>
      <vt:lpstr>Double peak on the spectrometer</vt:lpstr>
      <vt:lpstr>Stability</vt:lpstr>
      <vt:lpstr>Next steps</vt:lpstr>
      <vt:lpstr>Schedule</vt:lpstr>
      <vt:lpstr>ARES 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Damage on X1</dc:title>
  <dc:creator>Burkart, Florian</dc:creator>
  <cp:lastModifiedBy>Kuropka, Willi</cp:lastModifiedBy>
  <cp:revision>19</cp:revision>
  <dcterms:created xsi:type="dcterms:W3CDTF">2020-11-23T08:04:33Z</dcterms:created>
  <dcterms:modified xsi:type="dcterms:W3CDTF">2020-12-07T11:45:58Z</dcterms:modified>
</cp:coreProperties>
</file>