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12" r:id="rId2"/>
    <p:sldId id="318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15" r:id="rId11"/>
    <p:sldId id="280" r:id="rId12"/>
    <p:sldId id="31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1" autoAdjust="0"/>
    <p:restoredTop sz="94667" autoAdjust="0"/>
  </p:normalViewPr>
  <p:slideViewPr>
    <p:cSldViewPr showGuides="1">
      <p:cViewPr varScale="1">
        <p:scale>
          <a:sx n="84" d="100"/>
          <a:sy n="84" d="100"/>
        </p:scale>
        <p:origin x="246" y="6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14.12.2020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14.12.2020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ARES operation meeting, 14.12.2020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ARES </a:t>
            </a:r>
            <a:r>
              <a:rPr lang="de-DE" dirty="0" err="1"/>
              <a:t>Operations</a:t>
            </a:r>
            <a:r>
              <a:rPr lang="de-DE" dirty="0"/>
              <a:t>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50 /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W. Kuropka, on behalf of the ARES shift crew and ACHIP@SINBAD</a:t>
            </a:r>
          </a:p>
        </p:txBody>
      </p:sp>
    </p:spTree>
    <p:extLst>
      <p:ext uri="{BB962C8B-B14F-4D97-AF65-F5344CB8AC3E}">
        <p14:creationId xmlns:p14="http://schemas.microsoft.com/office/powerpoint/2010/main" val="206905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r>
              <a:rPr lang="en-US" i="1" dirty="0"/>
              <a:t>Few magnet </a:t>
            </a:r>
            <a:r>
              <a:rPr lang="en-US" i="1" dirty="0" err="1"/>
              <a:t>hickups</a:t>
            </a:r>
            <a:endParaRPr lang="en-US" i="1" dirty="0"/>
          </a:p>
          <a:p>
            <a:r>
              <a:rPr lang="de-DE" i="1" dirty="0"/>
              <a:t>f</a:t>
            </a:r>
            <a:r>
              <a:rPr lang="en-US" i="1" dirty="0" err="1"/>
              <a:t>ew</a:t>
            </a:r>
            <a:r>
              <a:rPr lang="en-US" i="1" dirty="0"/>
              <a:t> vacuum events</a:t>
            </a:r>
          </a:p>
          <a:p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ARES operation meeting, 14.12.2020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week 51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Cathode laser investigation by FS-LA</a:t>
            </a: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investigation of EA quad triplet alignment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349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E586F0-A928-4E7E-9DEE-952EA962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platzhalt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/>
              <a:t>51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1305492051"/>
              </p:ext>
            </p:extLst>
          </p:nvPr>
        </p:nvGraphicFramePr>
        <p:xfrm>
          <a:off x="378658" y="1196752"/>
          <a:ext cx="11405354" cy="4471800"/>
        </p:xfrm>
        <a:graphic>
          <a:graphicData uri="http://schemas.openxmlformats.org/drawingml/2006/table">
            <a:tbl>
              <a:tblPr bandRow="1"/>
              <a:tblGrid>
                <a:gridCol w="392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b="1" noProof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b="1" noProof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14.12.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Florian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15.12.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16.12.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b="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17.12.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baseline="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Hannes/Willi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18.12.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Thomas/Hannes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568" y="6239825"/>
            <a:ext cx="7442200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1E11A-DEDC-4A9A-B193-C19265CF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393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Report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week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ACHIP </a:t>
            </a:r>
            <a:r>
              <a:rPr lang="de-DE" dirty="0" err="1"/>
              <a:t>run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Monday: Transmission of the 2um laser through the EA chamber</a:t>
            </a:r>
          </a:p>
          <a:p>
            <a:r>
              <a:rPr lang="en-US" dirty="0"/>
              <a:t>Tuesday: set up working point for electron transmission through DLA, and radiation detection</a:t>
            </a:r>
          </a:p>
          <a:p>
            <a:r>
              <a:rPr lang="en-US" dirty="0"/>
              <a:t>Wednesday: still setup for transmission, got the beam on chamber YAG screen</a:t>
            </a:r>
          </a:p>
          <a:p>
            <a:r>
              <a:rPr lang="en-US" dirty="0"/>
              <a:t>Thursday: beam easy to find on EA.A1, trying to decrease </a:t>
            </a:r>
            <a:r>
              <a:rPr lang="en-US" dirty="0" err="1"/>
              <a:t>spotsize</a:t>
            </a:r>
            <a:r>
              <a:rPr lang="en-US" dirty="0"/>
              <a:t>, additional camera installed at chamber view port, big thanks to Olaf and MEA</a:t>
            </a:r>
          </a:p>
          <a:p>
            <a:r>
              <a:rPr lang="en-US" dirty="0"/>
              <a:t>Friday: observe the glowing DLA via the viewport camera</a:t>
            </a:r>
          </a:p>
          <a:p>
            <a:r>
              <a:rPr lang="en-US" dirty="0"/>
              <a:t>Weekend: long term stability measurement using the PDE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0B7692-50D1-4085-B7CC-CF55DE62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528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r>
              <a:rPr lang="en-US" i="1" dirty="0"/>
              <a:t>Secondary beam, we still do not know where it is coming from, pulse picking is not the problem</a:t>
            </a:r>
          </a:p>
          <a:p>
            <a:r>
              <a:rPr lang="en-US" i="1" dirty="0"/>
              <a:t>Large energy spread due to secondary beam, focus of the main beam is impossible to find</a:t>
            </a:r>
          </a:p>
          <a:p>
            <a:r>
              <a:rPr lang="en-US" i="1" dirty="0" err="1"/>
              <a:t>Missalignment</a:t>
            </a:r>
            <a:r>
              <a:rPr lang="en-US" i="1" dirty="0"/>
              <a:t> of the EA quads also adds dispersion</a:t>
            </a:r>
          </a:p>
          <a:p>
            <a:r>
              <a:rPr lang="en-US" i="1" dirty="0"/>
              <a:t>Could not detect radiation from the DLA using optical spectrometer, but is visible on the observation camera</a:t>
            </a:r>
          </a:p>
          <a:p>
            <a:r>
              <a:rPr lang="en-US" i="1" dirty="0"/>
              <a:t>Alignment channels in the sample holder are too easy to find…smaller channels would be great</a:t>
            </a:r>
          </a:p>
          <a:p>
            <a:r>
              <a:rPr lang="de-DE" i="1" dirty="0"/>
              <a:t>f</a:t>
            </a:r>
            <a:r>
              <a:rPr lang="en-US" i="1" dirty="0" err="1"/>
              <a:t>inally</a:t>
            </a:r>
            <a:r>
              <a:rPr lang="en-US" i="1" dirty="0"/>
              <a:t>…optical fiber of the spectrometer is in the beam path for some hexapod positions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0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issues 1 – secondary beam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4D4136-DEEB-4764-84F7-7D9B82228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007126"/>
            <a:ext cx="5121940" cy="5301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675679-85A0-451E-B462-2782FD536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4" y="786941"/>
            <a:ext cx="4725274" cy="58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3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issues 2 – EA.A1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4EE1D-518F-4E42-9C37-B6281337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196752"/>
            <a:ext cx="4800600" cy="48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275735-D7D1-44E6-8FD6-4E46CA24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12" y="2164135"/>
            <a:ext cx="4336416" cy="2073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9684EF-73C5-4C8F-BE4F-6CC3467AE333}"/>
              </a:ext>
            </a:extLst>
          </p:cNvPr>
          <p:cNvSpPr txBox="1"/>
          <p:nvPr/>
        </p:nvSpPr>
        <p:spPr>
          <a:xfrm>
            <a:off x="7896200" y="1556792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observation camera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75C7D-3F14-40B5-A178-A78623494B4D}"/>
              </a:ext>
            </a:extLst>
          </p:cNvPr>
          <p:cNvSpPr txBox="1"/>
          <p:nvPr/>
        </p:nvSpPr>
        <p:spPr>
          <a:xfrm>
            <a:off x="911424" y="6054841"/>
            <a:ext cx="3363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Horizontal beam </a:t>
            </a:r>
            <a:r>
              <a:rPr lang="de-DE" sz="1600" dirty="0" err="1"/>
              <a:t>size</a:t>
            </a:r>
            <a:r>
              <a:rPr lang="de-DE" sz="1600" dirty="0"/>
              <a:t>: ~58 um, </a:t>
            </a:r>
            <a:r>
              <a:rPr lang="de-DE" sz="1600" dirty="0" err="1"/>
              <a:t>rms</a:t>
            </a: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02724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issues 3 – EA chamber spectrometer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684EF-73C5-4C8F-BE4F-6CC3467AE333}"/>
              </a:ext>
            </a:extLst>
          </p:cNvPr>
          <p:cNvSpPr txBox="1"/>
          <p:nvPr/>
        </p:nvSpPr>
        <p:spPr>
          <a:xfrm>
            <a:off x="7556974" y="1484784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observation camera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75C7D-3F14-40B5-A178-A78623494B4D}"/>
              </a:ext>
            </a:extLst>
          </p:cNvPr>
          <p:cNvSpPr txBox="1"/>
          <p:nvPr/>
        </p:nvSpPr>
        <p:spPr>
          <a:xfrm>
            <a:off x="701125" y="6114782"/>
            <a:ext cx="366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shadow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sample holder and DLA</a:t>
            </a:r>
            <a:endParaRPr lang="en-US" sz="1600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E5479C-7CF3-4944-928E-05D0E63B4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9" y="877248"/>
            <a:ext cx="4247852" cy="5237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E4799E-CFFB-40C5-B677-48D28C9C8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44" y="1954638"/>
            <a:ext cx="1796207" cy="23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issues 4 – EA chamber fiber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14.12.2020</a:t>
            </a:r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684EF-73C5-4C8F-BE4F-6CC3467AE333}"/>
              </a:ext>
            </a:extLst>
          </p:cNvPr>
          <p:cNvSpPr txBox="1"/>
          <p:nvPr/>
        </p:nvSpPr>
        <p:spPr>
          <a:xfrm>
            <a:off x="2351584" y="6114782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observation camera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953B3-3223-40D3-8483-48C52CBB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4" y="865800"/>
            <a:ext cx="6828691" cy="5121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DDC133-F7A8-4188-8608-64747246A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58" y="800708"/>
            <a:ext cx="4309928" cy="53140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185AD7-E5EB-4C1B-B5EA-11D9A61147E1}"/>
              </a:ext>
            </a:extLst>
          </p:cNvPr>
          <p:cNvSpPr txBox="1"/>
          <p:nvPr/>
        </p:nvSpPr>
        <p:spPr>
          <a:xfrm>
            <a:off x="8184232" y="6242245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shadow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fiber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612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</a:t>
            </a:r>
            <a:r>
              <a:rPr lang="en-US" dirty="0" err="1"/>
              <a:t>ots</a:t>
            </a:r>
            <a:r>
              <a:rPr lang="en-US" dirty="0"/>
              <a:t> of lessons learned!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r>
              <a:rPr lang="en-US" i="1" dirty="0"/>
              <a:t>2um laser setup</a:t>
            </a:r>
          </a:p>
          <a:p>
            <a:r>
              <a:rPr lang="de-DE" i="1" dirty="0"/>
              <a:t>2</a:t>
            </a:r>
            <a:r>
              <a:rPr lang="en-US" i="1" dirty="0"/>
              <a:t>um laser timing synchronization</a:t>
            </a:r>
          </a:p>
          <a:p>
            <a:r>
              <a:rPr lang="de-DE" i="1" dirty="0" err="1"/>
              <a:t>electron</a:t>
            </a:r>
            <a:r>
              <a:rPr lang="de-DE" i="1" dirty="0"/>
              <a:t> beam </a:t>
            </a:r>
            <a:r>
              <a:rPr lang="de-DE" i="1" dirty="0" err="1"/>
              <a:t>setup</a:t>
            </a:r>
            <a:endParaRPr lang="de-DE" i="1" dirty="0"/>
          </a:p>
          <a:p>
            <a:r>
              <a:rPr lang="de-DE" i="1" dirty="0"/>
              <a:t>Observation </a:t>
            </a:r>
            <a:r>
              <a:rPr lang="de-DE" i="1" dirty="0" err="1"/>
              <a:t>camera</a:t>
            </a:r>
            <a:r>
              <a:rPr lang="de-DE" i="1" dirty="0"/>
              <a:t> at EA </a:t>
            </a:r>
            <a:r>
              <a:rPr lang="de-DE" i="1" dirty="0" err="1"/>
              <a:t>chamber</a:t>
            </a:r>
            <a:endParaRPr lang="de-DE" i="1" dirty="0"/>
          </a:p>
          <a:p>
            <a:r>
              <a:rPr lang="de-DE" i="1" dirty="0"/>
              <a:t>YAG screen at EA </a:t>
            </a:r>
            <a:r>
              <a:rPr lang="de-DE" i="1" dirty="0" err="1"/>
              <a:t>chamber</a:t>
            </a:r>
            <a:endParaRPr lang="en-US" i="1" dirty="0"/>
          </a:p>
          <a:p>
            <a:r>
              <a:rPr lang="de-DE" i="1" dirty="0"/>
              <a:t>Tools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accelerator</a:t>
            </a:r>
            <a:r>
              <a:rPr lang="de-DE" i="1" dirty="0"/>
              <a:t>  and </a:t>
            </a:r>
            <a:r>
              <a:rPr lang="de-DE" i="1" dirty="0" err="1"/>
              <a:t>chamber</a:t>
            </a:r>
            <a:r>
              <a:rPr lang="de-DE" i="1" dirty="0"/>
              <a:t> </a:t>
            </a:r>
            <a:r>
              <a:rPr lang="de-DE" i="1" dirty="0" err="1"/>
              <a:t>diagnostic</a:t>
            </a:r>
            <a:r>
              <a:rPr lang="de-DE" i="1" dirty="0"/>
              <a:t> </a:t>
            </a:r>
            <a:r>
              <a:rPr lang="de-DE" i="1" dirty="0" err="1"/>
              <a:t>control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ARES operation meeting, 14.12.2020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7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10BDBB-5F82-4327-BB16-3FC45ECA2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1" y="5085184"/>
            <a:ext cx="9382125" cy="2352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83C8C8-29B6-4EF8-B4AE-78E8D5400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4612" r="5179" b="7174"/>
          <a:stretch/>
        </p:blipFill>
        <p:spPr>
          <a:xfrm>
            <a:off x="2999656" y="468396"/>
            <a:ext cx="5184576" cy="518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Longterm</a:t>
            </a:r>
            <a:r>
              <a:rPr lang="de-DE" dirty="0"/>
              <a:t>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weekend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ARES operation meeting, 14.12.2020</a:t>
            </a:r>
          </a:p>
        </p:txBody>
      </p:sp>
    </p:spTree>
    <p:extLst>
      <p:ext uri="{BB962C8B-B14F-4D97-AF65-F5344CB8AC3E}">
        <p14:creationId xmlns:p14="http://schemas.microsoft.com/office/powerpoint/2010/main" val="2257869563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 (1)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 (1)</Template>
  <TotalTime>0</TotalTime>
  <Words>415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DESY_PowerPoint_16x9_en (1)</vt:lpstr>
      <vt:lpstr>ARES Operations Meeting</vt:lpstr>
      <vt:lpstr>Report from last week, first ACHIP run</vt:lpstr>
      <vt:lpstr>Experimental issues</vt:lpstr>
      <vt:lpstr>Experimental issues 1 – secondary beam</vt:lpstr>
      <vt:lpstr>Experimental issues 2 – EA.A1</vt:lpstr>
      <vt:lpstr>Experimental issues 3 – EA chamber spectrometer</vt:lpstr>
      <vt:lpstr>Experimental issues 4 – EA chamber fiber</vt:lpstr>
      <vt:lpstr>Lots of lessons learned!</vt:lpstr>
      <vt:lpstr>Longterm stability measurement over the weekend</vt:lpstr>
      <vt:lpstr>Technical issues</vt:lpstr>
      <vt:lpstr>Plans for week 51 </vt:lpstr>
      <vt:lpstr>Schedule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SINBAD ARES Beam commissioning</dc:title>
  <dc:creator>Panofski, Eva</dc:creator>
  <cp:lastModifiedBy>Kuropka, Willi</cp:lastModifiedBy>
  <cp:revision>160</cp:revision>
  <dcterms:created xsi:type="dcterms:W3CDTF">2020-02-10T13:37:05Z</dcterms:created>
  <dcterms:modified xsi:type="dcterms:W3CDTF">2020-12-14T11:46:31Z</dcterms:modified>
</cp:coreProperties>
</file>