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charts/chart1.xml" ContentType="application/vnd.openxmlformats-officedocument.drawingml.chart+xml"/>
  <Override PartName="/ppt/tags/tag6.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8.xml" ContentType="application/vnd.openxmlformats-officedocument.presentationml.notesSlide+xml"/>
  <Override PartName="/ppt/tags/tag18.xml" ContentType="application/vnd.openxmlformats-officedocument.presentationml.tags+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handoutMasterIdLst>
    <p:handoutMasterId r:id="rId23"/>
  </p:handoutMasterIdLst>
  <p:sldIdLst>
    <p:sldId id="258" r:id="rId5"/>
    <p:sldId id="321" r:id="rId6"/>
    <p:sldId id="285" r:id="rId7"/>
    <p:sldId id="322" r:id="rId8"/>
    <p:sldId id="313" r:id="rId9"/>
    <p:sldId id="305" r:id="rId10"/>
    <p:sldId id="307" r:id="rId11"/>
    <p:sldId id="320" r:id="rId12"/>
    <p:sldId id="327" r:id="rId13"/>
    <p:sldId id="317" r:id="rId14"/>
    <p:sldId id="318" r:id="rId15"/>
    <p:sldId id="319" r:id="rId16"/>
    <p:sldId id="328" r:id="rId17"/>
    <p:sldId id="329" r:id="rId18"/>
    <p:sldId id="316" r:id="rId19"/>
    <p:sldId id="274" r:id="rId20"/>
    <p:sldId id="284" r:id="rId21"/>
  </p:sldIdLst>
  <p:sldSz cx="12192000" cy="6858000"/>
  <p:notesSz cx="6858000" cy="9144000"/>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SORRAN Carlos (RTD)" initials="CC(" lastIdx="1" clrIdx="0">
    <p:extLst>
      <p:ext uri="{19B8F6BF-5375-455C-9EA6-DF929625EA0E}">
        <p15:presenceInfo xmlns:p15="http://schemas.microsoft.com/office/powerpoint/2012/main" userId="S-1-5-21-1606980848-2025429265-839522115-110387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004494"/>
    <a:srgbClr val="0356B1"/>
    <a:srgbClr val="024EA2"/>
    <a:srgbClr val="024B9C"/>
    <a:srgbClr val="035D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9" autoAdjust="0"/>
    <p:restoredTop sz="93530" autoAdjust="0"/>
  </p:normalViewPr>
  <p:slideViewPr>
    <p:cSldViewPr snapToGrid="0">
      <p:cViewPr varScale="1">
        <p:scale>
          <a:sx n="65" d="100"/>
          <a:sy n="65" d="100"/>
        </p:scale>
        <p:origin x="1400" y="44"/>
      </p:cViewPr>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057147789523008E-2"/>
          <c:y val="0.22719998915768139"/>
          <c:w val="0.49124363800028975"/>
          <c:h val="0.63520460989875782"/>
        </c:manualLayout>
      </c:layout>
      <c:doughnutChart>
        <c:varyColors val="1"/>
        <c:ser>
          <c:idx val="0"/>
          <c:order val="0"/>
          <c:tx>
            <c:strRef>
              <c:f>Sheet1!$B$1</c:f>
              <c:strCache>
                <c:ptCount val="1"/>
                <c:pt idx="0">
                  <c:v>in XX prizes</c:v>
                </c:pt>
              </c:strCache>
            </c:strRef>
          </c:tx>
          <c:dPt>
            <c:idx val="0"/>
            <c:bubble3D val="0"/>
            <c:extLst>
              <c:ext xmlns:c16="http://schemas.microsoft.com/office/drawing/2014/chart" uri="{C3380CC4-5D6E-409C-BE32-E72D297353CC}">
                <c16:uniqueId val="{00000001-9EF6-4233-A019-F711F2FFE34A}"/>
              </c:ext>
            </c:extLst>
          </c:dPt>
          <c:dPt>
            <c:idx val="1"/>
            <c:bubble3D val="0"/>
            <c:extLst>
              <c:ext xmlns:c16="http://schemas.microsoft.com/office/drawing/2014/chart" uri="{C3380CC4-5D6E-409C-BE32-E72D297353CC}">
                <c16:uniqueId val="{00000003-9EF6-4233-A019-F711F2FFE34A}"/>
              </c:ext>
            </c:extLst>
          </c:dPt>
          <c:dPt>
            <c:idx val="4"/>
            <c:bubble3D val="0"/>
            <c:extLst>
              <c:ext xmlns:c16="http://schemas.microsoft.com/office/drawing/2014/chart" uri="{C3380CC4-5D6E-409C-BE32-E72D297353CC}">
                <c16:uniqueId val="{00000005-9EF6-4233-A019-F711F2FFE34A}"/>
              </c:ext>
            </c:extLst>
          </c:dPt>
          <c:dLbls>
            <c:dLbl>
              <c:idx val="0"/>
              <c:layout>
                <c:manualLayout>
                  <c:x val="7.7026333959419706E-3"/>
                  <c:y val="2.433832961125108E-2"/>
                </c:manualLayout>
              </c:layout>
              <c:tx>
                <c:rich>
                  <a:bodyPr/>
                  <a:lstStyle/>
                  <a:p>
                    <a:r>
                      <a:rPr lang="en-US" dirty="0" smtClean="0">
                        <a:solidFill>
                          <a:schemeClr val="accent6"/>
                        </a:solidFill>
                      </a:rPr>
                      <a:t>€25.8</a:t>
                    </a:r>
                    <a:endParaRPr lang="en-US" dirty="0">
                      <a:solidFill>
                        <a:schemeClr val="accent6"/>
                      </a:solidFill>
                    </a:endParaRPr>
                  </a:p>
                </c:rich>
              </c:tx>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9EF6-4233-A019-F711F2FFE34A}"/>
                </c:ext>
              </c:extLst>
            </c:dLbl>
            <c:dLbl>
              <c:idx val="1"/>
              <c:layout>
                <c:manualLayout>
                  <c:x val="1.8486611277997389E-2"/>
                  <c:y val="0"/>
                </c:manualLayout>
              </c:layout>
              <c:tx>
                <c:rich>
                  <a:bodyPr/>
                  <a:lstStyle/>
                  <a:p>
                    <a:pPr>
                      <a:defRPr>
                        <a:solidFill>
                          <a:schemeClr val="accent6"/>
                        </a:solidFill>
                      </a:defRPr>
                    </a:pPr>
                    <a:r>
                      <a:rPr lang="en-US" dirty="0" smtClean="0">
                        <a:solidFill>
                          <a:schemeClr val="accent6"/>
                        </a:solidFill>
                      </a:rPr>
                      <a:t>€52.7</a:t>
                    </a:r>
                    <a:endParaRPr lang="en-US" dirty="0">
                      <a:solidFill>
                        <a:schemeClr val="accent6"/>
                      </a:solidFill>
                    </a:endParaRPr>
                  </a:p>
                </c:rich>
              </c:tx>
              <c:spPr>
                <a:noFill/>
                <a:ln>
                  <a:noFill/>
                </a:ln>
                <a:effectLst/>
              </c:sp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9EF6-4233-A019-F711F2FFE34A}"/>
                </c:ext>
              </c:extLst>
            </c:dLbl>
            <c:dLbl>
              <c:idx val="2"/>
              <c:tx>
                <c:rich>
                  <a:bodyPr/>
                  <a:lstStyle/>
                  <a:p>
                    <a:r>
                      <a:rPr lang="en-US" dirty="0" smtClean="0">
                        <a:solidFill>
                          <a:schemeClr val="bg1"/>
                        </a:solidFill>
                      </a:rPr>
                      <a:t>€13.5</a:t>
                    </a:r>
                    <a:endParaRPr lang="en-US" dirty="0">
                      <a:solidFill>
                        <a:schemeClr val="tx2"/>
                      </a:solidFill>
                    </a:endParaRPr>
                  </a:p>
                </c:rich>
              </c:tx>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6-9EF6-4233-A019-F711F2FFE34A}"/>
                </c:ext>
              </c:extLst>
            </c:dLbl>
            <c:dLbl>
              <c:idx val="3"/>
              <c:layout>
                <c:manualLayout>
                  <c:x val="-5.8540935713658405E-2"/>
                  <c:y val="-0.12710016574764452"/>
                </c:manualLayout>
              </c:layout>
              <c:tx>
                <c:rich>
                  <a:bodyPr/>
                  <a:lstStyle/>
                  <a:p>
                    <a:pPr>
                      <a:defRPr>
                        <a:solidFill>
                          <a:schemeClr val="accent6"/>
                        </a:solidFill>
                      </a:defRPr>
                    </a:pPr>
                    <a:r>
                      <a:rPr lang="en-US" dirty="0" smtClean="0">
                        <a:solidFill>
                          <a:schemeClr val="accent6"/>
                        </a:solidFill>
                      </a:rPr>
                      <a:t>€2.1</a:t>
                    </a:r>
                    <a:endParaRPr lang="en-US" dirty="0">
                      <a:solidFill>
                        <a:schemeClr val="accent6"/>
                      </a:solidFill>
                    </a:endParaRPr>
                  </a:p>
                </c:rich>
              </c:tx>
              <c:spPr>
                <a:noFill/>
                <a:ln>
                  <a:noFill/>
                </a:ln>
                <a:effectLst/>
              </c:sp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9EF6-4233-A019-F711F2FFE34A}"/>
                </c:ext>
              </c:extLst>
            </c:dLbl>
            <c:dLbl>
              <c:idx val="4"/>
              <c:layout>
                <c:manualLayout>
                  <c:x val="4.7757079134826595E-2"/>
                  <c:y val="-0.12439590690194996"/>
                </c:manualLayout>
              </c:layout>
              <c:tx>
                <c:rich>
                  <a:bodyPr/>
                  <a:lstStyle/>
                  <a:p>
                    <a:pPr>
                      <a:defRPr>
                        <a:solidFill>
                          <a:schemeClr val="accent6"/>
                        </a:solidFill>
                      </a:defRPr>
                    </a:pPr>
                    <a:r>
                      <a:rPr lang="en-US" dirty="0" smtClean="0">
                        <a:solidFill>
                          <a:schemeClr val="accent6"/>
                        </a:solidFill>
                      </a:rPr>
                      <a:t>€2.4</a:t>
                    </a:r>
                    <a:endParaRPr lang="en-US" dirty="0">
                      <a:solidFill>
                        <a:schemeClr val="accent6"/>
                      </a:solidFill>
                    </a:endParaRPr>
                  </a:p>
                </c:rich>
              </c:tx>
              <c:spPr>
                <a:noFill/>
                <a:ln>
                  <a:noFill/>
                </a:ln>
                <a:effectLst/>
              </c:sp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9EF6-4233-A019-F711F2FFE34A}"/>
                </c:ext>
              </c:extLst>
            </c:dLbl>
            <c:spPr>
              <a:noFill/>
              <a:ln>
                <a:noFill/>
              </a:ln>
              <a:effectLst/>
            </c:spPr>
            <c:txPr>
              <a:bodyPr/>
              <a:lstStyle/>
              <a:p>
                <a:pPr>
                  <a:defRPr>
                    <a:solidFill>
                      <a:schemeClr val="bg1"/>
                    </a:solidFill>
                  </a:defRPr>
                </a:pPr>
                <a:endParaRPr lang="fr-FR"/>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Sheet1!$A$2:$A$6</c:f>
              <c:strCache>
                <c:ptCount val="5"/>
                <c:pt idx="0">
                  <c:v>Excellent Science</c:v>
                </c:pt>
                <c:pt idx="1">
                  <c:v>Global Challenges &amp;  Ind. Competitiveness</c:v>
                </c:pt>
                <c:pt idx="2">
                  <c:v>Innovative Europe</c:v>
                </c:pt>
                <c:pt idx="3">
                  <c:v>Strengthening ERA</c:v>
                </c:pt>
                <c:pt idx="4">
                  <c:v>Euratom</c:v>
                </c:pt>
              </c:strCache>
            </c:strRef>
          </c:cat>
          <c:val>
            <c:numRef>
              <c:f>Sheet1!$B$2:$B$6</c:f>
              <c:numCache>
                <c:formatCode>General</c:formatCode>
                <c:ptCount val="5"/>
                <c:pt idx="0">
                  <c:v>25.8</c:v>
                </c:pt>
                <c:pt idx="1">
                  <c:v>52.7</c:v>
                </c:pt>
                <c:pt idx="2">
                  <c:v>13.5</c:v>
                </c:pt>
                <c:pt idx="3">
                  <c:v>2.1</c:v>
                </c:pt>
                <c:pt idx="4">
                  <c:v>2.4</c:v>
                </c:pt>
              </c:numCache>
            </c:numRef>
          </c:val>
          <c:extLst>
            <c:ext xmlns:c16="http://schemas.microsoft.com/office/drawing/2014/chart" uri="{C3380CC4-5D6E-409C-BE32-E72D297353CC}">
              <c16:uniqueId val="{00000008-9EF6-4233-A019-F711F2FFE34A}"/>
            </c:ext>
          </c:extLst>
        </c:ser>
        <c:dLbls>
          <c:showLegendKey val="0"/>
          <c:showVal val="0"/>
          <c:showCatName val="0"/>
          <c:showSerName val="0"/>
          <c:showPercent val="1"/>
          <c:showBubbleSize val="0"/>
          <c:showLeaderLines val="1"/>
        </c:dLbls>
        <c:firstSliceAng val="0"/>
        <c:holeSize val="50"/>
      </c:doughnutChart>
    </c:plotArea>
    <c:legend>
      <c:legendPos val="r"/>
      <c:layout>
        <c:manualLayout>
          <c:xMode val="edge"/>
          <c:yMode val="edge"/>
          <c:x val="0.60224962775943547"/>
          <c:y val="0.16788632785616867"/>
          <c:w val="0.39579283386818837"/>
          <c:h val="0.62980298271387625"/>
        </c:manualLayout>
      </c:layout>
      <c:overlay val="0"/>
    </c:legend>
    <c:plotVisOnly val="1"/>
    <c:dispBlanksAs val="gap"/>
    <c:showDLblsOverMax val="0"/>
  </c:chart>
  <c:txPr>
    <a:bodyPr/>
    <a:lstStyle/>
    <a:p>
      <a:pPr>
        <a:defRPr sz="1800"/>
      </a:pPr>
      <a:endParaRPr lang="fr-FR"/>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5FACB4-8969-4C17-8EDD-A7ED2113B5A5}"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GB"/>
        </a:p>
      </dgm:t>
    </dgm:pt>
    <dgm:pt modelId="{E13E2B98-0E31-4B6D-B33D-B1FF60D7C75C}">
      <dgm:prSet phldrT="[Text]" custT="1"/>
      <dgm:spPr/>
      <dgm:t>
        <a:bodyPr/>
        <a:lstStyle/>
        <a:p>
          <a:r>
            <a:rPr lang="fr-BE" sz="1400" b="1" dirty="0" smtClean="0">
              <a:solidFill>
                <a:srgbClr val="0F5494"/>
              </a:solidFill>
            </a:rPr>
            <a:t>FP7</a:t>
          </a:r>
        </a:p>
        <a:p>
          <a:r>
            <a:rPr lang="fr-BE" sz="1400" dirty="0" smtClean="0">
              <a:solidFill>
                <a:srgbClr val="0F5494"/>
              </a:solidFill>
            </a:rPr>
            <a:t>OA </a:t>
          </a:r>
          <a:r>
            <a:rPr lang="fr-BE" sz="1400" b="1" dirty="0" smtClean="0">
              <a:solidFill>
                <a:srgbClr val="004494"/>
              </a:solidFill>
            </a:rPr>
            <a:t>Pilot</a:t>
          </a:r>
        </a:p>
        <a:p>
          <a:r>
            <a:rPr lang="fr-BE" sz="1400" b="1" dirty="0" smtClean="0">
              <a:solidFill>
                <a:srgbClr val="004494"/>
              </a:solidFill>
            </a:rPr>
            <a:t>Deposit and open access</a:t>
          </a:r>
          <a:endParaRPr lang="en-GB" sz="1400" b="1" dirty="0">
            <a:solidFill>
              <a:srgbClr val="004494"/>
            </a:solidFill>
          </a:endParaRPr>
        </a:p>
      </dgm:t>
    </dgm:pt>
    <dgm:pt modelId="{E549E5BE-149C-4823-863C-10ECA627EE3B}" type="parTrans" cxnId="{0E95B327-E65C-4C64-959F-2DF726D85328}">
      <dgm:prSet/>
      <dgm:spPr/>
      <dgm:t>
        <a:bodyPr/>
        <a:lstStyle/>
        <a:p>
          <a:endParaRPr lang="en-GB"/>
        </a:p>
      </dgm:t>
    </dgm:pt>
    <dgm:pt modelId="{9932FCC9-7EC9-4B97-A75D-11612A5D56FE}" type="sibTrans" cxnId="{0E95B327-E65C-4C64-959F-2DF726D85328}">
      <dgm:prSet/>
      <dgm:spPr/>
      <dgm:t>
        <a:bodyPr/>
        <a:lstStyle/>
        <a:p>
          <a:endParaRPr lang="en-GB"/>
        </a:p>
      </dgm:t>
    </dgm:pt>
    <dgm:pt modelId="{FBE439DE-74BE-4E8B-8EA4-946F833CA123}">
      <dgm:prSet phldrT="[Text]" custT="1"/>
      <dgm:spPr/>
      <dgm:t>
        <a:bodyPr/>
        <a:lstStyle/>
        <a:p>
          <a:r>
            <a:rPr lang="fr-BE" sz="1400" b="1" dirty="0" smtClean="0">
              <a:solidFill>
                <a:srgbClr val="0F5494"/>
              </a:solidFill>
            </a:rPr>
            <a:t>H2020</a:t>
          </a:r>
        </a:p>
        <a:p>
          <a:r>
            <a:rPr lang="fr-BE" sz="1400" dirty="0" smtClean="0">
              <a:solidFill>
                <a:srgbClr val="0F5494"/>
              </a:solidFill>
            </a:rPr>
            <a:t>OA </a:t>
          </a:r>
          <a:r>
            <a:rPr lang="fr-BE" sz="1400" b="1" dirty="0" smtClean="0">
              <a:solidFill>
                <a:srgbClr val="004494"/>
              </a:solidFill>
            </a:rPr>
            <a:t>Mandatory</a:t>
          </a:r>
        </a:p>
        <a:p>
          <a:r>
            <a:rPr lang="fr-BE" sz="1400" dirty="0" smtClean="0">
              <a:solidFill>
                <a:srgbClr val="0F5494"/>
              </a:solidFill>
            </a:rPr>
            <a:t>Deposit and open access</a:t>
          </a:r>
        </a:p>
        <a:p>
          <a:endParaRPr lang="fr-BE" sz="1400" b="1" dirty="0" smtClean="0">
            <a:solidFill>
              <a:srgbClr val="FFC000"/>
            </a:solidFill>
          </a:endParaRPr>
        </a:p>
        <a:p>
          <a:r>
            <a:rPr lang="fr-BE" sz="1400" dirty="0" smtClean="0">
              <a:solidFill>
                <a:srgbClr val="0F5494"/>
              </a:solidFill>
            </a:rPr>
            <a:t>&amp; ORD/DMP </a:t>
          </a:r>
          <a:r>
            <a:rPr lang="fr-BE" sz="1400" b="1" dirty="0" smtClean="0">
              <a:solidFill>
                <a:srgbClr val="004494"/>
              </a:solidFill>
            </a:rPr>
            <a:t>Pilot</a:t>
          </a:r>
          <a:endParaRPr lang="en-GB" sz="1400" b="1" dirty="0">
            <a:solidFill>
              <a:srgbClr val="004494"/>
            </a:solidFill>
          </a:endParaRPr>
        </a:p>
      </dgm:t>
    </dgm:pt>
    <dgm:pt modelId="{26167E22-B667-4347-A1D6-AC3D6E2611C5}" type="parTrans" cxnId="{9B095AB0-A72F-4567-A725-08B060DDD42C}">
      <dgm:prSet/>
      <dgm:spPr/>
      <dgm:t>
        <a:bodyPr/>
        <a:lstStyle/>
        <a:p>
          <a:endParaRPr lang="en-GB"/>
        </a:p>
      </dgm:t>
    </dgm:pt>
    <dgm:pt modelId="{1D9835A8-1455-4021-BF4C-4D26DD9783E0}" type="sibTrans" cxnId="{9B095AB0-A72F-4567-A725-08B060DDD42C}">
      <dgm:prSet/>
      <dgm:spPr/>
      <dgm:t>
        <a:bodyPr/>
        <a:lstStyle/>
        <a:p>
          <a:endParaRPr lang="en-GB"/>
        </a:p>
      </dgm:t>
    </dgm:pt>
    <dgm:pt modelId="{0DC698D1-0C48-4289-8DDA-6E3233970A0E}">
      <dgm:prSet phldrT="[Text]" custT="1"/>
      <dgm:spPr/>
      <dgm:t>
        <a:bodyPr/>
        <a:lstStyle/>
        <a:p>
          <a:pPr>
            <a:spcAft>
              <a:spcPct val="35000"/>
            </a:spcAft>
          </a:pPr>
          <a:r>
            <a:rPr lang="fr-BE" sz="1400" b="1" dirty="0" smtClean="0">
              <a:solidFill>
                <a:srgbClr val="0F5494"/>
              </a:solidFill>
            </a:rPr>
            <a:t>H2020</a:t>
          </a:r>
        </a:p>
        <a:p>
          <a:pPr>
            <a:spcAft>
              <a:spcPct val="35000"/>
            </a:spcAft>
          </a:pPr>
          <a:r>
            <a:rPr lang="fr-BE" sz="1400" dirty="0" smtClean="0">
              <a:solidFill>
                <a:srgbClr val="0F5494"/>
              </a:solidFill>
            </a:rPr>
            <a:t>OA </a:t>
          </a:r>
          <a:r>
            <a:rPr lang="fr-BE" sz="1400" b="1" dirty="0" smtClean="0">
              <a:solidFill>
                <a:srgbClr val="004494"/>
              </a:solidFill>
            </a:rPr>
            <a:t>Mandatory</a:t>
          </a:r>
        </a:p>
        <a:p>
          <a:pPr>
            <a:spcAft>
              <a:spcPct val="35000"/>
            </a:spcAft>
          </a:pPr>
          <a:r>
            <a:rPr lang="fr-BE" sz="1400" dirty="0" smtClean="0">
              <a:solidFill>
                <a:srgbClr val="0F5494"/>
              </a:solidFill>
            </a:rPr>
            <a:t>Deposit and open access</a:t>
          </a:r>
        </a:p>
        <a:p>
          <a:pPr>
            <a:spcAft>
              <a:spcPct val="35000"/>
            </a:spcAft>
          </a:pPr>
          <a:endParaRPr lang="fr-BE" sz="1400" b="1" dirty="0" smtClean="0">
            <a:solidFill>
              <a:srgbClr val="FFC000"/>
            </a:solidFill>
          </a:endParaRPr>
        </a:p>
        <a:p>
          <a:pPr>
            <a:spcAft>
              <a:spcPts val="0"/>
            </a:spcAft>
          </a:pPr>
          <a:r>
            <a:rPr lang="fr-BE" sz="1400" dirty="0" smtClean="0">
              <a:solidFill>
                <a:srgbClr val="0F5494"/>
              </a:solidFill>
            </a:rPr>
            <a:t>&amp; ORD/DMP </a:t>
          </a:r>
          <a:r>
            <a:rPr lang="fr-BE" sz="1400" b="1" dirty="0" smtClean="0">
              <a:solidFill>
                <a:srgbClr val="004494"/>
              </a:solidFill>
            </a:rPr>
            <a:t>by default </a:t>
          </a:r>
        </a:p>
        <a:p>
          <a:pPr>
            <a:spcAft>
              <a:spcPts val="0"/>
            </a:spcAft>
          </a:pPr>
          <a:r>
            <a:rPr lang="fr-BE" sz="1400" b="1" dirty="0" smtClean="0">
              <a:solidFill>
                <a:srgbClr val="004494"/>
              </a:solidFill>
            </a:rPr>
            <a:t>(exceptions)</a:t>
          </a:r>
          <a:endParaRPr lang="en-GB" sz="1400" b="1" dirty="0">
            <a:solidFill>
              <a:srgbClr val="004494"/>
            </a:solidFill>
          </a:endParaRPr>
        </a:p>
      </dgm:t>
    </dgm:pt>
    <dgm:pt modelId="{7B853194-41FC-444C-908B-A7E26AB2F0D4}" type="parTrans" cxnId="{551AEE50-9D93-42DC-A81F-3D7F10B8BB5D}">
      <dgm:prSet/>
      <dgm:spPr/>
      <dgm:t>
        <a:bodyPr/>
        <a:lstStyle/>
        <a:p>
          <a:endParaRPr lang="en-GB"/>
        </a:p>
      </dgm:t>
    </dgm:pt>
    <dgm:pt modelId="{3C07DC83-3848-41B0-A68D-8F962CF84C3C}" type="sibTrans" cxnId="{551AEE50-9D93-42DC-A81F-3D7F10B8BB5D}">
      <dgm:prSet/>
      <dgm:spPr/>
      <dgm:t>
        <a:bodyPr/>
        <a:lstStyle/>
        <a:p>
          <a:endParaRPr lang="en-GB"/>
        </a:p>
      </dgm:t>
    </dgm:pt>
    <dgm:pt modelId="{BABB4441-26FD-47F1-B93A-6012AE95FB53}">
      <dgm:prSet/>
      <dgm:spPr/>
      <dgm:t>
        <a:bodyPr/>
        <a:lstStyle/>
        <a:p>
          <a:endParaRPr lang="en-GB" dirty="0"/>
        </a:p>
      </dgm:t>
    </dgm:pt>
    <dgm:pt modelId="{A3633E0D-4FDE-4982-8DE1-62DEF3C4EA71}" type="parTrans" cxnId="{A82F7B99-D43E-441A-BEA8-9EF158CEC3A6}">
      <dgm:prSet/>
      <dgm:spPr/>
      <dgm:t>
        <a:bodyPr/>
        <a:lstStyle/>
        <a:p>
          <a:endParaRPr lang="en-GB"/>
        </a:p>
      </dgm:t>
    </dgm:pt>
    <dgm:pt modelId="{BAC21ED4-348A-4305-9E4B-7EF31588801B}" type="sibTrans" cxnId="{A82F7B99-D43E-441A-BEA8-9EF158CEC3A6}">
      <dgm:prSet/>
      <dgm:spPr/>
      <dgm:t>
        <a:bodyPr/>
        <a:lstStyle/>
        <a:p>
          <a:endParaRPr lang="en-GB"/>
        </a:p>
      </dgm:t>
    </dgm:pt>
    <dgm:pt modelId="{B1B74C23-F771-4CEB-A78E-510788D9F43F}" type="pres">
      <dgm:prSet presAssocID="{265FACB4-8969-4C17-8EDD-A7ED2113B5A5}" presName="rootnode" presStyleCnt="0">
        <dgm:presLayoutVars>
          <dgm:chMax/>
          <dgm:chPref/>
          <dgm:dir/>
          <dgm:animLvl val="lvl"/>
        </dgm:presLayoutVars>
      </dgm:prSet>
      <dgm:spPr/>
      <dgm:t>
        <a:bodyPr/>
        <a:lstStyle/>
        <a:p>
          <a:endParaRPr lang="en-GB"/>
        </a:p>
      </dgm:t>
    </dgm:pt>
    <dgm:pt modelId="{D1B692B9-E15E-4CAE-83F7-3AEE4BC7CE7D}" type="pres">
      <dgm:prSet presAssocID="{E13E2B98-0E31-4B6D-B33D-B1FF60D7C75C}" presName="composite" presStyleCnt="0"/>
      <dgm:spPr/>
    </dgm:pt>
    <dgm:pt modelId="{565D68B4-403F-48A1-B4D8-98727D0D8967}" type="pres">
      <dgm:prSet presAssocID="{E13E2B98-0E31-4B6D-B33D-B1FF60D7C75C}" presName="LShape" presStyleLbl="alignNode1" presStyleIdx="0" presStyleCnt="7"/>
      <dgm:spPr>
        <a:solidFill>
          <a:srgbClr val="004494"/>
        </a:solidFill>
      </dgm:spPr>
      <dgm:t>
        <a:bodyPr/>
        <a:lstStyle/>
        <a:p>
          <a:endParaRPr lang="en-US"/>
        </a:p>
      </dgm:t>
    </dgm:pt>
    <dgm:pt modelId="{4A5C3141-D612-4D29-9C64-8E11F18AD33F}" type="pres">
      <dgm:prSet presAssocID="{E13E2B98-0E31-4B6D-B33D-B1FF60D7C75C}" presName="ParentText" presStyleLbl="revTx" presStyleIdx="0" presStyleCnt="4">
        <dgm:presLayoutVars>
          <dgm:chMax val="0"/>
          <dgm:chPref val="0"/>
          <dgm:bulletEnabled val="1"/>
        </dgm:presLayoutVars>
      </dgm:prSet>
      <dgm:spPr/>
      <dgm:t>
        <a:bodyPr/>
        <a:lstStyle/>
        <a:p>
          <a:endParaRPr lang="en-GB"/>
        </a:p>
      </dgm:t>
    </dgm:pt>
    <dgm:pt modelId="{89D2BFD1-F5E2-448E-873D-BD4112695BC1}" type="pres">
      <dgm:prSet presAssocID="{E13E2B98-0E31-4B6D-B33D-B1FF60D7C75C}" presName="Triangle" presStyleLbl="alignNode1" presStyleIdx="1" presStyleCnt="7"/>
      <dgm:spPr>
        <a:solidFill>
          <a:srgbClr val="004494"/>
        </a:solidFill>
      </dgm:spPr>
      <dgm:t>
        <a:bodyPr/>
        <a:lstStyle/>
        <a:p>
          <a:endParaRPr lang="en-US"/>
        </a:p>
      </dgm:t>
    </dgm:pt>
    <dgm:pt modelId="{C0F1B38D-0F91-479B-8807-0066B3829D41}" type="pres">
      <dgm:prSet presAssocID="{9932FCC9-7EC9-4B97-A75D-11612A5D56FE}" presName="sibTrans" presStyleCnt="0"/>
      <dgm:spPr/>
    </dgm:pt>
    <dgm:pt modelId="{59776241-E25D-416C-9E90-7244E667AE28}" type="pres">
      <dgm:prSet presAssocID="{9932FCC9-7EC9-4B97-A75D-11612A5D56FE}" presName="space" presStyleCnt="0"/>
      <dgm:spPr/>
    </dgm:pt>
    <dgm:pt modelId="{D2AE7E04-E772-474D-A539-B58D05AF740A}" type="pres">
      <dgm:prSet presAssocID="{FBE439DE-74BE-4E8B-8EA4-946F833CA123}" presName="composite" presStyleCnt="0"/>
      <dgm:spPr/>
    </dgm:pt>
    <dgm:pt modelId="{C19A2BD2-FDDE-45A9-9BB8-992F6CC2D038}" type="pres">
      <dgm:prSet presAssocID="{FBE439DE-74BE-4E8B-8EA4-946F833CA123}" presName="LShape" presStyleLbl="alignNode1" presStyleIdx="2" presStyleCnt="7"/>
      <dgm:spPr>
        <a:solidFill>
          <a:srgbClr val="004494"/>
        </a:solidFill>
      </dgm:spPr>
      <dgm:t>
        <a:bodyPr/>
        <a:lstStyle/>
        <a:p>
          <a:endParaRPr lang="en-US"/>
        </a:p>
      </dgm:t>
    </dgm:pt>
    <dgm:pt modelId="{C3E04CB7-442A-437E-BCD0-E51137A49033}" type="pres">
      <dgm:prSet presAssocID="{FBE439DE-74BE-4E8B-8EA4-946F833CA123}" presName="ParentText" presStyleLbl="revTx" presStyleIdx="1" presStyleCnt="4">
        <dgm:presLayoutVars>
          <dgm:chMax val="0"/>
          <dgm:chPref val="0"/>
          <dgm:bulletEnabled val="1"/>
        </dgm:presLayoutVars>
      </dgm:prSet>
      <dgm:spPr/>
      <dgm:t>
        <a:bodyPr/>
        <a:lstStyle/>
        <a:p>
          <a:endParaRPr lang="en-GB"/>
        </a:p>
      </dgm:t>
    </dgm:pt>
    <dgm:pt modelId="{5BD1A5A7-DF3D-4E91-8DA0-05F43D168E80}" type="pres">
      <dgm:prSet presAssocID="{FBE439DE-74BE-4E8B-8EA4-946F833CA123}" presName="Triangle" presStyleLbl="alignNode1" presStyleIdx="3" presStyleCnt="7"/>
      <dgm:spPr>
        <a:solidFill>
          <a:srgbClr val="004494"/>
        </a:solidFill>
      </dgm:spPr>
      <dgm:t>
        <a:bodyPr/>
        <a:lstStyle/>
        <a:p>
          <a:endParaRPr lang="en-US"/>
        </a:p>
      </dgm:t>
    </dgm:pt>
    <dgm:pt modelId="{B71C8C35-64F7-4BF2-B9F6-5C684E2181E4}" type="pres">
      <dgm:prSet presAssocID="{1D9835A8-1455-4021-BF4C-4D26DD9783E0}" presName="sibTrans" presStyleCnt="0"/>
      <dgm:spPr/>
    </dgm:pt>
    <dgm:pt modelId="{7981E711-A535-40D7-8741-3F5E3A57363C}" type="pres">
      <dgm:prSet presAssocID="{1D9835A8-1455-4021-BF4C-4D26DD9783E0}" presName="space" presStyleCnt="0"/>
      <dgm:spPr/>
    </dgm:pt>
    <dgm:pt modelId="{597E94B1-4A86-4B26-8783-38860E6B0C5E}" type="pres">
      <dgm:prSet presAssocID="{0DC698D1-0C48-4289-8DDA-6E3233970A0E}" presName="composite" presStyleCnt="0"/>
      <dgm:spPr/>
    </dgm:pt>
    <dgm:pt modelId="{823B1718-8BCA-402D-8E35-77EBBA1D4AFE}" type="pres">
      <dgm:prSet presAssocID="{0DC698D1-0C48-4289-8DDA-6E3233970A0E}" presName="LShape" presStyleLbl="alignNode1" presStyleIdx="4" presStyleCnt="7" custLinFactNeighborX="753" custLinFactNeighborY="3721"/>
      <dgm:spPr>
        <a:solidFill>
          <a:srgbClr val="004494"/>
        </a:solidFill>
      </dgm:spPr>
      <dgm:t>
        <a:bodyPr/>
        <a:lstStyle/>
        <a:p>
          <a:endParaRPr lang="en-US"/>
        </a:p>
      </dgm:t>
    </dgm:pt>
    <dgm:pt modelId="{5B85BB5C-8F27-45F9-954D-D44A942FEC49}" type="pres">
      <dgm:prSet presAssocID="{0DC698D1-0C48-4289-8DDA-6E3233970A0E}" presName="ParentText" presStyleLbl="revTx" presStyleIdx="2" presStyleCnt="4" custScaleX="99429" custLinFactNeighborX="155" custLinFactNeighborY="5715">
        <dgm:presLayoutVars>
          <dgm:chMax val="0"/>
          <dgm:chPref val="0"/>
          <dgm:bulletEnabled val="1"/>
        </dgm:presLayoutVars>
      </dgm:prSet>
      <dgm:spPr/>
      <dgm:t>
        <a:bodyPr/>
        <a:lstStyle/>
        <a:p>
          <a:endParaRPr lang="en-GB"/>
        </a:p>
      </dgm:t>
    </dgm:pt>
    <dgm:pt modelId="{DC2C18E0-A8B7-431B-9F90-885E4B4A426B}" type="pres">
      <dgm:prSet presAssocID="{0DC698D1-0C48-4289-8DDA-6E3233970A0E}" presName="Triangle" presStyleLbl="alignNode1" presStyleIdx="5" presStyleCnt="7"/>
      <dgm:spPr>
        <a:solidFill>
          <a:srgbClr val="004494"/>
        </a:solidFill>
      </dgm:spPr>
      <dgm:t>
        <a:bodyPr/>
        <a:lstStyle/>
        <a:p>
          <a:endParaRPr lang="en-US"/>
        </a:p>
      </dgm:t>
    </dgm:pt>
    <dgm:pt modelId="{99073267-8B78-45D4-88E6-DB05FF6E56CD}" type="pres">
      <dgm:prSet presAssocID="{3C07DC83-3848-41B0-A68D-8F962CF84C3C}" presName="sibTrans" presStyleCnt="0"/>
      <dgm:spPr/>
    </dgm:pt>
    <dgm:pt modelId="{81472A63-F552-4C7F-8CF8-C73023B9327D}" type="pres">
      <dgm:prSet presAssocID="{3C07DC83-3848-41B0-A68D-8F962CF84C3C}" presName="space" presStyleCnt="0"/>
      <dgm:spPr/>
    </dgm:pt>
    <dgm:pt modelId="{A8CEB2C6-7D55-48C7-85A9-29023DBA930C}" type="pres">
      <dgm:prSet presAssocID="{BABB4441-26FD-47F1-B93A-6012AE95FB53}" presName="composite" presStyleCnt="0"/>
      <dgm:spPr/>
    </dgm:pt>
    <dgm:pt modelId="{66795283-61C8-4927-864F-77B9DAB72824}" type="pres">
      <dgm:prSet presAssocID="{BABB4441-26FD-47F1-B93A-6012AE95FB53}" presName="LShape" presStyleLbl="alignNode1" presStyleIdx="6" presStyleCnt="7" custAng="5400000" custScaleX="2399" custLinFactX="-137507" custLinFactY="87070" custLinFactNeighborX="-200000" custLinFactNeighborY="100000">
        <dgm:style>
          <a:lnRef idx="2">
            <a:schemeClr val="dk1"/>
          </a:lnRef>
          <a:fillRef idx="1">
            <a:schemeClr val="lt1"/>
          </a:fillRef>
          <a:effectRef idx="0">
            <a:schemeClr val="dk1"/>
          </a:effectRef>
          <a:fontRef idx="minor">
            <a:schemeClr val="dk1"/>
          </a:fontRef>
        </dgm:style>
      </dgm:prSet>
      <dgm:spPr>
        <a:prstGeom prst="pie">
          <a:avLst/>
        </a:prstGeom>
        <a:ln>
          <a:noFill/>
        </a:ln>
      </dgm:spPr>
      <dgm:t>
        <a:bodyPr/>
        <a:lstStyle/>
        <a:p>
          <a:endParaRPr lang="en-US"/>
        </a:p>
      </dgm:t>
    </dgm:pt>
    <dgm:pt modelId="{99B82E22-B053-4E92-876B-DF794DB4385B}" type="pres">
      <dgm:prSet presAssocID="{BABB4441-26FD-47F1-B93A-6012AE95FB53}" presName="ParentText" presStyleLbl="revTx" presStyleIdx="3" presStyleCnt="4">
        <dgm:presLayoutVars>
          <dgm:chMax val="0"/>
          <dgm:chPref val="0"/>
          <dgm:bulletEnabled val="1"/>
        </dgm:presLayoutVars>
      </dgm:prSet>
      <dgm:spPr/>
      <dgm:t>
        <a:bodyPr/>
        <a:lstStyle/>
        <a:p>
          <a:endParaRPr lang="en-GB"/>
        </a:p>
      </dgm:t>
    </dgm:pt>
  </dgm:ptLst>
  <dgm:cxnLst>
    <dgm:cxn modelId="{A0FC09A7-6E51-4E75-BFE5-2C122B52BA8D}" type="presOf" srcId="{BABB4441-26FD-47F1-B93A-6012AE95FB53}" destId="{99B82E22-B053-4E92-876B-DF794DB4385B}" srcOrd="0" destOrd="0" presId="urn:microsoft.com/office/officeart/2009/3/layout/StepUpProcess"/>
    <dgm:cxn modelId="{24AE2974-8FA6-4B4A-93A3-FF217631BC4B}" type="presOf" srcId="{FBE439DE-74BE-4E8B-8EA4-946F833CA123}" destId="{C3E04CB7-442A-437E-BCD0-E51137A49033}" srcOrd="0" destOrd="0" presId="urn:microsoft.com/office/officeart/2009/3/layout/StepUpProcess"/>
    <dgm:cxn modelId="{9CC782D1-2A98-414F-B3EA-BB6EF060A54E}" type="presOf" srcId="{E13E2B98-0E31-4B6D-B33D-B1FF60D7C75C}" destId="{4A5C3141-D612-4D29-9C64-8E11F18AD33F}" srcOrd="0" destOrd="0" presId="urn:microsoft.com/office/officeart/2009/3/layout/StepUpProcess"/>
    <dgm:cxn modelId="{551AEE50-9D93-42DC-A81F-3D7F10B8BB5D}" srcId="{265FACB4-8969-4C17-8EDD-A7ED2113B5A5}" destId="{0DC698D1-0C48-4289-8DDA-6E3233970A0E}" srcOrd="2" destOrd="0" parTransId="{7B853194-41FC-444C-908B-A7E26AB2F0D4}" sibTransId="{3C07DC83-3848-41B0-A68D-8F962CF84C3C}"/>
    <dgm:cxn modelId="{27ABD97D-6418-4F89-8ABC-6909B2D68633}" type="presOf" srcId="{265FACB4-8969-4C17-8EDD-A7ED2113B5A5}" destId="{B1B74C23-F771-4CEB-A78E-510788D9F43F}" srcOrd="0" destOrd="0" presId="urn:microsoft.com/office/officeart/2009/3/layout/StepUpProcess"/>
    <dgm:cxn modelId="{FABB57F8-7274-4CF9-9111-ADB341C52AD3}" type="presOf" srcId="{0DC698D1-0C48-4289-8DDA-6E3233970A0E}" destId="{5B85BB5C-8F27-45F9-954D-D44A942FEC49}" srcOrd="0" destOrd="0" presId="urn:microsoft.com/office/officeart/2009/3/layout/StepUpProcess"/>
    <dgm:cxn modelId="{0E95B327-E65C-4C64-959F-2DF726D85328}" srcId="{265FACB4-8969-4C17-8EDD-A7ED2113B5A5}" destId="{E13E2B98-0E31-4B6D-B33D-B1FF60D7C75C}" srcOrd="0" destOrd="0" parTransId="{E549E5BE-149C-4823-863C-10ECA627EE3B}" sibTransId="{9932FCC9-7EC9-4B97-A75D-11612A5D56FE}"/>
    <dgm:cxn modelId="{9B095AB0-A72F-4567-A725-08B060DDD42C}" srcId="{265FACB4-8969-4C17-8EDD-A7ED2113B5A5}" destId="{FBE439DE-74BE-4E8B-8EA4-946F833CA123}" srcOrd="1" destOrd="0" parTransId="{26167E22-B667-4347-A1D6-AC3D6E2611C5}" sibTransId="{1D9835A8-1455-4021-BF4C-4D26DD9783E0}"/>
    <dgm:cxn modelId="{A82F7B99-D43E-441A-BEA8-9EF158CEC3A6}" srcId="{265FACB4-8969-4C17-8EDD-A7ED2113B5A5}" destId="{BABB4441-26FD-47F1-B93A-6012AE95FB53}" srcOrd="3" destOrd="0" parTransId="{A3633E0D-4FDE-4982-8DE1-62DEF3C4EA71}" sibTransId="{BAC21ED4-348A-4305-9E4B-7EF31588801B}"/>
    <dgm:cxn modelId="{DD96111F-EDC4-4CE1-BE47-7853F8D20099}" type="presParOf" srcId="{B1B74C23-F771-4CEB-A78E-510788D9F43F}" destId="{D1B692B9-E15E-4CAE-83F7-3AEE4BC7CE7D}" srcOrd="0" destOrd="0" presId="urn:microsoft.com/office/officeart/2009/3/layout/StepUpProcess"/>
    <dgm:cxn modelId="{AB0060A5-91D7-4E24-BB1F-FCD893ABA5DC}" type="presParOf" srcId="{D1B692B9-E15E-4CAE-83F7-3AEE4BC7CE7D}" destId="{565D68B4-403F-48A1-B4D8-98727D0D8967}" srcOrd="0" destOrd="0" presId="urn:microsoft.com/office/officeart/2009/3/layout/StepUpProcess"/>
    <dgm:cxn modelId="{6020BA76-D14D-4EF9-8D1C-34589B83228A}" type="presParOf" srcId="{D1B692B9-E15E-4CAE-83F7-3AEE4BC7CE7D}" destId="{4A5C3141-D612-4D29-9C64-8E11F18AD33F}" srcOrd="1" destOrd="0" presId="urn:microsoft.com/office/officeart/2009/3/layout/StepUpProcess"/>
    <dgm:cxn modelId="{97146E8D-4050-40D4-96AE-9DC8C925115E}" type="presParOf" srcId="{D1B692B9-E15E-4CAE-83F7-3AEE4BC7CE7D}" destId="{89D2BFD1-F5E2-448E-873D-BD4112695BC1}" srcOrd="2" destOrd="0" presId="urn:microsoft.com/office/officeart/2009/3/layout/StepUpProcess"/>
    <dgm:cxn modelId="{4A65A6C0-9649-45CB-8BCA-2925C045C62B}" type="presParOf" srcId="{B1B74C23-F771-4CEB-A78E-510788D9F43F}" destId="{C0F1B38D-0F91-479B-8807-0066B3829D41}" srcOrd="1" destOrd="0" presId="urn:microsoft.com/office/officeart/2009/3/layout/StepUpProcess"/>
    <dgm:cxn modelId="{3398FE0D-C89F-4594-AED9-ED8FAEA410D8}" type="presParOf" srcId="{C0F1B38D-0F91-479B-8807-0066B3829D41}" destId="{59776241-E25D-416C-9E90-7244E667AE28}" srcOrd="0" destOrd="0" presId="urn:microsoft.com/office/officeart/2009/3/layout/StepUpProcess"/>
    <dgm:cxn modelId="{9F635857-00B5-40BC-ABF8-FE7E016916A6}" type="presParOf" srcId="{B1B74C23-F771-4CEB-A78E-510788D9F43F}" destId="{D2AE7E04-E772-474D-A539-B58D05AF740A}" srcOrd="2" destOrd="0" presId="urn:microsoft.com/office/officeart/2009/3/layout/StepUpProcess"/>
    <dgm:cxn modelId="{3DE7E3FF-E607-4F69-83E8-2903A5571AFE}" type="presParOf" srcId="{D2AE7E04-E772-474D-A539-B58D05AF740A}" destId="{C19A2BD2-FDDE-45A9-9BB8-992F6CC2D038}" srcOrd="0" destOrd="0" presId="urn:microsoft.com/office/officeart/2009/3/layout/StepUpProcess"/>
    <dgm:cxn modelId="{81559191-D22E-4884-B288-EDFF8A1ECFA7}" type="presParOf" srcId="{D2AE7E04-E772-474D-A539-B58D05AF740A}" destId="{C3E04CB7-442A-437E-BCD0-E51137A49033}" srcOrd="1" destOrd="0" presId="urn:microsoft.com/office/officeart/2009/3/layout/StepUpProcess"/>
    <dgm:cxn modelId="{FAD6A7D4-ADC3-4AFF-B1A2-B6B8F54355BF}" type="presParOf" srcId="{D2AE7E04-E772-474D-A539-B58D05AF740A}" destId="{5BD1A5A7-DF3D-4E91-8DA0-05F43D168E80}" srcOrd="2" destOrd="0" presId="urn:microsoft.com/office/officeart/2009/3/layout/StepUpProcess"/>
    <dgm:cxn modelId="{F15CF247-57FF-4715-9C26-15BF49CDC4F0}" type="presParOf" srcId="{B1B74C23-F771-4CEB-A78E-510788D9F43F}" destId="{B71C8C35-64F7-4BF2-B9F6-5C684E2181E4}" srcOrd="3" destOrd="0" presId="urn:microsoft.com/office/officeart/2009/3/layout/StepUpProcess"/>
    <dgm:cxn modelId="{28130129-4DA3-45CA-B464-CE3B226BB117}" type="presParOf" srcId="{B71C8C35-64F7-4BF2-B9F6-5C684E2181E4}" destId="{7981E711-A535-40D7-8741-3F5E3A57363C}" srcOrd="0" destOrd="0" presId="urn:microsoft.com/office/officeart/2009/3/layout/StepUpProcess"/>
    <dgm:cxn modelId="{6DE60090-EC7C-413D-869E-9702E28BD90C}" type="presParOf" srcId="{B1B74C23-F771-4CEB-A78E-510788D9F43F}" destId="{597E94B1-4A86-4B26-8783-38860E6B0C5E}" srcOrd="4" destOrd="0" presId="urn:microsoft.com/office/officeart/2009/3/layout/StepUpProcess"/>
    <dgm:cxn modelId="{C3DEF087-EADD-46EF-AA04-17F3F34C6320}" type="presParOf" srcId="{597E94B1-4A86-4B26-8783-38860E6B0C5E}" destId="{823B1718-8BCA-402D-8E35-77EBBA1D4AFE}" srcOrd="0" destOrd="0" presId="urn:microsoft.com/office/officeart/2009/3/layout/StepUpProcess"/>
    <dgm:cxn modelId="{B57CCA26-989A-44E6-B692-322EBB537AE1}" type="presParOf" srcId="{597E94B1-4A86-4B26-8783-38860E6B0C5E}" destId="{5B85BB5C-8F27-45F9-954D-D44A942FEC49}" srcOrd="1" destOrd="0" presId="urn:microsoft.com/office/officeart/2009/3/layout/StepUpProcess"/>
    <dgm:cxn modelId="{30229292-BF78-4A3B-BB5E-05A4AB2A2622}" type="presParOf" srcId="{597E94B1-4A86-4B26-8783-38860E6B0C5E}" destId="{DC2C18E0-A8B7-431B-9F90-885E4B4A426B}" srcOrd="2" destOrd="0" presId="urn:microsoft.com/office/officeart/2009/3/layout/StepUpProcess"/>
    <dgm:cxn modelId="{CDBCAB1A-5FA7-4234-8A75-55CE9234BA57}" type="presParOf" srcId="{B1B74C23-F771-4CEB-A78E-510788D9F43F}" destId="{99073267-8B78-45D4-88E6-DB05FF6E56CD}" srcOrd="5" destOrd="0" presId="urn:microsoft.com/office/officeart/2009/3/layout/StepUpProcess"/>
    <dgm:cxn modelId="{D693600F-53FB-432C-B941-08C565E710FE}" type="presParOf" srcId="{99073267-8B78-45D4-88E6-DB05FF6E56CD}" destId="{81472A63-F552-4C7F-8CF8-C73023B9327D}" srcOrd="0" destOrd="0" presId="urn:microsoft.com/office/officeart/2009/3/layout/StepUpProcess"/>
    <dgm:cxn modelId="{AAD1ABD2-E200-4E5C-9236-229B8157F414}" type="presParOf" srcId="{B1B74C23-F771-4CEB-A78E-510788D9F43F}" destId="{A8CEB2C6-7D55-48C7-85A9-29023DBA930C}" srcOrd="6" destOrd="0" presId="urn:microsoft.com/office/officeart/2009/3/layout/StepUpProcess"/>
    <dgm:cxn modelId="{B0F5E5A5-0BF0-41A6-B11D-E2669AA69C42}" type="presParOf" srcId="{A8CEB2C6-7D55-48C7-85A9-29023DBA930C}" destId="{66795283-61C8-4927-864F-77B9DAB72824}" srcOrd="0" destOrd="0" presId="urn:microsoft.com/office/officeart/2009/3/layout/StepUpProcess"/>
    <dgm:cxn modelId="{FB7A8D65-0C46-456F-9D67-D7874C1108BD}" type="presParOf" srcId="{A8CEB2C6-7D55-48C7-85A9-29023DBA930C}" destId="{99B82E22-B053-4E92-876B-DF794DB4385B}"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5D68B4-403F-48A1-B4D8-98727D0D8967}">
      <dsp:nvSpPr>
        <dsp:cNvPr id="0" name=""/>
        <dsp:cNvSpPr/>
      </dsp:nvSpPr>
      <dsp:spPr>
        <a:xfrm rot="5400000">
          <a:off x="392265" y="1386302"/>
          <a:ext cx="1171454" cy="1949273"/>
        </a:xfrm>
        <a:prstGeom prst="corner">
          <a:avLst>
            <a:gd name="adj1" fmla="val 16120"/>
            <a:gd name="adj2" fmla="val 16110"/>
          </a:avLst>
        </a:prstGeom>
        <a:solidFill>
          <a:srgbClr val="004494"/>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5C3141-D612-4D29-9C64-8E11F18AD33F}">
      <dsp:nvSpPr>
        <dsp:cNvPr id="0" name=""/>
        <dsp:cNvSpPr/>
      </dsp:nvSpPr>
      <dsp:spPr>
        <a:xfrm>
          <a:off x="196720" y="1968715"/>
          <a:ext cx="1759815" cy="15425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fr-BE" sz="1400" b="1" kern="1200" dirty="0" smtClean="0">
              <a:solidFill>
                <a:srgbClr val="0F5494"/>
              </a:solidFill>
            </a:rPr>
            <a:t>FP7</a:t>
          </a:r>
        </a:p>
        <a:p>
          <a:pPr lvl="0" algn="l" defTabSz="622300">
            <a:lnSpc>
              <a:spcPct val="90000"/>
            </a:lnSpc>
            <a:spcBef>
              <a:spcPct val="0"/>
            </a:spcBef>
            <a:spcAft>
              <a:spcPct val="35000"/>
            </a:spcAft>
          </a:pPr>
          <a:r>
            <a:rPr lang="fr-BE" sz="1400" kern="1200" dirty="0" smtClean="0">
              <a:solidFill>
                <a:srgbClr val="0F5494"/>
              </a:solidFill>
            </a:rPr>
            <a:t>OA </a:t>
          </a:r>
          <a:r>
            <a:rPr lang="fr-BE" sz="1400" b="1" kern="1200" dirty="0" smtClean="0">
              <a:solidFill>
                <a:srgbClr val="004494"/>
              </a:solidFill>
            </a:rPr>
            <a:t>Pilot</a:t>
          </a:r>
        </a:p>
        <a:p>
          <a:pPr lvl="0" algn="l" defTabSz="622300">
            <a:lnSpc>
              <a:spcPct val="90000"/>
            </a:lnSpc>
            <a:spcBef>
              <a:spcPct val="0"/>
            </a:spcBef>
            <a:spcAft>
              <a:spcPct val="35000"/>
            </a:spcAft>
          </a:pPr>
          <a:r>
            <a:rPr lang="fr-BE" sz="1400" b="1" kern="1200" dirty="0" smtClean="0">
              <a:solidFill>
                <a:srgbClr val="004494"/>
              </a:solidFill>
            </a:rPr>
            <a:t>Deposit and open access</a:t>
          </a:r>
          <a:endParaRPr lang="en-GB" sz="1400" b="1" kern="1200" dirty="0">
            <a:solidFill>
              <a:srgbClr val="004494"/>
            </a:solidFill>
          </a:endParaRPr>
        </a:p>
      </dsp:txBody>
      <dsp:txXfrm>
        <a:off x="196720" y="1968715"/>
        <a:ext cx="1759815" cy="1542581"/>
      </dsp:txXfrm>
    </dsp:sp>
    <dsp:sp modelId="{89D2BFD1-F5E2-448E-873D-BD4112695BC1}">
      <dsp:nvSpPr>
        <dsp:cNvPr id="0" name=""/>
        <dsp:cNvSpPr/>
      </dsp:nvSpPr>
      <dsp:spPr>
        <a:xfrm>
          <a:off x="1624495" y="1242795"/>
          <a:ext cx="332040" cy="332040"/>
        </a:xfrm>
        <a:prstGeom prst="triangle">
          <a:avLst>
            <a:gd name="adj" fmla="val 100000"/>
          </a:avLst>
        </a:prstGeom>
        <a:solidFill>
          <a:srgbClr val="004494"/>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19A2BD2-FDDE-45A9-9BB8-992F6CC2D038}">
      <dsp:nvSpPr>
        <dsp:cNvPr id="0" name=""/>
        <dsp:cNvSpPr/>
      </dsp:nvSpPr>
      <dsp:spPr>
        <a:xfrm rot="5400000">
          <a:off x="2546623" y="853204"/>
          <a:ext cx="1171454" cy="1949273"/>
        </a:xfrm>
        <a:prstGeom prst="corner">
          <a:avLst>
            <a:gd name="adj1" fmla="val 16120"/>
            <a:gd name="adj2" fmla="val 16110"/>
          </a:avLst>
        </a:prstGeom>
        <a:solidFill>
          <a:srgbClr val="004494"/>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3E04CB7-442A-437E-BCD0-E51137A49033}">
      <dsp:nvSpPr>
        <dsp:cNvPr id="0" name=""/>
        <dsp:cNvSpPr/>
      </dsp:nvSpPr>
      <dsp:spPr>
        <a:xfrm>
          <a:off x="2351078" y="1435617"/>
          <a:ext cx="1759815" cy="15425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fr-BE" sz="1400" b="1" kern="1200" dirty="0" smtClean="0">
              <a:solidFill>
                <a:srgbClr val="0F5494"/>
              </a:solidFill>
            </a:rPr>
            <a:t>H2020</a:t>
          </a:r>
        </a:p>
        <a:p>
          <a:pPr lvl="0" algn="l" defTabSz="622300">
            <a:lnSpc>
              <a:spcPct val="90000"/>
            </a:lnSpc>
            <a:spcBef>
              <a:spcPct val="0"/>
            </a:spcBef>
            <a:spcAft>
              <a:spcPct val="35000"/>
            </a:spcAft>
          </a:pPr>
          <a:r>
            <a:rPr lang="fr-BE" sz="1400" kern="1200" dirty="0" smtClean="0">
              <a:solidFill>
                <a:srgbClr val="0F5494"/>
              </a:solidFill>
            </a:rPr>
            <a:t>OA </a:t>
          </a:r>
          <a:r>
            <a:rPr lang="fr-BE" sz="1400" b="1" kern="1200" dirty="0" smtClean="0">
              <a:solidFill>
                <a:srgbClr val="004494"/>
              </a:solidFill>
            </a:rPr>
            <a:t>Mandatory</a:t>
          </a:r>
        </a:p>
        <a:p>
          <a:pPr lvl="0" algn="l" defTabSz="622300">
            <a:lnSpc>
              <a:spcPct val="90000"/>
            </a:lnSpc>
            <a:spcBef>
              <a:spcPct val="0"/>
            </a:spcBef>
            <a:spcAft>
              <a:spcPct val="35000"/>
            </a:spcAft>
          </a:pPr>
          <a:r>
            <a:rPr lang="fr-BE" sz="1400" kern="1200" dirty="0" smtClean="0">
              <a:solidFill>
                <a:srgbClr val="0F5494"/>
              </a:solidFill>
            </a:rPr>
            <a:t>Deposit and open access</a:t>
          </a:r>
        </a:p>
        <a:p>
          <a:pPr lvl="0" algn="l" defTabSz="622300">
            <a:lnSpc>
              <a:spcPct val="90000"/>
            </a:lnSpc>
            <a:spcBef>
              <a:spcPct val="0"/>
            </a:spcBef>
            <a:spcAft>
              <a:spcPct val="35000"/>
            </a:spcAft>
          </a:pPr>
          <a:endParaRPr lang="fr-BE" sz="1400" b="1" kern="1200" dirty="0" smtClean="0">
            <a:solidFill>
              <a:srgbClr val="FFC000"/>
            </a:solidFill>
          </a:endParaRPr>
        </a:p>
        <a:p>
          <a:pPr lvl="0" algn="l" defTabSz="622300">
            <a:lnSpc>
              <a:spcPct val="90000"/>
            </a:lnSpc>
            <a:spcBef>
              <a:spcPct val="0"/>
            </a:spcBef>
            <a:spcAft>
              <a:spcPct val="35000"/>
            </a:spcAft>
          </a:pPr>
          <a:r>
            <a:rPr lang="fr-BE" sz="1400" kern="1200" dirty="0" smtClean="0">
              <a:solidFill>
                <a:srgbClr val="0F5494"/>
              </a:solidFill>
            </a:rPr>
            <a:t>&amp; ORD/DMP </a:t>
          </a:r>
          <a:r>
            <a:rPr lang="fr-BE" sz="1400" b="1" kern="1200" dirty="0" smtClean="0">
              <a:solidFill>
                <a:srgbClr val="004494"/>
              </a:solidFill>
            </a:rPr>
            <a:t>Pilot</a:t>
          </a:r>
          <a:endParaRPr lang="en-GB" sz="1400" b="1" kern="1200" dirty="0">
            <a:solidFill>
              <a:srgbClr val="004494"/>
            </a:solidFill>
          </a:endParaRPr>
        </a:p>
      </dsp:txBody>
      <dsp:txXfrm>
        <a:off x="2351078" y="1435617"/>
        <a:ext cx="1759815" cy="1542581"/>
      </dsp:txXfrm>
    </dsp:sp>
    <dsp:sp modelId="{5BD1A5A7-DF3D-4E91-8DA0-05F43D168E80}">
      <dsp:nvSpPr>
        <dsp:cNvPr id="0" name=""/>
        <dsp:cNvSpPr/>
      </dsp:nvSpPr>
      <dsp:spPr>
        <a:xfrm>
          <a:off x="3778852" y="709697"/>
          <a:ext cx="332040" cy="332040"/>
        </a:xfrm>
        <a:prstGeom prst="triangle">
          <a:avLst>
            <a:gd name="adj" fmla="val 100000"/>
          </a:avLst>
        </a:prstGeom>
        <a:solidFill>
          <a:srgbClr val="004494"/>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23B1718-8BCA-402D-8E35-77EBBA1D4AFE}">
      <dsp:nvSpPr>
        <dsp:cNvPr id="0" name=""/>
        <dsp:cNvSpPr/>
      </dsp:nvSpPr>
      <dsp:spPr>
        <a:xfrm rot="5400000">
          <a:off x="4715658" y="363696"/>
          <a:ext cx="1171454" cy="1949273"/>
        </a:xfrm>
        <a:prstGeom prst="corner">
          <a:avLst>
            <a:gd name="adj1" fmla="val 16120"/>
            <a:gd name="adj2" fmla="val 16110"/>
          </a:avLst>
        </a:prstGeom>
        <a:solidFill>
          <a:srgbClr val="004494"/>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85BB5C-8F27-45F9-954D-D44A942FEC49}">
      <dsp:nvSpPr>
        <dsp:cNvPr id="0" name=""/>
        <dsp:cNvSpPr/>
      </dsp:nvSpPr>
      <dsp:spPr>
        <a:xfrm>
          <a:off x="4513188" y="990678"/>
          <a:ext cx="1749766" cy="15425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fr-BE" sz="1400" b="1" kern="1200" dirty="0" smtClean="0">
              <a:solidFill>
                <a:srgbClr val="0F5494"/>
              </a:solidFill>
            </a:rPr>
            <a:t>H2020</a:t>
          </a:r>
        </a:p>
        <a:p>
          <a:pPr lvl="0" algn="l" defTabSz="622300">
            <a:lnSpc>
              <a:spcPct val="90000"/>
            </a:lnSpc>
            <a:spcBef>
              <a:spcPct val="0"/>
            </a:spcBef>
            <a:spcAft>
              <a:spcPct val="35000"/>
            </a:spcAft>
          </a:pPr>
          <a:r>
            <a:rPr lang="fr-BE" sz="1400" kern="1200" dirty="0" smtClean="0">
              <a:solidFill>
                <a:srgbClr val="0F5494"/>
              </a:solidFill>
            </a:rPr>
            <a:t>OA </a:t>
          </a:r>
          <a:r>
            <a:rPr lang="fr-BE" sz="1400" b="1" kern="1200" dirty="0" smtClean="0">
              <a:solidFill>
                <a:srgbClr val="004494"/>
              </a:solidFill>
            </a:rPr>
            <a:t>Mandatory</a:t>
          </a:r>
        </a:p>
        <a:p>
          <a:pPr lvl="0" algn="l" defTabSz="622300">
            <a:lnSpc>
              <a:spcPct val="90000"/>
            </a:lnSpc>
            <a:spcBef>
              <a:spcPct val="0"/>
            </a:spcBef>
            <a:spcAft>
              <a:spcPct val="35000"/>
            </a:spcAft>
          </a:pPr>
          <a:r>
            <a:rPr lang="fr-BE" sz="1400" kern="1200" dirty="0" smtClean="0">
              <a:solidFill>
                <a:srgbClr val="0F5494"/>
              </a:solidFill>
            </a:rPr>
            <a:t>Deposit and open access</a:t>
          </a:r>
        </a:p>
        <a:p>
          <a:pPr lvl="0" algn="l" defTabSz="622300">
            <a:lnSpc>
              <a:spcPct val="90000"/>
            </a:lnSpc>
            <a:spcBef>
              <a:spcPct val="0"/>
            </a:spcBef>
            <a:spcAft>
              <a:spcPct val="35000"/>
            </a:spcAft>
          </a:pPr>
          <a:endParaRPr lang="fr-BE" sz="1400" b="1" kern="1200" dirty="0" smtClean="0">
            <a:solidFill>
              <a:srgbClr val="FFC000"/>
            </a:solidFill>
          </a:endParaRPr>
        </a:p>
        <a:p>
          <a:pPr lvl="0" algn="l" defTabSz="622300">
            <a:lnSpc>
              <a:spcPct val="90000"/>
            </a:lnSpc>
            <a:spcBef>
              <a:spcPct val="0"/>
            </a:spcBef>
            <a:spcAft>
              <a:spcPts val="0"/>
            </a:spcAft>
          </a:pPr>
          <a:r>
            <a:rPr lang="fr-BE" sz="1400" kern="1200" dirty="0" smtClean="0">
              <a:solidFill>
                <a:srgbClr val="0F5494"/>
              </a:solidFill>
            </a:rPr>
            <a:t>&amp; ORD/DMP </a:t>
          </a:r>
          <a:r>
            <a:rPr lang="fr-BE" sz="1400" b="1" kern="1200" dirty="0" smtClean="0">
              <a:solidFill>
                <a:srgbClr val="004494"/>
              </a:solidFill>
            </a:rPr>
            <a:t>by default </a:t>
          </a:r>
        </a:p>
        <a:p>
          <a:pPr lvl="0" algn="l" defTabSz="622300">
            <a:lnSpc>
              <a:spcPct val="90000"/>
            </a:lnSpc>
            <a:spcBef>
              <a:spcPct val="0"/>
            </a:spcBef>
            <a:spcAft>
              <a:spcPts val="0"/>
            </a:spcAft>
          </a:pPr>
          <a:r>
            <a:rPr lang="fr-BE" sz="1400" b="1" kern="1200" dirty="0" smtClean="0">
              <a:solidFill>
                <a:srgbClr val="004494"/>
              </a:solidFill>
            </a:rPr>
            <a:t>(exceptions)</a:t>
          </a:r>
          <a:endParaRPr lang="en-GB" sz="1400" b="1" kern="1200" dirty="0">
            <a:solidFill>
              <a:srgbClr val="004494"/>
            </a:solidFill>
          </a:endParaRPr>
        </a:p>
      </dsp:txBody>
      <dsp:txXfrm>
        <a:off x="4513188" y="990678"/>
        <a:ext cx="1749766" cy="1542581"/>
      </dsp:txXfrm>
    </dsp:sp>
    <dsp:sp modelId="{DC2C18E0-A8B7-431B-9F90-885E4B4A426B}">
      <dsp:nvSpPr>
        <dsp:cNvPr id="0" name=""/>
        <dsp:cNvSpPr/>
      </dsp:nvSpPr>
      <dsp:spPr>
        <a:xfrm>
          <a:off x="5933210" y="176599"/>
          <a:ext cx="332040" cy="332040"/>
        </a:xfrm>
        <a:prstGeom prst="triangle">
          <a:avLst>
            <a:gd name="adj" fmla="val 100000"/>
          </a:avLst>
        </a:prstGeom>
        <a:solidFill>
          <a:srgbClr val="004494"/>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6795283-61C8-4927-864F-77B9DAB72824}">
      <dsp:nvSpPr>
        <dsp:cNvPr id="0" name=""/>
        <dsp:cNvSpPr/>
      </dsp:nvSpPr>
      <dsp:spPr>
        <a:xfrm rot="10800000">
          <a:off x="83038" y="2929704"/>
          <a:ext cx="1171454" cy="46763"/>
        </a:xfrm>
        <a:prstGeom prst="pie">
          <a:avLst/>
        </a:prstGeom>
        <a:solidFill>
          <a:schemeClr val="lt1"/>
        </a:solidFill>
        <a:ln w="12700" cap="flat" cmpd="sng" algn="ctr">
          <a:noFill/>
          <a:prstDash val="solid"/>
          <a:miter lim="800000"/>
        </a:ln>
        <a:effectLst/>
      </dsp:spPr>
      <dsp:style>
        <a:lnRef idx="2">
          <a:schemeClr val="dk1"/>
        </a:lnRef>
        <a:fillRef idx="1">
          <a:schemeClr val="lt1"/>
        </a:fillRef>
        <a:effectRef idx="0">
          <a:schemeClr val="dk1"/>
        </a:effectRef>
        <a:fontRef idx="minor">
          <a:schemeClr val="dk1"/>
        </a:fontRef>
      </dsp:style>
    </dsp:sp>
    <dsp:sp modelId="{99B82E22-B053-4E92-876B-DF794DB4385B}">
      <dsp:nvSpPr>
        <dsp:cNvPr id="0" name=""/>
        <dsp:cNvSpPr/>
      </dsp:nvSpPr>
      <dsp:spPr>
        <a:xfrm>
          <a:off x="6466429" y="369421"/>
          <a:ext cx="1759815" cy="15425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lvl="0" algn="l" defTabSz="2889250">
            <a:lnSpc>
              <a:spcPct val="90000"/>
            </a:lnSpc>
            <a:spcBef>
              <a:spcPct val="0"/>
            </a:spcBef>
            <a:spcAft>
              <a:spcPct val="35000"/>
            </a:spcAft>
          </a:pPr>
          <a:endParaRPr lang="en-GB" sz="6500" kern="1200" dirty="0"/>
        </a:p>
      </dsp:txBody>
      <dsp:txXfrm>
        <a:off x="6466429" y="369421"/>
        <a:ext cx="1759815" cy="1542581"/>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A939EFE-0303-44F6-9A16-FD3B5E015DB1}" type="datetimeFigureOut">
              <a:rPr lang="en-GB" smtClean="0"/>
              <a:t>25/02/2021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4F04766-77AF-4EBE-9704-229FD5F6AD6A}" type="slidenum">
              <a:rPr lang="en-GB" smtClean="0"/>
              <a:t>‹#›</a:t>
            </a:fld>
            <a:endParaRPr lang="en-GB"/>
          </a:p>
        </p:txBody>
      </p:sp>
    </p:spTree>
    <p:extLst>
      <p:ext uri="{BB962C8B-B14F-4D97-AF65-F5344CB8AC3E}">
        <p14:creationId xmlns:p14="http://schemas.microsoft.com/office/powerpoint/2010/main" val="37889881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B926D1-0013-4A80-B64E-9D824EE65210}" type="datetimeFigureOut">
              <a:rPr lang="en-GB" smtClean="0"/>
              <a:t>25/02/2021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CF2995-AB43-4B7C-B8CD-9DC7C3692A9C}" type="slidenum">
              <a:rPr lang="en-GB" smtClean="0"/>
              <a:t>‹#›</a:t>
            </a:fld>
            <a:endParaRPr lang="en-GB"/>
          </a:p>
        </p:txBody>
      </p:sp>
    </p:spTree>
    <p:extLst>
      <p:ext uri="{BB962C8B-B14F-4D97-AF65-F5344CB8AC3E}">
        <p14:creationId xmlns:p14="http://schemas.microsoft.com/office/powerpoint/2010/main" val="146078466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myintracomm.ec.europa.eu/corp/intellectual-property/Documents/2019_Reuse-guidelines(CC-BY).pdf"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59CF2995-AB43-4B7C-B8CD-9DC7C3692A9C}" type="slidenum">
              <a:rPr lang="en-GB" smtClean="0"/>
              <a:t>1</a:t>
            </a:fld>
            <a:endParaRPr lang="en-GB"/>
          </a:p>
        </p:txBody>
      </p:sp>
    </p:spTree>
    <p:extLst>
      <p:ext uri="{BB962C8B-B14F-4D97-AF65-F5344CB8AC3E}">
        <p14:creationId xmlns:p14="http://schemas.microsoft.com/office/powerpoint/2010/main" val="19788611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59CF2995-AB43-4B7C-B8CD-9DC7C3692A9C}" type="slidenum">
              <a:rPr lang="en-GB" smtClean="0"/>
              <a:t>2</a:t>
            </a:fld>
            <a:endParaRPr lang="en-GB"/>
          </a:p>
        </p:txBody>
      </p:sp>
    </p:spTree>
    <p:extLst>
      <p:ext uri="{BB962C8B-B14F-4D97-AF65-F5344CB8AC3E}">
        <p14:creationId xmlns:p14="http://schemas.microsoft.com/office/powerpoint/2010/main" val="13087752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difficulty is that you have to provide the right rewards and incentives for open science at all levels, so you have to do it first and foremost at the institutional level, e.g. the level of each university, you have to do it at the funders level, you have to do it at the national and regional level, and also at the EU level. So the more we address what needs to be done to change researcher </a:t>
            </a:r>
            <a:r>
              <a:rPr lang="en-US" dirty="0" err="1" smtClean="0"/>
              <a:t>behaviour</a:t>
            </a:r>
            <a:r>
              <a:rPr lang="en-US" dirty="0" smtClean="0"/>
              <a:t> the more we need to engage with a broader and broader range of stakeholders if we want to be effective. </a:t>
            </a:r>
            <a:endParaRPr lang="fr-BE" dirty="0"/>
          </a:p>
        </p:txBody>
      </p:sp>
      <p:sp>
        <p:nvSpPr>
          <p:cNvPr id="4" name="Slide Number Placeholder 3"/>
          <p:cNvSpPr>
            <a:spLocks noGrp="1"/>
          </p:cNvSpPr>
          <p:nvPr>
            <p:ph type="sldNum" sz="quarter" idx="10"/>
          </p:nvPr>
        </p:nvSpPr>
        <p:spPr/>
        <p:txBody>
          <a:bodyPr/>
          <a:lstStyle/>
          <a:p>
            <a:fld id="{59CF2995-AB43-4B7C-B8CD-9DC7C3692A9C}" type="slidenum">
              <a:rPr lang="en-GB" smtClean="0"/>
              <a:t>3</a:t>
            </a:fld>
            <a:endParaRPr lang="en-GB"/>
          </a:p>
        </p:txBody>
      </p:sp>
    </p:spTree>
    <p:extLst>
      <p:ext uri="{BB962C8B-B14F-4D97-AF65-F5344CB8AC3E}">
        <p14:creationId xmlns:p14="http://schemas.microsoft.com/office/powerpoint/2010/main" val="3967353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difficulty is that you have to provide the right rewards and incentives for open science at all levels, so you have to do it first and foremost at the institutional level, e.g. the level of each university, you have to do it at the funders level, you have to do it at the national and regional level, and also at the EU level. So the more we address what needs to be done to change researcher </a:t>
            </a:r>
            <a:r>
              <a:rPr lang="en-US" dirty="0" err="1" smtClean="0"/>
              <a:t>behaviour</a:t>
            </a:r>
            <a:r>
              <a:rPr lang="en-US" dirty="0" smtClean="0"/>
              <a:t> the more we need to engage with a broader and broader range of stakeholders if we want to be effective. </a:t>
            </a:r>
            <a:endParaRPr lang="fr-BE" dirty="0"/>
          </a:p>
        </p:txBody>
      </p:sp>
      <p:sp>
        <p:nvSpPr>
          <p:cNvPr id="4" name="Slide Number Placeholder 3"/>
          <p:cNvSpPr>
            <a:spLocks noGrp="1"/>
          </p:cNvSpPr>
          <p:nvPr>
            <p:ph type="sldNum" sz="quarter" idx="10"/>
          </p:nvPr>
        </p:nvSpPr>
        <p:spPr/>
        <p:txBody>
          <a:bodyPr/>
          <a:lstStyle/>
          <a:p>
            <a:fld id="{59CF2995-AB43-4B7C-B8CD-9DC7C3692A9C}" type="slidenum">
              <a:rPr lang="en-GB" smtClean="0"/>
              <a:t>6</a:t>
            </a:fld>
            <a:endParaRPr lang="en-GB"/>
          </a:p>
        </p:txBody>
      </p:sp>
    </p:spTree>
    <p:extLst>
      <p:ext uri="{BB962C8B-B14F-4D97-AF65-F5344CB8AC3E}">
        <p14:creationId xmlns:p14="http://schemas.microsoft.com/office/powerpoint/2010/main" val="9929439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difficulty is that you have to provide the right rewards and incentives for open science at all levels, so you have to do it first and foremost at the institutional level, e.g. the level of each university, you have to do it at the funders level, you have to do it at the national and regional level, and also at the EU level. So the more we address what needs to be done to change researcher </a:t>
            </a:r>
            <a:r>
              <a:rPr lang="en-US" dirty="0" err="1" smtClean="0"/>
              <a:t>behaviour</a:t>
            </a:r>
            <a:r>
              <a:rPr lang="en-US" dirty="0" smtClean="0"/>
              <a:t> the more we need to engage with a broader and broader range of stakeholders if we want to be effective. </a:t>
            </a:r>
            <a:endParaRPr lang="fr-BE" dirty="0"/>
          </a:p>
        </p:txBody>
      </p:sp>
      <p:sp>
        <p:nvSpPr>
          <p:cNvPr id="4" name="Slide Number Placeholder 3"/>
          <p:cNvSpPr>
            <a:spLocks noGrp="1"/>
          </p:cNvSpPr>
          <p:nvPr>
            <p:ph type="sldNum" sz="quarter" idx="10"/>
          </p:nvPr>
        </p:nvSpPr>
        <p:spPr/>
        <p:txBody>
          <a:bodyPr/>
          <a:lstStyle/>
          <a:p>
            <a:fld id="{59CF2995-AB43-4B7C-B8CD-9DC7C3692A9C}" type="slidenum">
              <a:rPr lang="en-GB" smtClean="0"/>
              <a:t>7</a:t>
            </a:fld>
            <a:endParaRPr lang="en-GB"/>
          </a:p>
        </p:txBody>
      </p:sp>
    </p:spTree>
    <p:extLst>
      <p:ext uri="{BB962C8B-B14F-4D97-AF65-F5344CB8AC3E}">
        <p14:creationId xmlns:p14="http://schemas.microsoft.com/office/powerpoint/2010/main" val="2547689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difficulty is that you have to provide the right rewards and incentives for open science at all levels, so you have to do it first and foremost at the institutional level, e.g. the level of each university, you have to do it at the funders level, you have to do it at the national and regional level, and also at the EU level. So the more we address what needs to be done to change researcher </a:t>
            </a:r>
            <a:r>
              <a:rPr lang="en-US" dirty="0" err="1" smtClean="0"/>
              <a:t>behaviour</a:t>
            </a:r>
            <a:r>
              <a:rPr lang="en-US" dirty="0" smtClean="0"/>
              <a:t> the more we need to engage with a broader and broader range of stakeholders if we want to be effective. </a:t>
            </a:r>
            <a:endParaRPr lang="fr-BE" dirty="0"/>
          </a:p>
        </p:txBody>
      </p:sp>
      <p:sp>
        <p:nvSpPr>
          <p:cNvPr id="4" name="Slide Number Placeholder 3"/>
          <p:cNvSpPr>
            <a:spLocks noGrp="1"/>
          </p:cNvSpPr>
          <p:nvPr>
            <p:ph type="sldNum" sz="quarter" idx="10"/>
          </p:nvPr>
        </p:nvSpPr>
        <p:spPr/>
        <p:txBody>
          <a:bodyPr/>
          <a:lstStyle/>
          <a:p>
            <a:fld id="{59CF2995-AB43-4B7C-B8CD-9DC7C3692A9C}" type="slidenum">
              <a:rPr lang="en-GB" smtClean="0"/>
              <a:t>8</a:t>
            </a:fld>
            <a:endParaRPr lang="en-GB"/>
          </a:p>
        </p:txBody>
      </p:sp>
    </p:spTree>
    <p:extLst>
      <p:ext uri="{BB962C8B-B14F-4D97-AF65-F5344CB8AC3E}">
        <p14:creationId xmlns:p14="http://schemas.microsoft.com/office/powerpoint/2010/main" val="18655692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difficulty is that you have to provide the right rewards and incentives for open science at all levels, so you have to do it first and foremost at the institutional level, e.g. the level of each university, you have to do it at the funders level, you have to do it at the national and regional level, and also at the EU level. So the more we address what needs to be done to change researcher </a:t>
            </a:r>
            <a:r>
              <a:rPr lang="en-US" dirty="0" err="1" smtClean="0"/>
              <a:t>behaviour</a:t>
            </a:r>
            <a:r>
              <a:rPr lang="en-US" dirty="0" smtClean="0"/>
              <a:t> the more we need to engage with a broader and broader range of stakeholders if we want to be effective. </a:t>
            </a:r>
            <a:endParaRPr lang="fr-BE" dirty="0"/>
          </a:p>
        </p:txBody>
      </p:sp>
      <p:sp>
        <p:nvSpPr>
          <p:cNvPr id="4" name="Slide Number Placeholder 3"/>
          <p:cNvSpPr>
            <a:spLocks noGrp="1"/>
          </p:cNvSpPr>
          <p:nvPr>
            <p:ph type="sldNum" sz="quarter" idx="10"/>
          </p:nvPr>
        </p:nvSpPr>
        <p:spPr/>
        <p:txBody>
          <a:bodyPr/>
          <a:lstStyle/>
          <a:p>
            <a:fld id="{59CF2995-AB43-4B7C-B8CD-9DC7C3692A9C}" type="slidenum">
              <a:rPr lang="en-GB" smtClean="0"/>
              <a:t>9</a:t>
            </a:fld>
            <a:endParaRPr lang="en-GB"/>
          </a:p>
        </p:txBody>
      </p:sp>
    </p:spTree>
    <p:extLst>
      <p:ext uri="{BB962C8B-B14F-4D97-AF65-F5344CB8AC3E}">
        <p14:creationId xmlns:p14="http://schemas.microsoft.com/office/powerpoint/2010/main" val="38855560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Delete/update</a:t>
            </a:r>
            <a:r>
              <a:rPr lang="en-IE" baseline="0" dirty="0" smtClean="0"/>
              <a:t> as appropriate</a:t>
            </a:r>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t>16</a:t>
            </a:fld>
            <a:endParaRPr lang="en-GB"/>
          </a:p>
        </p:txBody>
      </p:sp>
    </p:spTree>
    <p:extLst>
      <p:ext uri="{BB962C8B-B14F-4D97-AF65-F5344CB8AC3E}">
        <p14:creationId xmlns:p14="http://schemas.microsoft.com/office/powerpoint/2010/main" val="4819794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Update/add/delete parts of the</a:t>
            </a:r>
            <a:r>
              <a:rPr lang="en-IE" baseline="0" dirty="0" smtClean="0"/>
              <a:t> copy right notice where appropriate.</a:t>
            </a:r>
          </a:p>
          <a:p>
            <a:r>
              <a:rPr lang="en-IE" baseline="0" dirty="0" smtClean="0"/>
              <a:t>More information: </a:t>
            </a:r>
            <a:r>
              <a:rPr lang="en-GB" dirty="0" smtClean="0">
                <a:hlinkClick r:id="rId3"/>
              </a:rPr>
              <a:t>https://myintracomm.ec.europa.eu/corp/intellectual-property/Documents/2019_Reuse-guidelines%28CC-BY%29.pdf</a:t>
            </a:r>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t>17</a:t>
            </a:fld>
            <a:endParaRPr lang="en-GB"/>
          </a:p>
        </p:txBody>
      </p:sp>
    </p:spTree>
    <p:extLst>
      <p:ext uri="{BB962C8B-B14F-4D97-AF65-F5344CB8AC3E}">
        <p14:creationId xmlns:p14="http://schemas.microsoft.com/office/powerpoint/2010/main" val="20075199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3"/>
            <a:ext cx="12192000" cy="5779827"/>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dirty="0" smtClean="0"/>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4418049"/>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GB" dirty="0"/>
          </a:p>
        </p:txBody>
      </p:sp>
      <p:sp>
        <p:nvSpPr>
          <p:cNvPr id="19" name="Text Placeholder 18"/>
          <p:cNvSpPr>
            <a:spLocks noGrp="1"/>
          </p:cNvSpPr>
          <p:nvPr>
            <p:ph type="body" sz="quarter" idx="13"/>
          </p:nvPr>
        </p:nvSpPr>
        <p:spPr>
          <a:xfrm>
            <a:off x="6096000" y="5557903"/>
            <a:ext cx="5040313" cy="528998"/>
          </a:xfrm>
        </p:spPr>
        <p:txBody>
          <a:bodyPr>
            <a:noAutofit/>
          </a:bodyPr>
          <a:lstStyle>
            <a:lvl1pPr marL="0" indent="0" algn="r">
              <a:buFontTx/>
              <a:buNone/>
              <a:defRPr sz="2200" i="1">
                <a:solidFill>
                  <a:schemeClr val="bg1"/>
                </a:solidFill>
              </a:defRPr>
            </a:lvl1pPr>
          </a:lstStyle>
          <a:p>
            <a:pPr lvl="0"/>
            <a:r>
              <a:rPr lang="en-US" dirty="0" smtClean="0"/>
              <a:t>Edit Master text styles</a:t>
            </a:r>
          </a:p>
        </p:txBody>
      </p:sp>
    </p:spTree>
    <p:extLst>
      <p:ext uri="{BB962C8B-B14F-4D97-AF65-F5344CB8AC3E}">
        <p14:creationId xmlns:p14="http://schemas.microsoft.com/office/powerpoint/2010/main" val="399218334"/>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3pPr>
              <a:spcBef>
                <a:spcPts val="0"/>
              </a:spcBef>
              <a:defRPr/>
            </a:lvl3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6402250" y="1825625"/>
            <a:ext cx="5328000" cy="3906435"/>
          </a:xfrm>
        </p:spPr>
        <p:txBody>
          <a:bodyPr>
            <a:no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Slide Number Placeholder 6"/>
          <p:cNvSpPr>
            <a:spLocks noGrp="1"/>
          </p:cNvSpPr>
          <p:nvPr>
            <p:ph type="sldNum" sz="quarter" idx="12"/>
          </p:nvPr>
        </p:nvSpPr>
        <p:spPr/>
        <p:txBody>
          <a:bodyPr/>
          <a:lstStyle/>
          <a:p>
            <a:fld id="{F46C79FD-C571-418B-AB0F-5EE936C85276}" type="slidenum">
              <a:rPr lang="en-GB" smtClean="0"/>
              <a:t>‹#›</a:t>
            </a:fld>
            <a:endParaRPr lang="en-GB"/>
          </a:p>
        </p:txBody>
      </p:sp>
      <p:cxnSp>
        <p:nvCxnSpPr>
          <p:cNvPr id="10" name="Straight Connector 9"/>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smtClean="0"/>
              <a:t>Click to edit Master title style</a:t>
            </a:r>
            <a:endParaRPr lang="en-GB" dirty="0"/>
          </a:p>
        </p:txBody>
      </p:sp>
    </p:spTree>
    <p:extLst>
      <p:ext uri="{BB962C8B-B14F-4D97-AF65-F5344CB8AC3E}">
        <p14:creationId xmlns:p14="http://schemas.microsoft.com/office/powerpoint/2010/main" val="1246774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6"/>
            <a:ext cx="3358489" cy="3763134"/>
          </a:xfrm>
        </p:spPr>
        <p:txBody>
          <a:bodyPr>
            <a:no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9" name="Content Placeholder 2"/>
          <p:cNvSpPr>
            <a:spLocks noGrp="1"/>
          </p:cNvSpPr>
          <p:nvPr>
            <p:ph sz="half" idx="13"/>
          </p:nvPr>
        </p:nvSpPr>
        <p:spPr>
          <a:xfrm>
            <a:off x="4604979" y="1825625"/>
            <a:ext cx="3358489" cy="3763134"/>
          </a:xfrm>
        </p:spPr>
        <p:txBody>
          <a:bodyPr>
            <a:no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0" name="Content Placeholder 2"/>
          <p:cNvSpPr>
            <a:spLocks noGrp="1"/>
          </p:cNvSpPr>
          <p:nvPr>
            <p:ph sz="half" idx="14"/>
          </p:nvPr>
        </p:nvSpPr>
        <p:spPr>
          <a:xfrm>
            <a:off x="8371761" y="1825625"/>
            <a:ext cx="3358489" cy="3763134"/>
          </a:xfrm>
        </p:spPr>
        <p:txBody>
          <a:bodyPr>
            <a:no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smtClean="0"/>
              <a:t>Click to edit Master title style</a:t>
            </a:r>
            <a:endParaRPr lang="en-GB" dirty="0"/>
          </a:p>
        </p:txBody>
      </p:sp>
    </p:spTree>
    <p:extLst>
      <p:ext uri="{BB962C8B-B14F-4D97-AF65-F5344CB8AC3E}">
        <p14:creationId xmlns:p14="http://schemas.microsoft.com/office/powerpoint/2010/main" val="22071010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4" name="Content Placeholder 3"/>
          <p:cNvSpPr>
            <a:spLocks noGrp="1"/>
          </p:cNvSpPr>
          <p:nvPr>
            <p:ph sz="half" idx="2"/>
          </p:nvPr>
        </p:nvSpPr>
        <p:spPr>
          <a:xfrm>
            <a:off x="839788" y="2505075"/>
            <a:ext cx="5157787" cy="3097331"/>
          </a:xfrm>
        </p:spPr>
        <p:txBody>
          <a:bodyPr wrap="square">
            <a:no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6172200" y="1681163"/>
            <a:ext cx="5183188" cy="823912"/>
          </a:xfrm>
          <a:noFill/>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6" name="Content Placeholder 5"/>
          <p:cNvSpPr>
            <a:spLocks noGrp="1"/>
          </p:cNvSpPr>
          <p:nvPr>
            <p:ph sz="quarter" idx="4"/>
          </p:nvPr>
        </p:nvSpPr>
        <p:spPr>
          <a:xfrm>
            <a:off x="6172200" y="2505075"/>
            <a:ext cx="5183188" cy="3097331"/>
          </a:xfrm>
        </p:spPr>
        <p:txBody>
          <a:bodyPr wrap="square">
            <a:no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9" name="Slide Number Placeholder 8"/>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smtClean="0"/>
              <a:t>Click to edit Master title style</a:t>
            </a:r>
            <a:endParaRPr lang="en-GB" dirty="0"/>
          </a:p>
        </p:txBody>
      </p:sp>
    </p:spTree>
    <p:extLst>
      <p:ext uri="{BB962C8B-B14F-4D97-AF65-F5344CB8AC3E}">
        <p14:creationId xmlns:p14="http://schemas.microsoft.com/office/powerpoint/2010/main" val="27426941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smtClean="0"/>
              <a:t>Click to edit Master title style</a:t>
            </a:r>
            <a:endParaRPr lang="en-GB" dirty="0"/>
          </a:p>
        </p:txBody>
      </p:sp>
    </p:spTree>
    <p:extLst>
      <p:ext uri="{BB962C8B-B14F-4D97-AF65-F5344CB8AC3E}">
        <p14:creationId xmlns:p14="http://schemas.microsoft.com/office/powerpoint/2010/main" val="14843015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59635" y="-59635"/>
            <a:ext cx="6155635" cy="6983896"/>
          </a:xfrm>
          <a:solidFill>
            <a:schemeClr val="bg2"/>
          </a:solidFill>
          <a:ln w="28575">
            <a:solidFill>
              <a:schemeClr val="accent5"/>
            </a:solidFill>
          </a:ln>
        </p:spPr>
        <p:txBody>
          <a:bodyPr/>
          <a:lstStyle/>
          <a:p>
            <a:endParaRPr lang="en-GB" dirty="0"/>
          </a:p>
        </p:txBody>
      </p:sp>
      <p:sp>
        <p:nvSpPr>
          <p:cNvPr id="10" name="Rectangle 9"/>
          <p:cNvSpPr/>
          <p:nvPr userDrawn="1"/>
        </p:nvSpPr>
        <p:spPr>
          <a:xfrm>
            <a:off x="3214048" y="1992573"/>
            <a:ext cx="8550322" cy="36166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19447" y="743802"/>
            <a:ext cx="544923" cy="544923"/>
          </a:xfrm>
          <a:prstGeom prst="rect">
            <a:avLst/>
          </a:prstGeom>
        </p:spPr>
      </p:pic>
      <p:sp>
        <p:nvSpPr>
          <p:cNvPr id="3" name="Content Placeholder 2"/>
          <p:cNvSpPr>
            <a:spLocks noGrp="1"/>
          </p:cNvSpPr>
          <p:nvPr>
            <p:ph idx="1"/>
          </p:nvPr>
        </p:nvSpPr>
        <p:spPr>
          <a:xfrm>
            <a:off x="3538331" y="1992572"/>
            <a:ext cx="8226040" cy="3616657"/>
          </a:xfrm>
          <a:solidFill>
            <a:schemeClr val="bg1"/>
          </a:solidFill>
        </p:spPr>
        <p:txBody>
          <a:bodyPr lIns="360000" tIns="360000" rIns="360000" bIns="360000" anchor="ctr" anchorCtr="0">
            <a:noAutofit/>
          </a:bodyPr>
          <a:lstStyle>
            <a:lvl1pPr marL="0" indent="0">
              <a:buFontTx/>
              <a:buNone/>
              <a:defRPr i="1">
                <a:solidFill>
                  <a:schemeClr val="tx2"/>
                </a:solidFill>
              </a:defRPr>
            </a:lvl1pPr>
          </a:lstStyle>
          <a:p>
            <a:pPr lvl="0"/>
            <a:r>
              <a:rPr lang="en-US" dirty="0" smtClean="0"/>
              <a:t>Edit Master text styles</a:t>
            </a:r>
          </a:p>
        </p:txBody>
      </p:sp>
    </p:spTree>
    <p:extLst>
      <p:ext uri="{BB962C8B-B14F-4D97-AF65-F5344CB8AC3E}">
        <p14:creationId xmlns:p14="http://schemas.microsoft.com/office/powerpoint/2010/main" val="1784062935"/>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and Content (half p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6817056" y="1825625"/>
            <a:ext cx="4926841" cy="3769957"/>
          </a:xfrm>
        </p:spPr>
        <p:txBody>
          <a:bodyPr>
            <a:no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Slide Number Placeholder 5"/>
          <p:cNvSpPr>
            <a:spLocks noGrp="1"/>
          </p:cNvSpPr>
          <p:nvPr>
            <p:ph type="sldNum" sz="quarter" idx="12"/>
          </p:nvPr>
        </p:nvSpPr>
        <p:spPr/>
        <p:txBody>
          <a:bodyPr/>
          <a:lstStyle/>
          <a:p>
            <a:fld id="{F46C79FD-C571-418B-AB0F-5EE936C85276}" type="slidenum">
              <a:rPr lang="en-GB" smtClean="0"/>
              <a:t>‹#›</a:t>
            </a:fld>
            <a:endParaRPr lang="en-GB"/>
          </a:p>
        </p:txBody>
      </p:sp>
      <p:sp>
        <p:nvSpPr>
          <p:cNvPr id="10" name="Title Placeholder 1"/>
          <p:cNvSpPr>
            <a:spLocks noGrp="1"/>
          </p:cNvSpPr>
          <p:nvPr>
            <p:ph type="title"/>
          </p:nvPr>
        </p:nvSpPr>
        <p:spPr>
          <a:xfrm>
            <a:off x="6817056" y="482860"/>
            <a:ext cx="4669266" cy="782357"/>
          </a:xfrm>
          <a:prstGeom prst="rect">
            <a:avLst/>
          </a:prstGeom>
        </p:spPr>
        <p:txBody>
          <a:bodyPr vert="horz" lIns="91440" tIns="45720" rIns="91440" bIns="0" rtlCol="0" anchor="b" anchorCtr="0">
            <a:noAutofit/>
          </a:bodyPr>
          <a:lstStyle/>
          <a:p>
            <a:r>
              <a:rPr lang="en-US" dirty="0" smtClean="0"/>
              <a:t>Click to edit Master title style</a:t>
            </a:r>
            <a:endParaRPr lang="en-GB" dirty="0"/>
          </a:p>
        </p:txBody>
      </p:sp>
      <p:sp>
        <p:nvSpPr>
          <p:cNvPr id="7" name="Picture Placeholder 4"/>
          <p:cNvSpPr>
            <a:spLocks noGrp="1"/>
          </p:cNvSpPr>
          <p:nvPr>
            <p:ph type="pic" sz="quarter" idx="13"/>
          </p:nvPr>
        </p:nvSpPr>
        <p:spPr>
          <a:xfrm>
            <a:off x="-46383" y="0"/>
            <a:ext cx="6142383" cy="6858000"/>
          </a:xfrm>
          <a:solidFill>
            <a:schemeClr val="bg2"/>
          </a:solidFill>
          <a:ln w="28575">
            <a:solidFill>
              <a:schemeClr val="accent5"/>
            </a:solidFill>
          </a:ln>
        </p:spPr>
        <p:txBody>
          <a:bodyPr/>
          <a:lstStyle/>
          <a:p>
            <a:endParaRPr lang="en-GB" dirty="0"/>
          </a:p>
        </p:txBody>
      </p:sp>
    </p:spTree>
    <p:extLst>
      <p:ext uri="{BB962C8B-B14F-4D97-AF65-F5344CB8AC3E}">
        <p14:creationId xmlns:p14="http://schemas.microsoft.com/office/powerpoint/2010/main" val="369203447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Picture and Content (half p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27663"/>
            <a:ext cx="4926841" cy="3769957"/>
          </a:xfrm>
        </p:spPr>
        <p:txBody>
          <a:bodyPr>
            <a:no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Slide Number Placeholder 5"/>
          <p:cNvSpPr>
            <a:spLocks noGrp="1"/>
          </p:cNvSpPr>
          <p:nvPr>
            <p:ph type="sldNum" sz="quarter" idx="12"/>
          </p:nvPr>
        </p:nvSpPr>
        <p:spPr/>
        <p:txBody>
          <a:bodyPr/>
          <a:lstStyle/>
          <a:p>
            <a:fld id="{F46C79FD-C571-418B-AB0F-5EE936C85276}" type="slidenum">
              <a:rPr lang="en-GB" smtClean="0"/>
              <a:t>‹#›</a:t>
            </a:fld>
            <a:endParaRPr lang="en-GB"/>
          </a:p>
        </p:txBody>
      </p:sp>
      <p:sp>
        <p:nvSpPr>
          <p:cNvPr id="10" name="Title Placeholder 1"/>
          <p:cNvSpPr>
            <a:spLocks noGrp="1"/>
          </p:cNvSpPr>
          <p:nvPr>
            <p:ph type="title"/>
          </p:nvPr>
        </p:nvSpPr>
        <p:spPr>
          <a:xfrm>
            <a:off x="838200" y="435726"/>
            <a:ext cx="4669266" cy="782357"/>
          </a:xfrm>
          <a:prstGeom prst="rect">
            <a:avLst/>
          </a:prstGeom>
        </p:spPr>
        <p:txBody>
          <a:bodyPr vert="horz" lIns="91440" tIns="45720" rIns="91440" bIns="0" rtlCol="0" anchor="b" anchorCtr="0">
            <a:noAutofit/>
          </a:bodyPr>
          <a:lstStyle/>
          <a:p>
            <a:r>
              <a:rPr lang="en-US" dirty="0" smtClean="0"/>
              <a:t>Click to edit Master title style</a:t>
            </a:r>
            <a:endParaRPr lang="en-GB" dirty="0"/>
          </a:p>
        </p:txBody>
      </p:sp>
      <p:sp>
        <p:nvSpPr>
          <p:cNvPr id="7" name="Picture Placeholder 4"/>
          <p:cNvSpPr>
            <a:spLocks noGrp="1"/>
          </p:cNvSpPr>
          <p:nvPr>
            <p:ph type="pic" sz="quarter" idx="13"/>
          </p:nvPr>
        </p:nvSpPr>
        <p:spPr>
          <a:xfrm>
            <a:off x="6049617" y="1"/>
            <a:ext cx="6142383" cy="6858000"/>
          </a:xfrm>
          <a:solidFill>
            <a:schemeClr val="bg2"/>
          </a:solidFill>
          <a:ln w="28575">
            <a:solidFill>
              <a:schemeClr val="accent5"/>
            </a:solidFill>
          </a:ln>
        </p:spPr>
        <p:txBody>
          <a:bodyPr/>
          <a:lstStyle/>
          <a:p>
            <a:endParaRPr lang="en-GB" dirty="0"/>
          </a:p>
        </p:txBody>
      </p:sp>
    </p:spTree>
    <p:extLst>
      <p:ext uri="{BB962C8B-B14F-4D97-AF65-F5344CB8AC3E}">
        <p14:creationId xmlns:p14="http://schemas.microsoft.com/office/powerpoint/2010/main" val="99529840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smtClean="0"/>
              <a:t>Click to edit Master title style</a:t>
            </a:r>
            <a:endParaRPr lang="en-GB" dirty="0"/>
          </a:p>
        </p:txBody>
      </p:sp>
      <p:sp>
        <p:nvSpPr>
          <p:cNvPr id="3" name="Picture Placeholder 2"/>
          <p:cNvSpPr>
            <a:spLocks noGrp="1"/>
          </p:cNvSpPr>
          <p:nvPr>
            <p:ph type="pic" sz="quarter" idx="13"/>
          </p:nvPr>
        </p:nvSpPr>
        <p:spPr>
          <a:xfrm>
            <a:off x="970722" y="2284667"/>
            <a:ext cx="3141663" cy="2090737"/>
          </a:xfrm>
          <a:solidFill>
            <a:schemeClr val="bg2"/>
          </a:solidFill>
        </p:spPr>
        <p:txBody>
          <a:bodyPr/>
          <a:lstStyle/>
          <a:p>
            <a:endParaRPr lang="en-GB"/>
          </a:p>
        </p:txBody>
      </p:sp>
      <p:sp>
        <p:nvSpPr>
          <p:cNvPr id="11" name="Picture Placeholder 2"/>
          <p:cNvSpPr>
            <a:spLocks noGrp="1"/>
          </p:cNvSpPr>
          <p:nvPr>
            <p:ph type="pic" sz="quarter" idx="14"/>
          </p:nvPr>
        </p:nvSpPr>
        <p:spPr>
          <a:xfrm>
            <a:off x="7901451" y="2284668"/>
            <a:ext cx="3141663" cy="2090737"/>
          </a:xfrm>
          <a:solidFill>
            <a:schemeClr val="bg2"/>
          </a:solidFill>
        </p:spPr>
        <p:txBody>
          <a:bodyPr/>
          <a:lstStyle/>
          <a:p>
            <a:endParaRPr lang="en-GB"/>
          </a:p>
        </p:txBody>
      </p:sp>
      <p:sp>
        <p:nvSpPr>
          <p:cNvPr id="12" name="Picture Placeholder 2"/>
          <p:cNvSpPr>
            <a:spLocks noGrp="1"/>
          </p:cNvSpPr>
          <p:nvPr>
            <p:ph type="pic" sz="quarter" idx="15"/>
          </p:nvPr>
        </p:nvSpPr>
        <p:spPr>
          <a:xfrm>
            <a:off x="4436086" y="2284667"/>
            <a:ext cx="3141663" cy="2090737"/>
          </a:xfrm>
          <a:solidFill>
            <a:schemeClr val="bg2"/>
          </a:solidFill>
        </p:spPr>
        <p:txBody>
          <a:bodyPr/>
          <a:lstStyle/>
          <a:p>
            <a:endParaRPr lang="en-GB"/>
          </a:p>
        </p:txBody>
      </p:sp>
      <p:sp>
        <p:nvSpPr>
          <p:cNvPr id="13" name="Text Placeholder 12"/>
          <p:cNvSpPr>
            <a:spLocks noGrp="1"/>
          </p:cNvSpPr>
          <p:nvPr>
            <p:ph type="body" sz="quarter" idx="16"/>
          </p:nvPr>
        </p:nvSpPr>
        <p:spPr>
          <a:xfrm>
            <a:off x="1206774" y="4038684"/>
            <a:ext cx="2669558" cy="1524235"/>
          </a:xfrm>
          <a:solidFill>
            <a:schemeClr val="bg1"/>
          </a:solidFill>
        </p:spPr>
        <p:txBody>
          <a:bodyPr tIns="90000"/>
          <a:lstStyle>
            <a:lvl1pPr marL="0" indent="0" algn="ctr">
              <a:buNone/>
              <a:defRPr sz="2000"/>
            </a:lvl1pPr>
          </a:lstStyle>
          <a:p>
            <a:pPr lvl="0"/>
            <a:r>
              <a:rPr lang="en-US" dirty="0" smtClean="0"/>
              <a:t>Edit Master text styles</a:t>
            </a:r>
          </a:p>
        </p:txBody>
      </p:sp>
      <p:sp>
        <p:nvSpPr>
          <p:cNvPr id="15" name="Text Placeholder 12"/>
          <p:cNvSpPr>
            <a:spLocks noGrp="1"/>
          </p:cNvSpPr>
          <p:nvPr>
            <p:ph type="body" sz="quarter" idx="17"/>
          </p:nvPr>
        </p:nvSpPr>
        <p:spPr>
          <a:xfrm>
            <a:off x="4672139" y="4041944"/>
            <a:ext cx="2669558" cy="1524235"/>
          </a:xfrm>
          <a:solidFill>
            <a:schemeClr val="bg1"/>
          </a:solidFill>
        </p:spPr>
        <p:txBody>
          <a:bodyPr tIns="90000"/>
          <a:lstStyle>
            <a:lvl1pPr marL="0" indent="0" algn="ctr">
              <a:buNone/>
              <a:defRPr sz="2000"/>
            </a:lvl1pPr>
          </a:lstStyle>
          <a:p>
            <a:pPr lvl="0"/>
            <a:r>
              <a:rPr lang="en-US" dirty="0" smtClean="0"/>
              <a:t>Edit Master text styles</a:t>
            </a:r>
          </a:p>
        </p:txBody>
      </p:sp>
      <p:sp>
        <p:nvSpPr>
          <p:cNvPr id="16" name="Text Placeholder 12"/>
          <p:cNvSpPr>
            <a:spLocks noGrp="1"/>
          </p:cNvSpPr>
          <p:nvPr>
            <p:ph type="body" sz="quarter" idx="18"/>
          </p:nvPr>
        </p:nvSpPr>
        <p:spPr>
          <a:xfrm>
            <a:off x="8137503" y="4037437"/>
            <a:ext cx="2669558" cy="1524235"/>
          </a:xfrm>
          <a:solidFill>
            <a:schemeClr val="bg1"/>
          </a:solidFill>
        </p:spPr>
        <p:txBody>
          <a:bodyPr tIns="90000"/>
          <a:lstStyle>
            <a:lvl1pPr marL="0" indent="0" algn="ctr">
              <a:buNone/>
              <a:defRPr sz="2000"/>
            </a:lvl1pPr>
          </a:lstStyle>
          <a:p>
            <a:pPr lvl="0"/>
            <a:r>
              <a:rPr lang="en-US" dirty="0" smtClean="0"/>
              <a:t>Edit Master text styles</a:t>
            </a:r>
          </a:p>
        </p:txBody>
      </p:sp>
    </p:spTree>
    <p:extLst>
      <p:ext uri="{BB962C8B-B14F-4D97-AF65-F5344CB8AC3E}">
        <p14:creationId xmlns:p14="http://schemas.microsoft.com/office/powerpoint/2010/main" val="17801072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smtClean="0"/>
              <a:t>Click to edit Master title style</a:t>
            </a:r>
            <a:endParaRPr lang="en-GB" dirty="0"/>
          </a:p>
        </p:txBody>
      </p:sp>
      <p:sp>
        <p:nvSpPr>
          <p:cNvPr id="3" name="Picture Placeholder 2"/>
          <p:cNvSpPr>
            <a:spLocks noGrp="1"/>
          </p:cNvSpPr>
          <p:nvPr>
            <p:ph type="pic" sz="quarter" idx="13"/>
          </p:nvPr>
        </p:nvSpPr>
        <p:spPr>
          <a:xfrm>
            <a:off x="3713869" y="2159957"/>
            <a:ext cx="2461591" cy="1638158"/>
          </a:xfrm>
          <a:solidFill>
            <a:schemeClr val="bg2"/>
          </a:solidFill>
        </p:spPr>
        <p:txBody>
          <a:bodyPr/>
          <a:lstStyle/>
          <a:p>
            <a:endParaRPr lang="en-GB"/>
          </a:p>
        </p:txBody>
      </p:sp>
      <p:sp>
        <p:nvSpPr>
          <p:cNvPr id="11" name="Picture Placeholder 2"/>
          <p:cNvSpPr>
            <a:spLocks noGrp="1"/>
          </p:cNvSpPr>
          <p:nvPr>
            <p:ph type="pic" sz="quarter" idx="14"/>
          </p:nvPr>
        </p:nvSpPr>
        <p:spPr>
          <a:xfrm>
            <a:off x="3713868" y="3968881"/>
            <a:ext cx="2461591" cy="1638158"/>
          </a:xfrm>
          <a:solidFill>
            <a:schemeClr val="bg2"/>
          </a:solidFill>
        </p:spPr>
        <p:txBody>
          <a:bodyPr/>
          <a:lstStyle/>
          <a:p>
            <a:endParaRPr lang="en-GB"/>
          </a:p>
        </p:txBody>
      </p:sp>
      <p:sp>
        <p:nvSpPr>
          <p:cNvPr id="12" name="Picture Placeholder 2"/>
          <p:cNvSpPr>
            <a:spLocks noGrp="1"/>
          </p:cNvSpPr>
          <p:nvPr>
            <p:ph type="pic" sz="quarter" idx="15"/>
          </p:nvPr>
        </p:nvSpPr>
        <p:spPr>
          <a:xfrm>
            <a:off x="6324547" y="2159956"/>
            <a:ext cx="2461593" cy="1638159"/>
          </a:xfrm>
          <a:solidFill>
            <a:schemeClr val="bg2"/>
          </a:solidFill>
        </p:spPr>
        <p:txBody>
          <a:bodyPr/>
          <a:lstStyle/>
          <a:p>
            <a:endParaRPr lang="en-GB"/>
          </a:p>
        </p:txBody>
      </p:sp>
      <p:sp>
        <p:nvSpPr>
          <p:cNvPr id="13" name="Text Placeholder 12"/>
          <p:cNvSpPr>
            <a:spLocks noGrp="1"/>
          </p:cNvSpPr>
          <p:nvPr>
            <p:ph type="body" sz="quarter" idx="16"/>
          </p:nvPr>
        </p:nvSpPr>
        <p:spPr>
          <a:xfrm>
            <a:off x="8935227" y="3968880"/>
            <a:ext cx="2520000" cy="1638158"/>
          </a:xfrm>
          <a:noFill/>
        </p:spPr>
        <p:txBody>
          <a:bodyPr tIns="90000"/>
          <a:lstStyle>
            <a:lvl1pPr marL="0" indent="0" algn="l">
              <a:buNone/>
              <a:defRPr sz="2000"/>
            </a:lvl1pPr>
          </a:lstStyle>
          <a:p>
            <a:pPr lvl="0"/>
            <a:r>
              <a:rPr lang="en-US" dirty="0" smtClean="0"/>
              <a:t>Edit Master text styles</a:t>
            </a:r>
          </a:p>
        </p:txBody>
      </p:sp>
      <p:sp>
        <p:nvSpPr>
          <p:cNvPr id="16" name="Text Placeholder 12"/>
          <p:cNvSpPr>
            <a:spLocks noGrp="1"/>
          </p:cNvSpPr>
          <p:nvPr>
            <p:ph type="body" sz="quarter" idx="18"/>
          </p:nvPr>
        </p:nvSpPr>
        <p:spPr>
          <a:xfrm>
            <a:off x="1033617" y="2159957"/>
            <a:ext cx="2520000" cy="1638159"/>
          </a:xfrm>
          <a:noFill/>
        </p:spPr>
        <p:txBody>
          <a:bodyPr tIns="90000"/>
          <a:lstStyle>
            <a:lvl1pPr marL="0" indent="0" algn="r">
              <a:buNone/>
              <a:defRPr sz="2000"/>
            </a:lvl1pPr>
          </a:lstStyle>
          <a:p>
            <a:pPr lvl="0"/>
            <a:r>
              <a:rPr lang="en-US" dirty="0" smtClean="0"/>
              <a:t>Edit Master text styles</a:t>
            </a:r>
          </a:p>
        </p:txBody>
      </p:sp>
      <p:sp>
        <p:nvSpPr>
          <p:cNvPr id="14" name="Picture Placeholder 2"/>
          <p:cNvSpPr>
            <a:spLocks noGrp="1"/>
          </p:cNvSpPr>
          <p:nvPr>
            <p:ph type="pic" sz="quarter" idx="19"/>
          </p:nvPr>
        </p:nvSpPr>
        <p:spPr>
          <a:xfrm>
            <a:off x="6324549" y="3968880"/>
            <a:ext cx="2461591" cy="1638158"/>
          </a:xfrm>
          <a:solidFill>
            <a:schemeClr val="bg2"/>
          </a:solidFill>
        </p:spPr>
        <p:txBody>
          <a:bodyPr/>
          <a:lstStyle/>
          <a:p>
            <a:endParaRPr lang="en-GB"/>
          </a:p>
        </p:txBody>
      </p:sp>
      <p:sp>
        <p:nvSpPr>
          <p:cNvPr id="17" name="Text Placeholder 12"/>
          <p:cNvSpPr>
            <a:spLocks noGrp="1"/>
          </p:cNvSpPr>
          <p:nvPr>
            <p:ph type="body" sz="quarter" idx="20"/>
          </p:nvPr>
        </p:nvSpPr>
        <p:spPr>
          <a:xfrm>
            <a:off x="1033617" y="3968881"/>
            <a:ext cx="2520000" cy="1638158"/>
          </a:xfrm>
          <a:noFill/>
        </p:spPr>
        <p:txBody>
          <a:bodyPr tIns="90000"/>
          <a:lstStyle>
            <a:lvl1pPr marL="0" indent="0" algn="r">
              <a:buNone/>
              <a:defRPr sz="2000"/>
            </a:lvl1pPr>
          </a:lstStyle>
          <a:p>
            <a:pPr lvl="0"/>
            <a:r>
              <a:rPr lang="en-US" dirty="0" smtClean="0"/>
              <a:t>Edit Master text styles</a:t>
            </a:r>
          </a:p>
        </p:txBody>
      </p:sp>
      <p:sp>
        <p:nvSpPr>
          <p:cNvPr id="18" name="Text Placeholder 12"/>
          <p:cNvSpPr>
            <a:spLocks noGrp="1"/>
          </p:cNvSpPr>
          <p:nvPr>
            <p:ph type="body" sz="quarter" idx="21"/>
          </p:nvPr>
        </p:nvSpPr>
        <p:spPr>
          <a:xfrm>
            <a:off x="8966322" y="2159956"/>
            <a:ext cx="2520000" cy="1638159"/>
          </a:xfrm>
          <a:noFill/>
        </p:spPr>
        <p:txBody>
          <a:bodyPr tIns="90000"/>
          <a:lstStyle>
            <a:lvl1pPr marL="0" indent="0" algn="l">
              <a:buNone/>
              <a:defRPr sz="2000"/>
            </a:lvl1pPr>
          </a:lstStyle>
          <a:p>
            <a:pPr lvl="0"/>
            <a:r>
              <a:rPr lang="en-US" dirty="0" smtClean="0"/>
              <a:t>Edit Master text styles</a:t>
            </a:r>
          </a:p>
        </p:txBody>
      </p:sp>
    </p:spTree>
    <p:extLst>
      <p:ext uri="{BB962C8B-B14F-4D97-AF65-F5344CB8AC3E}">
        <p14:creationId xmlns:p14="http://schemas.microsoft.com/office/powerpoint/2010/main" val="36385566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2"/>
          <p:cNvSpPr>
            <a:spLocks noGrp="1"/>
          </p:cNvSpPr>
          <p:nvPr>
            <p:ph type="pic" sz="quarter" idx="13"/>
          </p:nvPr>
        </p:nvSpPr>
        <p:spPr>
          <a:xfrm>
            <a:off x="0" y="0"/>
            <a:ext cx="12192000" cy="3429000"/>
          </a:xfrm>
          <a:solidFill>
            <a:schemeClr val="bg2"/>
          </a:solidFill>
        </p:spPr>
        <p:txBody>
          <a:bodyPr/>
          <a:lstStyle/>
          <a:p>
            <a:endParaRPr lang="en-GB"/>
          </a:p>
        </p:txBody>
      </p:sp>
      <p:sp>
        <p:nvSpPr>
          <p:cNvPr id="2" name="Title 1"/>
          <p:cNvSpPr>
            <a:spLocks noGrp="1"/>
          </p:cNvSpPr>
          <p:nvPr>
            <p:ph type="title"/>
          </p:nvPr>
        </p:nvSpPr>
        <p:spPr>
          <a:xfrm>
            <a:off x="838200" y="2646643"/>
            <a:ext cx="10515600" cy="782357"/>
          </a:xfrm>
          <a:solidFill>
            <a:schemeClr val="bg1"/>
          </a:solidFill>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p>
            <a:fld id="{F46C79FD-C571-418B-AB0F-5EE936C85276}" type="slidenum">
              <a:rPr lang="en-GB" smtClean="0"/>
              <a:pPr/>
              <a:t>‹#›</a:t>
            </a:fld>
            <a:endParaRPr lang="en-GB" dirty="0"/>
          </a:p>
        </p:txBody>
      </p:sp>
      <p:sp>
        <p:nvSpPr>
          <p:cNvPr id="6" name="Text Placeholder 5"/>
          <p:cNvSpPr>
            <a:spLocks noGrp="1"/>
          </p:cNvSpPr>
          <p:nvPr>
            <p:ph type="body" sz="quarter" idx="14"/>
          </p:nvPr>
        </p:nvSpPr>
        <p:spPr>
          <a:xfrm>
            <a:off x="838200" y="3630613"/>
            <a:ext cx="10515600" cy="2035175"/>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4136774602"/>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50288"/>
            <a:ext cx="12192000" cy="5018345"/>
          </a:xfrm>
          <a:prstGeom prst="rect">
            <a:avLst/>
          </a:prstGeom>
        </p:spPr>
      </p:pic>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4"/>
            <a:ext cx="12192000" cy="28908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872647"/>
          </a:xfrm>
        </p:spPr>
        <p:txBody>
          <a:bodyPr anchor="t">
            <a:normAutofit/>
          </a:bodyPr>
          <a:lstStyle>
            <a:lvl1pPr algn="l">
              <a:defRPr sz="6000" b="0">
                <a:solidFill>
                  <a:schemeClr val="bg1"/>
                </a:solidFill>
              </a:defRPr>
            </a:lvl1pPr>
          </a:lstStyle>
          <a:p>
            <a:r>
              <a:rPr lang="en-US" dirty="0" smtClean="0"/>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3067468"/>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GB" dirty="0"/>
          </a:p>
        </p:txBody>
      </p:sp>
      <p:sp>
        <p:nvSpPr>
          <p:cNvPr id="19" name="Text Placeholder 18"/>
          <p:cNvSpPr>
            <a:spLocks noGrp="1"/>
          </p:cNvSpPr>
          <p:nvPr>
            <p:ph type="body" sz="quarter" idx="13"/>
          </p:nvPr>
        </p:nvSpPr>
        <p:spPr>
          <a:xfrm>
            <a:off x="6096000" y="5783535"/>
            <a:ext cx="5040313" cy="528998"/>
          </a:xfrm>
        </p:spPr>
        <p:txBody>
          <a:bodyPr anchor="b" anchorCtr="0">
            <a:noAutofit/>
          </a:bodyPr>
          <a:lstStyle>
            <a:lvl1pPr marL="0" indent="0" algn="r">
              <a:buFontTx/>
              <a:buNone/>
              <a:defRPr sz="2200" i="1">
                <a:solidFill>
                  <a:schemeClr val="bg1"/>
                </a:solidFill>
              </a:defRPr>
            </a:lvl1pPr>
          </a:lstStyle>
          <a:p>
            <a:pPr lvl="0"/>
            <a:r>
              <a:rPr lang="en-US" dirty="0" smtClean="0"/>
              <a:t>Edit Master text styles</a:t>
            </a:r>
          </a:p>
        </p:txBody>
      </p:sp>
    </p:spTree>
    <p:extLst>
      <p:ext uri="{BB962C8B-B14F-4D97-AF65-F5344CB8AC3E}">
        <p14:creationId xmlns:p14="http://schemas.microsoft.com/office/powerpoint/2010/main" val="1069985829"/>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46C79FD-C571-418B-AB0F-5EE936C85276}" type="slidenum">
              <a:rPr lang="en-GB" smtClean="0"/>
              <a:t>‹#›</a:t>
            </a:fld>
            <a:endParaRPr lang="en-GB"/>
          </a:p>
        </p:txBody>
      </p:sp>
    </p:spTree>
    <p:extLst>
      <p:ext uri="{BB962C8B-B14F-4D97-AF65-F5344CB8AC3E}">
        <p14:creationId xmlns:p14="http://schemas.microsoft.com/office/powerpoint/2010/main" val="24141180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802219"/>
            <a:ext cx="12192000" cy="6059194"/>
          </a:xfrm>
          <a:prstGeom prst="rect">
            <a:avLst/>
          </a:prstGeom>
        </p:spPr>
      </p:pic>
      <p:sp>
        <p:nvSpPr>
          <p:cNvPr id="14" name="Rectangle 13"/>
          <p:cNvSpPr/>
          <p:nvPr userDrawn="1"/>
        </p:nvSpPr>
        <p:spPr>
          <a:xfrm>
            <a:off x="5289" y="1078173"/>
            <a:ext cx="12197346" cy="5783239"/>
          </a:xfrm>
          <a:prstGeom prst="rect">
            <a:avLst/>
          </a:prstGeom>
          <a:solidFill>
            <a:srgbClr val="024EA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dirty="0" smtClean="0"/>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2" name="Subtitle 2"/>
          <p:cNvSpPr>
            <a:spLocks noGrp="1"/>
          </p:cNvSpPr>
          <p:nvPr>
            <p:ph type="subTitle" idx="1"/>
          </p:nvPr>
        </p:nvSpPr>
        <p:spPr>
          <a:xfrm>
            <a:off x="1071351" y="4418049"/>
            <a:ext cx="10065224" cy="897754"/>
          </a:xfrm>
        </p:spPr>
        <p:txBody>
          <a:bodyPr wrap="none">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GB" dirty="0"/>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16" name="Text Placeholder 18"/>
          <p:cNvSpPr>
            <a:spLocks noGrp="1"/>
          </p:cNvSpPr>
          <p:nvPr>
            <p:ph type="body" sz="quarter" idx="13"/>
          </p:nvPr>
        </p:nvSpPr>
        <p:spPr>
          <a:xfrm>
            <a:off x="6096000" y="5557903"/>
            <a:ext cx="5040313" cy="528998"/>
          </a:xfrm>
        </p:spPr>
        <p:txBody>
          <a:bodyPr wrap="none">
            <a:noAutofit/>
          </a:bodyPr>
          <a:lstStyle>
            <a:lvl1pPr marL="0" indent="0" algn="r">
              <a:buFontTx/>
              <a:buNone/>
              <a:defRPr sz="2200" i="1">
                <a:solidFill>
                  <a:schemeClr val="bg1"/>
                </a:solidFill>
              </a:defRPr>
            </a:lvl1pPr>
          </a:lstStyle>
          <a:p>
            <a:pPr lvl="0"/>
            <a:r>
              <a:rPr lang="en-US" dirty="0" smtClean="0"/>
              <a:t>Edit Master text styles</a:t>
            </a:r>
          </a:p>
        </p:txBody>
      </p:sp>
    </p:spTree>
    <p:extLst>
      <p:ext uri="{BB962C8B-B14F-4D97-AF65-F5344CB8AC3E}">
        <p14:creationId xmlns:p14="http://schemas.microsoft.com/office/powerpoint/2010/main" val="1824428724"/>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Chapter 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2" name="Title 1"/>
          <p:cNvSpPr>
            <a:spLocks noGrp="1"/>
          </p:cNvSpPr>
          <p:nvPr>
            <p:ph type="ctrTitle"/>
          </p:nvPr>
        </p:nvSpPr>
        <p:spPr>
          <a:xfrm>
            <a:off x="1070189" y="1122363"/>
            <a:ext cx="10676038" cy="2387600"/>
          </a:xfrm>
        </p:spPr>
        <p:txBody>
          <a:bodyPr anchor="b">
            <a:noAutofit/>
          </a:bodyPr>
          <a:lstStyle>
            <a:lvl1pPr algn="l">
              <a:defRPr sz="6000">
                <a:solidFill>
                  <a:schemeClr val="accent5"/>
                </a:solidFill>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1070189" y="3602038"/>
            <a:ext cx="10676038" cy="1655762"/>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GB" dirty="0"/>
          </a:p>
        </p:txBody>
      </p:sp>
      <p:sp>
        <p:nvSpPr>
          <p:cNvPr id="6" name="Slide Number Placeholder 5"/>
          <p:cNvSpPr>
            <a:spLocks noGrp="1"/>
          </p:cNvSpPr>
          <p:nvPr>
            <p:ph type="sldNum" sz="quarter" idx="12"/>
          </p:nvPr>
        </p:nvSpPr>
        <p:spPr/>
        <p:txBody>
          <a:bodyPr>
            <a:noAutofit/>
          </a:bodyPr>
          <a:lstStyle>
            <a:lvl1pPr>
              <a:defRPr>
                <a:solidFill>
                  <a:schemeClr val="bg1"/>
                </a:solidFill>
              </a:defRPr>
            </a:lvl1pPr>
          </a:lstStyle>
          <a:p>
            <a:fld id="{F46C79FD-C571-418B-AB0F-5EE936C85276}" type="slidenum">
              <a:rPr lang="en-GB" smtClean="0"/>
              <a:pPr/>
              <a:t>‹#›</a:t>
            </a:fld>
            <a:endParaRPr lang="en-GB" dirty="0"/>
          </a:p>
        </p:txBody>
      </p:sp>
      <p:cxnSp>
        <p:nvCxnSpPr>
          <p:cNvPr id="7" name="Straight Connector 6"/>
          <p:cNvCxnSpPr/>
          <p:nvPr userDrawn="1"/>
        </p:nvCxnSpPr>
        <p:spPr>
          <a:xfrm>
            <a:off x="838200" y="0"/>
            <a:ext cx="0" cy="3295934"/>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Tree>
    <p:extLst>
      <p:ext uri="{BB962C8B-B14F-4D97-AF65-F5344CB8AC3E}">
        <p14:creationId xmlns:p14="http://schemas.microsoft.com/office/powerpoint/2010/main" val="3788699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Slide (2)">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p:nvPr>
        </p:nvSpPr>
        <p:spPr>
          <a:xfrm>
            <a:off x="1077013" y="1122363"/>
            <a:ext cx="10156297" cy="2387600"/>
          </a:xfrm>
        </p:spPr>
        <p:txBody>
          <a:bodyPr anchor="b">
            <a:noAutofit/>
          </a:bodyPr>
          <a:lstStyle>
            <a:lvl1pPr algn="l">
              <a:defRPr sz="6000">
                <a:solidFill>
                  <a:schemeClr val="tx2"/>
                </a:solidFill>
              </a:defRPr>
            </a:lvl1pPr>
          </a:lstStyle>
          <a:p>
            <a:r>
              <a:rPr lang="en-US" dirty="0" smtClean="0"/>
              <a:t>Click to edit Master title style</a:t>
            </a:r>
            <a:endParaRPr lang="en-GB" dirty="0"/>
          </a:p>
        </p:txBody>
      </p:sp>
      <p:cxnSp>
        <p:nvCxnSpPr>
          <p:cNvPr id="13" name="Straight Connector 12"/>
          <p:cNvCxnSpPr/>
          <p:nvPr userDrawn="1"/>
        </p:nvCxnSpPr>
        <p:spPr>
          <a:xfrm>
            <a:off x="838200" y="0"/>
            <a:ext cx="0" cy="3295934"/>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1070189" y="3602038"/>
            <a:ext cx="10156297" cy="1655762"/>
          </a:xfrm>
        </p:spPr>
        <p:txBody>
          <a:bodyPr>
            <a:no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GB" dirty="0"/>
          </a:p>
        </p:txBody>
      </p:sp>
    </p:spTree>
    <p:extLst>
      <p:ext uri="{BB962C8B-B14F-4D97-AF65-F5344CB8AC3E}">
        <p14:creationId xmlns:p14="http://schemas.microsoft.com/office/powerpoint/2010/main" val="932509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st slide (option 1)">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tx2"/>
                </a:solidFill>
              </a:defRPr>
            </a:lvl1pPr>
          </a:lstStyle>
          <a:p>
            <a:r>
              <a:rPr lang="en-US" dirty="0" smtClean="0"/>
              <a:t>Click to edit Master title style</a:t>
            </a:r>
            <a:endParaRPr lang="en-GB" dirty="0"/>
          </a:p>
        </p:txBody>
      </p:sp>
      <p:cxnSp>
        <p:nvCxnSpPr>
          <p:cNvPr id="13" name="Straight Connector 12"/>
          <p:cNvCxnSpPr/>
          <p:nvPr userDrawn="1"/>
        </p:nvCxnSpPr>
        <p:spPr>
          <a:xfrm>
            <a:off x="838200" y="0"/>
            <a:ext cx="0" cy="2362711"/>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GB" dirty="0"/>
          </a:p>
        </p:txBody>
      </p:sp>
    </p:spTree>
    <p:extLst>
      <p:ext uri="{BB962C8B-B14F-4D97-AF65-F5344CB8AC3E}">
        <p14:creationId xmlns:p14="http://schemas.microsoft.com/office/powerpoint/2010/main" val="16886048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st slide (option 2)">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accent5"/>
                </a:solidFill>
              </a:defRPr>
            </a:lvl1pPr>
          </a:lstStyle>
          <a:p>
            <a:r>
              <a:rPr lang="en-US" dirty="0" smtClean="0"/>
              <a:t>Click to edit Master title style</a:t>
            </a:r>
            <a:endParaRPr lang="en-GB" dirty="0"/>
          </a:p>
        </p:txBody>
      </p:sp>
      <p:cxnSp>
        <p:nvCxnSpPr>
          <p:cNvPr id="13" name="Straight Connector 12"/>
          <p:cNvCxnSpPr/>
          <p:nvPr userDrawn="1"/>
        </p:nvCxnSpPr>
        <p:spPr>
          <a:xfrm>
            <a:off x="838200" y="0"/>
            <a:ext cx="0" cy="2362711"/>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GB" dirty="0"/>
          </a:p>
        </p:txBody>
      </p:sp>
    </p:spTree>
    <p:extLst>
      <p:ext uri="{BB962C8B-B14F-4D97-AF65-F5344CB8AC3E}">
        <p14:creationId xmlns:p14="http://schemas.microsoft.com/office/powerpoint/2010/main" val="25883397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825625"/>
            <a:ext cx="10905699" cy="3881904"/>
          </a:xfrm>
        </p:spPr>
        <p:txBody>
          <a:bodyPr>
            <a:noAutofit/>
          </a:bodyPr>
          <a:lstStyle>
            <a:lvl1pPr>
              <a:lnSpc>
                <a:spcPct val="100000"/>
              </a:lnSpc>
              <a:spcBef>
                <a:spcPts val="0"/>
              </a:spcBef>
              <a:spcAft>
                <a:spcPts val="1800"/>
              </a:spcAft>
              <a:defRPr/>
            </a:lvl1pPr>
            <a:lvl2pPr>
              <a:lnSpc>
                <a:spcPct val="100000"/>
              </a:lnSpc>
              <a:spcAft>
                <a:spcPts val="1800"/>
              </a:spcAft>
              <a:defRPr/>
            </a:lvl2pPr>
            <a:lvl3pPr>
              <a:lnSpc>
                <a:spcPct val="100000"/>
              </a:lnSpc>
              <a:spcAft>
                <a:spcPts val="1800"/>
              </a:spcAft>
              <a:defRPr/>
            </a:lvl3pPr>
            <a:lvl4pPr>
              <a:lnSpc>
                <a:spcPct val="100000"/>
              </a:lnSpc>
              <a:spcAft>
                <a:spcPts val="1800"/>
              </a:spcAft>
              <a:defRPr/>
            </a:lvl4pPr>
            <a:lvl5pPr>
              <a:lnSpc>
                <a:spcPct val="100000"/>
              </a:lnSpc>
              <a:spcAft>
                <a:spcPts val="1800"/>
              </a:spcAft>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7" name="Straight Connector 6"/>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smtClean="0"/>
              <a:t>Click to edit Master title style</a:t>
            </a:r>
            <a:endParaRPr lang="en-GB" dirty="0"/>
          </a:p>
        </p:txBody>
      </p:sp>
    </p:spTree>
    <p:extLst>
      <p:ext uri="{BB962C8B-B14F-4D97-AF65-F5344CB8AC3E}">
        <p14:creationId xmlns:p14="http://schemas.microsoft.com/office/powerpoint/2010/main" val="3042341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and Objec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1pPr>
              <a:spcAft>
                <a:spcPts val="1800"/>
              </a:spcAft>
              <a:defRPr/>
            </a:lvl1pPr>
            <a:lvl2pPr>
              <a:spcAft>
                <a:spcPts val="1800"/>
              </a:spcAft>
              <a:defRPr/>
            </a:lvl2pPr>
            <a:lvl3pPr>
              <a:spcAft>
                <a:spcPts val="1800"/>
              </a:spcAft>
              <a:defRPr/>
            </a:lvl3pPr>
            <a:lvl4pPr>
              <a:spcAft>
                <a:spcPts val="1800"/>
              </a:spcAft>
              <a:defRPr/>
            </a:lvl4pPr>
            <a:lvl5pPr>
              <a:spcAft>
                <a:spcPts val="1800"/>
              </a:spcAft>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6402250" y="1825625"/>
            <a:ext cx="5328000" cy="3906435"/>
          </a:xfrm>
          <a:noFill/>
        </p:spPr>
        <p:txBody>
          <a:bodyPr>
            <a:noAutofit/>
          </a:bodyPr>
          <a:lstStyle>
            <a:lvl1pPr marL="0" indent="0">
              <a:buNone/>
              <a:defRPr/>
            </a:lvl1pPr>
          </a:lstStyle>
          <a:p>
            <a:pPr lvl="0"/>
            <a:endParaRPr lang="en-GB" dirty="0"/>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9" name="Straight Connector 8"/>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smtClean="0"/>
              <a:t>Click to edit Master title style</a:t>
            </a:r>
            <a:endParaRPr lang="en-GB" dirty="0"/>
          </a:p>
        </p:txBody>
      </p:sp>
    </p:spTree>
    <p:extLst>
      <p:ext uri="{BB962C8B-B14F-4D97-AF65-F5344CB8AC3E}">
        <p14:creationId xmlns:p14="http://schemas.microsoft.com/office/powerpoint/2010/main" val="2803839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82860"/>
            <a:ext cx="10515600" cy="782357"/>
          </a:xfrm>
          <a:prstGeom prst="rect">
            <a:avLst/>
          </a:prstGeom>
        </p:spPr>
        <p:txBody>
          <a:bodyPr vert="horz" lIns="91440" tIns="45720" rIns="91440" bIns="0" rtlCol="0" anchor="b" anchorCtr="0">
            <a:no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838200" y="1825625"/>
            <a:ext cx="10515600" cy="3881904"/>
          </a:xfrm>
          <a:prstGeom prst="rect">
            <a:avLst/>
          </a:prstGeom>
        </p:spPr>
        <p:txBody>
          <a:bodyPr vert="horz" lIns="91440" tIns="45720" rIns="91440" bIns="45720" rtlCol="0">
            <a:no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Slide Number Placeholder 5"/>
          <p:cNvSpPr>
            <a:spLocks noGrp="1"/>
          </p:cNvSpPr>
          <p:nvPr>
            <p:ph type="sldNum" sz="quarter" idx="4"/>
          </p:nvPr>
        </p:nvSpPr>
        <p:spPr>
          <a:xfrm>
            <a:off x="838200" y="6131286"/>
            <a:ext cx="2743200" cy="365125"/>
          </a:xfrm>
          <a:prstGeom prst="rect">
            <a:avLst/>
          </a:prstGeom>
        </p:spPr>
        <p:txBody>
          <a:bodyPr vert="horz" lIns="91440" tIns="45720" rIns="91440" bIns="45720" rtlCol="0" anchor="ctr">
            <a:noAutofit/>
          </a:bodyPr>
          <a:lstStyle>
            <a:lvl1pPr algn="l">
              <a:defRPr sz="1200">
                <a:solidFill>
                  <a:schemeClr val="tx1">
                    <a:tint val="75000"/>
                  </a:schemeClr>
                </a:solidFill>
              </a:defRPr>
            </a:lvl1pPr>
          </a:lstStyle>
          <a:p>
            <a:fld id="{F46C79FD-C571-418B-AB0F-5EE936C85276}" type="slidenum">
              <a:rPr lang="en-GB" smtClean="0"/>
              <a:pPr/>
              <a:t>‹#›</a:t>
            </a:fld>
            <a:endParaRPr lang="en-GB" dirty="0"/>
          </a:p>
        </p:txBody>
      </p:sp>
      <p:pic>
        <p:nvPicPr>
          <p:cNvPr id="7" name="Picture 6"/>
          <p:cNvPicPr>
            <a:picLocks noChangeAspect="1"/>
          </p:cNvPicPr>
          <p:nvPr userDrawn="1"/>
        </p:nvPicPr>
        <p:blipFill>
          <a:blip r:embed="rId22" cstate="print">
            <a:extLst>
              <a:ext uri="{28A0092B-C50C-407E-A947-70E740481C1C}">
                <a14:useLocalDpi xmlns:a14="http://schemas.microsoft.com/office/drawing/2010/main"/>
              </a:ext>
            </a:extLst>
          </a:blip>
          <a:stretch>
            <a:fillRect/>
          </a:stretch>
        </p:blipFill>
        <p:spPr>
          <a:xfrm>
            <a:off x="10033852" y="6045988"/>
            <a:ext cx="1715733" cy="450423"/>
          </a:xfrm>
          <a:prstGeom prst="rect">
            <a:avLst/>
          </a:prstGeom>
        </p:spPr>
      </p:pic>
    </p:spTree>
    <p:extLst>
      <p:ext uri="{BB962C8B-B14F-4D97-AF65-F5344CB8AC3E}">
        <p14:creationId xmlns:p14="http://schemas.microsoft.com/office/powerpoint/2010/main" val="459720850"/>
      </p:ext>
    </p:extLst>
  </p:cSld>
  <p:clrMap bg1="lt1" tx1="dk1" bg2="lt2" tx2="dk2" accent1="accent1" accent2="accent2" accent3="accent3" accent4="accent4" accent5="accent5" accent6="accent6" hlink="hlink" folHlink="folHlink"/>
  <p:sldLayoutIdLst>
    <p:sldLayoutId id="2147483656" r:id="rId1"/>
    <p:sldLayoutId id="2147483662" r:id="rId2"/>
    <p:sldLayoutId id="2147483657" r:id="rId3"/>
    <p:sldLayoutId id="2147483649" r:id="rId4"/>
    <p:sldLayoutId id="2147483651" r:id="rId5"/>
    <p:sldLayoutId id="2147483669" r:id="rId6"/>
    <p:sldLayoutId id="2147483670" r:id="rId7"/>
    <p:sldLayoutId id="2147483650" r:id="rId8"/>
    <p:sldLayoutId id="2147483660" r:id="rId9"/>
    <p:sldLayoutId id="2147483652" r:id="rId10"/>
    <p:sldLayoutId id="2147483661" r:id="rId11"/>
    <p:sldLayoutId id="2147483653" r:id="rId12"/>
    <p:sldLayoutId id="2147483654" r:id="rId13"/>
    <p:sldLayoutId id="2147483659" r:id="rId14"/>
    <p:sldLayoutId id="2147483658" r:id="rId15"/>
    <p:sldLayoutId id="2147483671" r:id="rId16"/>
    <p:sldLayoutId id="2147483666" r:id="rId17"/>
    <p:sldLayoutId id="2147483667" r:id="rId18"/>
    <p:sldLayoutId id="2147483668" r:id="rId19"/>
    <p:sldLayoutId id="2147483655" r:id="rId20"/>
  </p:sldLayoutIdLst>
  <p:hf sldNum="0" hdr="0" ft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hyperlink" Target="https://datascience.codata.org/articles/10.5334/dsj-2020-041/" TargetMode="External"/><Relationship Id="rId2" Type="http://schemas.openxmlformats.org/officeDocument/2006/relationships/slideLayout" Target="../slideLayouts/slideLayout8.xml"/><Relationship Id="rId1" Type="http://schemas.openxmlformats.org/officeDocument/2006/relationships/tags" Target="../tags/tag12.xml"/><Relationship Id="rId6" Type="http://schemas.openxmlformats.org/officeDocument/2006/relationships/image" Target="../media/image13.JPG"/><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slideLayout" Target="../slideLayouts/slideLayout8.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hyperlink" Target="https://www.covid19dataportal.org/" TargetMode="External"/><Relationship Id="rId2" Type="http://schemas.openxmlformats.org/officeDocument/2006/relationships/slideLayout" Target="../slideLayouts/slideLayout8.xml"/><Relationship Id="rId1" Type="http://schemas.openxmlformats.org/officeDocument/2006/relationships/tags" Target="../tags/tag14.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hyperlink" Target="https://ec.europa.eu/research/participants/data/ref/h2020/other/hi/oa-pilot/h2020-guidelines-oa-covid-19_en.pdf" TargetMode="External"/><Relationship Id="rId2" Type="http://schemas.openxmlformats.org/officeDocument/2006/relationships/slideLayout" Target="../slideLayouts/slideLayout8.xml"/><Relationship Id="rId1" Type="http://schemas.openxmlformats.org/officeDocument/2006/relationships/tags" Target="../tags/tag15.xml"/><Relationship Id="rId4" Type="http://schemas.openxmlformats.org/officeDocument/2006/relationships/hyperlink" Target="https://www.rd-alliance.org/system/files/RDA%20COVID-19%3B%20recommendations%20and%20guidelines%2C%203rd%20release%208%20May%202020.pdf"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8.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0.png"/><Relationship Id="rId18" Type="http://schemas.openxmlformats.org/officeDocument/2006/relationships/hyperlink" Target="https://www.youtube.com/user/eutube" TargetMode="External"/><Relationship Id="rId3" Type="http://schemas.openxmlformats.org/officeDocument/2006/relationships/notesSlide" Target="../notesSlides/notesSlide8.xml"/><Relationship Id="rId7" Type="http://schemas.openxmlformats.org/officeDocument/2006/relationships/hyperlink" Target="https://europa.eu/" TargetMode="External"/><Relationship Id="rId12" Type="http://schemas.openxmlformats.org/officeDocument/2006/relationships/hyperlink" Target="https://www.linkedin.com/company/european-commission/" TargetMode="External"/><Relationship Id="rId17" Type="http://schemas.openxmlformats.org/officeDocument/2006/relationships/hyperlink" Target="https://medium.com/@EuropeanCommission" TargetMode="External"/><Relationship Id="rId2" Type="http://schemas.openxmlformats.org/officeDocument/2006/relationships/slideLayout" Target="../slideLayouts/slideLayout8.xml"/><Relationship Id="rId16" Type="http://schemas.openxmlformats.org/officeDocument/2006/relationships/image" Target="../media/image22.png"/><Relationship Id="rId20" Type="http://schemas.openxmlformats.org/officeDocument/2006/relationships/image" Target="../media/image24.png"/><Relationship Id="rId1" Type="http://schemas.openxmlformats.org/officeDocument/2006/relationships/tags" Target="../tags/tag17.xml"/><Relationship Id="rId6" Type="http://schemas.openxmlformats.org/officeDocument/2006/relationships/hyperlink" Target="https://ec.europa.eu/" TargetMode="External"/><Relationship Id="rId11" Type="http://schemas.openxmlformats.org/officeDocument/2006/relationships/image" Target="../media/image19.png"/><Relationship Id="rId5" Type="http://schemas.openxmlformats.org/officeDocument/2006/relationships/image" Target="../media/image17.png"/><Relationship Id="rId15" Type="http://schemas.openxmlformats.org/officeDocument/2006/relationships/hyperlink" Target="https://www.instagram.com/europeancommission/" TargetMode="External"/><Relationship Id="rId10" Type="http://schemas.openxmlformats.org/officeDocument/2006/relationships/hyperlink" Target="https://www.facebook.com/EuropeanCommission" TargetMode="External"/><Relationship Id="rId19" Type="http://schemas.openxmlformats.org/officeDocument/2006/relationships/image" Target="../media/image23.png"/><Relationship Id="rId4" Type="http://schemas.openxmlformats.org/officeDocument/2006/relationships/hyperlink" Target="https://open.spotify.com/user/v7ra0as4ychfdatgcjt9nabh0?si=SEs1mANESea5kzyVy7HvDw" TargetMode="External"/><Relationship Id="rId9" Type="http://schemas.openxmlformats.org/officeDocument/2006/relationships/hyperlink" Target="https://twitter.com/eu_commission" TargetMode="External"/><Relationship Id="rId1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ags" Target="../tags/tag18.xml"/><Relationship Id="rId5" Type="http://schemas.openxmlformats.org/officeDocument/2006/relationships/image" Target="../media/image25.png"/><Relationship Id="rId4" Type="http://schemas.openxmlformats.org/officeDocument/2006/relationships/hyperlink" Target="https://creativecommons.org/licenses/by/4.0/"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8.xml"/><Relationship Id="rId1" Type="http://schemas.openxmlformats.org/officeDocument/2006/relationships/tags" Target="../tags/tag3.xml"/><Relationship Id="rId5" Type="http://schemas.microsoft.com/office/2007/relationships/hdphoto" Target="../media/hdphoto1.wdp"/><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8.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8.xml"/><Relationship Id="rId1" Type="http://schemas.openxmlformats.org/officeDocument/2006/relationships/tags" Target="../tags/tag5.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8.xml"/><Relationship Id="rId1" Type="http://schemas.openxmlformats.org/officeDocument/2006/relationships/tags" Target="../tags/tag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8.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8.xml"/><Relationship Id="rId1" Type="http://schemas.openxmlformats.org/officeDocument/2006/relationships/tags" Target="../tags/tag9.xml"/><Relationship Id="rId5" Type="http://schemas.microsoft.com/office/2007/relationships/hdphoto" Target="../media/hdphoto2.wdp"/><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8.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Autofit/>
          </a:bodyPr>
          <a:lstStyle/>
          <a:p>
            <a:r>
              <a:rPr lang="en-GB" dirty="0" smtClean="0">
                <a:solidFill>
                  <a:srgbClr val="FFC000"/>
                </a:solidFill>
              </a:rPr>
              <a:t>Driving the paradigm shift</a:t>
            </a:r>
            <a:br>
              <a:rPr lang="en-GB" dirty="0" smtClean="0">
                <a:solidFill>
                  <a:srgbClr val="FFC000"/>
                </a:solidFill>
              </a:rPr>
            </a:br>
            <a:r>
              <a:rPr lang="en-GB" dirty="0" smtClean="0">
                <a:solidFill>
                  <a:srgbClr val="FFC000"/>
                </a:solidFill>
              </a:rPr>
              <a:t>towards Open Science: </a:t>
            </a:r>
            <a:br>
              <a:rPr lang="en-GB" dirty="0" smtClean="0">
                <a:solidFill>
                  <a:srgbClr val="FFC000"/>
                </a:solidFill>
              </a:rPr>
            </a:br>
            <a:r>
              <a:rPr lang="en-GB" dirty="0" smtClean="0">
                <a:solidFill>
                  <a:srgbClr val="FFC000"/>
                </a:solidFill>
              </a:rPr>
              <a:t>FAIR data</a:t>
            </a:r>
            <a:endParaRPr lang="en-GB" dirty="0">
              <a:solidFill>
                <a:srgbClr val="FFC000"/>
              </a:solidFill>
            </a:endParaRPr>
          </a:p>
        </p:txBody>
      </p:sp>
      <p:sp>
        <p:nvSpPr>
          <p:cNvPr id="8" name="Text Placeholder 7"/>
          <p:cNvSpPr>
            <a:spLocks noGrp="1"/>
          </p:cNvSpPr>
          <p:nvPr>
            <p:ph type="body" sz="quarter" idx="13"/>
          </p:nvPr>
        </p:nvSpPr>
        <p:spPr>
          <a:xfrm>
            <a:off x="880562" y="5705225"/>
            <a:ext cx="4963025" cy="1152775"/>
          </a:xfrm>
        </p:spPr>
        <p:txBody>
          <a:bodyPr/>
          <a:lstStyle/>
          <a:p>
            <a:pPr algn="l"/>
            <a:r>
              <a:rPr lang="en-GB" sz="1800" i="0" dirty="0"/>
              <a:t>RDA Deutschland </a:t>
            </a:r>
            <a:r>
              <a:rPr lang="en-GB" sz="1800" i="0" dirty="0" err="1"/>
              <a:t>Tagung</a:t>
            </a:r>
            <a:r>
              <a:rPr lang="en-GB" sz="1800" i="0" dirty="0"/>
              <a:t> 2021 </a:t>
            </a:r>
            <a:endParaRPr lang="en-GB" sz="1800" i="0" dirty="0" smtClean="0"/>
          </a:p>
          <a:p>
            <a:pPr algn="l"/>
            <a:r>
              <a:rPr lang="en-GB" sz="1800" i="0" dirty="0" smtClean="0"/>
              <a:t>Feb 25</a:t>
            </a:r>
            <a:r>
              <a:rPr lang="en-GB" sz="1800" i="0" baseline="30000" dirty="0" smtClean="0"/>
              <a:t>th</a:t>
            </a:r>
            <a:r>
              <a:rPr lang="en-GB" sz="1800" i="0" dirty="0" smtClean="0"/>
              <a:t>, 2021</a:t>
            </a:r>
            <a:endParaRPr lang="en-GB" sz="1800" i="0" dirty="0"/>
          </a:p>
        </p:txBody>
      </p:sp>
      <p:sp>
        <p:nvSpPr>
          <p:cNvPr id="14" name="Text Placeholder 7"/>
          <p:cNvSpPr txBox="1">
            <a:spLocks/>
          </p:cNvSpPr>
          <p:nvPr/>
        </p:nvSpPr>
        <p:spPr>
          <a:xfrm>
            <a:off x="5354320" y="5351599"/>
            <a:ext cx="6837680" cy="1658801"/>
          </a:xfrm>
          <a:prstGeom prst="rect">
            <a:avLst/>
          </a:prstGeom>
        </p:spPr>
        <p:txBody>
          <a:bodyPr vert="horz" lIns="91440" tIns="45720" rIns="91440" bIns="45720" rtlCol="0">
            <a:noAutofit/>
          </a:bodyPr>
          <a:lstStyle>
            <a:lvl1pPr marL="0" indent="0" algn="r" defTabSz="914400" rtl="0" eaLnBrk="1" latinLnBrk="0" hangingPunct="1">
              <a:lnSpc>
                <a:spcPct val="100000"/>
              </a:lnSpc>
              <a:spcBef>
                <a:spcPts val="0"/>
              </a:spcBef>
              <a:spcAft>
                <a:spcPts val="1800"/>
              </a:spcAft>
              <a:buClr>
                <a:schemeClr val="tx2"/>
              </a:buClr>
              <a:buFontTx/>
              <a:buNone/>
              <a:defRPr sz="2200" i="1" kern="1200">
                <a:solidFill>
                  <a:schemeClr val="bg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b="1" i="0" dirty="0" smtClean="0"/>
              <a:t>Carlos Casorrán &amp; Kostas </a:t>
            </a:r>
            <a:r>
              <a:rPr lang="en-GB" sz="1800" b="1" i="0" dirty="0" err="1" smtClean="0"/>
              <a:t>Repanas</a:t>
            </a:r>
            <a:endParaRPr lang="en-GB" sz="1800" b="1" i="0" dirty="0" smtClean="0"/>
          </a:p>
          <a:p>
            <a:pPr>
              <a:lnSpc>
                <a:spcPts val="800"/>
              </a:lnSpc>
            </a:pPr>
            <a:r>
              <a:rPr lang="en-GB" sz="1800" i="0" dirty="0" smtClean="0"/>
              <a:t>European Commission </a:t>
            </a:r>
          </a:p>
          <a:p>
            <a:pPr>
              <a:lnSpc>
                <a:spcPts val="800"/>
              </a:lnSpc>
            </a:pPr>
            <a:r>
              <a:rPr lang="en-GB" sz="1800" i="0" dirty="0" smtClean="0"/>
              <a:t>Directorate-General for Research and Innovation</a:t>
            </a:r>
          </a:p>
          <a:p>
            <a:pPr>
              <a:lnSpc>
                <a:spcPts val="800"/>
              </a:lnSpc>
            </a:pPr>
            <a:r>
              <a:rPr lang="en-GB" sz="1800" i="0" dirty="0" smtClean="0"/>
              <a:t>Open Science unit</a:t>
            </a:r>
            <a:endParaRPr lang="en-GB" sz="1800" i="0" dirty="0"/>
          </a:p>
        </p:txBody>
      </p:sp>
    </p:spTree>
    <p:custDataLst>
      <p:tags r:id="rId1"/>
    </p:custDataLst>
    <p:extLst>
      <p:ext uri="{BB962C8B-B14F-4D97-AF65-F5344CB8AC3E}">
        <p14:creationId xmlns:p14="http://schemas.microsoft.com/office/powerpoint/2010/main" val="11213718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755" y="304217"/>
            <a:ext cx="10905698" cy="782357"/>
          </a:xfrm>
        </p:spPr>
        <p:txBody>
          <a:bodyPr/>
          <a:lstStyle/>
          <a:p>
            <a:r>
              <a:rPr lang="en-GB" sz="3800" dirty="0" smtClean="0"/>
              <a:t>FAIR is great. What’s next?</a:t>
            </a:r>
            <a:endParaRPr lang="en-GB" sz="3800" dirty="0"/>
          </a:p>
        </p:txBody>
      </p:sp>
      <p:sp>
        <p:nvSpPr>
          <p:cNvPr id="15" name="TextBox 14"/>
          <p:cNvSpPr txBox="1"/>
          <p:nvPr/>
        </p:nvSpPr>
        <p:spPr>
          <a:xfrm>
            <a:off x="755876" y="1518439"/>
            <a:ext cx="10976050" cy="5016758"/>
          </a:xfrm>
          <a:prstGeom prst="rect">
            <a:avLst/>
          </a:prstGeom>
          <a:noFill/>
        </p:spPr>
        <p:txBody>
          <a:bodyPr wrap="square" numCol="1" rtlCol="0">
            <a:spAutoFit/>
          </a:bodyPr>
          <a:lstStyle/>
          <a:p>
            <a:pPr marL="342900" indent="-342900" algn="just">
              <a:spcAft>
                <a:spcPts val="1200"/>
              </a:spcAft>
              <a:buClr>
                <a:srgbClr val="FFC000"/>
              </a:buClr>
              <a:buFont typeface="Arial" panose="020B0604020202020204" pitchFamily="34" charset="0"/>
              <a:buChar char="•"/>
            </a:pPr>
            <a:r>
              <a:rPr lang="en-IE" sz="2000" dirty="0" smtClean="0">
                <a:solidFill>
                  <a:srgbClr val="004494"/>
                </a:solidFill>
              </a:rPr>
              <a:t>There is</a:t>
            </a:r>
            <a:r>
              <a:rPr lang="en-IE" sz="2000" b="1" dirty="0" smtClean="0">
                <a:solidFill>
                  <a:srgbClr val="004494"/>
                </a:solidFill>
              </a:rPr>
              <a:t> increased </a:t>
            </a:r>
            <a:r>
              <a:rPr lang="en-IE" sz="2000" b="1" dirty="0">
                <a:solidFill>
                  <a:srgbClr val="004494"/>
                </a:solidFill>
              </a:rPr>
              <a:t>familiarity</a:t>
            </a:r>
            <a:r>
              <a:rPr lang="en-IE" sz="2000" dirty="0">
                <a:solidFill>
                  <a:srgbClr val="004494"/>
                </a:solidFill>
              </a:rPr>
              <a:t> across the board with the FAIR principles, and </a:t>
            </a:r>
            <a:r>
              <a:rPr lang="en-IE" sz="2000" dirty="0" smtClean="0">
                <a:solidFill>
                  <a:srgbClr val="004494"/>
                </a:solidFill>
              </a:rPr>
              <a:t>a firm </a:t>
            </a:r>
            <a:r>
              <a:rPr lang="en-IE" sz="2000" b="1" dirty="0" smtClean="0">
                <a:solidFill>
                  <a:srgbClr val="004494"/>
                </a:solidFill>
              </a:rPr>
              <a:t>conviction </a:t>
            </a:r>
            <a:r>
              <a:rPr lang="en-IE" sz="2000" b="1" dirty="0">
                <a:solidFill>
                  <a:srgbClr val="004494"/>
                </a:solidFill>
              </a:rPr>
              <a:t>about the positive impact</a:t>
            </a:r>
            <a:r>
              <a:rPr lang="en-IE" sz="2000" dirty="0">
                <a:solidFill>
                  <a:srgbClr val="004494"/>
                </a:solidFill>
              </a:rPr>
              <a:t> of FAIR on e.g. enhancing the transparency &amp; quality of the scientific practice, enhanced productivity, etc.</a:t>
            </a:r>
          </a:p>
          <a:p>
            <a:pPr marL="342900" indent="-342900" algn="just">
              <a:spcAft>
                <a:spcPts val="1200"/>
              </a:spcAft>
              <a:buClr>
                <a:srgbClr val="FFC000"/>
              </a:buClr>
              <a:buFont typeface="Arial" panose="020B0604020202020204" pitchFamily="34" charset="0"/>
              <a:buChar char="•"/>
            </a:pPr>
            <a:r>
              <a:rPr lang="en-IE" sz="2000" dirty="0" smtClean="0">
                <a:solidFill>
                  <a:srgbClr val="004494"/>
                </a:solidFill>
              </a:rPr>
              <a:t>There’s a need to </a:t>
            </a:r>
            <a:r>
              <a:rPr lang="en-IE" sz="2000" b="1" dirty="0" smtClean="0">
                <a:solidFill>
                  <a:srgbClr val="004494"/>
                </a:solidFill>
              </a:rPr>
              <a:t>mainstream FAIR practices</a:t>
            </a:r>
            <a:r>
              <a:rPr lang="en-IE" sz="2000" dirty="0" smtClean="0">
                <a:solidFill>
                  <a:srgbClr val="004494"/>
                </a:solidFill>
              </a:rPr>
              <a:t> across the scientific community. Funders across Europe and beyond are </a:t>
            </a:r>
            <a:r>
              <a:rPr lang="en-IE" sz="2000" b="1" dirty="0" smtClean="0">
                <a:solidFill>
                  <a:srgbClr val="004494"/>
                </a:solidFill>
              </a:rPr>
              <a:t>incorporating the FAIR principles </a:t>
            </a:r>
            <a:r>
              <a:rPr lang="en-IE" sz="2000" dirty="0" smtClean="0">
                <a:solidFill>
                  <a:srgbClr val="004494"/>
                </a:solidFill>
              </a:rPr>
              <a:t>into their policies &amp; requirements.</a:t>
            </a:r>
          </a:p>
          <a:p>
            <a:pPr marL="342900" indent="-342900" algn="just">
              <a:spcAft>
                <a:spcPts val="1200"/>
              </a:spcAft>
              <a:buClr>
                <a:srgbClr val="FFC000"/>
              </a:buClr>
              <a:buFont typeface="Arial" panose="020B0604020202020204" pitchFamily="34" charset="0"/>
              <a:buChar char="•"/>
            </a:pPr>
            <a:r>
              <a:rPr lang="en-IE" sz="2000" b="1" dirty="0" smtClean="0">
                <a:solidFill>
                  <a:srgbClr val="004494"/>
                </a:solidFill>
              </a:rPr>
              <a:t>Stumbling block</a:t>
            </a:r>
            <a:r>
              <a:rPr lang="en-IE" sz="2000" dirty="0" smtClean="0">
                <a:solidFill>
                  <a:srgbClr val="004494"/>
                </a:solidFill>
              </a:rPr>
              <a:t>: scarcity of </a:t>
            </a:r>
            <a:r>
              <a:rPr lang="en-IE" sz="2000" b="1" dirty="0" smtClean="0">
                <a:solidFill>
                  <a:srgbClr val="004494"/>
                </a:solidFill>
              </a:rPr>
              <a:t>comprehensive</a:t>
            </a:r>
            <a:r>
              <a:rPr lang="en-IE" sz="2000" dirty="0" smtClean="0">
                <a:solidFill>
                  <a:srgbClr val="004494"/>
                </a:solidFill>
              </a:rPr>
              <a:t> and </a:t>
            </a:r>
            <a:r>
              <a:rPr lang="en-IE" sz="2000" b="1" dirty="0" smtClean="0">
                <a:solidFill>
                  <a:srgbClr val="004494"/>
                </a:solidFill>
              </a:rPr>
              <a:t>comparable</a:t>
            </a:r>
            <a:r>
              <a:rPr lang="en-IE" sz="2000" dirty="0" smtClean="0">
                <a:solidFill>
                  <a:srgbClr val="004494"/>
                </a:solidFill>
              </a:rPr>
              <a:t> evaluation mechanisms/metrics for what have up to now been </a:t>
            </a:r>
            <a:r>
              <a:rPr lang="en-IE" sz="2000" b="1" dirty="0" smtClean="0">
                <a:solidFill>
                  <a:srgbClr val="004494"/>
                </a:solidFill>
              </a:rPr>
              <a:t>abstract</a:t>
            </a:r>
            <a:r>
              <a:rPr lang="en-IE" sz="2000" dirty="0" smtClean="0">
                <a:solidFill>
                  <a:srgbClr val="004494"/>
                </a:solidFill>
              </a:rPr>
              <a:t> or </a:t>
            </a:r>
            <a:r>
              <a:rPr lang="en-IE" sz="2000" b="1" dirty="0" smtClean="0">
                <a:solidFill>
                  <a:srgbClr val="004494"/>
                </a:solidFill>
              </a:rPr>
              <a:t>imprecisely defined requirements</a:t>
            </a:r>
            <a:r>
              <a:rPr lang="en-IE" sz="2000" dirty="0" smtClean="0">
                <a:solidFill>
                  <a:srgbClr val="004494"/>
                </a:solidFill>
              </a:rPr>
              <a:t>. </a:t>
            </a:r>
          </a:p>
          <a:p>
            <a:pPr marL="342900" indent="-342900" algn="just">
              <a:spcAft>
                <a:spcPts val="1200"/>
              </a:spcAft>
              <a:buClr>
                <a:srgbClr val="FFC000"/>
              </a:buClr>
              <a:buFont typeface="Arial" panose="020B0604020202020204" pitchFamily="34" charset="0"/>
              <a:buChar char="•"/>
            </a:pPr>
            <a:r>
              <a:rPr lang="en-IE" sz="2000" dirty="0" smtClean="0">
                <a:solidFill>
                  <a:srgbClr val="004494"/>
                </a:solidFill>
              </a:rPr>
              <a:t>A number of initiatives are filling this gap:</a:t>
            </a:r>
          </a:p>
          <a:p>
            <a:pPr marL="800100" lvl="1" indent="-342900" algn="just">
              <a:spcAft>
                <a:spcPts val="1200"/>
              </a:spcAft>
              <a:buClr>
                <a:srgbClr val="FFC000"/>
              </a:buClr>
              <a:buFont typeface="Arial" panose="020B0604020202020204" pitchFamily="34" charset="0"/>
              <a:buChar char="•"/>
            </a:pPr>
            <a:r>
              <a:rPr lang="en-IE" sz="2000" dirty="0" smtClean="0">
                <a:solidFill>
                  <a:srgbClr val="004494"/>
                </a:solidFill>
              </a:rPr>
              <a:t>RDA WG on the </a:t>
            </a:r>
            <a:r>
              <a:rPr lang="en-IE" sz="2000" b="1" dirty="0" smtClean="0">
                <a:solidFill>
                  <a:srgbClr val="004494"/>
                </a:solidFill>
              </a:rPr>
              <a:t>FAIR Data Maturity Model</a:t>
            </a:r>
          </a:p>
          <a:p>
            <a:pPr marL="800100" lvl="1" indent="-342900" algn="just">
              <a:spcAft>
                <a:spcPts val="1200"/>
              </a:spcAft>
              <a:buClr>
                <a:srgbClr val="FFC000"/>
              </a:buClr>
              <a:buFont typeface="Arial" panose="020B0604020202020204" pitchFamily="34" charset="0"/>
              <a:buChar char="•"/>
            </a:pPr>
            <a:r>
              <a:rPr lang="en-IE" sz="2000" dirty="0" smtClean="0">
                <a:solidFill>
                  <a:srgbClr val="004494"/>
                </a:solidFill>
              </a:rPr>
              <a:t>The </a:t>
            </a:r>
            <a:r>
              <a:rPr lang="en-IE" sz="2000" b="1" dirty="0" err="1" smtClean="0">
                <a:solidFill>
                  <a:srgbClr val="004494"/>
                </a:solidFill>
              </a:rPr>
              <a:t>FAIRware</a:t>
            </a:r>
            <a:r>
              <a:rPr lang="en-IE" sz="2000" b="1" dirty="0" smtClean="0">
                <a:solidFill>
                  <a:srgbClr val="004494"/>
                </a:solidFill>
              </a:rPr>
              <a:t> initiative </a:t>
            </a:r>
          </a:p>
          <a:p>
            <a:pPr marL="342900" indent="-342900" algn="just">
              <a:spcAft>
                <a:spcPts val="1200"/>
              </a:spcAft>
              <a:buClr>
                <a:srgbClr val="FFC000"/>
              </a:buClr>
              <a:buFont typeface="Arial" panose="020B0604020202020204" pitchFamily="34" charset="0"/>
              <a:buChar char="•"/>
            </a:pPr>
            <a:endParaRPr lang="en-IE" sz="2000" dirty="0" smtClean="0">
              <a:solidFill>
                <a:srgbClr val="004494"/>
              </a:solidFill>
            </a:endParaRPr>
          </a:p>
        </p:txBody>
      </p:sp>
    </p:spTree>
    <p:custDataLst>
      <p:tags r:id="rId1"/>
    </p:custDataLst>
    <p:extLst>
      <p:ext uri="{BB962C8B-B14F-4D97-AF65-F5344CB8AC3E}">
        <p14:creationId xmlns:p14="http://schemas.microsoft.com/office/powerpoint/2010/main" val="40754013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755" y="304217"/>
            <a:ext cx="10905698" cy="782357"/>
          </a:xfrm>
        </p:spPr>
        <p:txBody>
          <a:bodyPr/>
          <a:lstStyle/>
          <a:p>
            <a:r>
              <a:rPr lang="en-GB" sz="3800" dirty="0" smtClean="0"/>
              <a:t>FAIR Data Maturity Model </a:t>
            </a:r>
            <a:endParaRPr lang="en-GB" sz="3800" dirty="0"/>
          </a:p>
        </p:txBody>
      </p:sp>
      <p:sp>
        <p:nvSpPr>
          <p:cNvPr id="15" name="TextBox 14"/>
          <p:cNvSpPr txBox="1"/>
          <p:nvPr/>
        </p:nvSpPr>
        <p:spPr>
          <a:xfrm>
            <a:off x="755876" y="1518439"/>
            <a:ext cx="10976050" cy="1785104"/>
          </a:xfrm>
          <a:prstGeom prst="rect">
            <a:avLst/>
          </a:prstGeom>
          <a:noFill/>
        </p:spPr>
        <p:txBody>
          <a:bodyPr wrap="square" numCol="1" rtlCol="0">
            <a:spAutoFit/>
          </a:bodyPr>
          <a:lstStyle/>
          <a:p>
            <a:pPr marL="342900" indent="-342900" algn="just">
              <a:spcAft>
                <a:spcPts val="1200"/>
              </a:spcAft>
              <a:buClr>
                <a:srgbClr val="FFC000"/>
              </a:buClr>
              <a:buFont typeface="Arial" panose="020B0604020202020204" pitchFamily="34" charset="0"/>
              <a:buChar char="•"/>
            </a:pPr>
            <a:r>
              <a:rPr lang="en-IE" sz="2000" dirty="0" smtClean="0">
                <a:solidFill>
                  <a:srgbClr val="004494"/>
                </a:solidFill>
              </a:rPr>
              <a:t>The FDMM WG has delivered </a:t>
            </a:r>
            <a:r>
              <a:rPr lang="en-IE" sz="2000" b="1" dirty="0" smtClean="0">
                <a:solidFill>
                  <a:srgbClr val="004494"/>
                </a:solidFill>
              </a:rPr>
              <a:t>a set of indicators</a:t>
            </a:r>
            <a:r>
              <a:rPr lang="en-IE" sz="2000" dirty="0" smtClean="0">
                <a:solidFill>
                  <a:srgbClr val="004494"/>
                </a:solidFill>
              </a:rPr>
              <a:t> (Lego building blocks of </a:t>
            </a:r>
            <a:r>
              <a:rPr lang="en-IE" sz="2000" dirty="0" err="1" smtClean="0">
                <a:solidFill>
                  <a:srgbClr val="004494"/>
                </a:solidFill>
              </a:rPr>
              <a:t>FAIRness</a:t>
            </a:r>
            <a:r>
              <a:rPr lang="en-IE" sz="2000" dirty="0" smtClean="0">
                <a:solidFill>
                  <a:srgbClr val="004494"/>
                </a:solidFill>
              </a:rPr>
              <a:t>), </a:t>
            </a:r>
            <a:r>
              <a:rPr lang="en-IE" sz="2000" b="1" dirty="0" smtClean="0">
                <a:solidFill>
                  <a:srgbClr val="004494"/>
                </a:solidFill>
              </a:rPr>
              <a:t>priorities</a:t>
            </a:r>
            <a:r>
              <a:rPr lang="en-IE" sz="2000" dirty="0" smtClean="0">
                <a:solidFill>
                  <a:srgbClr val="004494"/>
                </a:solidFill>
              </a:rPr>
              <a:t> on these indicators (taking into account different readiness levels across communities), and </a:t>
            </a:r>
            <a:r>
              <a:rPr lang="en-IE" sz="2000" b="1" dirty="0" smtClean="0">
                <a:solidFill>
                  <a:srgbClr val="004494"/>
                </a:solidFill>
              </a:rPr>
              <a:t>guidelines</a:t>
            </a:r>
            <a:r>
              <a:rPr lang="en-IE" sz="2000" dirty="0" smtClean="0">
                <a:solidFill>
                  <a:srgbClr val="004494"/>
                </a:solidFill>
              </a:rPr>
              <a:t> (explaining in detail what each indicator is about, and how it can be satisfied).</a:t>
            </a:r>
            <a:endParaRPr lang="en-IE" sz="2000" dirty="0">
              <a:solidFill>
                <a:srgbClr val="004494"/>
              </a:solidFill>
            </a:endParaRPr>
          </a:p>
          <a:p>
            <a:pPr marL="342900" indent="-342900" algn="just">
              <a:spcAft>
                <a:spcPts val="1200"/>
              </a:spcAft>
              <a:buClr>
                <a:srgbClr val="FFC000"/>
              </a:buClr>
              <a:buFont typeface="Arial" panose="020B0604020202020204" pitchFamily="34" charset="0"/>
              <a:buChar char="•"/>
            </a:pPr>
            <a:endParaRPr lang="en-IE" sz="2000" dirty="0" smtClean="0">
              <a:solidFill>
                <a:srgbClr val="004494"/>
              </a:solidFill>
            </a:endParaRPr>
          </a:p>
        </p:txBody>
      </p:sp>
      <p:pic>
        <p:nvPicPr>
          <p:cNvPr id="3" name="Picture 2">
            <a:hlinkClick r:id="rId3"/>
          </p:cNvPr>
          <p:cNvPicPr>
            <a:picLocks noChangeAspect="1"/>
          </p:cNvPicPr>
          <p:nvPr/>
        </p:nvPicPr>
        <p:blipFill rotWithShape="1">
          <a:blip r:embed="rId4"/>
          <a:srcRect l="29444" t="35827" r="30069" b="46544"/>
          <a:stretch/>
        </p:blipFill>
        <p:spPr>
          <a:xfrm>
            <a:off x="5529737" y="2757124"/>
            <a:ext cx="5372100" cy="1315842"/>
          </a:xfrm>
          <a:prstGeom prst="rect">
            <a:avLst/>
          </a:prstGeom>
        </p:spPr>
      </p:pic>
      <p:pic>
        <p:nvPicPr>
          <p:cNvPr id="5" name="Picture 4"/>
          <p:cNvPicPr>
            <a:picLocks noChangeAspect="1"/>
          </p:cNvPicPr>
          <p:nvPr/>
        </p:nvPicPr>
        <p:blipFill rotWithShape="1">
          <a:blip r:embed="rId4"/>
          <a:srcRect l="29444" t="19981" r="60602" b="69809"/>
          <a:stretch/>
        </p:blipFill>
        <p:spPr>
          <a:xfrm>
            <a:off x="3272022" y="2645461"/>
            <a:ext cx="1805093" cy="1041400"/>
          </a:xfrm>
          <a:prstGeom prst="rect">
            <a:avLst/>
          </a:prstGeom>
        </p:spPr>
      </p:pic>
      <p:sp>
        <p:nvSpPr>
          <p:cNvPr id="6" name="TextBox 5"/>
          <p:cNvSpPr txBox="1"/>
          <p:nvPr/>
        </p:nvSpPr>
        <p:spPr>
          <a:xfrm>
            <a:off x="755876" y="4342155"/>
            <a:ext cx="10976050" cy="1938992"/>
          </a:xfrm>
          <a:prstGeom prst="rect">
            <a:avLst/>
          </a:prstGeom>
          <a:noFill/>
        </p:spPr>
        <p:txBody>
          <a:bodyPr wrap="square" numCol="1" rtlCol="0">
            <a:spAutoFit/>
          </a:bodyPr>
          <a:lstStyle/>
          <a:p>
            <a:pPr marL="342900" indent="-342900" algn="just">
              <a:spcAft>
                <a:spcPts val="1200"/>
              </a:spcAft>
              <a:buClr>
                <a:srgbClr val="FFC000"/>
              </a:buClr>
              <a:buFont typeface="Arial" panose="020B0604020202020204" pitchFamily="34" charset="0"/>
              <a:buChar char="•"/>
            </a:pPr>
            <a:r>
              <a:rPr lang="en-IE" sz="2000" dirty="0" smtClean="0">
                <a:solidFill>
                  <a:srgbClr val="004494"/>
                </a:solidFill>
              </a:rPr>
              <a:t>The outputs of the WG are the </a:t>
            </a:r>
            <a:r>
              <a:rPr lang="en-IE" sz="2000" b="1" dirty="0" smtClean="0">
                <a:solidFill>
                  <a:srgbClr val="004494"/>
                </a:solidFill>
              </a:rPr>
              <a:t>foundation</a:t>
            </a:r>
            <a:r>
              <a:rPr lang="en-IE" sz="2000" dirty="0" smtClean="0">
                <a:solidFill>
                  <a:srgbClr val="004494"/>
                </a:solidFill>
              </a:rPr>
              <a:t> on which FAIR assessment/evaluation methodologies can be built with two important purposes:</a:t>
            </a:r>
          </a:p>
          <a:p>
            <a:pPr marL="800100" lvl="1" indent="-342900" algn="just">
              <a:spcAft>
                <a:spcPts val="1200"/>
              </a:spcAft>
              <a:buClr>
                <a:srgbClr val="FFC000"/>
              </a:buClr>
              <a:buFont typeface="Arial" panose="020B0604020202020204" pitchFamily="34" charset="0"/>
              <a:buChar char="•"/>
            </a:pPr>
            <a:r>
              <a:rPr lang="en-IE" sz="2000" b="1" dirty="0" smtClean="0">
                <a:solidFill>
                  <a:srgbClr val="004494"/>
                </a:solidFill>
              </a:rPr>
              <a:t>Self-assessment</a:t>
            </a:r>
            <a:r>
              <a:rPr lang="en-IE" sz="2000" dirty="0" smtClean="0">
                <a:solidFill>
                  <a:srgbClr val="004494"/>
                </a:solidFill>
              </a:rPr>
              <a:t>: To allow </a:t>
            </a:r>
            <a:r>
              <a:rPr lang="en-IE" sz="2000" b="1" dirty="0" smtClean="0">
                <a:solidFill>
                  <a:srgbClr val="004494"/>
                </a:solidFill>
              </a:rPr>
              <a:t>researchers</a:t>
            </a:r>
            <a:r>
              <a:rPr lang="en-IE" sz="2000" dirty="0" smtClean="0">
                <a:solidFill>
                  <a:srgbClr val="004494"/>
                </a:solidFill>
              </a:rPr>
              <a:t> to </a:t>
            </a:r>
            <a:r>
              <a:rPr lang="en-IE" sz="2000" b="1" dirty="0" smtClean="0">
                <a:solidFill>
                  <a:srgbClr val="004494"/>
                </a:solidFill>
              </a:rPr>
              <a:t>gauge</a:t>
            </a:r>
            <a:r>
              <a:rPr lang="en-IE" sz="2000" dirty="0" smtClean="0">
                <a:solidFill>
                  <a:srgbClr val="004494"/>
                </a:solidFill>
              </a:rPr>
              <a:t> the FAIR maturity of their research outputs and how to progressively improve against clear targets.</a:t>
            </a:r>
          </a:p>
          <a:p>
            <a:pPr marL="800100" lvl="1" indent="-342900" algn="just">
              <a:spcAft>
                <a:spcPts val="1200"/>
              </a:spcAft>
              <a:buClr>
                <a:srgbClr val="FFC000"/>
              </a:buClr>
              <a:buFont typeface="Arial" panose="020B0604020202020204" pitchFamily="34" charset="0"/>
              <a:buChar char="•"/>
            </a:pPr>
            <a:r>
              <a:rPr lang="en-IE" sz="2000" b="1" dirty="0" smtClean="0">
                <a:solidFill>
                  <a:srgbClr val="004494"/>
                </a:solidFill>
              </a:rPr>
              <a:t>Evaluation</a:t>
            </a:r>
            <a:r>
              <a:rPr lang="en-IE" sz="2000" dirty="0" smtClean="0">
                <a:solidFill>
                  <a:srgbClr val="004494"/>
                </a:solidFill>
              </a:rPr>
              <a:t>: To allow </a:t>
            </a:r>
            <a:r>
              <a:rPr lang="en-IE" sz="2000" b="1" dirty="0" smtClean="0">
                <a:solidFill>
                  <a:srgbClr val="004494"/>
                </a:solidFill>
              </a:rPr>
              <a:t>funders </a:t>
            </a:r>
            <a:r>
              <a:rPr lang="en-IE" sz="2000" dirty="0" smtClean="0">
                <a:solidFill>
                  <a:srgbClr val="004494"/>
                </a:solidFill>
              </a:rPr>
              <a:t>to </a:t>
            </a:r>
            <a:r>
              <a:rPr lang="en-IE" sz="2000" b="1" dirty="0" smtClean="0">
                <a:solidFill>
                  <a:srgbClr val="004494"/>
                </a:solidFill>
              </a:rPr>
              <a:t>monitor compliance </a:t>
            </a:r>
            <a:r>
              <a:rPr lang="en-IE" sz="2000" dirty="0" smtClean="0">
                <a:solidFill>
                  <a:srgbClr val="004494"/>
                </a:solidFill>
              </a:rPr>
              <a:t>against set requirements </a:t>
            </a:r>
            <a:endParaRPr lang="en-IE" sz="2000" b="1" dirty="0" smtClean="0">
              <a:solidFill>
                <a:srgbClr val="004494"/>
              </a:solidFill>
            </a:endParaRPr>
          </a:p>
        </p:txBody>
      </p:sp>
      <p:pic>
        <p:nvPicPr>
          <p:cNvPr id="7" name="Picture 2" descr="RD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76412" y="329702"/>
            <a:ext cx="1781399" cy="100510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rotWithShape="1">
          <a:blip r:embed="rId6">
            <a:extLst>
              <a:ext uri="{28A0092B-C50C-407E-A947-70E740481C1C}">
                <a14:useLocalDpi xmlns:a14="http://schemas.microsoft.com/office/drawing/2010/main" val="0"/>
              </a:ext>
            </a:extLst>
          </a:blip>
          <a:srcRect l="19886"/>
          <a:stretch/>
        </p:blipFill>
        <p:spPr>
          <a:xfrm>
            <a:off x="1795628" y="3492984"/>
            <a:ext cx="3281487" cy="708380"/>
          </a:xfrm>
          <a:prstGeom prst="rect">
            <a:avLst/>
          </a:prstGeom>
        </p:spPr>
      </p:pic>
    </p:spTree>
    <p:custDataLst>
      <p:tags r:id="rId1"/>
    </p:custDataLst>
    <p:extLst>
      <p:ext uri="{BB962C8B-B14F-4D97-AF65-F5344CB8AC3E}">
        <p14:creationId xmlns:p14="http://schemas.microsoft.com/office/powerpoint/2010/main" val="11846512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755" y="304217"/>
            <a:ext cx="10905698" cy="782357"/>
          </a:xfrm>
        </p:spPr>
        <p:txBody>
          <a:bodyPr/>
          <a:lstStyle/>
          <a:p>
            <a:r>
              <a:rPr lang="en-GB" sz="3800" dirty="0" smtClean="0"/>
              <a:t>The </a:t>
            </a:r>
            <a:r>
              <a:rPr lang="en-GB" sz="3800" dirty="0" err="1" smtClean="0"/>
              <a:t>FAIRware</a:t>
            </a:r>
            <a:r>
              <a:rPr lang="en-GB" sz="3800" dirty="0" smtClean="0"/>
              <a:t> initiative</a:t>
            </a:r>
            <a:endParaRPr lang="en-GB" sz="3800" dirty="0"/>
          </a:p>
        </p:txBody>
      </p:sp>
      <p:sp>
        <p:nvSpPr>
          <p:cNvPr id="15" name="TextBox 14"/>
          <p:cNvSpPr txBox="1"/>
          <p:nvPr/>
        </p:nvSpPr>
        <p:spPr>
          <a:xfrm>
            <a:off x="755876" y="1518439"/>
            <a:ext cx="10976050" cy="4093428"/>
          </a:xfrm>
          <a:prstGeom prst="rect">
            <a:avLst/>
          </a:prstGeom>
          <a:noFill/>
        </p:spPr>
        <p:txBody>
          <a:bodyPr wrap="square" numCol="1" rtlCol="0">
            <a:spAutoFit/>
          </a:bodyPr>
          <a:lstStyle/>
          <a:p>
            <a:pPr marL="342900" indent="-342900" algn="just">
              <a:spcAft>
                <a:spcPts val="1200"/>
              </a:spcAft>
              <a:buClr>
                <a:srgbClr val="FFC000"/>
              </a:buClr>
              <a:buFont typeface="Arial" panose="020B0604020202020204" pitchFamily="34" charset="0"/>
              <a:buChar char="•"/>
            </a:pPr>
            <a:r>
              <a:rPr lang="en-IE" sz="2000" dirty="0" smtClean="0">
                <a:solidFill>
                  <a:srgbClr val="004494"/>
                </a:solidFill>
              </a:rPr>
              <a:t>This is an effort led by </a:t>
            </a:r>
            <a:r>
              <a:rPr lang="en-IE" sz="2000" b="1" dirty="0" err="1" smtClean="0">
                <a:solidFill>
                  <a:srgbClr val="004494"/>
                </a:solidFill>
              </a:rPr>
              <a:t>RoRI</a:t>
            </a:r>
            <a:r>
              <a:rPr lang="en-IE" sz="2000" dirty="0" smtClean="0">
                <a:solidFill>
                  <a:srgbClr val="004494"/>
                </a:solidFill>
              </a:rPr>
              <a:t> (Research on Research Institute) supported by funders across the </a:t>
            </a:r>
            <a:r>
              <a:rPr lang="en-IE" sz="2000" b="1" dirty="0" smtClean="0">
                <a:solidFill>
                  <a:srgbClr val="004494"/>
                </a:solidFill>
              </a:rPr>
              <a:t>UK</a:t>
            </a:r>
            <a:r>
              <a:rPr lang="en-IE" sz="2000" dirty="0" smtClean="0">
                <a:solidFill>
                  <a:srgbClr val="004494"/>
                </a:solidFill>
              </a:rPr>
              <a:t>, </a:t>
            </a:r>
            <a:r>
              <a:rPr lang="en-IE" sz="2000" b="1" dirty="0" smtClean="0">
                <a:solidFill>
                  <a:srgbClr val="004494"/>
                </a:solidFill>
              </a:rPr>
              <a:t>Europe</a:t>
            </a:r>
            <a:r>
              <a:rPr lang="en-IE" sz="2000" dirty="0" smtClean="0">
                <a:solidFill>
                  <a:srgbClr val="004494"/>
                </a:solidFill>
              </a:rPr>
              <a:t> and </a:t>
            </a:r>
            <a:r>
              <a:rPr lang="en-IE" sz="2000" b="1" dirty="0" smtClean="0">
                <a:solidFill>
                  <a:srgbClr val="004494"/>
                </a:solidFill>
              </a:rPr>
              <a:t>Canada</a:t>
            </a:r>
            <a:r>
              <a:rPr lang="en-IE" sz="2000" dirty="0" smtClean="0">
                <a:solidFill>
                  <a:srgbClr val="004494"/>
                </a:solidFill>
              </a:rPr>
              <a:t>.</a:t>
            </a:r>
          </a:p>
          <a:p>
            <a:pPr marL="342900" indent="-342900" algn="just">
              <a:spcAft>
                <a:spcPts val="1200"/>
              </a:spcAft>
              <a:buClr>
                <a:srgbClr val="FFC000"/>
              </a:buClr>
              <a:buFont typeface="Arial" panose="020B0604020202020204" pitchFamily="34" charset="0"/>
              <a:buChar char="•"/>
            </a:pPr>
            <a:r>
              <a:rPr lang="en-IE" sz="2000" dirty="0" smtClean="0">
                <a:solidFill>
                  <a:srgbClr val="004494"/>
                </a:solidFill>
              </a:rPr>
              <a:t>The goal is to develop </a:t>
            </a:r>
            <a:r>
              <a:rPr lang="en-IE" sz="2000" b="1" dirty="0" smtClean="0">
                <a:solidFill>
                  <a:srgbClr val="004494"/>
                </a:solidFill>
              </a:rPr>
              <a:t>new open source software tools and systems </a:t>
            </a:r>
            <a:r>
              <a:rPr lang="en-IE" sz="2000" dirty="0" smtClean="0">
                <a:solidFill>
                  <a:srgbClr val="004494"/>
                </a:solidFill>
              </a:rPr>
              <a:t>to </a:t>
            </a:r>
            <a:r>
              <a:rPr lang="en-IE" sz="2000" b="1" dirty="0" smtClean="0">
                <a:solidFill>
                  <a:srgbClr val="004494"/>
                </a:solidFill>
              </a:rPr>
              <a:t>mainstream uptake of the FAIR principles </a:t>
            </a:r>
            <a:r>
              <a:rPr lang="en-IE" sz="2000" dirty="0" smtClean="0">
                <a:solidFill>
                  <a:srgbClr val="004494"/>
                </a:solidFill>
              </a:rPr>
              <a:t>(e.g. including automatic </a:t>
            </a:r>
            <a:r>
              <a:rPr lang="en-IE" sz="2000" dirty="0" err="1">
                <a:solidFill>
                  <a:srgbClr val="004494"/>
                </a:solidFill>
              </a:rPr>
              <a:t>FAIRness</a:t>
            </a:r>
            <a:r>
              <a:rPr lang="en-IE" sz="2000" dirty="0">
                <a:solidFill>
                  <a:srgbClr val="004494"/>
                </a:solidFill>
              </a:rPr>
              <a:t> </a:t>
            </a:r>
            <a:r>
              <a:rPr lang="en-IE" sz="2000" dirty="0" smtClean="0">
                <a:solidFill>
                  <a:srgbClr val="004494"/>
                </a:solidFill>
              </a:rPr>
              <a:t>evaluation tools).</a:t>
            </a:r>
          </a:p>
          <a:p>
            <a:pPr marL="342900" indent="-342900" algn="just">
              <a:spcAft>
                <a:spcPts val="1200"/>
              </a:spcAft>
              <a:buClr>
                <a:srgbClr val="FFC000"/>
              </a:buClr>
              <a:buFont typeface="Arial" panose="020B0604020202020204" pitchFamily="34" charset="0"/>
              <a:buChar char="•"/>
            </a:pPr>
            <a:r>
              <a:rPr lang="en-IE" sz="2000" dirty="0" smtClean="0">
                <a:solidFill>
                  <a:srgbClr val="004494"/>
                </a:solidFill>
              </a:rPr>
              <a:t>Involvement of H2020 project </a:t>
            </a:r>
            <a:r>
              <a:rPr lang="en-IE" sz="2000" b="1" dirty="0" err="1" smtClean="0">
                <a:solidFill>
                  <a:srgbClr val="004494"/>
                </a:solidFill>
              </a:rPr>
              <a:t>FAIRsFAIR</a:t>
            </a:r>
            <a:endParaRPr lang="en-IE" sz="2000" b="1" dirty="0" smtClean="0">
              <a:solidFill>
                <a:srgbClr val="004494"/>
              </a:solidFill>
            </a:endParaRPr>
          </a:p>
          <a:p>
            <a:pPr marL="800100" lvl="1" indent="-342900" algn="just">
              <a:spcAft>
                <a:spcPts val="1200"/>
              </a:spcAft>
              <a:buClr>
                <a:srgbClr val="FFC000"/>
              </a:buClr>
              <a:buFont typeface="Arial" panose="020B0604020202020204" pitchFamily="34" charset="0"/>
              <a:buChar char="•"/>
            </a:pPr>
            <a:r>
              <a:rPr lang="en-IE" sz="2000" b="1" dirty="0" err="1" smtClean="0">
                <a:solidFill>
                  <a:srgbClr val="004494"/>
                </a:solidFill>
              </a:rPr>
              <a:t>FAIRsFAIR</a:t>
            </a:r>
            <a:r>
              <a:rPr lang="en-IE" sz="2000" b="1" dirty="0" smtClean="0">
                <a:solidFill>
                  <a:srgbClr val="004494"/>
                </a:solidFill>
              </a:rPr>
              <a:t> </a:t>
            </a:r>
            <a:r>
              <a:rPr lang="en-IE" sz="2000" dirty="0" smtClean="0">
                <a:solidFill>
                  <a:srgbClr val="004494"/>
                </a:solidFill>
              </a:rPr>
              <a:t>is a Coordination and Support Action funded by the EC aiming at the mainstreaming of the FAIR principles across communities. It is developing and implementing global standards for FAIR certification of repositories, and linked to ongoing EOSC efforts.</a:t>
            </a:r>
          </a:p>
          <a:p>
            <a:pPr marL="800100" lvl="1" indent="-342900" algn="just">
              <a:spcAft>
                <a:spcPts val="1200"/>
              </a:spcAft>
              <a:buClr>
                <a:srgbClr val="FFC000"/>
              </a:buClr>
              <a:buFont typeface="Arial" panose="020B0604020202020204" pitchFamily="34" charset="0"/>
              <a:buChar char="•"/>
            </a:pPr>
            <a:r>
              <a:rPr lang="en-IE" sz="2000" dirty="0" smtClean="0">
                <a:solidFill>
                  <a:srgbClr val="004494"/>
                </a:solidFill>
              </a:rPr>
              <a:t>Its involvement in this initiative ensures a significant </a:t>
            </a:r>
            <a:r>
              <a:rPr lang="en-IE" sz="2000" b="1" dirty="0" smtClean="0">
                <a:solidFill>
                  <a:srgbClr val="004494"/>
                </a:solidFill>
              </a:rPr>
              <a:t>pool of existing knowledge </a:t>
            </a:r>
            <a:r>
              <a:rPr lang="en-IE" sz="2000" dirty="0" smtClean="0">
                <a:solidFill>
                  <a:srgbClr val="004494"/>
                </a:solidFill>
              </a:rPr>
              <a:t>on which to continue building, and prevents related activities from happening in isolation.</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35592" b="10882"/>
          <a:stretch/>
        </p:blipFill>
        <p:spPr>
          <a:xfrm>
            <a:off x="8614611" y="218415"/>
            <a:ext cx="2797742" cy="1261974"/>
          </a:xfrm>
          <a:prstGeom prst="rect">
            <a:avLst/>
          </a:prstGeom>
        </p:spPr>
      </p:pic>
    </p:spTree>
    <p:custDataLst>
      <p:tags r:id="rId1"/>
    </p:custDataLst>
    <p:extLst>
      <p:ext uri="{BB962C8B-B14F-4D97-AF65-F5344CB8AC3E}">
        <p14:creationId xmlns:p14="http://schemas.microsoft.com/office/powerpoint/2010/main" val="16993826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755" y="494000"/>
            <a:ext cx="10905698" cy="782357"/>
          </a:xfrm>
        </p:spPr>
        <p:txBody>
          <a:bodyPr/>
          <a:lstStyle/>
          <a:p>
            <a:r>
              <a:rPr lang="en-GB" dirty="0" smtClean="0"/>
              <a:t>FAIR and data sharing against the Sars-CoV-2</a:t>
            </a:r>
            <a:endParaRPr lang="en-GB" dirty="0"/>
          </a:p>
        </p:txBody>
      </p:sp>
      <p:sp>
        <p:nvSpPr>
          <p:cNvPr id="15" name="TextBox 14"/>
          <p:cNvSpPr txBox="1"/>
          <p:nvPr/>
        </p:nvSpPr>
        <p:spPr>
          <a:xfrm>
            <a:off x="730475" y="1414319"/>
            <a:ext cx="11088463" cy="4555093"/>
          </a:xfrm>
          <a:prstGeom prst="rect">
            <a:avLst/>
          </a:prstGeom>
          <a:noFill/>
        </p:spPr>
        <p:txBody>
          <a:bodyPr wrap="square" numCol="1" rtlCol="0">
            <a:spAutoFit/>
          </a:bodyPr>
          <a:lstStyle/>
          <a:p>
            <a:pPr marL="342900" indent="-342900" algn="just">
              <a:spcAft>
                <a:spcPts val="1200"/>
              </a:spcAft>
              <a:buClr>
                <a:srgbClr val="FFC000"/>
              </a:buClr>
              <a:buFont typeface="Arial" panose="020B0604020202020204" pitchFamily="34" charset="0"/>
              <a:buChar char="•"/>
            </a:pPr>
            <a:r>
              <a:rPr lang="en-IE" sz="2000" dirty="0" smtClean="0">
                <a:solidFill>
                  <a:srgbClr val="004494"/>
                </a:solidFill>
              </a:rPr>
              <a:t>This effort represents a practical use case of </a:t>
            </a:r>
            <a:r>
              <a:rPr lang="en-IE" sz="2000" b="1" dirty="0" smtClean="0">
                <a:solidFill>
                  <a:srgbClr val="004494"/>
                </a:solidFill>
              </a:rPr>
              <a:t>FAIR data in action</a:t>
            </a:r>
            <a:r>
              <a:rPr lang="en-IE" sz="2000" dirty="0" smtClean="0">
                <a:solidFill>
                  <a:srgbClr val="004494"/>
                </a:solidFill>
              </a:rPr>
              <a:t>.</a:t>
            </a:r>
          </a:p>
          <a:p>
            <a:pPr marL="342900" indent="-342900" algn="just">
              <a:spcAft>
                <a:spcPts val="1200"/>
              </a:spcAft>
              <a:buClr>
                <a:srgbClr val="FFC000"/>
              </a:buClr>
              <a:buFont typeface="Arial" panose="020B0604020202020204" pitchFamily="34" charset="0"/>
              <a:buChar char="•"/>
            </a:pPr>
            <a:r>
              <a:rPr lang="en-IE" sz="2000" dirty="0" smtClean="0">
                <a:solidFill>
                  <a:srgbClr val="004494"/>
                </a:solidFill>
              </a:rPr>
              <a:t>The European Commission launched on 20 April the </a:t>
            </a:r>
            <a:r>
              <a:rPr lang="en-IE" sz="2000" b="1" dirty="0" smtClean="0">
                <a:solidFill>
                  <a:srgbClr val="004494"/>
                </a:solidFill>
                <a:hlinkClick r:id="rId3"/>
              </a:rPr>
              <a:t>European COVID-19 Data Platform</a:t>
            </a:r>
            <a:r>
              <a:rPr lang="en-IE" sz="2000" dirty="0" smtClean="0">
                <a:solidFill>
                  <a:srgbClr val="004494"/>
                </a:solidFill>
                <a:hlinkClick r:id="rId3"/>
              </a:rPr>
              <a:t> </a:t>
            </a:r>
            <a:r>
              <a:rPr lang="en-IE" sz="2000" dirty="0" smtClean="0">
                <a:solidFill>
                  <a:srgbClr val="004494"/>
                </a:solidFill>
              </a:rPr>
              <a:t>together with EMBL-EBI, ELIXIR, and other partners, and with the support of MS.</a:t>
            </a:r>
          </a:p>
          <a:p>
            <a:pPr marL="342900" indent="-342900" algn="just">
              <a:spcAft>
                <a:spcPts val="1200"/>
              </a:spcAft>
              <a:buClr>
                <a:srgbClr val="FFC000"/>
              </a:buClr>
              <a:buFont typeface="Arial" panose="020B0604020202020204" pitchFamily="34" charset="0"/>
              <a:buChar char="•"/>
            </a:pPr>
            <a:r>
              <a:rPr lang="en-US" sz="2000" dirty="0">
                <a:solidFill>
                  <a:srgbClr val="004494"/>
                </a:solidFill>
              </a:rPr>
              <a:t>The </a:t>
            </a:r>
            <a:r>
              <a:rPr lang="en-US" sz="2000" dirty="0" smtClean="0">
                <a:solidFill>
                  <a:srgbClr val="004494"/>
                </a:solidFill>
              </a:rPr>
              <a:t>Platform </a:t>
            </a:r>
            <a:r>
              <a:rPr lang="en-US" sz="2000" dirty="0">
                <a:solidFill>
                  <a:srgbClr val="004494"/>
                </a:solidFill>
              </a:rPr>
              <a:t>is </a:t>
            </a:r>
            <a:r>
              <a:rPr lang="en-US" sz="2000" dirty="0" smtClean="0">
                <a:solidFill>
                  <a:srgbClr val="004494"/>
                </a:solidFill>
              </a:rPr>
              <a:t>a international </a:t>
            </a:r>
            <a:r>
              <a:rPr lang="en-US" sz="2000" dirty="0">
                <a:solidFill>
                  <a:srgbClr val="004494"/>
                </a:solidFill>
              </a:rPr>
              <a:t>thematic priority pilot to </a:t>
            </a:r>
            <a:r>
              <a:rPr lang="en-US" sz="2000" dirty="0" err="1">
                <a:solidFill>
                  <a:srgbClr val="004494"/>
                </a:solidFill>
              </a:rPr>
              <a:t>realise</a:t>
            </a:r>
            <a:r>
              <a:rPr lang="en-US" sz="2000" dirty="0">
                <a:solidFill>
                  <a:srgbClr val="004494"/>
                </a:solidFill>
              </a:rPr>
              <a:t> the </a:t>
            </a:r>
            <a:r>
              <a:rPr lang="en-US" sz="2000" b="1" dirty="0">
                <a:solidFill>
                  <a:srgbClr val="004494"/>
                </a:solidFill>
              </a:rPr>
              <a:t>EOSC vision </a:t>
            </a:r>
            <a:r>
              <a:rPr lang="en-US" sz="2000" dirty="0">
                <a:solidFill>
                  <a:srgbClr val="004494"/>
                </a:solidFill>
              </a:rPr>
              <a:t>and to showcase the added value of </a:t>
            </a:r>
            <a:r>
              <a:rPr lang="en-US" sz="2000" b="1" dirty="0">
                <a:solidFill>
                  <a:srgbClr val="004494"/>
                </a:solidFill>
              </a:rPr>
              <a:t>FAIR data sharing</a:t>
            </a:r>
            <a:r>
              <a:rPr lang="en-US" sz="2000" dirty="0">
                <a:solidFill>
                  <a:srgbClr val="004494"/>
                </a:solidFill>
              </a:rPr>
              <a:t> to advance science and benefit </a:t>
            </a:r>
            <a:r>
              <a:rPr lang="en-US" sz="2000" dirty="0" smtClean="0">
                <a:solidFill>
                  <a:srgbClr val="004494"/>
                </a:solidFill>
              </a:rPr>
              <a:t>researchers</a:t>
            </a:r>
            <a:endParaRPr lang="en-IE" sz="2000" dirty="0" smtClean="0">
              <a:solidFill>
                <a:srgbClr val="004494"/>
              </a:solidFill>
            </a:endParaRPr>
          </a:p>
          <a:p>
            <a:pPr marL="342900" indent="-342900" algn="just">
              <a:spcAft>
                <a:spcPts val="1200"/>
              </a:spcAft>
              <a:buClr>
                <a:srgbClr val="FFC000"/>
              </a:buClr>
              <a:buFont typeface="Arial" panose="020B0604020202020204" pitchFamily="34" charset="0"/>
              <a:buChar char="•"/>
            </a:pPr>
            <a:r>
              <a:rPr lang="en-IE" sz="2000" dirty="0" smtClean="0">
                <a:solidFill>
                  <a:srgbClr val="004494"/>
                </a:solidFill>
              </a:rPr>
              <a:t>It responds to the need to capitalise on the quick and wide </a:t>
            </a:r>
            <a:r>
              <a:rPr lang="en-IE" sz="2000" b="1" dirty="0" smtClean="0">
                <a:solidFill>
                  <a:srgbClr val="004494"/>
                </a:solidFill>
              </a:rPr>
              <a:t>sharing</a:t>
            </a:r>
            <a:r>
              <a:rPr lang="en-IE" sz="2000" dirty="0" smtClean="0">
                <a:solidFill>
                  <a:srgbClr val="004494"/>
                </a:solidFill>
              </a:rPr>
              <a:t>, </a:t>
            </a:r>
            <a:r>
              <a:rPr lang="en-IE" sz="2000" b="1" dirty="0" smtClean="0">
                <a:solidFill>
                  <a:srgbClr val="004494"/>
                </a:solidFill>
              </a:rPr>
              <a:t>re-use</a:t>
            </a:r>
            <a:r>
              <a:rPr lang="en-IE" sz="2000" dirty="0" smtClean="0">
                <a:solidFill>
                  <a:srgbClr val="004494"/>
                </a:solidFill>
              </a:rPr>
              <a:t>, </a:t>
            </a:r>
            <a:r>
              <a:rPr lang="en-IE" sz="2000" b="1" dirty="0" smtClean="0">
                <a:solidFill>
                  <a:srgbClr val="004494"/>
                </a:solidFill>
              </a:rPr>
              <a:t>processing</a:t>
            </a:r>
            <a:r>
              <a:rPr lang="en-IE" sz="2000" dirty="0" smtClean="0">
                <a:solidFill>
                  <a:srgbClr val="004494"/>
                </a:solidFill>
              </a:rPr>
              <a:t> of and </a:t>
            </a:r>
            <a:r>
              <a:rPr lang="en-IE" sz="2000" b="1" dirty="0" smtClean="0">
                <a:solidFill>
                  <a:srgbClr val="004494"/>
                </a:solidFill>
              </a:rPr>
              <a:t>access</a:t>
            </a:r>
            <a:r>
              <a:rPr lang="en-IE" sz="2000" dirty="0" smtClean="0">
                <a:solidFill>
                  <a:srgbClr val="004494"/>
                </a:solidFill>
              </a:rPr>
              <a:t> to </a:t>
            </a:r>
            <a:r>
              <a:rPr lang="en-IE" sz="2000" b="1" dirty="0" smtClean="0">
                <a:solidFill>
                  <a:srgbClr val="004494"/>
                </a:solidFill>
              </a:rPr>
              <a:t>research data </a:t>
            </a:r>
            <a:r>
              <a:rPr lang="en-IE" sz="2000" dirty="0" smtClean="0">
                <a:solidFill>
                  <a:srgbClr val="004494"/>
                </a:solidFill>
              </a:rPr>
              <a:t>and </a:t>
            </a:r>
            <a:r>
              <a:rPr lang="en-IE" sz="2000" b="1" dirty="0" smtClean="0">
                <a:solidFill>
                  <a:srgbClr val="004494"/>
                </a:solidFill>
              </a:rPr>
              <a:t>metadata</a:t>
            </a:r>
            <a:r>
              <a:rPr lang="en-IE" sz="2000" dirty="0" smtClean="0">
                <a:solidFill>
                  <a:srgbClr val="004494"/>
                </a:solidFill>
              </a:rPr>
              <a:t> on the SARS-CoV-2, and the related COVID-19 disease.</a:t>
            </a:r>
          </a:p>
          <a:p>
            <a:pPr marL="342900" indent="-342900" algn="just">
              <a:spcAft>
                <a:spcPts val="1200"/>
              </a:spcAft>
              <a:buClr>
                <a:srgbClr val="FFC000"/>
              </a:buClr>
              <a:buFont typeface="Arial" panose="020B0604020202020204" pitchFamily="34" charset="0"/>
              <a:buChar char="•"/>
            </a:pPr>
            <a:r>
              <a:rPr lang="en-IE" sz="2000" dirty="0" smtClean="0">
                <a:solidFill>
                  <a:srgbClr val="004494"/>
                </a:solidFill>
              </a:rPr>
              <a:t>A very strong focus is placed on ensuring that data and metadata on this Platform are as </a:t>
            </a:r>
            <a:r>
              <a:rPr lang="en-IE" sz="2000" b="1" dirty="0" smtClean="0">
                <a:solidFill>
                  <a:srgbClr val="004494"/>
                </a:solidFill>
              </a:rPr>
              <a:t>open</a:t>
            </a:r>
            <a:r>
              <a:rPr lang="en-IE" sz="2000" dirty="0" smtClean="0">
                <a:solidFill>
                  <a:srgbClr val="004494"/>
                </a:solidFill>
              </a:rPr>
              <a:t> and as </a:t>
            </a:r>
            <a:r>
              <a:rPr lang="en-IE" sz="2000" b="1" dirty="0" smtClean="0">
                <a:solidFill>
                  <a:srgbClr val="004494"/>
                </a:solidFill>
              </a:rPr>
              <a:t>FAIR</a:t>
            </a:r>
            <a:r>
              <a:rPr lang="en-IE" sz="2000" dirty="0" smtClean="0">
                <a:solidFill>
                  <a:srgbClr val="004494"/>
                </a:solidFill>
              </a:rPr>
              <a:t> as possible.</a:t>
            </a:r>
          </a:p>
          <a:p>
            <a:pPr marL="342900" indent="-342900" algn="just">
              <a:spcAft>
                <a:spcPts val="1200"/>
              </a:spcAft>
              <a:buClr>
                <a:srgbClr val="FFC000"/>
              </a:buClr>
              <a:buFont typeface="Arial" panose="020B0604020202020204" pitchFamily="34" charset="0"/>
              <a:buChar char="•"/>
            </a:pPr>
            <a:r>
              <a:rPr lang="en-IE" sz="2000" dirty="0" smtClean="0">
                <a:solidFill>
                  <a:srgbClr val="004494"/>
                </a:solidFill>
              </a:rPr>
              <a:t>Crucial lesson: Researchers need </a:t>
            </a:r>
            <a:r>
              <a:rPr lang="en-IE" sz="2000" b="1" dirty="0" smtClean="0">
                <a:solidFill>
                  <a:srgbClr val="004494"/>
                </a:solidFill>
              </a:rPr>
              <a:t>quick</a:t>
            </a:r>
            <a:r>
              <a:rPr lang="en-IE" sz="2000" dirty="0" smtClean="0">
                <a:solidFill>
                  <a:srgbClr val="004494"/>
                </a:solidFill>
              </a:rPr>
              <a:t> and </a:t>
            </a:r>
            <a:r>
              <a:rPr lang="en-IE" sz="2000" b="1" dirty="0" smtClean="0">
                <a:solidFill>
                  <a:srgbClr val="004494"/>
                </a:solidFill>
              </a:rPr>
              <a:t>unrestricted</a:t>
            </a:r>
            <a:r>
              <a:rPr lang="en-IE" sz="2000" dirty="0" smtClean="0">
                <a:solidFill>
                  <a:srgbClr val="004494"/>
                </a:solidFill>
              </a:rPr>
              <a:t> access to multiple data sources to accelerate their research. </a:t>
            </a:r>
            <a:r>
              <a:rPr lang="en-IE" sz="2000" b="1" dirty="0" smtClean="0">
                <a:solidFill>
                  <a:srgbClr val="004494"/>
                </a:solidFill>
              </a:rPr>
              <a:t>FAIR data </a:t>
            </a:r>
            <a:r>
              <a:rPr lang="en-IE" sz="2000" dirty="0" smtClean="0">
                <a:solidFill>
                  <a:srgbClr val="004494"/>
                </a:solidFill>
              </a:rPr>
              <a:t>is an essential component in this.</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69410" y="1"/>
            <a:ext cx="4822590" cy="755780"/>
          </a:xfrm>
          <a:prstGeom prst="rect">
            <a:avLst/>
          </a:prstGeom>
        </p:spPr>
      </p:pic>
    </p:spTree>
    <p:custDataLst>
      <p:tags r:id="rId1"/>
    </p:custDataLst>
    <p:extLst>
      <p:ext uri="{BB962C8B-B14F-4D97-AF65-F5344CB8AC3E}">
        <p14:creationId xmlns:p14="http://schemas.microsoft.com/office/powerpoint/2010/main" val="8286383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0" y="304217"/>
            <a:ext cx="11404599" cy="782357"/>
          </a:xfrm>
        </p:spPr>
        <p:txBody>
          <a:bodyPr/>
          <a:lstStyle/>
          <a:p>
            <a:r>
              <a:rPr lang="en-GB" dirty="0" smtClean="0"/>
              <a:t>FAIR and data sharing, modelling and processing</a:t>
            </a:r>
            <a:endParaRPr lang="en-GB" dirty="0"/>
          </a:p>
        </p:txBody>
      </p:sp>
      <p:sp>
        <p:nvSpPr>
          <p:cNvPr id="15" name="TextBox 14"/>
          <p:cNvSpPr txBox="1"/>
          <p:nvPr/>
        </p:nvSpPr>
        <p:spPr>
          <a:xfrm>
            <a:off x="755876" y="1518439"/>
            <a:ext cx="10976050" cy="3323987"/>
          </a:xfrm>
          <a:prstGeom prst="rect">
            <a:avLst/>
          </a:prstGeom>
          <a:noFill/>
        </p:spPr>
        <p:txBody>
          <a:bodyPr wrap="square" numCol="1" rtlCol="0">
            <a:spAutoFit/>
          </a:bodyPr>
          <a:lstStyle/>
          <a:p>
            <a:pPr marL="342900" indent="-342900" algn="just">
              <a:spcAft>
                <a:spcPts val="1200"/>
              </a:spcAft>
              <a:buClr>
                <a:srgbClr val="FFC000"/>
              </a:buClr>
              <a:buFont typeface="Arial" panose="020B0604020202020204" pitchFamily="34" charset="0"/>
              <a:buChar char="•"/>
            </a:pPr>
            <a:r>
              <a:rPr lang="en-IE" sz="2000" dirty="0" smtClean="0">
                <a:solidFill>
                  <a:srgbClr val="004494"/>
                </a:solidFill>
              </a:rPr>
              <a:t>In addition to the platform, the Commission promotes FAIR and data sharing through:</a:t>
            </a:r>
          </a:p>
          <a:p>
            <a:pPr marL="800100" lvl="1" indent="-342900" algn="just">
              <a:spcAft>
                <a:spcPts val="1200"/>
              </a:spcAft>
              <a:buClr>
                <a:srgbClr val="FFC000"/>
              </a:buClr>
              <a:buFont typeface="Arial" panose="020B0604020202020204" pitchFamily="34" charset="0"/>
              <a:buChar char="•"/>
            </a:pPr>
            <a:r>
              <a:rPr lang="en-IE" sz="2000" dirty="0" smtClean="0">
                <a:solidFill>
                  <a:srgbClr val="004494"/>
                </a:solidFill>
              </a:rPr>
              <a:t>The drafting of detailed </a:t>
            </a:r>
            <a:r>
              <a:rPr lang="en-IE" sz="2000" b="1" dirty="0" smtClean="0">
                <a:solidFill>
                  <a:srgbClr val="004494"/>
                </a:solidFill>
                <a:hlinkClick r:id="rId3"/>
              </a:rPr>
              <a:t>guidelines</a:t>
            </a:r>
            <a:r>
              <a:rPr lang="en-IE" sz="2000" dirty="0" smtClean="0">
                <a:solidFill>
                  <a:srgbClr val="004494"/>
                </a:solidFill>
              </a:rPr>
              <a:t> on open access to publications and data </a:t>
            </a:r>
            <a:r>
              <a:rPr lang="en-IE" sz="2000" b="1" dirty="0" smtClean="0">
                <a:solidFill>
                  <a:srgbClr val="004494"/>
                </a:solidFill>
              </a:rPr>
              <a:t>for Horizon 2020 projects</a:t>
            </a:r>
            <a:r>
              <a:rPr lang="en-IE" sz="2000" dirty="0" smtClean="0">
                <a:solidFill>
                  <a:srgbClr val="004494"/>
                </a:solidFill>
              </a:rPr>
              <a:t>, encouraging beneficiaries to go beyond their contractual obligations</a:t>
            </a:r>
          </a:p>
          <a:p>
            <a:pPr marL="1257300" lvl="2" indent="-342900" algn="just">
              <a:spcAft>
                <a:spcPts val="1200"/>
              </a:spcAft>
              <a:buClr>
                <a:srgbClr val="FFC000"/>
              </a:buClr>
              <a:buFont typeface="Arial" panose="020B0604020202020204" pitchFamily="34" charset="0"/>
              <a:buChar char="•"/>
            </a:pPr>
            <a:r>
              <a:rPr lang="en-IE" sz="2000" dirty="0" smtClean="0">
                <a:solidFill>
                  <a:srgbClr val="004494"/>
                </a:solidFill>
              </a:rPr>
              <a:t>The guidelines share best practices on FAIR, open access, data management plans, and also provide links to standards, relevant repositories, and an overview of ongoing data-related efforts under the umbrella of EOSC</a:t>
            </a:r>
          </a:p>
          <a:p>
            <a:pPr marL="800100" lvl="1" indent="-342900" algn="just">
              <a:spcAft>
                <a:spcPts val="1200"/>
              </a:spcAft>
              <a:buClr>
                <a:srgbClr val="FFC000"/>
              </a:buClr>
              <a:buFont typeface="Arial" panose="020B0604020202020204" pitchFamily="34" charset="0"/>
              <a:buChar char="•"/>
            </a:pPr>
            <a:r>
              <a:rPr lang="en-IE" sz="2000" dirty="0" smtClean="0">
                <a:solidFill>
                  <a:srgbClr val="004494"/>
                </a:solidFill>
              </a:rPr>
              <a:t>The </a:t>
            </a:r>
            <a:r>
              <a:rPr lang="en-IE" sz="2000" b="1" dirty="0" smtClean="0">
                <a:solidFill>
                  <a:srgbClr val="004494"/>
                </a:solidFill>
              </a:rPr>
              <a:t>Research Data Alliance (RDA)</a:t>
            </a:r>
            <a:r>
              <a:rPr lang="en-IE" sz="2000" dirty="0" smtClean="0">
                <a:solidFill>
                  <a:srgbClr val="004494"/>
                </a:solidFill>
              </a:rPr>
              <a:t> quickly responded to our request and set up a COVID-19 Working Group to deliver detailed </a:t>
            </a:r>
            <a:r>
              <a:rPr lang="en-IE" sz="2000" b="1" dirty="0" smtClean="0">
                <a:solidFill>
                  <a:srgbClr val="004494"/>
                </a:solidFill>
                <a:hlinkClick r:id="rId4"/>
              </a:rPr>
              <a:t>guidelines</a:t>
            </a:r>
            <a:r>
              <a:rPr lang="en-IE" sz="2000" b="1" dirty="0" smtClean="0">
                <a:solidFill>
                  <a:srgbClr val="004494"/>
                </a:solidFill>
              </a:rPr>
              <a:t> on data sharing under a health emergency</a:t>
            </a:r>
          </a:p>
        </p:txBody>
      </p:sp>
    </p:spTree>
    <p:custDataLst>
      <p:tags r:id="rId1"/>
    </p:custDataLst>
    <p:extLst>
      <p:ext uri="{BB962C8B-B14F-4D97-AF65-F5344CB8AC3E}">
        <p14:creationId xmlns:p14="http://schemas.microsoft.com/office/powerpoint/2010/main" val="16925664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755" y="494000"/>
            <a:ext cx="10905698" cy="782357"/>
          </a:xfrm>
        </p:spPr>
        <p:txBody>
          <a:bodyPr/>
          <a:lstStyle/>
          <a:p>
            <a:r>
              <a:rPr lang="en-GB" dirty="0" smtClean="0"/>
              <a:t>How do we move forward?</a:t>
            </a:r>
            <a:endParaRPr lang="en-GB" dirty="0"/>
          </a:p>
        </p:txBody>
      </p:sp>
      <p:sp>
        <p:nvSpPr>
          <p:cNvPr id="5" name="Slide Number Placeholder 4"/>
          <p:cNvSpPr>
            <a:spLocks noGrp="1"/>
          </p:cNvSpPr>
          <p:nvPr>
            <p:ph type="sldNum" sz="quarter" idx="12"/>
          </p:nvPr>
        </p:nvSpPr>
        <p:spPr/>
        <p:txBody>
          <a:bodyPr/>
          <a:lstStyle/>
          <a:p>
            <a:fld id="{F46C79FD-C571-418B-AB0F-5EE936C85276}" type="slidenum">
              <a:rPr lang="en-GB" smtClean="0"/>
              <a:t>15</a:t>
            </a:fld>
            <a:endParaRPr lang="en-GB" dirty="0"/>
          </a:p>
        </p:txBody>
      </p:sp>
      <p:sp>
        <p:nvSpPr>
          <p:cNvPr id="15" name="TextBox 14"/>
          <p:cNvSpPr txBox="1"/>
          <p:nvPr/>
        </p:nvSpPr>
        <p:spPr>
          <a:xfrm>
            <a:off x="730475" y="1420675"/>
            <a:ext cx="10288045" cy="5324535"/>
          </a:xfrm>
          <a:prstGeom prst="rect">
            <a:avLst/>
          </a:prstGeom>
          <a:noFill/>
        </p:spPr>
        <p:txBody>
          <a:bodyPr wrap="square" numCol="1" rtlCol="0">
            <a:spAutoFit/>
          </a:bodyPr>
          <a:lstStyle/>
          <a:p>
            <a:pPr marL="342900" indent="-342900" algn="just">
              <a:buClr>
                <a:srgbClr val="FFC000"/>
              </a:buClr>
              <a:buFont typeface="Arial" panose="020B0604020202020204" pitchFamily="34" charset="0"/>
              <a:buChar char="•"/>
            </a:pPr>
            <a:r>
              <a:rPr lang="en-IE" sz="2000" b="1" dirty="0" smtClean="0">
                <a:solidFill>
                  <a:srgbClr val="004494"/>
                </a:solidFill>
              </a:rPr>
              <a:t>FAIR data</a:t>
            </a:r>
            <a:r>
              <a:rPr lang="en-IE" sz="2000" dirty="0" smtClean="0">
                <a:solidFill>
                  <a:srgbClr val="004494"/>
                </a:solidFill>
              </a:rPr>
              <a:t> are an essential component in </a:t>
            </a:r>
            <a:r>
              <a:rPr lang="en-IE" sz="2000" b="1" dirty="0" smtClean="0">
                <a:solidFill>
                  <a:srgbClr val="004494"/>
                </a:solidFill>
              </a:rPr>
              <a:t>Open Science policies </a:t>
            </a:r>
            <a:r>
              <a:rPr lang="en-IE" sz="2000" dirty="0" smtClean="0">
                <a:solidFill>
                  <a:srgbClr val="004494"/>
                </a:solidFill>
              </a:rPr>
              <a:t>to use the wealth in data to generate new and impactful research and tackle the reproducibility crisis</a:t>
            </a:r>
          </a:p>
          <a:p>
            <a:pPr marL="342900" indent="-342900" algn="just">
              <a:buClr>
                <a:srgbClr val="FFC000"/>
              </a:buClr>
              <a:buFont typeface="Arial" panose="020B0604020202020204" pitchFamily="34" charset="0"/>
              <a:buChar char="•"/>
            </a:pPr>
            <a:endParaRPr lang="en-IE" sz="2000" b="1" dirty="0">
              <a:solidFill>
                <a:srgbClr val="004494"/>
              </a:solidFill>
            </a:endParaRPr>
          </a:p>
          <a:p>
            <a:pPr marL="342900" indent="-342900" algn="just">
              <a:buClr>
                <a:srgbClr val="FFC000"/>
              </a:buClr>
              <a:buFont typeface="Arial" panose="020B0604020202020204" pitchFamily="34" charset="0"/>
              <a:buChar char="•"/>
            </a:pPr>
            <a:r>
              <a:rPr lang="en-IE" sz="2000" dirty="0" smtClean="0">
                <a:solidFill>
                  <a:srgbClr val="004494"/>
                </a:solidFill>
              </a:rPr>
              <a:t>As a funder, the European Commission, will impose </a:t>
            </a:r>
            <a:r>
              <a:rPr lang="en-IE" sz="2000" b="1" dirty="0" smtClean="0">
                <a:solidFill>
                  <a:srgbClr val="004494"/>
                </a:solidFill>
              </a:rPr>
              <a:t>requirements </a:t>
            </a:r>
            <a:r>
              <a:rPr lang="en-IE" sz="2000" dirty="0" smtClean="0">
                <a:solidFill>
                  <a:srgbClr val="004494"/>
                </a:solidFill>
              </a:rPr>
              <a:t>on all Horizon Europe projects with respect to publications, data, and other research outputs </a:t>
            </a:r>
          </a:p>
          <a:p>
            <a:pPr marL="342900" indent="-342900" algn="just">
              <a:buClr>
                <a:srgbClr val="FFC000"/>
              </a:buClr>
              <a:buFont typeface="Arial" panose="020B0604020202020204" pitchFamily="34" charset="0"/>
              <a:buChar char="•"/>
            </a:pPr>
            <a:endParaRPr lang="en-IE" sz="2000" dirty="0" smtClean="0">
              <a:solidFill>
                <a:srgbClr val="004494"/>
              </a:solidFill>
            </a:endParaRPr>
          </a:p>
          <a:p>
            <a:pPr marL="342900" indent="-342900" algn="just">
              <a:buClr>
                <a:srgbClr val="FFC000"/>
              </a:buClr>
              <a:buFont typeface="Arial" panose="020B0604020202020204" pitchFamily="34" charset="0"/>
              <a:buChar char="•"/>
            </a:pPr>
            <a:r>
              <a:rPr lang="en-IE" sz="2000" dirty="0" smtClean="0">
                <a:solidFill>
                  <a:srgbClr val="004494"/>
                </a:solidFill>
              </a:rPr>
              <a:t>Specifically, with respect to data, the focus will be on </a:t>
            </a:r>
            <a:r>
              <a:rPr lang="en-IE" sz="2000" b="1" dirty="0" smtClean="0">
                <a:solidFill>
                  <a:srgbClr val="004494"/>
                </a:solidFill>
              </a:rPr>
              <a:t>responsible research data management in line with the FAIR principles</a:t>
            </a:r>
          </a:p>
          <a:p>
            <a:pPr marL="342900" indent="-342900" algn="just">
              <a:buClr>
                <a:srgbClr val="FFC000"/>
              </a:buClr>
              <a:buFont typeface="Arial" panose="020B0604020202020204" pitchFamily="34" charset="0"/>
              <a:buChar char="•"/>
            </a:pPr>
            <a:endParaRPr lang="en-IE" sz="2000" b="1" dirty="0">
              <a:solidFill>
                <a:srgbClr val="004494"/>
              </a:solidFill>
            </a:endParaRPr>
          </a:p>
          <a:p>
            <a:pPr marL="342900" indent="-342900" algn="just">
              <a:buClr>
                <a:srgbClr val="FFC000"/>
              </a:buClr>
              <a:buFont typeface="Arial" panose="020B0604020202020204" pitchFamily="34" charset="0"/>
              <a:buChar char="•"/>
            </a:pPr>
            <a:r>
              <a:rPr lang="en-IE" sz="2000" dirty="0" smtClean="0">
                <a:solidFill>
                  <a:srgbClr val="004494"/>
                </a:solidFill>
              </a:rPr>
              <a:t>The community-backed work developed under the </a:t>
            </a:r>
            <a:r>
              <a:rPr lang="en-IE" sz="2000" b="1" dirty="0" smtClean="0">
                <a:solidFill>
                  <a:srgbClr val="004494"/>
                </a:solidFill>
              </a:rPr>
              <a:t>FDMM WG</a:t>
            </a:r>
            <a:r>
              <a:rPr lang="en-IE" sz="2000" dirty="0" smtClean="0">
                <a:solidFill>
                  <a:srgbClr val="004494"/>
                </a:solidFill>
              </a:rPr>
              <a:t>, and new work on the </a:t>
            </a:r>
            <a:r>
              <a:rPr lang="en-IE" sz="2000" b="1" dirty="0" err="1" smtClean="0">
                <a:solidFill>
                  <a:srgbClr val="004494"/>
                </a:solidFill>
              </a:rPr>
              <a:t>FAIRware</a:t>
            </a:r>
            <a:r>
              <a:rPr lang="en-IE" sz="2000" b="1" dirty="0" smtClean="0">
                <a:solidFill>
                  <a:srgbClr val="004494"/>
                </a:solidFill>
              </a:rPr>
              <a:t> initiative </a:t>
            </a:r>
            <a:r>
              <a:rPr lang="en-IE" sz="2000" dirty="0" smtClean="0">
                <a:solidFill>
                  <a:srgbClr val="004494"/>
                </a:solidFill>
              </a:rPr>
              <a:t>are key steps towards </a:t>
            </a:r>
            <a:r>
              <a:rPr lang="en-IE" sz="2000" b="1" dirty="0" smtClean="0">
                <a:solidFill>
                  <a:srgbClr val="004494"/>
                </a:solidFill>
              </a:rPr>
              <a:t>evaluation / assessment mechanisms of </a:t>
            </a:r>
            <a:r>
              <a:rPr lang="en-IE" sz="2000" b="1" dirty="0" err="1" smtClean="0">
                <a:solidFill>
                  <a:srgbClr val="004494"/>
                </a:solidFill>
              </a:rPr>
              <a:t>FAIRness</a:t>
            </a:r>
            <a:endParaRPr lang="en-IE" sz="2000" b="1" dirty="0" smtClean="0">
              <a:solidFill>
                <a:srgbClr val="004494"/>
              </a:solidFill>
            </a:endParaRPr>
          </a:p>
          <a:p>
            <a:pPr marL="342900" indent="-342900" algn="just">
              <a:buClr>
                <a:srgbClr val="FFC000"/>
              </a:buClr>
              <a:buFont typeface="Arial" panose="020B0604020202020204" pitchFamily="34" charset="0"/>
              <a:buChar char="•"/>
            </a:pPr>
            <a:endParaRPr lang="en-IE" sz="2000" b="1" dirty="0">
              <a:solidFill>
                <a:srgbClr val="004494"/>
              </a:solidFill>
            </a:endParaRPr>
          </a:p>
          <a:p>
            <a:pPr marL="342900" indent="-342900" algn="just">
              <a:buClr>
                <a:srgbClr val="FFC000"/>
              </a:buClr>
              <a:buFont typeface="Arial" panose="020B0604020202020204" pitchFamily="34" charset="0"/>
              <a:buChar char="•"/>
            </a:pPr>
            <a:r>
              <a:rPr lang="en-IE" sz="2000" b="1" dirty="0" smtClean="0">
                <a:solidFill>
                  <a:srgbClr val="004494"/>
                </a:solidFill>
              </a:rPr>
              <a:t>FAIR is a journey; Assessment of </a:t>
            </a:r>
            <a:r>
              <a:rPr lang="en-IE" sz="2000" b="1" dirty="0" err="1" smtClean="0">
                <a:solidFill>
                  <a:srgbClr val="004494"/>
                </a:solidFill>
              </a:rPr>
              <a:t>FAIRness</a:t>
            </a:r>
            <a:r>
              <a:rPr lang="en-IE" sz="2000" dirty="0" smtClean="0">
                <a:solidFill>
                  <a:srgbClr val="004494"/>
                </a:solidFill>
              </a:rPr>
              <a:t>, either by funders, or supported by repositories, will not punish beneficiaries, but educate and raise awareness, leading to increased data re-use.</a:t>
            </a:r>
            <a:endParaRPr lang="en-IE" sz="2000" dirty="0">
              <a:solidFill>
                <a:srgbClr val="004494"/>
              </a:solidFill>
            </a:endParaRPr>
          </a:p>
          <a:p>
            <a:pPr algn="just">
              <a:buClr>
                <a:srgbClr val="FFC000"/>
              </a:buClr>
            </a:pPr>
            <a:endParaRPr lang="en-IE" sz="2000" dirty="0">
              <a:solidFill>
                <a:srgbClr val="004494"/>
              </a:solidFill>
            </a:endParaRPr>
          </a:p>
        </p:txBody>
      </p:sp>
      <p:pic>
        <p:nvPicPr>
          <p:cNvPr id="6" name="Picture 5"/>
          <p:cNvPicPr>
            <a:picLocks noChangeAspect="1"/>
          </p:cNvPicPr>
          <p:nvPr/>
        </p:nvPicPr>
        <p:blipFill rotWithShape="1">
          <a:blip r:embed="rId3"/>
          <a:srcRect t="19971" b="30845"/>
          <a:stretch/>
        </p:blipFill>
        <p:spPr>
          <a:xfrm>
            <a:off x="8001000" y="61431"/>
            <a:ext cx="2671119" cy="1359244"/>
          </a:xfrm>
          <a:prstGeom prst="rect">
            <a:avLst/>
          </a:prstGeom>
        </p:spPr>
      </p:pic>
    </p:spTree>
    <p:custDataLst>
      <p:tags r:id="rId1"/>
    </p:custDataLst>
    <p:extLst>
      <p:ext uri="{BB962C8B-B14F-4D97-AF65-F5344CB8AC3E}">
        <p14:creationId xmlns:p14="http://schemas.microsoft.com/office/powerpoint/2010/main" val="12192774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smtClean="0"/>
              <a:t>Keep in touch</a:t>
            </a:r>
            <a:endParaRPr lang="en-GB" dirty="0"/>
          </a:p>
        </p:txBody>
      </p:sp>
      <p:sp>
        <p:nvSpPr>
          <p:cNvPr id="5" name="Content Placeholder 4"/>
          <p:cNvSpPr>
            <a:spLocks noGrp="1"/>
          </p:cNvSpPr>
          <p:nvPr>
            <p:ph idx="1"/>
          </p:nvPr>
        </p:nvSpPr>
        <p:spPr>
          <a:xfrm>
            <a:off x="6270177" y="4714827"/>
            <a:ext cx="3617290" cy="361995"/>
          </a:xfrm>
        </p:spPr>
        <p:txBody>
          <a:bodyPr/>
          <a:lstStyle/>
          <a:p>
            <a:pPr marL="0" indent="0">
              <a:buNone/>
            </a:pPr>
            <a:r>
              <a:rPr lang="en-IE" sz="1600" dirty="0" smtClean="0">
                <a:hlinkClick r:id="rId4"/>
              </a:rPr>
              <a:t>EU Spotify</a:t>
            </a:r>
            <a:endParaRPr lang="en-GB" sz="1600" dirty="0" smtClean="0"/>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0722" y="1630238"/>
            <a:ext cx="684199" cy="750146"/>
          </a:xfrm>
          <a:prstGeom prst="rect">
            <a:avLst/>
          </a:prstGeom>
        </p:spPr>
      </p:pic>
      <p:sp>
        <p:nvSpPr>
          <p:cNvPr id="2" name="Rectangle 1"/>
          <p:cNvSpPr/>
          <p:nvPr/>
        </p:nvSpPr>
        <p:spPr>
          <a:xfrm>
            <a:off x="1819504" y="1774881"/>
            <a:ext cx="1439818" cy="338554"/>
          </a:xfrm>
          <a:prstGeom prst="rect">
            <a:avLst/>
          </a:prstGeom>
        </p:spPr>
        <p:txBody>
          <a:bodyPr wrap="none">
            <a:spAutoFit/>
          </a:bodyPr>
          <a:lstStyle/>
          <a:p>
            <a:r>
              <a:rPr lang="en-GB" sz="1600" dirty="0" smtClean="0">
                <a:hlinkClick r:id="rId6"/>
              </a:rPr>
              <a:t>ec.europa.eu</a:t>
            </a:r>
            <a:r>
              <a:rPr lang="en-GB" sz="1600" dirty="0">
                <a:hlinkClick r:id="rId6"/>
              </a:rPr>
              <a:t>/</a:t>
            </a:r>
            <a:endParaRPr lang="en-IE" sz="1200" dirty="0"/>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0722" y="2635213"/>
            <a:ext cx="684199" cy="750146"/>
          </a:xfrm>
          <a:prstGeom prst="rect">
            <a:avLst/>
          </a:prstGeom>
        </p:spPr>
      </p:pic>
      <p:sp>
        <p:nvSpPr>
          <p:cNvPr id="7" name="Rectangle 6"/>
          <p:cNvSpPr/>
          <p:nvPr/>
        </p:nvSpPr>
        <p:spPr>
          <a:xfrm>
            <a:off x="1819504" y="2841009"/>
            <a:ext cx="1165704" cy="338554"/>
          </a:xfrm>
          <a:prstGeom prst="rect">
            <a:avLst/>
          </a:prstGeom>
        </p:spPr>
        <p:txBody>
          <a:bodyPr wrap="none">
            <a:spAutoFit/>
          </a:bodyPr>
          <a:lstStyle/>
          <a:p>
            <a:r>
              <a:rPr lang="en-GB" sz="1600" dirty="0" smtClean="0">
                <a:hlinkClick r:id="rId7"/>
              </a:rPr>
              <a:t>europa.eu</a:t>
            </a:r>
            <a:r>
              <a:rPr lang="en-GB" sz="1600" dirty="0">
                <a:hlinkClick r:id="rId7"/>
              </a:rPr>
              <a:t>/</a:t>
            </a:r>
            <a:endParaRPr lang="en-GB" sz="1600" dirty="0"/>
          </a:p>
        </p:txBody>
      </p:sp>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70722" y="3587900"/>
            <a:ext cx="640631" cy="702230"/>
          </a:xfrm>
          <a:prstGeom prst="rect">
            <a:avLst/>
          </a:prstGeom>
        </p:spPr>
      </p:pic>
      <p:sp>
        <p:nvSpPr>
          <p:cNvPr id="9" name="Rectangle 8"/>
          <p:cNvSpPr/>
          <p:nvPr/>
        </p:nvSpPr>
        <p:spPr>
          <a:xfrm>
            <a:off x="1819504" y="3736212"/>
            <a:ext cx="1975221" cy="338554"/>
          </a:xfrm>
          <a:prstGeom prst="rect">
            <a:avLst/>
          </a:prstGeom>
        </p:spPr>
        <p:txBody>
          <a:bodyPr wrap="none">
            <a:spAutoFit/>
          </a:bodyPr>
          <a:lstStyle/>
          <a:p>
            <a:r>
              <a:rPr lang="en-IE" sz="1600" dirty="0" smtClean="0">
                <a:hlinkClick r:id="rId9"/>
              </a:rPr>
              <a:t>@</a:t>
            </a:r>
            <a:r>
              <a:rPr lang="en-IE" sz="1600" dirty="0" err="1" smtClean="0">
                <a:hlinkClick r:id="rId9"/>
              </a:rPr>
              <a:t>EU_Commission</a:t>
            </a:r>
            <a:r>
              <a:rPr lang="en-IE" sz="1600" dirty="0" smtClean="0">
                <a:hlinkClick r:id="rId9"/>
              </a:rPr>
              <a:t> </a:t>
            </a:r>
            <a:endParaRPr lang="en-GB" sz="1200" dirty="0"/>
          </a:p>
        </p:txBody>
      </p:sp>
      <p:sp>
        <p:nvSpPr>
          <p:cNvPr id="10" name="Rectangle 9"/>
          <p:cNvSpPr/>
          <p:nvPr/>
        </p:nvSpPr>
        <p:spPr>
          <a:xfrm>
            <a:off x="1819504" y="4710652"/>
            <a:ext cx="6096000" cy="338554"/>
          </a:xfrm>
          <a:prstGeom prst="rect">
            <a:avLst/>
          </a:prstGeom>
        </p:spPr>
        <p:txBody>
          <a:bodyPr>
            <a:spAutoFit/>
          </a:bodyPr>
          <a:lstStyle/>
          <a:p>
            <a:r>
              <a:rPr lang="en-IE" sz="1600" dirty="0" smtClean="0">
                <a:hlinkClick r:id="rId10"/>
              </a:rPr>
              <a:t>@</a:t>
            </a:r>
            <a:r>
              <a:rPr lang="en-IE" sz="1600" dirty="0" err="1" smtClean="0">
                <a:hlinkClick r:id="rId10"/>
              </a:rPr>
              <a:t>EuropeanCommission</a:t>
            </a:r>
            <a:r>
              <a:rPr lang="en-IE" sz="1600" dirty="0" smtClean="0">
                <a:hlinkClick r:id="rId10"/>
              </a:rPr>
              <a:t> </a:t>
            </a:r>
            <a:endParaRPr lang="en-GB" sz="1200" dirty="0"/>
          </a:p>
        </p:txBody>
      </p:sp>
      <p:pic>
        <p:nvPicPr>
          <p:cNvPr id="11" name="Picture 1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80922" y="4538287"/>
            <a:ext cx="620230" cy="681506"/>
          </a:xfrm>
          <a:prstGeom prst="rect">
            <a:avLst/>
          </a:prstGeom>
        </p:spPr>
      </p:pic>
      <p:sp>
        <p:nvSpPr>
          <p:cNvPr id="12" name="Rectangle 11"/>
          <p:cNvSpPr/>
          <p:nvPr/>
        </p:nvSpPr>
        <p:spPr>
          <a:xfrm>
            <a:off x="1819504" y="5661644"/>
            <a:ext cx="6096000" cy="338554"/>
          </a:xfrm>
          <a:prstGeom prst="rect">
            <a:avLst/>
          </a:prstGeom>
        </p:spPr>
        <p:txBody>
          <a:bodyPr>
            <a:spAutoFit/>
          </a:bodyPr>
          <a:lstStyle/>
          <a:p>
            <a:r>
              <a:rPr lang="en-IE" sz="1600" dirty="0" smtClean="0">
                <a:hlinkClick r:id="rId12"/>
              </a:rPr>
              <a:t>European Commission</a:t>
            </a:r>
            <a:endParaRPr lang="en-GB" sz="1200" dirty="0">
              <a:hlinkClick r:id="rId12"/>
            </a:endParaRPr>
          </a:p>
        </p:txBody>
      </p:sp>
      <p:pic>
        <p:nvPicPr>
          <p:cNvPr id="13" name="Picture 1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80922" y="5491270"/>
            <a:ext cx="620230" cy="681506"/>
          </a:xfrm>
          <a:prstGeom prst="rect">
            <a:avLst/>
          </a:prstGeom>
        </p:spPr>
      </p:pic>
      <p:pic>
        <p:nvPicPr>
          <p:cNvPr id="14" name="Picture 1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363060" y="1661642"/>
            <a:ext cx="647562" cy="711537"/>
          </a:xfrm>
          <a:prstGeom prst="rect">
            <a:avLst/>
          </a:prstGeom>
        </p:spPr>
      </p:pic>
      <p:sp>
        <p:nvSpPr>
          <p:cNvPr id="15" name="Rectangle 14"/>
          <p:cNvSpPr/>
          <p:nvPr/>
        </p:nvSpPr>
        <p:spPr>
          <a:xfrm>
            <a:off x="6156397" y="1792054"/>
            <a:ext cx="3798073" cy="338554"/>
          </a:xfrm>
          <a:prstGeom prst="rect">
            <a:avLst/>
          </a:prstGeom>
        </p:spPr>
        <p:txBody>
          <a:bodyPr wrap="square">
            <a:spAutoFit/>
          </a:bodyPr>
          <a:lstStyle/>
          <a:p>
            <a:r>
              <a:rPr lang="en-IE" sz="1600" dirty="0" smtClean="0">
                <a:hlinkClick r:id="rId15"/>
              </a:rPr>
              <a:t>europeancommission</a:t>
            </a:r>
            <a:r>
              <a:rPr lang="en-IE" sz="1600" dirty="0" smtClean="0"/>
              <a:t> </a:t>
            </a:r>
            <a:endParaRPr lang="en-GB" sz="1200" dirty="0"/>
          </a:p>
        </p:txBody>
      </p:sp>
      <p:pic>
        <p:nvPicPr>
          <p:cNvPr id="16" name="Picture 15"/>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402348" y="2611751"/>
            <a:ext cx="568985" cy="623695"/>
          </a:xfrm>
          <a:prstGeom prst="rect">
            <a:avLst/>
          </a:prstGeom>
        </p:spPr>
      </p:pic>
      <p:sp>
        <p:nvSpPr>
          <p:cNvPr id="17" name="Rectangle 16">
            <a:hlinkClick r:id="rId17"/>
          </p:cNvPr>
          <p:cNvSpPr/>
          <p:nvPr/>
        </p:nvSpPr>
        <p:spPr>
          <a:xfrm>
            <a:off x="6156397" y="2749321"/>
            <a:ext cx="2465740" cy="338554"/>
          </a:xfrm>
          <a:prstGeom prst="rect">
            <a:avLst/>
          </a:prstGeom>
        </p:spPr>
        <p:txBody>
          <a:bodyPr wrap="none">
            <a:spAutoFit/>
          </a:bodyPr>
          <a:lstStyle/>
          <a:p>
            <a:r>
              <a:rPr lang="en-GB" sz="1600" dirty="0">
                <a:hlinkClick r:id="rId17"/>
              </a:rPr>
              <a:t>@</a:t>
            </a:r>
            <a:r>
              <a:rPr lang="en-GB" sz="1600" dirty="0" err="1" smtClean="0">
                <a:hlinkClick r:id="rId17"/>
              </a:rPr>
              <a:t>EuropeanCommission</a:t>
            </a:r>
            <a:endParaRPr lang="en-GB" sz="1200" dirty="0"/>
          </a:p>
        </p:txBody>
      </p:sp>
      <p:sp>
        <p:nvSpPr>
          <p:cNvPr id="18" name="Rectangle 17"/>
          <p:cNvSpPr/>
          <p:nvPr/>
        </p:nvSpPr>
        <p:spPr>
          <a:xfrm>
            <a:off x="6270177" y="3733427"/>
            <a:ext cx="927242" cy="338554"/>
          </a:xfrm>
          <a:prstGeom prst="rect">
            <a:avLst/>
          </a:prstGeom>
        </p:spPr>
        <p:txBody>
          <a:bodyPr wrap="none">
            <a:spAutoFit/>
          </a:bodyPr>
          <a:lstStyle/>
          <a:p>
            <a:r>
              <a:rPr lang="en-IE" sz="1600" dirty="0" smtClean="0">
                <a:hlinkClick r:id="rId18"/>
              </a:rPr>
              <a:t>EUTube</a:t>
            </a:r>
            <a:endParaRPr lang="en-IE" sz="1200" dirty="0"/>
          </a:p>
        </p:txBody>
      </p:sp>
      <p:pic>
        <p:nvPicPr>
          <p:cNvPr id="19" name="Picture 18"/>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5399823" y="3542487"/>
            <a:ext cx="660728" cy="726004"/>
          </a:xfrm>
          <a:prstGeom prst="rect">
            <a:avLst/>
          </a:prstGeom>
        </p:spPr>
      </p:pic>
      <p:pic>
        <p:nvPicPr>
          <p:cNvPr id="20" name="Picture 19"/>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5381661" y="4514763"/>
            <a:ext cx="695271" cy="762124"/>
          </a:xfrm>
          <a:prstGeom prst="rect">
            <a:avLst/>
          </a:prstGeom>
        </p:spPr>
      </p:pic>
    </p:spTree>
    <p:custDataLst>
      <p:tags r:id="rId1"/>
    </p:custDataLst>
    <p:extLst>
      <p:ext uri="{BB962C8B-B14F-4D97-AF65-F5344CB8AC3E}">
        <p14:creationId xmlns:p14="http://schemas.microsoft.com/office/powerpoint/2010/main" val="12446399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E" dirty="0" smtClean="0"/>
              <a:t>Thank you</a:t>
            </a:r>
            <a:endParaRPr lang="en-GB" dirty="0"/>
          </a:p>
        </p:txBody>
      </p:sp>
      <p:sp>
        <p:nvSpPr>
          <p:cNvPr id="3" name="Subtitle 2"/>
          <p:cNvSpPr>
            <a:spLocks noGrp="1"/>
          </p:cNvSpPr>
          <p:nvPr>
            <p:ph type="subTitle" idx="1"/>
          </p:nvPr>
        </p:nvSpPr>
        <p:spPr>
          <a:xfrm>
            <a:off x="759575" y="4646435"/>
            <a:ext cx="8941016" cy="1853519"/>
          </a:xfrm>
        </p:spPr>
        <p:txBody>
          <a:bodyPr wrap="square" anchor="b" anchorCtr="0"/>
          <a:lstStyle/>
          <a:p>
            <a:r>
              <a:rPr lang="en-US" sz="1050" b="1" dirty="0"/>
              <a:t>© European Union 2020</a:t>
            </a:r>
          </a:p>
          <a:p>
            <a:r>
              <a:rPr lang="en-US" sz="1050" dirty="0" smtClean="0"/>
              <a:t>Unless otherwise noted the reuse of this presentation is </a:t>
            </a:r>
            <a:r>
              <a:rPr lang="en-US" sz="1050" dirty="0" err="1" smtClean="0"/>
              <a:t>authorised</a:t>
            </a:r>
            <a:r>
              <a:rPr lang="en-US" sz="1050" dirty="0" smtClean="0"/>
              <a:t> under the </a:t>
            </a:r>
            <a:r>
              <a:rPr lang="en-US" sz="1050" dirty="0" smtClean="0">
                <a:hlinkClick r:id="rId4"/>
              </a:rPr>
              <a:t>CC BY 4.0 </a:t>
            </a:r>
            <a:r>
              <a:rPr lang="en-US" sz="1050" dirty="0"/>
              <a:t>license. For any use or reproduction of elements that are not owned by the EU, permission may need to be sought directly from the respective </a:t>
            </a:r>
            <a:r>
              <a:rPr lang="en-US" sz="1050" dirty="0" smtClean="0"/>
              <a:t>right holders.</a:t>
            </a: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0524" y="4858246"/>
            <a:ext cx="1023496" cy="358097"/>
          </a:xfrm>
          <a:prstGeom prst="rect">
            <a:avLst/>
          </a:prstGeom>
        </p:spPr>
      </p:pic>
    </p:spTree>
    <p:custDataLst>
      <p:tags r:id="rId1"/>
    </p:custDataLst>
    <p:extLst>
      <p:ext uri="{BB962C8B-B14F-4D97-AF65-F5344CB8AC3E}">
        <p14:creationId xmlns:p14="http://schemas.microsoft.com/office/powerpoint/2010/main" val="42736193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755" y="494000"/>
            <a:ext cx="10905698" cy="782357"/>
          </a:xfrm>
        </p:spPr>
        <p:txBody>
          <a:bodyPr/>
          <a:lstStyle/>
          <a:p>
            <a:r>
              <a:rPr lang="en-GB" dirty="0" smtClean="0"/>
              <a:t>Data</a:t>
            </a:r>
            <a:endParaRPr lang="en-GB" dirty="0"/>
          </a:p>
        </p:txBody>
      </p:sp>
      <p:sp>
        <p:nvSpPr>
          <p:cNvPr id="5" name="Slide Number Placeholder 4"/>
          <p:cNvSpPr>
            <a:spLocks noGrp="1"/>
          </p:cNvSpPr>
          <p:nvPr>
            <p:ph type="sldNum" sz="quarter" idx="12"/>
          </p:nvPr>
        </p:nvSpPr>
        <p:spPr/>
        <p:txBody>
          <a:bodyPr/>
          <a:lstStyle/>
          <a:p>
            <a:fld id="{F46C79FD-C571-418B-AB0F-5EE936C85276}" type="slidenum">
              <a:rPr lang="en-GB" smtClean="0"/>
              <a:t>2</a:t>
            </a:fld>
            <a:endParaRPr lang="en-GB" dirty="0"/>
          </a:p>
        </p:txBody>
      </p:sp>
      <p:sp>
        <p:nvSpPr>
          <p:cNvPr id="13" name="Content Placeholder 2"/>
          <p:cNvSpPr txBox="1">
            <a:spLocks/>
          </p:cNvSpPr>
          <p:nvPr/>
        </p:nvSpPr>
        <p:spPr>
          <a:xfrm>
            <a:off x="8750888" y="4392215"/>
            <a:ext cx="3155990" cy="11715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Clr>
                <a:srgbClr val="FFC000"/>
              </a:buClr>
            </a:pPr>
            <a:r>
              <a:rPr lang="en-GB" sz="2000" b="1" dirty="0" smtClean="0">
                <a:solidFill>
                  <a:srgbClr val="004494"/>
                </a:solidFill>
              </a:rPr>
              <a:t>Research/Science</a:t>
            </a:r>
            <a:r>
              <a:rPr lang="en-GB" sz="2000" dirty="0" smtClean="0">
                <a:solidFill>
                  <a:srgbClr val="004494"/>
                </a:solidFill>
              </a:rPr>
              <a:t> is one of the main data producing/consuming domains</a:t>
            </a:r>
            <a:endParaRPr lang="en-GB" sz="2000" b="1" dirty="0" smtClean="0">
              <a:solidFill>
                <a:srgbClr val="004494"/>
              </a:solidFill>
            </a:endParaRPr>
          </a:p>
          <a:p>
            <a:endParaRPr lang="en-GB" sz="2000" b="1" dirty="0" smtClean="0"/>
          </a:p>
        </p:txBody>
      </p:sp>
      <p:sp>
        <p:nvSpPr>
          <p:cNvPr id="20" name="Content Placeholder 2"/>
          <p:cNvSpPr txBox="1">
            <a:spLocks/>
          </p:cNvSpPr>
          <p:nvPr/>
        </p:nvSpPr>
        <p:spPr>
          <a:xfrm>
            <a:off x="634989" y="3776289"/>
            <a:ext cx="2585731" cy="178750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Clr>
                <a:srgbClr val="FFC000"/>
              </a:buClr>
            </a:pPr>
            <a:r>
              <a:rPr lang="en-GB" sz="2000" dirty="0" smtClean="0">
                <a:solidFill>
                  <a:srgbClr val="004494"/>
                </a:solidFill>
              </a:rPr>
              <a:t>Data production continues to </a:t>
            </a:r>
            <a:r>
              <a:rPr lang="en-GB" sz="2000" b="1" dirty="0" smtClean="0">
                <a:solidFill>
                  <a:srgbClr val="004494"/>
                </a:solidFill>
              </a:rPr>
              <a:t>grow exponentially</a:t>
            </a:r>
            <a:r>
              <a:rPr lang="en-GB" sz="2000" dirty="0" smtClean="0">
                <a:solidFill>
                  <a:srgbClr val="FFC000"/>
                </a:solidFill>
                <a:sym typeface="Wingdings" panose="05000000000000000000" pitchFamily="2" charset="2"/>
              </a:rPr>
              <a:t></a:t>
            </a:r>
            <a:r>
              <a:rPr lang="en-GB" sz="2000" dirty="0" smtClean="0">
                <a:solidFill>
                  <a:srgbClr val="004494"/>
                </a:solidFill>
                <a:sym typeface="Wingdings" panose="05000000000000000000" pitchFamily="2" charset="2"/>
              </a:rPr>
              <a:t> from 33 zettabytes in 2018 to 175 zettabytes in 2025</a:t>
            </a:r>
            <a:endParaRPr lang="en-GB" sz="2000" b="1" dirty="0" smtClean="0">
              <a:solidFill>
                <a:srgbClr val="004494"/>
              </a:solidFill>
            </a:endParaRPr>
          </a:p>
          <a:p>
            <a:endParaRPr lang="en-GB" sz="2000" b="1" dirty="0" smtClean="0"/>
          </a:p>
        </p:txBody>
      </p:sp>
      <p:sp>
        <p:nvSpPr>
          <p:cNvPr id="30" name="Content Placeholder 2"/>
          <p:cNvSpPr txBox="1">
            <a:spLocks/>
          </p:cNvSpPr>
          <p:nvPr/>
        </p:nvSpPr>
        <p:spPr>
          <a:xfrm>
            <a:off x="634988" y="1825551"/>
            <a:ext cx="2423171" cy="105874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spcAft>
                <a:spcPts val="6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spcAft>
                <a:spcPts val="6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spcAft>
                <a:spcPts val="6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spcAft>
                <a:spcPts val="6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Clr>
                <a:srgbClr val="FFC000"/>
              </a:buClr>
            </a:pPr>
            <a:r>
              <a:rPr lang="en-GB" sz="2000" dirty="0" smtClean="0">
                <a:solidFill>
                  <a:srgbClr val="004494"/>
                </a:solidFill>
              </a:rPr>
              <a:t>Data is the </a:t>
            </a:r>
            <a:r>
              <a:rPr lang="en-GB" sz="2000" b="1" dirty="0" smtClean="0">
                <a:solidFill>
                  <a:srgbClr val="004494"/>
                </a:solidFill>
              </a:rPr>
              <a:t>main asset</a:t>
            </a:r>
            <a:r>
              <a:rPr lang="en-GB" sz="2000" dirty="0" smtClean="0">
                <a:solidFill>
                  <a:srgbClr val="004494"/>
                </a:solidFill>
              </a:rPr>
              <a:t> of the digital economy</a:t>
            </a:r>
            <a:endParaRPr lang="en-GB" sz="2000" b="1" dirty="0" smtClean="0">
              <a:solidFill>
                <a:srgbClr val="004494"/>
              </a:solidFill>
            </a:endParaRPr>
          </a:p>
        </p:txBody>
      </p:sp>
      <p:pic>
        <p:nvPicPr>
          <p:cNvPr id="32" name="Picture 31">
            <a:extLst>
              <a:ext uri="{FF2B5EF4-FFF2-40B4-BE49-F238E27FC236}">
                <a16:creationId xmlns:a16="http://schemas.microsoft.com/office/drawing/2014/main" id="{EB1A1C69-512A-AB44-AE26-AB0E3FD0DC56}"/>
              </a:ext>
            </a:extLst>
          </p:cNvPr>
          <p:cNvPicPr>
            <a:picLocks noChangeAspect="1"/>
          </p:cNvPicPr>
          <p:nvPr/>
        </p:nvPicPr>
        <p:blipFill>
          <a:blip r:embed="rId4">
            <a:extLst>
              <a:ext uri="{BEBA8EAE-BF5A-486C-A8C5-ECC9F3942E4B}">
                <a14:imgProps xmlns:a14="http://schemas.microsoft.com/office/drawing/2010/main">
                  <a14:imgLayer r:embed="rId5">
                    <a14:imgEffect>
                      <a14:colorTemperature colorTemp="5300"/>
                    </a14:imgEffect>
                  </a14:imgLayer>
                </a14:imgProps>
              </a:ext>
              <a:ext uri="{28A0092B-C50C-407E-A947-70E740481C1C}">
                <a14:useLocalDpi xmlns:a14="http://schemas.microsoft.com/office/drawing/2010/main" val="0"/>
              </a:ext>
            </a:extLst>
          </a:blip>
          <a:stretch>
            <a:fillRect/>
          </a:stretch>
        </p:blipFill>
        <p:spPr>
          <a:xfrm>
            <a:off x="3497067" y="1662311"/>
            <a:ext cx="5091260" cy="4468975"/>
          </a:xfrm>
          <a:prstGeom prst="rect">
            <a:avLst/>
          </a:prstGeom>
        </p:spPr>
      </p:pic>
      <p:sp>
        <p:nvSpPr>
          <p:cNvPr id="34" name="Content Placeholder 2"/>
          <p:cNvSpPr txBox="1">
            <a:spLocks/>
          </p:cNvSpPr>
          <p:nvPr/>
        </p:nvSpPr>
        <p:spPr>
          <a:xfrm>
            <a:off x="8750888" y="1805206"/>
            <a:ext cx="3155990" cy="11715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Clr>
                <a:srgbClr val="FFC000"/>
              </a:buClr>
            </a:pPr>
            <a:r>
              <a:rPr lang="en-GB" sz="2000" dirty="0" smtClean="0">
                <a:solidFill>
                  <a:srgbClr val="004494"/>
                </a:solidFill>
              </a:rPr>
              <a:t>Poor data management incurs an </a:t>
            </a:r>
            <a:r>
              <a:rPr lang="en-GB" sz="2000" b="1" dirty="0" smtClean="0">
                <a:solidFill>
                  <a:srgbClr val="004494"/>
                </a:solidFill>
              </a:rPr>
              <a:t>opportunity cost</a:t>
            </a:r>
            <a:r>
              <a:rPr lang="en-GB" sz="2000" dirty="0" smtClean="0">
                <a:solidFill>
                  <a:srgbClr val="004494"/>
                </a:solidFill>
              </a:rPr>
              <a:t> in the billions of euros</a:t>
            </a:r>
            <a:endParaRPr lang="en-GB" sz="2000" b="1" dirty="0" smtClean="0">
              <a:solidFill>
                <a:srgbClr val="004494"/>
              </a:solidFill>
            </a:endParaRPr>
          </a:p>
          <a:p>
            <a:endParaRPr lang="en-GB" sz="2000" b="1" dirty="0" smtClean="0"/>
          </a:p>
        </p:txBody>
      </p:sp>
    </p:spTree>
    <p:custDataLst>
      <p:tags r:id="rId1"/>
    </p:custDataLst>
    <p:extLst>
      <p:ext uri="{BB962C8B-B14F-4D97-AF65-F5344CB8AC3E}">
        <p14:creationId xmlns:p14="http://schemas.microsoft.com/office/powerpoint/2010/main" val="16652289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755" y="494000"/>
            <a:ext cx="10905698" cy="782357"/>
          </a:xfrm>
        </p:spPr>
        <p:txBody>
          <a:bodyPr/>
          <a:lstStyle/>
          <a:p>
            <a:r>
              <a:rPr lang="en-GB" dirty="0" smtClean="0"/>
              <a:t>Open Science for us at the EC</a:t>
            </a:r>
            <a:endParaRPr lang="en-GB" dirty="0"/>
          </a:p>
        </p:txBody>
      </p:sp>
      <p:sp>
        <p:nvSpPr>
          <p:cNvPr id="5" name="Slide Number Placeholder 4"/>
          <p:cNvSpPr>
            <a:spLocks noGrp="1"/>
          </p:cNvSpPr>
          <p:nvPr>
            <p:ph type="sldNum" sz="quarter" idx="12"/>
          </p:nvPr>
        </p:nvSpPr>
        <p:spPr/>
        <p:txBody>
          <a:bodyPr/>
          <a:lstStyle/>
          <a:p>
            <a:fld id="{F46C79FD-C571-418B-AB0F-5EE936C85276}" type="slidenum">
              <a:rPr lang="en-GB" smtClean="0"/>
              <a:t>3</a:t>
            </a:fld>
            <a:endParaRPr lang="en-GB" dirty="0"/>
          </a:p>
        </p:txBody>
      </p:sp>
      <p:sp>
        <p:nvSpPr>
          <p:cNvPr id="30" name="Content Placeholder 2"/>
          <p:cNvSpPr txBox="1">
            <a:spLocks/>
          </p:cNvSpPr>
          <p:nvPr/>
        </p:nvSpPr>
        <p:spPr>
          <a:xfrm>
            <a:off x="701923" y="1440873"/>
            <a:ext cx="11140452" cy="5133917"/>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spcAft>
                <a:spcPts val="6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spcAft>
                <a:spcPts val="6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spcAft>
                <a:spcPts val="6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spcAft>
                <a:spcPts val="6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spcAft>
                <a:spcPts val="1800"/>
              </a:spcAft>
              <a:buClr>
                <a:srgbClr val="FFC000"/>
              </a:buClr>
            </a:pPr>
            <a:r>
              <a:rPr lang="en-GB" sz="2000" b="1" dirty="0" smtClean="0">
                <a:solidFill>
                  <a:srgbClr val="004494"/>
                </a:solidFill>
              </a:rPr>
              <a:t>Open Science </a:t>
            </a:r>
            <a:r>
              <a:rPr lang="en-GB" sz="2000" dirty="0" smtClean="0">
                <a:solidFill>
                  <a:srgbClr val="004494"/>
                </a:solidFill>
              </a:rPr>
              <a:t>means </a:t>
            </a:r>
            <a:r>
              <a:rPr lang="en-GB" sz="2000" b="1" dirty="0" smtClean="0">
                <a:solidFill>
                  <a:srgbClr val="004494"/>
                </a:solidFill>
              </a:rPr>
              <a:t>sharing knowledge and tools as early as possible</a:t>
            </a:r>
            <a:r>
              <a:rPr lang="en-GB" sz="2000" dirty="0" smtClean="0">
                <a:solidFill>
                  <a:srgbClr val="004494"/>
                </a:solidFill>
              </a:rPr>
              <a:t>, not only </a:t>
            </a:r>
            <a:r>
              <a:rPr lang="en-GB" sz="2000" b="1" dirty="0" smtClean="0">
                <a:solidFill>
                  <a:srgbClr val="004494"/>
                </a:solidFill>
              </a:rPr>
              <a:t>between researchers</a:t>
            </a:r>
            <a:r>
              <a:rPr lang="en-GB" sz="2000" dirty="0" smtClean="0">
                <a:solidFill>
                  <a:srgbClr val="004494"/>
                </a:solidFill>
              </a:rPr>
              <a:t> and </a:t>
            </a:r>
            <a:r>
              <a:rPr lang="en-GB" sz="2000" b="1" dirty="0" smtClean="0">
                <a:solidFill>
                  <a:srgbClr val="004494"/>
                </a:solidFill>
              </a:rPr>
              <a:t>between disciplines</a:t>
            </a:r>
            <a:r>
              <a:rPr lang="en-GB" sz="2000" dirty="0" smtClean="0">
                <a:solidFill>
                  <a:srgbClr val="004494"/>
                </a:solidFill>
              </a:rPr>
              <a:t>, but also with </a:t>
            </a:r>
            <a:r>
              <a:rPr lang="en-GB" sz="2000" b="1" dirty="0" smtClean="0">
                <a:solidFill>
                  <a:srgbClr val="004494"/>
                </a:solidFill>
              </a:rPr>
              <a:t>society at large</a:t>
            </a:r>
            <a:r>
              <a:rPr lang="en-GB" sz="2000" dirty="0" smtClean="0">
                <a:solidFill>
                  <a:srgbClr val="004494"/>
                </a:solidFill>
              </a:rPr>
              <a:t>.</a:t>
            </a:r>
            <a:endParaRPr lang="en-GB" sz="2000" dirty="0">
              <a:solidFill>
                <a:srgbClr val="004494"/>
              </a:solidFill>
            </a:endParaRPr>
          </a:p>
          <a:p>
            <a:pPr algn="just">
              <a:lnSpc>
                <a:spcPct val="100000"/>
              </a:lnSpc>
              <a:buClr>
                <a:srgbClr val="FFC000"/>
              </a:buClr>
            </a:pPr>
            <a:r>
              <a:rPr lang="en-GB" sz="2000" dirty="0" smtClean="0">
                <a:solidFill>
                  <a:srgbClr val="004494"/>
                </a:solidFill>
              </a:rPr>
              <a:t>Open Science improves the </a:t>
            </a:r>
            <a:r>
              <a:rPr lang="en-GB" sz="2000" b="1" dirty="0" smtClean="0">
                <a:solidFill>
                  <a:srgbClr val="004494"/>
                </a:solidFill>
              </a:rPr>
              <a:t>quality</a:t>
            </a:r>
            <a:r>
              <a:rPr lang="en-GB" sz="2000" dirty="0" smtClean="0">
                <a:solidFill>
                  <a:srgbClr val="004494"/>
                </a:solidFill>
              </a:rPr>
              <a:t>, </a:t>
            </a:r>
            <a:r>
              <a:rPr lang="en-GB" sz="2000" b="1" dirty="0" smtClean="0">
                <a:solidFill>
                  <a:srgbClr val="004494"/>
                </a:solidFill>
              </a:rPr>
              <a:t>efficiency</a:t>
            </a:r>
            <a:r>
              <a:rPr lang="en-GB" sz="2000" dirty="0" smtClean="0">
                <a:solidFill>
                  <a:srgbClr val="004494"/>
                </a:solidFill>
              </a:rPr>
              <a:t> and </a:t>
            </a:r>
            <a:r>
              <a:rPr lang="en-GB" sz="2000" b="1" dirty="0" smtClean="0">
                <a:solidFill>
                  <a:srgbClr val="004494"/>
                </a:solidFill>
              </a:rPr>
              <a:t>creativity</a:t>
            </a:r>
            <a:r>
              <a:rPr lang="en-GB" sz="2000" dirty="0" smtClean="0">
                <a:solidFill>
                  <a:srgbClr val="004494"/>
                </a:solidFill>
              </a:rPr>
              <a:t> of research and the </a:t>
            </a:r>
            <a:r>
              <a:rPr lang="en-GB" sz="2000" b="1" dirty="0" smtClean="0">
                <a:solidFill>
                  <a:srgbClr val="004494"/>
                </a:solidFill>
              </a:rPr>
              <a:t>trust by society in science</a:t>
            </a:r>
            <a:r>
              <a:rPr lang="en-GB" sz="2000" dirty="0" smtClean="0">
                <a:solidFill>
                  <a:srgbClr val="004494"/>
                </a:solidFill>
              </a:rPr>
              <a:t>. In particular, OS is beneficial for science, scientists and funders, e.g.:</a:t>
            </a:r>
          </a:p>
          <a:p>
            <a:pPr algn="just">
              <a:lnSpc>
                <a:spcPct val="100000"/>
              </a:lnSpc>
              <a:buClr>
                <a:srgbClr val="FFC000"/>
              </a:buClr>
            </a:pPr>
            <a:endParaRPr lang="en-GB" sz="2000" dirty="0">
              <a:solidFill>
                <a:srgbClr val="004494"/>
              </a:solidFill>
            </a:endParaRPr>
          </a:p>
          <a:p>
            <a:pPr algn="just">
              <a:lnSpc>
                <a:spcPct val="100000"/>
              </a:lnSpc>
              <a:buClr>
                <a:srgbClr val="FFC000"/>
              </a:buClr>
            </a:pPr>
            <a:endParaRPr lang="en-GB" sz="2000" dirty="0" smtClean="0">
              <a:solidFill>
                <a:srgbClr val="004494"/>
              </a:solidFill>
            </a:endParaRPr>
          </a:p>
          <a:p>
            <a:pPr algn="just">
              <a:lnSpc>
                <a:spcPct val="100000"/>
              </a:lnSpc>
              <a:buClr>
                <a:srgbClr val="FFC000"/>
              </a:buClr>
            </a:pPr>
            <a:endParaRPr lang="en-GB" sz="2000" dirty="0">
              <a:solidFill>
                <a:srgbClr val="004494"/>
              </a:solidFill>
            </a:endParaRPr>
          </a:p>
          <a:p>
            <a:pPr algn="just">
              <a:lnSpc>
                <a:spcPct val="100000"/>
              </a:lnSpc>
              <a:buClr>
                <a:srgbClr val="FFC000"/>
              </a:buClr>
            </a:pPr>
            <a:endParaRPr lang="en-GB" sz="2000" dirty="0" smtClean="0">
              <a:solidFill>
                <a:srgbClr val="004494"/>
              </a:solidFill>
            </a:endParaRPr>
          </a:p>
          <a:p>
            <a:pPr algn="just">
              <a:lnSpc>
                <a:spcPct val="100000"/>
              </a:lnSpc>
              <a:buClr>
                <a:srgbClr val="FFC000"/>
              </a:buClr>
            </a:pPr>
            <a:endParaRPr lang="en-GB" sz="2000" dirty="0" smtClean="0">
              <a:solidFill>
                <a:srgbClr val="004494"/>
              </a:solidFill>
            </a:endParaRPr>
          </a:p>
          <a:p>
            <a:pPr algn="just">
              <a:lnSpc>
                <a:spcPct val="100000"/>
              </a:lnSpc>
              <a:buClr>
                <a:srgbClr val="FFC000"/>
              </a:buClr>
            </a:pPr>
            <a:r>
              <a:rPr lang="en-GB" sz="2000" dirty="0" smtClean="0">
                <a:solidFill>
                  <a:srgbClr val="004494"/>
                </a:solidFill>
              </a:rPr>
              <a:t>The Commission acts as </a:t>
            </a:r>
            <a:r>
              <a:rPr lang="en-GB" sz="2000" b="1" dirty="0" smtClean="0">
                <a:solidFill>
                  <a:srgbClr val="004494"/>
                </a:solidFill>
              </a:rPr>
              <a:t>policy maker </a:t>
            </a:r>
            <a:r>
              <a:rPr lang="en-GB" sz="2000" dirty="0" smtClean="0">
                <a:solidFill>
                  <a:srgbClr val="004494"/>
                </a:solidFill>
              </a:rPr>
              <a:t>(propose legislation and encourage MS), a </a:t>
            </a:r>
            <a:r>
              <a:rPr lang="en-GB" sz="2000" b="1" dirty="0" smtClean="0">
                <a:solidFill>
                  <a:srgbClr val="004494"/>
                </a:solidFill>
              </a:rPr>
              <a:t>funder</a:t>
            </a:r>
            <a:r>
              <a:rPr lang="en-GB" sz="2000" dirty="0" smtClean="0">
                <a:solidFill>
                  <a:srgbClr val="004494"/>
                </a:solidFill>
              </a:rPr>
              <a:t> (we set requirements to our projects) and a </a:t>
            </a:r>
            <a:r>
              <a:rPr lang="en-GB" sz="2000" b="1" dirty="0" smtClean="0">
                <a:solidFill>
                  <a:srgbClr val="004494"/>
                </a:solidFill>
              </a:rPr>
              <a:t>capacity builder </a:t>
            </a:r>
            <a:r>
              <a:rPr lang="en-GB" sz="2000" dirty="0" smtClean="0">
                <a:solidFill>
                  <a:srgbClr val="004494"/>
                </a:solidFill>
              </a:rPr>
              <a:t>(we fund ‘enabling’ projects).</a:t>
            </a:r>
          </a:p>
          <a:p>
            <a:pPr algn="just">
              <a:lnSpc>
                <a:spcPct val="100000"/>
              </a:lnSpc>
              <a:buClr>
                <a:srgbClr val="FFC000"/>
              </a:buClr>
            </a:pPr>
            <a:endParaRPr lang="en-GB" sz="2000" dirty="0" smtClean="0">
              <a:solidFill>
                <a:srgbClr val="004494"/>
              </a:solidFill>
            </a:endParaRPr>
          </a:p>
        </p:txBody>
      </p:sp>
      <p:sp>
        <p:nvSpPr>
          <p:cNvPr id="3" name="Rectangle 2"/>
          <p:cNvSpPr/>
          <p:nvPr/>
        </p:nvSpPr>
        <p:spPr>
          <a:xfrm>
            <a:off x="701923" y="3320835"/>
            <a:ext cx="10640291" cy="1938992"/>
          </a:xfrm>
          <a:prstGeom prst="rect">
            <a:avLst/>
          </a:prstGeom>
        </p:spPr>
        <p:txBody>
          <a:bodyPr wrap="square" numCol="2">
            <a:spAutoFit/>
          </a:bodyPr>
          <a:lstStyle/>
          <a:p>
            <a:pPr marL="800100" lvl="1" indent="-342900" algn="just">
              <a:spcAft>
                <a:spcPts val="1200"/>
              </a:spcAft>
              <a:buClr>
                <a:srgbClr val="FFC000"/>
              </a:buClr>
              <a:buFont typeface="Arial" panose="020B0604020202020204" pitchFamily="34" charset="0"/>
              <a:buChar char="•"/>
            </a:pPr>
            <a:r>
              <a:rPr lang="en-IE" dirty="0">
                <a:solidFill>
                  <a:srgbClr val="004494"/>
                </a:solidFill>
              </a:rPr>
              <a:t>t</a:t>
            </a:r>
            <a:r>
              <a:rPr lang="en-IE" dirty="0" smtClean="0">
                <a:solidFill>
                  <a:srgbClr val="004494"/>
                </a:solidFill>
              </a:rPr>
              <a:t>ackles the reproducibility crisis;</a:t>
            </a:r>
            <a:endParaRPr lang="en-IE" dirty="0">
              <a:solidFill>
                <a:srgbClr val="004494"/>
              </a:solidFill>
            </a:endParaRPr>
          </a:p>
          <a:p>
            <a:pPr marL="800100" lvl="1" indent="-342900" algn="just">
              <a:spcAft>
                <a:spcPts val="1200"/>
              </a:spcAft>
              <a:buClr>
                <a:srgbClr val="FFC000"/>
              </a:buClr>
              <a:buFont typeface="Arial" panose="020B0604020202020204" pitchFamily="34" charset="0"/>
              <a:buChar char="•"/>
            </a:pPr>
            <a:r>
              <a:rPr lang="en-IE" dirty="0">
                <a:solidFill>
                  <a:srgbClr val="004494"/>
                </a:solidFill>
              </a:rPr>
              <a:t>faster response to societal challenges e.g. Coronavirus, </a:t>
            </a:r>
            <a:r>
              <a:rPr lang="en-IE" dirty="0" smtClean="0">
                <a:solidFill>
                  <a:srgbClr val="004494"/>
                </a:solidFill>
              </a:rPr>
              <a:t>Ebola;</a:t>
            </a:r>
            <a:endParaRPr lang="en-IE" dirty="0">
              <a:solidFill>
                <a:srgbClr val="004494"/>
              </a:solidFill>
            </a:endParaRPr>
          </a:p>
          <a:p>
            <a:pPr marL="800100" lvl="1" indent="-342900" algn="just">
              <a:spcAft>
                <a:spcPts val="1200"/>
              </a:spcAft>
              <a:buClr>
                <a:srgbClr val="FFC000"/>
              </a:buClr>
              <a:buFont typeface="Arial" panose="020B0604020202020204" pitchFamily="34" charset="0"/>
              <a:buChar char="•"/>
            </a:pPr>
            <a:r>
              <a:rPr lang="en-IE" dirty="0">
                <a:solidFill>
                  <a:srgbClr val="004494"/>
                </a:solidFill>
              </a:rPr>
              <a:t>access to and sharing results yields higher impact through </a:t>
            </a:r>
            <a:r>
              <a:rPr lang="en-IE" dirty="0" smtClean="0">
                <a:solidFill>
                  <a:srgbClr val="004494"/>
                </a:solidFill>
              </a:rPr>
              <a:t>collaborations;</a:t>
            </a:r>
            <a:endParaRPr lang="en-IE" dirty="0">
              <a:solidFill>
                <a:srgbClr val="004494"/>
              </a:solidFill>
            </a:endParaRPr>
          </a:p>
          <a:p>
            <a:pPr marL="800100" lvl="1" indent="-342900" algn="just">
              <a:spcAft>
                <a:spcPts val="1800"/>
              </a:spcAft>
              <a:buClr>
                <a:srgbClr val="FFC000"/>
              </a:buClr>
              <a:buFont typeface="Arial" panose="020B0604020202020204" pitchFamily="34" charset="0"/>
              <a:buChar char="•"/>
            </a:pPr>
            <a:r>
              <a:rPr lang="en-IE" dirty="0">
                <a:solidFill>
                  <a:srgbClr val="004494"/>
                </a:solidFill>
              </a:rPr>
              <a:t>generates </a:t>
            </a:r>
            <a:r>
              <a:rPr lang="en-IE" dirty="0" smtClean="0">
                <a:solidFill>
                  <a:srgbClr val="004494"/>
                </a:solidFill>
              </a:rPr>
              <a:t>new research findings and decreases inequalities;</a:t>
            </a:r>
            <a:endParaRPr lang="en-IE" dirty="0">
              <a:solidFill>
                <a:srgbClr val="004494"/>
              </a:solidFill>
            </a:endParaRPr>
          </a:p>
          <a:p>
            <a:pPr marL="800100" lvl="1" indent="-342900" algn="just">
              <a:spcAft>
                <a:spcPts val="1800"/>
              </a:spcAft>
              <a:buClr>
                <a:srgbClr val="FFC000"/>
              </a:buClr>
              <a:buFont typeface="Arial" panose="020B0604020202020204" pitchFamily="34" charset="0"/>
              <a:buChar char="•"/>
            </a:pPr>
            <a:r>
              <a:rPr lang="en-IE" dirty="0">
                <a:solidFill>
                  <a:srgbClr val="004494"/>
                </a:solidFill>
              </a:rPr>
              <a:t>large opportunity costs of non-FAIR data—</a:t>
            </a:r>
            <a:r>
              <a:rPr lang="en-GB" dirty="0">
                <a:solidFill>
                  <a:srgbClr val="004494"/>
                </a:solidFill>
              </a:rPr>
              <a:t>€</a:t>
            </a:r>
            <a:r>
              <a:rPr lang="en-IE" dirty="0">
                <a:solidFill>
                  <a:srgbClr val="004494"/>
                </a:solidFill>
              </a:rPr>
              <a:t>10.2bn/year </a:t>
            </a:r>
            <a:r>
              <a:rPr lang="en-IE" sz="1100" dirty="0">
                <a:solidFill>
                  <a:srgbClr val="004494"/>
                </a:solidFill>
              </a:rPr>
              <a:t>(source: </a:t>
            </a:r>
            <a:r>
              <a:rPr lang="en-GB" sz="1100" dirty="0">
                <a:solidFill>
                  <a:srgbClr val="004494"/>
                </a:solidFill>
              </a:rPr>
              <a:t>Cost-benefit analysis of FAIR research data, 2017</a:t>
            </a:r>
            <a:r>
              <a:rPr lang="en-IE" sz="1100" dirty="0" smtClean="0">
                <a:solidFill>
                  <a:srgbClr val="004494"/>
                </a:solidFill>
              </a:rPr>
              <a:t>)</a:t>
            </a:r>
            <a:r>
              <a:rPr lang="en-IE" dirty="0" smtClean="0">
                <a:solidFill>
                  <a:srgbClr val="004494"/>
                </a:solidFill>
              </a:rPr>
              <a:t>.</a:t>
            </a:r>
            <a:endParaRPr lang="en-GB" dirty="0">
              <a:solidFill>
                <a:srgbClr val="FFC000"/>
              </a:solidFill>
              <a:sym typeface="Wingdings" panose="05000000000000000000" pitchFamily="2" charset="2"/>
            </a:endParaRPr>
          </a:p>
        </p:txBody>
      </p:sp>
    </p:spTree>
    <p:custDataLst>
      <p:tags r:id="rId1"/>
    </p:custDataLst>
    <p:extLst>
      <p:ext uri="{BB962C8B-B14F-4D97-AF65-F5344CB8AC3E}">
        <p14:creationId xmlns:p14="http://schemas.microsoft.com/office/powerpoint/2010/main" val="12704767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755" y="494000"/>
            <a:ext cx="10905698" cy="782357"/>
          </a:xfrm>
        </p:spPr>
        <p:txBody>
          <a:bodyPr/>
          <a:lstStyle/>
          <a:p>
            <a:r>
              <a:rPr lang="en-GB" dirty="0" smtClean="0"/>
              <a:t>Horizon 2020 &amp; Horizon Europe</a:t>
            </a:r>
            <a:endParaRPr lang="en-GB" dirty="0"/>
          </a:p>
        </p:txBody>
      </p:sp>
      <p:sp>
        <p:nvSpPr>
          <p:cNvPr id="4" name="Rectangle 3"/>
          <p:cNvSpPr/>
          <p:nvPr/>
        </p:nvSpPr>
        <p:spPr>
          <a:xfrm>
            <a:off x="1065755" y="1580634"/>
            <a:ext cx="2627642" cy="369332"/>
          </a:xfrm>
          <a:prstGeom prst="rect">
            <a:avLst/>
          </a:prstGeom>
        </p:spPr>
        <p:txBody>
          <a:bodyPr wrap="none">
            <a:spAutoFit/>
          </a:bodyPr>
          <a:lstStyle/>
          <a:p>
            <a:r>
              <a:rPr lang="en-GB" b="1" dirty="0" smtClean="0">
                <a:solidFill>
                  <a:srgbClr val="004494"/>
                </a:solidFill>
              </a:rPr>
              <a:t>Horizon 2020: ~ €80bn</a:t>
            </a:r>
            <a:endParaRPr lang="fr-BE" dirty="0"/>
          </a:p>
        </p:txBody>
      </p:sp>
      <p:graphicFrame>
        <p:nvGraphicFramePr>
          <p:cNvPr id="12" name="Chart 11"/>
          <p:cNvGraphicFramePr/>
          <p:nvPr>
            <p:extLst/>
          </p:nvPr>
        </p:nvGraphicFramePr>
        <p:xfrm>
          <a:off x="5483713" y="1110734"/>
          <a:ext cx="6487740" cy="5017377"/>
        </p:xfrm>
        <a:graphic>
          <a:graphicData uri="http://schemas.openxmlformats.org/drawingml/2006/chart">
            <c:chart xmlns:c="http://schemas.openxmlformats.org/drawingml/2006/chart" xmlns:r="http://schemas.openxmlformats.org/officeDocument/2006/relationships" r:id="rId3"/>
          </a:graphicData>
        </a:graphic>
      </p:graphicFrame>
      <p:sp>
        <p:nvSpPr>
          <p:cNvPr id="15" name="Rectangle 14"/>
          <p:cNvSpPr/>
          <p:nvPr/>
        </p:nvSpPr>
        <p:spPr>
          <a:xfrm>
            <a:off x="5483713" y="1580634"/>
            <a:ext cx="3038011" cy="369332"/>
          </a:xfrm>
          <a:prstGeom prst="rect">
            <a:avLst/>
          </a:prstGeom>
        </p:spPr>
        <p:txBody>
          <a:bodyPr wrap="none">
            <a:spAutoFit/>
          </a:bodyPr>
          <a:lstStyle/>
          <a:p>
            <a:r>
              <a:rPr lang="en-GB" b="1" dirty="0" smtClean="0">
                <a:solidFill>
                  <a:srgbClr val="004494"/>
                </a:solidFill>
              </a:rPr>
              <a:t>Horizon Europe: ~€95.5bn</a:t>
            </a:r>
            <a:endParaRPr lang="fr-BE" dirty="0"/>
          </a:p>
        </p:txBody>
      </p:sp>
      <p:pic>
        <p:nvPicPr>
          <p:cNvPr id="11" name="Picture 10"/>
          <p:cNvPicPr>
            <a:picLocks noChangeAspect="1"/>
          </p:cNvPicPr>
          <p:nvPr/>
        </p:nvPicPr>
        <p:blipFill rotWithShape="1">
          <a:blip r:embed="rId4"/>
          <a:srcRect l="11736" t="30000" r="34931" b="19382"/>
          <a:stretch/>
        </p:blipFill>
        <p:spPr>
          <a:xfrm>
            <a:off x="660400" y="2584443"/>
            <a:ext cx="5090903" cy="2717800"/>
          </a:xfrm>
          <a:prstGeom prst="rect">
            <a:avLst/>
          </a:prstGeom>
        </p:spPr>
      </p:pic>
      <p:sp>
        <p:nvSpPr>
          <p:cNvPr id="16" name="Rectangle 15"/>
          <p:cNvSpPr/>
          <p:nvPr/>
        </p:nvSpPr>
        <p:spPr>
          <a:xfrm>
            <a:off x="152400" y="5525382"/>
            <a:ext cx="11438053" cy="1015663"/>
          </a:xfrm>
          <a:prstGeom prst="rect">
            <a:avLst/>
          </a:prstGeom>
        </p:spPr>
        <p:txBody>
          <a:bodyPr wrap="square">
            <a:spAutoFit/>
          </a:bodyPr>
          <a:lstStyle/>
          <a:p>
            <a:pPr marL="285750" indent="-285750" algn="just">
              <a:lnSpc>
                <a:spcPct val="100000"/>
              </a:lnSpc>
              <a:buClr>
                <a:srgbClr val="FFC000"/>
              </a:buClr>
              <a:buFont typeface="Arial" panose="020B0604020202020204" pitchFamily="34" charset="0"/>
              <a:buChar char="•"/>
            </a:pPr>
            <a:r>
              <a:rPr lang="en-GB" sz="2000" dirty="0" smtClean="0">
                <a:solidFill>
                  <a:srgbClr val="004494"/>
                </a:solidFill>
              </a:rPr>
              <a:t>The Commission invests heavily in Research and Innovation.</a:t>
            </a:r>
          </a:p>
          <a:p>
            <a:pPr marL="285750" indent="-285750" algn="just">
              <a:lnSpc>
                <a:spcPct val="100000"/>
              </a:lnSpc>
              <a:buClr>
                <a:srgbClr val="FFC000"/>
              </a:buClr>
              <a:buFont typeface="Arial" panose="020B0604020202020204" pitchFamily="34" charset="0"/>
              <a:buChar char="•"/>
            </a:pPr>
            <a:r>
              <a:rPr lang="en-GB" sz="2000" dirty="0" smtClean="0">
                <a:solidFill>
                  <a:srgbClr val="004494"/>
                </a:solidFill>
              </a:rPr>
              <a:t>Over </a:t>
            </a:r>
            <a:r>
              <a:rPr lang="en-GB" sz="2000" b="1" dirty="0" smtClean="0">
                <a:solidFill>
                  <a:srgbClr val="004494"/>
                </a:solidFill>
              </a:rPr>
              <a:t>30000 H2020 projects</a:t>
            </a:r>
            <a:r>
              <a:rPr lang="en-GB" sz="2000" dirty="0" smtClean="0">
                <a:solidFill>
                  <a:srgbClr val="004494"/>
                </a:solidFill>
              </a:rPr>
              <a:t>—Projects produce </a:t>
            </a:r>
            <a:r>
              <a:rPr lang="en-GB" sz="2000" b="1" dirty="0" smtClean="0">
                <a:solidFill>
                  <a:srgbClr val="004494"/>
                </a:solidFill>
              </a:rPr>
              <a:t>research outputs</a:t>
            </a:r>
            <a:r>
              <a:rPr lang="en-GB" sz="2000" dirty="0" smtClean="0">
                <a:solidFill>
                  <a:srgbClr val="004494"/>
                </a:solidFill>
              </a:rPr>
              <a:t>, </a:t>
            </a:r>
            <a:r>
              <a:rPr lang="en-GB" sz="2000" b="1" dirty="0" smtClean="0">
                <a:solidFill>
                  <a:srgbClr val="004494"/>
                </a:solidFill>
              </a:rPr>
              <a:t>data</a:t>
            </a:r>
            <a:r>
              <a:rPr lang="en-GB" sz="2000" dirty="0" smtClean="0">
                <a:solidFill>
                  <a:srgbClr val="004494"/>
                </a:solidFill>
              </a:rPr>
              <a:t>, </a:t>
            </a:r>
            <a:r>
              <a:rPr lang="en-GB" sz="2000" b="1" dirty="0" smtClean="0">
                <a:solidFill>
                  <a:srgbClr val="004494"/>
                </a:solidFill>
              </a:rPr>
              <a:t>deliverables</a:t>
            </a:r>
            <a:r>
              <a:rPr lang="en-GB" sz="2000" dirty="0" smtClean="0">
                <a:solidFill>
                  <a:srgbClr val="004494"/>
                </a:solidFill>
              </a:rPr>
              <a:t>, etc.</a:t>
            </a:r>
          </a:p>
          <a:p>
            <a:pPr marL="285750" indent="-285750" algn="just">
              <a:lnSpc>
                <a:spcPct val="100000"/>
              </a:lnSpc>
              <a:buClr>
                <a:srgbClr val="FFC000"/>
              </a:buClr>
              <a:buFont typeface="Arial" panose="020B0604020202020204" pitchFamily="34" charset="0"/>
              <a:buChar char="•"/>
            </a:pPr>
            <a:r>
              <a:rPr lang="en-GB" sz="2000" dirty="0" smtClean="0">
                <a:solidFill>
                  <a:srgbClr val="004494"/>
                </a:solidFill>
              </a:rPr>
              <a:t>It becomes increasingly important to make the </a:t>
            </a:r>
            <a:r>
              <a:rPr lang="en-GB" sz="2000" b="1" dirty="0" smtClean="0">
                <a:solidFill>
                  <a:srgbClr val="004494"/>
                </a:solidFill>
              </a:rPr>
              <a:t>best possible use </a:t>
            </a:r>
            <a:r>
              <a:rPr lang="en-GB" sz="2000" dirty="0" smtClean="0">
                <a:solidFill>
                  <a:srgbClr val="004494"/>
                </a:solidFill>
              </a:rPr>
              <a:t>of previous work.</a:t>
            </a:r>
            <a:endParaRPr lang="en-GB" sz="2000" dirty="0">
              <a:solidFill>
                <a:srgbClr val="004494"/>
              </a:solidFill>
            </a:endParaRPr>
          </a:p>
        </p:txBody>
      </p:sp>
    </p:spTree>
    <p:custDataLst>
      <p:tags r:id="rId1"/>
    </p:custDataLst>
    <p:extLst>
      <p:ext uri="{BB962C8B-B14F-4D97-AF65-F5344CB8AC3E}">
        <p14:creationId xmlns:p14="http://schemas.microsoft.com/office/powerpoint/2010/main" val="32663790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755" y="494000"/>
            <a:ext cx="10905698" cy="782357"/>
          </a:xfrm>
        </p:spPr>
        <p:txBody>
          <a:bodyPr/>
          <a:lstStyle/>
          <a:p>
            <a:r>
              <a:rPr lang="en-GB" dirty="0" smtClean="0"/>
              <a:t>Evolution of our policies across the FPs</a:t>
            </a:r>
            <a:endParaRPr lang="en-GB" dirty="0"/>
          </a:p>
        </p:txBody>
      </p:sp>
      <p:sp>
        <p:nvSpPr>
          <p:cNvPr id="5" name="Slide Number Placeholder 4"/>
          <p:cNvSpPr>
            <a:spLocks noGrp="1"/>
          </p:cNvSpPr>
          <p:nvPr>
            <p:ph type="sldNum" sz="quarter" idx="12"/>
          </p:nvPr>
        </p:nvSpPr>
        <p:spPr/>
        <p:txBody>
          <a:bodyPr/>
          <a:lstStyle/>
          <a:p>
            <a:fld id="{F46C79FD-C571-418B-AB0F-5EE936C85276}" type="slidenum">
              <a:rPr lang="en-GB" smtClean="0"/>
              <a:t>5</a:t>
            </a:fld>
            <a:endParaRPr lang="en-GB" dirty="0"/>
          </a:p>
        </p:txBody>
      </p:sp>
      <p:grpSp>
        <p:nvGrpSpPr>
          <p:cNvPr id="6" name="Group 5"/>
          <p:cNvGrpSpPr/>
          <p:nvPr/>
        </p:nvGrpSpPr>
        <p:grpSpPr>
          <a:xfrm>
            <a:off x="707529" y="2139072"/>
            <a:ext cx="8280920" cy="3687216"/>
            <a:chOff x="488232" y="2636912"/>
            <a:chExt cx="8280920" cy="3687216"/>
          </a:xfrm>
        </p:grpSpPr>
        <p:graphicFrame>
          <p:nvGraphicFramePr>
            <p:cNvPr id="7" name="Content Placeholder 3"/>
            <p:cNvGraphicFramePr>
              <a:graphicFrameLocks/>
            </p:cNvGraphicFramePr>
            <p:nvPr>
              <p:extLst/>
            </p:nvPr>
          </p:nvGraphicFramePr>
          <p:xfrm>
            <a:off x="539552" y="2636912"/>
            <a:ext cx="8229600" cy="36872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7"/>
            <p:cNvSpPr/>
            <p:nvPr/>
          </p:nvSpPr>
          <p:spPr>
            <a:xfrm>
              <a:off x="488232" y="3729803"/>
              <a:ext cx="1440160" cy="461665"/>
            </a:xfrm>
            <a:prstGeom prst="rect">
              <a:avLst/>
            </a:prstGeom>
            <a:solidFill>
              <a:srgbClr val="FFC000"/>
            </a:solidFill>
          </p:spPr>
          <p:style>
            <a:lnRef idx="3">
              <a:schemeClr val="lt1"/>
            </a:lnRef>
            <a:fillRef idx="1">
              <a:schemeClr val="accent1"/>
            </a:fillRef>
            <a:effectRef idx="1">
              <a:schemeClr val="accent1"/>
            </a:effectRef>
            <a:fontRef idx="minor">
              <a:schemeClr val="lt1"/>
            </a:fontRef>
          </p:style>
          <p:txBody>
            <a:bodyPr wrap="square" lIns="91440" tIns="45720" rIns="91440" bIns="45720">
              <a:spAutoFit/>
            </a:bodyPr>
            <a:lstStyle/>
            <a:p>
              <a:pPr algn="ctr"/>
              <a:r>
                <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rPr>
                <a:t>2008</a:t>
              </a:r>
            </a:p>
          </p:txBody>
        </p:sp>
        <p:sp>
          <p:nvSpPr>
            <p:cNvPr id="9" name="Rectangle 8"/>
            <p:cNvSpPr/>
            <p:nvPr/>
          </p:nvSpPr>
          <p:spPr>
            <a:xfrm>
              <a:off x="2648472" y="3247648"/>
              <a:ext cx="1368152" cy="461665"/>
            </a:xfrm>
            <a:prstGeom prst="rect">
              <a:avLst/>
            </a:prstGeom>
            <a:solidFill>
              <a:srgbClr val="FFC000"/>
            </a:solidFill>
          </p:spPr>
          <p:style>
            <a:lnRef idx="3">
              <a:schemeClr val="lt1"/>
            </a:lnRef>
            <a:fillRef idx="1">
              <a:schemeClr val="accent1"/>
            </a:fillRef>
            <a:effectRef idx="1">
              <a:schemeClr val="accent1"/>
            </a:effectRef>
            <a:fontRef idx="minor">
              <a:schemeClr val="lt1"/>
            </a:fontRef>
          </p:style>
          <p:txBody>
            <a:bodyPr wrap="square" lIns="91440" tIns="45720" rIns="91440" bIns="45720">
              <a:spAutoFit/>
            </a:bodyPr>
            <a:lstStyle/>
            <a:p>
              <a:pPr algn="ctr"/>
              <a:r>
                <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rPr>
                <a:t>2014</a:t>
              </a:r>
            </a:p>
          </p:txBody>
        </p:sp>
        <p:sp>
          <p:nvSpPr>
            <p:cNvPr id="10" name="Rectangle 9"/>
            <p:cNvSpPr/>
            <p:nvPr/>
          </p:nvSpPr>
          <p:spPr>
            <a:xfrm>
              <a:off x="4736704" y="2725823"/>
              <a:ext cx="1405152" cy="461665"/>
            </a:xfrm>
            <a:prstGeom prst="rect">
              <a:avLst/>
            </a:prstGeom>
            <a:solidFill>
              <a:srgbClr val="FFC000"/>
            </a:solidFill>
          </p:spPr>
          <p:style>
            <a:lnRef idx="3">
              <a:schemeClr val="lt1"/>
            </a:lnRef>
            <a:fillRef idx="1">
              <a:schemeClr val="accent1"/>
            </a:fillRef>
            <a:effectRef idx="1">
              <a:schemeClr val="accent1"/>
            </a:effectRef>
            <a:fontRef idx="minor">
              <a:schemeClr val="lt1"/>
            </a:fontRef>
          </p:style>
          <p:txBody>
            <a:bodyPr wrap="square" lIns="91440" tIns="45720" rIns="91440" bIns="45720">
              <a:spAutoFit/>
            </a:bodyPr>
            <a:lstStyle/>
            <a:p>
              <a:pPr algn="ctr"/>
              <a:r>
                <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rPr>
                <a:t>2017</a:t>
              </a:r>
            </a:p>
          </p:txBody>
        </p:sp>
      </p:grpSp>
      <p:sp>
        <p:nvSpPr>
          <p:cNvPr id="3" name="TextBox 2"/>
          <p:cNvSpPr txBox="1"/>
          <p:nvPr/>
        </p:nvSpPr>
        <p:spPr>
          <a:xfrm>
            <a:off x="7137727" y="1514585"/>
            <a:ext cx="4833725" cy="4324261"/>
          </a:xfrm>
          <a:prstGeom prst="rect">
            <a:avLst/>
          </a:prstGeom>
          <a:noFill/>
          <a:ln w="19050">
            <a:solidFill>
              <a:srgbClr val="FFC000"/>
            </a:solidFill>
          </a:ln>
        </p:spPr>
        <p:txBody>
          <a:bodyPr wrap="square" rtlCol="0">
            <a:spAutoFit/>
          </a:bodyPr>
          <a:lstStyle/>
          <a:p>
            <a:pPr algn="just">
              <a:spcAft>
                <a:spcPts val="1200"/>
              </a:spcAft>
              <a:buClr>
                <a:srgbClr val="FFC000"/>
              </a:buClr>
            </a:pPr>
            <a:r>
              <a:rPr lang="en-IE" sz="2000" dirty="0" smtClean="0">
                <a:solidFill>
                  <a:srgbClr val="004494"/>
                </a:solidFill>
              </a:rPr>
              <a:t>Planned under </a:t>
            </a:r>
            <a:r>
              <a:rPr lang="en-IE" sz="2000" b="1" dirty="0" smtClean="0">
                <a:solidFill>
                  <a:srgbClr val="004494"/>
                </a:solidFill>
              </a:rPr>
              <a:t>Horizon Europe (2021)</a:t>
            </a:r>
            <a:r>
              <a:rPr lang="en-IE" sz="2000" dirty="0" smtClean="0">
                <a:solidFill>
                  <a:srgbClr val="004494"/>
                </a:solidFill>
              </a:rPr>
              <a:t>:</a:t>
            </a:r>
          </a:p>
          <a:p>
            <a:pPr marL="342900" indent="-342900" algn="just">
              <a:spcAft>
                <a:spcPts val="600"/>
              </a:spcAft>
              <a:buClr>
                <a:srgbClr val="FFC000"/>
              </a:buClr>
              <a:buFont typeface="Arial" panose="020B0604020202020204" pitchFamily="34" charset="0"/>
              <a:buChar char="•"/>
            </a:pPr>
            <a:r>
              <a:rPr lang="en-IE" sz="2000" dirty="0" smtClean="0">
                <a:solidFill>
                  <a:srgbClr val="004494"/>
                </a:solidFill>
              </a:rPr>
              <a:t>Open Science (OA, </a:t>
            </a:r>
            <a:r>
              <a:rPr lang="en-IE" sz="2000" dirty="0" smtClean="0">
                <a:solidFill>
                  <a:srgbClr val="FF0000"/>
                </a:solidFill>
              </a:rPr>
              <a:t>RDM</a:t>
            </a:r>
            <a:r>
              <a:rPr lang="en-IE" sz="2000" dirty="0" smtClean="0">
                <a:solidFill>
                  <a:srgbClr val="004494"/>
                </a:solidFill>
              </a:rPr>
              <a:t>, Cit. Eng., etc.) embedded throughout the FP. OS to play a role in the:</a:t>
            </a:r>
          </a:p>
          <a:p>
            <a:pPr marL="800100" lvl="1" indent="-342900" algn="just">
              <a:spcAft>
                <a:spcPts val="600"/>
              </a:spcAft>
              <a:buClr>
                <a:srgbClr val="FFC000"/>
              </a:buClr>
              <a:buFont typeface="Arial" panose="020B0604020202020204" pitchFamily="34" charset="0"/>
              <a:buChar char="•"/>
            </a:pPr>
            <a:r>
              <a:rPr lang="en-IE" sz="2000" b="1" dirty="0" smtClean="0">
                <a:solidFill>
                  <a:srgbClr val="004494"/>
                </a:solidFill>
              </a:rPr>
              <a:t>Evaluation</a:t>
            </a:r>
            <a:r>
              <a:rPr lang="en-IE" sz="2000" dirty="0" smtClean="0">
                <a:solidFill>
                  <a:srgbClr val="004494"/>
                </a:solidFill>
              </a:rPr>
              <a:t> of proposals (methodology)</a:t>
            </a:r>
          </a:p>
          <a:p>
            <a:pPr marL="800100" lvl="1" indent="-342900" algn="just">
              <a:spcAft>
                <a:spcPts val="600"/>
              </a:spcAft>
              <a:buClr>
                <a:srgbClr val="FFC000"/>
              </a:buClr>
              <a:buFont typeface="Arial" panose="020B0604020202020204" pitchFamily="34" charset="0"/>
              <a:buChar char="•"/>
            </a:pPr>
            <a:r>
              <a:rPr lang="en-IE" sz="2000" b="1" dirty="0" smtClean="0">
                <a:solidFill>
                  <a:srgbClr val="004494"/>
                </a:solidFill>
              </a:rPr>
              <a:t>Grant Agreement</a:t>
            </a:r>
          </a:p>
          <a:p>
            <a:pPr marL="800100" lvl="1" indent="-342900" algn="just">
              <a:spcAft>
                <a:spcPts val="1200"/>
              </a:spcAft>
              <a:buClr>
                <a:srgbClr val="FFC000"/>
              </a:buClr>
              <a:buFont typeface="Arial" panose="020B0604020202020204" pitchFamily="34" charset="0"/>
              <a:buChar char="•"/>
            </a:pPr>
            <a:r>
              <a:rPr lang="en-IE" sz="2000" b="1" dirty="0" smtClean="0">
                <a:solidFill>
                  <a:srgbClr val="004494"/>
                </a:solidFill>
              </a:rPr>
              <a:t>Reporting</a:t>
            </a:r>
            <a:r>
              <a:rPr lang="en-IE" sz="2000" dirty="0" smtClean="0">
                <a:solidFill>
                  <a:srgbClr val="004494"/>
                </a:solidFill>
              </a:rPr>
              <a:t>—during the project’s lifetime</a:t>
            </a:r>
            <a:endParaRPr lang="en-IE" sz="2000" b="1" dirty="0" smtClean="0">
              <a:solidFill>
                <a:srgbClr val="004494"/>
              </a:solidFill>
            </a:endParaRPr>
          </a:p>
          <a:p>
            <a:pPr marL="342900" indent="-342900" algn="just">
              <a:buClr>
                <a:srgbClr val="FFC000"/>
              </a:buClr>
              <a:buFont typeface="Arial" panose="020B0604020202020204" pitchFamily="34" charset="0"/>
              <a:buChar char="•"/>
            </a:pPr>
            <a:r>
              <a:rPr lang="en-IE" sz="2000" dirty="0" smtClean="0">
                <a:solidFill>
                  <a:srgbClr val="004494"/>
                </a:solidFill>
              </a:rPr>
              <a:t>Strengthening of the obligations with respect to open access and focus </a:t>
            </a:r>
            <a:r>
              <a:rPr lang="en-IE" sz="2000" dirty="0" smtClean="0">
                <a:solidFill>
                  <a:srgbClr val="FF0000"/>
                </a:solidFill>
              </a:rPr>
              <a:t>on responsible RDM in line with FAIR</a:t>
            </a:r>
          </a:p>
        </p:txBody>
      </p:sp>
      <p:pic>
        <p:nvPicPr>
          <p:cNvPr id="11" name="Picture 10"/>
          <p:cNvPicPr>
            <a:picLocks noChangeAspect="1"/>
          </p:cNvPicPr>
          <p:nvPr/>
        </p:nvPicPr>
        <p:blipFill>
          <a:blip r:embed="rId8"/>
          <a:stretch>
            <a:fillRect/>
          </a:stretch>
        </p:blipFill>
        <p:spPr>
          <a:xfrm>
            <a:off x="2976078" y="5116424"/>
            <a:ext cx="4065451" cy="1597550"/>
          </a:xfrm>
          <a:prstGeom prst="rect">
            <a:avLst/>
          </a:prstGeom>
        </p:spPr>
      </p:pic>
    </p:spTree>
    <p:custDataLst>
      <p:tags r:id="rId1"/>
    </p:custDataLst>
    <p:extLst>
      <p:ext uri="{BB962C8B-B14F-4D97-AF65-F5344CB8AC3E}">
        <p14:creationId xmlns:p14="http://schemas.microsoft.com/office/powerpoint/2010/main" val="37135280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755" y="494000"/>
            <a:ext cx="10905698" cy="782357"/>
          </a:xfrm>
        </p:spPr>
        <p:txBody>
          <a:bodyPr/>
          <a:lstStyle/>
          <a:p>
            <a:r>
              <a:rPr lang="en-GB" dirty="0" smtClean="0"/>
              <a:t>Research data under Horizon Europe</a:t>
            </a:r>
            <a:endParaRPr lang="en-GB" dirty="0"/>
          </a:p>
        </p:txBody>
      </p:sp>
      <p:sp>
        <p:nvSpPr>
          <p:cNvPr id="5" name="Slide Number Placeholder 4"/>
          <p:cNvSpPr>
            <a:spLocks noGrp="1"/>
          </p:cNvSpPr>
          <p:nvPr>
            <p:ph type="sldNum" sz="quarter" idx="12"/>
          </p:nvPr>
        </p:nvSpPr>
        <p:spPr/>
        <p:txBody>
          <a:bodyPr/>
          <a:lstStyle/>
          <a:p>
            <a:fld id="{F46C79FD-C571-418B-AB0F-5EE936C85276}" type="slidenum">
              <a:rPr lang="en-GB" smtClean="0"/>
              <a:t>6</a:t>
            </a:fld>
            <a:endParaRPr lang="en-GB" dirty="0"/>
          </a:p>
        </p:txBody>
      </p:sp>
      <p:sp>
        <p:nvSpPr>
          <p:cNvPr id="30" name="Content Placeholder 2"/>
          <p:cNvSpPr txBox="1">
            <a:spLocks/>
          </p:cNvSpPr>
          <p:nvPr/>
        </p:nvSpPr>
        <p:spPr>
          <a:xfrm>
            <a:off x="648959" y="1628775"/>
            <a:ext cx="11140452" cy="5857875"/>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spcAft>
                <a:spcPts val="6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spcAft>
                <a:spcPts val="6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spcAft>
                <a:spcPts val="6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spcAft>
                <a:spcPts val="6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buClr>
                <a:srgbClr val="FFC000"/>
              </a:buClr>
            </a:pPr>
            <a:r>
              <a:rPr lang="en-US" sz="2000" dirty="0" smtClean="0">
                <a:solidFill>
                  <a:srgbClr val="004494"/>
                </a:solidFill>
              </a:rPr>
              <a:t>The governing principle will be to manage research data </a:t>
            </a:r>
            <a:r>
              <a:rPr lang="en-US" sz="2000" b="1" dirty="0" smtClean="0">
                <a:solidFill>
                  <a:srgbClr val="004494"/>
                </a:solidFill>
              </a:rPr>
              <a:t>responsibly</a:t>
            </a:r>
            <a:r>
              <a:rPr lang="en-US" sz="2000" dirty="0" smtClean="0">
                <a:solidFill>
                  <a:srgbClr val="004494"/>
                </a:solidFill>
              </a:rPr>
              <a:t>, </a:t>
            </a:r>
            <a:r>
              <a:rPr lang="en-US" sz="2000" b="1" dirty="0" smtClean="0">
                <a:solidFill>
                  <a:srgbClr val="004494"/>
                </a:solidFill>
              </a:rPr>
              <a:t>in line with FAIR</a:t>
            </a:r>
            <a:r>
              <a:rPr lang="en-US" sz="2000" dirty="0" smtClean="0">
                <a:solidFill>
                  <a:srgbClr val="004494"/>
                </a:solidFill>
              </a:rPr>
              <a:t>, and for data to be “</a:t>
            </a:r>
            <a:r>
              <a:rPr lang="en-US" sz="2000" b="1" dirty="0" smtClean="0">
                <a:solidFill>
                  <a:srgbClr val="004494"/>
                </a:solidFill>
              </a:rPr>
              <a:t>as open as possible and as closed as necessary</a:t>
            </a:r>
            <a:r>
              <a:rPr lang="en-US" sz="2000" dirty="0" smtClean="0">
                <a:solidFill>
                  <a:srgbClr val="004494"/>
                </a:solidFill>
              </a:rPr>
              <a:t>”. We are </a:t>
            </a:r>
            <a:r>
              <a:rPr lang="en-US" sz="2000" b="1" dirty="0" smtClean="0">
                <a:solidFill>
                  <a:srgbClr val="004494"/>
                </a:solidFill>
              </a:rPr>
              <a:t>likely </a:t>
            </a:r>
            <a:r>
              <a:rPr lang="en-US" sz="2000" dirty="0" smtClean="0">
                <a:solidFill>
                  <a:srgbClr val="004494"/>
                </a:solidFill>
              </a:rPr>
              <a:t>to see the following:</a:t>
            </a:r>
            <a:endParaRPr lang="en-US" sz="1600" dirty="0" smtClean="0">
              <a:solidFill>
                <a:srgbClr val="004494"/>
              </a:solidFill>
            </a:endParaRPr>
          </a:p>
          <a:p>
            <a:pPr lvl="1" algn="just">
              <a:lnSpc>
                <a:spcPct val="100000"/>
              </a:lnSpc>
              <a:buClr>
                <a:srgbClr val="FFC000"/>
              </a:buClr>
            </a:pPr>
            <a:r>
              <a:rPr lang="en-US" dirty="0" smtClean="0">
                <a:solidFill>
                  <a:srgbClr val="004494"/>
                </a:solidFill>
              </a:rPr>
              <a:t>At proposal stage, beneficiaries will be </a:t>
            </a:r>
            <a:r>
              <a:rPr lang="en-US" b="1" dirty="0" smtClean="0">
                <a:solidFill>
                  <a:srgbClr val="004494"/>
                </a:solidFill>
              </a:rPr>
              <a:t>evaluated</a:t>
            </a:r>
            <a:r>
              <a:rPr lang="en-US" dirty="0" smtClean="0">
                <a:solidFill>
                  <a:srgbClr val="004494"/>
                </a:solidFill>
              </a:rPr>
              <a:t> on </a:t>
            </a:r>
            <a:r>
              <a:rPr lang="en-US" b="1" dirty="0" smtClean="0">
                <a:solidFill>
                  <a:srgbClr val="004494"/>
                </a:solidFill>
              </a:rPr>
              <a:t>preliminary RDM considerations</a:t>
            </a:r>
            <a:endParaRPr lang="en-US" dirty="0" smtClean="0">
              <a:solidFill>
                <a:srgbClr val="004494"/>
              </a:solidFill>
            </a:endParaRPr>
          </a:p>
          <a:p>
            <a:pPr lvl="1" algn="just">
              <a:lnSpc>
                <a:spcPct val="100000"/>
              </a:lnSpc>
              <a:buClr>
                <a:srgbClr val="FFC000"/>
              </a:buClr>
            </a:pPr>
            <a:r>
              <a:rPr lang="en-US" dirty="0" smtClean="0">
                <a:solidFill>
                  <a:srgbClr val="004494"/>
                </a:solidFill>
              </a:rPr>
              <a:t>All projects that </a:t>
            </a:r>
            <a:r>
              <a:rPr lang="en-US" b="1" dirty="0" smtClean="0">
                <a:solidFill>
                  <a:srgbClr val="004494"/>
                </a:solidFill>
              </a:rPr>
              <a:t>generate/collect/re-use</a:t>
            </a:r>
            <a:r>
              <a:rPr lang="en-US" dirty="0" smtClean="0">
                <a:solidFill>
                  <a:srgbClr val="004494"/>
                </a:solidFill>
              </a:rPr>
              <a:t> research data will have to establish and regularly update a </a:t>
            </a:r>
            <a:r>
              <a:rPr lang="en-US" b="1" dirty="0" smtClean="0">
                <a:solidFill>
                  <a:srgbClr val="004494"/>
                </a:solidFill>
              </a:rPr>
              <a:t>Data Management Plan </a:t>
            </a:r>
            <a:r>
              <a:rPr lang="en-US" dirty="0" smtClean="0">
                <a:solidFill>
                  <a:srgbClr val="004494"/>
                </a:solidFill>
              </a:rPr>
              <a:t>(living document)</a:t>
            </a:r>
          </a:p>
          <a:p>
            <a:pPr lvl="1" algn="just">
              <a:lnSpc>
                <a:spcPct val="100000"/>
              </a:lnSpc>
              <a:buClr>
                <a:srgbClr val="FFC000"/>
              </a:buClr>
            </a:pPr>
            <a:r>
              <a:rPr lang="en-US" dirty="0" smtClean="0">
                <a:solidFill>
                  <a:srgbClr val="004494"/>
                </a:solidFill>
              </a:rPr>
              <a:t>Beneficiaries will have to </a:t>
            </a:r>
            <a:r>
              <a:rPr lang="en-US" b="1" dirty="0" smtClean="0">
                <a:solidFill>
                  <a:srgbClr val="004494"/>
                </a:solidFill>
              </a:rPr>
              <a:t>deposit data in a repository </a:t>
            </a:r>
            <a:r>
              <a:rPr lang="en-US" dirty="0" smtClean="0">
                <a:solidFill>
                  <a:srgbClr val="004494"/>
                </a:solidFill>
              </a:rPr>
              <a:t>and link their data to publications they underpin, if applicable</a:t>
            </a:r>
          </a:p>
          <a:p>
            <a:pPr lvl="2" algn="just">
              <a:lnSpc>
                <a:spcPct val="100000"/>
              </a:lnSpc>
              <a:buClr>
                <a:srgbClr val="FFC000"/>
              </a:buClr>
            </a:pPr>
            <a:r>
              <a:rPr lang="en-US" sz="2000" dirty="0" smtClean="0">
                <a:solidFill>
                  <a:srgbClr val="004494"/>
                </a:solidFill>
              </a:rPr>
              <a:t>Valid </a:t>
            </a:r>
            <a:r>
              <a:rPr lang="en-US" sz="2000" dirty="0">
                <a:solidFill>
                  <a:srgbClr val="004494"/>
                </a:solidFill>
              </a:rPr>
              <a:t>r</a:t>
            </a:r>
            <a:r>
              <a:rPr lang="en-US" sz="2000" dirty="0" smtClean="0">
                <a:solidFill>
                  <a:srgbClr val="004494"/>
                </a:solidFill>
              </a:rPr>
              <a:t>epositories will be those that provide </a:t>
            </a:r>
            <a:r>
              <a:rPr lang="en-US" sz="2000" b="1" dirty="0" smtClean="0">
                <a:solidFill>
                  <a:srgbClr val="004494"/>
                </a:solidFill>
              </a:rPr>
              <a:t>PIDs </a:t>
            </a:r>
            <a:r>
              <a:rPr lang="en-US" sz="2000" dirty="0" smtClean="0">
                <a:solidFill>
                  <a:srgbClr val="004494"/>
                </a:solidFill>
              </a:rPr>
              <a:t>for the data and ensure </a:t>
            </a:r>
            <a:r>
              <a:rPr lang="en-US" sz="2000" b="1" dirty="0" smtClean="0">
                <a:solidFill>
                  <a:srgbClr val="004494"/>
                </a:solidFill>
              </a:rPr>
              <a:t>rich metadata </a:t>
            </a:r>
            <a:r>
              <a:rPr lang="en-US" sz="2000" dirty="0" smtClean="0">
                <a:solidFill>
                  <a:srgbClr val="004494"/>
                </a:solidFill>
              </a:rPr>
              <a:t>in line with FAIR.</a:t>
            </a:r>
          </a:p>
          <a:p>
            <a:pPr lvl="2" algn="just">
              <a:lnSpc>
                <a:spcPct val="100000"/>
              </a:lnSpc>
              <a:buClr>
                <a:srgbClr val="FFC000"/>
              </a:buClr>
            </a:pPr>
            <a:r>
              <a:rPr lang="en-US" sz="2000" dirty="0" smtClean="0">
                <a:solidFill>
                  <a:srgbClr val="004494"/>
                </a:solidFill>
              </a:rPr>
              <a:t>For some actions, an additional obligation to deposit in a repository that is federated under </a:t>
            </a:r>
            <a:r>
              <a:rPr lang="en-US" sz="2000" b="1" dirty="0" smtClean="0">
                <a:solidFill>
                  <a:srgbClr val="004494"/>
                </a:solidFill>
              </a:rPr>
              <a:t>EOSC</a:t>
            </a:r>
            <a:r>
              <a:rPr lang="en-US" sz="2000" dirty="0" smtClean="0">
                <a:solidFill>
                  <a:srgbClr val="004494"/>
                </a:solidFill>
              </a:rPr>
              <a:t>.</a:t>
            </a:r>
          </a:p>
          <a:p>
            <a:pPr lvl="1" algn="just">
              <a:lnSpc>
                <a:spcPct val="100000"/>
              </a:lnSpc>
              <a:buClr>
                <a:srgbClr val="FFC000"/>
              </a:buClr>
            </a:pPr>
            <a:r>
              <a:rPr lang="en-US" dirty="0" smtClean="0">
                <a:solidFill>
                  <a:srgbClr val="004494"/>
                </a:solidFill>
              </a:rPr>
              <a:t>Beneficiaries to ensure </a:t>
            </a:r>
            <a:r>
              <a:rPr lang="en-US" b="1" dirty="0" smtClean="0">
                <a:solidFill>
                  <a:srgbClr val="004494"/>
                </a:solidFill>
              </a:rPr>
              <a:t>open access ASAP </a:t>
            </a:r>
            <a:r>
              <a:rPr lang="en-US" dirty="0" smtClean="0">
                <a:solidFill>
                  <a:srgbClr val="004494"/>
                </a:solidFill>
              </a:rPr>
              <a:t>under CC BY or CC0 </a:t>
            </a:r>
            <a:r>
              <a:rPr lang="en-US" dirty="0" err="1" smtClean="0">
                <a:solidFill>
                  <a:srgbClr val="004494"/>
                </a:solidFill>
              </a:rPr>
              <a:t>licences</a:t>
            </a:r>
            <a:r>
              <a:rPr lang="en-US" dirty="0" smtClean="0">
                <a:solidFill>
                  <a:srgbClr val="004494"/>
                </a:solidFill>
              </a:rPr>
              <a:t> (or equivalent), unless exceptions apply (duly justified in the DMP)</a:t>
            </a:r>
          </a:p>
          <a:p>
            <a:pPr marL="0" indent="0" algn="just">
              <a:lnSpc>
                <a:spcPct val="100000"/>
              </a:lnSpc>
              <a:buClr>
                <a:srgbClr val="FFC000"/>
              </a:buClr>
              <a:buNone/>
            </a:pPr>
            <a:endParaRPr lang="en-US" dirty="0" smtClean="0">
              <a:solidFill>
                <a:srgbClr val="004494"/>
              </a:solidFill>
            </a:endParaRPr>
          </a:p>
          <a:p>
            <a:pPr lvl="1" algn="just">
              <a:lnSpc>
                <a:spcPct val="100000"/>
              </a:lnSpc>
              <a:buClr>
                <a:srgbClr val="FFC000"/>
              </a:buClr>
            </a:pPr>
            <a:endParaRPr lang="en-US" dirty="0">
              <a:solidFill>
                <a:srgbClr val="004494"/>
              </a:solidFill>
            </a:endParaRPr>
          </a:p>
          <a:p>
            <a:pPr lvl="1" algn="just">
              <a:lnSpc>
                <a:spcPct val="100000"/>
              </a:lnSpc>
              <a:buClr>
                <a:srgbClr val="FFC000"/>
              </a:buClr>
            </a:pPr>
            <a:endParaRPr lang="en-GB" sz="1600" b="1" dirty="0">
              <a:solidFill>
                <a:srgbClr val="004494"/>
              </a:solidFill>
            </a:endParaRPr>
          </a:p>
        </p:txBody>
      </p:sp>
    </p:spTree>
    <p:custDataLst>
      <p:tags r:id="rId1"/>
    </p:custDataLst>
    <p:extLst>
      <p:ext uri="{BB962C8B-B14F-4D97-AF65-F5344CB8AC3E}">
        <p14:creationId xmlns:p14="http://schemas.microsoft.com/office/powerpoint/2010/main" val="13574482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755" y="494000"/>
            <a:ext cx="10905698" cy="782357"/>
          </a:xfrm>
        </p:spPr>
        <p:txBody>
          <a:bodyPr/>
          <a:lstStyle/>
          <a:p>
            <a:r>
              <a:rPr lang="en-GB" dirty="0" smtClean="0"/>
              <a:t>Other research outputs under Horizon Europe</a:t>
            </a:r>
            <a:endParaRPr lang="en-GB" dirty="0"/>
          </a:p>
        </p:txBody>
      </p:sp>
      <p:sp>
        <p:nvSpPr>
          <p:cNvPr id="30" name="Content Placeholder 2"/>
          <p:cNvSpPr txBox="1">
            <a:spLocks/>
          </p:cNvSpPr>
          <p:nvPr/>
        </p:nvSpPr>
        <p:spPr>
          <a:xfrm>
            <a:off x="418900" y="2094470"/>
            <a:ext cx="11140452" cy="3541419"/>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spcAft>
                <a:spcPts val="6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spcAft>
                <a:spcPts val="6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spcAft>
                <a:spcPts val="6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spcAft>
                <a:spcPts val="6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spcAft>
                <a:spcPts val="1200"/>
              </a:spcAft>
              <a:buClr>
                <a:srgbClr val="FFC000"/>
              </a:buClr>
            </a:pPr>
            <a:r>
              <a:rPr lang="en-US" sz="2000" dirty="0" smtClean="0">
                <a:solidFill>
                  <a:srgbClr val="004494"/>
                </a:solidFill>
              </a:rPr>
              <a:t>Data is not the only research output that should be managed </a:t>
            </a:r>
            <a:r>
              <a:rPr lang="en-US" sz="2000" dirty="0" smtClean="0">
                <a:solidFill>
                  <a:srgbClr val="004494"/>
                </a:solidFill>
                <a:sym typeface="Wingdings" panose="05000000000000000000" pitchFamily="2" charset="2"/>
              </a:rPr>
              <a:t> </a:t>
            </a:r>
            <a:r>
              <a:rPr lang="en-US" sz="2000" b="1" dirty="0" smtClean="0">
                <a:solidFill>
                  <a:srgbClr val="004494"/>
                </a:solidFill>
                <a:sym typeface="Wingdings" panose="05000000000000000000" pitchFamily="2" charset="2"/>
              </a:rPr>
              <a:t>digital</a:t>
            </a:r>
            <a:r>
              <a:rPr lang="en-US" sz="2000" dirty="0" smtClean="0">
                <a:solidFill>
                  <a:srgbClr val="004494"/>
                </a:solidFill>
                <a:sym typeface="Wingdings" panose="05000000000000000000" pitchFamily="2" charset="2"/>
              </a:rPr>
              <a:t>: Software, algorithms, protocols, workflows, models, and </a:t>
            </a:r>
            <a:r>
              <a:rPr lang="en-US" sz="2000" b="1" dirty="0" smtClean="0">
                <a:solidFill>
                  <a:srgbClr val="004494"/>
                </a:solidFill>
                <a:sym typeface="Wingdings" panose="05000000000000000000" pitchFamily="2" charset="2"/>
              </a:rPr>
              <a:t>physical</a:t>
            </a:r>
            <a:r>
              <a:rPr lang="en-US" sz="2000" dirty="0" smtClean="0">
                <a:solidFill>
                  <a:srgbClr val="004494"/>
                </a:solidFill>
                <a:sym typeface="Wingdings" panose="05000000000000000000" pitchFamily="2" charset="2"/>
              </a:rPr>
              <a:t>: reagents, antibodies, hardware, etc. all need to be properly managed:</a:t>
            </a:r>
          </a:p>
          <a:p>
            <a:pPr lvl="1" algn="just">
              <a:lnSpc>
                <a:spcPct val="100000"/>
              </a:lnSpc>
              <a:spcAft>
                <a:spcPts val="1200"/>
              </a:spcAft>
              <a:buClr>
                <a:srgbClr val="FFC000"/>
              </a:buClr>
            </a:pPr>
            <a:r>
              <a:rPr lang="en-US" dirty="0" smtClean="0">
                <a:solidFill>
                  <a:srgbClr val="004494"/>
                </a:solidFill>
                <a:sym typeface="Wingdings" panose="05000000000000000000" pitchFamily="2" charset="2"/>
              </a:rPr>
              <a:t>We would like to see </a:t>
            </a:r>
            <a:r>
              <a:rPr lang="en-US" dirty="0">
                <a:solidFill>
                  <a:srgbClr val="004494"/>
                </a:solidFill>
                <a:sym typeface="Wingdings" panose="05000000000000000000" pitchFamily="2" charset="2"/>
              </a:rPr>
              <a:t>o</a:t>
            </a:r>
            <a:r>
              <a:rPr lang="en-US" dirty="0" smtClean="0">
                <a:solidFill>
                  <a:srgbClr val="004494"/>
                </a:solidFill>
                <a:sym typeface="Wingdings" panose="05000000000000000000" pitchFamily="2" charset="2"/>
              </a:rPr>
              <a:t>ther research outputs also </a:t>
            </a:r>
            <a:r>
              <a:rPr lang="en-US" b="1" dirty="0" smtClean="0">
                <a:solidFill>
                  <a:srgbClr val="004494"/>
                </a:solidFill>
                <a:sym typeface="Wingdings" panose="05000000000000000000" pitchFamily="2" charset="2"/>
              </a:rPr>
              <a:t>described in the DMP</a:t>
            </a:r>
            <a:r>
              <a:rPr lang="en-US" dirty="0" smtClean="0">
                <a:solidFill>
                  <a:srgbClr val="004494"/>
                </a:solidFill>
                <a:sym typeface="Wingdings" panose="05000000000000000000" pitchFamily="2" charset="2"/>
              </a:rPr>
              <a:t>.</a:t>
            </a:r>
          </a:p>
          <a:p>
            <a:pPr lvl="1" algn="just">
              <a:lnSpc>
                <a:spcPct val="100000"/>
              </a:lnSpc>
              <a:spcAft>
                <a:spcPts val="1200"/>
              </a:spcAft>
              <a:buClr>
                <a:srgbClr val="FFC000"/>
              </a:buClr>
            </a:pPr>
            <a:r>
              <a:rPr lang="en-US" dirty="0" smtClean="0">
                <a:solidFill>
                  <a:srgbClr val="004494"/>
                </a:solidFill>
                <a:sym typeface="Wingdings" panose="05000000000000000000" pitchFamily="2" charset="2"/>
              </a:rPr>
              <a:t>There will be a </a:t>
            </a:r>
            <a:r>
              <a:rPr lang="en-US" b="1" dirty="0" smtClean="0">
                <a:solidFill>
                  <a:srgbClr val="004494"/>
                </a:solidFill>
                <a:sym typeface="Wingdings" panose="05000000000000000000" pitchFamily="2" charset="2"/>
              </a:rPr>
              <a:t>strong encouragement </a:t>
            </a:r>
            <a:r>
              <a:rPr lang="en-US" dirty="0" smtClean="0">
                <a:solidFill>
                  <a:srgbClr val="004494"/>
                </a:solidFill>
                <a:sym typeface="Wingdings" panose="05000000000000000000" pitchFamily="2" charset="2"/>
              </a:rPr>
              <a:t>for beneficiaries to </a:t>
            </a:r>
            <a:r>
              <a:rPr lang="en-US" b="1" dirty="0" smtClean="0">
                <a:solidFill>
                  <a:srgbClr val="004494"/>
                </a:solidFill>
                <a:sym typeface="Wingdings" panose="05000000000000000000" pitchFamily="2" charset="2"/>
              </a:rPr>
              <a:t>deposit and provide open access via a repository</a:t>
            </a:r>
            <a:r>
              <a:rPr lang="en-US" dirty="0" smtClean="0">
                <a:solidFill>
                  <a:srgbClr val="004494"/>
                </a:solidFill>
                <a:sym typeface="Wingdings" panose="05000000000000000000" pitchFamily="2" charset="2"/>
              </a:rPr>
              <a:t> to these outputs, unless legitimate interests or constraints apply.</a:t>
            </a:r>
          </a:p>
          <a:p>
            <a:pPr algn="just">
              <a:lnSpc>
                <a:spcPct val="100000"/>
              </a:lnSpc>
              <a:buClr>
                <a:srgbClr val="FFC000"/>
              </a:buClr>
            </a:pPr>
            <a:r>
              <a:rPr lang="en-US" sz="2000" dirty="0" smtClean="0">
                <a:solidFill>
                  <a:srgbClr val="004494"/>
                </a:solidFill>
                <a:sym typeface="Wingdings" panose="05000000000000000000" pitchFamily="2" charset="2"/>
              </a:rPr>
              <a:t>Research outputs, either digital or physical, should also be findable, interoperable, accessible and re-usable  We need a better understanding of</a:t>
            </a:r>
          </a:p>
          <a:p>
            <a:pPr lvl="1" algn="just">
              <a:lnSpc>
                <a:spcPct val="100000"/>
              </a:lnSpc>
              <a:spcAft>
                <a:spcPts val="1200"/>
              </a:spcAft>
              <a:buClr>
                <a:srgbClr val="FFC000"/>
              </a:buClr>
            </a:pPr>
            <a:r>
              <a:rPr lang="en-US" dirty="0">
                <a:solidFill>
                  <a:srgbClr val="004494"/>
                </a:solidFill>
                <a:sym typeface="Wingdings" panose="05000000000000000000" pitchFamily="2" charset="2"/>
              </a:rPr>
              <a:t>W</a:t>
            </a:r>
            <a:r>
              <a:rPr lang="en-US" dirty="0" smtClean="0">
                <a:solidFill>
                  <a:srgbClr val="004494"/>
                </a:solidFill>
                <a:sym typeface="Wingdings" panose="05000000000000000000" pitchFamily="2" charset="2"/>
              </a:rPr>
              <a:t>hat </a:t>
            </a:r>
            <a:r>
              <a:rPr lang="en-US" b="1" dirty="0" smtClean="0">
                <a:solidFill>
                  <a:srgbClr val="004494"/>
                </a:solidFill>
                <a:sym typeface="Wingdings" panose="05000000000000000000" pitchFamily="2" charset="2"/>
              </a:rPr>
              <a:t>FAIR </a:t>
            </a:r>
            <a:r>
              <a:rPr lang="en-US" dirty="0" smtClean="0">
                <a:solidFill>
                  <a:srgbClr val="004494"/>
                </a:solidFill>
                <a:sym typeface="Wingdings" panose="05000000000000000000" pitchFamily="2" charset="2"/>
              </a:rPr>
              <a:t>means for digital objects, other than data (e.g. software).</a:t>
            </a:r>
          </a:p>
        </p:txBody>
      </p:sp>
    </p:spTree>
    <p:custDataLst>
      <p:tags r:id="rId1"/>
    </p:custDataLst>
    <p:extLst>
      <p:ext uri="{BB962C8B-B14F-4D97-AF65-F5344CB8AC3E}">
        <p14:creationId xmlns:p14="http://schemas.microsoft.com/office/powerpoint/2010/main" val="7872275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Content Placeholder 2"/>
          <p:cNvSpPr txBox="1">
            <a:spLocks/>
          </p:cNvSpPr>
          <p:nvPr/>
        </p:nvSpPr>
        <p:spPr>
          <a:xfrm>
            <a:off x="709284" y="1384565"/>
            <a:ext cx="11140452" cy="5562645"/>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spcAft>
                <a:spcPts val="6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spcAft>
                <a:spcPts val="6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spcAft>
                <a:spcPts val="6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spcAft>
                <a:spcPts val="6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buClr>
                <a:srgbClr val="FFC000"/>
              </a:buClr>
            </a:pPr>
            <a:r>
              <a:rPr lang="en-US" sz="2000" dirty="0" smtClean="0">
                <a:solidFill>
                  <a:srgbClr val="00B050"/>
                </a:solidFill>
              </a:rPr>
              <a:t>Trusted repositories </a:t>
            </a:r>
            <a:r>
              <a:rPr lang="en-US" sz="2000" dirty="0" smtClean="0">
                <a:solidFill>
                  <a:srgbClr val="004494"/>
                </a:solidFill>
              </a:rPr>
              <a:t>are either </a:t>
            </a:r>
            <a:r>
              <a:rPr lang="en-US" sz="2000" b="1" dirty="0">
                <a:solidFill>
                  <a:srgbClr val="004494"/>
                </a:solidFill>
              </a:rPr>
              <a:t>c</a:t>
            </a:r>
            <a:r>
              <a:rPr lang="en-US" sz="2000" b="1" dirty="0" smtClean="0">
                <a:solidFill>
                  <a:srgbClr val="004494"/>
                </a:solidFill>
              </a:rPr>
              <a:t>ertified repositories</a:t>
            </a:r>
            <a:r>
              <a:rPr lang="en-US" sz="2000" dirty="0" smtClean="0">
                <a:solidFill>
                  <a:srgbClr val="004494"/>
                </a:solidFill>
              </a:rPr>
              <a:t> (e.g. </a:t>
            </a:r>
            <a:r>
              <a:rPr lang="en-US" sz="2000" dirty="0" err="1" smtClean="0">
                <a:solidFill>
                  <a:srgbClr val="004494"/>
                </a:solidFill>
              </a:rPr>
              <a:t>CoreTrustSeal</a:t>
            </a:r>
            <a:r>
              <a:rPr lang="en-US" sz="2000" dirty="0" smtClean="0">
                <a:solidFill>
                  <a:srgbClr val="004494"/>
                </a:solidFill>
              </a:rPr>
              <a:t>, </a:t>
            </a:r>
            <a:r>
              <a:rPr lang="en-US" sz="2000" dirty="0" err="1" smtClean="0">
                <a:solidFill>
                  <a:srgbClr val="004494"/>
                </a:solidFill>
              </a:rPr>
              <a:t>nestor</a:t>
            </a:r>
            <a:r>
              <a:rPr lang="en-US" sz="2000" dirty="0" smtClean="0">
                <a:solidFill>
                  <a:srgbClr val="004494"/>
                </a:solidFill>
              </a:rPr>
              <a:t> Seal DIN31644, ISO16363) and/or </a:t>
            </a:r>
            <a:r>
              <a:rPr lang="en-US" sz="2000" b="1" dirty="0" smtClean="0">
                <a:solidFill>
                  <a:srgbClr val="004494"/>
                </a:solidFill>
              </a:rPr>
              <a:t>disciplinary/domain repositories </a:t>
            </a:r>
            <a:r>
              <a:rPr lang="en-US" sz="2000" dirty="0" smtClean="0">
                <a:solidFill>
                  <a:srgbClr val="004494"/>
                </a:solidFill>
              </a:rPr>
              <a:t>that are commonly used/endorsed by the research communities (e.g. ELIXIR deposition databases).</a:t>
            </a:r>
          </a:p>
          <a:p>
            <a:pPr algn="just">
              <a:lnSpc>
                <a:spcPct val="100000"/>
              </a:lnSpc>
              <a:buClr>
                <a:srgbClr val="FFC000"/>
              </a:buClr>
            </a:pPr>
            <a:r>
              <a:rPr lang="en-US" sz="2000" b="1" dirty="0" smtClean="0">
                <a:solidFill>
                  <a:srgbClr val="004494"/>
                </a:solidFill>
              </a:rPr>
              <a:t>General-purpose repositories </a:t>
            </a:r>
            <a:r>
              <a:rPr lang="en-US" sz="2000" dirty="0" smtClean="0">
                <a:solidFill>
                  <a:srgbClr val="004494"/>
                </a:solidFill>
              </a:rPr>
              <a:t>and </a:t>
            </a:r>
            <a:r>
              <a:rPr lang="en-US" sz="2000" b="1" dirty="0" smtClean="0">
                <a:solidFill>
                  <a:srgbClr val="004494"/>
                </a:solidFill>
              </a:rPr>
              <a:t>institutional repositories </a:t>
            </a:r>
            <a:r>
              <a:rPr lang="en-US" sz="2000" dirty="0" smtClean="0">
                <a:solidFill>
                  <a:srgbClr val="004494"/>
                </a:solidFill>
              </a:rPr>
              <a:t>are, in general, also acceptable.</a:t>
            </a:r>
          </a:p>
          <a:p>
            <a:pPr algn="just">
              <a:lnSpc>
                <a:spcPct val="100000"/>
              </a:lnSpc>
              <a:buClr>
                <a:srgbClr val="FFC000"/>
              </a:buClr>
            </a:pPr>
            <a:r>
              <a:rPr lang="en-US" sz="2000" dirty="0" smtClean="0">
                <a:solidFill>
                  <a:srgbClr val="00B050"/>
                </a:solidFill>
              </a:rPr>
              <a:t>Trusted repositories </a:t>
            </a:r>
            <a:r>
              <a:rPr lang="en-US" sz="2000" dirty="0" smtClean="0">
                <a:solidFill>
                  <a:srgbClr val="004494"/>
                </a:solidFill>
              </a:rPr>
              <a:t>share essential properties:</a:t>
            </a:r>
          </a:p>
          <a:p>
            <a:pPr lvl="1" algn="just">
              <a:lnSpc>
                <a:spcPct val="100000"/>
              </a:lnSpc>
              <a:buClr>
                <a:srgbClr val="FFC000"/>
              </a:buClr>
            </a:pPr>
            <a:r>
              <a:rPr lang="en-US" dirty="0" smtClean="0">
                <a:solidFill>
                  <a:srgbClr val="004494"/>
                </a:solidFill>
              </a:rPr>
              <a:t>Mechanisms to ensure </a:t>
            </a:r>
            <a:r>
              <a:rPr lang="en-US" b="1" dirty="0" smtClean="0">
                <a:solidFill>
                  <a:srgbClr val="004494"/>
                </a:solidFill>
              </a:rPr>
              <a:t>integrity</a:t>
            </a:r>
            <a:r>
              <a:rPr lang="en-US" dirty="0" smtClean="0">
                <a:solidFill>
                  <a:srgbClr val="004494"/>
                </a:solidFill>
              </a:rPr>
              <a:t> and </a:t>
            </a:r>
            <a:r>
              <a:rPr lang="en-US" b="1" dirty="0" smtClean="0">
                <a:solidFill>
                  <a:srgbClr val="004494"/>
                </a:solidFill>
              </a:rPr>
              <a:t>authenticity</a:t>
            </a:r>
            <a:r>
              <a:rPr lang="en-US" dirty="0" smtClean="0">
                <a:solidFill>
                  <a:srgbClr val="004494"/>
                </a:solidFill>
              </a:rPr>
              <a:t> of contents.</a:t>
            </a:r>
          </a:p>
          <a:p>
            <a:pPr lvl="1" algn="just">
              <a:lnSpc>
                <a:spcPct val="100000"/>
              </a:lnSpc>
              <a:buClr>
                <a:srgbClr val="FFC000"/>
              </a:buClr>
            </a:pPr>
            <a:r>
              <a:rPr lang="en-US" dirty="0" smtClean="0">
                <a:solidFill>
                  <a:srgbClr val="004494"/>
                </a:solidFill>
              </a:rPr>
              <a:t>Offer clear </a:t>
            </a:r>
            <a:r>
              <a:rPr lang="en-US" b="1" dirty="0" smtClean="0">
                <a:solidFill>
                  <a:srgbClr val="004494"/>
                </a:solidFill>
              </a:rPr>
              <a:t>information</a:t>
            </a:r>
            <a:r>
              <a:rPr lang="en-US" dirty="0" smtClean="0">
                <a:solidFill>
                  <a:srgbClr val="004494"/>
                </a:solidFill>
              </a:rPr>
              <a:t> about their </a:t>
            </a:r>
            <a:r>
              <a:rPr lang="en-US" b="1" dirty="0" smtClean="0">
                <a:solidFill>
                  <a:srgbClr val="004494"/>
                </a:solidFill>
              </a:rPr>
              <a:t>policies/services</a:t>
            </a:r>
            <a:r>
              <a:rPr lang="en-US" dirty="0" smtClean="0">
                <a:solidFill>
                  <a:srgbClr val="004494"/>
                </a:solidFill>
              </a:rPr>
              <a:t>.</a:t>
            </a:r>
          </a:p>
          <a:p>
            <a:pPr lvl="1" algn="just">
              <a:lnSpc>
                <a:spcPct val="100000"/>
              </a:lnSpc>
              <a:buClr>
                <a:srgbClr val="FFC000"/>
              </a:buClr>
            </a:pPr>
            <a:r>
              <a:rPr lang="en-US" dirty="0" smtClean="0">
                <a:solidFill>
                  <a:srgbClr val="004494"/>
                </a:solidFill>
              </a:rPr>
              <a:t>Provide broad, and ideally </a:t>
            </a:r>
            <a:r>
              <a:rPr lang="en-US" b="1" dirty="0" smtClean="0">
                <a:solidFill>
                  <a:srgbClr val="004494"/>
                </a:solidFill>
              </a:rPr>
              <a:t>open access </a:t>
            </a:r>
            <a:r>
              <a:rPr lang="en-US" dirty="0" smtClean="0">
                <a:solidFill>
                  <a:srgbClr val="004494"/>
                </a:solidFill>
              </a:rPr>
              <a:t>to content (consistent with legal and ethical constraints).</a:t>
            </a:r>
          </a:p>
          <a:p>
            <a:pPr lvl="1" algn="just">
              <a:lnSpc>
                <a:spcPct val="100000"/>
              </a:lnSpc>
              <a:buClr>
                <a:srgbClr val="FFC000"/>
              </a:buClr>
            </a:pPr>
            <a:r>
              <a:rPr lang="en-US" dirty="0" smtClean="0">
                <a:solidFill>
                  <a:srgbClr val="004494"/>
                </a:solidFill>
              </a:rPr>
              <a:t>Assign </a:t>
            </a:r>
            <a:r>
              <a:rPr lang="en-US" b="1" dirty="0" smtClean="0">
                <a:solidFill>
                  <a:srgbClr val="004494"/>
                </a:solidFill>
              </a:rPr>
              <a:t>PIDs</a:t>
            </a:r>
            <a:r>
              <a:rPr lang="en-US" dirty="0" smtClean="0">
                <a:solidFill>
                  <a:srgbClr val="004494"/>
                </a:solidFill>
              </a:rPr>
              <a:t>, ask for detailed </a:t>
            </a:r>
            <a:r>
              <a:rPr lang="en-US" b="1" dirty="0" smtClean="0">
                <a:solidFill>
                  <a:srgbClr val="004494"/>
                </a:solidFill>
              </a:rPr>
              <a:t>metadata</a:t>
            </a:r>
            <a:r>
              <a:rPr lang="en-US" dirty="0" smtClean="0">
                <a:solidFill>
                  <a:srgbClr val="004494"/>
                </a:solidFill>
              </a:rPr>
              <a:t> in a standardized (e.g. Dublin Core) and machine-readable way.</a:t>
            </a:r>
          </a:p>
          <a:p>
            <a:pPr lvl="1" algn="just">
              <a:lnSpc>
                <a:spcPct val="100000"/>
              </a:lnSpc>
              <a:buClr>
                <a:srgbClr val="FFC000"/>
              </a:buClr>
            </a:pPr>
            <a:r>
              <a:rPr lang="en-US" dirty="0" smtClean="0">
                <a:solidFill>
                  <a:srgbClr val="004494"/>
                </a:solidFill>
              </a:rPr>
              <a:t>Ensure mid- and long-term </a:t>
            </a:r>
            <a:r>
              <a:rPr lang="en-US" b="1" dirty="0" smtClean="0">
                <a:solidFill>
                  <a:srgbClr val="004494"/>
                </a:solidFill>
              </a:rPr>
              <a:t>preservation</a:t>
            </a:r>
            <a:r>
              <a:rPr lang="en-US" dirty="0" smtClean="0">
                <a:solidFill>
                  <a:srgbClr val="004494"/>
                </a:solidFill>
              </a:rPr>
              <a:t> of contents, </a:t>
            </a:r>
            <a:r>
              <a:rPr lang="en-US" b="1" dirty="0" smtClean="0">
                <a:solidFill>
                  <a:srgbClr val="004494"/>
                </a:solidFill>
              </a:rPr>
              <a:t>expert curation</a:t>
            </a:r>
            <a:r>
              <a:rPr lang="en-US" dirty="0" smtClean="0">
                <a:solidFill>
                  <a:srgbClr val="004494"/>
                </a:solidFill>
              </a:rPr>
              <a:t>, </a:t>
            </a:r>
            <a:r>
              <a:rPr lang="en-US" b="1" dirty="0" smtClean="0">
                <a:solidFill>
                  <a:srgbClr val="004494"/>
                </a:solidFill>
              </a:rPr>
              <a:t>quality assurance</a:t>
            </a:r>
            <a:r>
              <a:rPr lang="en-US" dirty="0" smtClean="0">
                <a:solidFill>
                  <a:srgbClr val="004494"/>
                </a:solidFill>
              </a:rPr>
              <a:t>.</a:t>
            </a:r>
          </a:p>
          <a:p>
            <a:pPr lvl="1" algn="just">
              <a:lnSpc>
                <a:spcPct val="100000"/>
              </a:lnSpc>
              <a:buClr>
                <a:srgbClr val="FFC000"/>
              </a:buClr>
            </a:pPr>
            <a:r>
              <a:rPr lang="en-US" dirty="0" smtClean="0">
                <a:solidFill>
                  <a:srgbClr val="004494"/>
                </a:solidFill>
              </a:rPr>
              <a:t>Meet national and/or international </a:t>
            </a:r>
            <a:r>
              <a:rPr lang="en-US" b="1" dirty="0" smtClean="0">
                <a:solidFill>
                  <a:srgbClr val="004494"/>
                </a:solidFill>
              </a:rPr>
              <a:t>security</a:t>
            </a:r>
            <a:r>
              <a:rPr lang="en-US" dirty="0" smtClean="0">
                <a:solidFill>
                  <a:srgbClr val="004494"/>
                </a:solidFill>
              </a:rPr>
              <a:t> criteria</a:t>
            </a:r>
          </a:p>
          <a:p>
            <a:pPr algn="just">
              <a:lnSpc>
                <a:spcPct val="100000"/>
              </a:lnSpc>
              <a:buClr>
                <a:srgbClr val="FFC000"/>
              </a:buClr>
            </a:pPr>
            <a:endParaRPr lang="en-US" sz="2000" dirty="0" smtClean="0">
              <a:solidFill>
                <a:srgbClr val="004494"/>
              </a:solidFill>
            </a:endParaRPr>
          </a:p>
        </p:txBody>
      </p:sp>
      <p:pic>
        <p:nvPicPr>
          <p:cNvPr id="3" name="Picture 2"/>
          <p:cNvPicPr>
            <a:picLocks noChangeAspect="1"/>
          </p:cNvPicPr>
          <p:nvPr/>
        </p:nvPicPr>
        <p:blipFill>
          <a:blip r:embed="rId4" cstate="print">
            <a:extLst>
              <a:ext uri="{BEBA8EAE-BF5A-486C-A8C5-ECC9F3942E4B}">
                <a14:imgProps xmlns:a14="http://schemas.microsoft.com/office/drawing/2010/main">
                  <a14:imgLayer r:embed="rId5">
                    <a14:imgEffect>
                      <a14:saturation sat="33000"/>
                    </a14:imgEffect>
                    <a14:imgEffect>
                      <a14:brightnessContrast bright="20000"/>
                    </a14:imgEffect>
                  </a14:imgLayer>
                </a14:imgProps>
              </a:ext>
              <a:ext uri="{28A0092B-C50C-407E-A947-70E740481C1C}">
                <a14:useLocalDpi xmlns:a14="http://schemas.microsoft.com/office/drawing/2010/main" val="0"/>
              </a:ext>
            </a:extLst>
          </a:blip>
          <a:stretch>
            <a:fillRect/>
          </a:stretch>
        </p:blipFill>
        <p:spPr>
          <a:xfrm>
            <a:off x="2833181" y="494000"/>
            <a:ext cx="6163894" cy="6156197"/>
          </a:xfrm>
          <a:prstGeom prst="rect">
            <a:avLst/>
          </a:prstGeom>
        </p:spPr>
      </p:pic>
      <p:sp>
        <p:nvSpPr>
          <p:cNvPr id="2" name="Title 1"/>
          <p:cNvSpPr>
            <a:spLocks noGrp="1"/>
          </p:cNvSpPr>
          <p:nvPr>
            <p:ph type="title"/>
          </p:nvPr>
        </p:nvSpPr>
        <p:spPr>
          <a:xfrm>
            <a:off x="1065755" y="494000"/>
            <a:ext cx="10905698" cy="782357"/>
          </a:xfrm>
        </p:spPr>
        <p:txBody>
          <a:bodyPr/>
          <a:lstStyle/>
          <a:p>
            <a:r>
              <a:rPr lang="en-GB" dirty="0" smtClean="0"/>
              <a:t>Trusted repositories under Horizon Europe</a:t>
            </a:r>
            <a:endParaRPr lang="en-GB" dirty="0"/>
          </a:p>
        </p:txBody>
      </p:sp>
    </p:spTree>
    <p:custDataLst>
      <p:tags r:id="rId1"/>
    </p:custDataLst>
    <p:extLst>
      <p:ext uri="{BB962C8B-B14F-4D97-AF65-F5344CB8AC3E}">
        <p14:creationId xmlns:p14="http://schemas.microsoft.com/office/powerpoint/2010/main" val="13098664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755" y="494000"/>
            <a:ext cx="10905698" cy="782357"/>
          </a:xfrm>
        </p:spPr>
        <p:txBody>
          <a:bodyPr/>
          <a:lstStyle/>
          <a:p>
            <a:r>
              <a:rPr lang="en-GB" dirty="0" smtClean="0"/>
              <a:t>Key documents </a:t>
            </a:r>
            <a:endParaRPr lang="en-GB" dirty="0"/>
          </a:p>
        </p:txBody>
      </p:sp>
      <p:sp>
        <p:nvSpPr>
          <p:cNvPr id="30" name="Content Placeholder 2"/>
          <p:cNvSpPr txBox="1">
            <a:spLocks/>
          </p:cNvSpPr>
          <p:nvPr/>
        </p:nvSpPr>
        <p:spPr>
          <a:xfrm>
            <a:off x="633784" y="1728132"/>
            <a:ext cx="10842355" cy="4360593"/>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spcAft>
                <a:spcPts val="6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spcAft>
                <a:spcPts val="6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spcAft>
                <a:spcPts val="6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spcAft>
                <a:spcPts val="6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Aft>
                <a:spcPts val="1200"/>
              </a:spcAft>
              <a:buClr>
                <a:srgbClr val="FFC000"/>
              </a:buClr>
              <a:buNone/>
            </a:pPr>
            <a:r>
              <a:rPr lang="en-US" sz="2000" dirty="0" smtClean="0">
                <a:solidFill>
                  <a:srgbClr val="004494"/>
                </a:solidFill>
                <a:sym typeface="Wingdings" panose="05000000000000000000" pitchFamily="2" charset="2"/>
              </a:rPr>
              <a:t>Important </a:t>
            </a:r>
            <a:r>
              <a:rPr lang="en-US" sz="2000" dirty="0">
                <a:solidFill>
                  <a:srgbClr val="004494"/>
                </a:solidFill>
                <a:sym typeface="Wingdings" panose="05000000000000000000" pitchFamily="2" charset="2"/>
              </a:rPr>
              <a:t>to </a:t>
            </a:r>
            <a:r>
              <a:rPr lang="en-US" sz="2000" b="1" dirty="0">
                <a:solidFill>
                  <a:srgbClr val="004494"/>
                </a:solidFill>
                <a:sym typeface="Wingdings" panose="05000000000000000000" pitchFamily="2" charset="2"/>
              </a:rPr>
              <a:t>align data management practices </a:t>
            </a:r>
            <a:r>
              <a:rPr lang="en-US" sz="2000" dirty="0">
                <a:solidFill>
                  <a:srgbClr val="004494"/>
                </a:solidFill>
                <a:sym typeface="Wingdings" panose="05000000000000000000" pitchFamily="2" charset="2"/>
              </a:rPr>
              <a:t>and have a </a:t>
            </a:r>
            <a:r>
              <a:rPr lang="en-US" sz="2000" b="1" dirty="0">
                <a:solidFill>
                  <a:srgbClr val="004494"/>
                </a:solidFill>
                <a:sym typeface="Wingdings" panose="05000000000000000000" pitchFamily="2" charset="2"/>
              </a:rPr>
              <a:t>common understanding </a:t>
            </a:r>
            <a:r>
              <a:rPr lang="en-US" sz="2000" dirty="0">
                <a:solidFill>
                  <a:srgbClr val="004494"/>
                </a:solidFill>
                <a:sym typeface="Wingdings" panose="05000000000000000000" pitchFamily="2" charset="2"/>
              </a:rPr>
              <a:t>among various </a:t>
            </a:r>
            <a:r>
              <a:rPr lang="en-US" sz="2000" dirty="0" smtClean="0">
                <a:solidFill>
                  <a:srgbClr val="004494"/>
                </a:solidFill>
                <a:sym typeface="Wingdings" panose="05000000000000000000" pitchFamily="2" charset="2"/>
              </a:rPr>
              <a:t>funders. </a:t>
            </a:r>
            <a:endParaRPr lang="en-US" sz="2000" dirty="0">
              <a:solidFill>
                <a:srgbClr val="004494"/>
              </a:solidFill>
            </a:endParaRPr>
          </a:p>
          <a:p>
            <a:pPr algn="just">
              <a:lnSpc>
                <a:spcPct val="100000"/>
              </a:lnSpc>
              <a:spcAft>
                <a:spcPts val="1200"/>
              </a:spcAft>
              <a:buClr>
                <a:srgbClr val="FFC000"/>
              </a:buClr>
            </a:pPr>
            <a:r>
              <a:rPr lang="en-US" sz="2000" dirty="0" smtClean="0">
                <a:solidFill>
                  <a:srgbClr val="004494"/>
                </a:solidFill>
              </a:rPr>
              <a:t>The </a:t>
            </a:r>
            <a:r>
              <a:rPr lang="en-US" sz="2000" b="1" dirty="0" smtClean="0">
                <a:solidFill>
                  <a:srgbClr val="004494"/>
                </a:solidFill>
              </a:rPr>
              <a:t>Model Grant Agreement</a:t>
            </a:r>
          </a:p>
          <a:p>
            <a:pPr algn="just">
              <a:lnSpc>
                <a:spcPct val="100000"/>
              </a:lnSpc>
              <a:spcAft>
                <a:spcPts val="1200"/>
              </a:spcAft>
              <a:buClr>
                <a:srgbClr val="FFC000"/>
              </a:buClr>
            </a:pPr>
            <a:r>
              <a:rPr lang="en-US" sz="2000" dirty="0" smtClean="0">
                <a:solidFill>
                  <a:srgbClr val="004494"/>
                </a:solidFill>
              </a:rPr>
              <a:t>The </a:t>
            </a:r>
            <a:r>
              <a:rPr lang="en-US" sz="2000" b="1" dirty="0" smtClean="0">
                <a:solidFill>
                  <a:srgbClr val="004494"/>
                </a:solidFill>
              </a:rPr>
              <a:t>Annotated Model Grant Agreement</a:t>
            </a:r>
          </a:p>
          <a:p>
            <a:pPr algn="just">
              <a:lnSpc>
                <a:spcPct val="100000"/>
              </a:lnSpc>
              <a:spcAft>
                <a:spcPts val="1200"/>
              </a:spcAft>
              <a:buClr>
                <a:srgbClr val="FFC000"/>
              </a:buClr>
            </a:pPr>
            <a:r>
              <a:rPr lang="en-US" sz="2000" b="1" dirty="0" smtClean="0">
                <a:solidFill>
                  <a:srgbClr val="004494"/>
                </a:solidFill>
              </a:rPr>
              <a:t>Guidelines </a:t>
            </a:r>
            <a:r>
              <a:rPr lang="en-US" sz="2000" smtClean="0">
                <a:solidFill>
                  <a:srgbClr val="004494"/>
                </a:solidFill>
              </a:rPr>
              <a:t>for proposers</a:t>
            </a:r>
            <a:endParaRPr lang="en-US" sz="2000" dirty="0" smtClean="0">
              <a:solidFill>
                <a:srgbClr val="004494"/>
              </a:solidFill>
            </a:endParaRPr>
          </a:p>
          <a:p>
            <a:pPr algn="just">
              <a:lnSpc>
                <a:spcPct val="100000"/>
              </a:lnSpc>
              <a:spcAft>
                <a:spcPts val="1200"/>
              </a:spcAft>
              <a:buClr>
                <a:srgbClr val="FFC000"/>
              </a:buClr>
            </a:pPr>
            <a:r>
              <a:rPr lang="en-US" sz="2000" b="1" dirty="0">
                <a:solidFill>
                  <a:srgbClr val="004494"/>
                </a:solidFill>
                <a:sym typeface="Wingdings" panose="05000000000000000000" pitchFamily="2" charset="2"/>
              </a:rPr>
              <a:t>DMP</a:t>
            </a:r>
            <a:r>
              <a:rPr lang="en-US" sz="2000" dirty="0">
                <a:solidFill>
                  <a:srgbClr val="004494"/>
                </a:solidFill>
                <a:sym typeface="Wingdings" panose="05000000000000000000" pitchFamily="2" charset="2"/>
              </a:rPr>
              <a:t>: </a:t>
            </a:r>
          </a:p>
          <a:p>
            <a:pPr lvl="1" algn="just">
              <a:lnSpc>
                <a:spcPct val="100000"/>
              </a:lnSpc>
              <a:spcAft>
                <a:spcPts val="1200"/>
              </a:spcAft>
              <a:buClr>
                <a:srgbClr val="FFC000"/>
              </a:buClr>
            </a:pPr>
            <a:r>
              <a:rPr lang="en-US" dirty="0" smtClean="0">
                <a:solidFill>
                  <a:srgbClr val="004494"/>
                </a:solidFill>
                <a:sym typeface="Wingdings" panose="05000000000000000000" pitchFamily="2" charset="2"/>
              </a:rPr>
              <a:t>Preliminary RDM considerations included in the HE proposal forms</a:t>
            </a:r>
          </a:p>
          <a:p>
            <a:pPr lvl="1" algn="just">
              <a:lnSpc>
                <a:spcPct val="100000"/>
              </a:lnSpc>
              <a:spcAft>
                <a:spcPts val="1200"/>
              </a:spcAft>
              <a:buClr>
                <a:srgbClr val="FFC000"/>
              </a:buClr>
            </a:pPr>
            <a:r>
              <a:rPr lang="en-US" dirty="0">
                <a:solidFill>
                  <a:srgbClr val="004494"/>
                </a:solidFill>
                <a:sym typeface="Wingdings" panose="05000000000000000000" pitchFamily="2" charset="2"/>
              </a:rPr>
              <a:t>N</a:t>
            </a:r>
            <a:r>
              <a:rPr lang="en-US" dirty="0" smtClean="0">
                <a:solidFill>
                  <a:srgbClr val="004494"/>
                </a:solidFill>
                <a:sym typeface="Wingdings" panose="05000000000000000000" pitchFamily="2" charset="2"/>
              </a:rPr>
              <a:t>ow defining templates/common elements </a:t>
            </a:r>
            <a:r>
              <a:rPr lang="en-US" dirty="0">
                <a:solidFill>
                  <a:srgbClr val="004494"/>
                </a:solidFill>
                <a:sym typeface="Wingdings" panose="05000000000000000000" pitchFamily="2" charset="2"/>
              </a:rPr>
              <a:t>for </a:t>
            </a:r>
            <a:r>
              <a:rPr lang="en-US" dirty="0" smtClean="0">
                <a:solidFill>
                  <a:srgbClr val="004494"/>
                </a:solidFill>
                <a:sym typeface="Wingdings" panose="05000000000000000000" pitchFamily="2" charset="2"/>
              </a:rPr>
              <a:t>HE respecting e.g. the core </a:t>
            </a:r>
            <a:r>
              <a:rPr lang="en-US" dirty="0">
                <a:solidFill>
                  <a:srgbClr val="004494"/>
                </a:solidFill>
                <a:sym typeface="Wingdings" panose="05000000000000000000" pitchFamily="2" charset="2"/>
              </a:rPr>
              <a:t>elements from the SE </a:t>
            </a:r>
            <a:r>
              <a:rPr lang="en-US" dirty="0" smtClean="0">
                <a:solidFill>
                  <a:srgbClr val="004494"/>
                </a:solidFill>
                <a:sym typeface="Wingdings" panose="05000000000000000000" pitchFamily="2" charset="2"/>
              </a:rPr>
              <a:t>guidance</a:t>
            </a:r>
          </a:p>
          <a:p>
            <a:pPr lvl="1" algn="just">
              <a:lnSpc>
                <a:spcPct val="100000"/>
              </a:lnSpc>
              <a:spcAft>
                <a:spcPts val="1200"/>
              </a:spcAft>
              <a:buClr>
                <a:srgbClr val="FFC000"/>
              </a:buClr>
            </a:pPr>
            <a:r>
              <a:rPr lang="en-US" dirty="0" smtClean="0">
                <a:solidFill>
                  <a:srgbClr val="004494"/>
                </a:solidFill>
                <a:sym typeface="Wingdings" panose="05000000000000000000" pitchFamily="2" charset="2"/>
              </a:rPr>
              <a:t>In addition, the SE DMP evaluation rubric is a valuable resource for researchers, but also for reviewers of DMPs at various stages of the data lifecycle</a:t>
            </a:r>
          </a:p>
        </p:txBody>
      </p:sp>
    </p:spTree>
    <p:custDataLst>
      <p:tags r:id="rId1"/>
    </p:custDataLst>
    <p:extLst>
      <p:ext uri="{BB962C8B-B14F-4D97-AF65-F5344CB8AC3E}">
        <p14:creationId xmlns:p14="http://schemas.microsoft.com/office/powerpoint/2010/main" val="110369815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OFFISYNC_CONTAIN_GUIDS" val="TRUE"/>
</p:tagLst>
</file>

<file path=ppt/tags/tag10.xml><?xml version="1.0" encoding="utf-8"?>
<p:tagLst xmlns:a="http://schemas.openxmlformats.org/drawingml/2006/main" xmlns:r="http://schemas.openxmlformats.org/officeDocument/2006/relationships" xmlns:p="http://schemas.openxmlformats.org/presentationml/2006/main">
  <p:tag name="OFFISYNC_SLIDE_GUID" val="a007aac3-65b8-4e2d-994a-44d2bc7e38f7"/>
</p:tagLst>
</file>

<file path=ppt/tags/tag11.xml><?xml version="1.0" encoding="utf-8"?>
<p:tagLst xmlns:a="http://schemas.openxmlformats.org/drawingml/2006/main" xmlns:r="http://schemas.openxmlformats.org/officeDocument/2006/relationships" xmlns:p="http://schemas.openxmlformats.org/presentationml/2006/main">
  <p:tag name="OFFISYNC_SLIDE_GUID" val="1425b822-24f7-41ae-a867-a385264d9b27"/>
</p:tagLst>
</file>

<file path=ppt/tags/tag12.xml><?xml version="1.0" encoding="utf-8"?>
<p:tagLst xmlns:a="http://schemas.openxmlformats.org/drawingml/2006/main" xmlns:r="http://schemas.openxmlformats.org/officeDocument/2006/relationships" xmlns:p="http://schemas.openxmlformats.org/presentationml/2006/main">
  <p:tag name="OFFISYNC_SLIDE_GUID" val="1425b822-24f7-41ae-a867-a385264d9b27"/>
</p:tagLst>
</file>

<file path=ppt/tags/tag13.xml><?xml version="1.0" encoding="utf-8"?>
<p:tagLst xmlns:a="http://schemas.openxmlformats.org/drawingml/2006/main" xmlns:r="http://schemas.openxmlformats.org/officeDocument/2006/relationships" xmlns:p="http://schemas.openxmlformats.org/presentationml/2006/main">
  <p:tag name="OFFISYNC_SLIDE_GUID" val="1425b822-24f7-41ae-a867-a385264d9b27"/>
</p:tagLst>
</file>

<file path=ppt/tags/tag14.xml><?xml version="1.0" encoding="utf-8"?>
<p:tagLst xmlns:a="http://schemas.openxmlformats.org/drawingml/2006/main" xmlns:r="http://schemas.openxmlformats.org/officeDocument/2006/relationships" xmlns:p="http://schemas.openxmlformats.org/presentationml/2006/main">
  <p:tag name="OFFISYNC_SLIDE_GUID" val="fdfdf7ac-85be-478d-a2b2-3e38eb2bd0cf"/>
</p:tagLst>
</file>

<file path=ppt/tags/tag15.xml><?xml version="1.0" encoding="utf-8"?>
<p:tagLst xmlns:a="http://schemas.openxmlformats.org/drawingml/2006/main" xmlns:r="http://schemas.openxmlformats.org/officeDocument/2006/relationships" xmlns:p="http://schemas.openxmlformats.org/presentationml/2006/main">
  <p:tag name="OFFISYNC_SLIDE_GUID" val="1425b822-24f7-41ae-a867-a385264d9b27"/>
</p:tagLst>
</file>

<file path=ppt/tags/tag16.xml><?xml version="1.0" encoding="utf-8"?>
<p:tagLst xmlns:a="http://schemas.openxmlformats.org/drawingml/2006/main" xmlns:r="http://schemas.openxmlformats.org/officeDocument/2006/relationships" xmlns:p="http://schemas.openxmlformats.org/presentationml/2006/main">
  <p:tag name="OFFISYNC_SLIDE_GUID" val="e5413690-b351-44ce-884f-121c2e76d8e5"/>
</p:tagLst>
</file>

<file path=ppt/tags/tag17.xml><?xml version="1.0" encoding="utf-8"?>
<p:tagLst xmlns:a="http://schemas.openxmlformats.org/drawingml/2006/main" xmlns:r="http://schemas.openxmlformats.org/officeDocument/2006/relationships" xmlns:p="http://schemas.openxmlformats.org/presentationml/2006/main">
  <p:tag name="OFFISYNC_SLIDE_GUID" val="355af687-23db-4fa0-97e8-4c8dc86e7eb9"/>
</p:tagLst>
</file>

<file path=ppt/tags/tag18.xml><?xml version="1.0" encoding="utf-8"?>
<p:tagLst xmlns:a="http://schemas.openxmlformats.org/drawingml/2006/main" xmlns:r="http://schemas.openxmlformats.org/officeDocument/2006/relationships" xmlns:p="http://schemas.openxmlformats.org/presentationml/2006/main">
  <p:tag name="OFFISYNC_SLIDE_GUID" val="54b45ba8-66fe-4ccd-aa4b-e4e7eeab1b57"/>
</p:tagLst>
</file>

<file path=ppt/tags/tag2.xml><?xml version="1.0" encoding="utf-8"?>
<p:tagLst xmlns:a="http://schemas.openxmlformats.org/drawingml/2006/main" xmlns:r="http://schemas.openxmlformats.org/officeDocument/2006/relationships" xmlns:p="http://schemas.openxmlformats.org/presentationml/2006/main">
  <p:tag name="OFFISYNC_SLIDE_GUID" val="618189b2-0483-4146-aae6-93a49573020e"/>
</p:tagLst>
</file>

<file path=ppt/tags/tag3.xml><?xml version="1.0" encoding="utf-8"?>
<p:tagLst xmlns:a="http://schemas.openxmlformats.org/drawingml/2006/main" xmlns:r="http://schemas.openxmlformats.org/officeDocument/2006/relationships" xmlns:p="http://schemas.openxmlformats.org/presentationml/2006/main">
  <p:tag name="OFFISYNC_SLIDE_GUID" val="13b9d2fa-e72d-405a-b5e7-0c4dda4d334d"/>
</p:tagLst>
</file>

<file path=ppt/tags/tag4.xml><?xml version="1.0" encoding="utf-8"?>
<p:tagLst xmlns:a="http://schemas.openxmlformats.org/drawingml/2006/main" xmlns:r="http://schemas.openxmlformats.org/officeDocument/2006/relationships" xmlns:p="http://schemas.openxmlformats.org/presentationml/2006/main">
  <p:tag name="OFFISYNC_SLIDE_GUID" val="e1e628be-8abf-4108-9e0c-37f45c4f21ab"/>
</p:tagLst>
</file>

<file path=ppt/tags/tag5.xml><?xml version="1.0" encoding="utf-8"?>
<p:tagLst xmlns:a="http://schemas.openxmlformats.org/drawingml/2006/main" xmlns:r="http://schemas.openxmlformats.org/officeDocument/2006/relationships" xmlns:p="http://schemas.openxmlformats.org/presentationml/2006/main">
  <p:tag name="OFFISYNC_SLIDE_GUID" val="3dd45522-ac8a-4aa4-a1c9-07b8d4ca5a14"/>
</p:tagLst>
</file>

<file path=ppt/tags/tag6.xml><?xml version="1.0" encoding="utf-8"?>
<p:tagLst xmlns:a="http://schemas.openxmlformats.org/drawingml/2006/main" xmlns:r="http://schemas.openxmlformats.org/officeDocument/2006/relationships" xmlns:p="http://schemas.openxmlformats.org/presentationml/2006/main">
  <p:tag name="OFFISYNC_SLIDE_GUID" val="3dd45522-ac8a-4aa4-a1c9-07b8d4ca5a14"/>
</p:tagLst>
</file>

<file path=ppt/tags/tag7.xml><?xml version="1.0" encoding="utf-8"?>
<p:tagLst xmlns:a="http://schemas.openxmlformats.org/drawingml/2006/main" xmlns:r="http://schemas.openxmlformats.org/officeDocument/2006/relationships" xmlns:p="http://schemas.openxmlformats.org/presentationml/2006/main">
  <p:tag name="OFFISYNC_SLIDE_GUID" val="9c8e8ca8-e0d3-4b78-9ae3-7006de42db83"/>
</p:tagLst>
</file>

<file path=ppt/tags/tag8.xml><?xml version="1.0" encoding="utf-8"?>
<p:tagLst xmlns:a="http://schemas.openxmlformats.org/drawingml/2006/main" xmlns:r="http://schemas.openxmlformats.org/officeDocument/2006/relationships" xmlns:p="http://schemas.openxmlformats.org/presentationml/2006/main">
  <p:tag name="OFFISYNC_SLIDE_GUID" val="a007aac3-65b8-4e2d-994a-44d2bc7e38f7"/>
</p:tagLst>
</file>

<file path=ppt/tags/tag9.xml><?xml version="1.0" encoding="utf-8"?>
<p:tagLst xmlns:a="http://schemas.openxmlformats.org/drawingml/2006/main" xmlns:r="http://schemas.openxmlformats.org/officeDocument/2006/relationships" xmlns:p="http://schemas.openxmlformats.org/presentationml/2006/main">
  <p:tag name="OFFISYNC_SLIDE_GUID" val="a007aac3-65b8-4e2d-994a-44d2bc7e38f7"/>
</p:tagLst>
</file>

<file path=ppt/theme/theme1.xml><?xml version="1.0" encoding="utf-8"?>
<a:theme xmlns:a="http://schemas.openxmlformats.org/drawingml/2006/main" name="Office Theme">
  <a:themeElements>
    <a:clrScheme name="EC colour scheme">
      <a:dk1>
        <a:srgbClr val="4D4D4D"/>
      </a:dk1>
      <a:lt1>
        <a:srgbClr val="FFFFFF"/>
      </a:lt1>
      <a:dk2>
        <a:srgbClr val="034EA2"/>
      </a:dk2>
      <a:lt2>
        <a:srgbClr val="D3E8F9"/>
      </a:lt2>
      <a:accent1>
        <a:srgbClr val="1E858B"/>
      </a:accent1>
      <a:accent2>
        <a:srgbClr val="4BC5DE"/>
      </a:accent2>
      <a:accent3>
        <a:srgbClr val="1EC08A"/>
      </a:accent3>
      <a:accent4>
        <a:srgbClr val="ED8D2F"/>
      </a:accent4>
      <a:accent5>
        <a:srgbClr val="FFC000"/>
      </a:accent5>
      <a:accent6>
        <a:srgbClr val="E76C53"/>
      </a:accent6>
      <a:hlink>
        <a:srgbClr val="0563C1"/>
      </a:hlink>
      <a:folHlink>
        <a:srgbClr val="24337E"/>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_Presentation.pptx" id="{DF0E4C23-23CF-4CA0-B78D-4EE4E4812529}" vid="{A275074F-6DFA-4FBF-AA5C-38C3649C393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F098AE41A192E4C85C747A9850AEF9A" ma:contentTypeVersion="1" ma:contentTypeDescription="Create a new document." ma:contentTypeScope="" ma:versionID="5a8770b97c883eee6e80458dbe9e6cc2">
  <xsd:schema xmlns:xsd="http://www.w3.org/2001/XMLSchema" xmlns:xs="http://www.w3.org/2001/XMLSchema" xmlns:p="http://schemas.microsoft.com/office/2006/metadata/properties" xmlns:ns1="http://schemas.microsoft.com/sharepoint/v3" targetNamespace="http://schemas.microsoft.com/office/2006/metadata/properties" ma:root="true" ma:fieldsID="ef2aa9ed40e72a78c3822fc753b43e8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4B1CAF70-02D1-4551-A536-63581F6A8097}">
  <ds:schemaRefs>
    <ds:schemaRef ds:uri="http://schemas.microsoft.com/sharepoint/v3/contenttype/forms"/>
  </ds:schemaRefs>
</ds:datastoreItem>
</file>

<file path=customXml/itemProps2.xml><?xml version="1.0" encoding="utf-8"?>
<ds:datastoreItem xmlns:ds="http://schemas.openxmlformats.org/officeDocument/2006/customXml" ds:itemID="{72EEACE0-6474-4130-B64E-D9F9E5478D4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FF87431-2774-4E17-BE38-8A579357848D}">
  <ds:schemaRefs>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4709</TotalTime>
  <Words>2328</Words>
  <Application>Microsoft Office PowerPoint</Application>
  <PresentationFormat>Widescreen</PresentationFormat>
  <Paragraphs>170</Paragraphs>
  <Slides>17</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Wingdings</vt:lpstr>
      <vt:lpstr>Office Theme</vt:lpstr>
      <vt:lpstr>Driving the paradigm shift towards Open Science:  FAIR data</vt:lpstr>
      <vt:lpstr>Data</vt:lpstr>
      <vt:lpstr>Open Science for us at the EC</vt:lpstr>
      <vt:lpstr>Horizon 2020 &amp; Horizon Europe</vt:lpstr>
      <vt:lpstr>Evolution of our policies across the FPs</vt:lpstr>
      <vt:lpstr>Research data under Horizon Europe</vt:lpstr>
      <vt:lpstr>Other research outputs under Horizon Europe</vt:lpstr>
      <vt:lpstr>Trusted repositories under Horizon Europe</vt:lpstr>
      <vt:lpstr>Key documents </vt:lpstr>
      <vt:lpstr>FAIR is great. What’s next?</vt:lpstr>
      <vt:lpstr>FAIR Data Maturity Model </vt:lpstr>
      <vt:lpstr>The FAIRware initiative</vt:lpstr>
      <vt:lpstr>FAIR and data sharing against the Sars-CoV-2</vt:lpstr>
      <vt:lpstr>FAIR and data sharing, modelling and processing</vt:lpstr>
      <vt:lpstr>How do we move forward?</vt:lpstr>
      <vt:lpstr>Keep in touch</vt:lpstr>
      <vt:lpstr>Thank you</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Yvonne (COMM)</dc:creator>
  <cp:lastModifiedBy>CASORRAN Carlos (RTD)</cp:lastModifiedBy>
  <cp:revision>264</cp:revision>
  <dcterms:created xsi:type="dcterms:W3CDTF">2019-08-09T12:06:42Z</dcterms:created>
  <dcterms:modified xsi:type="dcterms:W3CDTF">2021-02-25T09:45:01Z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0x010100AF098AE41A192E4C85C747A9850AEF9A</vt:lpwstr>
  </property>
</Properties>
</file>