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3" r:id="rId3"/>
    <p:sldId id="261" r:id="rId4"/>
    <p:sldId id="266" r:id="rId5"/>
    <p:sldId id="276" r:id="rId6"/>
    <p:sldId id="267" r:id="rId7"/>
    <p:sldId id="277" r:id="rId8"/>
    <p:sldId id="273" r:id="rId9"/>
    <p:sldId id="274" r:id="rId10"/>
    <p:sldId id="268" r:id="rId11"/>
    <p:sldId id="269" r:id="rId12"/>
    <p:sldId id="270" r:id="rId13"/>
    <p:sldId id="280" r:id="rId14"/>
    <p:sldId id="281" r:id="rId15"/>
    <p:sldId id="282" r:id="rId16"/>
    <p:sldId id="283" r:id="rId17"/>
    <p:sldId id="284" r:id="rId18"/>
    <p:sldId id="279" r:id="rId19"/>
    <p:sldId id="285" r:id="rId20"/>
    <p:sldId id="286" r:id="rId21"/>
    <p:sldId id="275"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3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C42BAD-32C9-4AD7-99D8-26A35779ED17}" type="datetimeFigureOut">
              <a:rPr lang="ru-RU" smtClean="0"/>
              <a:t>08.04.2021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9A557-967E-403E-85F8-BF0319E03B4B}" type="slidenum">
              <a:rPr lang="ru-RU" smtClean="0"/>
              <a:t>‹#›</a:t>
            </a:fld>
            <a:endParaRPr lang="ru-RU"/>
          </a:p>
        </p:txBody>
      </p:sp>
    </p:spTree>
    <p:extLst>
      <p:ext uri="{BB962C8B-B14F-4D97-AF65-F5344CB8AC3E}">
        <p14:creationId xmlns:p14="http://schemas.microsoft.com/office/powerpoint/2010/main" val="284510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72C8056-6F34-4D1D-BC70-DEF2D99A1B96}" type="datetime1">
              <a:rPr lang="ru-RU" smtClean="0"/>
              <a:t>08.04.2021</a:t>
            </a:fld>
            <a:endParaRPr lang="ru-RU"/>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113389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45BEF1-FD59-457E-B1D3-EBFB3A67D872}" type="datetime1">
              <a:rPr lang="ru-RU" smtClean="0"/>
              <a:t>08.04.2021</a:t>
            </a:fld>
            <a:endParaRPr lang="ru-RU"/>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382317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6F6EF6-5290-415C-B293-6D58F67B834C}" type="datetime1">
              <a:rPr lang="ru-RU" smtClean="0"/>
              <a:t>08.04.2021</a:t>
            </a:fld>
            <a:endParaRPr lang="ru-RU"/>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393899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5EB6F01-D4CE-4FF8-9515-B82083BCC388}" type="datetime1">
              <a:rPr lang="ru-RU" smtClean="0"/>
              <a:t>08.04.2021</a:t>
            </a:fld>
            <a:endParaRPr lang="ru-RU"/>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55274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CB9F0C-D776-449B-905E-FB21DBE7D625}" type="datetime1">
              <a:rPr lang="ru-RU" smtClean="0"/>
              <a:t>08.04.2021</a:t>
            </a:fld>
            <a:endParaRPr lang="ru-RU"/>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39595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25C93E4-EBEB-486C-B68B-87188A7409A4}" type="datetime1">
              <a:rPr lang="ru-RU" smtClean="0"/>
              <a:t>08.04.2021</a:t>
            </a:fld>
            <a:endParaRPr lang="ru-RU"/>
          </a:p>
        </p:txBody>
      </p:sp>
      <p:sp>
        <p:nvSpPr>
          <p:cNvPr id="6" name="Нижний колонтитул 5"/>
          <p:cNvSpPr>
            <a:spLocks noGrp="1"/>
          </p:cNvSpPr>
          <p:nvPr>
            <p:ph type="ftr" sz="quarter" idx="11"/>
          </p:nvPr>
        </p:nvSpPr>
        <p:spPr/>
        <p:txBody>
          <a:bodyPr/>
          <a:lstStyle/>
          <a:p>
            <a:r>
              <a:rPr lang="en-US" smtClean="0"/>
              <a:t>SCU workshop 19-21 April, 2021</a:t>
            </a:r>
            <a:endParaRPr lang="ru-RU"/>
          </a:p>
        </p:txBody>
      </p:sp>
      <p:sp>
        <p:nvSpPr>
          <p:cNvPr id="7" name="Номер слайда 6"/>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401192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81D3026-8826-4892-952D-6B871E02F84B}" type="datetime1">
              <a:rPr lang="ru-RU" smtClean="0"/>
              <a:t>08.04.2021</a:t>
            </a:fld>
            <a:endParaRPr lang="ru-RU"/>
          </a:p>
        </p:txBody>
      </p:sp>
      <p:sp>
        <p:nvSpPr>
          <p:cNvPr id="8" name="Нижний колонтитул 7"/>
          <p:cNvSpPr>
            <a:spLocks noGrp="1"/>
          </p:cNvSpPr>
          <p:nvPr>
            <p:ph type="ftr" sz="quarter" idx="11"/>
          </p:nvPr>
        </p:nvSpPr>
        <p:spPr/>
        <p:txBody>
          <a:bodyPr/>
          <a:lstStyle/>
          <a:p>
            <a:r>
              <a:rPr lang="en-US" smtClean="0"/>
              <a:t>SCU workshop 19-21 April, 2021</a:t>
            </a:r>
            <a:endParaRPr lang="ru-RU"/>
          </a:p>
        </p:txBody>
      </p:sp>
      <p:sp>
        <p:nvSpPr>
          <p:cNvPr id="9" name="Номер слайда 8"/>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80024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7327E5-6F38-4EC6-83E9-EA673753D62F}" type="datetime1">
              <a:rPr lang="ru-RU" smtClean="0"/>
              <a:t>08.04.2021</a:t>
            </a:fld>
            <a:endParaRPr lang="ru-RU"/>
          </a:p>
        </p:txBody>
      </p:sp>
      <p:sp>
        <p:nvSpPr>
          <p:cNvPr id="4" name="Нижний колонтитул 3"/>
          <p:cNvSpPr>
            <a:spLocks noGrp="1"/>
          </p:cNvSpPr>
          <p:nvPr>
            <p:ph type="ftr" sz="quarter" idx="11"/>
          </p:nvPr>
        </p:nvSpPr>
        <p:spPr/>
        <p:txBody>
          <a:bodyPr/>
          <a:lstStyle/>
          <a:p>
            <a:r>
              <a:rPr lang="en-US" smtClean="0"/>
              <a:t>SCU workshop 19-21 April, 2021</a:t>
            </a:r>
            <a:endParaRPr lang="ru-RU"/>
          </a:p>
        </p:txBody>
      </p:sp>
      <p:sp>
        <p:nvSpPr>
          <p:cNvPr id="5" name="Номер слайда 4"/>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176639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530EE6-A933-414E-8F15-AEDC77C591F3}" type="datetime1">
              <a:rPr lang="ru-RU" smtClean="0"/>
              <a:t>08.04.2021</a:t>
            </a:fld>
            <a:endParaRPr lang="ru-RU"/>
          </a:p>
        </p:txBody>
      </p:sp>
      <p:sp>
        <p:nvSpPr>
          <p:cNvPr id="3" name="Нижний колонтитул 2"/>
          <p:cNvSpPr>
            <a:spLocks noGrp="1"/>
          </p:cNvSpPr>
          <p:nvPr>
            <p:ph type="ftr" sz="quarter" idx="11"/>
          </p:nvPr>
        </p:nvSpPr>
        <p:spPr/>
        <p:txBody>
          <a:bodyPr/>
          <a:lstStyle/>
          <a:p>
            <a:r>
              <a:rPr lang="en-US" smtClean="0"/>
              <a:t>SCU workshop 19-21 April, 2021</a:t>
            </a:r>
            <a:endParaRPr lang="ru-RU"/>
          </a:p>
        </p:txBody>
      </p:sp>
      <p:sp>
        <p:nvSpPr>
          <p:cNvPr id="4" name="Номер слайда 3"/>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198225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682143A-219F-45BD-A023-B324421E793E}" type="datetime1">
              <a:rPr lang="ru-RU" smtClean="0"/>
              <a:t>08.04.2021</a:t>
            </a:fld>
            <a:endParaRPr lang="ru-RU"/>
          </a:p>
        </p:txBody>
      </p:sp>
      <p:sp>
        <p:nvSpPr>
          <p:cNvPr id="6" name="Нижний колонтитул 5"/>
          <p:cNvSpPr>
            <a:spLocks noGrp="1"/>
          </p:cNvSpPr>
          <p:nvPr>
            <p:ph type="ftr" sz="quarter" idx="11"/>
          </p:nvPr>
        </p:nvSpPr>
        <p:spPr/>
        <p:txBody>
          <a:bodyPr/>
          <a:lstStyle/>
          <a:p>
            <a:r>
              <a:rPr lang="en-US" smtClean="0"/>
              <a:t>SCU workshop 19-21 April, 2021</a:t>
            </a:r>
            <a:endParaRPr lang="ru-RU"/>
          </a:p>
        </p:txBody>
      </p:sp>
      <p:sp>
        <p:nvSpPr>
          <p:cNvPr id="7" name="Номер слайда 6"/>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7084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F6637FE-4792-4C4C-8F46-FE48D4DCEFC7}" type="datetime1">
              <a:rPr lang="ru-RU" smtClean="0"/>
              <a:t>08.04.2021</a:t>
            </a:fld>
            <a:endParaRPr lang="ru-RU"/>
          </a:p>
        </p:txBody>
      </p:sp>
      <p:sp>
        <p:nvSpPr>
          <p:cNvPr id="6" name="Нижний колонтитул 5"/>
          <p:cNvSpPr>
            <a:spLocks noGrp="1"/>
          </p:cNvSpPr>
          <p:nvPr>
            <p:ph type="ftr" sz="quarter" idx="11"/>
          </p:nvPr>
        </p:nvSpPr>
        <p:spPr/>
        <p:txBody>
          <a:bodyPr/>
          <a:lstStyle/>
          <a:p>
            <a:r>
              <a:rPr lang="en-US" smtClean="0"/>
              <a:t>SCU workshop 19-21 April, 2021</a:t>
            </a:r>
            <a:endParaRPr lang="ru-RU"/>
          </a:p>
        </p:txBody>
      </p:sp>
      <p:sp>
        <p:nvSpPr>
          <p:cNvPr id="7" name="Номер слайда 6"/>
          <p:cNvSpPr>
            <a:spLocks noGrp="1"/>
          </p:cNvSpPr>
          <p:nvPr>
            <p:ph type="sldNum" sz="quarter" idx="12"/>
          </p:nvPr>
        </p:nvSpPr>
        <p:spPr/>
        <p:txBody>
          <a:bodyPr/>
          <a:lstStyle/>
          <a:p>
            <a:fld id="{F50495FD-DD82-4CE9-B3D1-0FF951E69FC7}" type="slidenum">
              <a:rPr lang="ru-RU" smtClean="0"/>
              <a:t>‹#›</a:t>
            </a:fld>
            <a:endParaRPr lang="ru-RU"/>
          </a:p>
        </p:txBody>
      </p:sp>
    </p:spTree>
    <p:extLst>
      <p:ext uri="{BB962C8B-B14F-4D97-AF65-F5344CB8AC3E}">
        <p14:creationId xmlns:p14="http://schemas.microsoft.com/office/powerpoint/2010/main" val="316513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4EFF9-C798-48AA-8917-DDBC5E94273B}" type="datetime1">
              <a:rPr lang="ru-RU" smtClean="0"/>
              <a:t>08.04.2021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SCU workshop 19-21 April, 2021</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495FD-DD82-4CE9-B3D1-0FF951E69FC7}" type="slidenum">
              <a:rPr lang="ru-RU" smtClean="0"/>
              <a:t>‹#›</a:t>
            </a:fld>
            <a:endParaRPr lang="ru-RU"/>
          </a:p>
        </p:txBody>
      </p:sp>
    </p:spTree>
    <p:extLst>
      <p:ext uri="{BB962C8B-B14F-4D97-AF65-F5344CB8AC3E}">
        <p14:creationId xmlns:p14="http://schemas.microsoft.com/office/powerpoint/2010/main" val="155783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wmf"/></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xml"/><Relationship Id="rId5" Type="http://schemas.openxmlformats.org/officeDocument/2006/relationships/image" Target="../media/image59.wmf"/><Relationship Id="rId4" Type="http://schemas.openxmlformats.org/officeDocument/2006/relationships/image" Target="../media/image58.wm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5.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67.wmf"/><Relationship Id="rId4" Type="http://schemas.openxmlformats.org/officeDocument/2006/relationships/image" Target="../media/image64.wmf"/><Relationship Id="rId9" Type="http://schemas.openxmlformats.org/officeDocument/2006/relationships/oleObject" Target="../embeddings/oleObject5.bin"/><Relationship Id="rId14" Type="http://schemas.openxmlformats.org/officeDocument/2006/relationships/image" Target="../media/image69.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1.bin"/><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84785"/>
            <a:ext cx="7772400" cy="2115666"/>
          </a:xfrm>
        </p:spPr>
        <p:txBody>
          <a:bodyPr>
            <a:normAutofit fontScale="90000"/>
          </a:bodyPr>
          <a:lstStyle/>
          <a:p>
            <a:r>
              <a:rPr lang="en-US" dirty="0"/>
              <a:t>Magnetic design and manufacturing challenges of </a:t>
            </a:r>
            <a:r>
              <a:rPr lang="en-US" dirty="0" smtClean="0"/>
              <a:t>SCU with horizontal racetrack geometries</a:t>
            </a:r>
            <a:endParaRPr lang="ru-RU" dirty="0"/>
          </a:p>
        </p:txBody>
      </p:sp>
      <p:sp>
        <p:nvSpPr>
          <p:cNvPr id="3" name="Подзаголовок 2"/>
          <p:cNvSpPr>
            <a:spLocks noGrp="1"/>
          </p:cNvSpPr>
          <p:nvPr>
            <p:ph type="subTitle" idx="1"/>
          </p:nvPr>
        </p:nvSpPr>
        <p:spPr/>
        <p:txBody>
          <a:bodyPr/>
          <a:lstStyle/>
          <a:p>
            <a:r>
              <a:rPr lang="en-US" sz="2800" b="1" dirty="0" smtClean="0"/>
              <a:t>Nikolay </a:t>
            </a:r>
            <a:r>
              <a:rPr lang="en-US" sz="2800" b="1" dirty="0" err="1" smtClean="0"/>
              <a:t>Mezentsev</a:t>
            </a:r>
            <a:endParaRPr lang="en-US" sz="2800" b="1" dirty="0" smtClean="0"/>
          </a:p>
          <a:p>
            <a:r>
              <a:rPr lang="en-US" sz="1800" b="1" dirty="0" err="1" smtClean="0"/>
              <a:t>Budker</a:t>
            </a:r>
            <a:r>
              <a:rPr lang="en-US" sz="1800" b="1" dirty="0" smtClean="0"/>
              <a:t> Institute of Nuclear Physics</a:t>
            </a:r>
          </a:p>
          <a:p>
            <a:r>
              <a:rPr lang="en-US" sz="1800" b="1" dirty="0" smtClean="0"/>
              <a:t>Novosibirsk, Russia</a:t>
            </a:r>
            <a:endParaRPr lang="ru-RU" sz="1800" b="1" dirty="0"/>
          </a:p>
        </p:txBody>
      </p:sp>
      <p:sp>
        <p:nvSpPr>
          <p:cNvPr id="4" name="Нижний колонтитул 3"/>
          <p:cNvSpPr>
            <a:spLocks noGrp="1"/>
          </p:cNvSpPr>
          <p:nvPr>
            <p:ph type="ftr" sz="quarter" idx="11"/>
          </p:nvPr>
        </p:nvSpPr>
        <p:spPr/>
        <p:txBody>
          <a:bodyPr/>
          <a:lstStyle/>
          <a:p>
            <a:r>
              <a:rPr lang="en-US" dirty="0" smtClean="0"/>
              <a:t>SCU workshop 19-21 April, 2021</a:t>
            </a:r>
            <a:endParaRPr lang="ru-RU" dirty="0"/>
          </a:p>
        </p:txBody>
      </p:sp>
      <p:sp>
        <p:nvSpPr>
          <p:cNvPr id="5" name="Номер слайда 4"/>
          <p:cNvSpPr>
            <a:spLocks noGrp="1"/>
          </p:cNvSpPr>
          <p:nvPr>
            <p:ph type="sldNum" sz="quarter" idx="12"/>
          </p:nvPr>
        </p:nvSpPr>
        <p:spPr/>
        <p:txBody>
          <a:bodyPr/>
          <a:lstStyle/>
          <a:p>
            <a:fld id="{F50495FD-DD82-4CE9-B3D1-0FF951E69FC7}" type="slidenum">
              <a:rPr lang="ru-RU" smtClean="0"/>
              <a:t>1</a:t>
            </a:fld>
            <a:endParaRPr lang="ru-RU"/>
          </a:p>
        </p:txBody>
      </p:sp>
    </p:spTree>
    <p:extLst>
      <p:ext uri="{BB962C8B-B14F-4D97-AF65-F5344CB8AC3E}">
        <p14:creationId xmlns:p14="http://schemas.microsoft.com/office/powerpoint/2010/main" val="780314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tretch>
            <a:fillRect/>
          </a:stretch>
        </p:blipFill>
        <p:spPr>
          <a:xfrm>
            <a:off x="971600" y="912887"/>
            <a:ext cx="6984776" cy="5324425"/>
          </a:xfrm>
          <a:prstGeom prst="rect">
            <a:avLst/>
          </a:prstGeom>
        </p:spPr>
      </p:pic>
      <p:sp>
        <p:nvSpPr>
          <p:cNvPr id="3" name="TextBox 2"/>
          <p:cNvSpPr txBox="1"/>
          <p:nvPr/>
        </p:nvSpPr>
        <p:spPr>
          <a:xfrm>
            <a:off x="755576" y="332656"/>
            <a:ext cx="7560840" cy="369332"/>
          </a:xfrm>
          <a:prstGeom prst="rect">
            <a:avLst/>
          </a:prstGeom>
          <a:noFill/>
        </p:spPr>
        <p:txBody>
          <a:bodyPr wrap="square" rtlCol="0">
            <a:spAutoFit/>
          </a:bodyPr>
          <a:lstStyle/>
          <a:p>
            <a:r>
              <a:rPr lang="en-US" b="1" dirty="0" smtClean="0"/>
              <a:t>Schematic view of the cryogenic indirect cooling system of the SC </a:t>
            </a:r>
            <a:r>
              <a:rPr lang="en-US" b="1" dirty="0" err="1" smtClean="0"/>
              <a:t>undulator</a:t>
            </a:r>
            <a:r>
              <a:rPr lang="en-US" b="1" dirty="0" smtClean="0"/>
              <a:t> </a:t>
            </a:r>
            <a:endParaRPr lang="ru-RU" b="1" dirty="0"/>
          </a:p>
        </p:txBody>
      </p:sp>
      <p:sp>
        <p:nvSpPr>
          <p:cNvPr id="4" name="Нижний колонтитул 3"/>
          <p:cNvSpPr>
            <a:spLocks noGrp="1"/>
          </p:cNvSpPr>
          <p:nvPr>
            <p:ph type="ftr" sz="quarter" idx="11"/>
          </p:nvPr>
        </p:nvSpPr>
        <p:spPr/>
        <p:txBody>
          <a:bodyPr/>
          <a:lstStyle/>
          <a:p>
            <a:r>
              <a:rPr lang="en-US" smtClean="0"/>
              <a:t>SCU workshop 19-21 April, 2021</a:t>
            </a:r>
            <a:endParaRPr lang="ru-RU"/>
          </a:p>
        </p:txBody>
      </p:sp>
      <p:sp>
        <p:nvSpPr>
          <p:cNvPr id="5" name="Номер слайда 4"/>
          <p:cNvSpPr>
            <a:spLocks noGrp="1"/>
          </p:cNvSpPr>
          <p:nvPr>
            <p:ph type="sldNum" sz="quarter" idx="12"/>
          </p:nvPr>
        </p:nvSpPr>
        <p:spPr/>
        <p:txBody>
          <a:bodyPr/>
          <a:lstStyle/>
          <a:p>
            <a:fld id="{F50495FD-DD82-4CE9-B3D1-0FF951E69FC7}" type="slidenum">
              <a:rPr lang="ru-RU" smtClean="0"/>
              <a:t>10</a:t>
            </a:fld>
            <a:endParaRPr lang="ru-RU"/>
          </a:p>
        </p:txBody>
      </p:sp>
    </p:spTree>
    <p:extLst>
      <p:ext uri="{BB962C8B-B14F-4D97-AF65-F5344CB8AC3E}">
        <p14:creationId xmlns:p14="http://schemas.microsoft.com/office/powerpoint/2010/main" val="3975422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19"/>
            <a:ext cx="6297613"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332656"/>
            <a:ext cx="7560840" cy="369332"/>
          </a:xfrm>
          <a:prstGeom prst="rect">
            <a:avLst/>
          </a:prstGeom>
          <a:noFill/>
        </p:spPr>
        <p:txBody>
          <a:bodyPr wrap="square" rtlCol="0">
            <a:spAutoFit/>
          </a:bodyPr>
          <a:lstStyle/>
          <a:p>
            <a:r>
              <a:rPr lang="en-US" b="1" dirty="0" smtClean="0"/>
              <a:t>Cross section of the cryogenic indirect cooling system of the SC </a:t>
            </a:r>
            <a:r>
              <a:rPr lang="en-US" b="1" dirty="0" err="1" smtClean="0"/>
              <a:t>undulator</a:t>
            </a:r>
            <a:r>
              <a:rPr lang="en-US" b="1" dirty="0" smtClean="0"/>
              <a:t> </a:t>
            </a:r>
            <a:endParaRPr lang="ru-RU" b="1" dirty="0"/>
          </a:p>
        </p:txBody>
      </p:sp>
      <p:sp>
        <p:nvSpPr>
          <p:cNvPr id="2" name="Нижний колонтитул 1"/>
          <p:cNvSpPr>
            <a:spLocks noGrp="1"/>
          </p:cNvSpPr>
          <p:nvPr>
            <p:ph type="ftr" sz="quarter" idx="11"/>
          </p:nvPr>
        </p:nvSpPr>
        <p:spPr/>
        <p:txBody>
          <a:bodyPr/>
          <a:lstStyle/>
          <a:p>
            <a:r>
              <a:rPr lang="en-US" smtClean="0"/>
              <a:t>SCU workshop 19-21 April, 2021</a:t>
            </a:r>
            <a:endParaRPr lang="ru-RU"/>
          </a:p>
        </p:txBody>
      </p:sp>
      <p:sp>
        <p:nvSpPr>
          <p:cNvPr id="4" name="Номер слайда 3"/>
          <p:cNvSpPr>
            <a:spLocks noGrp="1"/>
          </p:cNvSpPr>
          <p:nvPr>
            <p:ph type="sldNum" sz="quarter" idx="12"/>
          </p:nvPr>
        </p:nvSpPr>
        <p:spPr/>
        <p:txBody>
          <a:bodyPr/>
          <a:lstStyle/>
          <a:p>
            <a:fld id="{F50495FD-DD82-4CE9-B3D1-0FF951E69FC7}" type="slidenum">
              <a:rPr lang="ru-RU" smtClean="0"/>
              <a:t>11</a:t>
            </a:fld>
            <a:endParaRPr lang="ru-RU"/>
          </a:p>
        </p:txBody>
      </p:sp>
    </p:spTree>
    <p:extLst>
      <p:ext uri="{BB962C8B-B14F-4D97-AF65-F5344CB8AC3E}">
        <p14:creationId xmlns:p14="http://schemas.microsoft.com/office/powerpoint/2010/main" val="3022822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22" y="620688"/>
            <a:ext cx="4141055" cy="565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161864"/>
            <a:ext cx="7560840" cy="369332"/>
          </a:xfrm>
          <a:prstGeom prst="rect">
            <a:avLst/>
          </a:prstGeom>
          <a:noFill/>
        </p:spPr>
        <p:txBody>
          <a:bodyPr wrap="square" rtlCol="0">
            <a:spAutoFit/>
          </a:bodyPr>
          <a:lstStyle/>
          <a:p>
            <a:r>
              <a:rPr lang="en-US" b="1" dirty="0" smtClean="0"/>
              <a:t>Cross section of the cryogenic indirect cooling system of the SC </a:t>
            </a:r>
            <a:r>
              <a:rPr lang="en-US" b="1" dirty="0" err="1" smtClean="0"/>
              <a:t>undulator</a:t>
            </a:r>
            <a:r>
              <a:rPr lang="en-US" b="1" dirty="0" smtClean="0"/>
              <a:t> </a:t>
            </a:r>
            <a:endParaRPr lang="ru-RU" b="1" dirty="0"/>
          </a:p>
        </p:txBody>
      </p:sp>
      <p:sp>
        <p:nvSpPr>
          <p:cNvPr id="2" name="Нижний колонтитул 1"/>
          <p:cNvSpPr>
            <a:spLocks noGrp="1"/>
          </p:cNvSpPr>
          <p:nvPr>
            <p:ph type="ftr" sz="quarter" idx="11"/>
          </p:nvPr>
        </p:nvSpPr>
        <p:spPr/>
        <p:txBody>
          <a:bodyPr/>
          <a:lstStyle/>
          <a:p>
            <a:r>
              <a:rPr lang="en-US" smtClean="0"/>
              <a:t>SCU workshop 19-21 April, 2021</a:t>
            </a:r>
            <a:endParaRPr lang="ru-RU"/>
          </a:p>
        </p:txBody>
      </p:sp>
      <p:sp>
        <p:nvSpPr>
          <p:cNvPr id="5" name="Номер слайда 4"/>
          <p:cNvSpPr>
            <a:spLocks noGrp="1"/>
          </p:cNvSpPr>
          <p:nvPr>
            <p:ph type="sldNum" sz="quarter" idx="12"/>
          </p:nvPr>
        </p:nvSpPr>
        <p:spPr/>
        <p:txBody>
          <a:bodyPr/>
          <a:lstStyle/>
          <a:p>
            <a:fld id="{F50495FD-DD82-4CE9-B3D1-0FF951E69FC7}" type="slidenum">
              <a:rPr lang="ru-RU" smtClean="0"/>
              <a:t>12</a:t>
            </a:fld>
            <a:endParaRPr lang="ru-RU"/>
          </a:p>
        </p:txBody>
      </p:sp>
      <p:pic>
        <p:nvPicPr>
          <p:cNvPr id="3074" name="Picture 2" descr="D:\Мои документы\Projects\Australia\Photo\Australia 2012-08\2012-08-28 06.30.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700808"/>
            <a:ext cx="3600000" cy="32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977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SCU workshop 19-21 April, 2021</a:t>
            </a:r>
            <a:endParaRPr lang="ru-RU" dirty="0"/>
          </a:p>
        </p:txBody>
      </p:sp>
      <p:sp>
        <p:nvSpPr>
          <p:cNvPr id="3" name="Номер слайда 2"/>
          <p:cNvSpPr>
            <a:spLocks noGrp="1"/>
          </p:cNvSpPr>
          <p:nvPr>
            <p:ph type="sldNum" sz="quarter" idx="12"/>
          </p:nvPr>
        </p:nvSpPr>
        <p:spPr/>
        <p:txBody>
          <a:bodyPr/>
          <a:lstStyle/>
          <a:p>
            <a:fld id="{751DF181-4817-4C14-92C3-F830506E0DAA}" type="slidenum">
              <a:rPr lang="ru-RU" smtClean="0"/>
              <a:t>13</a:t>
            </a:fld>
            <a:endParaRPr lang="ru-RU" dirty="0"/>
          </a:p>
        </p:txBody>
      </p:sp>
      <p:sp>
        <p:nvSpPr>
          <p:cNvPr id="6" name="Прямоугольник 5"/>
          <p:cNvSpPr/>
          <p:nvPr/>
        </p:nvSpPr>
        <p:spPr>
          <a:xfrm>
            <a:off x="251520" y="2780928"/>
            <a:ext cx="8746776" cy="338554"/>
          </a:xfrm>
          <a:prstGeom prst="rect">
            <a:avLst/>
          </a:prstGeom>
          <a:solidFill>
            <a:schemeClr val="accent3">
              <a:lumMod val="20000"/>
              <a:lumOff val="80000"/>
            </a:schemeClr>
          </a:solidFill>
          <a:ln w="12700">
            <a:solidFill>
              <a:schemeClr val="tx1"/>
            </a:solidFill>
            <a:prstDash val="solid"/>
          </a:ln>
        </p:spPr>
        <p:txBody>
          <a:bodyPr wrap="square">
            <a:spAutoFit/>
          </a:bodyPr>
          <a:lstStyle/>
          <a:p>
            <a:pPr algn="ctr"/>
            <a:r>
              <a:rPr lang="en-US" sz="1600" b="1" dirty="0" smtClean="0">
                <a:latin typeface="Comic Sans MS" panose="030F0702030302020204" pitchFamily="66" charset="0"/>
              </a:rPr>
              <a:t> </a:t>
            </a:r>
            <a:r>
              <a:rPr lang="en-US" sz="1600" b="1" kern="0" dirty="0">
                <a:solidFill>
                  <a:srgbClr val="002060"/>
                </a:solidFill>
                <a:latin typeface="Comic Sans MS" pitchFamily="66" charset="0"/>
              </a:rPr>
              <a:t>Other types of SCU </a:t>
            </a:r>
            <a:r>
              <a:rPr lang="en-US" sz="1600" b="1" kern="0" dirty="0" err="1">
                <a:solidFill>
                  <a:srgbClr val="002060"/>
                </a:solidFill>
                <a:latin typeface="Comic Sans MS" pitchFamily="66" charset="0"/>
              </a:rPr>
              <a:t>undulators</a:t>
            </a:r>
            <a:r>
              <a:rPr lang="en-US" sz="1600" b="1" kern="0" dirty="0">
                <a:solidFill>
                  <a:srgbClr val="002060"/>
                </a:solidFill>
                <a:latin typeface="Comic Sans MS" pitchFamily="66" charset="0"/>
              </a:rPr>
              <a:t> using the </a:t>
            </a:r>
            <a:r>
              <a:rPr lang="en-US" sz="1600" b="1" kern="0" dirty="0" smtClean="0">
                <a:solidFill>
                  <a:srgbClr val="002060"/>
                </a:solidFill>
                <a:latin typeface="Comic Sans MS" pitchFamily="66" charset="0"/>
              </a:rPr>
              <a:t>horizontal racetrack coils </a:t>
            </a:r>
            <a:r>
              <a:rPr lang="en-US" sz="1600" b="1" kern="0" dirty="0">
                <a:solidFill>
                  <a:srgbClr val="002060"/>
                </a:solidFill>
                <a:latin typeface="Comic Sans MS" pitchFamily="66" charset="0"/>
              </a:rPr>
              <a:t>as a key element</a:t>
            </a:r>
            <a:endParaRPr lang="en-US" sz="1400" dirty="0">
              <a:solidFill>
                <a:schemeClr val="dk1"/>
              </a:solidFill>
              <a:latin typeface="Comic Sans MS" panose="030F0702030302020204" pitchFamily="66" charset="0"/>
            </a:endParaRPr>
          </a:p>
        </p:txBody>
      </p:sp>
    </p:spTree>
    <p:extLst>
      <p:ext uri="{BB962C8B-B14F-4D97-AF65-F5344CB8AC3E}">
        <p14:creationId xmlns:p14="http://schemas.microsoft.com/office/powerpoint/2010/main" val="1788522783"/>
      </p:ext>
    </p:extLst>
  </p:cSld>
  <p:clrMapOvr>
    <a:masterClrMapping/>
  </p:clrMapOvr>
  <mc:AlternateContent xmlns:mc="http://schemas.openxmlformats.org/markup-compatibility/2006" xmlns:p14="http://schemas.microsoft.com/office/powerpoint/2010/main">
    <mc:Choice Requires="p14">
      <p:transition spd="slow" p14:dur="2000" advTm="10197"/>
    </mc:Choice>
    <mc:Fallback xmlns="">
      <p:transition spd="slow" advTm="1019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SCU workshop 19-21 April, 2021</a:t>
            </a:r>
            <a:endParaRPr lang="ru-RU" dirty="0"/>
          </a:p>
        </p:txBody>
      </p:sp>
      <p:sp>
        <p:nvSpPr>
          <p:cNvPr id="3" name="Номер слайда 2"/>
          <p:cNvSpPr>
            <a:spLocks noGrp="1"/>
          </p:cNvSpPr>
          <p:nvPr>
            <p:ph type="sldNum" sz="quarter" idx="12"/>
          </p:nvPr>
        </p:nvSpPr>
        <p:spPr/>
        <p:txBody>
          <a:bodyPr/>
          <a:lstStyle/>
          <a:p>
            <a:fld id="{751DF181-4817-4C14-92C3-F830506E0DAA}" type="slidenum">
              <a:rPr lang="ru-RU" smtClean="0"/>
              <a:t>14</a:t>
            </a:fld>
            <a:endParaRPr lang="ru-RU" dirty="0"/>
          </a:p>
        </p:txBody>
      </p:sp>
      <p:sp>
        <p:nvSpPr>
          <p:cNvPr id="4" name="Прямоугольник 3"/>
          <p:cNvSpPr/>
          <p:nvPr/>
        </p:nvSpPr>
        <p:spPr>
          <a:xfrm>
            <a:off x="1043608" y="171111"/>
            <a:ext cx="7762061" cy="369332"/>
          </a:xfrm>
          <a:prstGeom prst="rect">
            <a:avLst/>
          </a:prstGeom>
        </p:spPr>
        <p:txBody>
          <a:bodyPr wrap="none">
            <a:spAutoFit/>
          </a:bodyPr>
          <a:lstStyle/>
          <a:p>
            <a:pPr lvl="1"/>
            <a:r>
              <a:rPr lang="en-US" b="1" dirty="0" smtClean="0">
                <a:latin typeface="Comic Sans MS" panose="030F0702030302020204" pitchFamily="66" charset="0"/>
              </a:rPr>
              <a:t>Superconducting Undulator </a:t>
            </a:r>
            <a:r>
              <a:rPr lang="en-US" b="1" dirty="0">
                <a:latin typeface="Comic Sans MS" panose="030F0702030302020204" pitchFamily="66" charset="0"/>
              </a:rPr>
              <a:t>with tunable peak </a:t>
            </a:r>
            <a:r>
              <a:rPr lang="en-US" b="1" dirty="0" smtClean="0">
                <a:latin typeface="Comic Sans MS" panose="030F0702030302020204" pitchFamily="66" charset="0"/>
              </a:rPr>
              <a:t>width (SCUTPW) </a:t>
            </a:r>
            <a:endParaRPr lang="ru-RU" b="1" dirty="0">
              <a:latin typeface="Comic Sans MS" panose="030F0702030302020204" pitchFamily="66" charset="0"/>
            </a:endParaRPr>
          </a:p>
        </p:txBody>
      </p:sp>
      <p:sp>
        <p:nvSpPr>
          <p:cNvPr id="5" name="TextBox 4"/>
          <p:cNvSpPr txBox="1"/>
          <p:nvPr/>
        </p:nvSpPr>
        <p:spPr>
          <a:xfrm>
            <a:off x="899590" y="846616"/>
            <a:ext cx="4752529" cy="1200329"/>
          </a:xfrm>
          <a:prstGeom prst="rect">
            <a:avLst/>
          </a:prstGeom>
          <a:noFill/>
        </p:spPr>
        <p:txBody>
          <a:bodyPr wrap="square" rtlCol="0">
            <a:spAutoFit/>
          </a:bodyPr>
          <a:lstStyle/>
          <a:p>
            <a:r>
              <a:rPr lang="en-US" dirty="0"/>
              <a:t>Changing the field in the longitudinal direction by means of shunt correction of current in groups of poles makes it possible to regulate the width of peaks in the radiation spectrum</a:t>
            </a:r>
            <a:endParaRPr lang="ru-RU"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11" y="2155777"/>
            <a:ext cx="618257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D:\Мои документы\СКИФ\ВТСП вводы коррекция\IMG_20200217_133832_новый размер.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282" y="836712"/>
            <a:ext cx="2699352" cy="360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0692" y="5085184"/>
            <a:ext cx="5472608" cy="923330"/>
          </a:xfrm>
          <a:prstGeom prst="rect">
            <a:avLst/>
          </a:prstGeom>
          <a:noFill/>
        </p:spPr>
        <p:txBody>
          <a:bodyPr wrap="square" rtlCol="0">
            <a:spAutoFit/>
          </a:bodyPr>
          <a:lstStyle/>
          <a:p>
            <a:r>
              <a:rPr lang="en-US" dirty="0"/>
              <a:t>Diagram for connecting additional power sources to create a variable field in the undulator groups in the longitudinal direction</a:t>
            </a:r>
            <a:endParaRPr lang="ru-RU" dirty="0"/>
          </a:p>
        </p:txBody>
      </p:sp>
      <p:sp>
        <p:nvSpPr>
          <p:cNvPr id="8" name="TextBox 7"/>
          <p:cNvSpPr txBox="1"/>
          <p:nvPr/>
        </p:nvSpPr>
        <p:spPr>
          <a:xfrm>
            <a:off x="6372200" y="4869160"/>
            <a:ext cx="2448272" cy="1477328"/>
          </a:xfrm>
          <a:prstGeom prst="rect">
            <a:avLst/>
          </a:prstGeom>
          <a:noFill/>
        </p:spPr>
        <p:txBody>
          <a:bodyPr wrap="square" rtlCol="0">
            <a:spAutoFit/>
          </a:bodyPr>
          <a:lstStyle/>
          <a:p>
            <a:r>
              <a:rPr lang="en-US" dirty="0"/>
              <a:t>HTSC current leads for connecting additional current sources to the windings of the undulator</a:t>
            </a:r>
            <a:endParaRPr lang="ru-RU" dirty="0"/>
          </a:p>
        </p:txBody>
      </p:sp>
    </p:spTree>
    <p:extLst>
      <p:ext uri="{BB962C8B-B14F-4D97-AF65-F5344CB8AC3E}">
        <p14:creationId xmlns:p14="http://schemas.microsoft.com/office/powerpoint/2010/main" val="3008678754"/>
      </p:ext>
    </p:extLst>
  </p:cSld>
  <p:clrMapOvr>
    <a:masterClrMapping/>
  </p:clrMapOvr>
  <mc:AlternateContent xmlns:mc="http://schemas.openxmlformats.org/markup-compatibility/2006" xmlns:p14="http://schemas.microsoft.com/office/powerpoint/2010/main">
    <mc:Choice Requires="p14">
      <p:transition spd="slow" p14:dur="2000" advTm="46653"/>
    </mc:Choice>
    <mc:Fallback xmlns="">
      <p:transition spd="slow" advTm="4665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SCU workshop 19-21 April, 2021</a:t>
            </a:r>
            <a:endParaRPr lang="ru-RU" dirty="0"/>
          </a:p>
        </p:txBody>
      </p:sp>
      <p:sp>
        <p:nvSpPr>
          <p:cNvPr id="5" name="Номер слайда 4"/>
          <p:cNvSpPr>
            <a:spLocks noGrp="1"/>
          </p:cNvSpPr>
          <p:nvPr>
            <p:ph type="sldNum" sz="quarter" idx="12"/>
          </p:nvPr>
        </p:nvSpPr>
        <p:spPr/>
        <p:txBody>
          <a:bodyPr/>
          <a:lstStyle/>
          <a:p>
            <a:fld id="{751DF181-4817-4C14-92C3-F830506E0DAA}" type="slidenum">
              <a:rPr lang="ru-RU" smtClean="0"/>
              <a:t>15</a:t>
            </a:fld>
            <a:endParaRPr lang="ru-RU"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28" y="471160"/>
            <a:ext cx="8640000" cy="238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59" y="3645024"/>
            <a:ext cx="2822857"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1256" y="3645024"/>
            <a:ext cx="2822857"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9160" y="3645024"/>
            <a:ext cx="2822857"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79665" y="5877272"/>
            <a:ext cx="2902526" cy="369332"/>
          </a:xfrm>
          <a:prstGeom prst="rect">
            <a:avLst/>
          </a:prstGeom>
          <a:noFill/>
        </p:spPr>
        <p:txBody>
          <a:bodyPr wrap="none" rtlCol="0">
            <a:spAutoFit/>
          </a:bodyPr>
          <a:lstStyle/>
          <a:p>
            <a:r>
              <a:rPr lang="en-US" dirty="0" smtClean="0"/>
              <a:t>Spectrum in region 10-20keV</a:t>
            </a:r>
            <a:endParaRPr lang="ru-RU" dirty="0"/>
          </a:p>
        </p:txBody>
      </p:sp>
      <p:sp>
        <p:nvSpPr>
          <p:cNvPr id="10" name="TextBox 9"/>
          <p:cNvSpPr txBox="1"/>
          <p:nvPr/>
        </p:nvSpPr>
        <p:spPr>
          <a:xfrm>
            <a:off x="24163" y="5805024"/>
            <a:ext cx="2785506" cy="369332"/>
          </a:xfrm>
          <a:prstGeom prst="rect">
            <a:avLst/>
          </a:prstGeom>
          <a:noFill/>
        </p:spPr>
        <p:txBody>
          <a:bodyPr wrap="none" rtlCol="0">
            <a:spAutoFit/>
          </a:bodyPr>
          <a:lstStyle/>
          <a:p>
            <a:r>
              <a:rPr lang="en-US" dirty="0" smtClean="0"/>
              <a:t>Spectrum in region 0-40keV</a:t>
            </a:r>
            <a:endParaRPr lang="ru-RU" dirty="0"/>
          </a:p>
        </p:txBody>
      </p:sp>
      <p:sp>
        <p:nvSpPr>
          <p:cNvPr id="11" name="TextBox 10"/>
          <p:cNvSpPr txBox="1"/>
          <p:nvPr/>
        </p:nvSpPr>
        <p:spPr>
          <a:xfrm>
            <a:off x="6018044" y="5877272"/>
            <a:ext cx="2902526" cy="369332"/>
          </a:xfrm>
          <a:prstGeom prst="rect">
            <a:avLst/>
          </a:prstGeom>
          <a:noFill/>
        </p:spPr>
        <p:txBody>
          <a:bodyPr wrap="none" rtlCol="0">
            <a:spAutoFit/>
          </a:bodyPr>
          <a:lstStyle/>
          <a:p>
            <a:r>
              <a:rPr lang="en-US" dirty="0" smtClean="0"/>
              <a:t>Spectrum in region 20-35keV</a:t>
            </a:r>
            <a:endParaRPr lang="ru-RU" dirty="0"/>
          </a:p>
        </p:txBody>
      </p:sp>
      <p:sp>
        <p:nvSpPr>
          <p:cNvPr id="9" name="TextBox 8"/>
          <p:cNvSpPr txBox="1"/>
          <p:nvPr/>
        </p:nvSpPr>
        <p:spPr>
          <a:xfrm>
            <a:off x="280591" y="2924944"/>
            <a:ext cx="8549713" cy="523220"/>
          </a:xfrm>
          <a:prstGeom prst="rect">
            <a:avLst/>
          </a:prstGeom>
          <a:noFill/>
        </p:spPr>
        <p:txBody>
          <a:bodyPr wrap="square" rtlCol="0">
            <a:spAutoFit/>
          </a:bodyPr>
          <a:lstStyle/>
          <a:p>
            <a:r>
              <a:rPr lang="en-US" sz="1400" dirty="0"/>
              <a:t>Magnetic field distribution in the undulator with shunt connection </a:t>
            </a:r>
            <a:r>
              <a:rPr lang="en-US" sz="1400" dirty="0" smtClean="0"/>
              <a:t>s of </a:t>
            </a:r>
            <a:r>
              <a:rPr lang="en-US" sz="1400" dirty="0"/>
              <a:t>additional currents of 5 amperes in the mode of increasing currents in 8 poles groups.</a:t>
            </a:r>
            <a:endParaRPr lang="ru-RU" sz="1400" dirty="0"/>
          </a:p>
        </p:txBody>
      </p:sp>
      <p:sp>
        <p:nvSpPr>
          <p:cNvPr id="17" name="Прямоугольник 16"/>
          <p:cNvSpPr/>
          <p:nvPr/>
        </p:nvSpPr>
        <p:spPr>
          <a:xfrm>
            <a:off x="1043608" y="171111"/>
            <a:ext cx="6749796" cy="369332"/>
          </a:xfrm>
          <a:prstGeom prst="rect">
            <a:avLst/>
          </a:prstGeom>
        </p:spPr>
        <p:txBody>
          <a:bodyPr wrap="none">
            <a:spAutoFit/>
          </a:bodyPr>
          <a:lstStyle/>
          <a:p>
            <a:pPr lvl="1"/>
            <a:r>
              <a:rPr lang="en-US" b="1" dirty="0" smtClean="0"/>
              <a:t>Superconducting Undulator </a:t>
            </a:r>
            <a:r>
              <a:rPr lang="en-US" b="1" dirty="0"/>
              <a:t>with tunable peak </a:t>
            </a:r>
            <a:r>
              <a:rPr lang="en-US" b="1" dirty="0" smtClean="0"/>
              <a:t>width (SCUTPW) </a:t>
            </a:r>
            <a:endParaRPr lang="ru-RU" b="1" dirty="0"/>
          </a:p>
        </p:txBody>
      </p:sp>
    </p:spTree>
    <p:extLst>
      <p:ext uri="{BB962C8B-B14F-4D97-AF65-F5344CB8AC3E}">
        <p14:creationId xmlns:p14="http://schemas.microsoft.com/office/powerpoint/2010/main" val="2183643411"/>
      </p:ext>
    </p:extLst>
  </p:cSld>
  <p:clrMapOvr>
    <a:masterClrMapping/>
  </p:clrMapOvr>
  <mc:AlternateContent xmlns:mc="http://schemas.openxmlformats.org/markup-compatibility/2006" xmlns:p14="http://schemas.microsoft.com/office/powerpoint/2010/main">
    <mc:Choice Requires="p14">
      <p:transition spd="slow" p14:dur="2000" advTm="44477"/>
    </mc:Choice>
    <mc:Fallback xmlns="">
      <p:transition spd="slow" advTm="4447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SCU workshop 19-21 April, 2021</a:t>
            </a:r>
            <a:endParaRPr lang="ru-RU" dirty="0"/>
          </a:p>
        </p:txBody>
      </p:sp>
      <p:sp>
        <p:nvSpPr>
          <p:cNvPr id="5" name="Номер слайда 4"/>
          <p:cNvSpPr>
            <a:spLocks noGrp="1"/>
          </p:cNvSpPr>
          <p:nvPr>
            <p:ph type="sldNum" sz="quarter" idx="12"/>
          </p:nvPr>
        </p:nvSpPr>
        <p:spPr/>
        <p:txBody>
          <a:bodyPr/>
          <a:lstStyle/>
          <a:p>
            <a:fld id="{751DF181-4817-4C14-92C3-F830506E0DAA}" type="slidenum">
              <a:rPr lang="ru-RU" smtClean="0"/>
              <a:t>16</a:t>
            </a:fld>
            <a:endParaRPr lang="ru-RU" dirty="0"/>
          </a:p>
        </p:txBody>
      </p:sp>
      <p:sp>
        <p:nvSpPr>
          <p:cNvPr id="6" name="Прямоугольник 5"/>
          <p:cNvSpPr/>
          <p:nvPr/>
        </p:nvSpPr>
        <p:spPr>
          <a:xfrm>
            <a:off x="1043608" y="75981"/>
            <a:ext cx="4795095" cy="369332"/>
          </a:xfrm>
          <a:prstGeom prst="rect">
            <a:avLst/>
          </a:prstGeom>
        </p:spPr>
        <p:txBody>
          <a:bodyPr wrap="none">
            <a:spAutoFit/>
          </a:bodyPr>
          <a:lstStyle/>
          <a:p>
            <a:pPr lvl="1"/>
            <a:r>
              <a:rPr lang="en-US" b="1" dirty="0" smtClean="0"/>
              <a:t>Superconducting Elliptical undulator (SCEU)</a:t>
            </a:r>
            <a:endParaRPr lang="ru-RU" b="1" dirty="0"/>
          </a:p>
        </p:txBody>
      </p:sp>
      <p:graphicFrame>
        <p:nvGraphicFramePr>
          <p:cNvPr id="7" name="Таблица 6"/>
          <p:cNvGraphicFramePr>
            <a:graphicFrameLocks noGrp="1"/>
          </p:cNvGraphicFramePr>
          <p:nvPr>
            <p:extLst>
              <p:ext uri="{D42A27DB-BD31-4B8C-83A1-F6EECF244321}">
                <p14:modId xmlns:p14="http://schemas.microsoft.com/office/powerpoint/2010/main" val="1078719521"/>
              </p:ext>
            </p:extLst>
          </p:nvPr>
        </p:nvGraphicFramePr>
        <p:xfrm>
          <a:off x="323170" y="692696"/>
          <a:ext cx="4608512" cy="2453640"/>
        </p:xfrm>
        <a:graphic>
          <a:graphicData uri="http://schemas.openxmlformats.org/drawingml/2006/table">
            <a:tbl>
              <a:tblPr firstRow="1" firstCol="1" bandRow="1">
                <a:tableStyleId>{5C22544A-7EE6-4342-B048-85BDC9FD1C3A}</a:tableStyleId>
              </a:tblPr>
              <a:tblGrid>
                <a:gridCol w="3960798"/>
                <a:gridCol w="647714"/>
              </a:tblGrid>
              <a:tr h="29340">
                <a:tc>
                  <a:txBody>
                    <a:bodyPr/>
                    <a:lstStyle/>
                    <a:p>
                      <a:pPr>
                        <a:lnSpc>
                          <a:spcPct val="115000"/>
                        </a:lnSpc>
                        <a:spcAft>
                          <a:spcPts val="0"/>
                        </a:spcAft>
                      </a:pPr>
                      <a:r>
                        <a:rPr lang="en-US" sz="1400" b="1" dirty="0">
                          <a:solidFill>
                            <a:schemeClr val="tx1"/>
                          </a:solidFill>
                          <a:effectLst/>
                        </a:rPr>
                        <a:t>Nominal magnetic </a:t>
                      </a:r>
                      <a:r>
                        <a:rPr lang="en-US" sz="1400" b="1" dirty="0" smtClean="0">
                          <a:solidFill>
                            <a:schemeClr val="tx1"/>
                          </a:solidFill>
                          <a:effectLst/>
                        </a:rPr>
                        <a:t>field Bz, </a:t>
                      </a:r>
                      <a:r>
                        <a:rPr lang="en-US" sz="1400" b="1" dirty="0">
                          <a:solidFill>
                            <a:schemeClr val="tx1"/>
                          </a:solidFill>
                          <a:effectLst/>
                        </a:rPr>
                        <a:t>Tesla</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smtClean="0">
                          <a:solidFill>
                            <a:schemeClr val="tx1"/>
                          </a:solidFill>
                          <a:effectLst/>
                        </a:rPr>
                        <a:t>1.</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Nominal magnetic field </a:t>
                      </a:r>
                      <a:r>
                        <a:rPr lang="en-US" sz="1400" b="1" dirty="0" err="1" smtClean="0">
                          <a:solidFill>
                            <a:schemeClr val="tx1"/>
                          </a:solidFill>
                          <a:effectLst/>
                        </a:rPr>
                        <a:t>Bx</a:t>
                      </a:r>
                      <a:r>
                        <a:rPr lang="en-US" sz="1400" b="1" dirty="0" smtClean="0">
                          <a:solidFill>
                            <a:schemeClr val="tx1"/>
                          </a:solidFill>
                          <a:effectLst/>
                        </a:rPr>
                        <a:t>, Tesla</a:t>
                      </a:r>
                      <a:endParaRPr lang="ru-RU"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smtClean="0">
                          <a:solidFill>
                            <a:schemeClr val="tx1"/>
                          </a:solidFill>
                          <a:effectLst/>
                          <a:latin typeface="Calibri"/>
                          <a:ea typeface="Calibri"/>
                          <a:cs typeface="Times New Roman"/>
                        </a:rPr>
                        <a:t>0.7</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Period, mm</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smtClean="0">
                          <a:solidFill>
                            <a:schemeClr val="tx1"/>
                          </a:solidFill>
                          <a:effectLst/>
                          <a:latin typeface="+mn-lt"/>
                          <a:ea typeface="+mn-ea"/>
                          <a:cs typeface="+mn-cs"/>
                        </a:rPr>
                        <a:t>~</a:t>
                      </a:r>
                      <a:r>
                        <a:rPr lang="ru-RU" sz="1400" b="1" dirty="0" smtClean="0">
                          <a:solidFill>
                            <a:schemeClr val="tx1"/>
                          </a:solidFill>
                          <a:effectLst/>
                          <a:latin typeface="+mn-lt"/>
                          <a:ea typeface="+mn-ea"/>
                          <a:cs typeface="+mn-cs"/>
                        </a:rPr>
                        <a:t>22</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Phase error, grad</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tx1"/>
                          </a:solidFill>
                          <a:effectLst/>
                        </a:rPr>
                        <a:t>&lt;3</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Vertical/horizontal beam aperture, mm</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tx1"/>
                          </a:solidFill>
                          <a:effectLst/>
                        </a:rPr>
                        <a:t>6</a:t>
                      </a:r>
                      <a:r>
                        <a:rPr lang="en-US" sz="1400" b="1" dirty="0">
                          <a:solidFill>
                            <a:schemeClr val="tx1"/>
                          </a:solidFill>
                          <a:effectLst/>
                        </a:rPr>
                        <a:t>/60</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Pole gap, mm</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tx1"/>
                          </a:solidFill>
                          <a:effectLst/>
                        </a:rPr>
                        <a:t>8</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Period number</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smtClean="0">
                          <a:solidFill>
                            <a:schemeClr val="tx1"/>
                          </a:solidFill>
                          <a:effectLst/>
                        </a:rPr>
                        <a:t>44</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Magnet length, mm</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tx1"/>
                          </a:solidFill>
                          <a:effectLst/>
                        </a:rPr>
                        <a:t>~</a:t>
                      </a:r>
                      <a:r>
                        <a:rPr lang="ru-RU" sz="1400" b="1" dirty="0" smtClean="0">
                          <a:solidFill>
                            <a:schemeClr val="tx1"/>
                          </a:solidFill>
                          <a:effectLst/>
                        </a:rPr>
                        <a:t>2</a:t>
                      </a:r>
                      <a:r>
                        <a:rPr lang="en-US" sz="1400" b="1" dirty="0" smtClean="0">
                          <a:solidFill>
                            <a:schemeClr val="tx1"/>
                          </a:solidFill>
                          <a:effectLst/>
                        </a:rPr>
                        <a:t>200</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Flange to flange distance, mm</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tx1"/>
                          </a:solidFill>
                          <a:effectLst/>
                        </a:rPr>
                        <a:t>~</a:t>
                      </a:r>
                      <a:r>
                        <a:rPr lang="ru-RU" sz="1400" b="1" dirty="0">
                          <a:solidFill>
                            <a:schemeClr val="tx1"/>
                          </a:solidFill>
                          <a:effectLst/>
                        </a:rPr>
                        <a:t>2840</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15000"/>
                        </a:lnSpc>
                        <a:spcAft>
                          <a:spcPts val="0"/>
                        </a:spcAft>
                      </a:pPr>
                      <a:r>
                        <a:rPr lang="en-US" sz="1400" b="1" dirty="0">
                          <a:solidFill>
                            <a:schemeClr val="tx1"/>
                          </a:solidFill>
                          <a:effectLst/>
                        </a:rPr>
                        <a:t>Radiated </a:t>
                      </a:r>
                      <a:r>
                        <a:rPr lang="en-US" sz="1400" b="1">
                          <a:solidFill>
                            <a:schemeClr val="tx1"/>
                          </a:solidFill>
                          <a:effectLst/>
                        </a:rPr>
                        <a:t>power </a:t>
                      </a:r>
                      <a:r>
                        <a:rPr lang="en-US" sz="1400" b="1" smtClean="0">
                          <a:solidFill>
                            <a:schemeClr val="tx1"/>
                          </a:solidFill>
                          <a:effectLst/>
                        </a:rPr>
                        <a:t>(I=0.4 </a:t>
                      </a:r>
                      <a:r>
                        <a:rPr lang="en-US" sz="1400" b="1" dirty="0">
                          <a:solidFill>
                            <a:schemeClr val="tx1"/>
                          </a:solidFill>
                          <a:effectLst/>
                        </a:rPr>
                        <a:t>A, E=3 GeV), kW</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b="1" dirty="0" smtClean="0">
                          <a:solidFill>
                            <a:schemeClr val="tx1"/>
                          </a:solidFill>
                          <a:effectLst/>
                        </a:rPr>
                        <a:t>~5</a:t>
                      </a:r>
                      <a:endParaRPr lang="ru-RU"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25" y="4581128"/>
            <a:ext cx="6959600" cy="179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528518" y="4581128"/>
            <a:ext cx="4392488" cy="648072"/>
          </a:xfrm>
          <a:prstGeom prst="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1528519" y="5733257"/>
            <a:ext cx="4392488" cy="644922"/>
          </a:xfrm>
          <a:prstGeom prst="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3245016" y="4091512"/>
            <a:ext cx="959493" cy="369332"/>
          </a:xfrm>
          <a:prstGeom prst="rect">
            <a:avLst/>
          </a:prstGeom>
          <a:noFill/>
        </p:spPr>
        <p:txBody>
          <a:bodyPr wrap="none" rtlCol="0">
            <a:spAutoFit/>
          </a:bodyPr>
          <a:lstStyle/>
          <a:p>
            <a:r>
              <a:rPr lang="en-US" dirty="0" smtClean="0"/>
              <a:t>Cryostat</a:t>
            </a:r>
            <a:endParaRPr lang="ru-RU" dirty="0"/>
          </a:p>
        </p:txBody>
      </p:sp>
      <p:cxnSp>
        <p:nvCxnSpPr>
          <p:cNvPr id="12" name="Прямая со стрелкой 11"/>
          <p:cNvCxnSpPr>
            <a:stCxn id="3" idx="3"/>
          </p:cNvCxnSpPr>
          <p:nvPr/>
        </p:nvCxnSpPr>
        <p:spPr>
          <a:xfrm>
            <a:off x="4204509" y="4276178"/>
            <a:ext cx="439499" cy="30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3" idx="2"/>
          </p:cNvCxnSpPr>
          <p:nvPr/>
        </p:nvCxnSpPr>
        <p:spPr>
          <a:xfrm>
            <a:off x="3724763" y="4460844"/>
            <a:ext cx="127157" cy="1272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5601" y="3822552"/>
            <a:ext cx="4727961" cy="369332"/>
          </a:xfrm>
          <a:prstGeom prst="rect">
            <a:avLst/>
          </a:prstGeom>
          <a:noFill/>
        </p:spPr>
        <p:txBody>
          <a:bodyPr wrap="none" rtlCol="0">
            <a:spAutoFit/>
          </a:bodyPr>
          <a:lstStyle/>
          <a:p>
            <a:r>
              <a:rPr lang="en-US" dirty="0"/>
              <a:t>Scheme for fast switching of circular polarization</a:t>
            </a:r>
            <a:endParaRPr lang="ru-RU" dirty="0"/>
          </a:p>
        </p:txBody>
      </p:sp>
      <p:pic>
        <p:nvPicPr>
          <p:cNvPr id="12290" name="Picture 2" descr="D:\Мои документы\СКИФ\Косой ондулятор\IMG_20200603_133119_новый размер.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60647"/>
            <a:ext cx="2448272" cy="3265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28184" y="3529538"/>
            <a:ext cx="3024336" cy="738664"/>
          </a:xfrm>
          <a:prstGeom prst="rect">
            <a:avLst/>
          </a:prstGeom>
          <a:noFill/>
        </p:spPr>
        <p:txBody>
          <a:bodyPr wrap="square" rtlCol="0">
            <a:spAutoFit/>
          </a:bodyPr>
          <a:lstStyle/>
          <a:p>
            <a:r>
              <a:rPr lang="en-US" sz="1400" dirty="0"/>
              <a:t>Two halves of elliptical undulator</a:t>
            </a:r>
          </a:p>
          <a:p>
            <a:r>
              <a:rPr lang="en-US" sz="1400" dirty="0"/>
              <a:t>prototype assembled with standard undulator poles inclined on 45 degree</a:t>
            </a:r>
            <a:endParaRPr lang="ru-RU" sz="1400" dirty="0"/>
          </a:p>
        </p:txBody>
      </p:sp>
    </p:spTree>
    <p:extLst>
      <p:ext uri="{BB962C8B-B14F-4D97-AF65-F5344CB8AC3E}">
        <p14:creationId xmlns:p14="http://schemas.microsoft.com/office/powerpoint/2010/main" val="2995993155"/>
      </p:ext>
    </p:extLst>
  </p:cSld>
  <p:clrMapOvr>
    <a:masterClrMapping/>
  </p:clrMapOvr>
  <mc:AlternateContent xmlns:mc="http://schemas.openxmlformats.org/markup-compatibility/2006" xmlns:p14="http://schemas.microsoft.com/office/powerpoint/2010/main">
    <mc:Choice Requires="p14">
      <p:transition spd="slow" p14:dur="2000" advTm="80724"/>
    </mc:Choice>
    <mc:Fallback xmlns="">
      <p:transition spd="slow" advTm="8072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SCU workshop 19-21 April, 2021</a:t>
            </a:r>
            <a:endParaRPr lang="ru-RU" dirty="0"/>
          </a:p>
        </p:txBody>
      </p:sp>
      <p:sp>
        <p:nvSpPr>
          <p:cNvPr id="5" name="Номер слайда 4"/>
          <p:cNvSpPr>
            <a:spLocks noGrp="1"/>
          </p:cNvSpPr>
          <p:nvPr>
            <p:ph type="sldNum" sz="quarter" idx="12"/>
          </p:nvPr>
        </p:nvSpPr>
        <p:spPr/>
        <p:txBody>
          <a:bodyPr/>
          <a:lstStyle/>
          <a:p>
            <a:fld id="{751DF181-4817-4C14-92C3-F830506E0DAA}" type="slidenum">
              <a:rPr lang="ru-RU" smtClean="0"/>
              <a:t>17</a:t>
            </a:fld>
            <a:endParaRPr lang="ru-RU" dirty="0"/>
          </a:p>
        </p:txBody>
      </p:sp>
      <p:sp>
        <p:nvSpPr>
          <p:cNvPr id="6" name="Прямоугольник 5"/>
          <p:cNvSpPr/>
          <p:nvPr/>
        </p:nvSpPr>
        <p:spPr>
          <a:xfrm>
            <a:off x="1475656" y="129277"/>
            <a:ext cx="4795095" cy="369332"/>
          </a:xfrm>
          <a:prstGeom prst="rect">
            <a:avLst/>
          </a:prstGeom>
        </p:spPr>
        <p:txBody>
          <a:bodyPr wrap="none">
            <a:spAutoFit/>
          </a:bodyPr>
          <a:lstStyle/>
          <a:p>
            <a:pPr lvl="1"/>
            <a:r>
              <a:rPr lang="en-US" b="1" dirty="0" smtClean="0"/>
              <a:t>Superconducting Elliptical undulator (SCEU)</a:t>
            </a:r>
            <a:endParaRPr lang="ru-RU"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98609"/>
            <a:ext cx="5184576" cy="316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682" y="443306"/>
            <a:ext cx="36480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632" y="3501008"/>
            <a:ext cx="392112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05" y="3501008"/>
            <a:ext cx="392112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9671" y="3452045"/>
            <a:ext cx="2342501" cy="369332"/>
          </a:xfrm>
          <a:prstGeom prst="rect">
            <a:avLst/>
          </a:prstGeom>
          <a:noFill/>
        </p:spPr>
        <p:txBody>
          <a:bodyPr wrap="none" rtlCol="0">
            <a:spAutoFit/>
          </a:bodyPr>
          <a:lstStyle/>
          <a:p>
            <a:r>
              <a:rPr lang="en-US" dirty="0" smtClean="0"/>
              <a:t>Spectrum at zero angle</a:t>
            </a:r>
            <a:endParaRPr lang="ru-RU" dirty="0"/>
          </a:p>
        </p:txBody>
      </p:sp>
      <p:sp>
        <p:nvSpPr>
          <p:cNvPr id="3" name="TextBox 2"/>
          <p:cNvSpPr txBox="1"/>
          <p:nvPr/>
        </p:nvSpPr>
        <p:spPr>
          <a:xfrm>
            <a:off x="6084168" y="3267379"/>
            <a:ext cx="1286571" cy="369332"/>
          </a:xfrm>
          <a:prstGeom prst="rect">
            <a:avLst/>
          </a:prstGeom>
          <a:noFill/>
        </p:spPr>
        <p:txBody>
          <a:bodyPr wrap="none" rtlCol="0">
            <a:spAutoFit/>
          </a:bodyPr>
          <a:lstStyle/>
          <a:p>
            <a:r>
              <a:rPr lang="en-US" dirty="0" smtClean="0"/>
              <a:t>Polarization</a:t>
            </a:r>
            <a:endParaRPr lang="ru-RU" dirty="0"/>
          </a:p>
        </p:txBody>
      </p:sp>
    </p:spTree>
    <p:extLst>
      <p:ext uri="{BB962C8B-B14F-4D97-AF65-F5344CB8AC3E}">
        <p14:creationId xmlns:p14="http://schemas.microsoft.com/office/powerpoint/2010/main" val="3189110466"/>
      </p:ext>
    </p:extLst>
  </p:cSld>
  <p:clrMapOvr>
    <a:masterClrMapping/>
  </p:clrMapOvr>
  <mc:AlternateContent xmlns:mc="http://schemas.openxmlformats.org/markup-compatibility/2006" xmlns:p14="http://schemas.microsoft.com/office/powerpoint/2010/main">
    <mc:Choice Requires="p14">
      <p:transition spd="slow" p14:dur="2000" advTm="39077"/>
    </mc:Choice>
    <mc:Fallback xmlns="">
      <p:transition spd="slow" advTm="3907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91617" y="260648"/>
            <a:ext cx="8746776" cy="307777"/>
          </a:xfrm>
          <a:prstGeom prst="rect">
            <a:avLst/>
          </a:prstGeom>
          <a:noFill/>
          <a:ln w="12700">
            <a:solidFill>
              <a:schemeClr val="tx1"/>
            </a:solidFill>
            <a:prstDash val="solid"/>
          </a:ln>
        </p:spPr>
        <p:txBody>
          <a:bodyPr wrap="square">
            <a:spAutoFit/>
          </a:bodyPr>
          <a:lstStyle/>
          <a:p>
            <a:pPr algn="ctr"/>
            <a:r>
              <a:rPr lang="en-US" sz="1400" b="1" dirty="0">
                <a:latin typeface="Comic Sans MS" panose="030F0702030302020204" pitchFamily="66" charset="0"/>
              </a:rPr>
              <a:t>Superconducting </a:t>
            </a:r>
            <a:r>
              <a:rPr lang="en-US" sz="1400" b="1" dirty="0" err="1">
                <a:latin typeface="Comic Sans MS" panose="030F0702030302020204" pitchFamily="66" charset="0"/>
              </a:rPr>
              <a:t>undulator</a:t>
            </a:r>
            <a:r>
              <a:rPr lang="en-US" sz="1400" b="1" dirty="0">
                <a:latin typeface="Comic Sans MS" panose="030F0702030302020204" pitchFamily="66" charset="0"/>
              </a:rPr>
              <a:t> with variable radiation polarization :</a:t>
            </a:r>
            <a:endParaRPr lang="en-US" sz="1400" dirty="0">
              <a:solidFill>
                <a:schemeClr val="dk1"/>
              </a:solidFill>
              <a:latin typeface="Comic Sans MS" panose="030F0702030302020204" pitchFamily="66" charset="0"/>
            </a:endParaRPr>
          </a:p>
        </p:txBody>
      </p:sp>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2214915"/>
            <a:ext cx="1694052" cy="1666109"/>
          </a:xfrm>
          <a:prstGeom prst="rect">
            <a:avLst/>
          </a:prstGeom>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317694"/>
            <a:ext cx="1175672" cy="1589334"/>
          </a:xfrm>
          <a:prstGeom prst="rect">
            <a:avLst/>
          </a:prstGeom>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216" y="2235106"/>
            <a:ext cx="1723101" cy="1656184"/>
          </a:xfrm>
          <a:prstGeom prst="rect">
            <a:avLst/>
          </a:prstGeom>
        </p:spPr>
      </p:pic>
      <p:graphicFrame>
        <p:nvGraphicFramePr>
          <p:cNvPr id="16" name="Таблица 15"/>
          <p:cNvGraphicFramePr>
            <a:graphicFrameLocks noGrp="1"/>
          </p:cNvGraphicFramePr>
          <p:nvPr>
            <p:extLst>
              <p:ext uri="{D42A27DB-BD31-4B8C-83A1-F6EECF244321}">
                <p14:modId xmlns:p14="http://schemas.microsoft.com/office/powerpoint/2010/main" val="2991934065"/>
              </p:ext>
            </p:extLst>
          </p:nvPr>
        </p:nvGraphicFramePr>
        <p:xfrm>
          <a:off x="84191" y="2131908"/>
          <a:ext cx="3399155" cy="1442700"/>
        </p:xfrm>
        <a:graphic>
          <a:graphicData uri="http://schemas.openxmlformats.org/drawingml/2006/table">
            <a:tbl>
              <a:tblPr firstRow="1" firstCol="1" bandRow="1">
                <a:tableStyleId>{5C22544A-7EE6-4342-B048-85BDC9FD1C3A}</a:tableStyleId>
              </a:tblPr>
              <a:tblGrid>
                <a:gridCol w="2588895"/>
                <a:gridCol w="810260"/>
              </a:tblGrid>
              <a:tr h="0">
                <a:tc>
                  <a:txBody>
                    <a:bodyPr/>
                    <a:lstStyle/>
                    <a:p>
                      <a:pPr>
                        <a:lnSpc>
                          <a:spcPct val="115000"/>
                        </a:lnSpc>
                        <a:spcAft>
                          <a:spcPts val="0"/>
                        </a:spcAft>
                      </a:pPr>
                      <a:r>
                        <a:rPr lang="en-US" sz="1000" dirty="0" smtClean="0">
                          <a:effectLst/>
                          <a:latin typeface="+mn-lt"/>
                          <a:ea typeface="+mn-ea"/>
                        </a:rPr>
                        <a:t>Parameters</a:t>
                      </a:r>
                      <a:endParaRPr lang="ru-RU" sz="1200" dirty="0">
                        <a:effectLst/>
                        <a:latin typeface="Times New Roman"/>
                        <a:ea typeface="Calibri"/>
                      </a:endParaRPr>
                    </a:p>
                  </a:txBody>
                  <a:tcPr marL="68580" marR="68580" marT="0" marB="0"/>
                </a:tc>
                <a:tc>
                  <a:txBody>
                    <a:bodyPr/>
                    <a:lstStyle/>
                    <a:p>
                      <a:pPr>
                        <a:lnSpc>
                          <a:spcPct val="115000"/>
                        </a:lnSpc>
                        <a:spcAft>
                          <a:spcPts val="0"/>
                        </a:spcAft>
                      </a:pPr>
                      <a:endParaRPr lang="ru-RU" sz="1200" dirty="0">
                        <a:effectLst/>
                        <a:latin typeface="Times New Roman"/>
                        <a:ea typeface="Calibri"/>
                      </a:endParaRPr>
                    </a:p>
                  </a:txBody>
                  <a:tcPr marL="68580" marR="68580" marT="0" marB="0"/>
                </a:tc>
              </a:tr>
              <a:tr h="167567">
                <a:tc>
                  <a:txBody>
                    <a:bodyPr/>
                    <a:lstStyle/>
                    <a:p>
                      <a:pPr>
                        <a:lnSpc>
                          <a:spcPct val="115000"/>
                        </a:lnSpc>
                        <a:spcAft>
                          <a:spcPts val="0"/>
                        </a:spcAft>
                      </a:pPr>
                      <a:r>
                        <a:rPr lang="en-US" sz="1000" smtClean="0">
                          <a:effectLst/>
                        </a:rPr>
                        <a:t>Nominal vertical field, T</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solidFill>
                            <a:srgbClr val="FF0000"/>
                          </a:solidFill>
                          <a:effectLst/>
                        </a:rPr>
                        <a:t>-</a:t>
                      </a:r>
                      <a:r>
                        <a:rPr lang="en-US" sz="900" b="1" dirty="0" smtClean="0">
                          <a:solidFill>
                            <a:srgbClr val="FF0000"/>
                          </a:solidFill>
                          <a:effectLst/>
                        </a:rPr>
                        <a:t>0.6 </a:t>
                      </a:r>
                      <a:r>
                        <a:rPr lang="ru-RU" sz="900" b="1" dirty="0">
                          <a:solidFill>
                            <a:srgbClr val="FF0000"/>
                          </a:solidFill>
                          <a:effectLst/>
                        </a:rPr>
                        <a:t>-</a:t>
                      </a:r>
                      <a:r>
                        <a:rPr lang="en-US" sz="900" b="1" dirty="0">
                          <a:solidFill>
                            <a:srgbClr val="FF0000"/>
                          </a:solidFill>
                          <a:effectLst/>
                        </a:rPr>
                        <a:t> +</a:t>
                      </a:r>
                      <a:r>
                        <a:rPr lang="en-US" sz="900" b="1" dirty="0" smtClean="0">
                          <a:solidFill>
                            <a:srgbClr val="FF0000"/>
                          </a:solidFill>
                          <a:effectLst/>
                        </a:rPr>
                        <a:t>0.6</a:t>
                      </a:r>
                      <a:endParaRPr lang="ru-RU" sz="1200" b="1" dirty="0">
                        <a:solidFill>
                          <a:srgbClr val="FF0000"/>
                        </a:solidFill>
                        <a:effectLst/>
                        <a:latin typeface="Times New Roman"/>
                        <a:ea typeface="Calibri"/>
                      </a:endParaRPr>
                    </a:p>
                  </a:txBody>
                  <a:tcPr marL="68580" marR="68580" marT="0" marB="0"/>
                </a:tc>
              </a:tr>
              <a:tr h="0">
                <a:tc>
                  <a:txBody>
                    <a:bodyPr/>
                    <a:lstStyle/>
                    <a:p>
                      <a:pPr>
                        <a:lnSpc>
                          <a:spcPct val="115000"/>
                        </a:lnSpc>
                        <a:spcAft>
                          <a:spcPts val="0"/>
                        </a:spcAft>
                      </a:pPr>
                      <a:r>
                        <a:rPr lang="en-US" sz="1000" dirty="0" smtClean="0">
                          <a:effectLst/>
                        </a:rPr>
                        <a:t>Nominal horizontal field, T</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solidFill>
                            <a:srgbClr val="FF0000"/>
                          </a:solidFill>
                          <a:effectLst/>
                        </a:rPr>
                        <a:t>-</a:t>
                      </a:r>
                      <a:r>
                        <a:rPr lang="en-US" sz="900" b="1" dirty="0" smtClean="0">
                          <a:solidFill>
                            <a:srgbClr val="FF0000"/>
                          </a:solidFill>
                          <a:effectLst/>
                        </a:rPr>
                        <a:t>0.6 </a:t>
                      </a:r>
                      <a:r>
                        <a:rPr lang="ru-RU" sz="900" b="1" dirty="0">
                          <a:solidFill>
                            <a:srgbClr val="FF0000"/>
                          </a:solidFill>
                          <a:effectLst/>
                        </a:rPr>
                        <a:t>-</a:t>
                      </a:r>
                      <a:r>
                        <a:rPr lang="en-US" sz="900" b="1" dirty="0">
                          <a:solidFill>
                            <a:srgbClr val="FF0000"/>
                          </a:solidFill>
                          <a:effectLst/>
                        </a:rPr>
                        <a:t> +</a:t>
                      </a:r>
                      <a:r>
                        <a:rPr lang="en-US" sz="900" b="1" dirty="0" smtClean="0">
                          <a:solidFill>
                            <a:srgbClr val="FF0000"/>
                          </a:solidFill>
                          <a:effectLst/>
                        </a:rPr>
                        <a:t>0.6</a:t>
                      </a:r>
                      <a:endParaRPr lang="ru-RU" sz="1200" b="1" dirty="0">
                        <a:solidFill>
                          <a:srgbClr val="FF0000"/>
                        </a:solidFill>
                        <a:effectLst/>
                        <a:latin typeface="Times New Roman"/>
                        <a:ea typeface="Calibri"/>
                      </a:endParaRPr>
                    </a:p>
                  </a:txBody>
                  <a:tcPr marL="68580" marR="68580" marT="0" marB="0"/>
                </a:tc>
              </a:tr>
              <a:tr h="0">
                <a:tc>
                  <a:txBody>
                    <a:bodyPr/>
                    <a:lstStyle/>
                    <a:p>
                      <a:pPr>
                        <a:lnSpc>
                          <a:spcPct val="115000"/>
                        </a:lnSpc>
                        <a:spcAft>
                          <a:spcPts val="0"/>
                        </a:spcAft>
                      </a:pPr>
                      <a:r>
                        <a:rPr lang="en-US" sz="1000" dirty="0" smtClean="0">
                          <a:effectLst/>
                          <a:latin typeface="+mn-lt"/>
                          <a:ea typeface="+mn-ea"/>
                        </a:rPr>
                        <a:t>Period,</a:t>
                      </a:r>
                      <a:r>
                        <a:rPr lang="en-US" sz="1000" baseline="0" dirty="0" smtClean="0">
                          <a:effectLst/>
                          <a:latin typeface="+mn-lt"/>
                          <a:ea typeface="+mn-ea"/>
                        </a:rPr>
                        <a:t> mm</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solidFill>
                            <a:srgbClr val="FF0000"/>
                          </a:solidFill>
                          <a:effectLst/>
                        </a:rPr>
                        <a:t>40</a:t>
                      </a:r>
                      <a:endParaRPr lang="ru-RU" sz="1200" b="1" dirty="0">
                        <a:solidFill>
                          <a:srgbClr val="FF0000"/>
                        </a:solidFill>
                        <a:effectLst/>
                        <a:latin typeface="Times New Roman"/>
                        <a:ea typeface="Calibri"/>
                      </a:endParaRPr>
                    </a:p>
                  </a:txBody>
                  <a:tcPr marL="68580" marR="68580" marT="0" marB="0"/>
                </a:tc>
              </a:tr>
              <a:tr h="0">
                <a:tc>
                  <a:txBody>
                    <a:bodyPr/>
                    <a:lstStyle/>
                    <a:p>
                      <a:pPr>
                        <a:lnSpc>
                          <a:spcPct val="115000"/>
                        </a:lnSpc>
                        <a:spcAft>
                          <a:spcPts val="0"/>
                        </a:spcAft>
                      </a:pPr>
                      <a:r>
                        <a:rPr lang="en-US" sz="1000" dirty="0" smtClean="0">
                          <a:effectLst/>
                        </a:rPr>
                        <a:t>Vertical/horizontal aperture, mm</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effectLst/>
                        </a:rPr>
                        <a:t>16/16</a:t>
                      </a:r>
                      <a:endParaRPr lang="ru-RU" sz="1200" b="1" dirty="0">
                        <a:effectLst/>
                        <a:latin typeface="Times New Roman"/>
                        <a:ea typeface="Calibri"/>
                      </a:endParaRPr>
                    </a:p>
                  </a:txBody>
                  <a:tcPr marL="68580" marR="68580" marT="0" marB="0"/>
                </a:tc>
              </a:tr>
              <a:tr h="180828">
                <a:tc>
                  <a:txBody>
                    <a:bodyPr/>
                    <a:lstStyle/>
                    <a:p>
                      <a:pPr>
                        <a:lnSpc>
                          <a:spcPct val="115000"/>
                        </a:lnSpc>
                        <a:spcAft>
                          <a:spcPts val="0"/>
                        </a:spcAft>
                      </a:pPr>
                      <a:r>
                        <a:rPr lang="en-US" sz="1000" dirty="0" smtClean="0">
                          <a:effectLst/>
                        </a:rPr>
                        <a:t>Pole gap, mm</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effectLst/>
                        </a:rPr>
                        <a:t>20</a:t>
                      </a:r>
                      <a:endParaRPr lang="ru-RU" sz="1200" b="1" dirty="0">
                        <a:effectLst/>
                        <a:latin typeface="Times New Roman"/>
                        <a:ea typeface="Calibri"/>
                      </a:endParaRPr>
                    </a:p>
                  </a:txBody>
                  <a:tcPr marL="68580" marR="68580" marT="0" marB="0"/>
                </a:tc>
              </a:tr>
              <a:tr h="0">
                <a:tc>
                  <a:txBody>
                    <a:bodyPr/>
                    <a:lstStyle/>
                    <a:p>
                      <a:pPr>
                        <a:lnSpc>
                          <a:spcPct val="115000"/>
                        </a:lnSpc>
                        <a:spcAft>
                          <a:spcPts val="0"/>
                        </a:spcAft>
                      </a:pPr>
                      <a:r>
                        <a:rPr lang="en-US" sz="1000" dirty="0" smtClean="0">
                          <a:effectLst/>
                          <a:latin typeface="+mn-lt"/>
                          <a:ea typeface="+mn-ea"/>
                        </a:rPr>
                        <a:t>Period</a:t>
                      </a:r>
                      <a:r>
                        <a:rPr lang="en-US" sz="1000" baseline="0" dirty="0" smtClean="0">
                          <a:effectLst/>
                          <a:latin typeface="+mn-lt"/>
                          <a:ea typeface="+mn-ea"/>
                        </a:rPr>
                        <a:t> number</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en-US" sz="900" b="1" dirty="0">
                          <a:effectLst/>
                        </a:rPr>
                        <a:t>50</a:t>
                      </a:r>
                      <a:endParaRPr lang="ru-RU" sz="1200" b="1" dirty="0">
                        <a:effectLst/>
                        <a:latin typeface="Times New Roman"/>
                        <a:ea typeface="Calibri"/>
                      </a:endParaRPr>
                    </a:p>
                  </a:txBody>
                  <a:tcPr marL="68580" marR="68580" marT="0" marB="0"/>
                </a:tc>
              </a:tr>
              <a:tr h="0">
                <a:tc>
                  <a:txBody>
                    <a:bodyPr/>
                    <a:lstStyle/>
                    <a:p>
                      <a:pPr>
                        <a:lnSpc>
                          <a:spcPct val="115000"/>
                        </a:lnSpc>
                        <a:spcAft>
                          <a:spcPts val="0"/>
                        </a:spcAft>
                      </a:pPr>
                      <a:r>
                        <a:rPr lang="en-US" sz="1000" dirty="0" smtClean="0">
                          <a:effectLst/>
                        </a:rPr>
                        <a:t>Magnetic length, mm</a:t>
                      </a:r>
                      <a:endParaRPr lang="ru-RU" sz="1200" dirty="0">
                        <a:effectLst/>
                        <a:latin typeface="Times New Roman"/>
                        <a:ea typeface="Calibri"/>
                      </a:endParaRPr>
                    </a:p>
                  </a:txBody>
                  <a:tcPr marL="68580" marR="68580" marT="0" marB="0"/>
                </a:tc>
                <a:tc>
                  <a:txBody>
                    <a:bodyPr/>
                    <a:lstStyle/>
                    <a:p>
                      <a:pPr>
                        <a:lnSpc>
                          <a:spcPct val="115000"/>
                        </a:lnSpc>
                        <a:spcAft>
                          <a:spcPts val="0"/>
                        </a:spcAft>
                      </a:pPr>
                      <a:r>
                        <a:rPr lang="ru-RU" sz="900" b="1" dirty="0">
                          <a:effectLst/>
                        </a:rPr>
                        <a:t>2200</a:t>
                      </a:r>
                      <a:endParaRPr lang="ru-RU" sz="1200" b="1" dirty="0">
                        <a:effectLst/>
                        <a:latin typeface="Times New Roman"/>
                        <a:ea typeface="Calibri"/>
                      </a:endParaRPr>
                    </a:p>
                  </a:txBody>
                  <a:tcPr marL="68580" marR="68580" marT="0" marB="0"/>
                </a:tc>
              </a:tr>
            </a:tbl>
          </a:graphicData>
        </a:graphic>
      </p:graphicFrame>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579" y="3833528"/>
            <a:ext cx="8039100" cy="217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Нижний колонтитул 3"/>
          <p:cNvSpPr txBox="1">
            <a:spLocks/>
          </p:cNvSpPr>
          <p:nvPr/>
        </p:nvSpPr>
        <p:spPr>
          <a:xfrm>
            <a:off x="467544" y="5670727"/>
            <a:ext cx="8079788" cy="341521"/>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latin typeface="Comic Sans MS" panose="030F0702030302020204" pitchFamily="66" charset="0"/>
              </a:rPr>
              <a:t>Magnetic field </a:t>
            </a:r>
            <a:r>
              <a:rPr lang="en-US" sz="1000" dirty="0" err="1">
                <a:solidFill>
                  <a:schemeClr val="tx1"/>
                </a:solidFill>
                <a:latin typeface="Comic Sans MS" panose="030F0702030302020204" pitchFamily="66" charset="0"/>
              </a:rPr>
              <a:t>Bz</a:t>
            </a:r>
            <a:r>
              <a:rPr lang="en-US" sz="1000" dirty="0">
                <a:solidFill>
                  <a:schemeClr val="tx1"/>
                </a:solidFill>
                <a:latin typeface="Comic Sans MS" panose="030F0702030302020204" pitchFamily="66" charset="0"/>
              </a:rPr>
              <a:t>/</a:t>
            </a:r>
            <a:r>
              <a:rPr lang="en-US" sz="1000" dirty="0" err="1">
                <a:solidFill>
                  <a:schemeClr val="tx1"/>
                </a:solidFill>
                <a:latin typeface="Comic Sans MS" panose="030F0702030302020204" pitchFamily="66" charset="0"/>
              </a:rPr>
              <a:t>Bx</a:t>
            </a:r>
            <a:r>
              <a:rPr lang="en-US" sz="1000" dirty="0">
                <a:solidFill>
                  <a:schemeClr val="tx1"/>
                </a:solidFill>
                <a:latin typeface="Comic Sans MS" panose="030F0702030302020204" pitchFamily="66" charset="0"/>
              </a:rPr>
              <a:t> distribution of 50 - period spiral </a:t>
            </a:r>
            <a:r>
              <a:rPr lang="en-US" sz="1000" dirty="0" err="1" smtClean="0">
                <a:solidFill>
                  <a:schemeClr val="tx1"/>
                </a:solidFill>
                <a:latin typeface="Comic Sans MS" panose="030F0702030302020204" pitchFamily="66" charset="0"/>
              </a:rPr>
              <a:t>undulator</a:t>
            </a:r>
            <a:r>
              <a:rPr lang="en-US" sz="1000" dirty="0" smtClean="0">
                <a:solidFill>
                  <a:schemeClr val="tx1"/>
                </a:solidFill>
                <a:latin typeface="Comic Sans MS" panose="030F0702030302020204" pitchFamily="66" charset="0"/>
              </a:rPr>
              <a:t>.</a:t>
            </a:r>
            <a:endParaRPr lang="ru-RU" sz="1000" dirty="0">
              <a:solidFill>
                <a:schemeClr val="tx1"/>
              </a:solidFill>
              <a:latin typeface="Comic Sans MS" panose="030F0702030302020204" pitchFamily="66" charset="0"/>
            </a:endParaRPr>
          </a:p>
        </p:txBody>
      </p:sp>
      <p:sp>
        <p:nvSpPr>
          <p:cNvPr id="28" name="Прямоугольник 27"/>
          <p:cNvSpPr/>
          <p:nvPr/>
        </p:nvSpPr>
        <p:spPr>
          <a:xfrm>
            <a:off x="0" y="1045815"/>
            <a:ext cx="9144000" cy="830997"/>
          </a:xfrm>
          <a:prstGeom prst="rect">
            <a:avLst/>
          </a:prstGeom>
          <a:noFill/>
          <a:ln w="12700">
            <a:solidFill>
              <a:schemeClr val="tx1"/>
            </a:solidFill>
            <a:prstDash val="solid"/>
          </a:ln>
        </p:spPr>
        <p:txBody>
          <a:bodyPr wrap="square">
            <a:spAutoFit/>
          </a:bodyPr>
          <a:lstStyle/>
          <a:p>
            <a:pPr marL="171450" indent="-171450">
              <a:buFont typeface="Wingdings" panose="05000000000000000000" pitchFamily="2" charset="2"/>
              <a:buChar char="q"/>
            </a:pPr>
            <a:r>
              <a:rPr lang="en-US" sz="1200" dirty="0">
                <a:solidFill>
                  <a:schemeClr val="dk1"/>
                </a:solidFill>
                <a:latin typeface="Comic Sans MS" panose="030F0702030302020204" pitchFamily="66" charset="0"/>
              </a:rPr>
              <a:t>A design of a superconducting polarization-variable </a:t>
            </a:r>
            <a:r>
              <a:rPr lang="en-US" sz="1200" dirty="0" err="1">
                <a:solidFill>
                  <a:schemeClr val="dk1"/>
                </a:solidFill>
                <a:latin typeface="Comic Sans MS" panose="030F0702030302020204" pitchFamily="66" charset="0"/>
              </a:rPr>
              <a:t>undulator</a:t>
            </a:r>
            <a:r>
              <a:rPr lang="en-US" sz="1200" dirty="0">
                <a:solidFill>
                  <a:schemeClr val="dk1"/>
                </a:solidFill>
                <a:latin typeface="Comic Sans MS" panose="030F0702030302020204" pitchFamily="66" charset="0"/>
              </a:rPr>
              <a:t>  which is two planar </a:t>
            </a:r>
            <a:r>
              <a:rPr lang="en-US" sz="1200" dirty="0" err="1">
                <a:solidFill>
                  <a:schemeClr val="dk1"/>
                </a:solidFill>
                <a:latin typeface="Comic Sans MS" panose="030F0702030302020204" pitchFamily="66" charset="0"/>
              </a:rPr>
              <a:t>undulators</a:t>
            </a:r>
            <a:r>
              <a:rPr lang="en-US" sz="1200" dirty="0">
                <a:solidFill>
                  <a:schemeClr val="dk1"/>
                </a:solidFill>
                <a:latin typeface="Comic Sans MS" panose="030F0702030302020204" pitchFamily="66" charset="0"/>
              </a:rPr>
              <a:t>,  rotated by 90 degrees and inserted into each other is proposed</a:t>
            </a:r>
            <a:r>
              <a:rPr lang="en-US" sz="1200" dirty="0" smtClean="0">
                <a:solidFill>
                  <a:schemeClr val="dk1"/>
                </a:solidFill>
                <a:latin typeface="Comic Sans MS" panose="030F0702030302020204" pitchFamily="66" charset="0"/>
              </a:rPr>
              <a:t>,.</a:t>
            </a:r>
          </a:p>
          <a:p>
            <a:pPr marL="171450" indent="-171450">
              <a:buFont typeface="Wingdings" panose="05000000000000000000" pitchFamily="2" charset="2"/>
              <a:buChar char="q"/>
            </a:pPr>
            <a:r>
              <a:rPr lang="en-US" sz="1200" dirty="0">
                <a:solidFill>
                  <a:schemeClr val="dk1"/>
                </a:solidFill>
                <a:latin typeface="Comic Sans MS" panose="030F0702030302020204" pitchFamily="66" charset="0"/>
              </a:rPr>
              <a:t>Each </a:t>
            </a:r>
            <a:r>
              <a:rPr lang="en-US" sz="1200" dirty="0" err="1">
                <a:solidFill>
                  <a:schemeClr val="dk1"/>
                </a:solidFill>
                <a:latin typeface="Comic Sans MS" panose="030F0702030302020204" pitchFamily="66" charset="0"/>
              </a:rPr>
              <a:t>undulator</a:t>
            </a:r>
            <a:r>
              <a:rPr lang="en-US" sz="1200" dirty="0">
                <a:solidFill>
                  <a:schemeClr val="dk1"/>
                </a:solidFill>
                <a:latin typeface="Comic Sans MS" panose="030F0702030302020204" pitchFamily="66" charset="0"/>
              </a:rPr>
              <a:t> is powered by an independent current source, which allows you to create a magnetic field of different configuration to create linear or circular polarizations of radiation.</a:t>
            </a:r>
            <a:endParaRPr lang="ru-RU" sz="1200" dirty="0" smtClean="0">
              <a:solidFill>
                <a:schemeClr val="dk1"/>
              </a:solidFill>
              <a:latin typeface="Comic Sans MS" panose="030F0702030302020204" pitchFamily="66" charset="0"/>
            </a:endParaRPr>
          </a:p>
        </p:txBody>
      </p:sp>
      <p:sp>
        <p:nvSpPr>
          <p:cNvPr id="2" name="Нижний колонтитул 1"/>
          <p:cNvSpPr>
            <a:spLocks noGrp="1"/>
          </p:cNvSpPr>
          <p:nvPr>
            <p:ph type="ftr" sz="quarter" idx="11"/>
          </p:nvPr>
        </p:nvSpPr>
        <p:spPr/>
        <p:txBody>
          <a:bodyPr/>
          <a:lstStyle/>
          <a:p>
            <a:r>
              <a:rPr lang="en-US" smtClean="0"/>
              <a:t>SCU workshop 19-21 April, 2021</a:t>
            </a:r>
            <a:endParaRPr lang="ru-RU"/>
          </a:p>
        </p:txBody>
      </p:sp>
      <p:sp>
        <p:nvSpPr>
          <p:cNvPr id="3" name="Номер слайда 2"/>
          <p:cNvSpPr>
            <a:spLocks noGrp="1"/>
          </p:cNvSpPr>
          <p:nvPr>
            <p:ph type="sldNum" sz="quarter" idx="12"/>
          </p:nvPr>
        </p:nvSpPr>
        <p:spPr/>
        <p:txBody>
          <a:bodyPr/>
          <a:lstStyle/>
          <a:p>
            <a:fld id="{F50495FD-DD82-4CE9-B3D1-0FF951E69FC7}" type="slidenum">
              <a:rPr lang="ru-RU" smtClean="0"/>
              <a:t>18</a:t>
            </a:fld>
            <a:endParaRPr lang="ru-RU"/>
          </a:p>
        </p:txBody>
      </p:sp>
    </p:spTree>
    <p:extLst>
      <p:ext uri="{BB962C8B-B14F-4D97-AF65-F5344CB8AC3E}">
        <p14:creationId xmlns:p14="http://schemas.microsoft.com/office/powerpoint/2010/main" val="3178312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SCU workshop 19-21 April, 2021</a:t>
            </a:r>
            <a:endParaRPr lang="ru-RU" dirty="0"/>
          </a:p>
        </p:txBody>
      </p:sp>
      <p:sp>
        <p:nvSpPr>
          <p:cNvPr id="5" name="Номер слайда 4"/>
          <p:cNvSpPr>
            <a:spLocks noGrp="1"/>
          </p:cNvSpPr>
          <p:nvPr>
            <p:ph type="sldNum" sz="quarter" idx="12"/>
          </p:nvPr>
        </p:nvSpPr>
        <p:spPr/>
        <p:txBody>
          <a:bodyPr/>
          <a:lstStyle/>
          <a:p>
            <a:fld id="{751DF181-4817-4C14-92C3-F830506E0DAA}" type="slidenum">
              <a:rPr lang="ru-RU" smtClean="0"/>
              <a:t>19</a:t>
            </a:fld>
            <a:endParaRPr lang="ru-RU"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1125782352"/>
              </p:ext>
            </p:extLst>
          </p:nvPr>
        </p:nvGraphicFramePr>
        <p:xfrm>
          <a:off x="179512" y="1268760"/>
          <a:ext cx="2880000" cy="2203725"/>
        </p:xfrm>
        <a:graphic>
          <a:graphicData uri="http://schemas.openxmlformats.org/presentationml/2006/ole">
            <mc:AlternateContent xmlns:mc="http://schemas.openxmlformats.org/markup-compatibility/2006">
              <mc:Choice xmlns:v="urn:schemas-microsoft-com:vml" Requires="v">
                <p:oleObj spid="_x0000_s4104"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179512" y="1268760"/>
                        <a:ext cx="2880000" cy="2203725"/>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3689961489"/>
              </p:ext>
            </p:extLst>
          </p:nvPr>
        </p:nvGraphicFramePr>
        <p:xfrm>
          <a:off x="251520" y="3717032"/>
          <a:ext cx="2880000" cy="2203725"/>
        </p:xfrm>
        <a:graphic>
          <a:graphicData uri="http://schemas.openxmlformats.org/presentationml/2006/ole">
            <mc:AlternateContent xmlns:mc="http://schemas.openxmlformats.org/markup-compatibility/2006">
              <mc:Choice xmlns:v="urn:schemas-microsoft-com:vml" Requires="v">
                <p:oleObj spid="_x0000_s4105"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251520" y="3717032"/>
                        <a:ext cx="2880000" cy="2203725"/>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2318548191"/>
              </p:ext>
            </p:extLst>
          </p:nvPr>
        </p:nvGraphicFramePr>
        <p:xfrm>
          <a:off x="5766487" y="1250224"/>
          <a:ext cx="2880000" cy="2203725"/>
        </p:xfrm>
        <a:graphic>
          <a:graphicData uri="http://schemas.openxmlformats.org/presentationml/2006/ole">
            <mc:AlternateContent xmlns:mc="http://schemas.openxmlformats.org/markup-compatibility/2006">
              <mc:Choice xmlns:v="urn:schemas-microsoft-com:vml" Requires="v">
                <p:oleObj spid="_x0000_s4106" name="Graph" r:id="rId7" imgW="3920760" imgH="3000960" progId="Origin50.Graph">
                  <p:embed/>
                </p:oleObj>
              </mc:Choice>
              <mc:Fallback>
                <p:oleObj name="Graph" r:id="rId7" imgW="3920760" imgH="3000960" progId="Origin50.Graph">
                  <p:embed/>
                  <p:pic>
                    <p:nvPicPr>
                      <p:cNvPr id="0" name=""/>
                      <p:cNvPicPr/>
                      <p:nvPr/>
                    </p:nvPicPr>
                    <p:blipFill>
                      <a:blip r:embed="rId8"/>
                      <a:stretch>
                        <a:fillRect/>
                      </a:stretch>
                    </p:blipFill>
                    <p:spPr>
                      <a:xfrm>
                        <a:off x="5766487" y="1250224"/>
                        <a:ext cx="2880000" cy="2203725"/>
                      </a:xfrm>
                      <a:prstGeom prst="rect">
                        <a:avLst/>
                      </a:prstGeom>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2283599638"/>
              </p:ext>
            </p:extLst>
          </p:nvPr>
        </p:nvGraphicFramePr>
        <p:xfrm>
          <a:off x="5793530" y="3789040"/>
          <a:ext cx="2880000" cy="2203725"/>
        </p:xfrm>
        <a:graphic>
          <a:graphicData uri="http://schemas.openxmlformats.org/presentationml/2006/ole">
            <mc:AlternateContent xmlns:mc="http://schemas.openxmlformats.org/markup-compatibility/2006">
              <mc:Choice xmlns:v="urn:schemas-microsoft-com:vml" Requires="v">
                <p:oleObj spid="_x0000_s4107" name="Graph" r:id="rId9" imgW="3920760" imgH="3000960" progId="Origin50.Graph">
                  <p:embed/>
                </p:oleObj>
              </mc:Choice>
              <mc:Fallback>
                <p:oleObj name="Graph" r:id="rId9" imgW="3920760" imgH="3000960" progId="Origin50.Graph">
                  <p:embed/>
                  <p:pic>
                    <p:nvPicPr>
                      <p:cNvPr id="0" name=""/>
                      <p:cNvPicPr/>
                      <p:nvPr/>
                    </p:nvPicPr>
                    <p:blipFill>
                      <a:blip r:embed="rId10"/>
                      <a:stretch>
                        <a:fillRect/>
                      </a:stretch>
                    </p:blipFill>
                    <p:spPr>
                      <a:xfrm>
                        <a:off x="5793530" y="3789040"/>
                        <a:ext cx="2880000" cy="2203725"/>
                      </a:xfrm>
                      <a:prstGeom prst="rect">
                        <a:avLst/>
                      </a:prstGeom>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2455496193"/>
              </p:ext>
            </p:extLst>
          </p:nvPr>
        </p:nvGraphicFramePr>
        <p:xfrm>
          <a:off x="2963832" y="1394266"/>
          <a:ext cx="2880000" cy="2203725"/>
        </p:xfrm>
        <a:graphic>
          <a:graphicData uri="http://schemas.openxmlformats.org/presentationml/2006/ole">
            <mc:AlternateContent xmlns:mc="http://schemas.openxmlformats.org/markup-compatibility/2006">
              <mc:Choice xmlns:v="urn:schemas-microsoft-com:vml" Requires="v">
                <p:oleObj spid="_x0000_s4108" name="Graph" r:id="rId11" imgW="3920760" imgH="3000960" progId="Origin50.Graph">
                  <p:embed/>
                </p:oleObj>
              </mc:Choice>
              <mc:Fallback>
                <p:oleObj name="Graph" r:id="rId11" imgW="3920760" imgH="3000960" progId="Origin50.Graph">
                  <p:embed/>
                  <p:pic>
                    <p:nvPicPr>
                      <p:cNvPr id="0" name=""/>
                      <p:cNvPicPr/>
                      <p:nvPr/>
                    </p:nvPicPr>
                    <p:blipFill>
                      <a:blip r:embed="rId12"/>
                      <a:stretch>
                        <a:fillRect/>
                      </a:stretch>
                    </p:blipFill>
                    <p:spPr>
                      <a:xfrm>
                        <a:off x="2963832" y="1394266"/>
                        <a:ext cx="2880000" cy="2203725"/>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3020988908"/>
              </p:ext>
            </p:extLst>
          </p:nvPr>
        </p:nvGraphicFramePr>
        <p:xfrm>
          <a:off x="2915816" y="3717032"/>
          <a:ext cx="2880000" cy="2203725"/>
        </p:xfrm>
        <a:graphic>
          <a:graphicData uri="http://schemas.openxmlformats.org/presentationml/2006/ole">
            <mc:AlternateContent xmlns:mc="http://schemas.openxmlformats.org/markup-compatibility/2006">
              <mc:Choice xmlns:v="urn:schemas-microsoft-com:vml" Requires="v">
                <p:oleObj spid="_x0000_s4109" name="Graph" r:id="rId13" imgW="3920760" imgH="3000960" progId="Origin50.Graph">
                  <p:embed/>
                </p:oleObj>
              </mc:Choice>
              <mc:Fallback>
                <p:oleObj name="Graph" r:id="rId13" imgW="3920760" imgH="3000960" progId="Origin50.Graph">
                  <p:embed/>
                  <p:pic>
                    <p:nvPicPr>
                      <p:cNvPr id="0" name=""/>
                      <p:cNvPicPr/>
                      <p:nvPr/>
                    </p:nvPicPr>
                    <p:blipFill>
                      <a:blip r:embed="rId14"/>
                      <a:stretch>
                        <a:fillRect/>
                      </a:stretch>
                    </p:blipFill>
                    <p:spPr>
                      <a:xfrm>
                        <a:off x="2915816" y="3717032"/>
                        <a:ext cx="2880000" cy="2203725"/>
                      </a:xfrm>
                      <a:prstGeom prst="rect">
                        <a:avLst/>
                      </a:prstGeom>
                    </p:spPr>
                  </p:pic>
                </p:oleObj>
              </mc:Fallback>
            </mc:AlternateContent>
          </a:graphicData>
        </a:graphic>
      </p:graphicFrame>
      <p:sp>
        <p:nvSpPr>
          <p:cNvPr id="9" name="TextBox 8"/>
          <p:cNvSpPr txBox="1"/>
          <p:nvPr/>
        </p:nvSpPr>
        <p:spPr>
          <a:xfrm>
            <a:off x="395536" y="493248"/>
            <a:ext cx="2397901" cy="923330"/>
          </a:xfrm>
          <a:prstGeom prst="rect">
            <a:avLst/>
          </a:prstGeom>
          <a:noFill/>
        </p:spPr>
        <p:txBody>
          <a:bodyPr wrap="none" rtlCol="0">
            <a:spAutoFit/>
          </a:bodyPr>
          <a:lstStyle/>
          <a:p>
            <a:r>
              <a:rPr lang="en-US" dirty="0" err="1" smtClean="0"/>
              <a:t>Undulator</a:t>
            </a:r>
            <a:r>
              <a:rPr lang="en-US" dirty="0" smtClean="0"/>
              <a:t> with vertical </a:t>
            </a:r>
          </a:p>
          <a:p>
            <a:r>
              <a:rPr lang="en-US" dirty="0" smtClean="0"/>
              <a:t>Linear  polarization</a:t>
            </a:r>
          </a:p>
          <a:p>
            <a:r>
              <a:rPr lang="en-US" dirty="0" smtClean="0"/>
              <a:t>Bx=0.5 Tesla, Bz=0</a:t>
            </a:r>
          </a:p>
        </p:txBody>
      </p:sp>
      <p:sp>
        <p:nvSpPr>
          <p:cNvPr id="13" name="TextBox 12"/>
          <p:cNvSpPr txBox="1"/>
          <p:nvPr/>
        </p:nvSpPr>
        <p:spPr>
          <a:xfrm>
            <a:off x="2963832" y="493249"/>
            <a:ext cx="2522422" cy="923330"/>
          </a:xfrm>
          <a:prstGeom prst="rect">
            <a:avLst/>
          </a:prstGeom>
          <a:noFill/>
        </p:spPr>
        <p:txBody>
          <a:bodyPr wrap="none" rtlCol="0">
            <a:spAutoFit/>
          </a:bodyPr>
          <a:lstStyle/>
          <a:p>
            <a:r>
              <a:rPr lang="en-US" dirty="0" smtClean="0"/>
              <a:t>Spiral undulator with </a:t>
            </a:r>
          </a:p>
          <a:p>
            <a:r>
              <a:rPr lang="en-US" dirty="0" smtClean="0"/>
              <a:t>changeable helicity</a:t>
            </a:r>
          </a:p>
          <a:p>
            <a:r>
              <a:rPr lang="en-US" dirty="0" smtClean="0"/>
              <a:t>Bx=0.5 Tesla, Bz=0.5Tesla</a:t>
            </a:r>
            <a:endParaRPr lang="ru-RU" dirty="0"/>
          </a:p>
        </p:txBody>
      </p:sp>
      <p:sp>
        <p:nvSpPr>
          <p:cNvPr id="14" name="TextBox 13"/>
          <p:cNvSpPr txBox="1"/>
          <p:nvPr/>
        </p:nvSpPr>
        <p:spPr>
          <a:xfrm>
            <a:off x="6018246" y="493249"/>
            <a:ext cx="2600455" cy="923330"/>
          </a:xfrm>
          <a:prstGeom prst="rect">
            <a:avLst/>
          </a:prstGeom>
          <a:noFill/>
        </p:spPr>
        <p:txBody>
          <a:bodyPr wrap="none" rtlCol="0">
            <a:spAutoFit/>
          </a:bodyPr>
          <a:lstStyle/>
          <a:p>
            <a:r>
              <a:rPr lang="en-US" dirty="0" err="1"/>
              <a:t>Undulator</a:t>
            </a:r>
            <a:r>
              <a:rPr lang="en-US" dirty="0"/>
              <a:t> </a:t>
            </a:r>
            <a:r>
              <a:rPr lang="en-US" dirty="0" smtClean="0"/>
              <a:t>with horizontal</a:t>
            </a:r>
            <a:endParaRPr lang="en-US" dirty="0"/>
          </a:p>
          <a:p>
            <a:r>
              <a:rPr lang="en-US" dirty="0"/>
              <a:t>Linear  </a:t>
            </a:r>
            <a:r>
              <a:rPr lang="en-US" dirty="0" smtClean="0"/>
              <a:t>polarization</a:t>
            </a:r>
          </a:p>
          <a:p>
            <a:r>
              <a:rPr lang="en-US" dirty="0" smtClean="0"/>
              <a:t>Bx=0,   Bz=0.5 Tesla</a:t>
            </a:r>
            <a:endParaRPr lang="ru-RU" dirty="0"/>
          </a:p>
        </p:txBody>
      </p:sp>
      <p:sp>
        <p:nvSpPr>
          <p:cNvPr id="15" name="TextBox 14"/>
          <p:cNvSpPr txBox="1"/>
          <p:nvPr/>
        </p:nvSpPr>
        <p:spPr>
          <a:xfrm>
            <a:off x="362321" y="3442996"/>
            <a:ext cx="2342501" cy="369332"/>
          </a:xfrm>
          <a:prstGeom prst="rect">
            <a:avLst/>
          </a:prstGeom>
          <a:noFill/>
        </p:spPr>
        <p:txBody>
          <a:bodyPr wrap="none" rtlCol="0">
            <a:spAutoFit/>
          </a:bodyPr>
          <a:lstStyle/>
          <a:p>
            <a:r>
              <a:rPr lang="en-US" dirty="0" smtClean="0"/>
              <a:t>Spectrum at zero angle</a:t>
            </a:r>
            <a:endParaRPr lang="ru-RU" dirty="0"/>
          </a:p>
        </p:txBody>
      </p:sp>
      <p:sp>
        <p:nvSpPr>
          <p:cNvPr id="16" name="TextBox 15"/>
          <p:cNvSpPr txBox="1"/>
          <p:nvPr/>
        </p:nvSpPr>
        <p:spPr>
          <a:xfrm>
            <a:off x="2963832" y="3442996"/>
            <a:ext cx="2342501" cy="369332"/>
          </a:xfrm>
          <a:prstGeom prst="rect">
            <a:avLst/>
          </a:prstGeom>
          <a:noFill/>
        </p:spPr>
        <p:txBody>
          <a:bodyPr wrap="none" rtlCol="0">
            <a:spAutoFit/>
          </a:bodyPr>
          <a:lstStyle/>
          <a:p>
            <a:r>
              <a:rPr lang="en-US" dirty="0" smtClean="0"/>
              <a:t>Spectrum at zero angle</a:t>
            </a:r>
            <a:endParaRPr lang="ru-RU" dirty="0"/>
          </a:p>
        </p:txBody>
      </p:sp>
      <p:sp>
        <p:nvSpPr>
          <p:cNvPr id="17" name="TextBox 16"/>
          <p:cNvSpPr txBox="1"/>
          <p:nvPr/>
        </p:nvSpPr>
        <p:spPr>
          <a:xfrm>
            <a:off x="5796136" y="3442996"/>
            <a:ext cx="2342501" cy="369332"/>
          </a:xfrm>
          <a:prstGeom prst="rect">
            <a:avLst/>
          </a:prstGeom>
          <a:noFill/>
        </p:spPr>
        <p:txBody>
          <a:bodyPr wrap="none" rtlCol="0">
            <a:spAutoFit/>
          </a:bodyPr>
          <a:lstStyle/>
          <a:p>
            <a:r>
              <a:rPr lang="en-US" dirty="0" smtClean="0"/>
              <a:t>Spectrum at zero angle</a:t>
            </a:r>
            <a:endParaRPr lang="ru-RU" dirty="0"/>
          </a:p>
        </p:txBody>
      </p:sp>
      <p:sp>
        <p:nvSpPr>
          <p:cNvPr id="18" name="TextBox 17"/>
          <p:cNvSpPr txBox="1"/>
          <p:nvPr/>
        </p:nvSpPr>
        <p:spPr>
          <a:xfrm>
            <a:off x="611558" y="5805264"/>
            <a:ext cx="1286571" cy="369332"/>
          </a:xfrm>
          <a:prstGeom prst="rect">
            <a:avLst/>
          </a:prstGeom>
          <a:noFill/>
        </p:spPr>
        <p:txBody>
          <a:bodyPr wrap="none" rtlCol="0">
            <a:spAutoFit/>
          </a:bodyPr>
          <a:lstStyle/>
          <a:p>
            <a:r>
              <a:rPr lang="en-US" dirty="0" smtClean="0"/>
              <a:t>Polarization</a:t>
            </a:r>
            <a:endParaRPr lang="ru-RU" dirty="0"/>
          </a:p>
        </p:txBody>
      </p:sp>
      <p:sp>
        <p:nvSpPr>
          <p:cNvPr id="19" name="Прямоугольник 18"/>
          <p:cNvSpPr/>
          <p:nvPr/>
        </p:nvSpPr>
        <p:spPr>
          <a:xfrm>
            <a:off x="281054" y="116600"/>
            <a:ext cx="7323480" cy="369332"/>
          </a:xfrm>
          <a:prstGeom prst="rect">
            <a:avLst/>
          </a:prstGeom>
        </p:spPr>
        <p:txBody>
          <a:bodyPr wrap="none">
            <a:spAutoFit/>
          </a:bodyPr>
          <a:lstStyle/>
          <a:p>
            <a:pPr lvl="1"/>
            <a:r>
              <a:rPr lang="en-US" b="1" dirty="0" smtClean="0"/>
              <a:t>Superconducting Undulator </a:t>
            </a:r>
            <a:r>
              <a:rPr lang="en-US" b="1" dirty="0"/>
              <a:t>with variable field </a:t>
            </a:r>
            <a:r>
              <a:rPr lang="en-US" b="1" dirty="0" smtClean="0"/>
              <a:t>configuration (SCUVFC)</a:t>
            </a:r>
            <a:endParaRPr lang="en-US" b="1" dirty="0"/>
          </a:p>
        </p:txBody>
      </p:sp>
    </p:spTree>
    <p:extLst>
      <p:ext uri="{BB962C8B-B14F-4D97-AF65-F5344CB8AC3E}">
        <p14:creationId xmlns:p14="http://schemas.microsoft.com/office/powerpoint/2010/main" val="976418796"/>
      </p:ext>
    </p:extLst>
  </p:cSld>
  <p:clrMapOvr>
    <a:masterClrMapping/>
  </p:clrMapOvr>
  <mc:AlternateContent xmlns:mc="http://schemas.openxmlformats.org/markup-compatibility/2006" xmlns:p14="http://schemas.microsoft.com/office/powerpoint/2010/main">
    <mc:Choice Requires="p14">
      <p:transition spd="slow" p14:dur="2000" advTm="62874"/>
    </mc:Choice>
    <mc:Fallback xmlns="">
      <p:transition spd="slow" advTm="6287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a:xfrm>
            <a:off x="3132070" y="6381328"/>
            <a:ext cx="2895600" cy="365125"/>
          </a:xfrm>
        </p:spPr>
        <p:txBody>
          <a:bodyPr/>
          <a:lstStyle/>
          <a:p>
            <a:r>
              <a:rPr lang="en-US" smtClean="0"/>
              <a:t>SCU workshop 19-21 April, 2021</a:t>
            </a:r>
            <a:endParaRPr lang="ru-RU" dirty="0"/>
          </a:p>
        </p:txBody>
      </p:sp>
      <p:sp>
        <p:nvSpPr>
          <p:cNvPr id="3" name="Номер слайда 2"/>
          <p:cNvSpPr>
            <a:spLocks noGrp="1"/>
          </p:cNvSpPr>
          <p:nvPr>
            <p:ph type="sldNum" sz="quarter" idx="12"/>
          </p:nvPr>
        </p:nvSpPr>
        <p:spPr/>
        <p:txBody>
          <a:bodyPr/>
          <a:lstStyle/>
          <a:p>
            <a:fld id="{FC681274-1143-47E4-A10B-44180E8AD099}" type="slidenum">
              <a:rPr lang="ru-RU" smtClean="0"/>
              <a:t>2</a:t>
            </a:fld>
            <a:endParaRPr lang="ru-RU" dirty="0"/>
          </a:p>
        </p:txBody>
      </p:sp>
      <p:sp>
        <p:nvSpPr>
          <p:cNvPr id="4" name="Прямоугольник 3"/>
          <p:cNvSpPr/>
          <p:nvPr/>
        </p:nvSpPr>
        <p:spPr>
          <a:xfrm>
            <a:off x="2616702" y="0"/>
            <a:ext cx="4403570" cy="461665"/>
          </a:xfrm>
          <a:prstGeom prst="rect">
            <a:avLst/>
          </a:prstGeom>
        </p:spPr>
        <p:txBody>
          <a:bodyPr wrap="square">
            <a:spAutoFit/>
          </a:bodyPr>
          <a:lstStyle/>
          <a:p>
            <a:r>
              <a:rPr lang="en-US" sz="2400" b="1" dirty="0"/>
              <a:t>Superconducting </a:t>
            </a:r>
            <a:r>
              <a:rPr lang="en-US" sz="2400" b="1" dirty="0" err="1"/>
              <a:t>undulators</a:t>
            </a:r>
            <a:endParaRPr lang="ru-RU" sz="2400" b="1" dirty="0"/>
          </a:p>
        </p:txBody>
      </p:sp>
      <p:pic>
        <p:nvPicPr>
          <p:cNvPr id="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803" y="1274946"/>
            <a:ext cx="1800000" cy="13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9" y="2575235"/>
            <a:ext cx="920415" cy="57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812" y="1305853"/>
            <a:ext cx="1440000" cy="96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2339208"/>
            <a:ext cx="1512168" cy="31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1629" y="1073334"/>
            <a:ext cx="1440000" cy="14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4420" y="2079165"/>
            <a:ext cx="864171" cy="41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2180" y="1100523"/>
            <a:ext cx="1440000" cy="99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2517" y="2206188"/>
            <a:ext cx="894680" cy="4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2380" y="1162524"/>
            <a:ext cx="1440000" cy="104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7769119" y="2261539"/>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dirty="0"/>
              <a:t>LBNL</a:t>
            </a:r>
            <a:endParaRPr lang="ru-RU" altLang="ru-RU" dirty="0"/>
          </a:p>
        </p:txBody>
      </p:sp>
      <p:sp>
        <p:nvSpPr>
          <p:cNvPr id="15" name="TextBox 14"/>
          <p:cNvSpPr txBox="1"/>
          <p:nvPr/>
        </p:nvSpPr>
        <p:spPr>
          <a:xfrm>
            <a:off x="3177817" y="738886"/>
            <a:ext cx="2313005" cy="369332"/>
          </a:xfrm>
          <a:prstGeom prst="rect">
            <a:avLst/>
          </a:prstGeom>
          <a:noFill/>
        </p:spPr>
        <p:txBody>
          <a:bodyPr wrap="none" rtlCol="0">
            <a:spAutoFit/>
          </a:bodyPr>
          <a:lstStyle/>
          <a:p>
            <a:r>
              <a:rPr lang="en-US" b="1" dirty="0" smtClean="0"/>
              <a:t>Vertical racetrack coils</a:t>
            </a:r>
            <a:endParaRPr lang="ru-RU" b="1" dirty="0"/>
          </a:p>
        </p:txBody>
      </p:sp>
      <p:pic>
        <p:nvPicPr>
          <p:cNvPr id="819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4320" y="3717032"/>
            <a:ext cx="343890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602975" y="3347700"/>
            <a:ext cx="3895362" cy="369332"/>
          </a:xfrm>
          <a:prstGeom prst="rect">
            <a:avLst/>
          </a:prstGeom>
          <a:noFill/>
        </p:spPr>
        <p:txBody>
          <a:bodyPr wrap="none" rtlCol="0">
            <a:spAutoFit/>
          </a:bodyPr>
          <a:lstStyle/>
          <a:p>
            <a:r>
              <a:rPr lang="en-US" b="1" dirty="0" smtClean="0"/>
              <a:t>Horizontal racetrack coils (</a:t>
            </a:r>
            <a:r>
              <a:rPr lang="en-US" b="1" dirty="0" err="1" smtClean="0"/>
              <a:t>Budker</a:t>
            </a:r>
            <a:r>
              <a:rPr lang="en-US" b="1" dirty="0" smtClean="0"/>
              <a:t> INP)</a:t>
            </a:r>
            <a:endParaRPr lang="ru-RU" b="1" dirty="0"/>
          </a:p>
        </p:txBody>
      </p:sp>
      <p:pic>
        <p:nvPicPr>
          <p:cNvPr id="19" name="Рисунок 18" descr="C:\Users\TS\Dropbox\Lab_8-12\Safronov\Ондулятор\Полумагнит_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968" y="3861048"/>
            <a:ext cx="3556452" cy="2304256"/>
          </a:xfrm>
          <a:prstGeom prst="rect">
            <a:avLst/>
          </a:prstGeom>
          <a:noFill/>
          <a:ln>
            <a:noFill/>
          </a:ln>
        </p:spPr>
      </p:pic>
    </p:spTree>
    <p:extLst>
      <p:ext uri="{BB962C8B-B14F-4D97-AF65-F5344CB8AC3E}">
        <p14:creationId xmlns:p14="http://schemas.microsoft.com/office/powerpoint/2010/main" val="2050916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576064"/>
          </a:xfrm>
        </p:spPr>
        <p:txBody>
          <a:bodyPr>
            <a:normAutofit fontScale="90000"/>
          </a:bodyPr>
          <a:lstStyle/>
          <a:p>
            <a:r>
              <a:rPr lang="en-US" dirty="0" smtClean="0"/>
              <a:t>Resume</a:t>
            </a:r>
            <a:endParaRPr lang="ru-RU" dirty="0"/>
          </a:p>
        </p:txBody>
      </p:sp>
      <p:sp>
        <p:nvSpPr>
          <p:cNvPr id="3" name="Объект 2"/>
          <p:cNvSpPr>
            <a:spLocks noGrp="1"/>
          </p:cNvSpPr>
          <p:nvPr>
            <p:ph idx="1"/>
          </p:nvPr>
        </p:nvSpPr>
        <p:spPr>
          <a:xfrm>
            <a:off x="457200" y="1124744"/>
            <a:ext cx="8229600" cy="5184576"/>
          </a:xfrm>
        </p:spPr>
        <p:txBody>
          <a:bodyPr>
            <a:normAutofit/>
          </a:bodyPr>
          <a:lstStyle/>
          <a:p>
            <a:r>
              <a:rPr lang="en-US" sz="2400" dirty="0"/>
              <a:t>The experience gained over the past 40 years will be used in the production of wigglers magnetic structures and cryostats</a:t>
            </a:r>
            <a:r>
              <a:rPr lang="en-US" sz="2400" dirty="0" smtClean="0"/>
              <a:t>.</a:t>
            </a:r>
          </a:p>
          <a:p>
            <a:r>
              <a:rPr lang="en-US" sz="2400" dirty="0"/>
              <a:t>Over the past 2 years a model of a superconducting undulator with a horizontal racetrack and short period with a phase error of less than 3 degrees has been developed and </a:t>
            </a:r>
            <a:r>
              <a:rPr lang="en-US" sz="2400" dirty="0" smtClean="0"/>
              <a:t>successfully </a:t>
            </a:r>
            <a:r>
              <a:rPr lang="en-US" sz="2400" dirty="0"/>
              <a:t>tested</a:t>
            </a:r>
            <a:r>
              <a:rPr lang="en-US" sz="2400" dirty="0" smtClean="0"/>
              <a:t>.</a:t>
            </a:r>
          </a:p>
          <a:p>
            <a:r>
              <a:rPr lang="en-US" sz="2400" dirty="0"/>
              <a:t>Cryostats for superconducting magnets with indirect cooling using cryocoolers down to 3K temperature have been developed and implemented. </a:t>
            </a:r>
            <a:endParaRPr lang="en-US" sz="2400" dirty="0" smtClean="0"/>
          </a:p>
        </p:txBody>
      </p:sp>
      <p:sp>
        <p:nvSpPr>
          <p:cNvPr id="4" name="Нижний колонтитул 3"/>
          <p:cNvSpPr>
            <a:spLocks noGrp="1"/>
          </p:cNvSpPr>
          <p:nvPr>
            <p:ph type="ftr" sz="quarter" idx="11"/>
          </p:nvPr>
        </p:nvSpPr>
        <p:spPr/>
        <p:txBody>
          <a:bodyPr/>
          <a:lstStyle/>
          <a:p>
            <a:r>
              <a:rPr lang="en-US" smtClean="0"/>
              <a:t>SCU workshop 19-21 April, 2021</a:t>
            </a:r>
            <a:endParaRPr lang="ru-RU" dirty="0"/>
          </a:p>
        </p:txBody>
      </p:sp>
      <p:sp>
        <p:nvSpPr>
          <p:cNvPr id="5" name="Номер слайда 4"/>
          <p:cNvSpPr>
            <a:spLocks noGrp="1"/>
          </p:cNvSpPr>
          <p:nvPr>
            <p:ph type="sldNum" sz="quarter" idx="12"/>
          </p:nvPr>
        </p:nvSpPr>
        <p:spPr/>
        <p:txBody>
          <a:bodyPr/>
          <a:lstStyle/>
          <a:p>
            <a:fld id="{751DF181-4817-4C14-92C3-F830506E0DAA}" type="slidenum">
              <a:rPr lang="ru-RU" smtClean="0"/>
              <a:t>20</a:t>
            </a:fld>
            <a:endParaRPr lang="ru-RU" dirty="0"/>
          </a:p>
        </p:txBody>
      </p:sp>
    </p:spTree>
    <p:extLst>
      <p:ext uri="{BB962C8B-B14F-4D97-AF65-F5344CB8AC3E}">
        <p14:creationId xmlns:p14="http://schemas.microsoft.com/office/powerpoint/2010/main" val="481361626"/>
      </p:ext>
    </p:extLst>
  </p:cSld>
  <p:clrMapOvr>
    <a:masterClrMapping/>
  </p:clrMapOvr>
  <mc:AlternateContent xmlns:mc="http://schemas.openxmlformats.org/markup-compatibility/2006" xmlns:p14="http://schemas.microsoft.com/office/powerpoint/2010/main">
    <mc:Choice Requires="p14">
      <p:transition spd="slow" p14:dur="2000" advTm="50522"/>
    </mc:Choice>
    <mc:Fallback xmlns="">
      <p:transition spd="slow" advTm="5052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5721" y="2967335"/>
            <a:ext cx="7492565"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Thanks for your attention</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Нижний колонтитул 2"/>
          <p:cNvSpPr>
            <a:spLocks noGrp="1"/>
          </p:cNvSpPr>
          <p:nvPr>
            <p:ph type="ftr" sz="quarter" idx="11"/>
          </p:nvPr>
        </p:nvSpPr>
        <p:spPr/>
        <p:txBody>
          <a:bodyPr/>
          <a:lstStyle/>
          <a:p>
            <a:r>
              <a:rPr lang="en-US" smtClean="0"/>
              <a:t>SCU workshop 19-21 April, 2021</a:t>
            </a:r>
            <a:endParaRPr lang="ru-RU"/>
          </a:p>
        </p:txBody>
      </p:sp>
      <p:sp>
        <p:nvSpPr>
          <p:cNvPr id="4" name="Номер слайда 3"/>
          <p:cNvSpPr>
            <a:spLocks noGrp="1"/>
          </p:cNvSpPr>
          <p:nvPr>
            <p:ph type="sldNum" sz="quarter" idx="12"/>
          </p:nvPr>
        </p:nvSpPr>
        <p:spPr/>
        <p:txBody>
          <a:bodyPr/>
          <a:lstStyle/>
          <a:p>
            <a:fld id="{F50495FD-DD82-4CE9-B3D1-0FF951E69FC7}" type="slidenum">
              <a:rPr lang="ru-RU" smtClean="0"/>
              <a:t>21</a:t>
            </a:fld>
            <a:endParaRPr lang="ru-RU"/>
          </a:p>
        </p:txBody>
      </p:sp>
    </p:spTree>
    <p:extLst>
      <p:ext uri="{BB962C8B-B14F-4D97-AF65-F5344CB8AC3E}">
        <p14:creationId xmlns:p14="http://schemas.microsoft.com/office/powerpoint/2010/main" val="143721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588224" y="6331441"/>
            <a:ext cx="2133600" cy="365125"/>
          </a:xfrm>
        </p:spPr>
        <p:txBody>
          <a:bodyPr/>
          <a:lstStyle/>
          <a:p>
            <a:fld id="{9F7930AB-2748-437E-BDD1-FC37970E4B01}" type="slidenum">
              <a:rPr lang="ru-RU" smtClean="0"/>
              <a:t>3</a:t>
            </a:fld>
            <a:endParaRPr lang="ru-RU"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64" y="454028"/>
            <a:ext cx="2520279" cy="146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48" y="1903279"/>
            <a:ext cx="2363689" cy="10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65111"/>
            <a:ext cx="7570086" cy="461665"/>
          </a:xfrm>
          <a:prstGeom prst="rect">
            <a:avLst/>
          </a:prstGeom>
          <a:noFill/>
        </p:spPr>
        <p:txBody>
          <a:bodyPr wrap="none" rtlCol="0">
            <a:spAutoFit/>
          </a:bodyPr>
          <a:lstStyle/>
          <a:p>
            <a:r>
              <a:rPr lang="en-US" sz="2400" b="1" dirty="0" smtClean="0">
                <a:solidFill>
                  <a:srgbClr val="FF0000"/>
                </a:solidFill>
              </a:rPr>
              <a:t>Superconducting </a:t>
            </a:r>
            <a:r>
              <a:rPr lang="en-US" sz="2400" b="1" dirty="0" err="1" smtClean="0">
                <a:solidFill>
                  <a:srgbClr val="FF0000"/>
                </a:solidFill>
              </a:rPr>
              <a:t>undulator</a:t>
            </a:r>
            <a:r>
              <a:rPr lang="en-US" sz="2400" b="1" dirty="0" smtClean="0">
                <a:solidFill>
                  <a:srgbClr val="FF0000"/>
                </a:solidFill>
              </a:rPr>
              <a:t> with neutral poles (prototype</a:t>
            </a:r>
            <a:r>
              <a:rPr lang="en-US" b="1" dirty="0" smtClean="0">
                <a:solidFill>
                  <a:srgbClr val="FF0000"/>
                </a:solidFill>
              </a:rPr>
              <a:t>)</a:t>
            </a:r>
            <a:endParaRPr lang="ru-RU" b="1" dirty="0">
              <a:solidFill>
                <a:srgbClr val="FF0000"/>
              </a:solidFill>
            </a:endParaRPr>
          </a:p>
        </p:txBody>
      </p:sp>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41453"/>
            <a:ext cx="2591968" cy="157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814" y="2399870"/>
            <a:ext cx="2592288" cy="167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7634" y="4412176"/>
            <a:ext cx="2592288" cy="176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880" y="3495997"/>
            <a:ext cx="4879514" cy="276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37520" y="1933885"/>
            <a:ext cx="2376264" cy="1077218"/>
          </a:xfrm>
          <a:prstGeom prst="rect">
            <a:avLst/>
          </a:prstGeom>
          <a:noFill/>
        </p:spPr>
        <p:txBody>
          <a:bodyPr wrap="square" rtlCol="0">
            <a:spAutoFit/>
          </a:bodyPr>
          <a:lstStyle/>
          <a:p>
            <a:r>
              <a:rPr lang="en-US" sz="1600" dirty="0" smtClean="0"/>
              <a:t>Period</a:t>
            </a:r>
            <a:r>
              <a:rPr lang="ru-RU" sz="1600" dirty="0" smtClean="0"/>
              <a:t> – 15.6 мм</a:t>
            </a:r>
          </a:p>
          <a:p>
            <a:r>
              <a:rPr lang="en-US" sz="1600" dirty="0" smtClean="0"/>
              <a:t>Pole gap</a:t>
            </a:r>
            <a:r>
              <a:rPr lang="ru-RU" sz="1600" dirty="0" smtClean="0"/>
              <a:t>     - 8 мм</a:t>
            </a:r>
          </a:p>
          <a:p>
            <a:r>
              <a:rPr lang="en-US" sz="1600" dirty="0" smtClean="0"/>
              <a:t>Field</a:t>
            </a:r>
            <a:r>
              <a:rPr lang="ru-RU" sz="1600" dirty="0" smtClean="0"/>
              <a:t>     - 1.2 Тесла</a:t>
            </a:r>
          </a:p>
          <a:p>
            <a:r>
              <a:rPr lang="en-US" sz="1600" dirty="0" smtClean="0"/>
              <a:t>SC wire</a:t>
            </a:r>
            <a:r>
              <a:rPr lang="ru-RU" sz="1600" dirty="0" smtClean="0"/>
              <a:t> </a:t>
            </a:r>
            <a:r>
              <a:rPr lang="en-US" sz="1600" dirty="0" err="1" smtClean="0"/>
              <a:t>NbTi</a:t>
            </a:r>
            <a:r>
              <a:rPr lang="en-US" sz="1600" dirty="0" smtClean="0"/>
              <a:t>/Cu – 0.5 </a:t>
            </a:r>
            <a:r>
              <a:rPr lang="ru-RU" sz="1600" dirty="0" smtClean="0"/>
              <a:t>мм</a:t>
            </a:r>
            <a:endParaRPr lang="ru-RU" sz="1600" dirty="0"/>
          </a:p>
        </p:txBody>
      </p:sp>
      <p:sp>
        <p:nvSpPr>
          <p:cNvPr id="2" name="TextBox 1"/>
          <p:cNvSpPr txBox="1"/>
          <p:nvPr/>
        </p:nvSpPr>
        <p:spPr>
          <a:xfrm>
            <a:off x="395537" y="6199117"/>
            <a:ext cx="4908395" cy="338554"/>
          </a:xfrm>
          <a:prstGeom prst="rect">
            <a:avLst/>
          </a:prstGeom>
          <a:noFill/>
        </p:spPr>
        <p:txBody>
          <a:bodyPr wrap="none" rtlCol="0">
            <a:spAutoFit/>
          </a:bodyPr>
          <a:lstStyle/>
          <a:p>
            <a:r>
              <a:rPr lang="en-US" sz="1600" dirty="0" smtClean="0"/>
              <a:t>Longitudinal field distribution in the </a:t>
            </a:r>
            <a:r>
              <a:rPr lang="en-US" sz="1600" dirty="0" err="1" smtClean="0"/>
              <a:t>undulator</a:t>
            </a:r>
            <a:r>
              <a:rPr lang="en-US" sz="1600" dirty="0" smtClean="0"/>
              <a:t> prototype</a:t>
            </a:r>
            <a:endParaRPr lang="ru-RU" sz="1600" dirty="0"/>
          </a:p>
        </p:txBody>
      </p:sp>
      <p:sp>
        <p:nvSpPr>
          <p:cNvPr id="7" name="TextBox 6"/>
          <p:cNvSpPr txBox="1"/>
          <p:nvPr/>
        </p:nvSpPr>
        <p:spPr>
          <a:xfrm>
            <a:off x="5277834" y="1993848"/>
            <a:ext cx="2249911" cy="307777"/>
          </a:xfrm>
          <a:prstGeom prst="rect">
            <a:avLst/>
          </a:prstGeom>
          <a:noFill/>
        </p:spPr>
        <p:txBody>
          <a:bodyPr wrap="none" rtlCol="0">
            <a:spAutoFit/>
          </a:bodyPr>
          <a:lstStyle/>
          <a:p>
            <a:r>
              <a:rPr lang="en-US" sz="1400" dirty="0" smtClean="0"/>
              <a:t>Superconducting active pole</a:t>
            </a:r>
            <a:endParaRPr lang="ru-RU" sz="1400" dirty="0"/>
          </a:p>
        </p:txBody>
      </p:sp>
      <p:sp>
        <p:nvSpPr>
          <p:cNvPr id="8" name="TextBox 7"/>
          <p:cNvSpPr txBox="1"/>
          <p:nvPr/>
        </p:nvSpPr>
        <p:spPr>
          <a:xfrm>
            <a:off x="4932040" y="4075918"/>
            <a:ext cx="3908634" cy="307777"/>
          </a:xfrm>
          <a:prstGeom prst="rect">
            <a:avLst/>
          </a:prstGeom>
          <a:noFill/>
        </p:spPr>
        <p:txBody>
          <a:bodyPr wrap="none" rtlCol="0">
            <a:spAutoFit/>
          </a:bodyPr>
          <a:lstStyle/>
          <a:p>
            <a:r>
              <a:rPr lang="en-US" sz="1400" dirty="0" smtClean="0"/>
              <a:t>Assembly of top and bottom parts of the </a:t>
            </a:r>
            <a:r>
              <a:rPr lang="en-US" sz="1400" dirty="0" err="1" smtClean="0"/>
              <a:t>undulator</a:t>
            </a:r>
            <a:endParaRPr lang="ru-RU" sz="1400" dirty="0"/>
          </a:p>
        </p:txBody>
      </p:sp>
      <p:sp>
        <p:nvSpPr>
          <p:cNvPr id="9" name="TextBox 8"/>
          <p:cNvSpPr txBox="1"/>
          <p:nvPr/>
        </p:nvSpPr>
        <p:spPr>
          <a:xfrm>
            <a:off x="5756890" y="6268154"/>
            <a:ext cx="2553904" cy="307777"/>
          </a:xfrm>
          <a:prstGeom prst="rect">
            <a:avLst/>
          </a:prstGeom>
          <a:noFill/>
        </p:spPr>
        <p:txBody>
          <a:bodyPr wrap="none" rtlCol="0">
            <a:spAutoFit/>
          </a:bodyPr>
          <a:lstStyle/>
          <a:p>
            <a:r>
              <a:rPr lang="en-US" sz="1400" dirty="0" smtClean="0"/>
              <a:t>Assembled </a:t>
            </a:r>
            <a:r>
              <a:rPr lang="en-US" sz="1400" dirty="0" err="1" smtClean="0"/>
              <a:t>undulator</a:t>
            </a:r>
            <a:r>
              <a:rPr lang="en-US" sz="1400" dirty="0" smtClean="0"/>
              <a:t> prototype </a:t>
            </a:r>
            <a:endParaRPr lang="ru-RU" sz="1400" dirty="0"/>
          </a:p>
        </p:txBody>
      </p:sp>
      <p:sp>
        <p:nvSpPr>
          <p:cNvPr id="10" name="TextBox 9"/>
          <p:cNvSpPr txBox="1"/>
          <p:nvPr/>
        </p:nvSpPr>
        <p:spPr>
          <a:xfrm>
            <a:off x="2960277" y="620688"/>
            <a:ext cx="2218002" cy="1169551"/>
          </a:xfrm>
          <a:prstGeom prst="rect">
            <a:avLst/>
          </a:prstGeom>
          <a:noFill/>
        </p:spPr>
        <p:txBody>
          <a:bodyPr wrap="square" rtlCol="0">
            <a:spAutoFit/>
          </a:bodyPr>
          <a:lstStyle/>
          <a:p>
            <a:r>
              <a:rPr lang="en-US" sz="1400" b="1" dirty="0"/>
              <a:t>On the </a:t>
            </a:r>
            <a:r>
              <a:rPr lang="en-US" sz="1400" b="1" dirty="0" smtClean="0"/>
              <a:t>left </a:t>
            </a:r>
            <a:r>
              <a:rPr lang="en-US" sz="1400" dirty="0" smtClean="0"/>
              <a:t>- a </a:t>
            </a:r>
            <a:r>
              <a:rPr lang="en-US" sz="1400" dirty="0"/>
              <a:t>standard set of poles with windings, on </a:t>
            </a:r>
            <a:r>
              <a:rPr lang="en-US" sz="1400" b="1" dirty="0"/>
              <a:t>the right </a:t>
            </a:r>
            <a:r>
              <a:rPr lang="en-US" sz="1400" dirty="0" smtClean="0"/>
              <a:t>– set of active </a:t>
            </a:r>
            <a:r>
              <a:rPr lang="en-US" sz="1400" dirty="0"/>
              <a:t>poles separated by neutral poles.</a:t>
            </a:r>
            <a:endParaRPr lang="ru-RU" sz="1400" dirty="0"/>
          </a:p>
        </p:txBody>
      </p:sp>
      <p:sp>
        <p:nvSpPr>
          <p:cNvPr id="11" name="TextBox 10"/>
          <p:cNvSpPr txBox="1"/>
          <p:nvPr/>
        </p:nvSpPr>
        <p:spPr>
          <a:xfrm>
            <a:off x="254859" y="3005941"/>
            <a:ext cx="4794820" cy="523220"/>
          </a:xfrm>
          <a:prstGeom prst="rect">
            <a:avLst/>
          </a:prstGeom>
          <a:noFill/>
        </p:spPr>
        <p:txBody>
          <a:bodyPr wrap="square" rtlCol="0">
            <a:spAutoFit/>
          </a:bodyPr>
          <a:lstStyle/>
          <a:p>
            <a:r>
              <a:rPr lang="en-US" sz="1400" dirty="0"/>
              <a:t>Placement of the upper and lower halves of the </a:t>
            </a:r>
            <a:r>
              <a:rPr lang="en-US" sz="1400" dirty="0" err="1"/>
              <a:t>undulator</a:t>
            </a:r>
            <a:r>
              <a:rPr lang="en-US" sz="1400" dirty="0"/>
              <a:t>. The lower half of the shifted relatively the upper by half period.</a:t>
            </a:r>
            <a:endParaRPr lang="ru-RU" sz="1400" dirty="0"/>
          </a:p>
        </p:txBody>
      </p:sp>
      <p:sp>
        <p:nvSpPr>
          <p:cNvPr id="3" name="Нижний колонтитул 2"/>
          <p:cNvSpPr>
            <a:spLocks noGrp="1"/>
          </p:cNvSpPr>
          <p:nvPr>
            <p:ph type="ftr" sz="quarter" idx="11"/>
          </p:nvPr>
        </p:nvSpPr>
        <p:spPr/>
        <p:txBody>
          <a:bodyPr/>
          <a:lstStyle/>
          <a:p>
            <a:r>
              <a:rPr lang="en-US" dirty="0" smtClean="0"/>
              <a:t>SCU workshop 19-21 April, 2021</a:t>
            </a:r>
            <a:endParaRPr lang="ru-RU" dirty="0"/>
          </a:p>
        </p:txBody>
      </p:sp>
    </p:spTree>
    <p:extLst>
      <p:ext uri="{BB962C8B-B14F-4D97-AF65-F5344CB8AC3E}">
        <p14:creationId xmlns:p14="http://schemas.microsoft.com/office/powerpoint/2010/main" val="1509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extLst>
              <a:ext uri="{28A0092B-C50C-407E-A947-70E740481C1C}">
                <a14:useLocalDpi xmlns:a14="http://schemas.microsoft.com/office/drawing/2010/main" val="0"/>
              </a:ext>
            </a:extLst>
          </a:blip>
          <a:stretch>
            <a:fillRect/>
          </a:stretch>
        </p:blipFill>
        <p:spPr>
          <a:xfrm>
            <a:off x="234394" y="692856"/>
            <a:ext cx="2899428" cy="1440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56" y="2453245"/>
            <a:ext cx="268656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35" y="653035"/>
            <a:ext cx="4896544" cy="263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29157" y="233062"/>
            <a:ext cx="3313921" cy="400110"/>
          </a:xfrm>
          <a:prstGeom prst="rect">
            <a:avLst/>
          </a:prstGeom>
          <a:noFill/>
        </p:spPr>
        <p:txBody>
          <a:bodyPr wrap="none" rtlCol="0">
            <a:spAutoFit/>
          </a:bodyPr>
          <a:lstStyle/>
          <a:p>
            <a:r>
              <a:rPr lang="en-US" sz="2000" b="1" dirty="0" smtClean="0"/>
              <a:t>Key element of the </a:t>
            </a:r>
            <a:r>
              <a:rPr lang="en-US" sz="2000" b="1" dirty="0" err="1" smtClean="0"/>
              <a:t>undulator</a:t>
            </a:r>
            <a:endParaRPr lang="ru-RU" sz="2000" b="1" dirty="0"/>
          </a:p>
        </p:txBody>
      </p:sp>
      <p:sp>
        <p:nvSpPr>
          <p:cNvPr id="7" name="TextBox 6"/>
          <p:cNvSpPr txBox="1"/>
          <p:nvPr/>
        </p:nvSpPr>
        <p:spPr>
          <a:xfrm>
            <a:off x="684805" y="2083622"/>
            <a:ext cx="2594269" cy="369332"/>
          </a:xfrm>
          <a:prstGeom prst="rect">
            <a:avLst/>
          </a:prstGeom>
          <a:noFill/>
        </p:spPr>
        <p:txBody>
          <a:bodyPr wrap="square" rtlCol="0">
            <a:spAutoFit/>
          </a:bodyPr>
          <a:lstStyle/>
          <a:p>
            <a:r>
              <a:rPr lang="en-US" sz="1400" dirty="0" smtClean="0"/>
              <a:t>Active pole (drawing</a:t>
            </a:r>
            <a:r>
              <a:rPr lang="en-US" dirty="0" smtClean="0"/>
              <a:t>)</a:t>
            </a:r>
            <a:endParaRPr lang="ru-RU" dirty="0"/>
          </a:p>
        </p:txBody>
      </p:sp>
      <p:sp>
        <p:nvSpPr>
          <p:cNvPr id="10" name="TextBox 9"/>
          <p:cNvSpPr txBox="1"/>
          <p:nvPr/>
        </p:nvSpPr>
        <p:spPr>
          <a:xfrm>
            <a:off x="539552" y="4297145"/>
            <a:ext cx="2594269" cy="307777"/>
          </a:xfrm>
          <a:prstGeom prst="rect">
            <a:avLst/>
          </a:prstGeom>
          <a:noFill/>
        </p:spPr>
        <p:txBody>
          <a:bodyPr wrap="square" rtlCol="0">
            <a:spAutoFit/>
          </a:bodyPr>
          <a:lstStyle/>
          <a:p>
            <a:r>
              <a:rPr lang="en-US" sz="1400" dirty="0" smtClean="0"/>
              <a:t>Active pole (photo)</a:t>
            </a:r>
            <a:endParaRPr lang="ru-RU" sz="1400" dirty="0"/>
          </a:p>
        </p:txBody>
      </p:sp>
      <p:sp>
        <p:nvSpPr>
          <p:cNvPr id="8" name="TextBox 7"/>
          <p:cNvSpPr txBox="1"/>
          <p:nvPr/>
        </p:nvSpPr>
        <p:spPr>
          <a:xfrm>
            <a:off x="3921519" y="3315313"/>
            <a:ext cx="4608512" cy="369332"/>
          </a:xfrm>
          <a:prstGeom prst="rect">
            <a:avLst/>
          </a:prstGeom>
          <a:noFill/>
        </p:spPr>
        <p:txBody>
          <a:bodyPr wrap="square" rtlCol="0">
            <a:spAutoFit/>
          </a:bodyPr>
          <a:lstStyle/>
          <a:p>
            <a:r>
              <a:rPr lang="en-US" b="1" i="1" dirty="0" smtClean="0"/>
              <a:t>Motivation of horizontal </a:t>
            </a:r>
            <a:r>
              <a:rPr lang="en-US" b="1" i="1" dirty="0"/>
              <a:t>r</a:t>
            </a:r>
            <a:r>
              <a:rPr lang="en-US" b="1" i="1" dirty="0" smtClean="0"/>
              <a:t>acetrack coils</a:t>
            </a:r>
            <a:r>
              <a:rPr lang="ru-RU" b="1" i="1" dirty="0" smtClean="0"/>
              <a:t> (</a:t>
            </a:r>
            <a:r>
              <a:rPr lang="en-US" b="1" i="1" dirty="0" smtClean="0"/>
              <a:t>HRC)</a:t>
            </a:r>
            <a:endParaRPr lang="ru-RU" b="1" i="1" dirty="0"/>
          </a:p>
        </p:txBody>
      </p:sp>
      <p:sp>
        <p:nvSpPr>
          <p:cNvPr id="9" name="TextBox 8"/>
          <p:cNvSpPr txBox="1"/>
          <p:nvPr/>
        </p:nvSpPr>
        <p:spPr>
          <a:xfrm>
            <a:off x="4053564" y="3684645"/>
            <a:ext cx="4505396"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Easy to control winding accuracy</a:t>
            </a:r>
          </a:p>
          <a:p>
            <a:pPr marL="285750" indent="-285750">
              <a:buFont typeface="Arial" panose="020B0604020202020204" pitchFamily="34" charset="0"/>
              <a:buChar char="•"/>
            </a:pPr>
            <a:r>
              <a:rPr lang="en-US" sz="1400" dirty="0"/>
              <a:t>Easy to control </a:t>
            </a:r>
            <a:r>
              <a:rPr lang="en-US" sz="1400" dirty="0" err="1"/>
              <a:t>interturn</a:t>
            </a:r>
            <a:r>
              <a:rPr lang="en-US" sz="1400" dirty="0"/>
              <a:t> and interlayer contacts</a:t>
            </a:r>
          </a:p>
          <a:p>
            <a:pPr marL="285750" indent="-285750">
              <a:buFont typeface="Arial" panose="020B0604020202020204" pitchFamily="34" charset="0"/>
              <a:buChar char="•"/>
            </a:pPr>
            <a:r>
              <a:rPr lang="en-US" sz="1400" dirty="0"/>
              <a:t>Mass production of identical poles</a:t>
            </a:r>
          </a:p>
          <a:p>
            <a:pPr marL="285750" indent="-285750">
              <a:buFont typeface="Arial" panose="020B0604020202020204" pitchFamily="34" charset="0"/>
              <a:buChar char="•"/>
            </a:pPr>
            <a:r>
              <a:rPr lang="en-US" sz="1400" dirty="0"/>
              <a:t>Possibility of replacing "weak" poles after quench </a:t>
            </a:r>
            <a:r>
              <a:rPr lang="en-US" sz="1400" dirty="0" smtClean="0"/>
              <a:t>training</a:t>
            </a:r>
          </a:p>
          <a:p>
            <a:pPr marL="285750" indent="-285750">
              <a:buFont typeface="Arial" panose="020B0604020202020204" pitchFamily="34" charset="0"/>
              <a:buChar char="•"/>
            </a:pPr>
            <a:r>
              <a:rPr lang="en-US" sz="1400" dirty="0" smtClean="0"/>
              <a:t>Many splices – is no problem with coils heating</a:t>
            </a:r>
            <a:endParaRPr lang="ru-RU" sz="1400" dirty="0" smtClean="0"/>
          </a:p>
          <a:p>
            <a:pPr marL="285750" indent="-285750">
              <a:buFont typeface="Arial" panose="020B0604020202020204" pitchFamily="34" charset="0"/>
              <a:buChar char="•"/>
            </a:pPr>
            <a:endParaRPr lang="ru-RU" sz="1400" dirty="0"/>
          </a:p>
        </p:txBody>
      </p:sp>
      <p:pic>
        <p:nvPicPr>
          <p:cNvPr id="11" name="Рисунок 5" descr="cold wel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5767" y="5061246"/>
            <a:ext cx="1868342" cy="132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843078" y="5236795"/>
            <a:ext cx="2113298" cy="738664"/>
          </a:xfrm>
          <a:prstGeom prst="rect">
            <a:avLst/>
          </a:prstGeom>
          <a:noFill/>
        </p:spPr>
        <p:txBody>
          <a:bodyPr wrap="square" rtlCol="0">
            <a:spAutoFit/>
          </a:bodyPr>
          <a:lstStyle/>
          <a:p>
            <a:r>
              <a:rPr lang="en-US" sz="1400" dirty="0" smtClean="0"/>
              <a:t>SC wire connection with “cold welding” method</a:t>
            </a:r>
          </a:p>
          <a:p>
            <a:r>
              <a:rPr lang="en-US" sz="1400" dirty="0" smtClean="0"/>
              <a:t>R~ 10^-10 --- 10^-13 Ohm</a:t>
            </a:r>
            <a:endParaRPr lang="ru-RU" sz="1400" dirty="0"/>
          </a:p>
        </p:txBody>
      </p:sp>
      <p:pic>
        <p:nvPicPr>
          <p:cNvPr id="3074" name="Picture 2" descr="C:\Users\TS\Dropbox\Lab_8-2\undulator\Ondulator 2021\Main_coil_s.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255" y="4666477"/>
            <a:ext cx="2686565" cy="17765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3402" y="6376319"/>
            <a:ext cx="2594269" cy="307777"/>
          </a:xfrm>
          <a:prstGeom prst="rect">
            <a:avLst/>
          </a:prstGeom>
          <a:noFill/>
        </p:spPr>
        <p:txBody>
          <a:bodyPr wrap="square" rtlCol="0">
            <a:spAutoFit/>
          </a:bodyPr>
          <a:lstStyle/>
          <a:p>
            <a:r>
              <a:rPr lang="en-US" sz="1400" dirty="0" err="1" smtClean="0"/>
              <a:t>Crosssection</a:t>
            </a:r>
            <a:r>
              <a:rPr lang="en-US" sz="1400" dirty="0" smtClean="0"/>
              <a:t> of active pole)</a:t>
            </a:r>
            <a:endParaRPr lang="ru-RU" sz="1400" dirty="0"/>
          </a:p>
        </p:txBody>
      </p:sp>
      <p:sp>
        <p:nvSpPr>
          <p:cNvPr id="13" name="Нижний колонтитул 12"/>
          <p:cNvSpPr>
            <a:spLocks noGrp="1"/>
          </p:cNvSpPr>
          <p:nvPr>
            <p:ph type="ftr" sz="quarter" idx="11"/>
          </p:nvPr>
        </p:nvSpPr>
        <p:spPr/>
        <p:txBody>
          <a:bodyPr/>
          <a:lstStyle/>
          <a:p>
            <a:r>
              <a:rPr lang="en-US" smtClean="0"/>
              <a:t>SCU workshop 19-21 April, 2021</a:t>
            </a:r>
            <a:endParaRPr lang="ru-RU"/>
          </a:p>
        </p:txBody>
      </p:sp>
      <p:sp>
        <p:nvSpPr>
          <p:cNvPr id="14" name="Номер слайда 13"/>
          <p:cNvSpPr>
            <a:spLocks noGrp="1"/>
          </p:cNvSpPr>
          <p:nvPr>
            <p:ph type="sldNum" sz="quarter" idx="12"/>
          </p:nvPr>
        </p:nvSpPr>
        <p:spPr/>
        <p:txBody>
          <a:bodyPr/>
          <a:lstStyle/>
          <a:p>
            <a:fld id="{F50495FD-DD82-4CE9-B3D1-0FF951E69FC7}" type="slidenum">
              <a:rPr lang="ru-RU" smtClean="0"/>
              <a:t>4</a:t>
            </a:fld>
            <a:endParaRPr lang="ru-RU"/>
          </a:p>
        </p:txBody>
      </p:sp>
    </p:spTree>
    <p:extLst>
      <p:ext uri="{BB962C8B-B14F-4D97-AF65-F5344CB8AC3E}">
        <p14:creationId xmlns:p14="http://schemas.microsoft.com/office/powerpoint/2010/main" val="3458195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ижний колонтитул 3"/>
          <p:cNvSpPr txBox="1">
            <a:spLocks/>
          </p:cNvSpPr>
          <p:nvPr/>
        </p:nvSpPr>
        <p:spPr>
          <a:xfrm>
            <a:off x="4280901" y="3304625"/>
            <a:ext cx="4438938" cy="311883"/>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latin typeface="Comic Sans MS" panose="030F0702030302020204" pitchFamily="66" charset="0"/>
              </a:rPr>
              <a:t>Operating point position relative to SC wire critical curve (1.2 T at median) for 4.2 and 3.2 K</a:t>
            </a:r>
            <a:endParaRPr lang="ru-RU" sz="1000" dirty="0">
              <a:solidFill>
                <a:schemeClr val="tx1"/>
              </a:solidFill>
              <a:latin typeface="Comic Sans MS" panose="030F0702030302020204" pitchFamily="66"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078993651"/>
              </p:ext>
            </p:extLst>
          </p:nvPr>
        </p:nvGraphicFramePr>
        <p:xfrm>
          <a:off x="104876" y="1000472"/>
          <a:ext cx="2810940" cy="2431590"/>
        </p:xfrm>
        <a:graphic>
          <a:graphicData uri="http://schemas.openxmlformats.org/drawingml/2006/table">
            <a:tbl>
              <a:tblPr firstRow="1" firstCol="1" lastRow="1" lastCol="1" bandRow="1" bandCol="1">
                <a:tableStyleId>{2D5ABB26-0587-4C30-8999-92F81FD0307C}</a:tableStyleId>
              </a:tblPr>
              <a:tblGrid>
                <a:gridCol w="1946844"/>
                <a:gridCol w="864096"/>
              </a:tblGrid>
              <a:tr h="1867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Comic Sans MS" panose="030F0702030302020204" pitchFamily="66" charset="0"/>
                          <a:ea typeface="Times New Roman"/>
                          <a:cs typeface="Times New Roman"/>
                        </a:rPr>
                        <a:t>Main parameters</a:t>
                      </a:r>
                      <a:r>
                        <a:rPr lang="ru-RU" sz="1100" b="0" dirty="0" smtClean="0">
                          <a:solidFill>
                            <a:schemeClr val="tx1"/>
                          </a:solidFill>
                          <a:effectLst/>
                          <a:latin typeface="Comic Sans MS" panose="030F0702030302020204" pitchFamily="66" charset="0"/>
                          <a:ea typeface="Times New Roman"/>
                          <a:cs typeface="Times New Roman"/>
                        </a:rPr>
                        <a:t>:</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spcAft>
                          <a:spcPts val="0"/>
                        </a:spcAft>
                      </a:pPr>
                      <a:endParaRPr lang="ru-RU" sz="14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Comic Sans MS" panose="030F0702030302020204" pitchFamily="66" charset="0"/>
                        </a:rPr>
                        <a:t>Magnetic field, T</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100" b="0" dirty="0" smtClean="0">
                          <a:solidFill>
                            <a:schemeClr val="tx1"/>
                          </a:solidFill>
                          <a:effectLst/>
                          <a:latin typeface="Comic Sans MS" panose="030F0702030302020204" pitchFamily="66" charset="0"/>
                          <a:ea typeface="Times New Roman"/>
                          <a:cs typeface="Times New Roman"/>
                        </a:rPr>
                        <a:t>1.2</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1996">
                <a:tc>
                  <a:txBody>
                    <a:bodyPr/>
                    <a:lstStyle/>
                    <a:p>
                      <a:pPr>
                        <a:spcAft>
                          <a:spcPts val="0"/>
                        </a:spcAft>
                      </a:pPr>
                      <a:r>
                        <a:rPr lang="en-US" sz="1100" b="0" dirty="0" smtClean="0">
                          <a:solidFill>
                            <a:schemeClr val="tx1"/>
                          </a:solidFill>
                          <a:effectLst/>
                          <a:latin typeface="Comic Sans MS" panose="030F0702030302020204" pitchFamily="66" charset="0"/>
                        </a:rPr>
                        <a:t>Period, mm</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100" b="0" dirty="0" smtClean="0">
                          <a:solidFill>
                            <a:schemeClr val="tx1"/>
                          </a:solidFill>
                          <a:effectLst/>
                          <a:latin typeface="Comic Sans MS" panose="030F0702030302020204" pitchFamily="66" charset="0"/>
                          <a:ea typeface="Times New Roman"/>
                          <a:cs typeface="Times New Roman"/>
                        </a:rPr>
                        <a:t>15.6</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rPr>
                        <a:t>Magnetic gap, mm</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GB" sz="1100" b="0" dirty="0" smtClean="0">
                          <a:solidFill>
                            <a:schemeClr val="tx1"/>
                          </a:solidFill>
                          <a:effectLst/>
                          <a:latin typeface="Comic Sans MS" panose="030F0702030302020204" pitchFamily="66" charset="0"/>
                        </a:rPr>
                        <a:t>8</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Period number</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119</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Magnetic length, mm</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100" b="0" dirty="0" smtClean="0">
                          <a:solidFill>
                            <a:schemeClr val="tx1"/>
                          </a:solidFill>
                          <a:effectLst/>
                          <a:latin typeface="Comic Sans MS" panose="030F0702030302020204" pitchFamily="66" charset="0"/>
                          <a:ea typeface="Times New Roman"/>
                          <a:cs typeface="Times New Roman"/>
                        </a:rPr>
                        <a:t>~</a:t>
                      </a:r>
                      <a:r>
                        <a:rPr lang="ru-RU" sz="1100" b="0" dirty="0" smtClean="0">
                          <a:solidFill>
                            <a:schemeClr val="tx1"/>
                          </a:solidFill>
                          <a:effectLst/>
                          <a:latin typeface="Comic Sans MS" panose="030F0702030302020204" pitchFamily="66" charset="0"/>
                          <a:ea typeface="Times New Roman"/>
                          <a:cs typeface="Times New Roman"/>
                        </a:rPr>
                        <a:t>2000</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err="1" smtClean="0">
                          <a:solidFill>
                            <a:schemeClr val="tx1"/>
                          </a:solidFill>
                          <a:effectLst/>
                          <a:latin typeface="Comic Sans MS" panose="030F0702030302020204" pitchFamily="66" charset="0"/>
                          <a:ea typeface="Times New Roman"/>
                          <a:cs typeface="Times New Roman"/>
                        </a:rPr>
                        <a:t>Current,A</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450</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SC wire diameter, mm</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0.55</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Turn number in layer</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12</a:t>
                      </a:r>
                      <a:r>
                        <a:rPr lang="en-US" sz="1100" b="0" dirty="0" smtClean="0">
                          <a:solidFill>
                            <a:schemeClr val="tx1"/>
                          </a:solidFill>
                          <a:effectLst/>
                          <a:latin typeface="Comic Sans MS" panose="030F0702030302020204" pitchFamily="66" charset="0"/>
                          <a:ea typeface="Times New Roman"/>
                          <a:cs typeface="Times New Roman"/>
                        </a:rPr>
                        <a:t>/</a:t>
                      </a:r>
                      <a:r>
                        <a:rPr lang="ru-RU" sz="1100" b="0" dirty="0" smtClean="0">
                          <a:solidFill>
                            <a:schemeClr val="tx1"/>
                          </a:solidFill>
                          <a:effectLst/>
                          <a:latin typeface="Comic Sans MS" panose="030F0702030302020204" pitchFamily="66" charset="0"/>
                          <a:ea typeface="Times New Roman"/>
                          <a:cs typeface="Times New Roman"/>
                        </a:rPr>
                        <a:t>11</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Layer number</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7</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Width of coil, mm</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146</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SC wire critical current 7T</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ru-RU" sz="1100" b="0" dirty="0" smtClean="0">
                          <a:solidFill>
                            <a:schemeClr val="tx1"/>
                          </a:solidFill>
                          <a:effectLst/>
                          <a:latin typeface="Comic Sans MS" panose="030F0702030302020204" pitchFamily="66" charset="0"/>
                          <a:ea typeface="Times New Roman"/>
                          <a:cs typeface="Times New Roman"/>
                        </a:rPr>
                        <a:t>250</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87527">
                <a:tc>
                  <a:txBody>
                    <a:bodyPr/>
                    <a:lstStyle/>
                    <a:p>
                      <a:pPr>
                        <a:spcAft>
                          <a:spcPts val="0"/>
                        </a:spcAft>
                      </a:pPr>
                      <a:r>
                        <a:rPr lang="en-US" sz="1100" b="0" dirty="0" smtClean="0">
                          <a:solidFill>
                            <a:schemeClr val="tx1"/>
                          </a:solidFill>
                          <a:effectLst/>
                          <a:latin typeface="Comic Sans MS" panose="030F0702030302020204" pitchFamily="66" charset="0"/>
                          <a:ea typeface="Times New Roman"/>
                          <a:cs typeface="Times New Roman"/>
                        </a:rPr>
                        <a:t>Ratio </a:t>
                      </a:r>
                      <a:r>
                        <a:rPr lang="en-GB" sz="1100" b="0" dirty="0" smtClean="0">
                          <a:solidFill>
                            <a:schemeClr val="tx1"/>
                          </a:solidFill>
                          <a:effectLst/>
                          <a:latin typeface="Comic Sans MS" panose="030F0702030302020204" pitchFamily="66" charset="0"/>
                          <a:ea typeface="Times New Roman"/>
                          <a:cs typeface="Times New Roman"/>
                        </a:rPr>
                        <a:t>Cu/</a:t>
                      </a:r>
                      <a:r>
                        <a:rPr lang="en-GB" sz="1100" b="0" dirty="0" err="1" smtClean="0">
                          <a:solidFill>
                            <a:schemeClr val="tx1"/>
                          </a:solidFill>
                          <a:effectLst/>
                          <a:latin typeface="Comic Sans MS" panose="030F0702030302020204" pitchFamily="66" charset="0"/>
                          <a:ea typeface="Times New Roman"/>
                          <a:cs typeface="Times New Roman"/>
                        </a:rPr>
                        <a:t>NbTi</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Comic Sans MS" panose="030F0702030302020204" pitchFamily="66" charset="0"/>
                          <a:ea typeface="Times New Roman"/>
                          <a:cs typeface="Times New Roman"/>
                        </a:rPr>
                        <a:t>0.42</a:t>
                      </a:r>
                      <a:endParaRPr lang="ru-RU" sz="1100" b="0" dirty="0">
                        <a:solidFill>
                          <a:schemeClr val="tx1"/>
                        </a:solidFill>
                        <a:effectLst/>
                        <a:latin typeface="Comic Sans MS" panose="030F0702030302020204" pitchFamily="66"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1783" y="989052"/>
            <a:ext cx="4335372" cy="2333127"/>
          </a:xfrm>
          <a:prstGeom prst="rect">
            <a:avLst/>
          </a:prstGeom>
        </p:spPr>
      </p:pic>
      <p:sp>
        <p:nvSpPr>
          <p:cNvPr id="24" name="Нижний колонтитул 3"/>
          <p:cNvSpPr txBox="1">
            <a:spLocks/>
          </p:cNvSpPr>
          <p:nvPr/>
        </p:nvSpPr>
        <p:spPr>
          <a:xfrm>
            <a:off x="4342315" y="5995256"/>
            <a:ext cx="4846677" cy="351289"/>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latin typeface="Comic Sans MS" panose="030F0702030302020204" pitchFamily="66" charset="0"/>
              </a:rPr>
              <a:t>Quench training  119-period </a:t>
            </a:r>
            <a:r>
              <a:rPr lang="en-US" sz="1000" dirty="0" err="1">
                <a:solidFill>
                  <a:schemeClr val="tx1"/>
                </a:solidFill>
                <a:latin typeface="Comic Sans MS" panose="030F0702030302020204" pitchFamily="66" charset="0"/>
              </a:rPr>
              <a:t>undulator</a:t>
            </a:r>
            <a:r>
              <a:rPr lang="en-US" sz="1000" dirty="0">
                <a:solidFill>
                  <a:schemeClr val="tx1"/>
                </a:solidFill>
                <a:latin typeface="Comic Sans MS" panose="030F0702030302020204" pitchFamily="66" charset="0"/>
              </a:rPr>
              <a:t> in bath cryostat</a:t>
            </a:r>
            <a:endParaRPr lang="ru-RU" sz="1000" dirty="0">
              <a:solidFill>
                <a:schemeClr val="tx1"/>
              </a:solidFill>
              <a:latin typeface="Comic Sans MS" panose="030F0702030302020204"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920240"/>
            <a:ext cx="3251852" cy="2438889"/>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0256" y="3599634"/>
            <a:ext cx="1772059" cy="1305530"/>
          </a:xfrm>
          <a:prstGeom prst="rect">
            <a:avLst/>
          </a:prstGeom>
        </p:spPr>
      </p:pic>
      <p:sp>
        <p:nvSpPr>
          <p:cNvPr id="21" name="Прямоугольник 20"/>
          <p:cNvSpPr/>
          <p:nvPr/>
        </p:nvSpPr>
        <p:spPr>
          <a:xfrm>
            <a:off x="129780" y="220413"/>
            <a:ext cx="8746776" cy="338554"/>
          </a:xfrm>
          <a:prstGeom prst="rect">
            <a:avLst/>
          </a:prstGeom>
          <a:solidFill>
            <a:schemeClr val="accent3">
              <a:lumMod val="20000"/>
              <a:lumOff val="80000"/>
            </a:schemeClr>
          </a:solidFill>
          <a:ln w="12700">
            <a:solidFill>
              <a:schemeClr val="tx1"/>
            </a:solidFill>
            <a:prstDash val="solid"/>
          </a:ln>
        </p:spPr>
        <p:txBody>
          <a:bodyPr wrap="square">
            <a:spAutoFit/>
          </a:bodyPr>
          <a:lstStyle/>
          <a:p>
            <a:pPr algn="ctr"/>
            <a:r>
              <a:rPr lang="en-US" sz="1600" b="1" dirty="0" smtClean="0">
                <a:latin typeface="Comic Sans MS" panose="030F0702030302020204" pitchFamily="66" charset="0"/>
              </a:rPr>
              <a:t> </a:t>
            </a:r>
            <a:r>
              <a:rPr lang="en-US" sz="1600" b="1" kern="0" dirty="0" smtClean="0">
                <a:solidFill>
                  <a:srgbClr val="002060"/>
                </a:solidFill>
                <a:latin typeface="Comic Sans MS" pitchFamily="66" charset="0"/>
              </a:rPr>
              <a:t>Superconducting </a:t>
            </a:r>
            <a:r>
              <a:rPr lang="en-US" sz="1600" b="1" kern="0" dirty="0" err="1" smtClean="0">
                <a:solidFill>
                  <a:srgbClr val="002060"/>
                </a:solidFill>
                <a:latin typeface="Comic Sans MS" pitchFamily="66" charset="0"/>
              </a:rPr>
              <a:t>undulator</a:t>
            </a:r>
            <a:r>
              <a:rPr lang="en-US" sz="1600" b="1" kern="0" dirty="0" smtClean="0">
                <a:solidFill>
                  <a:srgbClr val="002060"/>
                </a:solidFill>
                <a:latin typeface="Comic Sans MS" pitchFamily="66" charset="0"/>
              </a:rPr>
              <a:t> full size</a:t>
            </a:r>
            <a:endParaRPr lang="en-US" sz="1400" dirty="0">
              <a:solidFill>
                <a:schemeClr val="dk1"/>
              </a:solidFill>
              <a:latin typeface="Comic Sans MS" panose="030F0702030302020204" pitchFamily="66" charset="0"/>
            </a:endParaRPr>
          </a:p>
        </p:txBody>
      </p:sp>
      <p:sp>
        <p:nvSpPr>
          <p:cNvPr id="22" name="Прямоугольник 21"/>
          <p:cNvSpPr/>
          <p:nvPr/>
        </p:nvSpPr>
        <p:spPr>
          <a:xfrm>
            <a:off x="176470" y="597383"/>
            <a:ext cx="8746776" cy="307777"/>
          </a:xfrm>
          <a:prstGeom prst="rect">
            <a:avLst/>
          </a:prstGeom>
          <a:noFill/>
          <a:ln w="12700">
            <a:solidFill>
              <a:schemeClr val="tx1"/>
            </a:solidFill>
            <a:prstDash val="solid"/>
          </a:ln>
        </p:spPr>
        <p:txBody>
          <a:bodyPr wrap="square">
            <a:spAutoFit/>
          </a:bodyPr>
          <a:lstStyle/>
          <a:p>
            <a:pPr algn="ctr"/>
            <a:r>
              <a:rPr lang="en-US" sz="1400" b="1" dirty="0" smtClean="0">
                <a:latin typeface="Comic Sans MS" panose="030F0702030302020204" pitchFamily="66" charset="0"/>
              </a:rPr>
              <a:t>Magnetic system</a:t>
            </a:r>
            <a:endParaRPr lang="en-US" sz="1400" b="1" dirty="0">
              <a:solidFill>
                <a:schemeClr val="dk1"/>
              </a:solidFill>
              <a:latin typeface="Comic Sans MS" panose="030F0702030302020204" pitchFamily="66"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3168" y="3789040"/>
            <a:ext cx="4524972" cy="2232248"/>
          </a:xfrm>
          <a:prstGeom prst="rect">
            <a:avLst/>
          </a:prstGeom>
        </p:spPr>
      </p:pic>
      <p:sp>
        <p:nvSpPr>
          <p:cNvPr id="2" name="Нижний колонтитул 1"/>
          <p:cNvSpPr>
            <a:spLocks noGrp="1"/>
          </p:cNvSpPr>
          <p:nvPr>
            <p:ph type="ftr" sz="quarter" idx="11"/>
          </p:nvPr>
        </p:nvSpPr>
        <p:spPr/>
        <p:txBody>
          <a:bodyPr/>
          <a:lstStyle/>
          <a:p>
            <a:r>
              <a:rPr lang="en-US" smtClean="0"/>
              <a:t>SCU workshop 19-21 April, 2021</a:t>
            </a:r>
            <a:endParaRPr lang="ru-RU"/>
          </a:p>
        </p:txBody>
      </p:sp>
      <p:sp>
        <p:nvSpPr>
          <p:cNvPr id="5" name="Номер слайда 4"/>
          <p:cNvSpPr>
            <a:spLocks noGrp="1"/>
          </p:cNvSpPr>
          <p:nvPr>
            <p:ph type="sldNum" sz="quarter" idx="12"/>
          </p:nvPr>
        </p:nvSpPr>
        <p:spPr/>
        <p:txBody>
          <a:bodyPr/>
          <a:lstStyle/>
          <a:p>
            <a:fld id="{F50495FD-DD82-4CE9-B3D1-0FF951E69FC7}" type="slidenum">
              <a:rPr lang="ru-RU" smtClean="0"/>
              <a:t>5</a:t>
            </a:fld>
            <a:endParaRPr lang="ru-RU"/>
          </a:p>
        </p:txBody>
      </p:sp>
    </p:spTree>
    <p:extLst>
      <p:ext uri="{BB962C8B-B14F-4D97-AF65-F5344CB8AC3E}">
        <p14:creationId xmlns:p14="http://schemas.microsoft.com/office/powerpoint/2010/main" val="436458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221990"/>
            <a:ext cx="3209981" cy="369332"/>
          </a:xfrm>
          <a:prstGeom prst="rect">
            <a:avLst/>
          </a:prstGeom>
          <a:noFill/>
        </p:spPr>
        <p:txBody>
          <a:bodyPr wrap="none" rtlCol="0">
            <a:spAutoFit/>
          </a:bodyPr>
          <a:lstStyle/>
          <a:p>
            <a:r>
              <a:rPr lang="en-US" b="1" i="1" dirty="0" err="1" smtClean="0"/>
              <a:t>Undulator</a:t>
            </a:r>
            <a:r>
              <a:rPr lang="en-US" b="1" i="1" dirty="0" smtClean="0"/>
              <a:t> with period 15.6 mm</a:t>
            </a:r>
            <a:endParaRPr lang="ru-RU" b="1" i="1" dirty="0"/>
          </a:p>
        </p:txBody>
      </p:sp>
      <p:sp>
        <p:nvSpPr>
          <p:cNvPr id="5" name="TextBox 4"/>
          <p:cNvSpPr txBox="1"/>
          <p:nvPr/>
        </p:nvSpPr>
        <p:spPr>
          <a:xfrm>
            <a:off x="5725064" y="4429054"/>
            <a:ext cx="3096344" cy="1723549"/>
          </a:xfrm>
          <a:prstGeom prst="rect">
            <a:avLst/>
          </a:prstGeom>
          <a:noFill/>
        </p:spPr>
        <p:txBody>
          <a:bodyPr wrap="square" rtlCol="0">
            <a:spAutoFit/>
          </a:bodyPr>
          <a:lstStyle/>
          <a:p>
            <a:r>
              <a:rPr lang="en-US" dirty="0" smtClean="0"/>
              <a:t>Main parameters:</a:t>
            </a:r>
          </a:p>
          <a:p>
            <a:r>
              <a:rPr lang="en-US" sz="1400" dirty="0" smtClean="0"/>
              <a:t>λ = 15.6 mm</a:t>
            </a:r>
          </a:p>
          <a:p>
            <a:r>
              <a:rPr lang="en-US" sz="1400" dirty="0" smtClean="0"/>
              <a:t>Pole gap=8 mm</a:t>
            </a:r>
          </a:p>
          <a:p>
            <a:r>
              <a:rPr lang="en-US" sz="1400" dirty="0" smtClean="0"/>
              <a:t>Vertical aperture for beam=6 mm</a:t>
            </a:r>
          </a:p>
          <a:p>
            <a:r>
              <a:rPr lang="en-US" sz="1400" dirty="0" err="1" smtClean="0"/>
              <a:t>Max.field</a:t>
            </a:r>
            <a:r>
              <a:rPr lang="en-US" sz="1400" dirty="0" smtClean="0"/>
              <a:t> = 1.15T(4.2K)- 1.2T (&lt;3.6K)</a:t>
            </a:r>
          </a:p>
          <a:p>
            <a:r>
              <a:rPr lang="en-US" sz="1400" dirty="0" smtClean="0"/>
              <a:t>Period number = 120</a:t>
            </a:r>
          </a:p>
          <a:p>
            <a:endParaRPr lang="ru-RU" dirty="0"/>
          </a:p>
        </p:txBody>
      </p:sp>
      <p:pic>
        <p:nvPicPr>
          <p:cNvPr id="6" name="Рисунок 5"/>
          <p:cNvPicPr/>
          <p:nvPr/>
        </p:nvPicPr>
        <p:blipFill>
          <a:blip r:embed="rId2" cstate="print">
            <a:extLst>
              <a:ext uri="{28A0092B-C50C-407E-A947-70E740481C1C}">
                <a14:useLocalDpi xmlns:a14="http://schemas.microsoft.com/office/drawing/2010/main" val="0"/>
              </a:ext>
            </a:extLst>
          </a:blip>
          <a:stretch>
            <a:fillRect/>
          </a:stretch>
        </p:blipFill>
        <p:spPr>
          <a:xfrm>
            <a:off x="5508104" y="752332"/>
            <a:ext cx="3067283" cy="1380524"/>
          </a:xfrm>
          <a:prstGeom prst="rect">
            <a:avLst/>
          </a:prstGeom>
        </p:spPr>
      </p:pic>
      <p:pic>
        <p:nvPicPr>
          <p:cNvPr id="4098" name="Picture 2" descr="C:\Users\TS\Dropbox\Lab_8-2\undulator\Ondulator 2021\Magni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723609"/>
            <a:ext cx="4392488" cy="1892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S\Dropbox\Lab_8-2\undulator\Ondulator 2021\Magnit_2s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922" y="2697118"/>
            <a:ext cx="5400000" cy="357087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p:nvPr/>
        </p:nvCxnSpPr>
        <p:spPr>
          <a:xfrm flipH="1" flipV="1">
            <a:off x="3203848" y="4429054"/>
            <a:ext cx="144016" cy="15121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89802" y="5870145"/>
            <a:ext cx="1116124" cy="307777"/>
          </a:xfrm>
          <a:prstGeom prst="rect">
            <a:avLst/>
          </a:prstGeom>
          <a:noFill/>
        </p:spPr>
        <p:txBody>
          <a:bodyPr wrap="square" rtlCol="0">
            <a:spAutoFit/>
          </a:bodyPr>
          <a:lstStyle/>
          <a:p>
            <a:r>
              <a:rPr lang="en-US" sz="1400" dirty="0" smtClean="0"/>
              <a:t>Active pole</a:t>
            </a:r>
            <a:endParaRPr lang="ru-RU" sz="1400" dirty="0"/>
          </a:p>
        </p:txBody>
      </p:sp>
      <p:sp>
        <p:nvSpPr>
          <p:cNvPr id="10" name="Прямоугольник 9"/>
          <p:cNvSpPr/>
          <p:nvPr/>
        </p:nvSpPr>
        <p:spPr>
          <a:xfrm>
            <a:off x="2857788" y="5870145"/>
            <a:ext cx="850116" cy="3519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547664" y="5895267"/>
            <a:ext cx="936104" cy="3519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246632" y="5859342"/>
            <a:ext cx="1237136" cy="3627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318640" y="5895267"/>
            <a:ext cx="1093120" cy="307777"/>
          </a:xfrm>
          <a:prstGeom prst="rect">
            <a:avLst/>
          </a:prstGeom>
          <a:noFill/>
        </p:spPr>
        <p:txBody>
          <a:bodyPr wrap="none" rtlCol="0">
            <a:spAutoFit/>
          </a:bodyPr>
          <a:lstStyle/>
          <a:p>
            <a:r>
              <a:rPr lang="en-US" sz="1400" dirty="0" smtClean="0"/>
              <a:t>Neutral pole</a:t>
            </a:r>
            <a:endParaRPr lang="ru-RU" sz="1400" dirty="0"/>
          </a:p>
        </p:txBody>
      </p:sp>
      <p:cxnSp>
        <p:nvCxnSpPr>
          <p:cNvPr id="15" name="Прямая со стрелкой 14"/>
          <p:cNvCxnSpPr/>
          <p:nvPr/>
        </p:nvCxnSpPr>
        <p:spPr>
          <a:xfrm flipV="1">
            <a:off x="1874090" y="4221088"/>
            <a:ext cx="774508" cy="16864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95936" y="5885557"/>
            <a:ext cx="1729128" cy="307777"/>
          </a:xfrm>
          <a:prstGeom prst="rect">
            <a:avLst/>
          </a:prstGeom>
          <a:noFill/>
        </p:spPr>
        <p:txBody>
          <a:bodyPr wrap="none" rtlCol="0">
            <a:spAutoFit/>
          </a:bodyPr>
          <a:lstStyle/>
          <a:p>
            <a:r>
              <a:rPr lang="en-US" sz="1400" dirty="0" smtClean="0"/>
              <a:t>Aluminum alloy case</a:t>
            </a:r>
            <a:endParaRPr lang="ru-RU" sz="1400" dirty="0"/>
          </a:p>
        </p:txBody>
      </p:sp>
      <p:sp>
        <p:nvSpPr>
          <p:cNvPr id="21" name="TextBox 20"/>
          <p:cNvSpPr txBox="1"/>
          <p:nvPr/>
        </p:nvSpPr>
        <p:spPr>
          <a:xfrm>
            <a:off x="2997556" y="2864534"/>
            <a:ext cx="1570110" cy="307777"/>
          </a:xfrm>
          <a:prstGeom prst="rect">
            <a:avLst/>
          </a:prstGeom>
          <a:noFill/>
        </p:spPr>
        <p:txBody>
          <a:bodyPr wrap="none" rtlCol="0">
            <a:spAutoFit/>
          </a:bodyPr>
          <a:lstStyle/>
          <a:p>
            <a:r>
              <a:rPr lang="en-US" sz="1400" dirty="0" smtClean="0"/>
              <a:t>Stainless steel case</a:t>
            </a:r>
            <a:endParaRPr lang="ru-RU" sz="1400" dirty="0"/>
          </a:p>
        </p:txBody>
      </p:sp>
      <p:sp>
        <p:nvSpPr>
          <p:cNvPr id="18" name="Прямоугольник 17"/>
          <p:cNvSpPr/>
          <p:nvPr/>
        </p:nvSpPr>
        <p:spPr>
          <a:xfrm>
            <a:off x="2987824" y="2890748"/>
            <a:ext cx="1655248" cy="2815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3995936" y="5885557"/>
            <a:ext cx="1610991" cy="2923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 стрелкой 21"/>
          <p:cNvCxnSpPr>
            <a:stCxn id="19" idx="0"/>
          </p:cNvCxnSpPr>
          <p:nvPr/>
        </p:nvCxnSpPr>
        <p:spPr>
          <a:xfrm flipH="1" flipV="1">
            <a:off x="3851920" y="4797152"/>
            <a:ext cx="949512" cy="10884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2997556" y="3124948"/>
            <a:ext cx="216024" cy="3974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87624" y="723610"/>
            <a:ext cx="1744195" cy="307777"/>
          </a:xfrm>
          <a:prstGeom prst="rect">
            <a:avLst/>
          </a:prstGeom>
          <a:noFill/>
        </p:spPr>
        <p:txBody>
          <a:bodyPr wrap="none" rtlCol="0">
            <a:spAutoFit/>
          </a:bodyPr>
          <a:lstStyle/>
          <a:p>
            <a:r>
              <a:rPr lang="en-US" sz="1400" dirty="0" smtClean="0"/>
              <a:t>Assembled </a:t>
            </a:r>
            <a:r>
              <a:rPr lang="en-US" sz="1400" dirty="0" err="1" smtClean="0"/>
              <a:t>undulator</a:t>
            </a:r>
            <a:endParaRPr lang="ru-RU" sz="1400" dirty="0"/>
          </a:p>
        </p:txBody>
      </p:sp>
      <p:sp>
        <p:nvSpPr>
          <p:cNvPr id="29" name="TextBox 28"/>
          <p:cNvSpPr txBox="1"/>
          <p:nvPr/>
        </p:nvSpPr>
        <p:spPr>
          <a:xfrm>
            <a:off x="174544" y="2680362"/>
            <a:ext cx="2831353" cy="307777"/>
          </a:xfrm>
          <a:prstGeom prst="rect">
            <a:avLst/>
          </a:prstGeom>
          <a:noFill/>
        </p:spPr>
        <p:txBody>
          <a:bodyPr wrap="none" rtlCol="0">
            <a:spAutoFit/>
          </a:bodyPr>
          <a:lstStyle/>
          <a:p>
            <a:r>
              <a:rPr lang="en-US" sz="1400" dirty="0" smtClean="0"/>
              <a:t>Assembled </a:t>
            </a:r>
            <a:r>
              <a:rPr lang="en-US" sz="1400" dirty="0" err="1" smtClean="0"/>
              <a:t>undulator</a:t>
            </a:r>
            <a:r>
              <a:rPr lang="en-US" sz="1400" dirty="0" smtClean="0"/>
              <a:t> (cross section)</a:t>
            </a:r>
            <a:endParaRPr lang="ru-RU" sz="1400" dirty="0"/>
          </a:p>
        </p:txBody>
      </p:sp>
      <p:sp>
        <p:nvSpPr>
          <p:cNvPr id="30" name="TextBox 29"/>
          <p:cNvSpPr txBox="1"/>
          <p:nvPr/>
        </p:nvSpPr>
        <p:spPr>
          <a:xfrm>
            <a:off x="5567372" y="752332"/>
            <a:ext cx="2987613" cy="307777"/>
          </a:xfrm>
          <a:prstGeom prst="rect">
            <a:avLst/>
          </a:prstGeom>
          <a:noFill/>
        </p:spPr>
        <p:txBody>
          <a:bodyPr wrap="none" rtlCol="0">
            <a:spAutoFit/>
          </a:bodyPr>
          <a:lstStyle/>
          <a:p>
            <a:r>
              <a:rPr lang="en-US" sz="1400" dirty="0" smtClean="0"/>
              <a:t>Beam vacuum chamber (cross section)</a:t>
            </a:r>
            <a:endParaRPr lang="ru-RU" sz="1400" dirty="0"/>
          </a:p>
        </p:txBody>
      </p:sp>
      <p:pic>
        <p:nvPicPr>
          <p:cNvPr id="4100" name="Picture 4" descr="C:\Users\TS\Dropbox\Lab_8-2\undulator\Ondulator 2021\Vacuum_chamber.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5220" y="2332566"/>
            <a:ext cx="3073676" cy="20325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719772" y="2356016"/>
            <a:ext cx="1900457" cy="307777"/>
          </a:xfrm>
          <a:prstGeom prst="rect">
            <a:avLst/>
          </a:prstGeom>
          <a:noFill/>
        </p:spPr>
        <p:txBody>
          <a:bodyPr wrap="none" rtlCol="0">
            <a:spAutoFit/>
          </a:bodyPr>
          <a:lstStyle/>
          <a:p>
            <a:r>
              <a:rPr lang="en-US" sz="1400" dirty="0" smtClean="0"/>
              <a:t>Beam vacuum chamber</a:t>
            </a:r>
            <a:endParaRPr lang="ru-RU" sz="1400" dirty="0"/>
          </a:p>
        </p:txBody>
      </p:sp>
      <p:sp>
        <p:nvSpPr>
          <p:cNvPr id="26" name="Нижний колонтитул 25"/>
          <p:cNvSpPr>
            <a:spLocks noGrp="1"/>
          </p:cNvSpPr>
          <p:nvPr>
            <p:ph type="ftr" sz="quarter" idx="11"/>
          </p:nvPr>
        </p:nvSpPr>
        <p:spPr/>
        <p:txBody>
          <a:bodyPr/>
          <a:lstStyle/>
          <a:p>
            <a:r>
              <a:rPr lang="en-US" smtClean="0"/>
              <a:t>SCU workshop 19-21 April, 2021</a:t>
            </a:r>
            <a:endParaRPr lang="ru-RU"/>
          </a:p>
        </p:txBody>
      </p:sp>
      <p:sp>
        <p:nvSpPr>
          <p:cNvPr id="27" name="Номер слайда 26"/>
          <p:cNvSpPr>
            <a:spLocks noGrp="1"/>
          </p:cNvSpPr>
          <p:nvPr>
            <p:ph type="sldNum" sz="quarter" idx="12"/>
          </p:nvPr>
        </p:nvSpPr>
        <p:spPr/>
        <p:txBody>
          <a:bodyPr/>
          <a:lstStyle/>
          <a:p>
            <a:fld id="{F50495FD-DD82-4CE9-B3D1-0FF951E69FC7}" type="slidenum">
              <a:rPr lang="ru-RU" smtClean="0"/>
              <a:t>6</a:t>
            </a:fld>
            <a:endParaRPr lang="ru-RU"/>
          </a:p>
        </p:txBody>
      </p:sp>
    </p:spTree>
    <p:extLst>
      <p:ext uri="{BB962C8B-B14F-4D97-AF65-F5344CB8AC3E}">
        <p14:creationId xmlns:p14="http://schemas.microsoft.com/office/powerpoint/2010/main" val="2139389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196798" y="260648"/>
            <a:ext cx="8746776" cy="307777"/>
          </a:xfrm>
          <a:prstGeom prst="rect">
            <a:avLst/>
          </a:prstGeom>
          <a:noFill/>
          <a:ln w="12700">
            <a:solidFill>
              <a:schemeClr val="tx1"/>
            </a:solidFill>
            <a:prstDash val="solid"/>
          </a:ln>
        </p:spPr>
        <p:txBody>
          <a:bodyPr wrap="square">
            <a:spAutoFit/>
          </a:bodyPr>
          <a:lstStyle/>
          <a:p>
            <a:pPr algn="ctr"/>
            <a:r>
              <a:rPr lang="en-US" sz="1400" b="1" dirty="0" smtClean="0">
                <a:latin typeface="Comic Sans MS" panose="030F0702030302020204" pitchFamily="66" charset="0"/>
              </a:rPr>
              <a:t>Stages </a:t>
            </a:r>
            <a:r>
              <a:rPr lang="en-US" sz="1400" b="1" dirty="0">
                <a:latin typeface="Comic Sans MS" panose="030F0702030302020204" pitchFamily="66" charset="0"/>
              </a:rPr>
              <a:t>of superconducting </a:t>
            </a:r>
            <a:r>
              <a:rPr lang="en-US" sz="1400" b="1" dirty="0" err="1">
                <a:latin typeface="Comic Sans MS" panose="030F0702030302020204" pitchFamily="66" charset="0"/>
              </a:rPr>
              <a:t>undulator</a:t>
            </a:r>
            <a:r>
              <a:rPr lang="en-US" sz="1400" b="1" dirty="0">
                <a:latin typeface="Comic Sans MS" panose="030F0702030302020204" pitchFamily="66" charset="0"/>
              </a:rPr>
              <a:t> assembly</a:t>
            </a:r>
            <a:endParaRPr lang="en-US" sz="1400" dirty="0">
              <a:solidFill>
                <a:schemeClr val="dk1"/>
              </a:solidFill>
              <a:latin typeface="Comic Sans MS" panose="030F0702030302020204" pitchFamily="66"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49" y="1176859"/>
            <a:ext cx="2660562" cy="199542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235" y="1264843"/>
            <a:ext cx="2496277" cy="187220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997" y="3651964"/>
            <a:ext cx="1793998" cy="239199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645024"/>
            <a:ext cx="1787620" cy="238349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401" y="1187109"/>
            <a:ext cx="2633228" cy="1974921"/>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976" y="3762070"/>
            <a:ext cx="2498827" cy="1874120"/>
          </a:xfrm>
          <a:prstGeom prst="rect">
            <a:avLst/>
          </a:prstGeom>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11" y="3789040"/>
            <a:ext cx="1866324" cy="1304873"/>
          </a:xfrm>
          <a:prstGeom prst="rect">
            <a:avLst/>
          </a:prstGeom>
        </p:spPr>
      </p:pic>
      <p:sp>
        <p:nvSpPr>
          <p:cNvPr id="25" name="Нижний колонтитул 3"/>
          <p:cNvSpPr txBox="1">
            <a:spLocks/>
          </p:cNvSpPr>
          <p:nvPr/>
        </p:nvSpPr>
        <p:spPr>
          <a:xfrm>
            <a:off x="165302" y="5260381"/>
            <a:ext cx="1958425" cy="380398"/>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latin typeface="Comic Sans MS" panose="030F0702030302020204" pitchFamily="66" charset="0"/>
              </a:rPr>
              <a:t>AL</a:t>
            </a:r>
            <a:r>
              <a:rPr lang="ru-RU" dirty="0" smtClean="0">
                <a:solidFill>
                  <a:schemeClr val="tx1"/>
                </a:solidFill>
                <a:latin typeface="Comic Sans MS" panose="030F0702030302020204" pitchFamily="66" charset="0"/>
              </a:rPr>
              <a:t> 6063</a:t>
            </a:r>
            <a:r>
              <a:rPr lang="en-US" dirty="0" smtClean="0">
                <a:solidFill>
                  <a:schemeClr val="tx1"/>
                </a:solidFill>
                <a:latin typeface="Comic Sans MS" panose="030F0702030302020204" pitchFamily="66" charset="0"/>
              </a:rPr>
              <a:t> vacuum chamber</a:t>
            </a:r>
            <a:endParaRPr lang="ru-RU" dirty="0">
              <a:solidFill>
                <a:schemeClr val="tx1"/>
              </a:solidFill>
              <a:latin typeface="Comic Sans MS" panose="030F0702030302020204" pitchFamily="66" charset="0"/>
            </a:endParaRPr>
          </a:p>
        </p:txBody>
      </p:sp>
      <p:sp>
        <p:nvSpPr>
          <p:cNvPr id="26" name="Нижний колонтитул 3"/>
          <p:cNvSpPr txBox="1">
            <a:spLocks/>
          </p:cNvSpPr>
          <p:nvPr/>
        </p:nvSpPr>
        <p:spPr>
          <a:xfrm>
            <a:off x="6554214" y="5640779"/>
            <a:ext cx="2362352" cy="380398"/>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latin typeface="Comic Sans MS" panose="030F0702030302020204" pitchFamily="66" charset="0"/>
              </a:rPr>
              <a:t>Quench protection system</a:t>
            </a:r>
            <a:endParaRPr lang="ru-RU" dirty="0">
              <a:solidFill>
                <a:schemeClr val="tx1"/>
              </a:solidFill>
              <a:latin typeface="Comic Sans MS" panose="030F0702030302020204" pitchFamily="66" charset="0"/>
            </a:endParaRPr>
          </a:p>
        </p:txBody>
      </p:sp>
      <p:sp>
        <p:nvSpPr>
          <p:cNvPr id="27" name="Нижний колонтитул 3"/>
          <p:cNvSpPr txBox="1">
            <a:spLocks/>
          </p:cNvSpPr>
          <p:nvPr/>
        </p:nvSpPr>
        <p:spPr>
          <a:xfrm>
            <a:off x="4140995" y="6103041"/>
            <a:ext cx="2362352" cy="380398"/>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latin typeface="Comic Sans MS" panose="030F0702030302020204" pitchFamily="66" charset="0"/>
              </a:rPr>
              <a:t>Test magnet in bath cryostat</a:t>
            </a:r>
            <a:endParaRPr lang="ru-RU" dirty="0">
              <a:solidFill>
                <a:schemeClr val="tx1"/>
              </a:solidFill>
              <a:latin typeface="Comic Sans MS" panose="030F0702030302020204" pitchFamily="66" charset="0"/>
            </a:endParaRPr>
          </a:p>
        </p:txBody>
      </p:sp>
      <p:sp>
        <p:nvSpPr>
          <p:cNvPr id="4" name="Нижний колонтитул 3"/>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7</a:t>
            </a:fld>
            <a:endParaRPr lang="ru-RU"/>
          </a:p>
        </p:txBody>
      </p:sp>
    </p:spTree>
    <p:extLst>
      <p:ext uri="{BB962C8B-B14F-4D97-AF65-F5344CB8AC3E}">
        <p14:creationId xmlns:p14="http://schemas.microsoft.com/office/powerpoint/2010/main" val="3237885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88" y="949950"/>
            <a:ext cx="8640000" cy="17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35696" y="359021"/>
            <a:ext cx="4104456" cy="369332"/>
          </a:xfrm>
          <a:prstGeom prst="rect">
            <a:avLst/>
          </a:prstGeom>
          <a:noFill/>
        </p:spPr>
        <p:txBody>
          <a:bodyPr wrap="square" rtlCol="0">
            <a:spAutoFit/>
          </a:bodyPr>
          <a:lstStyle/>
          <a:p>
            <a:r>
              <a:rPr lang="en-US" b="1" dirty="0" smtClean="0"/>
              <a:t>Magnetic field measurements results</a:t>
            </a:r>
            <a:endParaRPr lang="ru-RU" b="1" dirty="0"/>
          </a:p>
        </p:txBody>
      </p:sp>
      <p:sp>
        <p:nvSpPr>
          <p:cNvPr id="4" name="TextBox 3"/>
          <p:cNvSpPr txBox="1"/>
          <p:nvPr/>
        </p:nvSpPr>
        <p:spPr>
          <a:xfrm>
            <a:off x="323528" y="796062"/>
            <a:ext cx="8280920" cy="307777"/>
          </a:xfrm>
          <a:prstGeom prst="rect">
            <a:avLst/>
          </a:prstGeom>
          <a:noFill/>
        </p:spPr>
        <p:txBody>
          <a:bodyPr wrap="square" rtlCol="0">
            <a:spAutoFit/>
          </a:bodyPr>
          <a:lstStyle/>
          <a:p>
            <a:r>
              <a:rPr lang="en-US" sz="1400" dirty="0" smtClean="0"/>
              <a:t>Magnetic field measurements results with Hall probes at field level </a:t>
            </a:r>
            <a:r>
              <a:rPr lang="en-US" sz="1400" dirty="0" err="1" smtClean="0"/>
              <a:t>Bz</a:t>
            </a:r>
            <a:r>
              <a:rPr lang="en-US" sz="1400" dirty="0" smtClean="0"/>
              <a:t>=1.16T, step=0.2mm</a:t>
            </a:r>
            <a:endParaRPr lang="ru-RU" sz="1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171" y="2852936"/>
            <a:ext cx="8640000" cy="151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47664" y="2690195"/>
            <a:ext cx="7056784" cy="307777"/>
          </a:xfrm>
          <a:prstGeom prst="rect">
            <a:avLst/>
          </a:prstGeom>
          <a:noFill/>
        </p:spPr>
        <p:txBody>
          <a:bodyPr wrap="square" rtlCol="0">
            <a:spAutoFit/>
          </a:bodyPr>
          <a:lstStyle/>
          <a:p>
            <a:r>
              <a:rPr lang="en-US" sz="1400" dirty="0" smtClean="0"/>
              <a:t>Half period variation along the </a:t>
            </a:r>
            <a:r>
              <a:rPr lang="en-US" sz="1400" dirty="0" err="1" smtClean="0"/>
              <a:t>undulator</a:t>
            </a:r>
            <a:r>
              <a:rPr lang="en-US" sz="1400" dirty="0"/>
              <a:t> (mean </a:t>
            </a:r>
            <a:r>
              <a:rPr lang="en-US" sz="1400" dirty="0" smtClean="0"/>
              <a:t>period = 7.787 mm)</a:t>
            </a:r>
            <a:endParaRPr lang="ru-RU" sz="14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71" y="4581128"/>
            <a:ext cx="8640000" cy="18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15616" y="4427239"/>
            <a:ext cx="7056784" cy="307777"/>
          </a:xfrm>
          <a:prstGeom prst="rect">
            <a:avLst/>
          </a:prstGeom>
          <a:noFill/>
        </p:spPr>
        <p:txBody>
          <a:bodyPr wrap="square" rtlCol="0">
            <a:spAutoFit/>
          </a:bodyPr>
          <a:lstStyle/>
          <a:p>
            <a:r>
              <a:rPr lang="en-US" sz="1400" dirty="0" smtClean="0"/>
              <a:t>Orbit angle deviation in the </a:t>
            </a:r>
            <a:r>
              <a:rPr lang="en-US" sz="1400" dirty="0" err="1" smtClean="0"/>
              <a:t>undulator</a:t>
            </a:r>
            <a:r>
              <a:rPr lang="en-US" sz="1400" dirty="0" smtClean="0"/>
              <a:t> E=3 GeV</a:t>
            </a:r>
            <a:endParaRPr lang="ru-RU" sz="1400" dirty="0"/>
          </a:p>
        </p:txBody>
      </p:sp>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8</a:t>
            </a:fld>
            <a:endParaRPr lang="ru-RU"/>
          </a:p>
        </p:txBody>
      </p:sp>
    </p:spTree>
    <p:extLst>
      <p:ext uri="{BB962C8B-B14F-4D97-AF65-F5344CB8AC3E}">
        <p14:creationId xmlns:p14="http://schemas.microsoft.com/office/powerpoint/2010/main" val="4078569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48680"/>
            <a:ext cx="8640000" cy="160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332656"/>
            <a:ext cx="6336704" cy="307777"/>
          </a:xfrm>
          <a:prstGeom prst="rect">
            <a:avLst/>
          </a:prstGeom>
          <a:noFill/>
        </p:spPr>
        <p:txBody>
          <a:bodyPr wrap="square" rtlCol="0">
            <a:spAutoFit/>
          </a:bodyPr>
          <a:lstStyle/>
          <a:p>
            <a:r>
              <a:rPr lang="en-US" sz="1400" dirty="0" smtClean="0"/>
              <a:t>Local phase error behavior along the </a:t>
            </a:r>
            <a:r>
              <a:rPr lang="en-US" sz="1400" dirty="0" err="1" smtClean="0"/>
              <a:t>undulator</a:t>
            </a:r>
            <a:endParaRPr lang="ru-RU" sz="1400" dirty="0"/>
          </a:p>
        </p:txBody>
      </p:sp>
      <p:sp>
        <p:nvSpPr>
          <p:cNvPr id="3" name="TextBox 2"/>
          <p:cNvSpPr txBox="1"/>
          <p:nvPr/>
        </p:nvSpPr>
        <p:spPr>
          <a:xfrm>
            <a:off x="827584" y="5229200"/>
            <a:ext cx="3096344" cy="307777"/>
          </a:xfrm>
          <a:prstGeom prst="rect">
            <a:avLst/>
          </a:prstGeom>
          <a:noFill/>
        </p:spPr>
        <p:txBody>
          <a:bodyPr wrap="square" rtlCol="0">
            <a:spAutoFit/>
          </a:bodyPr>
          <a:lstStyle/>
          <a:p>
            <a:r>
              <a:rPr lang="en-US" sz="1400" dirty="0" smtClean="0"/>
              <a:t>RMS phase error= 2.07 degree</a:t>
            </a:r>
            <a:endParaRPr lang="ru-RU" sz="1400"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010" y="2348880"/>
            <a:ext cx="41624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p:cNvGraphicFramePr>
            <a:graphicFrameLocks noChangeAspect="1"/>
          </p:cNvGraphicFramePr>
          <p:nvPr>
            <p:extLst>
              <p:ext uri="{D42A27DB-BD31-4B8C-83A1-F6EECF244321}">
                <p14:modId xmlns:p14="http://schemas.microsoft.com/office/powerpoint/2010/main" val="180662489"/>
              </p:ext>
            </p:extLst>
          </p:nvPr>
        </p:nvGraphicFramePr>
        <p:xfrm>
          <a:off x="4860032" y="2245595"/>
          <a:ext cx="3921125" cy="3000375"/>
        </p:xfrm>
        <a:graphic>
          <a:graphicData uri="http://schemas.openxmlformats.org/presentationml/2006/ole">
            <mc:AlternateContent xmlns:mc="http://schemas.openxmlformats.org/markup-compatibility/2006">
              <mc:Choice xmlns:v="urn:schemas-microsoft-com:vml" Requires="v">
                <p:oleObj spid="_x0000_s2065"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4860032" y="2245595"/>
                        <a:ext cx="3921125" cy="3000375"/>
                      </a:xfrm>
                      <a:prstGeom prst="rect">
                        <a:avLst/>
                      </a:prstGeom>
                    </p:spPr>
                  </p:pic>
                </p:oleObj>
              </mc:Fallback>
            </mc:AlternateContent>
          </a:graphicData>
        </a:graphic>
      </p:graphicFrame>
      <p:sp>
        <p:nvSpPr>
          <p:cNvPr id="5" name="Нижний колонтитул 4"/>
          <p:cNvSpPr>
            <a:spLocks noGrp="1"/>
          </p:cNvSpPr>
          <p:nvPr>
            <p:ph type="ftr" sz="quarter" idx="11"/>
          </p:nvPr>
        </p:nvSpPr>
        <p:spPr/>
        <p:txBody>
          <a:bodyPr/>
          <a:lstStyle/>
          <a:p>
            <a:r>
              <a:rPr lang="en-US" smtClean="0"/>
              <a:t>SCU workshop 19-21 April, 2021</a:t>
            </a:r>
            <a:endParaRPr lang="ru-RU"/>
          </a:p>
        </p:txBody>
      </p:sp>
      <p:sp>
        <p:nvSpPr>
          <p:cNvPr id="6" name="Номер слайда 5"/>
          <p:cNvSpPr>
            <a:spLocks noGrp="1"/>
          </p:cNvSpPr>
          <p:nvPr>
            <p:ph type="sldNum" sz="quarter" idx="12"/>
          </p:nvPr>
        </p:nvSpPr>
        <p:spPr/>
        <p:txBody>
          <a:bodyPr/>
          <a:lstStyle/>
          <a:p>
            <a:fld id="{F50495FD-DD82-4CE9-B3D1-0FF951E69FC7}" type="slidenum">
              <a:rPr lang="ru-RU" smtClean="0"/>
              <a:t>9</a:t>
            </a:fld>
            <a:endParaRPr lang="ru-RU"/>
          </a:p>
        </p:txBody>
      </p:sp>
    </p:spTree>
    <p:extLst>
      <p:ext uri="{BB962C8B-B14F-4D97-AF65-F5344CB8AC3E}">
        <p14:creationId xmlns:p14="http://schemas.microsoft.com/office/powerpoint/2010/main" val="2563232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5684</TotalTime>
  <Words>1107</Words>
  <Application>Microsoft Office PowerPoint</Application>
  <PresentationFormat>Экран (4:3)</PresentationFormat>
  <Paragraphs>206</Paragraphs>
  <Slides>21</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3" baseType="lpstr">
      <vt:lpstr>Тема Office</vt:lpstr>
      <vt:lpstr>Graph</vt:lpstr>
      <vt:lpstr>Magnetic design and manufacturing challenges of SCU with horizontal racetrack geometries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Resume</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MNA</dc:creator>
  <cp:lastModifiedBy>MNA</cp:lastModifiedBy>
  <cp:revision>51</cp:revision>
  <dcterms:created xsi:type="dcterms:W3CDTF">2021-02-14T10:31:51Z</dcterms:created>
  <dcterms:modified xsi:type="dcterms:W3CDTF">2021-04-08T11:07:24Z</dcterms:modified>
</cp:coreProperties>
</file>