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01" r:id="rId2"/>
    <p:sldId id="311" r:id="rId3"/>
    <p:sldId id="313" r:id="rId4"/>
    <p:sldId id="314" r:id="rId5"/>
    <p:sldId id="315" r:id="rId6"/>
    <p:sldId id="316" r:id="rId7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B4C2"/>
    <a:srgbClr val="00A5EB"/>
    <a:srgbClr val="FFFFCC"/>
    <a:srgbClr val="FFFF99"/>
    <a:srgbClr val="D3E903"/>
    <a:srgbClr val="FFFF00"/>
    <a:srgbClr val="FFFFFF"/>
    <a:srgbClr val="9C9E9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9" autoAdjust="0"/>
    <p:restoredTop sz="94374" autoAdjust="0"/>
  </p:normalViewPr>
  <p:slideViewPr>
    <p:cSldViewPr snapToGrid="0">
      <p:cViewPr varScale="1">
        <p:scale>
          <a:sx n="73" d="100"/>
          <a:sy n="73" d="100"/>
        </p:scale>
        <p:origin x="382" y="34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235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820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812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082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197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Wolfgang</a:t>
            </a:r>
            <a:r>
              <a:rPr lang="en-GB" sz="900" b="1" baseline="0" dirty="0" smtClean="0">
                <a:solidFill>
                  <a:schemeClr val="bg2"/>
                </a:solidFill>
              </a:rPr>
              <a:t> Lohmann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dirty="0">
                <a:solidFill>
                  <a:schemeClr val="bg2"/>
                </a:solidFill>
              </a:rPr>
              <a:t>| </a:t>
            </a:r>
            <a:r>
              <a:rPr lang="en-GB" sz="900" baseline="0" dirty="0" smtClean="0">
                <a:solidFill>
                  <a:schemeClr val="bg2"/>
                </a:solidFill>
              </a:rPr>
              <a:t> 09.10.2020 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‹Nr.›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Textmasterformate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Titelmasterformat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Planning 2021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230832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Wolfgang Lohmann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Planning2021 </a:t>
            </a:r>
            <a:endParaRPr lang="de-DE" sz="2800" dirty="0"/>
          </a:p>
        </p:txBody>
      </p:sp>
      <p:sp>
        <p:nvSpPr>
          <p:cNvPr id="8" name="Textfeld 7"/>
          <p:cNvSpPr txBox="1"/>
          <p:nvPr/>
        </p:nvSpPr>
        <p:spPr>
          <a:xfrm>
            <a:off x="833611" y="1817717"/>
            <a:ext cx="748145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2021 will </a:t>
            </a:r>
            <a:r>
              <a:rPr lang="de-DE" sz="2800" dirty="0" err="1" smtClean="0"/>
              <a:t>be</a:t>
            </a:r>
            <a:r>
              <a:rPr lang="de-DE" sz="2800" dirty="0" smtClean="0"/>
              <a:t> </a:t>
            </a:r>
            <a:r>
              <a:rPr lang="de-DE" sz="2800" dirty="0" err="1" smtClean="0"/>
              <a:t>the</a:t>
            </a:r>
            <a:r>
              <a:rPr lang="de-DE" sz="2800" dirty="0" smtClean="0"/>
              <a:t> </a:t>
            </a:r>
            <a:r>
              <a:rPr lang="de-DE" sz="2800" dirty="0" err="1" smtClean="0"/>
              <a:t>year</a:t>
            </a:r>
            <a:r>
              <a:rPr lang="de-DE" sz="2800" dirty="0" smtClean="0"/>
              <a:t> </a:t>
            </a:r>
            <a:r>
              <a:rPr lang="de-DE" sz="2800" dirty="0" err="1" smtClean="0"/>
              <a:t>of</a:t>
            </a:r>
            <a:r>
              <a:rPr lang="de-DE" sz="2800" dirty="0" smtClean="0"/>
              <a:t> </a:t>
            </a:r>
            <a:r>
              <a:rPr lang="de-DE" sz="2800" dirty="0" err="1" smtClean="0"/>
              <a:t>the</a:t>
            </a:r>
            <a:r>
              <a:rPr lang="de-DE" sz="2800" dirty="0" smtClean="0"/>
              <a:t> CDR </a:t>
            </a:r>
            <a:r>
              <a:rPr lang="de-DE" sz="2800" dirty="0" err="1" smtClean="0"/>
              <a:t>submission</a:t>
            </a:r>
            <a:endParaRPr lang="de-DE" sz="2800" dirty="0" smtClean="0"/>
          </a:p>
          <a:p>
            <a:endParaRPr lang="de-DE" sz="2400" dirty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400" dirty="0" smtClean="0"/>
              <a:t>This </a:t>
            </a:r>
            <a:r>
              <a:rPr lang="de-DE" sz="2400" dirty="0" err="1" smtClean="0"/>
              <a:t>is</a:t>
            </a:r>
            <a:r>
              <a:rPr lang="de-DE" sz="2400" dirty="0" smtClean="0"/>
              <a:t> an </a:t>
            </a:r>
            <a:r>
              <a:rPr lang="de-DE" sz="2400" dirty="0" err="1" smtClean="0"/>
              <a:t>important</a:t>
            </a:r>
            <a:r>
              <a:rPr lang="de-DE" sz="2400" dirty="0" smtClean="0"/>
              <a:t> </a:t>
            </a:r>
            <a:r>
              <a:rPr lang="de-DE" sz="2400" dirty="0" err="1" smtClean="0"/>
              <a:t>step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get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recommendation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DESY PRC</a:t>
            </a:r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400" dirty="0" err="1" smtClean="0"/>
              <a:t>Potentially</a:t>
            </a:r>
            <a:r>
              <a:rPr lang="de-DE" sz="2400" dirty="0" smtClean="0"/>
              <a:t> an (</a:t>
            </a:r>
            <a:r>
              <a:rPr lang="de-DE" sz="2400" dirty="0" err="1" smtClean="0"/>
              <a:t>conditional</a:t>
            </a:r>
            <a:r>
              <a:rPr lang="de-DE" sz="2400" dirty="0" smtClean="0"/>
              <a:t>) </a:t>
            </a:r>
            <a:r>
              <a:rPr lang="de-DE" sz="2400" dirty="0" err="1" smtClean="0"/>
              <a:t>approvel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DESY </a:t>
            </a:r>
            <a:r>
              <a:rPr lang="de-DE" sz="2400" dirty="0" err="1" smtClean="0"/>
              <a:t>management</a:t>
            </a:r>
            <a:endParaRPr lang="de-DE" sz="24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400" dirty="0" err="1" smtClean="0"/>
              <a:t>Participating</a:t>
            </a:r>
            <a:r>
              <a:rPr lang="de-DE" sz="2400" dirty="0" smtClean="0"/>
              <a:t> </a:t>
            </a:r>
            <a:r>
              <a:rPr lang="de-DE" sz="2400" dirty="0" err="1" smtClean="0"/>
              <a:t>labs</a:t>
            </a:r>
            <a:r>
              <a:rPr lang="de-DE" sz="2400" dirty="0" smtClean="0"/>
              <a:t> will </a:t>
            </a:r>
            <a:r>
              <a:rPr lang="de-DE" sz="2400" dirty="0" err="1" smtClean="0"/>
              <a:t>apply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financial</a:t>
            </a:r>
            <a:r>
              <a:rPr lang="de-DE" sz="2400" dirty="0" smtClean="0"/>
              <a:t> </a:t>
            </a:r>
            <a:r>
              <a:rPr lang="de-DE" sz="2400" dirty="0" err="1" smtClean="0"/>
              <a:t>support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7489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Planning2021</a:t>
            </a:r>
            <a:endParaRPr lang="de-DE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304750" y="951340"/>
            <a:ext cx="816869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</a:t>
            </a:r>
            <a:r>
              <a:rPr lang="de-DE" sz="2800" dirty="0" smtClean="0"/>
              <a:t>Simulation</a:t>
            </a:r>
          </a:p>
          <a:p>
            <a:endParaRPr lang="de-DE" dirty="0" smtClean="0"/>
          </a:p>
          <a:p>
            <a:pPr marL="285750" indent="-285750">
              <a:buSzPct val="157000"/>
              <a:buFont typeface="Arial" panose="020B0604020202020204" pitchFamily="34" charset="0"/>
              <a:buChar char="•"/>
            </a:pPr>
            <a:r>
              <a:rPr lang="de-DE" sz="1800" dirty="0" err="1" smtClean="0"/>
              <a:t>Complete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studies</a:t>
            </a:r>
            <a:r>
              <a:rPr lang="de-DE" sz="1800" dirty="0" smtClean="0"/>
              <a:t> on </a:t>
            </a:r>
            <a:r>
              <a:rPr lang="de-DE" sz="1800" dirty="0" err="1" smtClean="0"/>
              <a:t>shielding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background</a:t>
            </a:r>
            <a:r>
              <a:rPr lang="de-DE" sz="1800" dirty="0" smtClean="0"/>
              <a:t> </a:t>
            </a:r>
            <a:r>
              <a:rPr lang="de-DE" sz="1800" dirty="0" err="1" smtClean="0"/>
              <a:t>reduction</a:t>
            </a:r>
            <a:r>
              <a:rPr lang="de-DE" sz="1800" dirty="0" smtClean="0"/>
              <a:t> in </a:t>
            </a:r>
            <a:r>
              <a:rPr lang="de-DE" sz="1800" dirty="0" err="1" smtClean="0"/>
              <a:t>the</a:t>
            </a:r>
            <a:r>
              <a:rPr lang="de-DE" sz="1800" dirty="0" smtClean="0"/>
              <a:t> ECAL</a:t>
            </a:r>
          </a:p>
          <a:p>
            <a:pPr marL="285750" indent="-285750">
              <a:buSzPct val="157000"/>
              <a:buFont typeface="Arial" panose="020B0604020202020204" pitchFamily="34" charset="0"/>
              <a:buChar char="•"/>
            </a:pPr>
            <a:endParaRPr lang="de-DE" sz="1800" dirty="0"/>
          </a:p>
          <a:p>
            <a:pPr marL="285750" indent="-285750">
              <a:buSzPct val="157000"/>
              <a:buFont typeface="Arial" panose="020B0604020202020204" pitchFamily="34" charset="0"/>
              <a:buChar char="•"/>
            </a:pPr>
            <a:r>
              <a:rPr lang="de-DE" sz="1800" dirty="0" err="1" smtClean="0"/>
              <a:t>Performace</a:t>
            </a:r>
            <a:r>
              <a:rPr lang="de-DE" sz="1800" dirty="0" smtClean="0"/>
              <a:t> </a:t>
            </a:r>
            <a:r>
              <a:rPr lang="de-DE" sz="1800" dirty="0" err="1" smtClean="0"/>
              <a:t>studies</a:t>
            </a:r>
            <a:r>
              <a:rPr lang="de-DE" sz="1800" dirty="0" smtClean="0"/>
              <a:t> </a:t>
            </a:r>
            <a:r>
              <a:rPr lang="de-DE" sz="1800" dirty="0" err="1"/>
              <a:t>w</a:t>
            </a:r>
            <a:r>
              <a:rPr lang="de-DE" sz="1800" dirty="0" err="1" smtClean="0"/>
              <a:t>ith</a:t>
            </a:r>
            <a:r>
              <a:rPr lang="de-DE" sz="1800" dirty="0" smtClean="0"/>
              <a:t> an </a:t>
            </a:r>
            <a:r>
              <a:rPr lang="de-DE" sz="1800" dirty="0" err="1" smtClean="0"/>
              <a:t>optimised</a:t>
            </a:r>
            <a:r>
              <a:rPr lang="de-DE" sz="1800" dirty="0" smtClean="0"/>
              <a:t> </a:t>
            </a:r>
            <a:r>
              <a:rPr lang="de-DE" sz="1800" dirty="0" err="1" smtClean="0"/>
              <a:t>shielding</a:t>
            </a:r>
            <a:r>
              <a:rPr lang="de-DE" sz="1800" dirty="0" smtClean="0"/>
              <a:t> </a:t>
            </a:r>
            <a:r>
              <a:rPr lang="de-DE" sz="1800" dirty="0" err="1" smtClean="0"/>
              <a:t>scheme</a:t>
            </a:r>
            <a:r>
              <a:rPr lang="de-DE" sz="1800" dirty="0" smtClean="0"/>
              <a:t>, but still </a:t>
            </a:r>
            <a:r>
              <a:rPr lang="de-DE" sz="1800" dirty="0" err="1" smtClean="0"/>
              <a:t>with</a:t>
            </a:r>
            <a:r>
              <a:rPr lang="de-DE" sz="1800" dirty="0"/>
              <a:t> </a:t>
            </a:r>
            <a:r>
              <a:rPr lang="de-DE" sz="1800" dirty="0" smtClean="0"/>
              <a:t>residual </a:t>
            </a:r>
            <a:r>
              <a:rPr lang="de-DE" sz="1800" dirty="0" err="1" smtClean="0"/>
              <a:t>background</a:t>
            </a:r>
            <a:r>
              <a:rPr lang="de-DE" sz="1800" dirty="0" smtClean="0"/>
              <a:t> </a:t>
            </a:r>
          </a:p>
          <a:p>
            <a:endParaRPr lang="de-DE" sz="1800" dirty="0"/>
          </a:p>
          <a:p>
            <a:pPr marL="742950" lvl="1" indent="-285750">
              <a:buSzPct val="156000"/>
              <a:buFont typeface="Courier New" panose="02070309020205020404" pitchFamily="49" charset="0"/>
              <a:buChar char="o"/>
            </a:pPr>
            <a:r>
              <a:rPr lang="de-DE" sz="1800" dirty="0" err="1" smtClean="0"/>
              <a:t>Energy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shower</a:t>
            </a:r>
            <a:r>
              <a:rPr lang="de-DE" sz="1800" dirty="0" smtClean="0"/>
              <a:t> </a:t>
            </a:r>
            <a:r>
              <a:rPr lang="de-DE" sz="1800" dirty="0" err="1" smtClean="0"/>
              <a:t>position</a:t>
            </a:r>
            <a:r>
              <a:rPr lang="de-DE" sz="1800" dirty="0" smtClean="0"/>
              <a:t> </a:t>
            </a:r>
            <a:r>
              <a:rPr lang="de-DE" sz="1800" dirty="0" err="1" smtClean="0"/>
              <a:t>resolution</a:t>
            </a:r>
            <a:r>
              <a:rPr lang="de-DE" sz="1800" dirty="0" smtClean="0"/>
              <a:t> </a:t>
            </a:r>
            <a:r>
              <a:rPr lang="de-DE" sz="1800" dirty="0" err="1" smtClean="0"/>
              <a:t>as</a:t>
            </a:r>
            <a:r>
              <a:rPr lang="de-DE" sz="1800" dirty="0" smtClean="0"/>
              <a:t> a </a:t>
            </a:r>
            <a:r>
              <a:rPr lang="de-DE" sz="1800" dirty="0" err="1" smtClean="0"/>
              <a:t>function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position</a:t>
            </a:r>
            <a:endParaRPr lang="de-DE" sz="1800" dirty="0" smtClean="0"/>
          </a:p>
          <a:p>
            <a:pPr marL="742950" lvl="1" indent="-285750">
              <a:buSzPct val="156000"/>
              <a:buFont typeface="Courier New" panose="02070309020205020404" pitchFamily="49" charset="0"/>
              <a:buChar char="o"/>
            </a:pPr>
            <a:endParaRPr lang="de-DE" sz="1800" dirty="0"/>
          </a:p>
          <a:p>
            <a:pPr marL="742950" lvl="1" indent="-285750">
              <a:buSzPct val="156000"/>
              <a:buFont typeface="Courier New" panose="02070309020205020404" pitchFamily="49" charset="0"/>
              <a:buChar char="o"/>
            </a:pPr>
            <a:r>
              <a:rPr lang="de-DE" sz="1800" dirty="0" err="1" smtClean="0"/>
              <a:t>Shower</a:t>
            </a:r>
            <a:r>
              <a:rPr lang="de-DE" sz="1800" dirty="0" smtClean="0"/>
              <a:t> </a:t>
            </a:r>
            <a:r>
              <a:rPr lang="de-DE" sz="1800" dirty="0" err="1" smtClean="0"/>
              <a:t>reconstruction</a:t>
            </a:r>
            <a:r>
              <a:rPr lang="de-DE" sz="1800" dirty="0" smtClean="0"/>
              <a:t> </a:t>
            </a:r>
            <a:r>
              <a:rPr lang="de-DE" sz="1800" dirty="0" err="1" smtClean="0"/>
              <a:t>efficiency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scenarios</a:t>
            </a:r>
            <a:r>
              <a:rPr lang="de-DE" sz="1800" dirty="0" smtClean="0"/>
              <a:t> </a:t>
            </a:r>
            <a:r>
              <a:rPr lang="de-DE" sz="1800" dirty="0" err="1" smtClean="0"/>
              <a:t>with</a:t>
            </a:r>
            <a:r>
              <a:rPr lang="de-DE" sz="1800" dirty="0" smtClean="0"/>
              <a:t> </a:t>
            </a:r>
            <a:r>
              <a:rPr lang="de-DE" sz="1800" dirty="0" err="1" smtClean="0"/>
              <a:t>small</a:t>
            </a:r>
            <a:r>
              <a:rPr lang="de-DE" sz="1800" dirty="0" smtClean="0"/>
              <a:t> </a:t>
            </a:r>
            <a:r>
              <a:rPr lang="de-DE" sz="1800" dirty="0" err="1" smtClean="0"/>
              <a:t>number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positrons</a:t>
            </a:r>
            <a:endParaRPr lang="de-DE" sz="1800" dirty="0" smtClean="0"/>
          </a:p>
          <a:p>
            <a:pPr marL="742950" lvl="1" indent="-285750">
              <a:buSzPct val="156000"/>
              <a:buFont typeface="Courier New" panose="02070309020205020404" pitchFamily="49" charset="0"/>
              <a:buChar char="o"/>
            </a:pPr>
            <a:endParaRPr lang="de-DE" sz="1800" dirty="0"/>
          </a:p>
          <a:p>
            <a:pPr marL="742950" lvl="1" indent="-285750">
              <a:buSzPct val="156000"/>
              <a:buFont typeface="Courier New" panose="02070309020205020404" pitchFamily="49" charset="0"/>
              <a:buChar char="o"/>
            </a:pPr>
            <a:r>
              <a:rPr lang="de-DE" sz="1800" dirty="0" err="1" smtClean="0"/>
              <a:t>Number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particle</a:t>
            </a:r>
            <a:r>
              <a:rPr lang="de-DE" sz="1800" dirty="0" smtClean="0"/>
              <a:t> </a:t>
            </a:r>
            <a:r>
              <a:rPr lang="de-DE" sz="1800" dirty="0" err="1" smtClean="0"/>
              <a:t>reconstruction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scenarios</a:t>
            </a:r>
            <a:r>
              <a:rPr lang="de-DE" sz="1800" dirty="0" smtClean="0"/>
              <a:t> </a:t>
            </a:r>
            <a:r>
              <a:rPr lang="de-DE" sz="1800" dirty="0" err="1" smtClean="0"/>
              <a:t>with</a:t>
            </a:r>
            <a:r>
              <a:rPr lang="de-DE" sz="1800" dirty="0" smtClean="0"/>
              <a:t> large </a:t>
            </a:r>
            <a:r>
              <a:rPr lang="de-DE" sz="1800" dirty="0" err="1" smtClean="0"/>
              <a:t>number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positrons</a:t>
            </a:r>
            <a:r>
              <a:rPr lang="de-DE" sz="1800" dirty="0" smtClean="0"/>
              <a:t> (</a:t>
            </a:r>
            <a:r>
              <a:rPr lang="de-DE" sz="1800" dirty="0" err="1" smtClean="0"/>
              <a:t>extend</a:t>
            </a:r>
            <a:r>
              <a:rPr lang="de-DE" sz="1800" dirty="0" smtClean="0"/>
              <a:t> </a:t>
            </a:r>
            <a:r>
              <a:rPr lang="de-DE" sz="1800" dirty="0" err="1" smtClean="0"/>
              <a:t>Mykyta‘s</a:t>
            </a:r>
            <a:r>
              <a:rPr lang="de-DE" sz="1800" dirty="0" smtClean="0"/>
              <a:t> </a:t>
            </a:r>
            <a:r>
              <a:rPr lang="de-DE" sz="1800" dirty="0" err="1" smtClean="0"/>
              <a:t>algorithm</a:t>
            </a:r>
            <a:r>
              <a:rPr lang="de-DE" sz="1800" dirty="0" smtClean="0"/>
              <a:t>)</a:t>
            </a:r>
          </a:p>
          <a:p>
            <a:pPr marL="742950" lvl="1" indent="-285750">
              <a:buSzPct val="156000"/>
              <a:buFont typeface="Courier New" panose="02070309020205020404" pitchFamily="49" charset="0"/>
              <a:buChar char="o"/>
            </a:pPr>
            <a:endParaRPr lang="de-DE" sz="1800" dirty="0"/>
          </a:p>
          <a:p>
            <a:pPr marL="742950" lvl="1" indent="-285750">
              <a:buSzPct val="156000"/>
              <a:buFont typeface="Courier New" panose="02070309020205020404" pitchFamily="49" charset="0"/>
              <a:buChar char="o"/>
            </a:pPr>
            <a:r>
              <a:rPr lang="de-DE" sz="1800" dirty="0" err="1" smtClean="0"/>
              <a:t>Reconstruction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energy</a:t>
            </a:r>
            <a:r>
              <a:rPr lang="de-DE" sz="1800" dirty="0" smtClean="0"/>
              <a:t> </a:t>
            </a:r>
            <a:r>
              <a:rPr lang="de-DE" sz="1800" dirty="0" err="1" smtClean="0"/>
              <a:t>distribution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positrons</a:t>
            </a:r>
            <a:r>
              <a:rPr lang="de-DE" sz="1800" dirty="0" smtClean="0"/>
              <a:t> </a:t>
            </a:r>
          </a:p>
          <a:p>
            <a:pPr marL="742950" lvl="1" indent="-285750">
              <a:buSzPct val="156000"/>
              <a:buFont typeface="Courier New" panose="02070309020205020404" pitchFamily="49" charset="0"/>
              <a:buChar char="o"/>
            </a:pPr>
            <a:endParaRPr lang="de-DE" sz="1800" dirty="0"/>
          </a:p>
          <a:p>
            <a:pPr marL="742950" lvl="1" indent="-285750">
              <a:buSzPct val="156000"/>
              <a:buFont typeface="Courier New" panose="02070309020205020404" pitchFamily="49" charset="0"/>
              <a:buChar char="o"/>
            </a:pPr>
            <a:r>
              <a:rPr lang="de-DE" sz="1800" dirty="0" err="1" smtClean="0"/>
              <a:t>Role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Calice</a:t>
            </a:r>
            <a:r>
              <a:rPr lang="de-DE" sz="1800" dirty="0" smtClean="0"/>
              <a:t> </a:t>
            </a:r>
            <a:r>
              <a:rPr lang="de-DE" sz="1800" dirty="0" err="1" smtClean="0"/>
              <a:t>module</a:t>
            </a:r>
            <a:endParaRPr lang="de-DE" sz="1800" dirty="0" smtClean="0"/>
          </a:p>
        </p:txBody>
      </p:sp>
    </p:spTree>
    <p:extLst>
      <p:ext uri="{BB962C8B-B14F-4D97-AF65-F5344CB8AC3E}">
        <p14:creationId xmlns:p14="http://schemas.microsoft.com/office/powerpoint/2010/main" val="19928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Planning2021</a:t>
            </a:r>
            <a:endParaRPr lang="de-DE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304750" y="1028924"/>
            <a:ext cx="83460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</a:t>
            </a:r>
            <a:r>
              <a:rPr lang="de-DE" sz="2800" dirty="0" err="1" smtClean="0"/>
              <a:t>responsible</a:t>
            </a:r>
            <a:r>
              <a:rPr lang="de-DE" sz="2800" dirty="0" smtClean="0"/>
              <a:t> </a:t>
            </a:r>
            <a:r>
              <a:rPr lang="de-DE" sz="2800" dirty="0" err="1" smtClean="0"/>
              <a:t>people</a:t>
            </a:r>
            <a:r>
              <a:rPr lang="de-DE" sz="2800" dirty="0" smtClean="0"/>
              <a:t>: </a:t>
            </a:r>
          </a:p>
          <a:p>
            <a:endParaRPr lang="de-DE" dirty="0"/>
          </a:p>
          <a:p>
            <a:pPr marL="285750" indent="-285750">
              <a:buSzPct val="151000"/>
              <a:buFont typeface="Arial" panose="020B0604020202020204" pitchFamily="34" charset="0"/>
              <a:buChar char="•"/>
            </a:pPr>
            <a:r>
              <a:rPr lang="de-DE" sz="1800" dirty="0"/>
              <a:t>S</a:t>
            </a:r>
            <a:r>
              <a:rPr lang="de-DE" sz="1800" dirty="0" smtClean="0"/>
              <a:t>han?</a:t>
            </a:r>
          </a:p>
          <a:p>
            <a:pPr marL="285750" indent="-285750">
              <a:buSzPct val="151000"/>
              <a:buFont typeface="Arial" panose="020B0604020202020204" pitchFamily="34" charset="0"/>
              <a:buChar char="•"/>
            </a:pPr>
            <a:endParaRPr lang="de-DE" sz="1800" dirty="0"/>
          </a:p>
          <a:p>
            <a:pPr marL="285750" indent="-285750">
              <a:buSzPct val="151000"/>
              <a:buFont typeface="Arial" panose="020B0604020202020204" pitchFamily="34" charset="0"/>
              <a:buChar char="•"/>
            </a:pPr>
            <a:r>
              <a:rPr lang="de-DE" sz="1800" dirty="0" smtClean="0"/>
              <a:t>Gleb</a:t>
            </a:r>
          </a:p>
          <a:p>
            <a:pPr marL="285750" indent="-285750">
              <a:buSzPct val="151000"/>
              <a:buFont typeface="Arial" panose="020B0604020202020204" pitchFamily="34" charset="0"/>
              <a:buChar char="•"/>
            </a:pPr>
            <a:endParaRPr lang="de-DE" sz="1800" dirty="0"/>
          </a:p>
          <a:p>
            <a:pPr marL="285750" indent="-285750">
              <a:buSzPct val="151000"/>
              <a:buFont typeface="Arial" panose="020B0604020202020204" pitchFamily="34" charset="0"/>
              <a:buChar char="•"/>
            </a:pPr>
            <a:r>
              <a:rPr lang="de-DE" sz="1800" dirty="0" smtClean="0"/>
              <a:t>Who </a:t>
            </a:r>
            <a:r>
              <a:rPr lang="de-DE" sz="1800" dirty="0" err="1" smtClean="0"/>
              <a:t>else</a:t>
            </a:r>
            <a:endParaRPr lang="de-DE" sz="1800" dirty="0" smtClean="0"/>
          </a:p>
          <a:p>
            <a:pPr marL="285750" indent="-285750">
              <a:buSzPct val="151000"/>
              <a:buFont typeface="Arial" panose="020B0604020202020204" pitchFamily="34" charset="0"/>
              <a:buChar char="•"/>
            </a:pPr>
            <a:endParaRPr lang="de-DE" sz="1800" dirty="0"/>
          </a:p>
          <a:p>
            <a:pPr marL="285750" indent="-285750">
              <a:buSzPct val="151000"/>
              <a:buFont typeface="Arial" panose="020B0604020202020204" pitchFamily="34" charset="0"/>
              <a:buChar char="•"/>
            </a:pPr>
            <a:endParaRPr lang="de-DE" sz="1800" dirty="0" smtClean="0"/>
          </a:p>
          <a:p>
            <a:pPr>
              <a:buSzPct val="151000"/>
            </a:pPr>
            <a:r>
              <a:rPr lang="de-DE" sz="1800" dirty="0" smtClean="0"/>
              <a:t>These </a:t>
            </a:r>
            <a:r>
              <a:rPr lang="de-DE" sz="1800" dirty="0" err="1" smtClean="0"/>
              <a:t>studies</a:t>
            </a:r>
            <a:r>
              <a:rPr lang="de-DE" sz="1800" dirty="0" smtClean="0"/>
              <a:t> </a:t>
            </a:r>
            <a:r>
              <a:rPr lang="de-DE" sz="1800" dirty="0" err="1" smtClean="0"/>
              <a:t>are</a:t>
            </a:r>
            <a:r>
              <a:rPr lang="de-DE" sz="1800" dirty="0" smtClean="0"/>
              <a:t> not </a:t>
            </a:r>
            <a:r>
              <a:rPr lang="de-DE" sz="1800" dirty="0" err="1" smtClean="0"/>
              <a:t>only</a:t>
            </a:r>
            <a:r>
              <a:rPr lang="de-DE" sz="1800" dirty="0" smtClean="0"/>
              <a:t> </a:t>
            </a:r>
            <a:r>
              <a:rPr lang="de-DE" sz="1800" dirty="0" err="1" smtClean="0"/>
              <a:t>important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dirty="0" err="1" smtClean="0"/>
              <a:t>sharpen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arguments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ECAL in </a:t>
            </a:r>
            <a:r>
              <a:rPr lang="de-DE" sz="1800" dirty="0" err="1" smtClean="0"/>
              <a:t>the</a:t>
            </a:r>
            <a:r>
              <a:rPr lang="de-DE" sz="1800" dirty="0" smtClean="0"/>
              <a:t> CDR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later</a:t>
            </a:r>
            <a:r>
              <a:rPr lang="de-DE" sz="1800" dirty="0" smtClean="0"/>
              <a:t> in </a:t>
            </a:r>
            <a:r>
              <a:rPr lang="de-DE" sz="1800" dirty="0" err="1" smtClean="0"/>
              <a:t>the</a:t>
            </a:r>
            <a:r>
              <a:rPr lang="de-DE" sz="1800" dirty="0" smtClean="0"/>
              <a:t> TDR, but also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dirty="0" err="1" smtClean="0"/>
              <a:t>prepare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ECAL </a:t>
            </a:r>
            <a:r>
              <a:rPr lang="de-DE" sz="1800" dirty="0" err="1" smtClean="0"/>
              <a:t>monitoring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reconstruction</a:t>
            </a:r>
            <a:r>
              <a:rPr lang="de-DE" sz="1800" dirty="0" smtClean="0"/>
              <a:t> </a:t>
            </a:r>
            <a:r>
              <a:rPr lang="de-DE" sz="1800" dirty="0" err="1" smtClean="0"/>
              <a:t>software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physics</a:t>
            </a:r>
            <a:r>
              <a:rPr lang="de-DE" sz="1800" dirty="0" smtClean="0"/>
              <a:t> </a:t>
            </a:r>
            <a:r>
              <a:rPr lang="de-DE" sz="1800" dirty="0" err="1" smtClean="0"/>
              <a:t>running</a:t>
            </a:r>
            <a:endParaRPr lang="de-DE" sz="1800" dirty="0" smtClean="0"/>
          </a:p>
        </p:txBody>
      </p:sp>
    </p:spTree>
    <p:extLst>
      <p:ext uri="{BB962C8B-B14F-4D97-AF65-F5344CB8AC3E}">
        <p14:creationId xmlns:p14="http://schemas.microsoft.com/office/powerpoint/2010/main" val="16730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Planning2021 </a:t>
            </a:r>
            <a:endParaRPr lang="de-DE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221623" y="1461185"/>
            <a:ext cx="834602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48000"/>
            </a:pPr>
            <a:r>
              <a:rPr lang="de-DE" sz="2800" dirty="0" smtClean="0"/>
              <a:t>Hardware</a:t>
            </a:r>
          </a:p>
          <a:p>
            <a:endParaRPr lang="de-DE" dirty="0"/>
          </a:p>
          <a:p>
            <a:endParaRPr lang="de-DE" dirty="0" smtClean="0"/>
          </a:p>
          <a:p>
            <a:pPr marL="285750" indent="-285750">
              <a:buSzPct val="156000"/>
              <a:buFont typeface="Arial" panose="020B0604020202020204" pitchFamily="34" charset="0"/>
              <a:buChar char="•"/>
            </a:pPr>
            <a:r>
              <a:rPr lang="de-DE" sz="1800" dirty="0" err="1" smtClean="0"/>
              <a:t>Complete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missing</a:t>
            </a:r>
            <a:r>
              <a:rPr lang="de-DE" sz="1800" dirty="0" smtClean="0"/>
              <a:t> </a:t>
            </a:r>
            <a:r>
              <a:rPr lang="de-DE" sz="1800" dirty="0" err="1" smtClean="0"/>
              <a:t>numbers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CDR (power, </a:t>
            </a:r>
            <a:r>
              <a:rPr lang="de-DE" sz="1800" dirty="0" err="1" smtClean="0"/>
              <a:t>budget</a:t>
            </a:r>
            <a:r>
              <a:rPr lang="de-DE" sz="1800" dirty="0" smtClean="0"/>
              <a:t>….)</a:t>
            </a:r>
          </a:p>
          <a:p>
            <a:pPr marL="285750" indent="-285750">
              <a:buSzPct val="156000"/>
              <a:buFont typeface="Arial" panose="020B0604020202020204" pitchFamily="34" charset="0"/>
              <a:buChar char="•"/>
            </a:pPr>
            <a:endParaRPr lang="de-DE" sz="1800" dirty="0"/>
          </a:p>
          <a:p>
            <a:pPr marL="285750" indent="-285750">
              <a:buSzPct val="156000"/>
              <a:buFont typeface="Arial" panose="020B0604020202020204" pitchFamily="34" charset="0"/>
              <a:buChar char="•"/>
            </a:pPr>
            <a:r>
              <a:rPr lang="de-DE" sz="1800" dirty="0" err="1" smtClean="0"/>
              <a:t>Freeze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time </a:t>
            </a:r>
            <a:r>
              <a:rPr lang="de-DE" sz="1800" dirty="0" err="1" smtClean="0"/>
              <a:t>schedule</a:t>
            </a:r>
            <a:r>
              <a:rPr lang="de-DE" sz="1800" dirty="0" smtClean="0"/>
              <a:t> (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moment</a:t>
            </a:r>
            <a:r>
              <a:rPr lang="de-DE" sz="1800" dirty="0" smtClean="0"/>
              <a:t>)</a:t>
            </a:r>
          </a:p>
          <a:p>
            <a:pPr marL="285750" indent="-285750">
              <a:buSzPct val="156000"/>
              <a:buFont typeface="Arial" panose="020B0604020202020204" pitchFamily="34" charset="0"/>
              <a:buChar char="•"/>
            </a:pPr>
            <a:endParaRPr lang="de-DE" sz="1800" dirty="0"/>
          </a:p>
          <a:p>
            <a:pPr marL="285750" indent="-285750">
              <a:buSzPct val="156000"/>
              <a:buFont typeface="Arial" panose="020B0604020202020204" pitchFamily="34" charset="0"/>
              <a:buChar char="•"/>
            </a:pPr>
            <a:r>
              <a:rPr lang="de-DE" sz="1800" dirty="0" err="1" smtClean="0"/>
              <a:t>Prepare</a:t>
            </a:r>
            <a:r>
              <a:rPr lang="de-DE" sz="1800" dirty="0" smtClean="0"/>
              <a:t> </a:t>
            </a:r>
            <a:r>
              <a:rPr lang="de-DE" sz="1800" dirty="0" err="1" smtClean="0"/>
              <a:t>applications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funding</a:t>
            </a:r>
            <a:endParaRPr lang="de-DE" sz="1800" dirty="0" smtClean="0"/>
          </a:p>
          <a:p>
            <a:pPr marL="285750" indent="-285750">
              <a:buSzPct val="156000"/>
              <a:buFont typeface="Arial" panose="020B0604020202020204" pitchFamily="34" charset="0"/>
              <a:buChar char="•"/>
            </a:pPr>
            <a:endParaRPr lang="de-DE" sz="1800" dirty="0"/>
          </a:p>
          <a:p>
            <a:pPr marL="285750" indent="-285750">
              <a:buSzPct val="156000"/>
              <a:buFont typeface="Arial" panose="020B0604020202020204" pitchFamily="34" charset="0"/>
              <a:buChar char="•"/>
            </a:pPr>
            <a:r>
              <a:rPr lang="de-DE" sz="1800" dirty="0" err="1" smtClean="0"/>
              <a:t>Prototyping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sensors</a:t>
            </a:r>
            <a:r>
              <a:rPr lang="de-DE" sz="1800" dirty="0" smtClean="0"/>
              <a:t>, FE ASICs, FPGA</a:t>
            </a:r>
          </a:p>
          <a:p>
            <a:pPr marL="285750" indent="-285750">
              <a:buSzPct val="156000"/>
              <a:buFont typeface="Arial" panose="020B0604020202020204" pitchFamily="34" charset="0"/>
              <a:buChar char="•"/>
            </a:pPr>
            <a:endParaRPr lang="de-DE" sz="1800" dirty="0"/>
          </a:p>
          <a:p>
            <a:pPr marL="285750" indent="-285750">
              <a:buSzPct val="156000"/>
              <a:buFont typeface="Arial" panose="020B0604020202020204" pitchFamily="34" charset="0"/>
              <a:buChar char="•"/>
            </a:pPr>
            <a:r>
              <a:rPr lang="de-DE" sz="1800" dirty="0" smtClean="0"/>
              <a:t>Beamtest end </a:t>
            </a:r>
            <a:r>
              <a:rPr lang="de-DE" sz="1800" dirty="0" err="1" smtClean="0"/>
              <a:t>of</a:t>
            </a:r>
            <a:r>
              <a:rPr lang="de-DE" sz="1800" dirty="0" smtClean="0"/>
              <a:t> 2021</a:t>
            </a:r>
          </a:p>
          <a:p>
            <a:pPr marL="285750" indent="-285750">
              <a:buSzPct val="156000"/>
              <a:buFont typeface="Arial" panose="020B0604020202020204" pitchFamily="34" charset="0"/>
              <a:buChar char="•"/>
            </a:pPr>
            <a:endParaRPr lang="de-DE" sz="1800" dirty="0"/>
          </a:p>
          <a:p>
            <a:pPr marL="285750" indent="-285750">
              <a:buSzPct val="156000"/>
              <a:buFont typeface="Arial" panose="020B0604020202020204" pitchFamily="34" charset="0"/>
              <a:buChar char="•"/>
            </a:pPr>
            <a:r>
              <a:rPr lang="de-DE" sz="1800" dirty="0" err="1" smtClean="0"/>
              <a:t>Identify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weak</a:t>
            </a:r>
            <a:r>
              <a:rPr lang="de-DE" sz="1800" dirty="0" smtClean="0"/>
              <a:t> </a:t>
            </a:r>
            <a:r>
              <a:rPr lang="de-DE" sz="1800" dirty="0" err="1" smtClean="0"/>
              <a:t>points</a:t>
            </a:r>
            <a:r>
              <a:rPr lang="de-DE" sz="1800" dirty="0" smtClean="0"/>
              <a:t>,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reconsider</a:t>
            </a:r>
            <a:r>
              <a:rPr lang="de-DE" sz="1800" dirty="0" smtClean="0"/>
              <a:t> time </a:t>
            </a:r>
            <a:r>
              <a:rPr lang="de-DE" sz="1800" dirty="0" err="1" smtClean="0"/>
              <a:t>schedule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funding</a:t>
            </a:r>
            <a:r>
              <a:rPr lang="de-DE" sz="1800" dirty="0" smtClean="0"/>
              <a:t> </a:t>
            </a:r>
            <a:r>
              <a:rPr lang="de-DE" sz="1800" dirty="0" err="1" smtClean="0"/>
              <a:t>profile</a:t>
            </a:r>
            <a:endParaRPr lang="de-DE" sz="1800" dirty="0" smtClean="0"/>
          </a:p>
          <a:p>
            <a:endParaRPr lang="de-D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58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Planning2021 </a:t>
            </a:r>
            <a:endParaRPr lang="de-DE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221623" y="1461185"/>
            <a:ext cx="834602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48000"/>
            </a:pPr>
            <a:r>
              <a:rPr lang="de-DE" sz="2800" dirty="0" smtClean="0"/>
              <a:t>Hardware</a:t>
            </a:r>
          </a:p>
          <a:p>
            <a:endParaRPr lang="de-DE" dirty="0"/>
          </a:p>
          <a:p>
            <a:endParaRPr lang="de-DE" dirty="0" smtClean="0"/>
          </a:p>
          <a:p>
            <a:r>
              <a:rPr lang="de-DE" sz="1800" dirty="0" err="1" smtClean="0"/>
              <a:t>Resonsible</a:t>
            </a:r>
            <a:r>
              <a:rPr lang="de-DE" sz="1800" dirty="0" smtClean="0"/>
              <a:t> </a:t>
            </a:r>
            <a:r>
              <a:rPr lang="de-DE" sz="1800" dirty="0" err="1" smtClean="0"/>
              <a:t>people</a:t>
            </a:r>
            <a:r>
              <a:rPr lang="de-DE" sz="1800" dirty="0" smtClean="0"/>
              <a:t>:</a:t>
            </a:r>
          </a:p>
          <a:p>
            <a:endParaRPr lang="de-DE" sz="1800" dirty="0"/>
          </a:p>
          <a:p>
            <a:pPr marL="285750" indent="-285750">
              <a:buSzPct val="141000"/>
              <a:buFont typeface="Arial" panose="020B0604020202020204" pitchFamily="34" charset="0"/>
              <a:buChar char="•"/>
            </a:pPr>
            <a:r>
              <a:rPr lang="de-DE" sz="1800" dirty="0" smtClean="0"/>
              <a:t>Anton</a:t>
            </a:r>
          </a:p>
          <a:p>
            <a:pPr marL="285750" indent="-285750">
              <a:buSzPct val="141000"/>
              <a:buFont typeface="Arial" panose="020B0604020202020204" pitchFamily="34" charset="0"/>
              <a:buChar char="•"/>
            </a:pPr>
            <a:endParaRPr lang="de-DE" sz="1800" dirty="0"/>
          </a:p>
          <a:p>
            <a:pPr marL="285750" indent="-285750">
              <a:buSzPct val="141000"/>
              <a:buFont typeface="Arial" panose="020B0604020202020204" pitchFamily="34" charset="0"/>
              <a:buChar char="•"/>
            </a:pPr>
            <a:r>
              <a:rPr lang="de-DE" sz="1800" dirty="0" smtClean="0"/>
              <a:t>Marek</a:t>
            </a:r>
          </a:p>
          <a:p>
            <a:pPr marL="285750" indent="-285750">
              <a:buSzPct val="141000"/>
              <a:buFont typeface="Arial" panose="020B0604020202020204" pitchFamily="34" charset="0"/>
              <a:buChar char="•"/>
            </a:pPr>
            <a:endParaRPr lang="de-DE" sz="1800" dirty="0"/>
          </a:p>
          <a:p>
            <a:pPr marL="285750" indent="-285750">
              <a:buSzPct val="141000"/>
              <a:buFont typeface="Arial" panose="020B0604020202020204" pitchFamily="34" charset="0"/>
              <a:buChar char="•"/>
            </a:pPr>
            <a:r>
              <a:rPr lang="de-DE" sz="1800" dirty="0" smtClean="0"/>
              <a:t>Yan</a:t>
            </a:r>
          </a:p>
          <a:p>
            <a:pPr marL="285750" indent="-285750">
              <a:buSzPct val="141000"/>
              <a:buFont typeface="Arial" panose="020B0604020202020204" pitchFamily="34" charset="0"/>
              <a:buChar char="•"/>
            </a:pPr>
            <a:endParaRPr lang="de-DE" sz="1800" dirty="0"/>
          </a:p>
          <a:p>
            <a:pPr marL="285750" indent="-285750">
              <a:buSzPct val="141000"/>
              <a:buFont typeface="Arial" panose="020B0604020202020204" pitchFamily="34" charset="0"/>
              <a:buChar char="•"/>
            </a:pPr>
            <a:r>
              <a:rPr lang="de-DE" sz="1800" dirty="0" smtClean="0"/>
              <a:t>Who </a:t>
            </a:r>
            <a:r>
              <a:rPr lang="de-DE" sz="1800" dirty="0" err="1" smtClean="0"/>
              <a:t>else</a:t>
            </a:r>
            <a:endParaRPr lang="de-DE" sz="1800" dirty="0" smtClean="0"/>
          </a:p>
          <a:p>
            <a:endParaRPr lang="de-D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65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232</Words>
  <Application>Microsoft Office PowerPoint</Application>
  <PresentationFormat>Bildschirmpräsentation (4:3)</PresentationFormat>
  <Paragraphs>74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Courier New</vt:lpstr>
      <vt:lpstr>Wingdings</vt:lpstr>
      <vt:lpstr>PPT-Vorlage_en</vt:lpstr>
      <vt:lpstr>Planning 2021</vt:lpstr>
      <vt:lpstr>Planning2021 </vt:lpstr>
      <vt:lpstr>Planning2021</vt:lpstr>
      <vt:lpstr>Planning2021</vt:lpstr>
      <vt:lpstr>Planning2021 </vt:lpstr>
      <vt:lpstr>Planning2021 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Wolfgang Lohmann</cp:lastModifiedBy>
  <cp:revision>282</cp:revision>
  <dcterms:created xsi:type="dcterms:W3CDTF">2012-02-28T14:56:30Z</dcterms:created>
  <dcterms:modified xsi:type="dcterms:W3CDTF">2021-01-21T14:27:24Z</dcterms:modified>
</cp:coreProperties>
</file>