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496" r:id="rId3"/>
    <p:sldId id="257" r:id="rId4"/>
    <p:sldId id="492" r:id="rId5"/>
    <p:sldId id="279" r:id="rId6"/>
    <p:sldId id="280" r:id="rId7"/>
    <p:sldId id="493" r:id="rId8"/>
    <p:sldId id="494" r:id="rId9"/>
    <p:sldId id="495" r:id="rId10"/>
    <p:sldId id="510" r:id="rId11"/>
    <p:sldId id="511" r:id="rId12"/>
    <p:sldId id="508" r:id="rId13"/>
    <p:sldId id="509" r:id="rId14"/>
    <p:sldId id="504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9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0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3E78B-6E21-4FB1-9C4F-FC1D777B6E92}" type="datetimeFigureOut">
              <a:rPr lang="de-DE" smtClean="0"/>
              <a:t>25.01.2021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43A0C-F6C5-47FA-8246-53F07B5628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0773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98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96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97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 25.01.2021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55735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 25.01.2021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6462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 25.01.2021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37572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 25.01.2021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26750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 25.01.2021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43294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 25.01.2021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07276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 25.01.2021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716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 25.01.2021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28940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4963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>
            <a:spLocks noGrp="1"/>
          </p:cNvSpPr>
          <p:nvPr>
            <p:ph type="title"/>
          </p:nvPr>
        </p:nvSpPr>
        <p:spPr>
          <a:xfrm>
            <a:off x="407987" y="349611"/>
            <a:ext cx="11376026" cy="1855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12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407987" y="2335014"/>
            <a:ext cx="11376026" cy="15257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b="1">
                <a:solidFill>
                  <a:schemeClr val="accent2"/>
                </a:solidFill>
              </a:defRPr>
            </a:lvl1pPr>
            <a:lvl2pPr marL="0" indent="457200">
              <a:buSzTx/>
              <a:buFontTx/>
              <a:buNone/>
              <a:defRPr b="1">
                <a:solidFill>
                  <a:schemeClr val="accent2"/>
                </a:solidFill>
              </a:defRPr>
            </a:lvl2pPr>
            <a:lvl3pPr marL="0" indent="914400">
              <a:buSzTx/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1371600">
              <a:buSzTx/>
              <a:buFontTx/>
              <a:buNone/>
              <a:defRPr b="1">
                <a:solidFill>
                  <a:schemeClr val="accent2"/>
                </a:solidFill>
              </a:defRPr>
            </a:lvl4pPr>
            <a:lvl5pPr marL="0" indent="1828800">
              <a:buSzTx/>
              <a:buFontTx/>
              <a:buNone/>
              <a:defRPr b="1">
                <a:solidFill>
                  <a:schemeClr val="accent2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414395" y="4096780"/>
            <a:ext cx="11369551" cy="70037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SzTx/>
              <a:buFontTx/>
              <a:buNone/>
            </a:pPr>
            <a:endParaRPr/>
          </a:p>
        </p:txBody>
      </p:sp>
      <p:pic>
        <p:nvPicPr>
          <p:cNvPr id="14" name="Grafik 8" descr="Grafik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33031" y="5669841"/>
            <a:ext cx="793751" cy="7941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Grafik 6" descr="Grafi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7368" y="6261913"/>
            <a:ext cx="2168482" cy="160616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762077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8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77200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959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 25.01.2021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299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 25.01.2021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438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 25.01.2021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415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 25.01.2021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3125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 25.01.2021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078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ARES operation meeting 25.01.2021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‹Nr.›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2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>
          <p15:clr>
            <a:srgbClr val="F26B43"/>
          </p15:clr>
        </p15:guide>
        <p15:guide id="2" pos="3885">
          <p15:clr>
            <a:srgbClr val="F26B43"/>
          </p15:clr>
        </p15:guide>
        <p15:guide id="3" pos="3795">
          <p15:clr>
            <a:srgbClr val="F26B43"/>
          </p15:clr>
        </p15:guide>
        <p15:guide id="4" pos="7423">
          <p15:clr>
            <a:srgbClr val="F26B43"/>
          </p15:clr>
        </p15:guide>
        <p15:guide id="5" pos="257">
          <p15:clr>
            <a:srgbClr val="F26B43"/>
          </p15:clr>
        </p15:guide>
        <p15:guide id="6" orient="horz" pos="4042">
          <p15:clr>
            <a:srgbClr val="F26B43"/>
          </p15:clr>
        </p15:guide>
        <p15:guide id="7" orient="horz" pos="2432">
          <p15:clr>
            <a:srgbClr val="F26B43"/>
          </p15:clr>
        </p15:guide>
        <p15:guide id="8" orient="horz" pos="2523">
          <p15:clr>
            <a:srgbClr val="F26B43"/>
          </p15:clr>
        </p15:guide>
        <p15:guide id="9" pos="2593">
          <p15:clr>
            <a:srgbClr val="F26B43"/>
          </p15:clr>
        </p15:guide>
        <p15:guide id="10" pos="2683">
          <p15:clr>
            <a:srgbClr val="F26B43"/>
          </p15:clr>
        </p15:guide>
        <p15:guide id="11" pos="4997">
          <p15:clr>
            <a:srgbClr val="F26B43"/>
          </p15:clr>
        </p15:guide>
        <p15:guide id="12" pos="50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RES Operation Meeting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ARES Operation Meeting</a:t>
            </a:r>
          </a:p>
        </p:txBody>
      </p:sp>
      <p:sp>
        <p:nvSpPr>
          <p:cNvPr id="86" name="Summary of week 35"/>
          <p:cNvSpPr txBox="1">
            <a:spLocks noGrp="1"/>
          </p:cNvSpPr>
          <p:nvPr>
            <p:ph type="subTitle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Summary of week </a:t>
            </a:r>
            <a:r>
              <a:rPr lang="de-DE" dirty="0"/>
              <a:t>3</a:t>
            </a:r>
            <a:endParaRPr dirty="0"/>
          </a:p>
        </p:txBody>
      </p:sp>
      <p:sp>
        <p:nvSpPr>
          <p:cNvPr id="87" name="Textplatzhalter 11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spcBef>
                <a:spcPts val="0"/>
              </a:spcBef>
              <a:buSzTx/>
              <a:buFontTx/>
              <a:buNone/>
            </a:pPr>
            <a:r>
              <a:rPr lang="en-US" b="1" dirty="0"/>
              <a:t>Willi Kuropka</a:t>
            </a:r>
            <a:r>
              <a:rPr dirty="0"/>
              <a:t>, on behalf of the ARES shift crew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F0FDCA9-CBBE-4988-A82B-BEB53163A5F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1</a:t>
            </a:fld>
            <a:endParaRPr lang="de-DE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B611879-9AAF-4838-8EC6-3C215A111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308" y="2700512"/>
            <a:ext cx="4148056" cy="414805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A8FDE98-3692-4145-8185-83952DB64E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61" y="575160"/>
            <a:ext cx="9982200" cy="24955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C3EC755-D3BC-4EDB-BE95-AA05A7B1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 measurements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AE7FA87-39F2-4A2B-8C50-C620C7DCA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 25.01.2021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65988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A00996-D4C6-4FD9-B669-5AADE3B12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 measurement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9A51979-6893-46C4-8DDA-D41F1B06C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 25.01.2021</a:t>
            </a:r>
            <a:endParaRPr lang="en-US" noProof="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261E621-4AD0-48CA-8C82-A1EAF587D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15" y="1573078"/>
            <a:ext cx="4114800" cy="41148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5B254C9-97A2-4893-A259-79233B97E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227" y="2258878"/>
            <a:ext cx="4114800" cy="27432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FE3D9DB7-4432-411A-B2CA-A8ACD6D342F1}"/>
              </a:ext>
            </a:extLst>
          </p:cNvPr>
          <p:cNvSpPr txBox="1"/>
          <p:nvPr/>
        </p:nvSpPr>
        <p:spPr>
          <a:xfrm>
            <a:off x="8900333" y="1790054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20.01.2021</a:t>
            </a:r>
            <a:endParaRPr lang="de-DE" sz="1600" dirty="0" err="1"/>
          </a:p>
        </p:txBody>
      </p:sp>
    </p:spTree>
    <p:extLst>
      <p:ext uri="{BB962C8B-B14F-4D97-AF65-F5344CB8AC3E}">
        <p14:creationId xmlns:p14="http://schemas.microsoft.com/office/powerpoint/2010/main" val="213289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69228-5684-4F37-8855-3E55CB19B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Plan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week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B79E3-7305-4482-AC66-BCF221E7E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Re-check </a:t>
            </a:r>
            <a:r>
              <a:rPr lang="de-DE" dirty="0" err="1"/>
              <a:t>timing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sec. </a:t>
            </a:r>
            <a:r>
              <a:rPr lang="de-DE" dirty="0" err="1"/>
              <a:t>bunch</a:t>
            </a:r>
            <a:r>
              <a:rPr lang="de-DE" dirty="0"/>
              <a:t>.</a:t>
            </a:r>
          </a:p>
          <a:p>
            <a:r>
              <a:rPr lang="de-DE" dirty="0"/>
              <a:t>MDI shift (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clarified</a:t>
            </a:r>
            <a:r>
              <a:rPr lang="de-DE" dirty="0"/>
              <a:t>)</a:t>
            </a:r>
          </a:p>
          <a:p>
            <a:r>
              <a:rPr lang="de-DE" dirty="0" err="1"/>
              <a:t>Emittance</a:t>
            </a:r>
            <a:r>
              <a:rPr lang="de-DE" dirty="0"/>
              <a:t> </a:t>
            </a:r>
            <a:r>
              <a:rPr lang="de-DE" dirty="0" err="1"/>
              <a:t>measurements</a:t>
            </a:r>
            <a:endParaRPr lang="de-DE" dirty="0"/>
          </a:p>
          <a:p>
            <a:r>
              <a:rPr lang="de-DE" dirty="0"/>
              <a:t>Check </a:t>
            </a:r>
            <a:r>
              <a:rPr lang="de-DE" dirty="0" err="1"/>
              <a:t>alignment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magnets</a:t>
            </a:r>
            <a:endParaRPr lang="de-DE" dirty="0"/>
          </a:p>
          <a:p>
            <a:r>
              <a:rPr lang="de-DE" dirty="0"/>
              <a:t>Velocity </a:t>
            </a:r>
            <a:r>
              <a:rPr lang="de-DE" dirty="0" err="1"/>
              <a:t>bunching</a:t>
            </a:r>
            <a:r>
              <a:rPr lang="de-DE" dirty="0"/>
              <a:t> </a:t>
            </a:r>
            <a:r>
              <a:rPr lang="de-DE" dirty="0" err="1"/>
              <a:t>studies</a:t>
            </a:r>
            <a:endParaRPr lang="de-DE" dirty="0"/>
          </a:p>
          <a:p>
            <a:r>
              <a:rPr lang="de-DE" dirty="0"/>
              <a:t>Charge </a:t>
            </a:r>
            <a:r>
              <a:rPr lang="de-DE" dirty="0" err="1"/>
              <a:t>stability</a:t>
            </a:r>
            <a:r>
              <a:rPr lang="de-DE" dirty="0"/>
              <a:t> </a:t>
            </a:r>
            <a:r>
              <a:rPr lang="de-DE" dirty="0" err="1"/>
              <a:t>measurements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30E6EE-CCB8-472A-BA61-018C8770B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 25.01.2021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3BF481-FC0E-4A6A-BCDB-B6F929C66F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6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umma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Schedule</a:t>
            </a:r>
            <a:endParaRPr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1E586F0-A928-4E7E-9DEE-952EA962A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4" name="Textplatzhalter 7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r>
              <a:rPr dirty="0"/>
              <a:t>Week </a:t>
            </a:r>
            <a:r>
              <a:rPr lang="de-DE" dirty="0"/>
              <a:t>4</a:t>
            </a:r>
            <a:endParaRPr dirty="0"/>
          </a:p>
        </p:txBody>
      </p:sp>
      <p:graphicFrame>
        <p:nvGraphicFramePr>
          <p:cNvPr id="135" name="Tabelle"/>
          <p:cNvGraphicFramePr/>
          <p:nvPr>
            <p:extLst/>
          </p:nvPr>
        </p:nvGraphicFramePr>
        <p:xfrm>
          <a:off x="378658" y="1196752"/>
          <a:ext cx="11405354" cy="4471800"/>
        </p:xfrm>
        <a:graphic>
          <a:graphicData uri="http://schemas.openxmlformats.org/drawingml/2006/table">
            <a:tbl>
              <a:tblPr bandRow="1"/>
              <a:tblGrid>
                <a:gridCol w="3920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4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sz="2400" b="1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Shiftleader</a:t>
                      </a:r>
                      <a:endParaRPr sz="24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25.1.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MKK1, MDI, FS-LA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r>
                        <a:rPr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Hannes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27.1.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b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Frank</a:t>
                      </a:r>
                      <a:endParaRPr sz="2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28.1.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b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Willi /MDI </a:t>
                      </a:r>
                      <a:r>
                        <a:rPr lang="de-DE" sz="24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shift</a:t>
                      </a:r>
                      <a:endParaRPr lang="de-DE" sz="2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29.1.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b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Thomas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6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7432" y="6111875"/>
            <a:ext cx="8655157" cy="6096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558D4CA-602D-4A19-A782-ADE172B6C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 25.01.2021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03203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0A270-8D84-4ECD-B172-5797145CB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Schedule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A55A839-9492-4F34-BAA5-05E87FE1D1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8594"/>
          <a:stretch/>
        </p:blipFill>
        <p:spPr>
          <a:xfrm>
            <a:off x="904875" y="1839765"/>
            <a:ext cx="9518059" cy="278370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C06658-39FF-4E27-9686-642AFF3CA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 25.01.2021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C59B25-F4E3-4540-ABC1-E68C3EC0F8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hteck">
            <a:extLst>
              <a:ext uri="{FF2B5EF4-FFF2-40B4-BE49-F238E27FC236}">
                <a16:creationId xmlns:a16="http://schemas.microsoft.com/office/drawing/2014/main" id="{B0FE151C-34BD-4DB3-A8F0-7E3C34A5B8C2}"/>
              </a:ext>
            </a:extLst>
          </p:cNvPr>
          <p:cNvSpPr/>
          <p:nvPr/>
        </p:nvSpPr>
        <p:spPr>
          <a:xfrm>
            <a:off x="1502226" y="2657475"/>
            <a:ext cx="402774" cy="1767443"/>
          </a:xfrm>
          <a:prstGeom prst="rect">
            <a:avLst/>
          </a:prstGeom>
          <a:solidFill>
            <a:srgbClr val="21D36B">
              <a:alpha val="49789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endParaRPr/>
          </a:p>
        </p:txBody>
      </p:sp>
      <p:sp>
        <p:nvSpPr>
          <p:cNvPr id="8" name="Rechteck">
            <a:extLst>
              <a:ext uri="{FF2B5EF4-FFF2-40B4-BE49-F238E27FC236}">
                <a16:creationId xmlns:a16="http://schemas.microsoft.com/office/drawing/2014/main" id="{4E45C461-D016-484E-85A1-59DE504D37DE}"/>
              </a:ext>
            </a:extLst>
          </p:cNvPr>
          <p:cNvSpPr/>
          <p:nvPr/>
        </p:nvSpPr>
        <p:spPr>
          <a:xfrm>
            <a:off x="4635951" y="2657475"/>
            <a:ext cx="402774" cy="1767443"/>
          </a:xfrm>
          <a:prstGeom prst="rect">
            <a:avLst/>
          </a:prstGeom>
          <a:solidFill>
            <a:srgbClr val="21D36B">
              <a:alpha val="49789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endParaRPr/>
          </a:p>
        </p:txBody>
      </p:sp>
      <p:sp>
        <p:nvSpPr>
          <p:cNvPr id="9" name="Rechteck">
            <a:extLst>
              <a:ext uri="{FF2B5EF4-FFF2-40B4-BE49-F238E27FC236}">
                <a16:creationId xmlns:a16="http://schemas.microsoft.com/office/drawing/2014/main" id="{F4C28F5A-EB0F-402E-8E76-176EAD7E0332}"/>
              </a:ext>
            </a:extLst>
          </p:cNvPr>
          <p:cNvSpPr/>
          <p:nvPr/>
        </p:nvSpPr>
        <p:spPr>
          <a:xfrm>
            <a:off x="7787364" y="2657475"/>
            <a:ext cx="402774" cy="1767443"/>
          </a:xfrm>
          <a:prstGeom prst="rect">
            <a:avLst/>
          </a:prstGeom>
          <a:solidFill>
            <a:srgbClr val="21D36B">
              <a:alpha val="49789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endParaRPr/>
          </a:p>
        </p:txBody>
      </p:sp>
      <p:sp>
        <p:nvSpPr>
          <p:cNvPr id="11" name="Rechteck">
            <a:extLst>
              <a:ext uri="{FF2B5EF4-FFF2-40B4-BE49-F238E27FC236}">
                <a16:creationId xmlns:a16="http://schemas.microsoft.com/office/drawing/2014/main" id="{0FCE22C9-AA48-46E5-AAFF-0BCA71D98B52}"/>
              </a:ext>
            </a:extLst>
          </p:cNvPr>
          <p:cNvSpPr/>
          <p:nvPr/>
        </p:nvSpPr>
        <p:spPr>
          <a:xfrm>
            <a:off x="3245301" y="2657475"/>
            <a:ext cx="745674" cy="1767443"/>
          </a:xfrm>
          <a:prstGeom prst="rect">
            <a:avLst/>
          </a:prstGeom>
          <a:solidFill>
            <a:srgbClr val="21D36B">
              <a:alpha val="49789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endParaRPr/>
          </a:p>
        </p:txBody>
      </p:sp>
      <p:sp>
        <p:nvSpPr>
          <p:cNvPr id="12" name="Rechteck">
            <a:extLst>
              <a:ext uri="{FF2B5EF4-FFF2-40B4-BE49-F238E27FC236}">
                <a16:creationId xmlns:a16="http://schemas.microsoft.com/office/drawing/2014/main" id="{358B5C9D-FA01-4504-A7E8-01F2C1767C96}"/>
              </a:ext>
            </a:extLst>
          </p:cNvPr>
          <p:cNvSpPr/>
          <p:nvPr/>
        </p:nvSpPr>
        <p:spPr>
          <a:xfrm>
            <a:off x="6407603" y="2657475"/>
            <a:ext cx="745674" cy="1767443"/>
          </a:xfrm>
          <a:prstGeom prst="rect">
            <a:avLst/>
          </a:prstGeom>
          <a:solidFill>
            <a:srgbClr val="21D36B">
              <a:alpha val="49789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endParaRPr/>
          </a:p>
        </p:txBody>
      </p:sp>
      <p:sp>
        <p:nvSpPr>
          <p:cNvPr id="13" name="Rechteck">
            <a:extLst>
              <a:ext uri="{FF2B5EF4-FFF2-40B4-BE49-F238E27FC236}">
                <a16:creationId xmlns:a16="http://schemas.microsoft.com/office/drawing/2014/main" id="{88330DB6-2336-4038-803C-CDF0D9CB393C}"/>
              </a:ext>
            </a:extLst>
          </p:cNvPr>
          <p:cNvSpPr/>
          <p:nvPr/>
        </p:nvSpPr>
        <p:spPr>
          <a:xfrm>
            <a:off x="9522276" y="2657475"/>
            <a:ext cx="745674" cy="1767443"/>
          </a:xfrm>
          <a:prstGeom prst="rect">
            <a:avLst/>
          </a:prstGeom>
          <a:solidFill>
            <a:srgbClr val="21D36B">
              <a:alpha val="49789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endParaRPr/>
          </a:p>
        </p:txBody>
      </p:sp>
      <p:sp>
        <p:nvSpPr>
          <p:cNvPr id="14" name="Rechteck">
            <a:extLst>
              <a:ext uri="{FF2B5EF4-FFF2-40B4-BE49-F238E27FC236}">
                <a16:creationId xmlns:a16="http://schemas.microsoft.com/office/drawing/2014/main" id="{37A588DE-C4BC-403A-AEF4-E2307E3932E8}"/>
              </a:ext>
            </a:extLst>
          </p:cNvPr>
          <p:cNvSpPr/>
          <p:nvPr/>
        </p:nvSpPr>
        <p:spPr>
          <a:xfrm>
            <a:off x="8190138" y="2657474"/>
            <a:ext cx="1332138" cy="1767443"/>
          </a:xfrm>
          <a:prstGeom prst="rect">
            <a:avLst/>
          </a:prstGeom>
          <a:solidFill>
            <a:srgbClr val="FFC000">
              <a:alpha val="49789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endParaRPr/>
          </a:p>
        </p:txBody>
      </p:sp>
      <p:sp>
        <p:nvSpPr>
          <p:cNvPr id="15" name="Rechteck">
            <a:extLst>
              <a:ext uri="{FF2B5EF4-FFF2-40B4-BE49-F238E27FC236}">
                <a16:creationId xmlns:a16="http://schemas.microsoft.com/office/drawing/2014/main" id="{CC854814-2A30-4668-BDDD-74268AE2A9B2}"/>
              </a:ext>
            </a:extLst>
          </p:cNvPr>
          <p:cNvSpPr/>
          <p:nvPr/>
        </p:nvSpPr>
        <p:spPr>
          <a:xfrm>
            <a:off x="5035320" y="2657474"/>
            <a:ext cx="1361394" cy="1767443"/>
          </a:xfrm>
          <a:prstGeom prst="rect">
            <a:avLst/>
          </a:prstGeom>
          <a:solidFill>
            <a:srgbClr val="FFC000">
              <a:alpha val="49789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endParaRPr/>
          </a:p>
        </p:txBody>
      </p:sp>
      <p:sp>
        <p:nvSpPr>
          <p:cNvPr id="16" name="Rechteck">
            <a:extLst>
              <a:ext uri="{FF2B5EF4-FFF2-40B4-BE49-F238E27FC236}">
                <a16:creationId xmlns:a16="http://schemas.microsoft.com/office/drawing/2014/main" id="{7A7C6E01-C459-4E4F-B8F2-210FD4BC3DF6}"/>
              </a:ext>
            </a:extLst>
          </p:cNvPr>
          <p:cNvSpPr/>
          <p:nvPr/>
        </p:nvSpPr>
        <p:spPr>
          <a:xfrm>
            <a:off x="1883907" y="2657474"/>
            <a:ext cx="1361394" cy="1767443"/>
          </a:xfrm>
          <a:prstGeom prst="rect">
            <a:avLst/>
          </a:prstGeom>
          <a:solidFill>
            <a:srgbClr val="FFC000">
              <a:alpha val="49789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endParaRPr/>
          </a:p>
        </p:txBody>
      </p:sp>
      <p:sp>
        <p:nvSpPr>
          <p:cNvPr id="17" name="Rechteck">
            <a:extLst>
              <a:ext uri="{FF2B5EF4-FFF2-40B4-BE49-F238E27FC236}">
                <a16:creationId xmlns:a16="http://schemas.microsoft.com/office/drawing/2014/main" id="{B013AEBD-1153-43F8-B9FD-3ECD78DEBBE8}"/>
              </a:ext>
            </a:extLst>
          </p:cNvPr>
          <p:cNvSpPr/>
          <p:nvPr/>
        </p:nvSpPr>
        <p:spPr>
          <a:xfrm>
            <a:off x="2948658" y="5032518"/>
            <a:ext cx="402774" cy="379743"/>
          </a:xfrm>
          <a:prstGeom prst="rect">
            <a:avLst/>
          </a:prstGeom>
          <a:solidFill>
            <a:srgbClr val="21D36B">
              <a:alpha val="49789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endParaRPr/>
          </a:p>
        </p:txBody>
      </p:sp>
      <p:sp>
        <p:nvSpPr>
          <p:cNvPr id="18" name="Rechteck">
            <a:extLst>
              <a:ext uri="{FF2B5EF4-FFF2-40B4-BE49-F238E27FC236}">
                <a16:creationId xmlns:a16="http://schemas.microsoft.com/office/drawing/2014/main" id="{2836E0C5-B72D-42B2-92CA-20190AFC82AC}"/>
              </a:ext>
            </a:extLst>
          </p:cNvPr>
          <p:cNvSpPr/>
          <p:nvPr/>
        </p:nvSpPr>
        <p:spPr>
          <a:xfrm>
            <a:off x="2948658" y="5593456"/>
            <a:ext cx="402774" cy="379743"/>
          </a:xfrm>
          <a:prstGeom prst="rect">
            <a:avLst/>
          </a:prstGeom>
          <a:solidFill>
            <a:srgbClr val="FFC000">
              <a:alpha val="49789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endParaRPr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C55910-4E03-40F7-A7F5-EDD90418F7FD}"/>
              </a:ext>
            </a:extLst>
          </p:cNvPr>
          <p:cNvSpPr txBox="1"/>
          <p:nvPr/>
        </p:nvSpPr>
        <p:spPr>
          <a:xfrm>
            <a:off x="3460220" y="5061790"/>
            <a:ext cx="1061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shutdown</a:t>
            </a:r>
            <a:endParaRPr lang="de-DE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FAF63-623D-482C-93A1-A80EDD5B253F}"/>
              </a:ext>
            </a:extLst>
          </p:cNvPr>
          <p:cNvSpPr txBox="1"/>
          <p:nvPr/>
        </p:nvSpPr>
        <p:spPr>
          <a:xfrm>
            <a:off x="3460219" y="5593456"/>
            <a:ext cx="1632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Beam </a:t>
            </a:r>
            <a:r>
              <a:rPr lang="de-DE" sz="1600" dirty="0" err="1"/>
              <a:t>operation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15229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635927" y="6596565"/>
            <a:ext cx="127001" cy="13554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90" name="Summa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Summary</a:t>
            </a:r>
          </a:p>
        </p:txBody>
      </p:sp>
      <p:sp>
        <p:nvSpPr>
          <p:cNvPr id="91" name="Textplatzhalter 7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r>
              <a:rPr dirty="0"/>
              <a:t>Week </a:t>
            </a:r>
            <a:r>
              <a:rPr lang="de-DE" dirty="0"/>
              <a:t>2</a:t>
            </a:r>
            <a:endParaRPr dirty="0"/>
          </a:p>
        </p:txBody>
      </p:sp>
      <p:graphicFrame>
        <p:nvGraphicFramePr>
          <p:cNvPr id="92" name="Tabelle"/>
          <p:cNvGraphicFramePr/>
          <p:nvPr>
            <p:extLst>
              <p:ext uri="{D42A27DB-BD31-4B8C-83A1-F6EECF244321}">
                <p14:modId xmlns:p14="http://schemas.microsoft.com/office/powerpoint/2010/main" val="1889032777"/>
              </p:ext>
            </p:extLst>
          </p:nvPr>
        </p:nvGraphicFramePr>
        <p:xfrm>
          <a:off x="425865" y="1203583"/>
          <a:ext cx="11340670" cy="4771555"/>
        </p:xfrm>
        <a:graphic>
          <a:graphicData uri="http://schemas.openxmlformats.org/drawingml/2006/table">
            <a:tbl>
              <a:tblPr bandRow="1"/>
              <a:tblGrid>
                <a:gridCol w="1931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5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5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0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68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194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9781">
                <a:tc>
                  <a:txBody>
                    <a:bodyPr/>
                    <a:lstStyle/>
                    <a:p>
                      <a:pPr algn="l" defTabSz="914400">
                        <a:defRPr sz="600"/>
                      </a:pPr>
                      <a:endParaRPr/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b="1">
                          <a:solidFill>
                            <a:srgbClr val="FFFFFF"/>
                          </a:solidFill>
                        </a:defRPr>
                      </a:pPr>
                      <a:r>
                        <a:rPr lang="en-US" dirty="0"/>
                        <a:t>Monday 11</a:t>
                      </a:r>
                      <a:r>
                        <a:rPr lang="en-US" baseline="31999" dirty="0"/>
                        <a:t>th</a:t>
                      </a:r>
                      <a:r>
                        <a:rPr lang="en-US" dirty="0"/>
                        <a:t> </a:t>
                      </a:r>
                      <a:br>
                        <a:rPr lang="en-US" dirty="0"/>
                      </a:br>
                      <a:r>
                        <a:rPr lang="en-US" dirty="0"/>
                        <a:t>January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>
                          <a:solidFill>
                            <a:srgbClr val="FFFFFF"/>
                          </a:solidFill>
                        </a:defRPr>
                      </a:pPr>
                      <a:r>
                        <a:rPr dirty="0"/>
                        <a:t>Tuesday </a:t>
                      </a:r>
                      <a:r>
                        <a:rPr lang="en-US" dirty="0"/>
                        <a:t>12</a:t>
                      </a:r>
                      <a:r>
                        <a:rPr lang="de-DE" baseline="31999" dirty="0" err="1"/>
                        <a:t>th</a:t>
                      </a:r>
                      <a:r>
                        <a:rPr dirty="0"/>
                        <a:t> </a:t>
                      </a:r>
                      <a:br>
                        <a:rPr dirty="0"/>
                      </a:br>
                      <a:r>
                        <a:rPr lang="en-US" dirty="0"/>
                        <a:t>December</a:t>
                      </a:r>
                      <a:endParaRPr dirty="0"/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>
                          <a:solidFill>
                            <a:srgbClr val="FFFFFF"/>
                          </a:solidFill>
                        </a:defRPr>
                      </a:pPr>
                      <a:r>
                        <a:rPr dirty="0"/>
                        <a:t>Wed</a:t>
                      </a:r>
                      <a:r>
                        <a:rPr lang="en-US" dirty="0"/>
                        <a:t>.</a:t>
                      </a:r>
                      <a:r>
                        <a:rPr dirty="0"/>
                        <a:t> </a:t>
                      </a:r>
                      <a:r>
                        <a:rPr lang="en-US" dirty="0"/>
                        <a:t>13</a:t>
                      </a:r>
                      <a:r>
                        <a:rPr lang="de-DE" baseline="31999" dirty="0" err="1"/>
                        <a:t>th</a:t>
                      </a:r>
                      <a:r>
                        <a:rPr dirty="0"/>
                        <a:t> </a:t>
                      </a:r>
                      <a:br>
                        <a:rPr dirty="0"/>
                      </a:br>
                      <a:r>
                        <a:rPr lang="en-US" dirty="0"/>
                        <a:t>December</a:t>
                      </a:r>
                      <a:endParaRPr dirty="0"/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>
                          <a:solidFill>
                            <a:srgbClr val="FFFFFF"/>
                          </a:solidFill>
                        </a:defRPr>
                      </a:pPr>
                      <a:r>
                        <a:rPr dirty="0"/>
                        <a:t>Thursday </a:t>
                      </a:r>
                      <a:r>
                        <a:rPr lang="en-US" dirty="0"/>
                        <a:t>14</a:t>
                      </a:r>
                      <a:r>
                        <a:rPr lang="de-DE" baseline="31999" dirty="0" err="1"/>
                        <a:t>th</a:t>
                      </a:r>
                      <a:r>
                        <a:rPr dirty="0"/>
                        <a:t> </a:t>
                      </a:r>
                      <a:br>
                        <a:rPr dirty="0"/>
                      </a:br>
                      <a:r>
                        <a:rPr lang="en-US" dirty="0"/>
                        <a:t>December</a:t>
                      </a:r>
                      <a:endParaRPr dirty="0"/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>
                          <a:solidFill>
                            <a:srgbClr val="FFFFFF"/>
                          </a:solidFill>
                        </a:defRPr>
                      </a:pPr>
                      <a:r>
                        <a:rPr dirty="0"/>
                        <a:t>Friday </a:t>
                      </a:r>
                      <a:r>
                        <a:rPr lang="en-US" dirty="0"/>
                        <a:t>15</a:t>
                      </a:r>
                      <a:r>
                        <a:rPr lang="en-US" baseline="31999" dirty="0"/>
                        <a:t>th</a:t>
                      </a:r>
                      <a:r>
                        <a:rPr dirty="0"/>
                        <a:t> </a:t>
                      </a:r>
                      <a:br>
                        <a:rPr dirty="0"/>
                      </a:br>
                      <a:r>
                        <a:rPr lang="en-US" dirty="0"/>
                        <a:t>December</a:t>
                      </a:r>
                      <a:endParaRPr dirty="0"/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72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000" b="1" noProof="0" dirty="0"/>
                        <a:t>Achievements/Overview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marL="120315" indent="-120315" algn="l">
                        <a:buSzPct val="100000"/>
                        <a:buChar char="•"/>
                      </a:pPr>
                      <a:endParaRPr lang="en-US" sz="1000" noProof="0" dirty="0"/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marL="120315" indent="-120315" algn="l">
                        <a:buSzPct val="100000"/>
                        <a:buChar char="•"/>
                      </a:pPr>
                      <a:r>
                        <a:rPr lang="en-US" sz="1000" noProof="0" dirty="0"/>
                        <a:t>Start-up</a:t>
                      </a:r>
                    </a:p>
                    <a:p>
                      <a:pPr marL="120315" indent="-120315" algn="l">
                        <a:buSzPct val="100000"/>
                        <a:buChar char="•"/>
                      </a:pPr>
                      <a:r>
                        <a:rPr lang="en-US" sz="1000" noProof="0" dirty="0"/>
                        <a:t>Investigation if laser position on cathode has an influence on secondary beam 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marL="120315" indent="-120315" algn="l">
                        <a:buSzPct val="100000"/>
                        <a:buChar char="•"/>
                      </a:pPr>
                      <a:r>
                        <a:rPr lang="en-US" sz="1000" noProof="0" dirty="0"/>
                        <a:t>Establish beam up to dipole spectrometer</a:t>
                      </a:r>
                    </a:p>
                    <a:p>
                      <a:pPr marL="120315" indent="-120315" algn="l">
                        <a:buSzPct val="100000"/>
                        <a:buChar char="•"/>
                      </a:pPr>
                      <a:r>
                        <a:rPr lang="en-US" sz="1000" noProof="0" dirty="0"/>
                        <a:t>Investigate spectrum of the beam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marL="120315" indent="-120315" algn="l">
                        <a:buSzPct val="100000"/>
                        <a:buChar char="•"/>
                      </a:pPr>
                      <a:r>
                        <a:rPr lang="en-US" sz="1000" noProof="0" dirty="0"/>
                        <a:t>Investigate secondary beam</a:t>
                      </a:r>
                    </a:p>
                    <a:p>
                      <a:pPr marL="120315" indent="-120315" algn="l">
                        <a:buSzPct val="100000"/>
                        <a:buChar char="•"/>
                      </a:pPr>
                      <a:r>
                        <a:rPr lang="en-US" sz="1000" i="0" baseline="0" noProof="0" dirty="0">
                          <a:sym typeface="Wingdings"/>
                        </a:rPr>
                        <a:t>Quad scans</a:t>
                      </a:r>
                    </a:p>
                    <a:p>
                      <a:pPr marL="120315" indent="-120315" algn="l">
                        <a:buSzPct val="100000"/>
                        <a:buChar char="•"/>
                      </a:pPr>
                      <a:r>
                        <a:rPr lang="en-US" sz="1000" i="0" baseline="0" noProof="0" dirty="0">
                          <a:sym typeface="Wingdings"/>
                        </a:rPr>
                        <a:t>FC and </a:t>
                      </a:r>
                      <a:r>
                        <a:rPr lang="en-US" sz="1000" i="0" baseline="0" noProof="0" dirty="0" err="1">
                          <a:sym typeface="Wingdings"/>
                        </a:rPr>
                        <a:t>DaMon</a:t>
                      </a:r>
                      <a:r>
                        <a:rPr lang="en-US" sz="1000" i="0" baseline="0" noProof="0" dirty="0">
                          <a:sym typeface="Wingdings"/>
                        </a:rPr>
                        <a:t> signals</a:t>
                      </a:r>
                    </a:p>
                    <a:p>
                      <a:pPr marL="120315" indent="-120315" algn="l">
                        <a:buSzPct val="100000"/>
                        <a:buChar char="•"/>
                      </a:pPr>
                      <a:endParaRPr lang="en-US" sz="1000" noProof="0" dirty="0"/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marL="120315" indent="-120315" algn="l">
                        <a:buSzPct val="100000"/>
                        <a:buChar char="•"/>
                      </a:pPr>
                      <a:r>
                        <a:rPr lang="en-US" sz="1000" noProof="0" dirty="0"/>
                        <a:t>QE measurement</a:t>
                      </a:r>
                    </a:p>
                    <a:p>
                      <a:pPr marL="120315" indent="-120315" algn="l">
                        <a:buSzPct val="100000"/>
                        <a:buChar char="•"/>
                      </a:pPr>
                      <a:r>
                        <a:rPr lang="en-US" sz="1000" i="0" noProof="0" dirty="0"/>
                        <a:t>Velocity bunching working point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CBD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241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000" b="1" noProof="0" dirty="0"/>
                        <a:t>Difficulties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20315" indent="-120315" algn="l">
                        <a:buSzPct val="100000"/>
                        <a:buChar char="•"/>
                      </a:pPr>
                      <a:endParaRPr lang="en-US" sz="1000" noProof="0" dirty="0"/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20315" indent="-120315" algn="l">
                        <a:buSzPct val="100000"/>
                        <a:buChar char="•"/>
                      </a:pPr>
                      <a:endParaRPr lang="en-US" sz="1000" noProof="0" dirty="0"/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20315" indent="-120315" algn="l">
                        <a:buSzPct val="100000"/>
                        <a:buChar char="•"/>
                      </a:pPr>
                      <a:r>
                        <a:rPr lang="en-US" sz="1000" noProof="0" dirty="0"/>
                        <a:t>Magnet power supply problems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20315" indent="-120315" algn="l">
                        <a:buSzPct val="100000"/>
                        <a:buChar char="•"/>
                      </a:pPr>
                      <a:endParaRPr lang="en-US" sz="1000" i="0" noProof="0" dirty="0"/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20315" indent="-120315" algn="l">
                        <a:buSzPct val="100000"/>
                        <a:buChar char="•"/>
                      </a:pPr>
                      <a:endParaRPr lang="en-US" sz="1000" noProof="0" dirty="0"/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185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000" b="1" noProof="0" dirty="0"/>
                        <a:t>Notes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20315" indent="-120315" algn="l">
                        <a:buSzPct val="100000"/>
                        <a:buChar char="•"/>
                      </a:pPr>
                      <a:endParaRPr lang="en-US" sz="1000" noProof="0" dirty="0"/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SzPct val="100000"/>
                        <a:buNone/>
                      </a:pPr>
                      <a:endParaRPr lang="en-US" sz="1000" noProof="0" dirty="0"/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endParaRPr lang="en-US" sz="1000" noProof="0" dirty="0"/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20315" indent="-120315" algn="l">
                        <a:buSzPct val="100000"/>
                        <a:buChar char="•"/>
                      </a:pPr>
                      <a:endParaRPr lang="en-US" sz="1000" i="1" noProof="0" dirty="0"/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SzPct val="100000"/>
                        <a:buNone/>
                      </a:pPr>
                      <a:endParaRPr lang="en-US" sz="1000" noProof="0" dirty="0"/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7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2722BA8-C9B8-4413-BD05-CEE09BB8A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 25.01.2021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0605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635927" y="6596565"/>
            <a:ext cx="127001" cy="13554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90" name="Summa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Summary</a:t>
            </a:r>
          </a:p>
        </p:txBody>
      </p:sp>
      <p:sp>
        <p:nvSpPr>
          <p:cNvPr id="91" name="Textplatzhalter 7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r>
              <a:rPr dirty="0"/>
              <a:t>Week </a:t>
            </a:r>
            <a:r>
              <a:rPr lang="de-DE" dirty="0"/>
              <a:t>3</a:t>
            </a:r>
            <a:endParaRPr dirty="0"/>
          </a:p>
        </p:txBody>
      </p:sp>
      <p:graphicFrame>
        <p:nvGraphicFramePr>
          <p:cNvPr id="92" name="Tabelle"/>
          <p:cNvGraphicFramePr/>
          <p:nvPr>
            <p:extLst>
              <p:ext uri="{D42A27DB-BD31-4B8C-83A1-F6EECF244321}">
                <p14:modId xmlns:p14="http://schemas.microsoft.com/office/powerpoint/2010/main" val="1320710203"/>
              </p:ext>
            </p:extLst>
          </p:nvPr>
        </p:nvGraphicFramePr>
        <p:xfrm>
          <a:off x="425865" y="1203583"/>
          <a:ext cx="11340670" cy="4771555"/>
        </p:xfrm>
        <a:graphic>
          <a:graphicData uri="http://schemas.openxmlformats.org/drawingml/2006/table">
            <a:tbl>
              <a:tblPr bandRow="1"/>
              <a:tblGrid>
                <a:gridCol w="1931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5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5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0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68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194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9781">
                <a:tc>
                  <a:txBody>
                    <a:bodyPr/>
                    <a:lstStyle/>
                    <a:p>
                      <a:pPr algn="l" defTabSz="914400">
                        <a:defRPr sz="600"/>
                      </a:pPr>
                      <a:endParaRPr dirty="0"/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b="1">
                          <a:solidFill>
                            <a:srgbClr val="FFFFFF"/>
                          </a:solidFill>
                        </a:defRPr>
                      </a:pPr>
                      <a:r>
                        <a:rPr lang="en-US" dirty="0"/>
                        <a:t>Monday 18</a:t>
                      </a:r>
                      <a:r>
                        <a:rPr lang="en-US" baseline="31999" dirty="0"/>
                        <a:t>th</a:t>
                      </a:r>
                      <a:r>
                        <a:rPr lang="en-US" dirty="0"/>
                        <a:t> </a:t>
                      </a:r>
                      <a:br>
                        <a:rPr lang="en-US" dirty="0"/>
                      </a:br>
                      <a:r>
                        <a:rPr lang="en-US" dirty="0"/>
                        <a:t>January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>
                          <a:solidFill>
                            <a:srgbClr val="FFFFFF"/>
                          </a:solidFill>
                        </a:defRPr>
                      </a:pPr>
                      <a:r>
                        <a:rPr dirty="0"/>
                        <a:t>Tuesday </a:t>
                      </a:r>
                      <a:r>
                        <a:rPr lang="en-US" dirty="0"/>
                        <a:t>19</a:t>
                      </a:r>
                      <a:r>
                        <a:rPr lang="de-DE" baseline="31999" dirty="0" err="1"/>
                        <a:t>th</a:t>
                      </a:r>
                      <a:r>
                        <a:rPr dirty="0"/>
                        <a:t> </a:t>
                      </a:r>
                      <a:br>
                        <a:rPr dirty="0"/>
                      </a:br>
                      <a:r>
                        <a:rPr lang="en-US" dirty="0"/>
                        <a:t>December</a:t>
                      </a:r>
                      <a:endParaRPr dirty="0"/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>
                          <a:solidFill>
                            <a:srgbClr val="FFFFFF"/>
                          </a:solidFill>
                        </a:defRPr>
                      </a:pPr>
                      <a:r>
                        <a:rPr dirty="0"/>
                        <a:t>Wed</a:t>
                      </a:r>
                      <a:r>
                        <a:rPr lang="en-US" dirty="0"/>
                        <a:t>.</a:t>
                      </a:r>
                      <a:r>
                        <a:rPr dirty="0"/>
                        <a:t> </a:t>
                      </a:r>
                      <a:r>
                        <a:rPr lang="en-US" dirty="0"/>
                        <a:t>20</a:t>
                      </a:r>
                      <a:r>
                        <a:rPr lang="de-DE" baseline="31999" dirty="0" err="1"/>
                        <a:t>th</a:t>
                      </a:r>
                      <a:r>
                        <a:rPr dirty="0"/>
                        <a:t> </a:t>
                      </a:r>
                      <a:br>
                        <a:rPr dirty="0"/>
                      </a:br>
                      <a:r>
                        <a:rPr lang="en-US" dirty="0"/>
                        <a:t>December</a:t>
                      </a:r>
                      <a:endParaRPr dirty="0"/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>
                          <a:solidFill>
                            <a:srgbClr val="FFFFFF"/>
                          </a:solidFill>
                        </a:defRPr>
                      </a:pPr>
                      <a:r>
                        <a:rPr dirty="0"/>
                        <a:t>Thursday </a:t>
                      </a:r>
                      <a:r>
                        <a:rPr lang="en-US" dirty="0"/>
                        <a:t>21</a:t>
                      </a:r>
                      <a:r>
                        <a:rPr lang="de-DE" baseline="31999" dirty="0" err="1"/>
                        <a:t>st</a:t>
                      </a:r>
                      <a:r>
                        <a:rPr dirty="0"/>
                        <a:t> </a:t>
                      </a:r>
                      <a:br>
                        <a:rPr dirty="0"/>
                      </a:br>
                      <a:r>
                        <a:rPr lang="en-US" dirty="0"/>
                        <a:t>December</a:t>
                      </a:r>
                      <a:endParaRPr dirty="0"/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>
                          <a:solidFill>
                            <a:srgbClr val="FFFFFF"/>
                          </a:solidFill>
                        </a:defRPr>
                      </a:pPr>
                      <a:r>
                        <a:rPr dirty="0"/>
                        <a:t>Friday </a:t>
                      </a:r>
                      <a:r>
                        <a:rPr lang="en-US" dirty="0"/>
                        <a:t>22</a:t>
                      </a:r>
                      <a:r>
                        <a:rPr lang="en-US" baseline="31999" dirty="0"/>
                        <a:t>nd</a:t>
                      </a:r>
                      <a:r>
                        <a:rPr dirty="0"/>
                        <a:t> </a:t>
                      </a:r>
                      <a:br>
                        <a:rPr dirty="0"/>
                      </a:br>
                      <a:r>
                        <a:rPr lang="en-US" dirty="0"/>
                        <a:t>December</a:t>
                      </a:r>
                      <a:endParaRPr dirty="0"/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72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000" b="1" noProof="0" dirty="0"/>
                        <a:t>Achievements/Overview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marL="120315" indent="-120315" algn="l">
                        <a:buSzPct val="100000"/>
                        <a:buChar char="•"/>
                      </a:pPr>
                      <a:r>
                        <a:rPr lang="en-US" sz="1000" noProof="0" dirty="0"/>
                        <a:t>Cathode laser investigation (secondary pulse)</a:t>
                      </a:r>
                    </a:p>
                    <a:p>
                      <a:pPr marL="120315" indent="-120315" algn="l">
                        <a:buSzPct val="100000"/>
                        <a:buChar char="•"/>
                      </a:pPr>
                      <a:r>
                        <a:rPr lang="en-US" sz="1000" noProof="0" dirty="0"/>
                        <a:t>Alignment of additional larger apertures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marL="120315" indent="-120315" algn="l">
                        <a:buSzPct val="100000"/>
                        <a:buChar char="•"/>
                      </a:pPr>
                      <a:r>
                        <a:rPr lang="en-US" sz="1000" noProof="0" dirty="0"/>
                        <a:t>Investigate secondary beam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marL="120315" indent="-120315" algn="l">
                        <a:buSzPct val="100000"/>
                        <a:buChar char="•"/>
                      </a:pPr>
                      <a:r>
                        <a:rPr lang="en-US" sz="1000" noProof="0" dirty="0"/>
                        <a:t>Investigate secondary beam</a:t>
                      </a:r>
                    </a:p>
                    <a:p>
                      <a:pPr marL="120315" indent="-120315" algn="l">
                        <a:buSzPct val="100000"/>
                        <a:buChar char="•"/>
                      </a:pPr>
                      <a:r>
                        <a:rPr lang="en-US" sz="1000" noProof="0" dirty="0"/>
                        <a:t>Also on the cathode laser 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marL="120315" indent="-120315" algn="l">
                        <a:buSzPct val="100000"/>
                        <a:buChar char="•"/>
                      </a:pPr>
                      <a:r>
                        <a:rPr lang="en-US" sz="1000" noProof="0" dirty="0"/>
                        <a:t>Investigate secondary beam</a:t>
                      </a:r>
                    </a:p>
                    <a:p>
                      <a:pPr marL="120315" indent="-120315" algn="l">
                        <a:buSzPct val="100000"/>
                        <a:buChar char="•"/>
                      </a:pPr>
                      <a:r>
                        <a:rPr lang="en-US" sz="1000" i="0" baseline="0" noProof="0" dirty="0">
                          <a:sym typeface="Wingdings"/>
                        </a:rPr>
                        <a:t>Gun solenoid moved</a:t>
                      </a:r>
                    </a:p>
                    <a:p>
                      <a:pPr marL="120315" indent="-120315" algn="l">
                        <a:buSzPct val="100000"/>
                        <a:buChar char="•"/>
                      </a:pPr>
                      <a:r>
                        <a:rPr lang="en-US" sz="1000" i="0" baseline="0" noProof="0" dirty="0">
                          <a:sym typeface="Wingdings"/>
                        </a:rPr>
                        <a:t>TWS1 SOL4 moved</a:t>
                      </a:r>
                    </a:p>
                    <a:p>
                      <a:pPr marL="120315" indent="-120315" algn="l">
                        <a:buSzPct val="100000"/>
                        <a:buChar char="•"/>
                      </a:pPr>
                      <a:r>
                        <a:rPr lang="en-US" sz="1000" i="0" baseline="0" noProof="0" dirty="0">
                          <a:sym typeface="Wingdings"/>
                        </a:rPr>
                        <a:t>Changed cathode laser pulse length</a:t>
                      </a:r>
                    </a:p>
                    <a:p>
                      <a:pPr marL="120315" indent="-120315" algn="l">
                        <a:buSzPct val="100000"/>
                        <a:buChar char="•"/>
                      </a:pPr>
                      <a:endParaRPr lang="en-US" sz="1000" noProof="0" dirty="0"/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marL="120315" indent="-120315" algn="l">
                        <a:buSzPct val="100000"/>
                        <a:buChar char="•"/>
                      </a:pPr>
                      <a:r>
                        <a:rPr lang="en-US" sz="1000" noProof="0" dirty="0"/>
                        <a:t>Investigate influence on beam of different laser pulse lengths</a:t>
                      </a:r>
                    </a:p>
                    <a:p>
                      <a:pPr marL="120315" indent="-120315" algn="l">
                        <a:buSzPct val="100000"/>
                        <a:buChar char="•"/>
                      </a:pPr>
                      <a:r>
                        <a:rPr lang="en-US" sz="1000" i="0" noProof="0" dirty="0"/>
                        <a:t>Gun solenoid realigned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CBD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241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000" b="1" noProof="0" dirty="0"/>
                        <a:t>Difficulties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20315" indent="-120315" algn="l">
                        <a:buSzPct val="100000"/>
                        <a:buChar char="•"/>
                      </a:pPr>
                      <a:r>
                        <a:rPr lang="en-US" sz="1000" noProof="0" dirty="0"/>
                        <a:t>No pre- or post-pulse measured with fast photodiode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20315" indent="-120315" algn="l">
                        <a:buSzPct val="100000"/>
                        <a:buChar char="•"/>
                      </a:pPr>
                      <a:r>
                        <a:rPr lang="en-US" sz="1000" noProof="0" dirty="0"/>
                        <a:t>Faraday cup configuration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20315" indent="-120315" algn="l">
                        <a:buSzPct val="100000"/>
                        <a:buChar char="•"/>
                      </a:pPr>
                      <a:r>
                        <a:rPr lang="en-US" sz="1000" noProof="0" dirty="0"/>
                        <a:t>Magnet power supply problems</a:t>
                      </a:r>
                    </a:p>
                    <a:p>
                      <a:pPr marL="120315" indent="-120315" algn="l">
                        <a:buSzPct val="100000"/>
                        <a:buChar char="•"/>
                      </a:pPr>
                      <a:r>
                        <a:rPr lang="en-US" sz="1000" baseline="0" noProof="0" dirty="0"/>
                        <a:t>Magnet middle layer server was down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20315" indent="-120315" algn="l">
                        <a:buSzPct val="100000"/>
                        <a:buChar char="•"/>
                      </a:pPr>
                      <a:r>
                        <a:rPr lang="en-US" sz="1000" i="0" noProof="0" dirty="0"/>
                        <a:t>IT problems, some tools are not useable</a:t>
                      </a:r>
                    </a:p>
                    <a:p>
                      <a:pPr marL="120315" indent="-120315" algn="l">
                        <a:buSzPct val="100000"/>
                        <a:buChar char="•"/>
                      </a:pPr>
                      <a:r>
                        <a:rPr lang="en-US" sz="1000" i="0" noProof="0" dirty="0"/>
                        <a:t>Gun solenoid alignment was not satisfactory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20315" marR="0" lvl="0" indent="-1203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Char char="•"/>
                        <a:tabLst/>
                        <a:defRPr/>
                      </a:pPr>
                      <a:r>
                        <a:rPr lang="en-US" sz="1000" noProof="0" dirty="0"/>
                        <a:t>One of the </a:t>
                      </a:r>
                      <a:r>
                        <a:rPr lang="en-US" sz="1000" noProof="0" dirty="0" err="1"/>
                        <a:t>bkr</a:t>
                      </a:r>
                      <a:r>
                        <a:rPr lang="en-US" sz="1000" noProof="0" dirty="0"/>
                        <a:t> consoles is very slow</a:t>
                      </a:r>
                    </a:p>
                    <a:p>
                      <a:pPr marL="120315" marR="0" lvl="0" indent="-1203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Char char="•"/>
                        <a:tabLst/>
                        <a:defRPr/>
                      </a:pPr>
                      <a:r>
                        <a:rPr lang="en-US" sz="1000" noProof="0" dirty="0"/>
                        <a:t>Still IT difficulties</a:t>
                      </a:r>
                    </a:p>
                    <a:p>
                      <a:pPr marL="120315" indent="-120315" algn="l">
                        <a:buSzPct val="100000"/>
                        <a:buChar char="•"/>
                      </a:pPr>
                      <a:endParaRPr lang="en-US" sz="1000" noProof="0" dirty="0"/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185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000" b="1" noProof="0" dirty="0"/>
                        <a:t>Notes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20315" indent="-120315" algn="l">
                        <a:buSzPct val="100000"/>
                        <a:buChar char="•"/>
                      </a:pPr>
                      <a:endParaRPr lang="en-US" sz="1000" noProof="0" dirty="0"/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SzPct val="100000"/>
                        <a:buNone/>
                      </a:pPr>
                      <a:endParaRPr lang="en-US" sz="1000" noProof="0" dirty="0"/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endParaRPr lang="en-US" sz="1000" noProof="0" dirty="0"/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20315" indent="-120315" algn="l">
                        <a:buSzPct val="100000"/>
                        <a:buChar char="•"/>
                      </a:pPr>
                      <a:endParaRPr lang="en-US" sz="1000" i="1" noProof="0" dirty="0"/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SzPct val="100000"/>
                        <a:buNone/>
                      </a:pPr>
                      <a:endParaRPr lang="en-US" sz="1000" noProof="0" dirty="0"/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7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B1F00BA-51D3-4A7C-9695-86670D3E6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 25.01.2021</a:t>
            </a:r>
            <a:endParaRPr lang="en-US" noProof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8315B8-A13E-4CEE-9674-3DD8EB566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cathode laser apertures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B6F8EFB-A0E0-4535-9294-3F2E32B7F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 25.01.2021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A5262D8-48F2-407F-85A6-DDF37BD699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CBEF5D6-933B-4596-88AB-07ED7BF57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52" y="2233814"/>
            <a:ext cx="5424890" cy="350624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6FDA4C1-21C7-4858-8585-EBCC0CB0E67A}"/>
              </a:ext>
            </a:extLst>
          </p:cNvPr>
          <p:cNvSpPr txBox="1"/>
          <p:nvPr/>
        </p:nvSpPr>
        <p:spPr>
          <a:xfrm>
            <a:off x="2053526" y="1735810"/>
            <a:ext cx="811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500um</a:t>
            </a:r>
            <a:endParaRPr lang="de-DE" sz="1600" dirty="0" err="1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FFA6532-854C-42DE-843D-42E9C6C3C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04" y="2233814"/>
            <a:ext cx="5424890" cy="3506249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49DCCA97-2A4A-40F2-8823-98105F197CDA}"/>
              </a:ext>
            </a:extLst>
          </p:cNvPr>
          <p:cNvSpPr txBox="1"/>
          <p:nvPr/>
        </p:nvSpPr>
        <p:spPr>
          <a:xfrm>
            <a:off x="8568928" y="1728727"/>
            <a:ext cx="811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800um</a:t>
            </a:r>
            <a:endParaRPr lang="de-DE" sz="1600" dirty="0" err="1"/>
          </a:p>
        </p:txBody>
      </p:sp>
    </p:spTree>
    <p:extLst>
      <p:ext uri="{BB962C8B-B14F-4D97-AF65-F5344CB8AC3E}">
        <p14:creationId xmlns:p14="http://schemas.microsoft.com/office/powerpoint/2010/main" val="178259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3DDAB6F-D2C4-43B2-A22F-CA3250458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 anchor="t">
            <a:normAutofit/>
          </a:bodyPr>
          <a:lstStyle/>
          <a:p>
            <a:r>
              <a:rPr lang="en-US" dirty="0"/>
              <a:t>QE measurement</a:t>
            </a:r>
          </a:p>
        </p:txBody>
      </p:sp>
      <p:sp>
        <p:nvSpPr>
          <p:cNvPr id="1028" name="Footer Placeholder 3">
            <a:extLst>
              <a:ext uri="{FF2B5EF4-FFF2-40B4-BE49-F238E27FC236}">
                <a16:creationId xmlns:a16="http://schemas.microsoft.com/office/drawing/2014/main" id="{F9335116-3371-4F21-9AA9-35C25665B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579" y="6580800"/>
            <a:ext cx="8400766" cy="18684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noProof="0"/>
              <a:t>ARES operation meeting 25.01.2021</a:t>
            </a:r>
          </a:p>
        </p:txBody>
      </p:sp>
      <p:sp>
        <p:nvSpPr>
          <p:cNvPr id="1029" name="Text Placeholder 4">
            <a:extLst>
              <a:ext uri="{FF2B5EF4-FFF2-40B4-BE49-F238E27FC236}">
                <a16:creationId xmlns:a16="http://schemas.microsoft.com/office/drawing/2014/main" id="{332EBA29-B2D0-40A1-BC6B-316FCDF72A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en-US" dirty="0"/>
              <a:t>Measurement from 2021.01.15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30702C50-A81E-444A-B871-008FAA8C23E3}"/>
                  </a:ext>
                </a:extLst>
              </p:cNvPr>
              <p:cNvSpPr>
                <a:spLocks noGrp="1"/>
              </p:cNvSpPr>
              <p:nvPr>
                <p:ph idx="14"/>
              </p:nvPr>
            </p:nvSpPr>
            <p:spPr>
              <a:xfrm>
                <a:off x="7359579" y="1406427"/>
                <a:ext cx="4424433" cy="5010249"/>
              </a:xfrm>
            </p:spPr>
            <p:txBody>
              <a:bodyPr anchor="t"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Issues:</a:t>
                </a:r>
              </a:p>
              <a:p>
                <a:r>
                  <a:rPr lang="en-US" dirty="0"/>
                  <a:t>Transmission does not scale linearly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𝑝h𝑎𝑟𝑜𝑠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0.76, 0.79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𝑎𝑝𝑒𝑟𝑡𝑢𝑟𝑒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∈[4.3×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5.1×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𝑡𝑢𝑛𝑛𝑒𝑙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7.6×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 8.0×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Pulse energy only measurable at maximum output of internal attenuator</a:t>
                </a:r>
              </a:p>
              <a:p>
                <a:r>
                  <a:rPr lang="en-US" dirty="0"/>
                  <a:t>QE between </a:t>
                </a:r>
                <a:r>
                  <a:rPr lang="en-US" b="1" dirty="0"/>
                  <a:t>4% and 6%</a:t>
                </a:r>
              </a:p>
              <a:p>
                <a:pPr marL="0" indent="0">
                  <a:buNone/>
                </a:pPr>
                <a:r>
                  <a:rPr lang="en-US" dirty="0"/>
                  <a:t>Assumptions:</a:t>
                </a:r>
              </a:p>
              <a:p>
                <a:r>
                  <a:rPr lang="en-US" dirty="0"/>
                  <a:t>Linear scaling of transmission along optical path (e.g. before and behind aperture)</a:t>
                </a:r>
              </a:p>
              <a:p>
                <a:r>
                  <a:rPr lang="en-US" dirty="0"/>
                  <a:t>Interpolation/Extrapolation of internal attenuator output (no measurement at 15% int. attenuation)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30702C50-A81E-444A-B871-008FAA8C23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4"/>
              </p:nvPr>
            </p:nvSpPr>
            <p:spPr>
              <a:xfrm>
                <a:off x="7359579" y="1406427"/>
                <a:ext cx="4424433" cy="5010249"/>
              </a:xfrm>
              <a:blipFill>
                <a:blip r:embed="rId2"/>
                <a:stretch>
                  <a:fillRect l="-2893" t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4">
            <a:extLst>
              <a:ext uri="{FF2B5EF4-FFF2-40B4-BE49-F238E27FC236}">
                <a16:creationId xmlns:a16="http://schemas.microsoft.com/office/drawing/2014/main" id="{FC144003-4360-43C5-AA69-2BE2CA185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250351"/>
            <a:ext cx="6672666" cy="473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9CFD58BC-5914-4E22-A059-6D58505B6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3573016"/>
            <a:ext cx="262973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500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A394E-8B64-4A64-A11E-B68CDB633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to last QE measurement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EFC78E-C7E4-4ACF-95A0-2809800CD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 25.01.2021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E9F478-0FBB-425F-BF7B-5728870814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9B3D26-0C1E-48F2-985A-F10338554CF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968208" y="2852936"/>
            <a:ext cx="3815804" cy="3563740"/>
          </a:xfrm>
        </p:spPr>
        <p:txBody>
          <a:bodyPr/>
          <a:lstStyle/>
          <a:p>
            <a:r>
              <a:rPr lang="en-US" dirty="0"/>
              <a:t>Scaling at 15%: (71 +- 0.4)%</a:t>
            </a:r>
          </a:p>
          <a:p>
            <a:r>
              <a:rPr lang="en-US" dirty="0"/>
              <a:t>Scaling at 20%: (76 +- 4.8)%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E7D43FF-F243-42A1-8F99-59AD72FA4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" y="1360877"/>
            <a:ext cx="9432429" cy="475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45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533AE5-6DF1-469D-96FB-7A89C2BCF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beam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FDADCA0-253D-47C0-AAAB-ECFCD975E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 25.01.2021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95659A5-2CA8-4D18-9E93-F494184366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After spectrometer dipole, for different laser attenuator settings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FE65AC4-01F3-4473-AA8C-1E050483F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325" y="1176528"/>
            <a:ext cx="4248915" cy="524440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B20DAF1-D23B-40D3-AAB4-95B7B6AF4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55" y="1156303"/>
            <a:ext cx="4248915" cy="524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28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F4EE72D-4E7D-452C-896A-2E4C1143C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47" y="964283"/>
            <a:ext cx="4223289" cy="281552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9B58ED3-70AB-4233-BACF-83A4D7619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47" y="3779809"/>
            <a:ext cx="4223289" cy="281552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0445C23-2E33-470B-8DA3-FA0637B9B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beam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3BAEC1-9757-4BAF-A169-623B8127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 25.01.2021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28B32D7-D01C-44CF-A859-AB12F5D58E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On Faraday cup an </a:t>
            </a:r>
            <a:r>
              <a:rPr lang="en-US" dirty="0" err="1"/>
              <a:t>DaMon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9813F66-EA70-47C2-AF13-5717998A2B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2279350"/>
            <a:ext cx="4465077" cy="300091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6F0266B7-2F10-4209-9D1A-DC0270716322}"/>
              </a:ext>
            </a:extLst>
          </p:cNvPr>
          <p:cNvSpPr txBox="1"/>
          <p:nvPr/>
        </p:nvSpPr>
        <p:spPr>
          <a:xfrm>
            <a:off x="6943241" y="1797803"/>
            <a:ext cx="35028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DaMon</a:t>
            </a:r>
            <a:r>
              <a:rPr lang="en-US" sz="1600" dirty="0"/>
              <a:t> signal over laser att. position</a:t>
            </a:r>
            <a:endParaRPr lang="de-DE" sz="1600" dirty="0" err="1"/>
          </a:p>
        </p:txBody>
      </p:sp>
    </p:spTree>
    <p:extLst>
      <p:ext uri="{BB962C8B-B14F-4D97-AF65-F5344CB8AC3E}">
        <p14:creationId xmlns:p14="http://schemas.microsoft.com/office/powerpoint/2010/main" val="3860777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59663D-2041-4B3E-BDBF-0271A6216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beam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0F598A-67BB-42F2-8ACB-C4A2AD3C8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 25.01.2021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36D11D9-2B75-4016-812E-A230372BAD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gun phase scan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A865545-B6C7-4407-B389-138342065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302" y="3786683"/>
            <a:ext cx="5290222" cy="264511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FC6B0A2-9F8D-4724-B3E3-68B50C01D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52" y="1330781"/>
            <a:ext cx="5354522" cy="264511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9D5B5E1-DE35-4D12-98E0-37818EC9A8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4" y="3817678"/>
            <a:ext cx="5290222" cy="264511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C26BD939-0CC5-4E72-9320-2F82DF0009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5" y="1345891"/>
            <a:ext cx="5354522" cy="2677261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D664D878-64B3-4E75-8D28-D0280DD2610D}"/>
              </a:ext>
            </a:extLst>
          </p:cNvPr>
          <p:cNvSpPr txBox="1"/>
          <p:nvPr/>
        </p:nvSpPr>
        <p:spPr>
          <a:xfrm>
            <a:off x="3008981" y="1117609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FC1</a:t>
            </a:r>
            <a:endParaRPr lang="de-DE" sz="1600" dirty="0" err="1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6A52DE8-DED3-49DA-8CB1-2F47337CDD81}"/>
              </a:ext>
            </a:extLst>
          </p:cNvPr>
          <p:cNvSpPr txBox="1"/>
          <p:nvPr/>
        </p:nvSpPr>
        <p:spPr>
          <a:xfrm>
            <a:off x="8744918" y="992041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DaMon</a:t>
            </a:r>
            <a:endParaRPr lang="de-DE" sz="1600" dirty="0" err="1"/>
          </a:p>
        </p:txBody>
      </p:sp>
    </p:spTree>
    <p:extLst>
      <p:ext uri="{BB962C8B-B14F-4D97-AF65-F5344CB8AC3E}">
        <p14:creationId xmlns:p14="http://schemas.microsoft.com/office/powerpoint/2010/main" val="3013377334"/>
      </p:ext>
    </p:extLst>
  </p:cSld>
  <p:clrMapOvr>
    <a:masterClrMapping/>
  </p:clrMapOvr>
</p:sld>
</file>

<file path=ppt/theme/theme1.xml><?xml version="1.0" encoding="utf-8"?>
<a:theme xmlns:a="http://schemas.openxmlformats.org/drawingml/2006/main" name="DESY_PowerPoint_16x9_en (1)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0" id="{2B0CCFEF-3092-0942-8FFD-946A8089C971}" vid="{71341955-5B0B-6345-98C1-5CB085C5AEB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487</Words>
  <Application>Microsoft Office PowerPoint</Application>
  <PresentationFormat>Breitbild</PresentationFormat>
  <Paragraphs>122</Paragraphs>
  <Slides>14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 Math</vt:lpstr>
      <vt:lpstr>Wingdings</vt:lpstr>
      <vt:lpstr>DESY_PowerPoint_16x9_en (1)</vt:lpstr>
      <vt:lpstr>ARES Operation Meeting</vt:lpstr>
      <vt:lpstr>Summary</vt:lpstr>
      <vt:lpstr>Summary</vt:lpstr>
      <vt:lpstr>New cathode laser apertures</vt:lpstr>
      <vt:lpstr>QE measurement</vt:lpstr>
      <vt:lpstr>Comparison to last QE measurement</vt:lpstr>
      <vt:lpstr>Secondary beam</vt:lpstr>
      <vt:lpstr>Secondary beam</vt:lpstr>
      <vt:lpstr>Secondary beam</vt:lpstr>
      <vt:lpstr>Stability measurements</vt:lpstr>
      <vt:lpstr>Stability measurement</vt:lpstr>
      <vt:lpstr>Plan for this week</vt:lpstr>
      <vt:lpstr>Schedule</vt:lpstr>
      <vt:lpstr>Schedule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Damage on X1</dc:title>
  <dc:creator>Burkart, Florian</dc:creator>
  <cp:lastModifiedBy>Kuropka, Willi</cp:lastModifiedBy>
  <cp:revision>31</cp:revision>
  <dcterms:created xsi:type="dcterms:W3CDTF">2020-11-23T08:04:33Z</dcterms:created>
  <dcterms:modified xsi:type="dcterms:W3CDTF">2021-01-25T10:38:11Z</dcterms:modified>
</cp:coreProperties>
</file>