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60" r:id="rId5"/>
    <p:sldId id="261" r:id="rId6"/>
    <p:sldId id="258" r:id="rId7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3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9F346B-A634-4442-84EB-C84ECE7FCAE0}" type="datetimeFigureOut">
              <a:rPr lang="en-DE" smtClean="0"/>
              <a:t>08/02/2021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64F1F-BE1A-4918-AF77-F09F59201EA3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597390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E2D10-E8F1-459B-A569-0A224B0C63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3E7988-7C50-4B5B-95EF-9C53D23F87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DF1E2D-9AF2-4CE1-89C4-F6A416ECB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08/02/2021</a:t>
            </a:r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DFDFB-5E97-4BC2-AB82-32FC4E681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Sergej Schuwalow, DESY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50306-68E4-485F-AC71-D2CE8C8D9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07C9-AB08-4994-A03A-E76508D4F7F4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424797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C4A2E-760A-4827-BF90-C0D934E04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66838D-9B97-48FD-B54A-B11BA963F5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AED85-6B52-4A5F-B51E-123429BED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08/02/2021</a:t>
            </a:r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BFD7B-9054-48BE-A856-1531B58BD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Sergej Schuwalow, DESY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2438C-D3C3-4359-B1B9-B22122904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07C9-AB08-4994-A03A-E76508D4F7F4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021232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7180AB-7A2C-42AC-B57C-BEA4C11715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FD18FB-31FF-4EFE-AFE6-7BE4D948CE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6CA7B-4C75-4E74-8771-E189F0727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08/02/2021</a:t>
            </a:r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37AB68-98C9-4A8A-AAAC-65874B0F0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Sergej Schuwalow, DESY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B0CD6-AD61-41B3-BAAE-B12013F4D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07C9-AB08-4994-A03A-E76508D4F7F4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651573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0BBD6E-55E0-4A28-9F99-19C95B06FF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12B15-4EB0-42A1-81B8-027437C7A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F74AA-6CC7-499B-997D-85830C624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08/02/2021</a:t>
            </a:r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00311E-2C85-4CD6-AE9D-0A00D622A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Sergej Schuwalow, DESY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14D1E-9403-4454-82F1-2D80CC78A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07C9-AB08-4994-A03A-E76508D4F7F4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703833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841AD-EE5D-4C81-B5D4-DFC07CBA7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38FD69-3418-465C-BAF0-7F1F310DD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1EA03-6FC9-4C7E-B1D3-1E1297AF2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08/02/2021</a:t>
            </a:r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36DCBA-880C-461E-AF99-DFB403469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Sergej Schuwalow, DESY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25728-470D-4BAF-B4DA-26BE3E499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07C9-AB08-4994-A03A-E76508D4F7F4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905792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21A7C-1778-42B5-821F-F10021D51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035DD-38BB-4AF8-B5C4-8B7E11B9BA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1371A3-D28C-47CB-9618-7CD206B3B7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215CFE-0582-45C1-966B-BA74F0FBC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08/02/2021</a:t>
            </a:r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269D91-2914-4CB3-8397-338321CAC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Sergej Schuwalow, DESY</a:t>
            </a:r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8831F0-7B83-4776-A263-218484056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07C9-AB08-4994-A03A-E76508D4F7F4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429017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515DE-CFFE-42E8-9351-7B86EC0F0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26993F-0E48-4E22-9172-5D691E976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B4D75C-ED93-41BB-8D5F-CFB82671DF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4C1A88-6B18-4AAE-B905-2CF2E91D77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12B6D2-823F-4950-A187-28568E27CF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01CB13-7B3F-4C84-8562-999875F9F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08/02/2021</a:t>
            </a:r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16DADA-7811-4A8C-BB70-01D23BB2E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Sergej Schuwalow, DESY</a:t>
            </a:r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5DBDD9-F227-4732-8AF0-494FE5D8A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07C9-AB08-4994-A03A-E76508D4F7F4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229755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DB1E4-F227-4C00-A530-689FC4D26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D9B42D-F20B-41A3-AA3C-F60BB0C37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08/02/2021</a:t>
            </a:r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368792-3627-4FE7-B4FC-B8DD61C4D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Sergej Schuwalow, DESY</a:t>
            </a:r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BA41F9-86A5-4088-ADF1-8D203E1BF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07C9-AB08-4994-A03A-E76508D4F7F4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345926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3B6C3A-D85B-4DEE-B701-B488A350E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08/02/2021</a:t>
            </a:r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6C8B2B-9DC9-4A34-A1C9-420662AD6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Sergej Schuwalow, DESY</a:t>
            </a:r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E5B7AE-4C0F-4CF0-8656-FCDCBBCCF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07C9-AB08-4994-A03A-E76508D4F7F4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539167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A883A-4956-4801-A722-17FB4A683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F1BA0B-C5D2-47ED-8099-47228F943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1EAA08-C00F-4337-A2EB-FE5CF5B898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87A5AE-A675-4C94-9EC8-72BC0D7D1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08/02/2021</a:t>
            </a:r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6BB2F7-FA6B-4E3E-A334-337ABB6BF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Sergej Schuwalow, DESY</a:t>
            </a:r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BC8BD9-2154-481D-9855-D4E3F0E9B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07C9-AB08-4994-A03A-E76508D4F7F4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10542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AE6B5-A016-45BC-A6A5-C832DACEA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0F2939-AD23-4A44-B5EE-BBBA791F8E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4FD27F-1890-4F37-B7BC-50EE14BF35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6AC529-EBF9-400E-A93F-D7724DB1A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08/02/2021</a:t>
            </a:r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7E03AD-94F1-453A-8EB6-6F46EEFFE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Sergej Schuwalow, DESY</a:t>
            </a:r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E7124B-2E2C-4BCE-90BA-1755894FD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07C9-AB08-4994-A03A-E76508D4F7F4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33052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FC97CD-F180-465D-A224-4C6C40D58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8306FA-521F-4FF7-98A2-86F85D50F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043777-F053-41BC-9561-310F859FAE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08/02/2021</a:t>
            </a:r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B1529-09EC-4E7A-8E21-17AA5D1BE8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Sergej Schuwalow, DESY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B6FFF0-E556-4D68-A398-EA2BCD3CE1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B07C9-AB08-4994-A03A-E76508D4F7F4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753868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A76A8-76CE-4BAC-99F3-F1E9986D4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38619"/>
            <a:ext cx="9144000" cy="803293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Sapphire procurement status</a:t>
            </a:r>
            <a:endParaRPr lang="en-DE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177EA4-3EBE-458C-ADC6-A1F599F2AB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2021" y="1791912"/>
            <a:ext cx="9144000" cy="2671949"/>
          </a:xfrm>
        </p:spPr>
        <p:txBody>
          <a:bodyPr/>
          <a:lstStyle/>
          <a:p>
            <a:r>
              <a:rPr lang="en-US" dirty="0"/>
              <a:t>For the moment we have offers from 3 manufacturers: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China ( 1$/cm</a:t>
            </a:r>
            <a:r>
              <a:rPr lang="en-US" baseline="30000" dirty="0"/>
              <a:t>2</a:t>
            </a:r>
            <a:r>
              <a:rPr lang="en-US" dirty="0"/>
              <a:t> , 100 micron thick), 500$ total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Russia ( 6€/cm</a:t>
            </a:r>
            <a:r>
              <a:rPr lang="en-US" baseline="30000" dirty="0"/>
              <a:t>2</a:t>
            </a:r>
            <a:r>
              <a:rPr lang="en-US" dirty="0"/>
              <a:t>, 150 micron thick), 3000€ total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Germany ( 80€/cm</a:t>
            </a:r>
            <a:r>
              <a:rPr lang="en-US" baseline="30000" dirty="0"/>
              <a:t>2</a:t>
            </a:r>
            <a:r>
              <a:rPr lang="en-US" dirty="0"/>
              <a:t>, 100 micron thick), 1800€ total</a:t>
            </a:r>
          </a:p>
          <a:p>
            <a:r>
              <a:rPr lang="en-US" dirty="0"/>
              <a:t>Different sizes (from 1x1 cm</a:t>
            </a:r>
            <a:r>
              <a:rPr lang="en-US" baseline="30000" dirty="0"/>
              <a:t>2</a:t>
            </a:r>
            <a:r>
              <a:rPr lang="en-US" dirty="0"/>
              <a:t> up to 5x6 cm</a:t>
            </a:r>
            <a:r>
              <a:rPr lang="en-US" baseline="30000" dirty="0"/>
              <a:t>2</a:t>
            </a:r>
            <a:r>
              <a:rPr lang="en-US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D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EE6EC-8543-48AF-9316-0AF10EAD7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08/02/2021</a:t>
            </a:r>
            <a:endParaRPr lang="en-DE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C7542-CD66-47EA-852F-FFC5955E2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Sergej Schuwalow, DESY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3B8845-C873-4DFC-A3EC-8BDE7BED2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07C9-AB08-4994-A03A-E76508D4F7F4}" type="slidenum">
              <a:rPr lang="en-DE" smtClean="0"/>
              <a:t>1</a:t>
            </a:fld>
            <a:endParaRPr lang="en-DE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52F360-1764-4BFD-831B-C6D9CF31A8A6}"/>
              </a:ext>
            </a:extLst>
          </p:cNvPr>
          <p:cNvSpPr txBox="1"/>
          <p:nvPr/>
        </p:nvSpPr>
        <p:spPr>
          <a:xfrm>
            <a:off x="1058883" y="4616629"/>
            <a:ext cx="1050479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What wafers we purchase? Who will cut them? What size do we need now?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 we make 50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μm</a:t>
            </a:r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strip pitch for the prototype?</a:t>
            </a:r>
          </a:p>
          <a:p>
            <a:endParaRPr lang="en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715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F0561-B9C5-4F0C-8C5F-1626A7A89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08/02/2021</a:t>
            </a:r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8686CA-BB8F-4733-BF3E-CFBA3D241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Sergej Schuwalow, DESY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EC28BF-D3A5-4FA3-9FA4-23F481221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07C9-AB08-4994-A03A-E76508D4F7F4}" type="slidenum">
              <a:rPr lang="en-DE" smtClean="0"/>
              <a:t>2</a:t>
            </a:fld>
            <a:endParaRPr lang="en-DE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7339BBD-A7FC-4501-825F-E36DD017C8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59" y="213643"/>
            <a:ext cx="5550741" cy="614270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80AE2B7-AD52-4FC4-B757-5A760C781B26}"/>
              </a:ext>
            </a:extLst>
          </p:cNvPr>
          <p:cNvSpPr txBox="1"/>
          <p:nvPr/>
        </p:nvSpPr>
        <p:spPr>
          <a:xfrm>
            <a:off x="7351170" y="1526986"/>
            <a:ext cx="37285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Sapphire glass,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		purity 99,999% Wafers ø50 mm, thickness 100±15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0E415E-6F43-4B37-9471-024A831908E1}"/>
              </a:ext>
            </a:extLst>
          </p:cNvPr>
          <p:cNvSpPr txBox="1"/>
          <p:nvPr/>
        </p:nvSpPr>
        <p:spPr>
          <a:xfrm flipH="1">
            <a:off x="7642289" y="3562599"/>
            <a:ext cx="31462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25 pcs, 20 $/pcs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1$/cm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0E992E-74DC-4E75-8DD7-CFCECE4994FD}"/>
              </a:ext>
            </a:extLst>
          </p:cNvPr>
          <p:cNvSpPr txBox="1"/>
          <p:nvPr/>
        </p:nvSpPr>
        <p:spPr>
          <a:xfrm>
            <a:off x="8314376" y="4594259"/>
            <a:ext cx="18020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~500 $ total</a:t>
            </a:r>
            <a:endParaRPr lang="en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3812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F0561-B9C5-4F0C-8C5F-1626A7A89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08/02/2021</a:t>
            </a:r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8686CA-BB8F-4733-BF3E-CFBA3D241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Sergej Schuwalow, DESY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EC28BF-D3A5-4FA3-9FA4-23F481221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07C9-AB08-4994-A03A-E76508D4F7F4}" type="slidenum">
              <a:rPr lang="en-DE" smtClean="0"/>
              <a:t>3</a:t>
            </a:fld>
            <a:endParaRPr lang="en-DE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0AE2B7-AD52-4FC4-B757-5A760C781B26}"/>
              </a:ext>
            </a:extLst>
          </p:cNvPr>
          <p:cNvSpPr txBox="1"/>
          <p:nvPr/>
        </p:nvSpPr>
        <p:spPr>
          <a:xfrm>
            <a:off x="7837714" y="1124985"/>
            <a:ext cx="35160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Single crystal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sappfire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purity 99,996%, Plates 60×48 mm, thickness 150±25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0E415E-6F43-4B37-9471-024A831908E1}"/>
              </a:ext>
            </a:extLst>
          </p:cNvPr>
          <p:cNvSpPr txBox="1"/>
          <p:nvPr/>
        </p:nvSpPr>
        <p:spPr>
          <a:xfrm flipH="1">
            <a:off x="8096351" y="3059770"/>
            <a:ext cx="31056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16 pcs, 16332 ₽/pcs, (180 €/pcs),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6.25 €/cm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20DE8E-0867-4EB7-8F2A-DB903E938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50" y="439387"/>
            <a:ext cx="7189843" cy="59169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62076D-0267-4693-A9B0-0F60175199CB}"/>
              </a:ext>
            </a:extLst>
          </p:cNvPr>
          <p:cNvSpPr txBox="1"/>
          <p:nvPr/>
        </p:nvSpPr>
        <p:spPr>
          <a:xfrm>
            <a:off x="8787740" y="5106390"/>
            <a:ext cx="1973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~3000 € total</a:t>
            </a:r>
            <a:endParaRPr lang="en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687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F0561-B9C5-4F0C-8C5F-1626A7A89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08/02/2021</a:t>
            </a:r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8686CA-BB8F-4733-BF3E-CFBA3D241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Sergej Schuwalow, DESY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EC28BF-D3A5-4FA3-9FA4-23F481221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07C9-AB08-4994-A03A-E76508D4F7F4}" type="slidenum">
              <a:rPr lang="en-DE" smtClean="0"/>
              <a:t>4</a:t>
            </a:fld>
            <a:endParaRPr lang="en-DE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0AE2B7-AD52-4FC4-B757-5A760C781B26}"/>
              </a:ext>
            </a:extLst>
          </p:cNvPr>
          <p:cNvSpPr txBox="1"/>
          <p:nvPr/>
        </p:nvSpPr>
        <p:spPr>
          <a:xfrm>
            <a:off x="7837714" y="1124985"/>
            <a:ext cx="35160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Single crystal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sappfire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purity 99,996%, Plates 10×10 mm, thickness 100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50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0E415E-6F43-4B37-9471-024A831908E1}"/>
              </a:ext>
            </a:extLst>
          </p:cNvPr>
          <p:cNvSpPr txBox="1"/>
          <p:nvPr/>
        </p:nvSpPr>
        <p:spPr>
          <a:xfrm flipH="1">
            <a:off x="8096352" y="3187444"/>
            <a:ext cx="31056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20 pcs,  79 €/pcs,</a:t>
            </a:r>
          </a:p>
          <a:p>
            <a:pPr algn="ctr"/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79 €/cm</a:t>
            </a:r>
            <a:r>
              <a:rPr lang="en-US" sz="2400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62076D-0267-4693-A9B0-0F60175199CB}"/>
              </a:ext>
            </a:extLst>
          </p:cNvPr>
          <p:cNvSpPr txBox="1"/>
          <p:nvPr/>
        </p:nvSpPr>
        <p:spPr>
          <a:xfrm>
            <a:off x="8610600" y="4696460"/>
            <a:ext cx="1973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~1800 € total</a:t>
            </a:r>
            <a:endParaRPr lang="en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3D163D-E512-4B9C-92FD-B441DDD5BC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952" y="233390"/>
            <a:ext cx="4769579" cy="587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312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F0561-B9C5-4F0C-8C5F-1626A7A89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08/02/2021</a:t>
            </a:r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8686CA-BB8F-4733-BF3E-CFBA3D241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Sergej Schuwalow, DESY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EC28BF-D3A5-4FA3-9FA4-23F481221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07C9-AB08-4994-A03A-E76508D4F7F4}" type="slidenum">
              <a:rPr lang="en-DE" smtClean="0"/>
              <a:t>5</a:t>
            </a:fld>
            <a:endParaRPr lang="en-DE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0AE2B7-AD52-4FC4-B757-5A760C781B26}"/>
              </a:ext>
            </a:extLst>
          </p:cNvPr>
          <p:cNvSpPr txBox="1"/>
          <p:nvPr/>
        </p:nvSpPr>
        <p:spPr>
          <a:xfrm>
            <a:off x="7837714" y="1124985"/>
            <a:ext cx="336433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Single crystal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sappfire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purity 99,996%, Wafers ø100 mm, thickness 300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40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endParaRPr lang="en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0E415E-6F43-4B37-9471-024A831908E1}"/>
              </a:ext>
            </a:extLst>
          </p:cNvPr>
          <p:cNvSpPr txBox="1"/>
          <p:nvPr/>
        </p:nvSpPr>
        <p:spPr>
          <a:xfrm flipH="1">
            <a:off x="8096352" y="2910722"/>
            <a:ext cx="310569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 pcs,  200 €/pcs,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2.5 €/cm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/>
            <a:endParaRPr lang="en-US" sz="24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+cut to 30x30 mm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square plates</a:t>
            </a:r>
          </a:p>
          <a:p>
            <a:endParaRPr lang="en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62076D-0267-4693-A9B0-0F60175199CB}"/>
              </a:ext>
            </a:extLst>
          </p:cNvPr>
          <p:cNvSpPr txBox="1"/>
          <p:nvPr/>
        </p:nvSpPr>
        <p:spPr>
          <a:xfrm>
            <a:off x="8662391" y="5033645"/>
            <a:ext cx="1973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~2500 € total</a:t>
            </a:r>
            <a:endParaRPr lang="en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4061DAC-402D-466B-A8A4-E9F5DF76A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00" y="84785"/>
            <a:ext cx="5006181" cy="627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100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42C99C-0662-412A-8686-CA289344E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08/02/2021</a:t>
            </a:r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5AB32-6DAE-4198-9912-F3B9FC62A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Sergej Schuwalow, DESY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8661C2-0D94-48CA-9A36-F898F9E7B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B07C9-AB08-4994-A03A-E76508D4F7F4}" type="slidenum">
              <a:rPr lang="en-DE" smtClean="0"/>
              <a:t>6</a:t>
            </a:fld>
            <a:endParaRPr lang="en-D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675D642-C39B-4EB4-B525-4ABF3C879A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140" y="49999"/>
            <a:ext cx="5657195" cy="67580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6DAD8F1-2FB4-4A4E-BD1B-55E22BD87391}"/>
              </a:ext>
            </a:extLst>
          </p:cNvPr>
          <p:cNvSpPr txBox="1"/>
          <p:nvPr/>
        </p:nvSpPr>
        <p:spPr>
          <a:xfrm>
            <a:off x="8250382" y="4771809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Producer: Crystal GmbH,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Berlin</a:t>
            </a:r>
            <a:endParaRPr lang="en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B1BE6A-175A-46AC-9A99-771FB4AEE4FE}"/>
              </a:ext>
            </a:extLst>
          </p:cNvPr>
          <p:cNvSpPr txBox="1"/>
          <p:nvPr/>
        </p:nvSpPr>
        <p:spPr>
          <a:xfrm>
            <a:off x="8250382" y="1520595"/>
            <a:ext cx="34636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4-inch single crystal</a:t>
            </a:r>
          </a:p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sapphire wafers 0.3 mm thick</a:t>
            </a:r>
            <a:endParaRPr lang="en-D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9470F5-6506-4E3A-9D5B-D5503AA52ECF}"/>
              </a:ext>
            </a:extLst>
          </p:cNvPr>
          <p:cNvSpPr txBox="1"/>
          <p:nvPr/>
        </p:nvSpPr>
        <p:spPr>
          <a:xfrm flipH="1">
            <a:off x="8871275" y="3100036"/>
            <a:ext cx="23189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~2.5 €/cm</a:t>
            </a:r>
            <a:r>
              <a:rPr lang="en-US" sz="24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D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476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284</Words>
  <Application>Microsoft Office PowerPoint</Application>
  <PresentationFormat>Widescreen</PresentationFormat>
  <Paragraphs>50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Sapphire procurement status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Sapphire procurement status</dc:title>
  <dc:creator>Schuwalow, Sergej</dc:creator>
  <cp:lastModifiedBy>Schuwalow, Sergej</cp:lastModifiedBy>
  <cp:revision>18</cp:revision>
  <dcterms:created xsi:type="dcterms:W3CDTF">2021-02-08T06:38:28Z</dcterms:created>
  <dcterms:modified xsi:type="dcterms:W3CDTF">2021-02-08T08:53:16Z</dcterms:modified>
</cp:coreProperties>
</file>