
<file path=[Content_Types].xml><?xml version="1.0" encoding="utf-8"?>
<Types xmlns="http://schemas.openxmlformats.org/package/2006/content-types">
  <Default Extension="xml" ContentType="application/xml"/>
  <Default Extension="svg" ContentType="image/svg+xml"/>
  <Default Extension="jp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1193" r:id="rId2"/>
    <p:sldId id="932" r:id="rId3"/>
    <p:sldId id="1207" r:id="rId4"/>
    <p:sldId id="950" r:id="rId5"/>
    <p:sldId id="1201" r:id="rId6"/>
    <p:sldId id="934" r:id="rId7"/>
    <p:sldId id="944" r:id="rId8"/>
    <p:sldId id="936" r:id="rId9"/>
    <p:sldId id="1191" r:id="rId10"/>
    <p:sldId id="1199" r:id="rId11"/>
    <p:sldId id="1204" r:id="rId12"/>
    <p:sldId id="1206" r:id="rId13"/>
    <p:sldId id="937" r:id="rId14"/>
    <p:sldId id="1200" r:id="rId15"/>
    <p:sldId id="1203" r:id="rId16"/>
    <p:sldId id="120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13" userDrawn="1">
          <p15:clr>
            <a:srgbClr val="A4A3A4"/>
          </p15:clr>
        </p15:guide>
        <p15:guide id="2" pos="257"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70" autoAdjust="0"/>
    <p:restoredTop sz="81888" autoAdjust="0"/>
  </p:normalViewPr>
  <p:slideViewPr>
    <p:cSldViewPr showGuides="1">
      <p:cViewPr varScale="1">
        <p:scale>
          <a:sx n="71" d="100"/>
          <a:sy n="71" d="100"/>
        </p:scale>
        <p:origin x="-1760" y="-104"/>
      </p:cViewPr>
      <p:guideLst>
        <p:guide orient="horz" pos="913"/>
        <p:guide pos="257"/>
      </p:guideLst>
    </p:cSldViewPr>
  </p:slideViewPr>
  <p:notesTextViewPr>
    <p:cViewPr>
      <p:scale>
        <a:sx n="1" d="1"/>
        <a:sy n="1" d="1"/>
      </p:scale>
      <p:origin x="0" y="0"/>
    </p:cViewPr>
  </p:notesTextViewPr>
  <p:sorterViewPr>
    <p:cViewPr>
      <p:scale>
        <a:sx n="400" d="100"/>
        <a:sy n="400" d="100"/>
      </p:scale>
      <p:origin x="0" y="23280"/>
    </p:cViewPr>
  </p:sorterViewPr>
  <p:notesViewPr>
    <p:cSldViewPr showGuides="1">
      <p:cViewPr>
        <p:scale>
          <a:sx n="100" d="100"/>
          <a:sy n="100" d="100"/>
        </p:scale>
        <p:origin x="480" y="7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75E6C4-5F43-4FF9-96D4-21B8157BE639}" type="datetimeFigureOut">
              <a:rPr lang="de-DE" smtClean="0"/>
              <a:t>5/3/21</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E8B182-0F75-451D-B88B-ABD1C205B431}" type="slidenum">
              <a:rPr lang="de-DE" smtClean="0"/>
              <a:t>‹#›</a:t>
            </a:fld>
            <a:endParaRPr lang="de-DE"/>
          </a:p>
        </p:txBody>
      </p:sp>
    </p:spTree>
    <p:extLst>
      <p:ext uri="{BB962C8B-B14F-4D97-AF65-F5344CB8AC3E}">
        <p14:creationId xmlns:p14="http://schemas.microsoft.com/office/powerpoint/2010/main" val="391809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BD367-6A7A-405A-BFB1-15817186491F}" type="datetimeFigureOut">
              <a:rPr lang="de-DE" smtClean="0"/>
              <a:t>5/3/21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413189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B5255-5329-45F9-87F3-A2F9FB4734DF}" type="slidenum">
              <a:rPr lang="de-DE" smtClean="0"/>
              <a:t>‹#›</a:t>
            </a:fld>
            <a:endParaRPr lang="de-DE"/>
          </a:p>
        </p:txBody>
      </p:sp>
    </p:spTree>
    <p:extLst>
      <p:ext uri="{BB962C8B-B14F-4D97-AF65-F5344CB8AC3E}">
        <p14:creationId xmlns:p14="http://schemas.microsoft.com/office/powerpoint/2010/main" val="1927676706"/>
      </p:ext>
    </p:extLst>
  </p:cSld>
  <p:clrMap bg1="lt1" tx1="dk1" bg2="lt2" tx2="dk2" accent1="accent1" accent2="accent2" accent3="accent3" accent4="accent4" accent5="accent5" accent6="accent6" hlink="hlink" folHlink="folHlink"/>
  <p:hf hdr="0" ftr="0" dt="0"/>
  <p:notesStyle>
    <a:lvl1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187325"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3pPr>
    <a:lvl4pPr marL="7207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It will shine light on</a:t>
            </a:r>
          </a:p>
          <a:p>
            <a:r>
              <a:rPr lang="en-US" dirty="0"/>
              <a:t>the </a:t>
            </a:r>
            <a:r>
              <a:rPr lang="en-US" b="1" dirty="0"/>
              <a:t>cosmic history of stellar evolution</a:t>
            </a:r>
            <a:r>
              <a:rPr lang="en-US" dirty="0"/>
              <a:t>, </a:t>
            </a:r>
          </a:p>
          <a:p>
            <a:r>
              <a:rPr lang="en-US" dirty="0"/>
              <a:t>the origin (stellar versus primordial), evolution and demographics of </a:t>
            </a:r>
            <a:r>
              <a:rPr lang="en-US" b="1" dirty="0"/>
              <a:t>black holes</a:t>
            </a:r>
            <a:r>
              <a:rPr lang="en-US" dirty="0"/>
              <a:t>, </a:t>
            </a:r>
          </a:p>
          <a:p>
            <a:r>
              <a:rPr lang="en-US" dirty="0"/>
              <a:t>and the interior structure of </a:t>
            </a:r>
            <a:r>
              <a:rPr lang="en-US" b="1" dirty="0"/>
              <a:t>neutron stars</a:t>
            </a:r>
            <a:r>
              <a:rPr lang="en-US" dirty="0"/>
              <a:t>, with potentially important implications for the fundamental theory of strong interactions at ultra-high densities.</a:t>
            </a:r>
            <a:r>
              <a:rPr lang="x-none" dirty="0"/>
              <a:t> </a:t>
            </a:r>
          </a:p>
          <a:p>
            <a:pPr marL="0" indent="0">
              <a:buNone/>
            </a:pPr>
            <a:r>
              <a:rPr lang="en-US" dirty="0"/>
              <a:t>It will </a:t>
            </a:r>
          </a:p>
          <a:p>
            <a:r>
              <a:rPr lang="en-US" dirty="0"/>
              <a:t>perform exquisite tests of the theory of </a:t>
            </a:r>
            <a:r>
              <a:rPr lang="en-US" b="1" dirty="0"/>
              <a:t>General Relativity</a:t>
            </a:r>
            <a:r>
              <a:rPr lang="en-US" dirty="0"/>
              <a:t> in its strong-gravity regime. </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allow to investigate </a:t>
            </a:r>
            <a:r>
              <a:rPr lang="en-US" b="1" dirty="0"/>
              <a:t>dark matter </a:t>
            </a:r>
            <a:r>
              <a:rPr lang="en-US" dirty="0"/>
              <a:t>candidates that cannot be tested by other means</a:t>
            </a:r>
          </a:p>
          <a:p>
            <a:r>
              <a:rPr lang="en-US" dirty="0"/>
              <a:t>have the potential to elucidate the nature of </a:t>
            </a:r>
            <a:r>
              <a:rPr lang="en-US" b="1" dirty="0"/>
              <a:t>dark energy</a:t>
            </a:r>
          </a:p>
          <a:p>
            <a:r>
              <a:rPr lang="en-US" dirty="0"/>
              <a:t>lead to modifications of </a:t>
            </a:r>
            <a:r>
              <a:rPr lang="en-US" b="1" dirty="0"/>
              <a:t>General Relativity on cosmological scales</a:t>
            </a:r>
            <a:r>
              <a:rPr lang="en-US" dirty="0"/>
              <a:t>, </a:t>
            </a:r>
          </a:p>
          <a:p>
            <a:r>
              <a:rPr lang="en-US" dirty="0"/>
              <a:t>provide an image of the </a:t>
            </a:r>
            <a:r>
              <a:rPr lang="en-US" b="1" dirty="0"/>
              <a:t>earliest moments after the Big Bang</a:t>
            </a:r>
            <a:r>
              <a:rPr lang="en-US" dirty="0"/>
              <a:t> and of physics at correspondingly high-energy scales, through the detection of stochastic GW backgrounds of cosmological origin. </a:t>
            </a:r>
          </a:p>
          <a:p>
            <a:endParaRPr lang="en-US" dirty="0"/>
          </a:p>
          <a:p>
            <a:endParaRPr lang="en-US" dirty="0"/>
          </a:p>
          <a:p>
            <a:endParaRPr lang="en-US" dirty="0"/>
          </a:p>
          <a:p>
            <a:endParaRPr lang="x-none" dirty="0"/>
          </a:p>
        </p:txBody>
      </p:sp>
      <p:sp>
        <p:nvSpPr>
          <p:cNvPr id="4" name="Slide Number Placeholder 3"/>
          <p:cNvSpPr>
            <a:spLocks noGrp="1"/>
          </p:cNvSpPr>
          <p:nvPr>
            <p:ph type="sldNum" sz="quarter" idx="5"/>
          </p:nvPr>
        </p:nvSpPr>
        <p:spPr/>
        <p:txBody>
          <a:bodyPr/>
          <a:lstStyle/>
          <a:p>
            <a:fld id="{BE7B5255-5329-45F9-87F3-A2F9FB4734DF}" type="slidenum">
              <a:rPr lang="de-DE" smtClean="0"/>
              <a:t>4</a:t>
            </a:fld>
            <a:endParaRPr lang="de-DE"/>
          </a:p>
        </p:txBody>
      </p:sp>
    </p:spTree>
    <p:extLst>
      <p:ext uri="{BB962C8B-B14F-4D97-AF65-F5344CB8AC3E}">
        <p14:creationId xmlns:p14="http://schemas.microsoft.com/office/powerpoint/2010/main" val="227042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It will shine light on</a:t>
            </a:r>
          </a:p>
          <a:p>
            <a:r>
              <a:rPr lang="en-US" dirty="0"/>
              <a:t>the </a:t>
            </a:r>
            <a:r>
              <a:rPr lang="en-US" b="1" dirty="0"/>
              <a:t>cosmic history of stellar evolution</a:t>
            </a:r>
            <a:r>
              <a:rPr lang="en-US" dirty="0"/>
              <a:t>, </a:t>
            </a:r>
          </a:p>
          <a:p>
            <a:r>
              <a:rPr lang="en-US" dirty="0"/>
              <a:t>the origin (stellar versus primordial), evolution and demographics of </a:t>
            </a:r>
            <a:r>
              <a:rPr lang="en-US" b="1" dirty="0"/>
              <a:t>black holes</a:t>
            </a:r>
            <a:r>
              <a:rPr lang="en-US" dirty="0"/>
              <a:t>, </a:t>
            </a:r>
          </a:p>
          <a:p>
            <a:r>
              <a:rPr lang="en-US" dirty="0"/>
              <a:t>and the interior structure of </a:t>
            </a:r>
            <a:r>
              <a:rPr lang="en-US" b="1" dirty="0"/>
              <a:t>neutron stars</a:t>
            </a:r>
            <a:r>
              <a:rPr lang="en-US" dirty="0"/>
              <a:t>, with potentially important implications for the fundamental theory of strong interactions at ultra-high densities.</a:t>
            </a:r>
            <a:r>
              <a:rPr lang="x-none" dirty="0"/>
              <a:t> </a:t>
            </a:r>
          </a:p>
          <a:p>
            <a:pPr marL="0" indent="0">
              <a:buNone/>
            </a:pPr>
            <a:r>
              <a:rPr lang="en-US" dirty="0"/>
              <a:t>It will </a:t>
            </a:r>
          </a:p>
          <a:p>
            <a:r>
              <a:rPr lang="en-US" dirty="0"/>
              <a:t>perform exquisite tests of the theory of </a:t>
            </a:r>
            <a:r>
              <a:rPr lang="en-US" b="1" dirty="0"/>
              <a:t>General Relativity</a:t>
            </a:r>
            <a:r>
              <a:rPr lang="en-US" dirty="0"/>
              <a:t> in its strong-gravity regime. </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allow to investigate </a:t>
            </a:r>
            <a:r>
              <a:rPr lang="en-US" b="1" dirty="0"/>
              <a:t>dark matter </a:t>
            </a:r>
            <a:r>
              <a:rPr lang="en-US" dirty="0"/>
              <a:t>candidates that cannot be tested by other means</a:t>
            </a:r>
          </a:p>
          <a:p>
            <a:r>
              <a:rPr lang="en-US" dirty="0"/>
              <a:t>have the potential to elucidate the nature of </a:t>
            </a:r>
            <a:r>
              <a:rPr lang="en-US" b="1" dirty="0"/>
              <a:t>dark energy</a:t>
            </a:r>
          </a:p>
          <a:p>
            <a:r>
              <a:rPr lang="en-US" dirty="0"/>
              <a:t>lead to modifications of </a:t>
            </a:r>
            <a:r>
              <a:rPr lang="en-US" b="1" dirty="0"/>
              <a:t>General Relativity on cosmological scales</a:t>
            </a:r>
            <a:r>
              <a:rPr lang="en-US" dirty="0"/>
              <a:t>, </a:t>
            </a:r>
          </a:p>
          <a:p>
            <a:r>
              <a:rPr lang="en-US" dirty="0"/>
              <a:t>provide an image of the </a:t>
            </a:r>
            <a:r>
              <a:rPr lang="en-US" b="1" dirty="0"/>
              <a:t>earliest moments after the Big Bang</a:t>
            </a:r>
            <a:r>
              <a:rPr lang="en-US" dirty="0"/>
              <a:t> and of physics at correspondingly high-energy scales, through the detection of stochastic GW backgrounds of cosmological origin. </a:t>
            </a:r>
          </a:p>
          <a:p>
            <a:endParaRPr lang="en-US" dirty="0"/>
          </a:p>
          <a:p>
            <a:endParaRPr lang="en-US" dirty="0"/>
          </a:p>
          <a:p>
            <a:endParaRPr lang="en-US" dirty="0"/>
          </a:p>
          <a:p>
            <a:endParaRPr lang="x-none" dirty="0"/>
          </a:p>
        </p:txBody>
      </p:sp>
      <p:sp>
        <p:nvSpPr>
          <p:cNvPr id="4" name="Slide Number Placeholder 3"/>
          <p:cNvSpPr>
            <a:spLocks noGrp="1"/>
          </p:cNvSpPr>
          <p:nvPr>
            <p:ph type="sldNum" sz="quarter" idx="5"/>
          </p:nvPr>
        </p:nvSpPr>
        <p:spPr/>
        <p:txBody>
          <a:bodyPr/>
          <a:lstStyle/>
          <a:p>
            <a:fld id="{BE7B5255-5329-45F9-87F3-A2F9FB4734DF}" type="slidenum">
              <a:rPr lang="de-DE" smtClean="0"/>
              <a:t>5</a:t>
            </a:fld>
            <a:endParaRPr lang="de-DE"/>
          </a:p>
        </p:txBody>
      </p:sp>
    </p:spTree>
    <p:extLst>
      <p:ext uri="{BB962C8B-B14F-4D97-AF65-F5344CB8AC3E}">
        <p14:creationId xmlns:p14="http://schemas.microsoft.com/office/powerpoint/2010/main" val="227042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E7B5255-5329-45F9-87F3-A2F9FB4734DF}" type="slidenum">
              <a:rPr lang="de-DE" smtClean="0"/>
              <a:t>7</a:t>
            </a:fld>
            <a:endParaRPr lang="de-DE"/>
          </a:p>
        </p:txBody>
      </p:sp>
    </p:spTree>
    <p:extLst>
      <p:ext uri="{BB962C8B-B14F-4D97-AF65-F5344CB8AC3E}">
        <p14:creationId xmlns:p14="http://schemas.microsoft.com/office/powerpoint/2010/main" val="167706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E7B5255-5329-45F9-87F3-A2F9FB4734DF}" type="slidenum">
              <a:rPr lang="de-DE" smtClean="0"/>
              <a:t>12</a:t>
            </a:fld>
            <a:endParaRPr lang="de-DE"/>
          </a:p>
        </p:txBody>
      </p:sp>
    </p:spTree>
    <p:extLst>
      <p:ext uri="{BB962C8B-B14F-4D97-AF65-F5344CB8AC3E}">
        <p14:creationId xmlns:p14="http://schemas.microsoft.com/office/powerpoint/2010/main" val="83696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E7B5255-5329-45F9-87F3-A2F9FB4734DF}" type="slidenum">
              <a:rPr lang="de-DE" smtClean="0"/>
              <a:t>13</a:t>
            </a:fld>
            <a:endParaRPr lang="de-DE"/>
          </a:p>
        </p:txBody>
      </p:sp>
    </p:spTree>
    <p:extLst>
      <p:ext uri="{BB962C8B-B14F-4D97-AF65-F5344CB8AC3E}">
        <p14:creationId xmlns:p14="http://schemas.microsoft.com/office/powerpoint/2010/main" val="137448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en-US" noProof="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800"/>
            </a:lvl1pPr>
          </a:lstStyle>
          <a:p>
            <a:pPr lvl="0"/>
            <a:r>
              <a:rPr lang="en-US" noProof="0"/>
              <a:t>Edit Master text styles</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3032" y="5669842"/>
            <a:ext cx="793750" cy="794193"/>
          </a:xfrm>
          <a:prstGeom prst="rect">
            <a:avLst/>
          </a:prstGeom>
        </p:spPr>
      </p:pic>
      <p:pic>
        <p:nvPicPr>
          <p:cNvPr id="7" name="Grafik 6">
            <a:extLst>
              <a:ext uri="{FF2B5EF4-FFF2-40B4-BE49-F238E27FC236}">
                <a16:creationId xmlns="" xmlns:a16="http://schemas.microsoft.com/office/drawing/2014/main" id="{A7BDDAEA-9330-49C2-BDC0-9EC5B72658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368" y="6261914"/>
            <a:ext cx="2168482" cy="160615"/>
          </a:xfrm>
          <a:prstGeom prst="rect">
            <a:avLst/>
          </a:prstGeom>
        </p:spPr>
      </p:pic>
    </p:spTree>
    <p:extLst>
      <p:ext uri="{BB962C8B-B14F-4D97-AF65-F5344CB8AC3E}">
        <p14:creationId xmlns:p14="http://schemas.microsoft.com/office/powerpoint/2010/main" val="83941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a:t>Edit Master text styles</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44746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a:t>Edit Master text styles</a:t>
            </a:r>
          </a:p>
        </p:txBody>
      </p:sp>
      <p:sp>
        <p:nvSpPr>
          <p:cNvPr id="12" name="Inhaltsplatzhalter 5">
            <a:extLst>
              <a:ext uri="{FF2B5EF4-FFF2-40B4-BE49-F238E27FC236}">
                <a16:creationId xmlns="" xmlns:a16="http://schemas.microsoft.com/office/drawing/2014/main" id="{9C675125-65B7-4F5B-AEF0-C38D81E746CF}"/>
              </a:ext>
            </a:extLst>
          </p:cNvPr>
          <p:cNvSpPr>
            <a:spLocks noGrp="1"/>
          </p:cNvSpPr>
          <p:nvPr>
            <p:ph sz="quarter" idx="18" hasCustomPrompt="1"/>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 xmlns:a16="http://schemas.microsoft.com/office/drawing/2014/main" id="{23FA31D8-E476-4ADE-8ED0-89F2667028D2}"/>
              </a:ext>
            </a:extLst>
          </p:cNvPr>
          <p:cNvSpPr>
            <a:spLocks noGrp="1"/>
          </p:cNvSpPr>
          <p:nvPr>
            <p:ph sz="quarter" idx="19" hasCustomPrompt="1"/>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916810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9" y="1406427"/>
            <a:ext cx="3708400"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9" y="3963533"/>
            <a:ext cx="3708400" cy="2454374"/>
          </a:xfrm>
        </p:spPr>
        <p:txBody>
          <a:bodyPr/>
          <a:lstStyle/>
          <a:p>
            <a:pPr lvl="0"/>
            <a:r>
              <a:rPr lang="en-US" noProof="0"/>
              <a:t>Edit Master text styles</a:t>
            </a:r>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2" name="Bildplatzhalter 6">
            <a:extLst>
              <a:ext uri="{FF2B5EF4-FFF2-40B4-BE49-F238E27FC236}">
                <a16:creationId xmlns="" xmlns:a16="http://schemas.microsoft.com/office/drawing/2014/main" id="{68AD19F6-8B2A-4294-9E9A-47F8C86A5D65}"/>
              </a:ext>
            </a:extLst>
          </p:cNvPr>
          <p:cNvSpPr>
            <a:spLocks noGrp="1"/>
          </p:cNvSpPr>
          <p:nvPr>
            <p:ph type="pic" sz="quarter" idx="18"/>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3" name="Bildplatzhalter 6">
            <a:extLst>
              <a:ext uri="{FF2B5EF4-FFF2-40B4-BE49-F238E27FC236}">
                <a16:creationId xmlns="" xmlns:a16="http://schemas.microsoft.com/office/drawing/2014/main" id="{B0BE3BFA-E3C5-48E6-ADE2-3072C916F3FE}"/>
              </a:ext>
            </a:extLst>
          </p:cNvPr>
          <p:cNvSpPr>
            <a:spLocks noGrp="1"/>
          </p:cNvSpPr>
          <p:nvPr>
            <p:ph type="pic" sz="quarter" idx="19"/>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5302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89694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7535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414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Footer Placeholder 3"/>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6"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3472297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Tree>
    <p:extLst>
      <p:ext uri="{BB962C8B-B14F-4D97-AF65-F5344CB8AC3E}">
        <p14:creationId xmlns:p14="http://schemas.microsoft.com/office/powerpoint/2010/main" val="375989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A208E4DA-F01F-4DA4-AFAC-53CEEC220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779" y="4587296"/>
            <a:ext cx="598825" cy="185118"/>
          </a:xfrm>
          <a:prstGeom prst="rect">
            <a:avLst/>
          </a:prstGeom>
        </p:spPr>
      </p:pic>
      <p:sp>
        <p:nvSpPr>
          <p:cNvPr id="5" name="Rechteck 4">
            <a:extLst>
              <a:ext uri="{FF2B5EF4-FFF2-40B4-BE49-F238E27FC236}">
                <a16:creationId xmlns="" xmlns:a16="http://schemas.microsoft.com/office/drawing/2014/main" id="{2955C6E6-DAFB-471E-9050-E05D2B8F3D0D}"/>
              </a:ext>
            </a:extLst>
          </p:cNvPr>
          <p:cNvSpPr/>
          <p:nvPr userDrawn="1"/>
        </p:nvSpPr>
        <p:spPr>
          <a:xfrm>
            <a:off x="395288" y="3980131"/>
            <a:ext cx="4572000" cy="373107"/>
          </a:xfrm>
          <a:prstGeom prst="rect">
            <a:avLst/>
          </a:prstGeom>
        </p:spPr>
        <p:txBody>
          <a:bodyPr lIns="0" tIns="0" rIns="0" bIns="0">
            <a:noAutofit/>
          </a:bodyPr>
          <a:lstStyle/>
          <a:p>
            <a:pPr>
              <a:lnSpc>
                <a:spcPct val="110000"/>
              </a:lnSpc>
            </a:pPr>
            <a:r>
              <a:rPr lang="de-DE" b="1" dirty="0"/>
              <a:t>Contact</a:t>
            </a:r>
          </a:p>
        </p:txBody>
      </p:sp>
      <p:sp>
        <p:nvSpPr>
          <p:cNvPr id="6" name="Rechteck 5">
            <a:extLst>
              <a:ext uri="{FF2B5EF4-FFF2-40B4-BE49-F238E27FC236}">
                <a16:creationId xmlns="" xmlns:a16="http://schemas.microsoft.com/office/drawing/2014/main" id="{3F6E932F-91BF-4BB6-A060-480141891B9A}"/>
              </a:ext>
            </a:extLst>
          </p:cNvPr>
          <p:cNvSpPr/>
          <p:nvPr userDrawn="1"/>
        </p:nvSpPr>
        <p:spPr>
          <a:xfrm>
            <a:off x="395288" y="4516739"/>
            <a:ext cx="2700548" cy="1899935"/>
          </a:xfrm>
          <a:prstGeom prst="rect">
            <a:avLst/>
          </a:prstGeom>
        </p:spPr>
        <p:txBody>
          <a:bodyPr lIns="0" tIns="0" rIns="0" bIns="0">
            <a:noAutofit/>
          </a:bodyPr>
          <a:lstStyle/>
          <a:p>
            <a:pPr>
              <a:lnSpc>
                <a:spcPct val="120000"/>
              </a:lnSpc>
              <a:tabLst>
                <a:tab pos="715963" algn="l"/>
              </a:tabLst>
            </a:pPr>
            <a:r>
              <a:rPr lang="de-DE" dirty="0"/>
              <a:t>	Deutsches </a:t>
            </a:r>
          </a:p>
          <a:p>
            <a:pPr>
              <a:lnSpc>
                <a:spcPct val="120000"/>
              </a:lnSpc>
            </a:pPr>
            <a:r>
              <a:rPr lang="de-DE" dirty="0"/>
              <a:t>Elektronen-Synchrotron</a:t>
            </a:r>
          </a:p>
          <a:p>
            <a:pPr>
              <a:lnSpc>
                <a:spcPct val="120000"/>
              </a:lnSpc>
            </a:pPr>
            <a:endParaRPr lang="de-DE" dirty="0"/>
          </a:p>
          <a:p>
            <a:pPr>
              <a:lnSpc>
                <a:spcPct val="120000"/>
              </a:lnSpc>
            </a:pPr>
            <a:r>
              <a:rPr lang="de-DE" dirty="0"/>
              <a:t>www.desy.de</a:t>
            </a:r>
          </a:p>
        </p:txBody>
      </p:sp>
      <p:sp>
        <p:nvSpPr>
          <p:cNvPr id="7" name="Textplatzhalter 7">
            <a:extLst>
              <a:ext uri="{FF2B5EF4-FFF2-40B4-BE49-F238E27FC236}">
                <a16:creationId xmlns="" xmlns:a16="http://schemas.microsoft.com/office/drawing/2014/main" id="{79C784CF-EB19-427C-881F-56D046C3083A}"/>
              </a:ext>
            </a:extLst>
          </p:cNvPr>
          <p:cNvSpPr>
            <a:spLocks noGrp="1"/>
          </p:cNvSpPr>
          <p:nvPr>
            <p:ph type="body" sz="quarter" idx="10"/>
          </p:nvPr>
        </p:nvSpPr>
        <p:spPr>
          <a:xfrm>
            <a:off x="3599891" y="4516739"/>
            <a:ext cx="5148821" cy="1899936"/>
          </a:xfrm>
        </p:spPr>
        <p:txBody>
          <a:bodyPr/>
          <a:lstStyle>
            <a:lvl1pPr marL="0" indent="0">
              <a:lnSpc>
                <a:spcPct val="120000"/>
              </a:lnSpc>
              <a:spcAft>
                <a:spcPts val="0"/>
              </a:spcAft>
              <a:buNone/>
              <a:defRPr/>
            </a:lvl1pPr>
            <a:lvl2pPr marL="361950" indent="0">
              <a:buNone/>
              <a:defRPr/>
            </a:lvl2pPr>
          </a:lstStyle>
          <a:p>
            <a:pPr lvl="0"/>
            <a:r>
              <a:rPr lang="en-US"/>
              <a:t>Edit Master text styles</a:t>
            </a:r>
          </a:p>
        </p:txBody>
      </p:sp>
    </p:spTree>
    <p:extLst>
      <p:ext uri="{BB962C8B-B14F-4D97-AF65-F5344CB8AC3E}">
        <p14:creationId xmlns:p14="http://schemas.microsoft.com/office/powerpoint/2010/main" val="325307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389475" y="103188"/>
            <a:ext cx="11360151" cy="544512"/>
          </a:xfrm>
        </p:spPr>
        <p:txBody>
          <a:bodyPr/>
          <a:lstStyle/>
          <a:p>
            <a:r>
              <a:rPr lang="en-US"/>
              <a:t>Click to edit Master title style</a:t>
            </a:r>
            <a:endParaRPr lang="de-DE"/>
          </a:p>
        </p:txBody>
      </p:sp>
      <p:sp>
        <p:nvSpPr>
          <p:cNvPr id="7" name="Content Placeholder 2"/>
          <p:cNvSpPr>
            <a:spLocks noGrp="1"/>
          </p:cNvSpPr>
          <p:nvPr>
            <p:ph idx="1"/>
          </p:nvPr>
        </p:nvSpPr>
        <p:spPr>
          <a:xfrm>
            <a:off x="376775" y="977904"/>
            <a:ext cx="11360151" cy="479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40952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2" y="1"/>
            <a:ext cx="12191997" cy="3429001"/>
          </a:xfrm>
          <a:solidFill>
            <a:schemeClr val="tx2"/>
          </a:solidFill>
        </p:spPr>
        <p:txBody>
          <a:bodyPr anchor="ctr"/>
          <a:lstStyle>
            <a:lvl1pPr marL="0" indent="0" algn="ctr">
              <a:buNone/>
              <a:defRPr/>
            </a:lvl1pPr>
          </a:lstStyle>
          <a:p>
            <a:r>
              <a:rPr lang="en-US" noProof="0"/>
              <a:t>Click icon to add picture</a:t>
            </a:r>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407987" y="2335014"/>
            <a:ext cx="113760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2" name="Textplatzhalter 11"/>
          <p:cNvSpPr>
            <a:spLocks noGrp="1"/>
          </p:cNvSpPr>
          <p:nvPr>
            <p:ph type="body" sz="quarter" idx="10"/>
          </p:nvPr>
        </p:nvSpPr>
        <p:spPr>
          <a:xfrm>
            <a:off x="414396" y="4096780"/>
            <a:ext cx="11369548" cy="700373"/>
          </a:xfrm>
        </p:spPr>
        <p:txBody>
          <a:bodyPr/>
          <a:lstStyle>
            <a:lvl1pPr marL="0" indent="0">
              <a:spcAft>
                <a:spcPts val="0"/>
              </a:spcAft>
              <a:buNone/>
              <a:defRPr sz="1800"/>
            </a:lvl1pPr>
          </a:lstStyle>
          <a:p>
            <a:pPr lvl="0"/>
            <a:r>
              <a:rPr lang="en-US" noProof="0"/>
              <a:t>Edit Master text styles</a:t>
            </a:r>
          </a:p>
        </p:txBody>
      </p:sp>
      <p:pic>
        <p:nvPicPr>
          <p:cNvPr id="8" name="Grafik 7">
            <a:extLst>
              <a:ext uri="{FF2B5EF4-FFF2-40B4-BE49-F238E27FC236}">
                <a16:creationId xmlns="" xmlns:a16="http://schemas.microsoft.com/office/drawing/2014/main" id="{25629FEB-7EDF-4566-BF2D-9E9B8D44D5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6261914"/>
            <a:ext cx="2168482" cy="160615"/>
          </a:xfrm>
          <a:prstGeom prst="rect">
            <a:avLst/>
          </a:prstGeom>
        </p:spPr>
      </p:pic>
      <p:pic>
        <p:nvPicPr>
          <p:cNvPr id="10" name="Grafik 9">
            <a:extLst>
              <a:ext uri="{FF2B5EF4-FFF2-40B4-BE49-F238E27FC236}">
                <a16:creationId xmlns="" xmlns:a16="http://schemas.microsoft.com/office/drawing/2014/main" id="{338F9ECC-B605-4D88-9A7C-3D46425084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3032" y="5669842"/>
            <a:ext cx="793750" cy="794193"/>
          </a:xfrm>
          <a:prstGeom prst="rect">
            <a:avLst/>
          </a:prstGeom>
        </p:spPr>
      </p:pic>
    </p:spTree>
    <p:extLst>
      <p:ext uri="{BB962C8B-B14F-4D97-AF65-F5344CB8AC3E}">
        <p14:creationId xmlns:p14="http://schemas.microsoft.com/office/powerpoint/2010/main" val="860856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376805" y="977917"/>
            <a:ext cx="5577417" cy="47926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p:cNvSpPr>
            <a:spLocks noGrp="1"/>
          </p:cNvSpPr>
          <p:nvPr>
            <p:ph sz="half" idx="2"/>
          </p:nvPr>
        </p:nvSpPr>
        <p:spPr>
          <a:xfrm>
            <a:off x="6157384" y="977917"/>
            <a:ext cx="5579533" cy="47926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3490129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6306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bg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4575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accent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262023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p:txBody>
          <a:bodyPr/>
          <a:lstStyle/>
          <a:p>
            <a:pPr lvl="0"/>
            <a:r>
              <a:rPr lang="en-US" noProof="0"/>
              <a:t>Edit Master text styles</a:t>
            </a:r>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Tree>
    <p:extLst>
      <p:ext uri="{BB962C8B-B14F-4D97-AF65-F5344CB8AC3E}">
        <p14:creationId xmlns:p14="http://schemas.microsoft.com/office/powerpoint/2010/main" val="173340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407988" y="1406427"/>
            <a:ext cx="5616575" cy="5010249"/>
          </a:xfrm>
        </p:spPr>
        <p:txBody>
          <a:bodyPr/>
          <a:lstStyle/>
          <a:p>
            <a:pPr lvl="0"/>
            <a:r>
              <a:rPr lang="en-US" noProof="0"/>
              <a:t>Edit Master text styles</a:t>
            </a:r>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6" name="Content Placeholder 2"/>
          <p:cNvSpPr>
            <a:spLocks noGrp="1"/>
          </p:cNvSpPr>
          <p:nvPr>
            <p:ph idx="14"/>
          </p:nvPr>
        </p:nvSpPr>
        <p:spPr>
          <a:xfrm>
            <a:off x="6167439" y="1406427"/>
            <a:ext cx="5616574" cy="5010249"/>
          </a:xfrm>
        </p:spPr>
        <p:txBody>
          <a:bodyPr/>
          <a:lstStyle/>
          <a:p>
            <a:pPr lvl="0"/>
            <a:r>
              <a:rPr lang="en-US" noProof="0"/>
              <a:t>Edit Master text styles</a:t>
            </a:r>
          </a:p>
        </p:txBody>
      </p:sp>
    </p:spTree>
    <p:extLst>
      <p:ext uri="{BB962C8B-B14F-4D97-AF65-F5344CB8AC3E}">
        <p14:creationId xmlns:p14="http://schemas.microsoft.com/office/powerpoint/2010/main" val="35487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407989" y="1406427"/>
            <a:ext cx="3708400" cy="5010249"/>
          </a:xfrm>
        </p:spPr>
        <p:txBody>
          <a:bodyPr/>
          <a:lstStyle/>
          <a:p>
            <a:pPr lvl="0"/>
            <a:r>
              <a:rPr lang="en-US" noProof="0"/>
              <a:t>Edit Master text styles</a:t>
            </a:r>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6" name="Content Placeholder 2"/>
          <p:cNvSpPr>
            <a:spLocks noGrp="1"/>
          </p:cNvSpPr>
          <p:nvPr>
            <p:ph idx="14"/>
          </p:nvPr>
        </p:nvSpPr>
        <p:spPr>
          <a:xfrm>
            <a:off x="4259263" y="1406427"/>
            <a:ext cx="3673475" cy="5010249"/>
          </a:xfrm>
        </p:spPr>
        <p:txBody>
          <a:bodyPr/>
          <a:lstStyle/>
          <a:p>
            <a:pPr lvl="0"/>
            <a:r>
              <a:rPr lang="en-US" noProof="0"/>
              <a:t>Edit Master text styles</a:t>
            </a:r>
          </a:p>
        </p:txBody>
      </p:sp>
      <p:sp>
        <p:nvSpPr>
          <p:cNvPr id="7" name="Content Placeholder 2"/>
          <p:cNvSpPr>
            <a:spLocks noGrp="1"/>
          </p:cNvSpPr>
          <p:nvPr>
            <p:ph idx="15"/>
          </p:nvPr>
        </p:nvSpPr>
        <p:spPr>
          <a:xfrm>
            <a:off x="8075612" y="1406427"/>
            <a:ext cx="3708399" cy="5010249"/>
          </a:xfrm>
        </p:spPr>
        <p:txBody>
          <a:bodyPr/>
          <a:lstStyle/>
          <a:p>
            <a:pPr lvl="0"/>
            <a:r>
              <a:rPr lang="en-US" noProof="0"/>
              <a:t>Edit Master text styles</a:t>
            </a:r>
          </a:p>
        </p:txBody>
      </p:sp>
    </p:spTree>
    <p:extLst>
      <p:ext uri="{BB962C8B-B14F-4D97-AF65-F5344CB8AC3E}">
        <p14:creationId xmlns:p14="http://schemas.microsoft.com/office/powerpoint/2010/main" val="383480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a:t>Edit Master text styles</a:t>
            </a:r>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en-US" noProof="0"/>
              <a:t>Click icon to add picture</a:t>
            </a:r>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47116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Footer Placeholder 4"/>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a:t>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a:t>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a:t>Edit Master text styles</a:t>
            </a:r>
          </a:p>
        </p:txBody>
      </p:sp>
      <p:sp>
        <p:nvSpPr>
          <p:cNvPr id="12" name="Inhaltsplatzhalter 5">
            <a:extLst>
              <a:ext uri="{FF2B5EF4-FFF2-40B4-BE49-F238E27FC236}">
                <a16:creationId xmlns="" xmlns:a16="http://schemas.microsoft.com/office/drawing/2014/main" id="{2E8BFC49-6C4E-4A78-A7A9-0AB60943F6F7}"/>
              </a:ext>
            </a:extLst>
          </p:cNvPr>
          <p:cNvSpPr>
            <a:spLocks noGrp="1"/>
          </p:cNvSpPr>
          <p:nvPr>
            <p:ph sz="quarter" idx="18" hasCustomPrompt="1"/>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 xmlns:a16="http://schemas.microsoft.com/office/drawing/2014/main" id="{6B2B23C8-8ABC-4DC4-A6B8-3AA482F34140}"/>
              </a:ext>
            </a:extLst>
          </p:cNvPr>
          <p:cNvSpPr>
            <a:spLocks noGrp="1"/>
          </p:cNvSpPr>
          <p:nvPr>
            <p:ph sz="quarter" idx="19" hasCustomPrompt="1"/>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28587880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5" name="Footer Placeholder 4"/>
          <p:cNvSpPr>
            <a:spLocks noGrp="1"/>
          </p:cNvSpPr>
          <p:nvPr>
            <p:ph type="ftr" sz="quarter" idx="3"/>
          </p:nvPr>
        </p:nvSpPr>
        <p:spPr>
          <a:xfrm>
            <a:off x="791578" y="6580800"/>
            <a:ext cx="9948937" cy="186841"/>
          </a:xfrm>
          <a:prstGeom prst="rect">
            <a:avLst/>
          </a:prstGeom>
        </p:spPr>
        <p:txBody>
          <a:bodyPr vert="horz" lIns="0" tIns="0" rIns="0" bIns="0" rtlCol="0" anchor="t" anchorCtr="0">
            <a:noAutofit/>
          </a:bodyPr>
          <a:lstStyle>
            <a:lvl1pPr algn="l">
              <a:defRPr sz="1000">
                <a:solidFill>
                  <a:schemeClr val="tx1"/>
                </a:solidFill>
              </a:defRPr>
            </a:lvl1pPr>
          </a:lstStyle>
          <a:p>
            <a:r>
              <a:rPr lang="en-US" smtClean="0"/>
              <a:t>Joined APC+PRC meeting | May 4, 2021 | Einstein Telescope @ DESY | Marek Kowalski</a:t>
            </a:r>
            <a:endParaRPr lang="en-US" dirty="0"/>
          </a:p>
        </p:txBody>
      </p:sp>
      <p:sp>
        <p:nvSpPr>
          <p:cNvPr id="14" name="Textfeld 13"/>
          <p:cNvSpPr txBox="1"/>
          <p:nvPr userDrawn="1"/>
        </p:nvSpPr>
        <p:spPr>
          <a:xfrm>
            <a:off x="10848528" y="6580800"/>
            <a:ext cx="935485" cy="186841"/>
          </a:xfrm>
          <a:prstGeom prst="rect">
            <a:avLst/>
          </a:prstGeom>
          <a:noFill/>
        </p:spPr>
        <p:txBody>
          <a:bodyPr wrap="square" lIns="0" tIns="0" rIns="0" bIns="0" rtlCol="0">
            <a:noAutofit/>
          </a:bodyPr>
          <a:lstStyle/>
          <a:p>
            <a:pPr algn="r"/>
            <a:r>
              <a:rPr lang="en-US" sz="1000" b="1" noProof="0" dirty="0"/>
              <a:t>Page </a:t>
            </a:r>
            <a:fld id="{0427E4B2-AC28-443E-BE04-5CD55098A90B}" type="slidenum">
              <a:rPr lang="en-US" sz="1000" b="1" noProof="0" smtClean="0"/>
              <a:pPr algn="r"/>
              <a:t>‹#›</a:t>
            </a:fld>
            <a:endParaRPr lang="en-US" sz="1000" b="1" noProof="0" dirty="0"/>
          </a:p>
        </p:txBody>
      </p:sp>
      <p:pic>
        <p:nvPicPr>
          <p:cNvPr id="10" name="Grafik 9">
            <a:extLst>
              <a:ext uri="{FF2B5EF4-FFF2-40B4-BE49-F238E27FC236}">
                <a16:creationId xmlns="" xmlns:a16="http://schemas.microsoft.com/office/drawing/2014/main" id="{A7829311-53B7-4C59-9288-3343CCC381FC}"/>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03112" y="6614019"/>
            <a:ext cx="325552" cy="100639"/>
          </a:xfrm>
          <a:prstGeom prst="rect">
            <a:avLst/>
          </a:prstGeom>
        </p:spPr>
      </p:pic>
    </p:spTree>
    <p:extLst>
      <p:ext uri="{BB962C8B-B14F-4D97-AF65-F5344CB8AC3E}">
        <p14:creationId xmlns:p14="http://schemas.microsoft.com/office/powerpoint/2010/main" val="284529931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80" r:id="rId4"/>
    <p:sldLayoutId id="2147483662" r:id="rId5"/>
    <p:sldLayoutId id="2147483668" r:id="rId6"/>
    <p:sldLayoutId id="2147483673" r:id="rId7"/>
    <p:sldLayoutId id="2147483670" r:id="rId8"/>
    <p:sldLayoutId id="2147483678" r:id="rId9"/>
    <p:sldLayoutId id="2147483674" r:id="rId10"/>
    <p:sldLayoutId id="2147483679" r:id="rId11"/>
    <p:sldLayoutId id="2147483675" r:id="rId12"/>
    <p:sldLayoutId id="2147483669" r:id="rId13"/>
    <p:sldLayoutId id="2147483676" r:id="rId14"/>
    <p:sldLayoutId id="2147483677" r:id="rId15"/>
    <p:sldLayoutId id="2147483666" r:id="rId16"/>
    <p:sldLayoutId id="2147483667" r:id="rId17"/>
    <p:sldLayoutId id="2147483681" r:id="rId18"/>
    <p:sldLayoutId id="2147483683" r:id="rId19"/>
    <p:sldLayoutId id="2147483684" r:id="rId20"/>
    <p:sldLayoutId id="2147483686" r:id="rId21"/>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2.svg"/><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indoor&#10;&#10;Description automatically generated">
            <a:extLst>
              <a:ext uri="{FF2B5EF4-FFF2-40B4-BE49-F238E27FC236}">
                <a16:creationId xmlns="" xmlns:a16="http://schemas.microsoft.com/office/drawing/2014/main" id="{FCEC8504-2EEA-2A42-82A9-B866772BFD43}"/>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09" t="28105" r="109" b="7006"/>
          <a:stretch/>
        </p:blipFill>
        <p:spPr>
          <a:xfrm>
            <a:off x="15101" y="-17222"/>
            <a:ext cx="12191997" cy="4454334"/>
          </a:xfrm>
          <a:prstGeom prst="rect">
            <a:avLst/>
          </a:prstGeom>
        </p:spPr>
      </p:pic>
      <p:sp>
        <p:nvSpPr>
          <p:cNvPr id="9" name="Title 8">
            <a:extLst>
              <a:ext uri="{FF2B5EF4-FFF2-40B4-BE49-F238E27FC236}">
                <a16:creationId xmlns="" xmlns:a16="http://schemas.microsoft.com/office/drawing/2014/main" id="{ED20F622-705F-FE48-BAB8-FC682F49EE08}"/>
              </a:ext>
            </a:extLst>
          </p:cNvPr>
          <p:cNvSpPr>
            <a:spLocks noGrp="1"/>
          </p:cNvSpPr>
          <p:nvPr>
            <p:ph type="ctrTitle"/>
          </p:nvPr>
        </p:nvSpPr>
        <p:spPr/>
        <p:txBody>
          <a:bodyPr/>
          <a:lstStyle/>
          <a:p>
            <a:r>
              <a:rPr lang="de-DE" dirty="0" smtClean="0"/>
              <a:t>Einstein </a:t>
            </a:r>
            <a:r>
              <a:rPr lang="de-DE" dirty="0" err="1" smtClean="0"/>
              <a:t>Telescope</a:t>
            </a:r>
            <a:endParaRPr lang="de-DE" dirty="0"/>
          </a:p>
        </p:txBody>
      </p:sp>
      <p:sp>
        <p:nvSpPr>
          <p:cNvPr id="10" name="Subtitle 9">
            <a:extLst>
              <a:ext uri="{FF2B5EF4-FFF2-40B4-BE49-F238E27FC236}">
                <a16:creationId xmlns="" xmlns:a16="http://schemas.microsoft.com/office/drawing/2014/main" id="{35FA5809-46DD-244A-B408-A8495DEE7075}"/>
              </a:ext>
            </a:extLst>
          </p:cNvPr>
          <p:cNvSpPr>
            <a:spLocks noGrp="1"/>
          </p:cNvSpPr>
          <p:nvPr>
            <p:ph type="subTitle" idx="1"/>
          </p:nvPr>
        </p:nvSpPr>
        <p:spPr>
          <a:xfrm>
            <a:off x="373382" y="4891035"/>
            <a:ext cx="11376025" cy="889339"/>
          </a:xfrm>
        </p:spPr>
        <p:txBody>
          <a:bodyPr/>
          <a:lstStyle/>
          <a:p>
            <a:r>
              <a:rPr lang="de-DE" b="0" dirty="0" err="1" smtClean="0">
                <a:solidFill>
                  <a:schemeClr val="tx1"/>
                </a:solidFill>
              </a:rPr>
              <a:t>Joined</a:t>
            </a:r>
            <a:r>
              <a:rPr lang="de-DE" b="0" dirty="0" smtClean="0">
                <a:solidFill>
                  <a:schemeClr val="tx1"/>
                </a:solidFill>
              </a:rPr>
              <a:t> </a:t>
            </a:r>
            <a:r>
              <a:rPr lang="de-DE" b="0" dirty="0" err="1" smtClean="0">
                <a:solidFill>
                  <a:schemeClr val="tx1"/>
                </a:solidFill>
              </a:rPr>
              <a:t>session</a:t>
            </a:r>
            <a:r>
              <a:rPr lang="de-DE" b="0" dirty="0" smtClean="0">
                <a:solidFill>
                  <a:schemeClr val="tx1"/>
                </a:solidFill>
              </a:rPr>
              <a:t> APC+PRC</a:t>
            </a:r>
            <a:r>
              <a:rPr lang="de-DE" b="0" dirty="0">
                <a:solidFill>
                  <a:schemeClr val="tx1"/>
                </a:solidFill>
              </a:rPr>
              <a:t/>
            </a:r>
            <a:br>
              <a:rPr lang="de-DE" b="0" dirty="0">
                <a:solidFill>
                  <a:schemeClr val="tx1"/>
                </a:solidFill>
              </a:rPr>
            </a:br>
            <a:r>
              <a:rPr lang="de-DE" b="0" dirty="0" smtClean="0">
                <a:solidFill>
                  <a:schemeClr val="tx1"/>
                </a:solidFill>
              </a:rPr>
              <a:t>Marek Kowalski</a:t>
            </a:r>
            <a:r>
              <a:rPr lang="de-DE" b="0" dirty="0">
                <a:solidFill>
                  <a:schemeClr val="tx1"/>
                </a:solidFill>
              </a:rPr>
              <a:t/>
            </a:r>
            <a:br>
              <a:rPr lang="de-DE" b="0" dirty="0">
                <a:solidFill>
                  <a:schemeClr val="tx1"/>
                </a:solidFill>
              </a:rPr>
            </a:br>
            <a:r>
              <a:rPr lang="de-DE" b="0" dirty="0" smtClean="0">
                <a:solidFill>
                  <a:schemeClr val="tx1"/>
                </a:solidFill>
              </a:rPr>
              <a:t>May 4th, 2021</a:t>
            </a:r>
            <a:endParaRPr lang="de-DE" b="0" dirty="0">
              <a:solidFill>
                <a:schemeClr val="tx1"/>
              </a:solidFill>
            </a:endParaRPr>
          </a:p>
        </p:txBody>
      </p:sp>
      <p:sp>
        <p:nvSpPr>
          <p:cNvPr id="2" name="Text Placeholder 1">
            <a:extLst>
              <a:ext uri="{FF2B5EF4-FFF2-40B4-BE49-F238E27FC236}">
                <a16:creationId xmlns="" xmlns:a16="http://schemas.microsoft.com/office/drawing/2014/main" id="{198ED58B-43D3-AF49-AD3D-4504D054E7D4}"/>
              </a:ext>
            </a:extLst>
          </p:cNvPr>
          <p:cNvSpPr>
            <a:spLocks noGrp="1"/>
          </p:cNvSpPr>
          <p:nvPr>
            <p:ph type="body" sz="quarter" idx="10"/>
          </p:nvPr>
        </p:nvSpPr>
        <p:spPr>
          <a:xfrm>
            <a:off x="407987" y="3566834"/>
            <a:ext cx="11369548" cy="700373"/>
          </a:xfrm>
        </p:spPr>
        <p:txBody>
          <a:bodyPr/>
          <a:lstStyle/>
          <a:p>
            <a:r>
              <a:rPr lang="x-none" dirty="0">
                <a:solidFill>
                  <a:schemeClr val="bg1"/>
                </a:solidFill>
              </a:rPr>
              <a:t>DESY’s </a:t>
            </a:r>
            <a:r>
              <a:rPr lang="x-none" dirty="0" smtClean="0">
                <a:solidFill>
                  <a:schemeClr val="bg1"/>
                </a:solidFill>
              </a:rPr>
              <a:t>p</a:t>
            </a:r>
            <a:r>
              <a:rPr lang="en-US" dirty="0" err="1" smtClean="0">
                <a:solidFill>
                  <a:schemeClr val="bg1"/>
                </a:solidFill>
              </a:rPr>
              <a:t>otential</a:t>
            </a:r>
            <a:r>
              <a:rPr lang="en-US" dirty="0" smtClean="0">
                <a:solidFill>
                  <a:schemeClr val="bg1"/>
                </a:solidFill>
              </a:rPr>
              <a:t> p</a:t>
            </a:r>
            <a:r>
              <a:rPr lang="x-none" dirty="0" smtClean="0">
                <a:solidFill>
                  <a:schemeClr val="bg1"/>
                </a:solidFill>
              </a:rPr>
              <a:t>ath </a:t>
            </a:r>
            <a:r>
              <a:rPr lang="x-none" dirty="0">
                <a:solidFill>
                  <a:schemeClr val="bg1"/>
                </a:solidFill>
              </a:rPr>
              <a:t>into the Einstein Telescope</a:t>
            </a:r>
          </a:p>
        </p:txBody>
      </p:sp>
    </p:spTree>
    <p:extLst>
      <p:ext uri="{BB962C8B-B14F-4D97-AF65-F5344CB8AC3E}">
        <p14:creationId xmlns:p14="http://schemas.microsoft.com/office/powerpoint/2010/main" val="2297904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Fig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260648"/>
            <a:ext cx="4079775" cy="2536240"/>
          </a:xfrm>
          <a:prstGeom prst="rect">
            <a:avLst/>
          </a:prstGeom>
        </p:spPr>
      </p:pic>
      <p:sp>
        <p:nvSpPr>
          <p:cNvPr id="4" name="Footer Placeholder 3">
            <a:extLst>
              <a:ext uri="{FF2B5EF4-FFF2-40B4-BE49-F238E27FC236}">
                <a16:creationId xmlns="" xmlns:a16="http://schemas.microsoft.com/office/drawing/2014/main" id="{BF42E505-AB14-774F-942F-8ADE6B1A338A}"/>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10" name="Text Placeholder 9">
            <a:extLst>
              <a:ext uri="{FF2B5EF4-FFF2-40B4-BE49-F238E27FC236}">
                <a16:creationId xmlns="" xmlns:a16="http://schemas.microsoft.com/office/drawing/2014/main" id="{10CB4F1B-64D4-3B4A-9DB2-626E71C0C665}"/>
              </a:ext>
            </a:extLst>
          </p:cNvPr>
          <p:cNvSpPr>
            <a:spLocks noGrp="1"/>
          </p:cNvSpPr>
          <p:nvPr>
            <p:ph type="body" sz="quarter" idx="13"/>
          </p:nvPr>
        </p:nvSpPr>
        <p:spPr/>
        <p:txBody>
          <a:bodyPr/>
          <a:lstStyle/>
          <a:p>
            <a:r>
              <a:rPr lang="en-US" dirty="0" smtClean="0"/>
              <a:t>Opportunities identified by DESY ET Task force</a:t>
            </a:r>
            <a:endParaRPr lang="x-none" dirty="0"/>
          </a:p>
        </p:txBody>
      </p:sp>
      <p:sp>
        <p:nvSpPr>
          <p:cNvPr id="6" name="TextBox 5"/>
          <p:cNvSpPr txBox="1"/>
          <p:nvPr/>
        </p:nvSpPr>
        <p:spPr>
          <a:xfrm>
            <a:off x="9333740" y="2730406"/>
            <a:ext cx="2666916" cy="338554"/>
          </a:xfrm>
          <a:prstGeom prst="rect">
            <a:avLst/>
          </a:prstGeom>
          <a:noFill/>
        </p:spPr>
        <p:txBody>
          <a:bodyPr wrap="none" rtlCol="0">
            <a:spAutoFit/>
          </a:bodyPr>
          <a:lstStyle/>
          <a:p>
            <a:r>
              <a:rPr lang="en-US" sz="1600" dirty="0" smtClean="0"/>
              <a:t>R. Porto, GWAT group logo </a:t>
            </a:r>
          </a:p>
        </p:txBody>
      </p:sp>
      <p:sp>
        <p:nvSpPr>
          <p:cNvPr id="12" name="Content Placeholder 8">
            <a:extLst>
              <a:ext uri="{FF2B5EF4-FFF2-40B4-BE49-F238E27FC236}">
                <a16:creationId xmlns="" xmlns:a16="http://schemas.microsoft.com/office/drawing/2014/main" id="{E1486E9F-658B-6E4E-9B17-EB24C50083A7}"/>
              </a:ext>
            </a:extLst>
          </p:cNvPr>
          <p:cNvSpPr txBox="1">
            <a:spLocks/>
          </p:cNvSpPr>
          <p:nvPr/>
        </p:nvSpPr>
        <p:spPr>
          <a:xfrm>
            <a:off x="560387" y="1803127"/>
            <a:ext cx="11376025" cy="5010249"/>
          </a:xfrm>
          <a:prstGeom prst="rect">
            <a:avLst/>
          </a:prstGeom>
        </p:spPr>
        <p:txBody>
          <a:bodyPr vert="horz" lIns="0" tIns="0" rIns="0" bIns="0" rtlCol="0" anchor="t" anchorCtr="0">
            <a:noAutofit/>
          </a:bodyPr>
          <a:lst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Technological Opportunities:</a:t>
            </a:r>
          </a:p>
          <a:p>
            <a:r>
              <a:rPr lang="en-US" dirty="0" smtClean="0"/>
              <a:t>Low-Noise, high-power Lasers </a:t>
            </a:r>
          </a:p>
          <a:p>
            <a:r>
              <a:rPr lang="en-US" dirty="0" smtClean="0"/>
              <a:t>Large Area Optical Mirrors</a:t>
            </a:r>
          </a:p>
          <a:p>
            <a:r>
              <a:rPr lang="en-US" dirty="0" err="1" smtClean="0"/>
              <a:t>Interferometric</a:t>
            </a:r>
            <a:r>
              <a:rPr lang="en-US" dirty="0" smtClean="0"/>
              <a:t> </a:t>
            </a:r>
            <a:r>
              <a:rPr lang="en-US" dirty="0" err="1" smtClean="0"/>
              <a:t>facil</a:t>
            </a:r>
            <a:r>
              <a:rPr lang="en-US" dirty="0" smtClean="0"/>
              <a:t>. (</a:t>
            </a:r>
            <a:r>
              <a:rPr lang="en-US" dirty="0" smtClean="0"/>
              <a:t>e.g. </a:t>
            </a:r>
            <a:r>
              <a:rPr lang="en-US" dirty="0" smtClean="0"/>
              <a:t>ALPSII) </a:t>
            </a:r>
            <a:endParaRPr lang="en-US" b="1" dirty="0" smtClean="0"/>
          </a:p>
          <a:p>
            <a:r>
              <a:rPr lang="en-US" dirty="0" smtClean="0"/>
              <a:t>Fiber Optic Networks for Seismic </a:t>
            </a:r>
            <a:r>
              <a:rPr lang="en-US" dirty="0" smtClean="0"/>
              <a:t>Sensing</a:t>
            </a:r>
            <a:endParaRPr lang="en-US" dirty="0" smtClean="0"/>
          </a:p>
          <a:p>
            <a:pPr marL="0" indent="0">
              <a:buFont typeface="Arial" panose="020B0604020202020204" pitchFamily="34" charset="0"/>
              <a:buNone/>
            </a:pPr>
            <a:r>
              <a:rPr lang="en-US" b="1" dirty="0" smtClean="0"/>
              <a:t>Large scale project expertise</a:t>
            </a:r>
          </a:p>
          <a:p>
            <a:r>
              <a:rPr lang="en-US" dirty="0" smtClean="0"/>
              <a:t>Vacuum </a:t>
            </a:r>
            <a:r>
              <a:rPr lang="en-US" dirty="0" smtClean="0"/>
              <a:t>systems</a:t>
            </a:r>
          </a:p>
          <a:p>
            <a:r>
              <a:rPr lang="en-US" dirty="0" smtClean="0"/>
              <a:t>Cryogenics</a:t>
            </a:r>
            <a:endParaRPr lang="en-US" dirty="0" smtClean="0"/>
          </a:p>
          <a:p>
            <a:r>
              <a:rPr lang="en-US" dirty="0" smtClean="0"/>
              <a:t>Experimental control</a:t>
            </a:r>
          </a:p>
          <a:p>
            <a:r>
              <a:rPr lang="en-US" dirty="0" smtClean="0"/>
              <a:t>Project Management </a:t>
            </a:r>
            <a:endParaRPr lang="en-US" dirty="0" smtClean="0"/>
          </a:p>
        </p:txBody>
      </p:sp>
      <p:sp>
        <p:nvSpPr>
          <p:cNvPr id="9" name="Content Placeholder 8">
            <a:extLst>
              <a:ext uri="{FF2B5EF4-FFF2-40B4-BE49-F238E27FC236}">
                <a16:creationId xmlns="" xmlns:a16="http://schemas.microsoft.com/office/drawing/2014/main" id="{E1486E9F-658B-6E4E-9B17-EB24C50083A7}"/>
              </a:ext>
            </a:extLst>
          </p:cNvPr>
          <p:cNvSpPr>
            <a:spLocks noGrp="1"/>
          </p:cNvSpPr>
          <p:nvPr>
            <p:ph idx="1"/>
          </p:nvPr>
        </p:nvSpPr>
        <p:spPr>
          <a:xfrm>
            <a:off x="6385271" y="2708920"/>
            <a:ext cx="11376025" cy="5010249"/>
          </a:xfrm>
        </p:spPr>
        <p:txBody>
          <a:bodyPr/>
          <a:lstStyle/>
          <a:p>
            <a:pPr marL="0" indent="0">
              <a:buNone/>
            </a:pPr>
            <a:endParaRPr lang="en-US" b="1" dirty="0" smtClean="0"/>
          </a:p>
          <a:p>
            <a:pPr marL="0" indent="0">
              <a:buNone/>
            </a:pPr>
            <a:r>
              <a:rPr lang="en-US" b="1" dirty="0" smtClean="0"/>
              <a:t>Scientific opportunities: </a:t>
            </a:r>
          </a:p>
          <a:p>
            <a:r>
              <a:rPr lang="en-US" dirty="0" smtClean="0"/>
              <a:t>Understanding Gravity &amp; Black Holes</a:t>
            </a:r>
          </a:p>
          <a:p>
            <a:r>
              <a:rPr lang="en-US" dirty="0" smtClean="0"/>
              <a:t>Particle Physics beyond the Standard Model. </a:t>
            </a:r>
          </a:p>
          <a:p>
            <a:pPr marL="742950" lvl="1" indent="-285750">
              <a:lnSpc>
                <a:spcPct val="110000"/>
              </a:lnSpc>
              <a:buFont typeface="Arial"/>
              <a:buChar char="•"/>
            </a:pPr>
            <a:r>
              <a:rPr lang="en-US" dirty="0" smtClean="0"/>
              <a:t>Early Universe physics</a:t>
            </a:r>
          </a:p>
          <a:p>
            <a:pPr marL="742950" lvl="1" indent="-285750">
              <a:lnSpc>
                <a:spcPct val="110000"/>
              </a:lnSpc>
              <a:buFont typeface="Arial"/>
              <a:buChar char="•"/>
            </a:pPr>
            <a:r>
              <a:rPr lang="en-US" dirty="0" smtClean="0"/>
              <a:t>Dark Matter</a:t>
            </a:r>
          </a:p>
          <a:p>
            <a:pPr marL="285750" indent="-285750">
              <a:buFont typeface="Arial"/>
              <a:buChar char="•"/>
            </a:pPr>
            <a:r>
              <a:rPr lang="en-US" dirty="0" err="1" smtClean="0"/>
              <a:t>Multimessenger</a:t>
            </a:r>
            <a:r>
              <a:rPr lang="en-US" dirty="0" smtClean="0"/>
              <a:t> astronomy</a:t>
            </a:r>
          </a:p>
          <a:p>
            <a:pPr marL="742950" lvl="1" indent="-285750">
              <a:lnSpc>
                <a:spcPct val="110000"/>
              </a:lnSpc>
              <a:buFont typeface="Arial"/>
              <a:buChar char="•"/>
            </a:pPr>
            <a:r>
              <a:rPr lang="en-US" dirty="0" smtClean="0"/>
              <a:t>From the formation of elements to entire Galaxies </a:t>
            </a:r>
          </a:p>
          <a:p>
            <a:pPr marL="742950" lvl="1" indent="-285750">
              <a:lnSpc>
                <a:spcPct val="110000"/>
              </a:lnSpc>
              <a:buFont typeface="Arial"/>
              <a:buChar char="•"/>
            </a:pPr>
            <a:r>
              <a:rPr lang="en-US" dirty="0" smtClean="0"/>
              <a:t>Expansion rate of the Universe</a:t>
            </a:r>
          </a:p>
          <a:p>
            <a:endParaRPr lang="en-US" dirty="0"/>
          </a:p>
        </p:txBody>
      </p:sp>
      <p:sp>
        <p:nvSpPr>
          <p:cNvPr id="13" name="Oval 12"/>
          <p:cNvSpPr/>
          <p:nvPr/>
        </p:nvSpPr>
        <p:spPr>
          <a:xfrm>
            <a:off x="11784632" y="5013176"/>
            <a:ext cx="274320" cy="274320"/>
          </a:xfrm>
          <a:prstGeom prst="ellipse">
            <a:avLst/>
          </a:prstGeom>
          <a:solidFill>
            <a:srgbClr val="00800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8" name="Title 7">
            <a:extLst>
              <a:ext uri="{FF2B5EF4-FFF2-40B4-BE49-F238E27FC236}">
                <a16:creationId xmlns="" xmlns:a16="http://schemas.microsoft.com/office/drawing/2014/main" id="{506A45B3-B68D-8348-8C90-B4F89AEC9EB8}"/>
              </a:ext>
            </a:extLst>
          </p:cNvPr>
          <p:cNvSpPr>
            <a:spLocks noGrp="1"/>
          </p:cNvSpPr>
          <p:nvPr>
            <p:ph type="title"/>
          </p:nvPr>
        </p:nvSpPr>
        <p:spPr/>
        <p:txBody>
          <a:bodyPr/>
          <a:lstStyle/>
          <a:p>
            <a:r>
              <a:rPr lang="x-none" dirty="0"/>
              <a:t>The Einstein Telescope @ DESY</a:t>
            </a:r>
          </a:p>
        </p:txBody>
      </p:sp>
      <p:sp>
        <p:nvSpPr>
          <p:cNvPr id="14" name="Oval 13"/>
          <p:cNvSpPr/>
          <p:nvPr/>
        </p:nvSpPr>
        <p:spPr>
          <a:xfrm>
            <a:off x="11784632" y="5733256"/>
            <a:ext cx="274320" cy="274320"/>
          </a:xfrm>
          <a:prstGeom prst="ellipse">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5" name="Oval 14"/>
          <p:cNvSpPr/>
          <p:nvPr/>
        </p:nvSpPr>
        <p:spPr>
          <a:xfrm>
            <a:off x="11784632" y="6093296"/>
            <a:ext cx="274320" cy="274320"/>
          </a:xfrm>
          <a:prstGeom prst="ellipse">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6" name="Oval 15"/>
          <p:cNvSpPr/>
          <p:nvPr/>
        </p:nvSpPr>
        <p:spPr>
          <a:xfrm>
            <a:off x="11784632" y="4581128"/>
            <a:ext cx="274320" cy="274320"/>
          </a:xfrm>
          <a:prstGeom prst="ellipse">
            <a:avLst/>
          </a:prstGeom>
          <a:solidFill>
            <a:srgbClr val="00800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8" name="Oval 17"/>
          <p:cNvSpPr/>
          <p:nvPr/>
        </p:nvSpPr>
        <p:spPr>
          <a:xfrm>
            <a:off x="5231904" y="3645024"/>
            <a:ext cx="274320" cy="274320"/>
          </a:xfrm>
          <a:prstGeom prst="ellipse">
            <a:avLst/>
          </a:prstGeom>
          <a:solidFill>
            <a:srgbClr val="00800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9" name="Oval 18"/>
          <p:cNvSpPr/>
          <p:nvPr/>
        </p:nvSpPr>
        <p:spPr>
          <a:xfrm>
            <a:off x="5231904" y="3212976"/>
            <a:ext cx="274320" cy="274320"/>
          </a:xfrm>
          <a:prstGeom prst="ellipse">
            <a:avLst/>
          </a:prstGeom>
          <a:solidFill>
            <a:srgbClr val="00800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22" name="Oval 21"/>
          <p:cNvSpPr/>
          <p:nvPr/>
        </p:nvSpPr>
        <p:spPr>
          <a:xfrm>
            <a:off x="623392" y="1268760"/>
            <a:ext cx="274320" cy="274320"/>
          </a:xfrm>
          <a:prstGeom prst="ellipse">
            <a:avLst/>
          </a:prstGeom>
          <a:solidFill>
            <a:srgbClr val="00800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23" name="Oval 22"/>
          <p:cNvSpPr/>
          <p:nvPr/>
        </p:nvSpPr>
        <p:spPr>
          <a:xfrm>
            <a:off x="1415480" y="1268760"/>
            <a:ext cx="274320" cy="274320"/>
          </a:xfrm>
          <a:prstGeom prst="ellipse">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24" name="TextBox 23"/>
          <p:cNvSpPr txBox="1"/>
          <p:nvPr/>
        </p:nvSpPr>
        <p:spPr>
          <a:xfrm>
            <a:off x="885294" y="1218238"/>
            <a:ext cx="2875206" cy="338554"/>
          </a:xfrm>
          <a:prstGeom prst="rect">
            <a:avLst/>
          </a:prstGeom>
          <a:noFill/>
        </p:spPr>
        <p:txBody>
          <a:bodyPr wrap="none" rtlCol="0">
            <a:spAutoFit/>
          </a:bodyPr>
          <a:lstStyle/>
          <a:p>
            <a:r>
              <a:rPr lang="en-US" sz="1600" b="1" dirty="0"/>
              <a:t>FH         </a:t>
            </a:r>
            <a:r>
              <a:rPr lang="en-US" sz="1600" b="1" dirty="0" smtClean="0"/>
              <a:t>AP          M           FS            </a:t>
            </a:r>
          </a:p>
        </p:txBody>
      </p:sp>
      <p:sp>
        <p:nvSpPr>
          <p:cNvPr id="25" name="Oval 24"/>
          <p:cNvSpPr/>
          <p:nvPr/>
        </p:nvSpPr>
        <p:spPr>
          <a:xfrm>
            <a:off x="2221280" y="1268760"/>
            <a:ext cx="274320" cy="274320"/>
          </a:xfrm>
          <a:prstGeom prst="ellipse">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26" name="Oval 25"/>
          <p:cNvSpPr/>
          <p:nvPr/>
        </p:nvSpPr>
        <p:spPr>
          <a:xfrm>
            <a:off x="3013368" y="1268760"/>
            <a:ext cx="274320" cy="274320"/>
          </a:xfrm>
          <a:prstGeom prst="ellipse">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27" name="Oval 26"/>
          <p:cNvSpPr/>
          <p:nvPr/>
        </p:nvSpPr>
        <p:spPr>
          <a:xfrm>
            <a:off x="5231904" y="2362592"/>
            <a:ext cx="274320" cy="274320"/>
          </a:xfrm>
          <a:prstGeom prst="ellipse">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28" name="Oval 27"/>
          <p:cNvSpPr/>
          <p:nvPr/>
        </p:nvSpPr>
        <p:spPr>
          <a:xfrm>
            <a:off x="5231904" y="2794640"/>
            <a:ext cx="274320" cy="274320"/>
          </a:xfrm>
          <a:prstGeom prst="ellipse">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29" name="Oval 28"/>
          <p:cNvSpPr/>
          <p:nvPr/>
        </p:nvSpPr>
        <p:spPr>
          <a:xfrm flipH="1" flipV="1">
            <a:off x="5231904" y="4509120"/>
            <a:ext cx="274320" cy="274320"/>
          </a:xfrm>
          <a:prstGeom prst="ellipse">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30" name="Oval 29"/>
          <p:cNvSpPr/>
          <p:nvPr/>
        </p:nvSpPr>
        <p:spPr>
          <a:xfrm>
            <a:off x="11784632" y="3645024"/>
            <a:ext cx="274320" cy="274320"/>
          </a:xfrm>
          <a:prstGeom prst="ellipse">
            <a:avLst/>
          </a:prstGeom>
          <a:solidFill>
            <a:srgbClr val="00800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35" name="Oval 34"/>
          <p:cNvSpPr/>
          <p:nvPr/>
        </p:nvSpPr>
        <p:spPr>
          <a:xfrm flipH="1" flipV="1">
            <a:off x="5591944" y="3645024"/>
            <a:ext cx="274320" cy="274320"/>
          </a:xfrm>
          <a:prstGeom prst="ellipse">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36" name="Oval 35"/>
          <p:cNvSpPr/>
          <p:nvPr/>
        </p:nvSpPr>
        <p:spPr>
          <a:xfrm flipH="1" flipV="1">
            <a:off x="5231904" y="5013176"/>
            <a:ext cx="274320" cy="274320"/>
          </a:xfrm>
          <a:prstGeom prst="ellipse">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37" name="Oval 36"/>
          <p:cNvSpPr/>
          <p:nvPr/>
        </p:nvSpPr>
        <p:spPr>
          <a:xfrm>
            <a:off x="5231904" y="5517232"/>
            <a:ext cx="274320" cy="274320"/>
          </a:xfrm>
          <a:prstGeom prst="ellipse">
            <a:avLst/>
          </a:prstGeom>
          <a:solidFill>
            <a:srgbClr val="00800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38" name="Oval 37"/>
          <p:cNvSpPr/>
          <p:nvPr/>
        </p:nvSpPr>
        <p:spPr>
          <a:xfrm>
            <a:off x="5231904" y="5962992"/>
            <a:ext cx="274320" cy="274320"/>
          </a:xfrm>
          <a:prstGeom prst="ellipse">
            <a:avLst/>
          </a:prstGeom>
          <a:solidFill>
            <a:srgbClr val="008000"/>
          </a:solidFill>
          <a:ln w="952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39" name="Oval 38"/>
          <p:cNvSpPr/>
          <p:nvPr/>
        </p:nvSpPr>
        <p:spPr>
          <a:xfrm flipH="1" flipV="1">
            <a:off x="5591944" y="5517232"/>
            <a:ext cx="274320" cy="274320"/>
          </a:xfrm>
          <a:prstGeom prst="ellipse">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40" name="Oval 39"/>
          <p:cNvSpPr/>
          <p:nvPr/>
        </p:nvSpPr>
        <p:spPr>
          <a:xfrm flipH="1" flipV="1">
            <a:off x="5591944" y="5949280"/>
            <a:ext cx="274320" cy="274320"/>
          </a:xfrm>
          <a:prstGeom prst="ellipse">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41" name="Oval 40"/>
          <p:cNvSpPr/>
          <p:nvPr/>
        </p:nvSpPr>
        <p:spPr>
          <a:xfrm>
            <a:off x="5951984" y="5949280"/>
            <a:ext cx="274320" cy="274320"/>
          </a:xfrm>
          <a:prstGeom prst="ellipse">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42" name="Oval 41"/>
          <p:cNvSpPr/>
          <p:nvPr/>
        </p:nvSpPr>
        <p:spPr>
          <a:xfrm>
            <a:off x="5951984" y="5517232"/>
            <a:ext cx="274320" cy="274320"/>
          </a:xfrm>
          <a:prstGeom prst="ellipse">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43" name="Oval 42"/>
          <p:cNvSpPr/>
          <p:nvPr/>
        </p:nvSpPr>
        <p:spPr>
          <a:xfrm>
            <a:off x="6312024" y="5949280"/>
            <a:ext cx="274320" cy="274320"/>
          </a:xfrm>
          <a:prstGeom prst="ellipse">
            <a:avLst/>
          </a:prstGeom>
          <a:solidFill>
            <a:srgbClr val="33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Tree>
    <p:extLst>
      <p:ext uri="{BB962C8B-B14F-4D97-AF65-F5344CB8AC3E}">
        <p14:creationId xmlns:p14="http://schemas.microsoft.com/office/powerpoint/2010/main" val="37390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a:extLst>
              <a:ext uri="{FF2B5EF4-FFF2-40B4-BE49-F238E27FC236}">
                <a16:creationId xmlns:a16="http://schemas.microsoft.com/office/drawing/2014/main" xmlns="" id="{E92001F4-679F-134F-95CF-1B093A447925}"/>
              </a:ext>
            </a:extLst>
          </p:cNvPr>
          <p:cNvSpPr/>
          <p:nvPr/>
        </p:nvSpPr>
        <p:spPr>
          <a:xfrm rot="18909776">
            <a:off x="1705303" y="4255332"/>
            <a:ext cx="4758782" cy="524603"/>
          </a:xfrm>
          <a:prstGeom prst="rightArrow">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2" name="Title 1">
            <a:extLst>
              <a:ext uri="{FF2B5EF4-FFF2-40B4-BE49-F238E27FC236}">
                <a16:creationId xmlns:a16="http://schemas.microsoft.com/office/drawing/2014/main" xmlns="" id="{B475A196-76E5-3642-96C1-ABE4AA14F98F}"/>
              </a:ext>
            </a:extLst>
          </p:cNvPr>
          <p:cNvSpPr>
            <a:spLocks noGrp="1"/>
          </p:cNvSpPr>
          <p:nvPr>
            <p:ph type="title"/>
          </p:nvPr>
        </p:nvSpPr>
        <p:spPr/>
        <p:txBody>
          <a:bodyPr/>
          <a:lstStyle/>
          <a:p>
            <a:r>
              <a:rPr lang="x-none" dirty="0"/>
              <a:t>ET pre-proposal for the Helmholtz roadmap</a:t>
            </a:r>
          </a:p>
        </p:txBody>
      </p:sp>
      <p:sp>
        <p:nvSpPr>
          <p:cNvPr id="3" name="Content Placeholder 2">
            <a:extLst>
              <a:ext uri="{FF2B5EF4-FFF2-40B4-BE49-F238E27FC236}">
                <a16:creationId xmlns:a16="http://schemas.microsoft.com/office/drawing/2014/main" xmlns="" id="{499A64CE-BBDE-4F4E-A847-0886E3A225E1}"/>
              </a:ext>
            </a:extLst>
          </p:cNvPr>
          <p:cNvSpPr>
            <a:spLocks noGrp="1"/>
          </p:cNvSpPr>
          <p:nvPr>
            <p:ph idx="1"/>
          </p:nvPr>
        </p:nvSpPr>
        <p:spPr>
          <a:xfrm>
            <a:off x="407987" y="1406427"/>
            <a:ext cx="7128173" cy="5010249"/>
          </a:xfrm>
        </p:spPr>
        <p:txBody>
          <a:bodyPr/>
          <a:lstStyle/>
          <a:p>
            <a:r>
              <a:rPr lang="x-none" dirty="0"/>
              <a:t>Participating Helmholtz centers: DESY, KIT, HZDR</a:t>
            </a:r>
          </a:p>
          <a:p>
            <a:pPr lvl="1"/>
            <a:r>
              <a:rPr lang="en-GB" dirty="0"/>
              <a:t>B</a:t>
            </a:r>
            <a:r>
              <a:rPr lang="x-none" dirty="0"/>
              <a:t>ased on ESFRI application and Design Report Update 2020</a:t>
            </a:r>
          </a:p>
          <a:p>
            <a:pPr lvl="1"/>
            <a:r>
              <a:rPr lang="x-none" dirty="0"/>
              <a:t>Detailed participation of Helmholtz center not fully defined yet</a:t>
            </a:r>
          </a:p>
          <a:p>
            <a:endParaRPr lang="en-GB" dirty="0"/>
          </a:p>
        </p:txBody>
      </p:sp>
      <p:sp>
        <p:nvSpPr>
          <p:cNvPr id="4" name="Footer Placeholder 3">
            <a:extLst>
              <a:ext uri="{FF2B5EF4-FFF2-40B4-BE49-F238E27FC236}">
                <a16:creationId xmlns:a16="http://schemas.microsoft.com/office/drawing/2014/main" xmlns="" id="{CD7F61D3-5A42-1146-8541-B74F1FB549C4}"/>
              </a:ext>
            </a:extLst>
          </p:cNvPr>
          <p:cNvSpPr>
            <a:spLocks noGrp="1"/>
          </p:cNvSpPr>
          <p:nvPr>
            <p:ph type="ftr" sz="quarter" idx="11"/>
          </p:nvPr>
        </p:nvSpPr>
        <p:spPr/>
        <p:txBody>
          <a:bodyPr/>
          <a:lstStyle/>
          <a:p>
            <a:r>
              <a:rPr lang="en-US" noProof="0"/>
              <a:t>| SC meeting | Christian Stegmann, November 23, 2020</a:t>
            </a:r>
            <a:endParaRPr lang="en-US" noProof="0" dirty="0"/>
          </a:p>
        </p:txBody>
      </p:sp>
      <p:sp>
        <p:nvSpPr>
          <p:cNvPr id="5" name="Text Placeholder 4">
            <a:extLst>
              <a:ext uri="{FF2B5EF4-FFF2-40B4-BE49-F238E27FC236}">
                <a16:creationId xmlns:a16="http://schemas.microsoft.com/office/drawing/2014/main" xmlns="" id="{046ED6E0-E133-AF45-BB0D-AD1E94868888}"/>
              </a:ext>
            </a:extLst>
          </p:cNvPr>
          <p:cNvSpPr>
            <a:spLocks noGrp="1"/>
          </p:cNvSpPr>
          <p:nvPr>
            <p:ph type="body" sz="quarter" idx="13"/>
          </p:nvPr>
        </p:nvSpPr>
        <p:spPr/>
        <p:txBody>
          <a:bodyPr/>
          <a:lstStyle/>
          <a:p>
            <a:r>
              <a:rPr lang="en-GB" dirty="0"/>
              <a:t>to enable Helmholtz to take a position in time for the application for the national roadmap.</a:t>
            </a:r>
          </a:p>
          <a:p>
            <a:endParaRPr lang="x-none" dirty="0"/>
          </a:p>
        </p:txBody>
      </p:sp>
      <p:pic>
        <p:nvPicPr>
          <p:cNvPr id="6" name="Picture 5">
            <a:extLst>
              <a:ext uri="{FF2B5EF4-FFF2-40B4-BE49-F238E27FC236}">
                <a16:creationId xmlns:a16="http://schemas.microsoft.com/office/drawing/2014/main" xmlns="" id="{9DB863DB-6F4A-1642-A14C-C375A77189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6240" y="1460624"/>
            <a:ext cx="3527772" cy="4956051"/>
          </a:xfrm>
          <a:prstGeom prst="rect">
            <a:avLst/>
          </a:prstGeom>
          <a:ln>
            <a:solidFill>
              <a:schemeClr val="tx1"/>
            </a:solidFill>
          </a:ln>
        </p:spPr>
      </p:pic>
      <p:sp>
        <p:nvSpPr>
          <p:cNvPr id="7" name="Rectangle 6">
            <a:extLst>
              <a:ext uri="{FF2B5EF4-FFF2-40B4-BE49-F238E27FC236}">
                <a16:creationId xmlns:a16="http://schemas.microsoft.com/office/drawing/2014/main" xmlns="" id="{D5AFAF2A-24CE-2241-80EE-1682DC96E10D}"/>
              </a:ext>
            </a:extLst>
          </p:cNvPr>
          <p:cNvSpPr/>
          <p:nvPr/>
        </p:nvSpPr>
        <p:spPr>
          <a:xfrm>
            <a:off x="911424" y="5606126"/>
            <a:ext cx="3216810" cy="3600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solidFill>
                  <a:schemeClr val="tx1"/>
                </a:solidFill>
              </a:rPr>
              <a:t>Centers prepare applications</a:t>
            </a:r>
          </a:p>
        </p:txBody>
      </p:sp>
      <p:sp>
        <p:nvSpPr>
          <p:cNvPr id="8" name="Rectangle 7">
            <a:extLst>
              <a:ext uri="{FF2B5EF4-FFF2-40B4-BE49-F238E27FC236}">
                <a16:creationId xmlns:a16="http://schemas.microsoft.com/office/drawing/2014/main" xmlns="" id="{AD0C091B-4894-D344-9ABA-27A672870339}"/>
              </a:ext>
            </a:extLst>
          </p:cNvPr>
          <p:cNvSpPr/>
          <p:nvPr/>
        </p:nvSpPr>
        <p:spPr>
          <a:xfrm>
            <a:off x="1459789" y="5029890"/>
            <a:ext cx="3216810" cy="3600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solidFill>
                  <a:schemeClr val="tx1"/>
                </a:solidFill>
              </a:rPr>
              <a:t>Priorisation of the Research Area</a:t>
            </a:r>
          </a:p>
        </p:txBody>
      </p:sp>
      <p:sp>
        <p:nvSpPr>
          <p:cNvPr id="9" name="Rectangle 8">
            <a:extLst>
              <a:ext uri="{FF2B5EF4-FFF2-40B4-BE49-F238E27FC236}">
                <a16:creationId xmlns:a16="http://schemas.microsoft.com/office/drawing/2014/main" xmlns="" id="{E8919527-8CAE-7E41-BC06-6514B114422B}"/>
              </a:ext>
            </a:extLst>
          </p:cNvPr>
          <p:cNvSpPr/>
          <p:nvPr/>
        </p:nvSpPr>
        <p:spPr>
          <a:xfrm>
            <a:off x="2079566" y="4460175"/>
            <a:ext cx="3216810" cy="3600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solidFill>
                  <a:schemeClr val="tx1"/>
                </a:solidFill>
              </a:rPr>
              <a:t>Peer review</a:t>
            </a:r>
          </a:p>
        </p:txBody>
      </p:sp>
      <p:sp>
        <p:nvSpPr>
          <p:cNvPr id="10" name="Rectangle 9">
            <a:extLst>
              <a:ext uri="{FF2B5EF4-FFF2-40B4-BE49-F238E27FC236}">
                <a16:creationId xmlns:a16="http://schemas.microsoft.com/office/drawing/2014/main" xmlns="" id="{C2606C9C-7C20-9E40-A899-87AD03E9FD7A}"/>
              </a:ext>
            </a:extLst>
          </p:cNvPr>
          <p:cNvSpPr/>
          <p:nvPr/>
        </p:nvSpPr>
        <p:spPr>
          <a:xfrm>
            <a:off x="2779671" y="3842060"/>
            <a:ext cx="3216810" cy="3600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solidFill>
                  <a:schemeClr val="tx1"/>
                </a:solidFill>
              </a:rPr>
              <a:t>FIS recommendation</a:t>
            </a:r>
          </a:p>
        </p:txBody>
      </p:sp>
      <p:sp>
        <p:nvSpPr>
          <p:cNvPr id="11" name="Rectangle 10">
            <a:extLst>
              <a:ext uri="{FF2B5EF4-FFF2-40B4-BE49-F238E27FC236}">
                <a16:creationId xmlns:a16="http://schemas.microsoft.com/office/drawing/2014/main" xmlns="" id="{B17D2A6A-6813-5444-A48E-A400CEADB516}"/>
              </a:ext>
            </a:extLst>
          </p:cNvPr>
          <p:cNvSpPr/>
          <p:nvPr/>
        </p:nvSpPr>
        <p:spPr>
          <a:xfrm>
            <a:off x="3448879" y="3252370"/>
            <a:ext cx="3216810" cy="3600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solidFill>
                  <a:schemeClr val="tx1"/>
                </a:solidFill>
              </a:rPr>
              <a:t>Helmholtz decision</a:t>
            </a:r>
          </a:p>
        </p:txBody>
      </p:sp>
      <p:pic>
        <p:nvPicPr>
          <p:cNvPr id="14" name="Graphic 13" descr="Tick">
            <a:extLst>
              <a:ext uri="{FF2B5EF4-FFF2-40B4-BE49-F238E27FC236}">
                <a16:creationId xmlns:a16="http://schemas.microsoft.com/office/drawing/2014/main" xmlns="" id="{8839E7D6-84B3-A84C-BF80-ED9A4AEAB14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271682" y="5599605"/>
            <a:ext cx="360040" cy="360040"/>
          </a:xfrm>
          <a:prstGeom prst="rect">
            <a:avLst/>
          </a:prstGeom>
        </p:spPr>
      </p:pic>
      <p:pic>
        <p:nvPicPr>
          <p:cNvPr id="15" name="Graphic 14" descr="Tick">
            <a:extLst>
              <a:ext uri="{FF2B5EF4-FFF2-40B4-BE49-F238E27FC236}">
                <a16:creationId xmlns:a16="http://schemas.microsoft.com/office/drawing/2014/main" xmlns="" id="{3A1D7322-988A-834C-9314-3D5A3CAD903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777201" y="5010683"/>
            <a:ext cx="360040" cy="360040"/>
          </a:xfrm>
          <a:prstGeom prst="rect">
            <a:avLst/>
          </a:prstGeom>
        </p:spPr>
      </p:pic>
    </p:spTree>
    <p:extLst>
      <p:ext uri="{BB962C8B-B14F-4D97-AF65-F5344CB8AC3E}">
        <p14:creationId xmlns:p14="http://schemas.microsoft.com/office/powerpoint/2010/main" val="299642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27AC0-DE79-D54B-A508-836A6839AE99}"/>
              </a:ext>
            </a:extLst>
          </p:cNvPr>
          <p:cNvSpPr>
            <a:spLocks noGrp="1"/>
          </p:cNvSpPr>
          <p:nvPr>
            <p:ph type="title"/>
          </p:nvPr>
        </p:nvSpPr>
        <p:spPr/>
        <p:txBody>
          <a:bodyPr/>
          <a:lstStyle/>
          <a:p>
            <a:r>
              <a:rPr lang="x-none" dirty="0"/>
              <a:t>A path of Germany and DESY to the Einstein Telescope </a:t>
            </a:r>
          </a:p>
        </p:txBody>
      </p:sp>
      <p:sp>
        <p:nvSpPr>
          <p:cNvPr id="4" name="Footer Placeholder 3">
            <a:extLst>
              <a:ext uri="{FF2B5EF4-FFF2-40B4-BE49-F238E27FC236}">
                <a16:creationId xmlns:a16="http://schemas.microsoft.com/office/drawing/2014/main" xmlns="" id="{106871BC-0E41-2944-A5B5-B671FC2B706F}"/>
              </a:ext>
            </a:extLst>
          </p:cNvPr>
          <p:cNvSpPr>
            <a:spLocks noGrp="1"/>
          </p:cNvSpPr>
          <p:nvPr>
            <p:ph type="ftr" sz="quarter" idx="11"/>
          </p:nvPr>
        </p:nvSpPr>
        <p:spPr/>
        <p:txBody>
          <a:bodyPr/>
          <a:lstStyle/>
          <a:p>
            <a:r>
              <a:rPr lang="de-DE" noProof="0"/>
              <a:t>| SC meeting | Christian Stegmann, November 23, 2020</a:t>
            </a:r>
            <a:endParaRPr lang="en-US" noProof="0" dirty="0"/>
          </a:p>
        </p:txBody>
      </p:sp>
      <p:sp>
        <p:nvSpPr>
          <p:cNvPr id="46" name="Text Placeholder 45">
            <a:extLst>
              <a:ext uri="{FF2B5EF4-FFF2-40B4-BE49-F238E27FC236}">
                <a16:creationId xmlns:a16="http://schemas.microsoft.com/office/drawing/2014/main" xmlns="" id="{C06320DD-B9E4-724D-AF66-7E454A744AAB}"/>
              </a:ext>
            </a:extLst>
          </p:cNvPr>
          <p:cNvSpPr>
            <a:spLocks noGrp="1"/>
          </p:cNvSpPr>
          <p:nvPr>
            <p:ph type="body" sz="quarter" idx="13"/>
          </p:nvPr>
        </p:nvSpPr>
        <p:spPr/>
        <p:txBody>
          <a:bodyPr/>
          <a:lstStyle/>
          <a:p>
            <a:endParaRPr lang="x-none"/>
          </a:p>
        </p:txBody>
      </p:sp>
      <p:cxnSp>
        <p:nvCxnSpPr>
          <p:cNvPr id="6" name="Straight Arrow Connector 5">
            <a:extLst>
              <a:ext uri="{FF2B5EF4-FFF2-40B4-BE49-F238E27FC236}">
                <a16:creationId xmlns:a16="http://schemas.microsoft.com/office/drawing/2014/main" xmlns="" id="{D908C3C5-D85F-CA47-B41A-AF88251B2CC5}"/>
              </a:ext>
            </a:extLst>
          </p:cNvPr>
          <p:cNvCxnSpPr>
            <a:cxnSpLocks/>
          </p:cNvCxnSpPr>
          <p:nvPr/>
        </p:nvCxnSpPr>
        <p:spPr>
          <a:xfrm>
            <a:off x="2495600" y="4145182"/>
            <a:ext cx="9288412" cy="5559"/>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E0CC8C61-B6D1-CA47-AA62-D22F142D475F}"/>
              </a:ext>
            </a:extLst>
          </p:cNvPr>
          <p:cNvCxnSpPr>
            <a:cxnSpLocks/>
          </p:cNvCxnSpPr>
          <p:nvPr/>
        </p:nvCxnSpPr>
        <p:spPr>
          <a:xfrm>
            <a:off x="2491610" y="2778669"/>
            <a:ext cx="9288412" cy="5559"/>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BAFA0D7F-A67F-4942-89FE-B1ADAE4351DC}"/>
              </a:ext>
            </a:extLst>
          </p:cNvPr>
          <p:cNvCxnSpPr>
            <a:cxnSpLocks/>
          </p:cNvCxnSpPr>
          <p:nvPr/>
        </p:nvCxnSpPr>
        <p:spPr>
          <a:xfrm>
            <a:off x="2491610" y="5440876"/>
            <a:ext cx="9288412" cy="5559"/>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3CD5AE41-708D-2445-BB93-5F12296586F2}"/>
              </a:ext>
            </a:extLst>
          </p:cNvPr>
          <p:cNvSpPr/>
          <p:nvPr/>
        </p:nvSpPr>
        <p:spPr>
          <a:xfrm>
            <a:off x="2952123" y="5296860"/>
            <a:ext cx="288032" cy="28803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12" name="Oval 11">
            <a:extLst>
              <a:ext uri="{FF2B5EF4-FFF2-40B4-BE49-F238E27FC236}">
                <a16:creationId xmlns:a16="http://schemas.microsoft.com/office/drawing/2014/main" xmlns="" id="{BBAC67AF-6CDA-7C4B-97DF-50B9997B24A8}"/>
              </a:ext>
            </a:extLst>
          </p:cNvPr>
          <p:cNvSpPr/>
          <p:nvPr/>
        </p:nvSpPr>
        <p:spPr>
          <a:xfrm>
            <a:off x="3556652" y="5296860"/>
            <a:ext cx="288032" cy="28803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cxnSp>
        <p:nvCxnSpPr>
          <p:cNvPr id="13" name="Straight Connector 12">
            <a:extLst>
              <a:ext uri="{FF2B5EF4-FFF2-40B4-BE49-F238E27FC236}">
                <a16:creationId xmlns:a16="http://schemas.microsoft.com/office/drawing/2014/main" xmlns="" id="{06A6509B-DFD9-5E4C-8D44-252BB6ECA4A1}"/>
              </a:ext>
            </a:extLst>
          </p:cNvPr>
          <p:cNvCxnSpPr>
            <a:cxnSpLocks/>
            <a:stCxn id="12" idx="4"/>
          </p:cNvCxnSpPr>
          <p:nvPr/>
        </p:nvCxnSpPr>
        <p:spPr>
          <a:xfrm>
            <a:off x="3700668" y="5584892"/>
            <a:ext cx="0" cy="302293"/>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6098B025-BD07-AD44-A130-E28970354B81}"/>
              </a:ext>
            </a:extLst>
          </p:cNvPr>
          <p:cNvSpPr txBox="1"/>
          <p:nvPr/>
        </p:nvSpPr>
        <p:spPr>
          <a:xfrm>
            <a:off x="1605430" y="5822028"/>
            <a:ext cx="1606530" cy="738664"/>
          </a:xfrm>
          <a:prstGeom prst="rect">
            <a:avLst/>
          </a:prstGeom>
          <a:solidFill>
            <a:schemeClr val="bg1"/>
          </a:solidFill>
        </p:spPr>
        <p:txBody>
          <a:bodyPr wrap="none" rtlCol="0">
            <a:spAutoFit/>
          </a:bodyPr>
          <a:lstStyle/>
          <a:p>
            <a:r>
              <a:rPr lang="x-none" sz="1400" dirty="0"/>
              <a:t>Implementation of</a:t>
            </a:r>
          </a:p>
          <a:p>
            <a:r>
              <a:rPr lang="en-GB" sz="1400" b="1" dirty="0"/>
              <a:t>t</a:t>
            </a:r>
            <a:r>
              <a:rPr lang="x-none" sz="1400" b="1" dirty="0"/>
              <a:t>heoretical GW </a:t>
            </a:r>
          </a:p>
          <a:p>
            <a:r>
              <a:rPr lang="x-none" sz="1400" b="1" dirty="0"/>
              <a:t>astronomy</a:t>
            </a:r>
          </a:p>
        </p:txBody>
      </p:sp>
      <p:sp>
        <p:nvSpPr>
          <p:cNvPr id="15" name="TextBox 14">
            <a:extLst>
              <a:ext uri="{FF2B5EF4-FFF2-40B4-BE49-F238E27FC236}">
                <a16:creationId xmlns:a16="http://schemas.microsoft.com/office/drawing/2014/main" xmlns="" id="{D0DCEDD0-F86E-0D48-985D-F84F8450B866}"/>
              </a:ext>
            </a:extLst>
          </p:cNvPr>
          <p:cNvSpPr txBox="1"/>
          <p:nvPr/>
        </p:nvSpPr>
        <p:spPr>
          <a:xfrm>
            <a:off x="3556652" y="5823396"/>
            <a:ext cx="3353944" cy="738664"/>
          </a:xfrm>
          <a:prstGeom prst="rect">
            <a:avLst/>
          </a:prstGeom>
          <a:noFill/>
        </p:spPr>
        <p:txBody>
          <a:bodyPr wrap="square" rtlCol="0">
            <a:spAutoFit/>
          </a:bodyPr>
          <a:lstStyle/>
          <a:p>
            <a:r>
              <a:rPr lang="x-none" sz="1400" dirty="0"/>
              <a:t>Implementation of a </a:t>
            </a:r>
            <a:r>
              <a:rPr lang="de-DE" sz="1400" b="1" dirty="0"/>
              <a:t>ET </a:t>
            </a:r>
            <a:r>
              <a:rPr lang="de-DE" sz="1400" b="1" dirty="0" err="1"/>
              <a:t>coordination</a:t>
            </a:r>
            <a:r>
              <a:rPr lang="de-DE" sz="1400" b="1" dirty="0"/>
              <a:t> </a:t>
            </a:r>
            <a:r>
              <a:rPr lang="de-DE" sz="1400" b="1" dirty="0" err="1"/>
              <a:t>team</a:t>
            </a:r>
            <a:r>
              <a:rPr lang="de-DE" sz="1400" dirty="0"/>
              <a:t> </a:t>
            </a:r>
            <a:r>
              <a:rPr lang="de-DE" sz="1400" dirty="0" err="1"/>
              <a:t>to</a:t>
            </a:r>
            <a:r>
              <a:rPr lang="de-DE" sz="1400" dirty="0"/>
              <a:t> </a:t>
            </a:r>
            <a:r>
              <a:rPr lang="de-DE" sz="1400" dirty="0" err="1"/>
              <a:t>support</a:t>
            </a:r>
            <a:r>
              <a:rPr lang="de-DE" sz="1400" dirty="0"/>
              <a:t> </a:t>
            </a:r>
            <a:r>
              <a:rPr lang="de-DE" sz="1400" dirty="0" err="1"/>
              <a:t>the</a:t>
            </a:r>
            <a:r>
              <a:rPr lang="de-DE" sz="1400" dirty="0"/>
              <a:t> </a:t>
            </a:r>
            <a:r>
              <a:rPr lang="de-DE" sz="1400" dirty="0" err="1"/>
              <a:t>preparation</a:t>
            </a:r>
            <a:r>
              <a:rPr lang="de-DE" sz="1400" dirty="0"/>
              <a:t> </a:t>
            </a:r>
            <a:r>
              <a:rPr lang="de-DE" sz="1400" dirty="0" err="1"/>
              <a:t>of</a:t>
            </a:r>
            <a:r>
              <a:rPr lang="de-DE" sz="1400" dirty="0"/>
              <a:t> </a:t>
            </a:r>
            <a:r>
              <a:rPr lang="de-DE" sz="1400" dirty="0" err="1"/>
              <a:t>the</a:t>
            </a:r>
            <a:r>
              <a:rPr lang="de-DE" sz="1400" dirty="0"/>
              <a:t> </a:t>
            </a:r>
            <a:r>
              <a:rPr lang="de-DE" sz="1400" dirty="0" err="1"/>
              <a:t>application</a:t>
            </a:r>
            <a:r>
              <a:rPr lang="de-DE" sz="1400" dirty="0"/>
              <a:t> </a:t>
            </a:r>
            <a:r>
              <a:rPr lang="de-DE" sz="1400" dirty="0" err="1"/>
              <a:t>for</a:t>
            </a:r>
            <a:r>
              <a:rPr lang="de-DE" sz="1400" dirty="0"/>
              <a:t> </a:t>
            </a:r>
            <a:r>
              <a:rPr lang="de-DE" sz="1400" dirty="0" err="1"/>
              <a:t>the</a:t>
            </a:r>
            <a:r>
              <a:rPr lang="de-DE" sz="1400" dirty="0"/>
              <a:t> national </a:t>
            </a:r>
            <a:r>
              <a:rPr lang="de-DE" sz="1400" dirty="0" err="1"/>
              <a:t>roadmap</a:t>
            </a:r>
            <a:endParaRPr lang="de-DE" sz="1400" dirty="0"/>
          </a:p>
        </p:txBody>
      </p:sp>
      <p:cxnSp>
        <p:nvCxnSpPr>
          <p:cNvPr id="16" name="Straight Connector 15">
            <a:extLst>
              <a:ext uri="{FF2B5EF4-FFF2-40B4-BE49-F238E27FC236}">
                <a16:creationId xmlns:a16="http://schemas.microsoft.com/office/drawing/2014/main" xmlns="" id="{BB1D3A17-0C3F-F745-A571-80947A31F550}"/>
              </a:ext>
            </a:extLst>
          </p:cNvPr>
          <p:cNvCxnSpPr>
            <a:cxnSpLocks/>
            <a:endCxn id="11" idx="4"/>
          </p:cNvCxnSpPr>
          <p:nvPr/>
        </p:nvCxnSpPr>
        <p:spPr>
          <a:xfrm flipV="1">
            <a:off x="3096139" y="5584892"/>
            <a:ext cx="0" cy="25256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E573BC0B-D5D0-314E-A095-F3301E7E05D5}"/>
              </a:ext>
            </a:extLst>
          </p:cNvPr>
          <p:cNvSpPr/>
          <p:nvPr/>
        </p:nvSpPr>
        <p:spPr>
          <a:xfrm>
            <a:off x="3703339" y="4005064"/>
            <a:ext cx="2097464" cy="28803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19" name="TextBox 18">
            <a:extLst>
              <a:ext uri="{FF2B5EF4-FFF2-40B4-BE49-F238E27FC236}">
                <a16:creationId xmlns:a16="http://schemas.microsoft.com/office/drawing/2014/main" xmlns="" id="{1DA198F9-6C6B-4D45-AA95-B866E1EAEA7D}"/>
              </a:ext>
            </a:extLst>
          </p:cNvPr>
          <p:cNvSpPr txBox="1"/>
          <p:nvPr/>
        </p:nvSpPr>
        <p:spPr>
          <a:xfrm>
            <a:off x="2346990" y="4509120"/>
            <a:ext cx="1516762" cy="523220"/>
          </a:xfrm>
          <a:prstGeom prst="rect">
            <a:avLst/>
          </a:prstGeom>
          <a:solidFill>
            <a:schemeClr val="bg1"/>
          </a:solidFill>
        </p:spPr>
        <p:txBody>
          <a:bodyPr wrap="none" rtlCol="0">
            <a:spAutoFit/>
          </a:bodyPr>
          <a:lstStyle/>
          <a:p>
            <a:r>
              <a:rPr lang="de-DE" sz="1400" dirty="0" err="1"/>
              <a:t>Pre-proposal</a:t>
            </a:r>
            <a:r>
              <a:rPr lang="de-DE" sz="1400" dirty="0"/>
              <a:t> </a:t>
            </a:r>
            <a:r>
              <a:rPr lang="de-DE" sz="1400" dirty="0" err="1"/>
              <a:t>for</a:t>
            </a:r>
            <a:r>
              <a:rPr lang="de-DE" sz="1400" dirty="0"/>
              <a:t> </a:t>
            </a:r>
          </a:p>
          <a:p>
            <a:r>
              <a:rPr lang="de-DE" sz="1400" b="1" dirty="0"/>
              <a:t>Helmholtz FIS</a:t>
            </a:r>
            <a:endParaRPr lang="x-none" sz="1400" b="1" dirty="0"/>
          </a:p>
        </p:txBody>
      </p:sp>
      <p:cxnSp>
        <p:nvCxnSpPr>
          <p:cNvPr id="20" name="Straight Connector 19">
            <a:extLst>
              <a:ext uri="{FF2B5EF4-FFF2-40B4-BE49-F238E27FC236}">
                <a16:creationId xmlns:a16="http://schemas.microsoft.com/office/drawing/2014/main" xmlns="" id="{53FF5682-ACF6-A640-8D27-81D0E6D3D8EF}"/>
              </a:ext>
            </a:extLst>
          </p:cNvPr>
          <p:cNvCxnSpPr>
            <a:cxnSpLocks/>
            <a:stCxn id="18" idx="2"/>
          </p:cNvCxnSpPr>
          <p:nvPr/>
        </p:nvCxnSpPr>
        <p:spPr>
          <a:xfrm>
            <a:off x="3703339" y="4149080"/>
            <a:ext cx="0" cy="416782"/>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DEA8758C-FF74-FE4A-BC6B-6D81DD3EB73F}"/>
              </a:ext>
            </a:extLst>
          </p:cNvPr>
          <p:cNvSpPr/>
          <p:nvPr/>
        </p:nvSpPr>
        <p:spPr>
          <a:xfrm>
            <a:off x="5622030" y="2636912"/>
            <a:ext cx="2990260" cy="288032"/>
          </a:xfrm>
          <a:prstGeom prst="ellipse">
            <a:avLst/>
          </a:prstGeom>
          <a:solidFill>
            <a:schemeClr val="accent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25" name="TextBox 24">
            <a:extLst>
              <a:ext uri="{FF2B5EF4-FFF2-40B4-BE49-F238E27FC236}">
                <a16:creationId xmlns:a16="http://schemas.microsoft.com/office/drawing/2014/main" xmlns="" id="{04705FF7-95BB-6645-AA8E-AF725D58C837}"/>
              </a:ext>
            </a:extLst>
          </p:cNvPr>
          <p:cNvSpPr txBox="1"/>
          <p:nvPr/>
        </p:nvSpPr>
        <p:spPr>
          <a:xfrm>
            <a:off x="5964876" y="3071747"/>
            <a:ext cx="2634210" cy="307777"/>
          </a:xfrm>
          <a:prstGeom prst="rect">
            <a:avLst/>
          </a:prstGeom>
          <a:solidFill>
            <a:schemeClr val="bg1"/>
          </a:solidFill>
        </p:spPr>
        <p:txBody>
          <a:bodyPr wrap="square" rtlCol="0">
            <a:spAutoFit/>
          </a:bodyPr>
          <a:lstStyle/>
          <a:p>
            <a:r>
              <a:rPr lang="de-DE" sz="1400" dirty="0"/>
              <a:t>National </a:t>
            </a:r>
            <a:r>
              <a:rPr lang="de-DE" sz="1400" dirty="0" err="1"/>
              <a:t>roadmap</a:t>
            </a:r>
            <a:r>
              <a:rPr lang="de-DE" sz="1400" dirty="0"/>
              <a:t> </a:t>
            </a:r>
            <a:r>
              <a:rPr lang="de-DE" sz="1400" dirty="0" err="1"/>
              <a:t>process</a:t>
            </a:r>
            <a:endParaRPr lang="x-none" sz="1400" b="1" dirty="0"/>
          </a:p>
        </p:txBody>
      </p:sp>
      <p:sp>
        <p:nvSpPr>
          <p:cNvPr id="27" name="TextBox 26">
            <a:extLst>
              <a:ext uri="{FF2B5EF4-FFF2-40B4-BE49-F238E27FC236}">
                <a16:creationId xmlns:a16="http://schemas.microsoft.com/office/drawing/2014/main" xmlns="" id="{099D00CD-31AE-1A42-A820-1417364CCD17}"/>
              </a:ext>
            </a:extLst>
          </p:cNvPr>
          <p:cNvSpPr txBox="1"/>
          <p:nvPr/>
        </p:nvSpPr>
        <p:spPr>
          <a:xfrm>
            <a:off x="8733229" y="2041103"/>
            <a:ext cx="1401085" cy="307777"/>
          </a:xfrm>
          <a:prstGeom prst="rect">
            <a:avLst/>
          </a:prstGeom>
          <a:solidFill>
            <a:schemeClr val="bg1"/>
          </a:solidFill>
        </p:spPr>
        <p:txBody>
          <a:bodyPr wrap="square" rtlCol="0">
            <a:spAutoFit/>
          </a:bodyPr>
          <a:lstStyle/>
          <a:p>
            <a:r>
              <a:rPr lang="de-DE" sz="1400" dirty="0"/>
              <a:t>Site </a:t>
            </a:r>
            <a:r>
              <a:rPr lang="de-DE" sz="1400" dirty="0" err="1"/>
              <a:t>decision</a:t>
            </a:r>
            <a:endParaRPr lang="x-none" sz="1400" b="1" dirty="0"/>
          </a:p>
        </p:txBody>
      </p:sp>
      <p:sp>
        <p:nvSpPr>
          <p:cNvPr id="28" name="TextBox 27">
            <a:extLst>
              <a:ext uri="{FF2B5EF4-FFF2-40B4-BE49-F238E27FC236}">
                <a16:creationId xmlns:a16="http://schemas.microsoft.com/office/drawing/2014/main" xmlns="" id="{EA7489FB-F3EC-7447-BB96-8EE2F274DC62}"/>
              </a:ext>
            </a:extLst>
          </p:cNvPr>
          <p:cNvSpPr txBox="1"/>
          <p:nvPr/>
        </p:nvSpPr>
        <p:spPr>
          <a:xfrm>
            <a:off x="7010340" y="5822028"/>
            <a:ext cx="2686060" cy="738664"/>
          </a:xfrm>
          <a:prstGeom prst="rect">
            <a:avLst/>
          </a:prstGeom>
          <a:noFill/>
        </p:spPr>
        <p:txBody>
          <a:bodyPr wrap="square" rtlCol="0">
            <a:spAutoFit/>
          </a:bodyPr>
          <a:lstStyle/>
          <a:p>
            <a:r>
              <a:rPr lang="de-DE" sz="1400" dirty="0"/>
              <a:t>Implementation </a:t>
            </a:r>
            <a:r>
              <a:rPr lang="de-DE" sz="1400" dirty="0" err="1"/>
              <a:t>of</a:t>
            </a:r>
            <a:r>
              <a:rPr lang="de-DE" sz="1400" dirty="0"/>
              <a:t> a </a:t>
            </a:r>
          </a:p>
          <a:p>
            <a:r>
              <a:rPr lang="de-DE" sz="1400" b="1" dirty="0"/>
              <a:t>GW </a:t>
            </a:r>
            <a:r>
              <a:rPr lang="de-DE" sz="1400" b="1" dirty="0" err="1"/>
              <a:t>astronomy</a:t>
            </a:r>
            <a:r>
              <a:rPr lang="de-DE" sz="1400" b="1" dirty="0"/>
              <a:t> </a:t>
            </a:r>
            <a:r>
              <a:rPr lang="de-DE" sz="1400" dirty="0" err="1"/>
              <a:t>group</a:t>
            </a:r>
            <a:r>
              <a:rPr lang="de-DE" sz="1400" dirty="0"/>
              <a:t> </a:t>
            </a:r>
          </a:p>
          <a:p>
            <a:r>
              <a:rPr lang="de-DE" sz="1400" dirty="0"/>
              <a:t>(VIRGO, LIGO, KAGRA </a:t>
            </a:r>
            <a:r>
              <a:rPr lang="de-DE" sz="1400" dirty="0">
                <a:sym typeface="Wingdings" pitchFamily="2" charset="2"/>
              </a:rPr>
              <a:t> </a:t>
            </a:r>
            <a:r>
              <a:rPr lang="de-DE" sz="1400" dirty="0"/>
              <a:t>ET)</a:t>
            </a:r>
          </a:p>
        </p:txBody>
      </p:sp>
      <p:sp>
        <p:nvSpPr>
          <p:cNvPr id="29" name="TextBox 28">
            <a:extLst>
              <a:ext uri="{FF2B5EF4-FFF2-40B4-BE49-F238E27FC236}">
                <a16:creationId xmlns:a16="http://schemas.microsoft.com/office/drawing/2014/main" xmlns="" id="{473D9F5E-5C70-F74E-BBA5-3F043A88D79E}"/>
              </a:ext>
            </a:extLst>
          </p:cNvPr>
          <p:cNvSpPr txBox="1"/>
          <p:nvPr/>
        </p:nvSpPr>
        <p:spPr>
          <a:xfrm>
            <a:off x="9696400" y="5859449"/>
            <a:ext cx="2474696" cy="738664"/>
          </a:xfrm>
          <a:prstGeom prst="rect">
            <a:avLst/>
          </a:prstGeom>
          <a:noFill/>
        </p:spPr>
        <p:txBody>
          <a:bodyPr wrap="square" rtlCol="0">
            <a:spAutoFit/>
          </a:bodyPr>
          <a:lstStyle/>
          <a:p>
            <a:r>
              <a:rPr lang="de-DE" sz="1400" dirty="0"/>
              <a:t>Take </a:t>
            </a:r>
            <a:r>
              <a:rPr lang="de-DE" sz="1400" b="1" dirty="0" err="1"/>
              <a:t>project</a:t>
            </a:r>
            <a:r>
              <a:rPr lang="de-DE" sz="1400" b="1" dirty="0"/>
              <a:t> </a:t>
            </a:r>
            <a:r>
              <a:rPr lang="de-DE" sz="1400" b="1" dirty="0" err="1"/>
              <a:t>responsibility</a:t>
            </a:r>
            <a:r>
              <a:rPr lang="de-DE" sz="1400" b="1" dirty="0"/>
              <a:t> </a:t>
            </a:r>
            <a:r>
              <a:rPr lang="de-DE" sz="1400" dirty="0" err="1"/>
              <a:t>for</a:t>
            </a:r>
            <a:r>
              <a:rPr lang="de-DE" sz="1400" dirty="0"/>
              <a:t> 0.5B€ </a:t>
            </a:r>
            <a:r>
              <a:rPr lang="de-DE" sz="1400" dirty="0" err="1"/>
              <a:t>contribution</a:t>
            </a:r>
            <a:r>
              <a:rPr lang="de-DE" sz="1400" dirty="0"/>
              <a:t> </a:t>
            </a:r>
            <a:r>
              <a:rPr lang="de-DE" sz="1400" dirty="0" err="1"/>
              <a:t>from</a:t>
            </a:r>
            <a:r>
              <a:rPr lang="de-DE" sz="1400" dirty="0"/>
              <a:t> Germany</a:t>
            </a:r>
          </a:p>
        </p:txBody>
      </p:sp>
      <p:sp>
        <p:nvSpPr>
          <p:cNvPr id="30" name="Oval 29">
            <a:extLst>
              <a:ext uri="{FF2B5EF4-FFF2-40B4-BE49-F238E27FC236}">
                <a16:creationId xmlns:a16="http://schemas.microsoft.com/office/drawing/2014/main" xmlns="" id="{28C3F60F-DE4F-D44B-B628-5B4B6572329A}"/>
              </a:ext>
            </a:extLst>
          </p:cNvPr>
          <p:cNvSpPr/>
          <p:nvPr/>
        </p:nvSpPr>
        <p:spPr>
          <a:xfrm>
            <a:off x="7093590" y="5296860"/>
            <a:ext cx="1008111" cy="28803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31" name="Oval 30">
            <a:extLst>
              <a:ext uri="{FF2B5EF4-FFF2-40B4-BE49-F238E27FC236}">
                <a16:creationId xmlns:a16="http://schemas.microsoft.com/office/drawing/2014/main" xmlns="" id="{3D58BA5E-642C-094F-95B5-0ECD92372F94}"/>
              </a:ext>
            </a:extLst>
          </p:cNvPr>
          <p:cNvSpPr/>
          <p:nvPr/>
        </p:nvSpPr>
        <p:spPr>
          <a:xfrm>
            <a:off x="10134314" y="5285106"/>
            <a:ext cx="1008112" cy="28803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cxnSp>
        <p:nvCxnSpPr>
          <p:cNvPr id="32" name="Straight Arrow Connector 31">
            <a:extLst>
              <a:ext uri="{FF2B5EF4-FFF2-40B4-BE49-F238E27FC236}">
                <a16:creationId xmlns:a16="http://schemas.microsoft.com/office/drawing/2014/main" xmlns="" id="{EDAE7B95-521B-2E46-AF8B-5227E86FED5B}"/>
              </a:ext>
            </a:extLst>
          </p:cNvPr>
          <p:cNvCxnSpPr>
            <a:cxnSpLocks/>
          </p:cNvCxnSpPr>
          <p:nvPr/>
        </p:nvCxnSpPr>
        <p:spPr>
          <a:xfrm>
            <a:off x="2491610" y="1677042"/>
            <a:ext cx="9288412" cy="5559"/>
          </a:xfrm>
          <a:prstGeom prst="straightConnector1">
            <a:avLst/>
          </a:prstGeom>
          <a:ln w="76200">
            <a:solidFill>
              <a:srgbClr val="00AA9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3D0D00C1-A4EC-6D40-82C0-F334BC947F6F}"/>
              </a:ext>
            </a:extLst>
          </p:cNvPr>
          <p:cNvSpPr/>
          <p:nvPr/>
        </p:nvSpPr>
        <p:spPr>
          <a:xfrm>
            <a:off x="8472264" y="1534107"/>
            <a:ext cx="792088" cy="288032"/>
          </a:xfrm>
          <a:prstGeom prst="ellipse">
            <a:avLst/>
          </a:prstGeom>
          <a:solidFill>
            <a:srgbClr val="00AA92"/>
          </a:solidFill>
          <a:ln w="9525">
            <a:solidFill>
              <a:srgbClr val="00A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34" name="Oval 33">
            <a:extLst>
              <a:ext uri="{FF2B5EF4-FFF2-40B4-BE49-F238E27FC236}">
                <a16:creationId xmlns:a16="http://schemas.microsoft.com/office/drawing/2014/main" xmlns="" id="{9CF77A29-D53A-E847-9BAB-6009626D2466}"/>
              </a:ext>
            </a:extLst>
          </p:cNvPr>
          <p:cNvSpPr/>
          <p:nvPr/>
        </p:nvSpPr>
        <p:spPr>
          <a:xfrm>
            <a:off x="3556652" y="2636912"/>
            <a:ext cx="288032" cy="288032"/>
          </a:xfrm>
          <a:prstGeom prst="ellipse">
            <a:avLst/>
          </a:prstGeom>
          <a:solidFill>
            <a:schemeClr val="accent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35" name="TextBox 34">
            <a:extLst>
              <a:ext uri="{FF2B5EF4-FFF2-40B4-BE49-F238E27FC236}">
                <a16:creationId xmlns:a16="http://schemas.microsoft.com/office/drawing/2014/main" xmlns="" id="{39CA0B64-6D2D-8E4D-8AE5-4C5D22AC6B95}"/>
              </a:ext>
            </a:extLst>
          </p:cNvPr>
          <p:cNvSpPr txBox="1"/>
          <p:nvPr/>
        </p:nvSpPr>
        <p:spPr>
          <a:xfrm>
            <a:off x="2193742" y="3103905"/>
            <a:ext cx="1694631" cy="523220"/>
          </a:xfrm>
          <a:prstGeom prst="rect">
            <a:avLst/>
          </a:prstGeom>
          <a:solidFill>
            <a:schemeClr val="bg1"/>
          </a:solidFill>
        </p:spPr>
        <p:txBody>
          <a:bodyPr wrap="none" rtlCol="0">
            <a:spAutoFit/>
          </a:bodyPr>
          <a:lstStyle/>
          <a:p>
            <a:r>
              <a:rPr lang="de-DE" sz="1400" dirty="0"/>
              <a:t>Motion </a:t>
            </a:r>
            <a:r>
              <a:rPr lang="de-DE" sz="1400" dirty="0" err="1"/>
              <a:t>of</a:t>
            </a:r>
            <a:r>
              <a:rPr lang="de-DE" sz="1400" dirty="0"/>
              <a:t> </a:t>
            </a:r>
            <a:r>
              <a:rPr lang="de-DE" sz="1400" dirty="0" err="1"/>
              <a:t>the</a:t>
            </a:r>
            <a:r>
              <a:rPr lang="de-DE" sz="1400" dirty="0"/>
              <a:t> NRW</a:t>
            </a:r>
          </a:p>
          <a:p>
            <a:r>
              <a:rPr lang="de-DE" sz="1400" dirty="0" err="1"/>
              <a:t>Parliament</a:t>
            </a:r>
            <a:r>
              <a:rPr lang="de-DE" sz="1400" dirty="0"/>
              <a:t> </a:t>
            </a:r>
            <a:endParaRPr lang="x-none" sz="1400" dirty="0"/>
          </a:p>
        </p:txBody>
      </p:sp>
      <p:sp>
        <p:nvSpPr>
          <p:cNvPr id="36" name="Oval 35">
            <a:extLst>
              <a:ext uri="{FF2B5EF4-FFF2-40B4-BE49-F238E27FC236}">
                <a16:creationId xmlns:a16="http://schemas.microsoft.com/office/drawing/2014/main" xmlns="" id="{881EBB47-E4AB-BB4C-976F-7AE6B56EFB6D}"/>
              </a:ext>
            </a:extLst>
          </p:cNvPr>
          <p:cNvSpPr/>
          <p:nvPr/>
        </p:nvSpPr>
        <p:spPr>
          <a:xfrm>
            <a:off x="10116477" y="1528277"/>
            <a:ext cx="1380124" cy="288032"/>
          </a:xfrm>
          <a:prstGeom prst="ellipse">
            <a:avLst/>
          </a:prstGeom>
          <a:solidFill>
            <a:srgbClr val="00AA92"/>
          </a:solidFill>
          <a:ln w="9525">
            <a:solidFill>
              <a:srgbClr val="00A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37" name="TextBox 36">
            <a:extLst>
              <a:ext uri="{FF2B5EF4-FFF2-40B4-BE49-F238E27FC236}">
                <a16:creationId xmlns:a16="http://schemas.microsoft.com/office/drawing/2014/main" xmlns="" id="{74BAD0D3-D425-8F43-BD28-F692FEE7609D}"/>
              </a:ext>
            </a:extLst>
          </p:cNvPr>
          <p:cNvSpPr txBox="1"/>
          <p:nvPr/>
        </p:nvSpPr>
        <p:spPr>
          <a:xfrm>
            <a:off x="10292270" y="2021067"/>
            <a:ext cx="1784405" cy="307777"/>
          </a:xfrm>
          <a:prstGeom prst="rect">
            <a:avLst/>
          </a:prstGeom>
          <a:solidFill>
            <a:schemeClr val="bg1"/>
          </a:solidFill>
        </p:spPr>
        <p:txBody>
          <a:bodyPr wrap="square" rtlCol="0">
            <a:spAutoFit/>
          </a:bodyPr>
          <a:lstStyle/>
          <a:p>
            <a:r>
              <a:rPr lang="de-DE" sz="1400" dirty="0" err="1"/>
              <a:t>Construction</a:t>
            </a:r>
            <a:r>
              <a:rPr lang="de-DE" sz="1400" dirty="0"/>
              <a:t> </a:t>
            </a:r>
            <a:r>
              <a:rPr lang="de-DE" sz="1400" dirty="0" err="1"/>
              <a:t>start</a:t>
            </a:r>
            <a:endParaRPr lang="x-none" sz="1400" b="1" dirty="0"/>
          </a:p>
        </p:txBody>
      </p:sp>
      <p:cxnSp>
        <p:nvCxnSpPr>
          <p:cNvPr id="38" name="Straight Connector 37">
            <a:extLst>
              <a:ext uri="{FF2B5EF4-FFF2-40B4-BE49-F238E27FC236}">
                <a16:creationId xmlns:a16="http://schemas.microsoft.com/office/drawing/2014/main" xmlns="" id="{54E23812-515D-4940-A704-89A49C4A3268}"/>
              </a:ext>
            </a:extLst>
          </p:cNvPr>
          <p:cNvCxnSpPr>
            <a:cxnSpLocks/>
          </p:cNvCxnSpPr>
          <p:nvPr/>
        </p:nvCxnSpPr>
        <p:spPr>
          <a:xfrm>
            <a:off x="3694970" y="2924944"/>
            <a:ext cx="0" cy="20615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86D5F87-D02F-CE4A-AD96-AF1169028825}"/>
              </a:ext>
            </a:extLst>
          </p:cNvPr>
          <p:cNvCxnSpPr>
            <a:cxnSpLocks/>
          </p:cNvCxnSpPr>
          <p:nvPr/>
        </p:nvCxnSpPr>
        <p:spPr>
          <a:xfrm>
            <a:off x="8891185" y="1816309"/>
            <a:ext cx="0" cy="224794"/>
          </a:xfrm>
          <a:prstGeom prst="line">
            <a:avLst/>
          </a:prstGeom>
          <a:ln w="9525">
            <a:solidFill>
              <a:srgbClr val="00AA9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FA8F6232-1ED5-D248-A76F-FBF2D1E58843}"/>
              </a:ext>
            </a:extLst>
          </p:cNvPr>
          <p:cNvCxnSpPr>
            <a:cxnSpLocks/>
          </p:cNvCxnSpPr>
          <p:nvPr/>
        </p:nvCxnSpPr>
        <p:spPr>
          <a:xfrm>
            <a:off x="10821378" y="1816309"/>
            <a:ext cx="0" cy="224794"/>
          </a:xfrm>
          <a:prstGeom prst="line">
            <a:avLst/>
          </a:prstGeom>
          <a:ln w="9525">
            <a:solidFill>
              <a:srgbClr val="00AA9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CD72542-F0B5-4F44-B6FF-4BD35A99075C}"/>
              </a:ext>
            </a:extLst>
          </p:cNvPr>
          <p:cNvCxnSpPr>
            <a:cxnSpLocks/>
          </p:cNvCxnSpPr>
          <p:nvPr/>
        </p:nvCxnSpPr>
        <p:spPr>
          <a:xfrm>
            <a:off x="5159896" y="1156020"/>
            <a:ext cx="22463" cy="551334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xmlns="" id="{2DE867FB-ADA4-CA45-9D6A-62D4B1AFF3CB}"/>
              </a:ext>
            </a:extLst>
          </p:cNvPr>
          <p:cNvSpPr/>
          <p:nvPr/>
        </p:nvSpPr>
        <p:spPr>
          <a:xfrm>
            <a:off x="3540675" y="1528277"/>
            <a:ext cx="3660311" cy="288032"/>
          </a:xfrm>
          <a:prstGeom prst="ellipse">
            <a:avLst/>
          </a:prstGeom>
          <a:solidFill>
            <a:srgbClr val="00AA92"/>
          </a:solidFill>
          <a:ln w="9525">
            <a:solidFill>
              <a:srgbClr val="00A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48" name="Oval 47">
            <a:extLst>
              <a:ext uri="{FF2B5EF4-FFF2-40B4-BE49-F238E27FC236}">
                <a16:creationId xmlns:a16="http://schemas.microsoft.com/office/drawing/2014/main" xmlns="" id="{AB4D591C-588B-A444-96E5-C0B053F07302}"/>
              </a:ext>
            </a:extLst>
          </p:cNvPr>
          <p:cNvSpPr/>
          <p:nvPr/>
        </p:nvSpPr>
        <p:spPr>
          <a:xfrm>
            <a:off x="3328165" y="1523462"/>
            <a:ext cx="288032" cy="288032"/>
          </a:xfrm>
          <a:prstGeom prst="ellipse">
            <a:avLst/>
          </a:prstGeom>
          <a:solidFill>
            <a:srgbClr val="00AA9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err="1">
              <a:solidFill>
                <a:schemeClr val="tx1"/>
              </a:solidFill>
            </a:endParaRPr>
          </a:p>
        </p:txBody>
      </p:sp>
      <p:sp>
        <p:nvSpPr>
          <p:cNvPr id="49" name="TextBox 48">
            <a:extLst>
              <a:ext uri="{FF2B5EF4-FFF2-40B4-BE49-F238E27FC236}">
                <a16:creationId xmlns:a16="http://schemas.microsoft.com/office/drawing/2014/main" xmlns="" id="{A702B1D8-4583-E640-B114-779BCCFA8CE7}"/>
              </a:ext>
            </a:extLst>
          </p:cNvPr>
          <p:cNvSpPr txBox="1"/>
          <p:nvPr/>
        </p:nvSpPr>
        <p:spPr>
          <a:xfrm>
            <a:off x="2205080" y="1925212"/>
            <a:ext cx="1449436" cy="307777"/>
          </a:xfrm>
          <a:prstGeom prst="rect">
            <a:avLst/>
          </a:prstGeom>
          <a:solidFill>
            <a:schemeClr val="bg1"/>
          </a:solidFill>
        </p:spPr>
        <p:txBody>
          <a:bodyPr wrap="none" rtlCol="0">
            <a:spAutoFit/>
          </a:bodyPr>
          <a:lstStyle/>
          <a:p>
            <a:r>
              <a:rPr lang="de-DE" sz="1400" dirty="0"/>
              <a:t>ESFRI </a:t>
            </a:r>
            <a:r>
              <a:rPr lang="de-DE" sz="1400" dirty="0" err="1"/>
              <a:t>proposal</a:t>
            </a:r>
            <a:endParaRPr lang="de-DE" sz="1400" dirty="0"/>
          </a:p>
        </p:txBody>
      </p:sp>
      <p:cxnSp>
        <p:nvCxnSpPr>
          <p:cNvPr id="50" name="Straight Connector 49">
            <a:extLst>
              <a:ext uri="{FF2B5EF4-FFF2-40B4-BE49-F238E27FC236}">
                <a16:creationId xmlns:a16="http://schemas.microsoft.com/office/drawing/2014/main" xmlns="" id="{AE95F9B7-B39D-E449-90DF-65B6DDC375A4}"/>
              </a:ext>
            </a:extLst>
          </p:cNvPr>
          <p:cNvCxnSpPr>
            <a:cxnSpLocks/>
            <a:stCxn id="48" idx="4"/>
          </p:cNvCxnSpPr>
          <p:nvPr/>
        </p:nvCxnSpPr>
        <p:spPr>
          <a:xfrm>
            <a:off x="3472181" y="1811494"/>
            <a:ext cx="0" cy="164085"/>
          </a:xfrm>
          <a:prstGeom prst="line">
            <a:avLst/>
          </a:prstGeom>
          <a:ln w="9525">
            <a:solidFill>
              <a:srgbClr val="00AA92"/>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E985ED20-1176-B945-844C-94C92B775290}"/>
              </a:ext>
            </a:extLst>
          </p:cNvPr>
          <p:cNvSpPr txBox="1"/>
          <p:nvPr/>
        </p:nvSpPr>
        <p:spPr>
          <a:xfrm>
            <a:off x="4752071" y="1927448"/>
            <a:ext cx="1390124" cy="307777"/>
          </a:xfrm>
          <a:prstGeom prst="rect">
            <a:avLst/>
          </a:prstGeom>
          <a:solidFill>
            <a:schemeClr val="bg1"/>
          </a:solidFill>
        </p:spPr>
        <p:txBody>
          <a:bodyPr wrap="none" rtlCol="0">
            <a:spAutoFit/>
          </a:bodyPr>
          <a:lstStyle/>
          <a:p>
            <a:r>
              <a:rPr lang="de-DE" sz="1400" dirty="0"/>
              <a:t>ESFRI </a:t>
            </a:r>
            <a:r>
              <a:rPr lang="de-DE" sz="1400" dirty="0" err="1"/>
              <a:t>process</a:t>
            </a:r>
            <a:endParaRPr lang="x-none" sz="1400" b="1" dirty="0"/>
          </a:p>
        </p:txBody>
      </p:sp>
      <p:cxnSp>
        <p:nvCxnSpPr>
          <p:cNvPr id="54" name="Straight Connector 53">
            <a:extLst>
              <a:ext uri="{FF2B5EF4-FFF2-40B4-BE49-F238E27FC236}">
                <a16:creationId xmlns:a16="http://schemas.microsoft.com/office/drawing/2014/main" xmlns="" id="{1F7078E2-5DFE-5B48-94AE-AF47861A590B}"/>
              </a:ext>
            </a:extLst>
          </p:cNvPr>
          <p:cNvCxnSpPr>
            <a:cxnSpLocks/>
            <a:stCxn id="47" idx="4"/>
          </p:cNvCxnSpPr>
          <p:nvPr/>
        </p:nvCxnSpPr>
        <p:spPr>
          <a:xfrm flipH="1">
            <a:off x="5370830" y="1816309"/>
            <a:ext cx="1" cy="176764"/>
          </a:xfrm>
          <a:prstGeom prst="line">
            <a:avLst/>
          </a:prstGeom>
          <a:ln w="9525">
            <a:solidFill>
              <a:srgbClr val="00AA9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CDC16BC2-BC75-0D47-8D9F-F4EDE3C7A2DF}"/>
              </a:ext>
            </a:extLst>
          </p:cNvPr>
          <p:cNvCxnSpPr>
            <a:cxnSpLocks/>
          </p:cNvCxnSpPr>
          <p:nvPr/>
        </p:nvCxnSpPr>
        <p:spPr>
          <a:xfrm>
            <a:off x="7608168" y="5584892"/>
            <a:ext cx="0" cy="302293"/>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97C8FCC0-B63F-9E43-8267-B56CEE35851B}"/>
              </a:ext>
            </a:extLst>
          </p:cNvPr>
          <p:cNvCxnSpPr>
            <a:cxnSpLocks/>
          </p:cNvCxnSpPr>
          <p:nvPr/>
        </p:nvCxnSpPr>
        <p:spPr>
          <a:xfrm flipH="1">
            <a:off x="10612765" y="5552934"/>
            <a:ext cx="1" cy="225958"/>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0CA13227-58DB-C94A-A5E7-D8FF1F675FAF}"/>
              </a:ext>
            </a:extLst>
          </p:cNvPr>
          <p:cNvSpPr txBox="1"/>
          <p:nvPr/>
        </p:nvSpPr>
        <p:spPr>
          <a:xfrm>
            <a:off x="360779" y="1508532"/>
            <a:ext cx="1077474" cy="307777"/>
          </a:xfrm>
          <a:prstGeom prst="rect">
            <a:avLst/>
          </a:prstGeom>
          <a:solidFill>
            <a:schemeClr val="bg1"/>
          </a:solidFill>
        </p:spPr>
        <p:txBody>
          <a:bodyPr wrap="none" rtlCol="0">
            <a:spAutoFit/>
          </a:bodyPr>
          <a:lstStyle/>
          <a:p>
            <a:r>
              <a:rPr lang="de-DE" sz="1400" b="1" dirty="0"/>
              <a:t>ET</a:t>
            </a:r>
            <a:r>
              <a:rPr lang="de-DE" sz="1400" dirty="0"/>
              <a:t> </a:t>
            </a:r>
            <a:r>
              <a:rPr lang="de-DE" sz="1400" dirty="0" err="1"/>
              <a:t>timeline</a:t>
            </a:r>
            <a:endParaRPr lang="x-none" sz="1400" b="1" dirty="0"/>
          </a:p>
        </p:txBody>
      </p:sp>
      <p:sp>
        <p:nvSpPr>
          <p:cNvPr id="63" name="TextBox 62">
            <a:extLst>
              <a:ext uri="{FF2B5EF4-FFF2-40B4-BE49-F238E27FC236}">
                <a16:creationId xmlns:a16="http://schemas.microsoft.com/office/drawing/2014/main" xmlns="" id="{649A1412-2793-E641-A810-6546CB12A0A8}"/>
              </a:ext>
            </a:extLst>
          </p:cNvPr>
          <p:cNvSpPr txBox="1"/>
          <p:nvPr/>
        </p:nvSpPr>
        <p:spPr>
          <a:xfrm>
            <a:off x="363771" y="2630090"/>
            <a:ext cx="1539204" cy="523220"/>
          </a:xfrm>
          <a:prstGeom prst="rect">
            <a:avLst/>
          </a:prstGeom>
          <a:solidFill>
            <a:schemeClr val="bg1"/>
          </a:solidFill>
        </p:spPr>
        <p:txBody>
          <a:bodyPr wrap="none" rtlCol="0">
            <a:spAutoFit/>
          </a:bodyPr>
          <a:lstStyle/>
          <a:p>
            <a:r>
              <a:rPr lang="de-DE" sz="1400" b="1" dirty="0"/>
              <a:t>German</a:t>
            </a:r>
            <a:r>
              <a:rPr lang="de-DE" sz="1400" dirty="0"/>
              <a:t> national</a:t>
            </a:r>
          </a:p>
          <a:p>
            <a:r>
              <a:rPr lang="de-DE" sz="1400" dirty="0"/>
              <a:t>time </a:t>
            </a:r>
            <a:r>
              <a:rPr lang="de-DE" sz="1400" dirty="0" err="1"/>
              <a:t>line</a:t>
            </a:r>
            <a:endParaRPr lang="x-none" sz="1400" dirty="0"/>
          </a:p>
        </p:txBody>
      </p:sp>
      <p:sp>
        <p:nvSpPr>
          <p:cNvPr id="64" name="TextBox 63">
            <a:extLst>
              <a:ext uri="{FF2B5EF4-FFF2-40B4-BE49-F238E27FC236}">
                <a16:creationId xmlns:a16="http://schemas.microsoft.com/office/drawing/2014/main" xmlns="" id="{B1E447FA-CBFD-6A46-88E0-D44E154958A3}"/>
              </a:ext>
            </a:extLst>
          </p:cNvPr>
          <p:cNvSpPr txBox="1"/>
          <p:nvPr/>
        </p:nvSpPr>
        <p:spPr>
          <a:xfrm>
            <a:off x="357675" y="3954925"/>
            <a:ext cx="1757212" cy="307777"/>
          </a:xfrm>
          <a:prstGeom prst="rect">
            <a:avLst/>
          </a:prstGeom>
          <a:solidFill>
            <a:schemeClr val="bg1"/>
          </a:solidFill>
        </p:spPr>
        <p:txBody>
          <a:bodyPr wrap="none" rtlCol="0">
            <a:spAutoFit/>
          </a:bodyPr>
          <a:lstStyle/>
          <a:p>
            <a:r>
              <a:rPr lang="de-DE" sz="1400" b="1" dirty="0"/>
              <a:t>Helmholtz</a:t>
            </a:r>
            <a:r>
              <a:rPr lang="de-DE" sz="1400" dirty="0"/>
              <a:t> time </a:t>
            </a:r>
            <a:r>
              <a:rPr lang="de-DE" sz="1400" dirty="0" err="1"/>
              <a:t>line</a:t>
            </a:r>
            <a:endParaRPr lang="x-none" sz="1400" dirty="0"/>
          </a:p>
        </p:txBody>
      </p:sp>
      <p:sp>
        <p:nvSpPr>
          <p:cNvPr id="65" name="TextBox 64">
            <a:extLst>
              <a:ext uri="{FF2B5EF4-FFF2-40B4-BE49-F238E27FC236}">
                <a16:creationId xmlns:a16="http://schemas.microsoft.com/office/drawing/2014/main" xmlns="" id="{29BCC0F5-91AD-314F-AFD9-5D68D410186D}"/>
              </a:ext>
            </a:extLst>
          </p:cNvPr>
          <p:cNvSpPr txBox="1"/>
          <p:nvPr/>
        </p:nvSpPr>
        <p:spPr>
          <a:xfrm>
            <a:off x="397891" y="5245157"/>
            <a:ext cx="1391728" cy="307777"/>
          </a:xfrm>
          <a:prstGeom prst="rect">
            <a:avLst/>
          </a:prstGeom>
          <a:solidFill>
            <a:schemeClr val="bg1"/>
          </a:solidFill>
        </p:spPr>
        <p:txBody>
          <a:bodyPr wrap="none" rtlCol="0">
            <a:spAutoFit/>
          </a:bodyPr>
          <a:lstStyle/>
          <a:p>
            <a:r>
              <a:rPr lang="de-DE" sz="1400" b="1" dirty="0"/>
              <a:t>DESY</a:t>
            </a:r>
            <a:r>
              <a:rPr lang="de-DE" sz="1400" dirty="0"/>
              <a:t> time </a:t>
            </a:r>
            <a:r>
              <a:rPr lang="de-DE" sz="1400" dirty="0" err="1"/>
              <a:t>line</a:t>
            </a:r>
            <a:endParaRPr lang="x-none" sz="1400" dirty="0"/>
          </a:p>
        </p:txBody>
      </p:sp>
      <p:cxnSp>
        <p:nvCxnSpPr>
          <p:cNvPr id="66" name="Straight Arrow Connector 65">
            <a:extLst>
              <a:ext uri="{FF2B5EF4-FFF2-40B4-BE49-F238E27FC236}">
                <a16:creationId xmlns:a16="http://schemas.microsoft.com/office/drawing/2014/main" xmlns="" id="{234F4A99-9DEB-2F4E-A3FE-378306B3A4A2}"/>
              </a:ext>
            </a:extLst>
          </p:cNvPr>
          <p:cNvCxnSpPr>
            <a:cxnSpLocks/>
          </p:cNvCxnSpPr>
          <p:nvPr/>
        </p:nvCxnSpPr>
        <p:spPr>
          <a:xfrm>
            <a:off x="2491610" y="1180739"/>
            <a:ext cx="9288412" cy="5559"/>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D8D03367-5168-4841-96A0-D97DBCF4F3E8}"/>
              </a:ext>
            </a:extLst>
          </p:cNvPr>
          <p:cNvSpPr txBox="1"/>
          <p:nvPr/>
        </p:nvSpPr>
        <p:spPr>
          <a:xfrm>
            <a:off x="2927648" y="836712"/>
            <a:ext cx="7685918" cy="338554"/>
          </a:xfrm>
          <a:prstGeom prst="rect">
            <a:avLst/>
          </a:prstGeom>
          <a:noFill/>
        </p:spPr>
        <p:txBody>
          <a:bodyPr wrap="none" rtlCol="0">
            <a:spAutoFit/>
          </a:bodyPr>
          <a:lstStyle/>
          <a:p>
            <a:r>
              <a:rPr lang="x-none" sz="1600" dirty="0"/>
              <a:t>2020	   </a:t>
            </a:r>
            <a:r>
              <a:rPr lang="en-US" sz="1600" dirty="0" smtClean="0"/>
              <a:t>       </a:t>
            </a:r>
            <a:r>
              <a:rPr lang="x-none" sz="1600" dirty="0"/>
              <a:t>	2021	</a:t>
            </a:r>
            <a:r>
              <a:rPr lang="en-US" sz="1600" dirty="0" smtClean="0"/>
              <a:t>  </a:t>
            </a:r>
            <a:r>
              <a:rPr lang="x-none" sz="1600" dirty="0" smtClean="0"/>
              <a:t>today</a:t>
            </a:r>
            <a:r>
              <a:rPr lang="x-none" sz="1600" dirty="0"/>
              <a:t>	2022			2023			2024			&gt;2025</a:t>
            </a:r>
          </a:p>
        </p:txBody>
      </p:sp>
      <p:sp>
        <p:nvSpPr>
          <p:cNvPr id="68" name="TextBox 67">
            <a:extLst>
              <a:ext uri="{FF2B5EF4-FFF2-40B4-BE49-F238E27FC236}">
                <a16:creationId xmlns:a16="http://schemas.microsoft.com/office/drawing/2014/main" xmlns="" id="{609A7B04-D190-1E40-B027-35BBB92CA0B6}"/>
              </a:ext>
            </a:extLst>
          </p:cNvPr>
          <p:cNvSpPr txBox="1"/>
          <p:nvPr/>
        </p:nvSpPr>
        <p:spPr>
          <a:xfrm>
            <a:off x="5640421" y="4476958"/>
            <a:ext cx="5271807" cy="523220"/>
          </a:xfrm>
          <a:prstGeom prst="rect">
            <a:avLst/>
          </a:prstGeom>
          <a:solidFill>
            <a:schemeClr val="bg1"/>
          </a:solidFill>
        </p:spPr>
        <p:txBody>
          <a:bodyPr wrap="square" rtlCol="0">
            <a:spAutoFit/>
          </a:bodyPr>
          <a:lstStyle/>
          <a:p>
            <a:r>
              <a:rPr lang="de-DE" sz="1400" dirty="0" err="1"/>
              <a:t>Coordination</a:t>
            </a:r>
            <a:r>
              <a:rPr lang="de-DE" sz="1400" dirty="0"/>
              <a:t> </a:t>
            </a:r>
            <a:r>
              <a:rPr lang="de-DE" sz="1400" dirty="0" err="1"/>
              <a:t>of</a:t>
            </a:r>
            <a:r>
              <a:rPr lang="de-DE" sz="1400" dirty="0"/>
              <a:t> </a:t>
            </a:r>
            <a:r>
              <a:rPr lang="de-DE" sz="1400" dirty="0" err="1"/>
              <a:t>the</a:t>
            </a:r>
            <a:r>
              <a:rPr lang="de-DE" sz="1400" dirty="0"/>
              <a:t> Helmholtz </a:t>
            </a:r>
            <a:r>
              <a:rPr lang="de-DE" sz="1400" dirty="0" err="1"/>
              <a:t>contribution</a:t>
            </a:r>
            <a:r>
              <a:rPr lang="de-DE" sz="1400" dirty="0"/>
              <a:t> </a:t>
            </a:r>
            <a:r>
              <a:rPr lang="de-DE" sz="1400" dirty="0" err="1"/>
              <a:t>by</a:t>
            </a:r>
            <a:r>
              <a:rPr lang="de-DE" sz="1400" dirty="0"/>
              <a:t> </a:t>
            </a:r>
            <a:r>
              <a:rPr lang="de-DE" sz="1400" dirty="0" err="1"/>
              <a:t>the</a:t>
            </a:r>
            <a:r>
              <a:rPr lang="de-DE" sz="1400" dirty="0"/>
              <a:t> </a:t>
            </a:r>
            <a:r>
              <a:rPr lang="de-DE" sz="1400" dirty="0" err="1"/>
              <a:t>centres</a:t>
            </a:r>
            <a:r>
              <a:rPr lang="de-DE" sz="1400" dirty="0"/>
              <a:t> </a:t>
            </a:r>
            <a:r>
              <a:rPr lang="de-DE" sz="1400" dirty="0" err="1"/>
              <a:t>that</a:t>
            </a:r>
            <a:r>
              <a:rPr lang="de-DE" sz="1400" dirty="0"/>
              <a:t> </a:t>
            </a:r>
            <a:r>
              <a:rPr lang="de-DE" sz="1400" dirty="0" err="1"/>
              <a:t>have</a:t>
            </a:r>
            <a:r>
              <a:rPr lang="de-DE" sz="1400" dirty="0"/>
              <a:t> </a:t>
            </a:r>
            <a:r>
              <a:rPr lang="de-DE" sz="1400" dirty="0" err="1"/>
              <a:t>expressed</a:t>
            </a:r>
            <a:r>
              <a:rPr lang="de-DE" sz="1400" dirty="0"/>
              <a:t> </a:t>
            </a:r>
            <a:r>
              <a:rPr lang="de-DE" sz="1400" dirty="0" err="1"/>
              <a:t>interest</a:t>
            </a:r>
            <a:r>
              <a:rPr lang="de-DE" sz="1400" dirty="0"/>
              <a:t> (DESY, KIT, HZDR, FZJ)</a:t>
            </a:r>
            <a:endParaRPr lang="x-none" sz="1400" b="1" dirty="0"/>
          </a:p>
        </p:txBody>
      </p:sp>
      <p:sp>
        <p:nvSpPr>
          <p:cNvPr id="51" name="TextBox 50">
            <a:extLst>
              <a:ext uri="{FF2B5EF4-FFF2-40B4-BE49-F238E27FC236}">
                <a16:creationId xmlns:a16="http://schemas.microsoft.com/office/drawing/2014/main" xmlns="" id="{19FF7ADA-72A5-E442-B957-08250C105A07}"/>
              </a:ext>
            </a:extLst>
          </p:cNvPr>
          <p:cNvSpPr txBox="1"/>
          <p:nvPr/>
        </p:nvSpPr>
        <p:spPr>
          <a:xfrm>
            <a:off x="5543773" y="3669907"/>
            <a:ext cx="2907876" cy="307777"/>
          </a:xfrm>
          <a:prstGeom prst="rect">
            <a:avLst/>
          </a:prstGeom>
          <a:solidFill>
            <a:schemeClr val="bg1"/>
          </a:solidFill>
        </p:spPr>
        <p:txBody>
          <a:bodyPr wrap="square" rtlCol="0">
            <a:spAutoFit/>
          </a:bodyPr>
          <a:lstStyle/>
          <a:p>
            <a:r>
              <a:rPr lang="de-DE" sz="1400" dirty="0"/>
              <a:t>Helmholtz FIS </a:t>
            </a:r>
            <a:r>
              <a:rPr lang="de-DE" sz="1400" dirty="0" err="1"/>
              <a:t>roadmap</a:t>
            </a:r>
            <a:r>
              <a:rPr lang="de-DE" sz="1400" dirty="0"/>
              <a:t> </a:t>
            </a:r>
            <a:r>
              <a:rPr lang="de-DE" sz="1400" dirty="0" err="1"/>
              <a:t>process</a:t>
            </a:r>
            <a:endParaRPr lang="x-none" sz="1400" b="1" dirty="0"/>
          </a:p>
        </p:txBody>
      </p:sp>
      <p:cxnSp>
        <p:nvCxnSpPr>
          <p:cNvPr id="52" name="Straight Connector 51">
            <a:extLst>
              <a:ext uri="{FF2B5EF4-FFF2-40B4-BE49-F238E27FC236}">
                <a16:creationId xmlns:a16="http://schemas.microsoft.com/office/drawing/2014/main" xmlns="" id="{4533365C-123E-F64F-87D7-3B7BDCA3F4D0}"/>
              </a:ext>
            </a:extLst>
          </p:cNvPr>
          <p:cNvCxnSpPr>
            <a:cxnSpLocks/>
            <a:stCxn id="21" idx="4"/>
          </p:cNvCxnSpPr>
          <p:nvPr/>
        </p:nvCxnSpPr>
        <p:spPr>
          <a:xfrm flipH="1">
            <a:off x="7117159" y="2924944"/>
            <a:ext cx="1" cy="146803"/>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EFCA6610-3662-9348-9DCA-ADE7718EB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5760" y="3199275"/>
            <a:ext cx="1152119" cy="1618574"/>
          </a:xfrm>
          <a:prstGeom prst="rect">
            <a:avLst/>
          </a:prstGeom>
          <a:ln>
            <a:solidFill>
              <a:schemeClr val="tx1"/>
            </a:solidFill>
          </a:ln>
        </p:spPr>
      </p:pic>
    </p:spTree>
    <p:extLst>
      <p:ext uri="{BB962C8B-B14F-4D97-AF65-F5344CB8AC3E}">
        <p14:creationId xmlns:p14="http://schemas.microsoft.com/office/powerpoint/2010/main" val="131066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B5BC51-B87D-3D41-A843-F2518B63C671}"/>
              </a:ext>
            </a:extLst>
          </p:cNvPr>
          <p:cNvSpPr>
            <a:spLocks noGrp="1"/>
          </p:cNvSpPr>
          <p:nvPr>
            <p:ph type="title"/>
          </p:nvPr>
        </p:nvSpPr>
        <p:spPr/>
        <p:txBody>
          <a:bodyPr/>
          <a:lstStyle/>
          <a:p>
            <a:r>
              <a:rPr lang="x-none" dirty="0"/>
              <a:t>A participation of DESY in the ET project is recommended by advisory committees </a:t>
            </a:r>
          </a:p>
        </p:txBody>
      </p:sp>
      <p:sp>
        <p:nvSpPr>
          <p:cNvPr id="3" name="Content Placeholder 2">
            <a:extLst>
              <a:ext uri="{FF2B5EF4-FFF2-40B4-BE49-F238E27FC236}">
                <a16:creationId xmlns="" xmlns:a16="http://schemas.microsoft.com/office/drawing/2014/main" id="{33E1B04D-B66F-8241-9BEE-B5E4FDB60957}"/>
              </a:ext>
            </a:extLst>
          </p:cNvPr>
          <p:cNvSpPr>
            <a:spLocks noGrp="1"/>
          </p:cNvSpPr>
          <p:nvPr>
            <p:ph idx="1"/>
          </p:nvPr>
        </p:nvSpPr>
        <p:spPr/>
        <p:txBody>
          <a:bodyPr/>
          <a:lstStyle/>
          <a:p>
            <a:r>
              <a:rPr lang="x-none" dirty="0"/>
              <a:t>PoF Evaluation</a:t>
            </a:r>
          </a:p>
          <a:p>
            <a:pPr lvl="1"/>
            <a:r>
              <a:rPr lang="en-GB" dirty="0"/>
              <a:t>“</a:t>
            </a:r>
            <a:r>
              <a:rPr lang="en-GB" i="1" dirty="0"/>
              <a:t>The recent breakthroughs in gravitational wave astronomy offer the potential for observing the universe through a new window requiring large-scale infrastructures such as the proposed Einstein telescope. Helmholtz is ideally placed to participate in this initiative, which would complete the missing component of its multi-messenger approach.”</a:t>
            </a:r>
            <a:r>
              <a:rPr lang="en-GB" dirty="0"/>
              <a:t> </a:t>
            </a:r>
          </a:p>
          <a:p>
            <a:pPr lvl="1"/>
            <a:r>
              <a:rPr lang="en-GB" b="1" i="1" dirty="0"/>
              <a:t>“Participate in future global initiatives in gravitational wave observations, e.g. the Einstein Telescope.”</a:t>
            </a:r>
            <a:endParaRPr lang="x-none" b="1" dirty="0"/>
          </a:p>
          <a:p>
            <a:r>
              <a:rPr lang="x-none" dirty="0"/>
              <a:t>DESY Astroparticle Physics Committee</a:t>
            </a:r>
          </a:p>
          <a:p>
            <a:pPr lvl="1"/>
            <a:r>
              <a:rPr lang="en-GB" i="1" dirty="0"/>
              <a:t>“APC reiterates the recommendation that DESY keeps working towards establishing and reinforcing the DESY gravitational-wave research area, and strongly recommends the involvement of DESY in the realization of the new generation of gravitational wave experiments, such as the Einstein Telescope and to even consider to take a lead position of the project for Germany.”</a:t>
            </a:r>
            <a:endParaRPr lang="en-GB" sz="1800" i="1" dirty="0"/>
          </a:p>
          <a:p>
            <a:r>
              <a:rPr lang="x-none" dirty="0"/>
              <a:t>DESY Scientific Council</a:t>
            </a:r>
          </a:p>
          <a:p>
            <a:pPr lvl="1"/>
            <a:r>
              <a:rPr lang="en-GB" i="1" dirty="0"/>
              <a:t>“The SC strongly supports the recommendation to consider participation in future global initiatives concerning gravitational wave astronomy and, in particular, expects DESY to encourage the Helmholtz-Gemeinschaft to take a leading role in developing a strategy for this emergent field.” </a:t>
            </a:r>
          </a:p>
          <a:p>
            <a:pPr lvl="1"/>
            <a:r>
              <a:rPr lang="en-GB" i="1" dirty="0"/>
              <a:t>“The SC reiterates that it would appreciate a presentation of a (Helmholtz) strategy for DESY’s experimental program in Gravitational Wave Astronomy within the German context at the next meeting.” </a:t>
            </a:r>
          </a:p>
          <a:p>
            <a:pPr lvl="1"/>
            <a:endParaRPr lang="en-GB" i="1" dirty="0"/>
          </a:p>
          <a:p>
            <a:pPr lvl="1"/>
            <a:endParaRPr lang="x-none" dirty="0"/>
          </a:p>
        </p:txBody>
      </p:sp>
      <p:sp>
        <p:nvSpPr>
          <p:cNvPr id="4" name="Footer Placeholder 3">
            <a:extLst>
              <a:ext uri="{FF2B5EF4-FFF2-40B4-BE49-F238E27FC236}">
                <a16:creationId xmlns="" xmlns:a16="http://schemas.microsoft.com/office/drawing/2014/main" id="{43E4E0BD-BE2F-124F-B6B0-8BD9DE64DC8B}"/>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Tree>
    <p:extLst>
      <p:ext uri="{BB962C8B-B14F-4D97-AF65-F5344CB8AC3E}">
        <p14:creationId xmlns:p14="http://schemas.microsoft.com/office/powerpoint/2010/main" val="20943531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506A45B3-B68D-8348-8C90-B4F89AEC9EB8}"/>
              </a:ext>
            </a:extLst>
          </p:cNvPr>
          <p:cNvSpPr>
            <a:spLocks noGrp="1"/>
          </p:cNvSpPr>
          <p:nvPr>
            <p:ph type="title"/>
          </p:nvPr>
        </p:nvSpPr>
        <p:spPr/>
        <p:txBody>
          <a:bodyPr/>
          <a:lstStyle/>
          <a:p>
            <a:r>
              <a:rPr lang="x-none" dirty="0"/>
              <a:t>The Einstein Telescope @ DESY</a:t>
            </a:r>
          </a:p>
        </p:txBody>
      </p:sp>
      <p:sp>
        <p:nvSpPr>
          <p:cNvPr id="9" name="Content Placeholder 8">
            <a:extLst>
              <a:ext uri="{FF2B5EF4-FFF2-40B4-BE49-F238E27FC236}">
                <a16:creationId xmlns="" xmlns:a16="http://schemas.microsoft.com/office/drawing/2014/main" id="{E1486E9F-658B-6E4E-9B17-EB24C50083A7}"/>
              </a:ext>
            </a:extLst>
          </p:cNvPr>
          <p:cNvSpPr>
            <a:spLocks noGrp="1"/>
          </p:cNvSpPr>
          <p:nvPr>
            <p:ph idx="1"/>
          </p:nvPr>
        </p:nvSpPr>
        <p:spPr/>
        <p:txBody>
          <a:bodyPr/>
          <a:lstStyle/>
          <a:p>
            <a:r>
              <a:rPr lang="en-US" dirty="0"/>
              <a:t>Gravitational wave astronomy offers DESY a great </a:t>
            </a:r>
            <a:br>
              <a:rPr lang="en-US" dirty="0"/>
            </a:br>
            <a:r>
              <a:rPr lang="en-US" dirty="0"/>
              <a:t>scientific and strategic opportunity </a:t>
            </a:r>
          </a:p>
          <a:p>
            <a:r>
              <a:rPr lang="en-US" dirty="0"/>
              <a:t>DESY can actively participate in and shape one of </a:t>
            </a:r>
            <a:br>
              <a:rPr lang="en-US" dirty="0"/>
            </a:br>
            <a:r>
              <a:rPr lang="en-US" dirty="0"/>
              <a:t>the greatest breakthroughs in recent science history </a:t>
            </a:r>
          </a:p>
          <a:p>
            <a:r>
              <a:rPr lang="en-US" dirty="0"/>
              <a:t>DESY can now enter this field of research and play </a:t>
            </a:r>
            <a:br>
              <a:rPr lang="en-US" dirty="0"/>
            </a:br>
            <a:r>
              <a:rPr lang="en-US" dirty="0"/>
              <a:t>a leading role in a major European gravitational </a:t>
            </a:r>
            <a:br>
              <a:rPr lang="en-US" dirty="0"/>
            </a:br>
            <a:r>
              <a:rPr lang="en-US" dirty="0"/>
              <a:t>wave astronomy project, the Einstein Telescope. </a:t>
            </a:r>
          </a:p>
          <a:p>
            <a:r>
              <a:rPr lang="en-US" dirty="0"/>
              <a:t>The Einstein Telescope is an opportunity to bring </a:t>
            </a:r>
            <a:br>
              <a:rPr lang="en-US" dirty="0"/>
            </a:br>
            <a:r>
              <a:rPr lang="en-US" dirty="0"/>
              <a:t>together large parts of DESY’s expertise ranging </a:t>
            </a:r>
            <a:br>
              <a:rPr lang="en-US" dirty="0"/>
            </a:br>
            <a:r>
              <a:rPr lang="en-US" dirty="0"/>
              <a:t>from accelerators, materials science, laser technology, to particle physics and </a:t>
            </a:r>
            <a:r>
              <a:rPr lang="en-US" dirty="0" err="1"/>
              <a:t>astroparticle</a:t>
            </a:r>
            <a:r>
              <a:rPr lang="en-US" dirty="0"/>
              <a:t> physics in a joint project. </a:t>
            </a:r>
          </a:p>
          <a:p>
            <a:r>
              <a:rPr lang="en-US" dirty="0"/>
              <a:t>Moreover, the time schedule for the Einstein telescope seems to fit well into DESY's and international plans for future large-scale projects.</a:t>
            </a:r>
            <a:endParaRPr lang="x-none" dirty="0"/>
          </a:p>
        </p:txBody>
      </p:sp>
      <p:sp>
        <p:nvSpPr>
          <p:cNvPr id="4" name="Footer Placeholder 3">
            <a:extLst>
              <a:ext uri="{FF2B5EF4-FFF2-40B4-BE49-F238E27FC236}">
                <a16:creationId xmlns="" xmlns:a16="http://schemas.microsoft.com/office/drawing/2014/main" id="{BF42E505-AB14-774F-942F-8ADE6B1A338A}"/>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10" name="Text Placeholder 9">
            <a:extLst>
              <a:ext uri="{FF2B5EF4-FFF2-40B4-BE49-F238E27FC236}">
                <a16:creationId xmlns="" xmlns:a16="http://schemas.microsoft.com/office/drawing/2014/main" id="{10CB4F1B-64D4-3B4A-9DB2-626E71C0C665}"/>
              </a:ext>
            </a:extLst>
          </p:cNvPr>
          <p:cNvSpPr>
            <a:spLocks noGrp="1"/>
          </p:cNvSpPr>
          <p:nvPr>
            <p:ph type="body" sz="quarter" idx="13"/>
          </p:nvPr>
        </p:nvSpPr>
        <p:spPr/>
        <p:txBody>
          <a:bodyPr/>
          <a:lstStyle/>
          <a:p>
            <a:r>
              <a:rPr lang="en-US" dirty="0" smtClean="0"/>
              <a:t>Summary</a:t>
            </a:r>
            <a:endParaRPr lang="x-none" dirty="0"/>
          </a:p>
        </p:txBody>
      </p:sp>
      <p:pic>
        <p:nvPicPr>
          <p:cNvPr id="11" name="Inhaltsplatzhalter 5">
            <a:extLst>
              <a:ext uri="{FF2B5EF4-FFF2-40B4-BE49-F238E27FC236}">
                <a16:creationId xmlns="" xmlns:a16="http://schemas.microsoft.com/office/drawing/2014/main" id="{93E6D548-8A21-5947-B6A9-ECCDA5E81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0690" y="1406427"/>
            <a:ext cx="5443321" cy="3102693"/>
          </a:xfrm>
          <a:prstGeom prst="rect">
            <a:avLst/>
          </a:prstGeom>
        </p:spPr>
      </p:pic>
    </p:spTree>
    <p:extLst>
      <p:ext uri="{BB962C8B-B14F-4D97-AF65-F5344CB8AC3E}">
        <p14:creationId xmlns:p14="http://schemas.microsoft.com/office/powerpoint/2010/main" val="123805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506A45B3-B68D-8348-8C90-B4F89AEC9EB8}"/>
              </a:ext>
            </a:extLst>
          </p:cNvPr>
          <p:cNvSpPr>
            <a:spLocks noGrp="1"/>
          </p:cNvSpPr>
          <p:nvPr>
            <p:ph type="title"/>
          </p:nvPr>
        </p:nvSpPr>
        <p:spPr/>
        <p:txBody>
          <a:bodyPr/>
          <a:lstStyle/>
          <a:p>
            <a:r>
              <a:rPr lang="en-US" dirty="0" smtClean="0"/>
              <a:t>Backup</a:t>
            </a:r>
            <a:endParaRPr lang="x-none" dirty="0"/>
          </a:p>
        </p:txBody>
      </p:sp>
      <p:sp>
        <p:nvSpPr>
          <p:cNvPr id="4" name="Footer Placeholder 3">
            <a:extLst>
              <a:ext uri="{FF2B5EF4-FFF2-40B4-BE49-F238E27FC236}">
                <a16:creationId xmlns="" xmlns:a16="http://schemas.microsoft.com/office/drawing/2014/main" id="{BF42E505-AB14-774F-942F-8ADE6B1A338A}"/>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10" name="Text Placeholder 9">
            <a:extLst>
              <a:ext uri="{FF2B5EF4-FFF2-40B4-BE49-F238E27FC236}">
                <a16:creationId xmlns="" xmlns:a16="http://schemas.microsoft.com/office/drawing/2014/main" id="{10CB4F1B-64D4-3B4A-9DB2-626E71C0C665}"/>
              </a:ext>
            </a:extLst>
          </p:cNvPr>
          <p:cNvSpPr>
            <a:spLocks noGrp="1"/>
          </p:cNvSpPr>
          <p:nvPr>
            <p:ph type="body" sz="quarter" idx="13"/>
          </p:nvPr>
        </p:nvSpPr>
        <p:spPr/>
        <p:txBody>
          <a:bodyPr/>
          <a:lstStyle/>
          <a:p>
            <a:endParaRPr lang="x-none" dirty="0"/>
          </a:p>
        </p:txBody>
      </p:sp>
    </p:spTree>
    <p:extLst>
      <p:ext uri="{BB962C8B-B14F-4D97-AF65-F5344CB8AC3E}">
        <p14:creationId xmlns:p14="http://schemas.microsoft.com/office/powerpoint/2010/main" val="16237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DDD8810C-B565-724D-BA05-C4D8A15CD6A2}"/>
              </a:ext>
            </a:extLst>
          </p:cNvPr>
          <p:cNvSpPr>
            <a:spLocks noGrp="1"/>
          </p:cNvSpPr>
          <p:nvPr>
            <p:ph type="title"/>
          </p:nvPr>
        </p:nvSpPr>
        <p:spPr/>
        <p:txBody>
          <a:bodyPr/>
          <a:lstStyle/>
          <a:p>
            <a:r>
              <a:rPr lang="x-none" dirty="0"/>
              <a:t>Germany’s role in the Einstein Telescope</a:t>
            </a:r>
          </a:p>
        </p:txBody>
      </p:sp>
      <p:sp>
        <p:nvSpPr>
          <p:cNvPr id="7" name="Content Placeholder 6">
            <a:extLst>
              <a:ext uri="{FF2B5EF4-FFF2-40B4-BE49-F238E27FC236}">
                <a16:creationId xmlns="" xmlns:a16="http://schemas.microsoft.com/office/drawing/2014/main" id="{0AB60128-C826-AD47-B998-E5508580EA8B}"/>
              </a:ext>
            </a:extLst>
          </p:cNvPr>
          <p:cNvSpPr>
            <a:spLocks noGrp="1"/>
          </p:cNvSpPr>
          <p:nvPr>
            <p:ph idx="1"/>
          </p:nvPr>
        </p:nvSpPr>
        <p:spPr/>
        <p:txBody>
          <a:bodyPr/>
          <a:lstStyle/>
          <a:p>
            <a:r>
              <a:rPr lang="en-GB" dirty="0"/>
              <a:t>GW astronomy is not (yet) based on the three pillars necessary for an adequate participation of Germany</a:t>
            </a:r>
            <a:endParaRPr lang="x-none" dirty="0"/>
          </a:p>
          <a:p>
            <a:pPr lvl="1"/>
            <a:r>
              <a:rPr lang="x-none" dirty="0"/>
              <a:t>Max Planck Society (AEI Hannover and Golm) is a key player in the field</a:t>
            </a:r>
          </a:p>
          <a:p>
            <a:pPr lvl="1"/>
            <a:r>
              <a:rPr lang="x-none" dirty="0"/>
              <a:t>I</a:t>
            </a:r>
            <a:r>
              <a:rPr lang="en-GB" dirty="0"/>
              <a:t>n</a:t>
            </a:r>
            <a:r>
              <a:rPr lang="x-none" dirty="0"/>
              <a:t>creasing interest and participation by university groups (15 university groups received funding starting this year for R&amp;D work for a future GW instrument)</a:t>
            </a:r>
          </a:p>
          <a:p>
            <a:pPr lvl="1"/>
            <a:r>
              <a:rPr lang="x-none" dirty="0"/>
              <a:t>Helmholtz Association (in charge of operating large infrastrutures) is considering a participation</a:t>
            </a:r>
          </a:p>
          <a:p>
            <a:r>
              <a:rPr lang="en-GB" dirty="0"/>
              <a:t>Germany (BMBF) is currently burdened by a number of large-scale facilities for science, which leads to great competition among the planned research infrastructures</a:t>
            </a:r>
          </a:p>
          <a:p>
            <a:pPr lvl="1"/>
            <a:r>
              <a:rPr lang="en-GB" dirty="0"/>
              <a:t>Opened collaborative research for universities for GW astronomy</a:t>
            </a:r>
          </a:p>
          <a:p>
            <a:pPr lvl="1"/>
            <a:r>
              <a:rPr lang="en-GB" dirty="0"/>
              <a:t>N</a:t>
            </a:r>
            <a:r>
              <a:rPr lang="x-none" dirty="0"/>
              <a:t>o support of the ESFRI application (yet)</a:t>
            </a:r>
          </a:p>
          <a:p>
            <a:pPr lvl="1"/>
            <a:r>
              <a:rPr lang="en-GB" dirty="0"/>
              <a:t>R</a:t>
            </a:r>
            <a:r>
              <a:rPr lang="x-none" dirty="0"/>
              <a:t>eferred to t</a:t>
            </a:r>
            <a:r>
              <a:rPr lang="en-GB" dirty="0"/>
              <a:t>he</a:t>
            </a:r>
            <a:r>
              <a:rPr lang="x-none" dirty="0"/>
              <a:t> national roadmap process (call expected 2021/2022)</a:t>
            </a:r>
          </a:p>
          <a:p>
            <a:r>
              <a:rPr lang="en-GB" dirty="0"/>
              <a:t>The geographical proximity to one of the possible sites of the Einstein Telescope requires an early response from Germany.</a:t>
            </a:r>
          </a:p>
          <a:p>
            <a:r>
              <a:rPr lang="en-GB" dirty="0"/>
              <a:t>There are those who say that ET is difficult to imagine without a significant German participation.</a:t>
            </a:r>
            <a:r>
              <a:rPr lang="x-none" dirty="0"/>
              <a:t> </a:t>
            </a:r>
          </a:p>
          <a:p>
            <a:r>
              <a:rPr lang="en-GB" dirty="0"/>
              <a:t>There is strong political pressure from parties in North Rhine-Westphalia towards the BMBF to support ET.</a:t>
            </a:r>
          </a:p>
        </p:txBody>
      </p:sp>
      <p:sp>
        <p:nvSpPr>
          <p:cNvPr id="8" name="Text Placeholder 7">
            <a:extLst>
              <a:ext uri="{FF2B5EF4-FFF2-40B4-BE49-F238E27FC236}">
                <a16:creationId xmlns="" xmlns:a16="http://schemas.microsoft.com/office/drawing/2014/main" id="{8729C833-BB28-8448-9AEF-D7B703307ADB}"/>
              </a:ext>
            </a:extLst>
          </p:cNvPr>
          <p:cNvSpPr>
            <a:spLocks noGrp="1"/>
          </p:cNvSpPr>
          <p:nvPr>
            <p:ph type="body" sz="quarter" idx="13"/>
          </p:nvPr>
        </p:nvSpPr>
        <p:spPr/>
        <p:txBody>
          <a:bodyPr/>
          <a:lstStyle/>
          <a:p>
            <a:endParaRPr lang="x-none" dirty="0"/>
          </a:p>
        </p:txBody>
      </p:sp>
      <p:sp>
        <p:nvSpPr>
          <p:cNvPr id="9" name="Footer Placeholder 8">
            <a:extLst>
              <a:ext uri="{FF2B5EF4-FFF2-40B4-BE49-F238E27FC236}">
                <a16:creationId xmlns="" xmlns:a16="http://schemas.microsoft.com/office/drawing/2014/main" id="{B6FA5981-C0A5-7644-834B-36F796887F85}"/>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Tree>
    <p:extLst>
      <p:ext uri="{BB962C8B-B14F-4D97-AF65-F5344CB8AC3E}">
        <p14:creationId xmlns:p14="http://schemas.microsoft.com/office/powerpoint/2010/main" val="24397988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6823F7-A257-4548-A3A4-F6C8950D482F}"/>
              </a:ext>
            </a:extLst>
          </p:cNvPr>
          <p:cNvSpPr>
            <a:spLocks noGrp="1"/>
          </p:cNvSpPr>
          <p:nvPr>
            <p:ph type="title"/>
          </p:nvPr>
        </p:nvSpPr>
        <p:spPr/>
        <p:txBody>
          <a:bodyPr/>
          <a:lstStyle/>
          <a:p>
            <a:r>
              <a:rPr lang="de-DE" dirty="0" err="1"/>
              <a:t>Gravitational</a:t>
            </a:r>
            <a:r>
              <a:rPr lang="de-DE" dirty="0"/>
              <a:t> Wave </a:t>
            </a:r>
            <a:r>
              <a:rPr lang="de-DE" dirty="0" err="1"/>
              <a:t>Astronomy</a:t>
            </a:r>
            <a:r>
              <a:rPr lang="de-DE" dirty="0"/>
              <a:t> </a:t>
            </a:r>
            <a:r>
              <a:rPr lang="de-DE" dirty="0" err="1"/>
              <a:t>offers</a:t>
            </a:r>
            <a:r>
              <a:rPr lang="de-DE" dirty="0"/>
              <a:t> a </a:t>
            </a:r>
            <a:r>
              <a:rPr lang="de-DE" dirty="0" err="1"/>
              <a:t>new</a:t>
            </a:r>
            <a:r>
              <a:rPr lang="de-DE" dirty="0"/>
              <a:t> </a:t>
            </a:r>
            <a:r>
              <a:rPr lang="de-DE" dirty="0" err="1"/>
              <a:t>and</a:t>
            </a:r>
            <a:r>
              <a:rPr lang="de-DE" dirty="0"/>
              <a:t> </a:t>
            </a:r>
            <a:r>
              <a:rPr lang="de-DE" dirty="0" err="1"/>
              <a:t>spectacular</a:t>
            </a:r>
            <a:r>
              <a:rPr lang="de-DE" dirty="0"/>
              <a:t> </a:t>
            </a:r>
            <a:r>
              <a:rPr lang="de-DE" dirty="0" err="1"/>
              <a:t>view</a:t>
            </a:r>
            <a:r>
              <a:rPr lang="de-DE" dirty="0"/>
              <a:t> </a:t>
            </a:r>
            <a:r>
              <a:rPr lang="de-DE" dirty="0" err="1"/>
              <a:t>deep</a:t>
            </a:r>
            <a:r>
              <a:rPr lang="de-DE" dirty="0"/>
              <a:t> </a:t>
            </a:r>
            <a:r>
              <a:rPr lang="de-DE" dirty="0" err="1"/>
              <a:t>into</a:t>
            </a:r>
            <a:r>
              <a:rPr lang="de-DE" dirty="0"/>
              <a:t> </a:t>
            </a:r>
            <a:r>
              <a:rPr lang="de-DE" dirty="0" err="1"/>
              <a:t>the</a:t>
            </a:r>
            <a:r>
              <a:rPr lang="de-DE" dirty="0"/>
              <a:t> </a:t>
            </a:r>
            <a:r>
              <a:rPr lang="de-DE" dirty="0" err="1"/>
              <a:t>history</a:t>
            </a:r>
            <a:r>
              <a:rPr lang="de-DE" dirty="0"/>
              <a:t> </a:t>
            </a:r>
            <a:r>
              <a:rPr lang="de-DE" dirty="0" err="1"/>
              <a:t>of</a:t>
            </a:r>
            <a:r>
              <a:rPr lang="de-DE" dirty="0"/>
              <a:t> </a:t>
            </a:r>
            <a:r>
              <a:rPr lang="de-DE" dirty="0" err="1"/>
              <a:t>our</a:t>
            </a:r>
            <a:r>
              <a:rPr lang="de-DE" dirty="0"/>
              <a:t> </a:t>
            </a:r>
            <a:r>
              <a:rPr lang="de-DE" dirty="0" err="1"/>
              <a:t>Universe</a:t>
            </a:r>
            <a:endParaRPr lang="de-DE" dirty="0"/>
          </a:p>
        </p:txBody>
      </p:sp>
      <p:sp>
        <p:nvSpPr>
          <p:cNvPr id="5" name="Content Placeholder 4">
            <a:extLst>
              <a:ext uri="{FF2B5EF4-FFF2-40B4-BE49-F238E27FC236}">
                <a16:creationId xmlns="" xmlns:a16="http://schemas.microsoft.com/office/drawing/2014/main" id="{2664C21B-C4FF-824E-B733-D724DB27F707}"/>
              </a:ext>
            </a:extLst>
          </p:cNvPr>
          <p:cNvSpPr>
            <a:spLocks noGrp="1"/>
          </p:cNvSpPr>
          <p:nvPr>
            <p:ph idx="1"/>
          </p:nvPr>
        </p:nvSpPr>
        <p:spPr>
          <a:xfrm>
            <a:off x="407987" y="4989302"/>
            <a:ext cx="11376025" cy="1591498"/>
          </a:xfrm>
        </p:spPr>
        <p:txBody>
          <a:bodyPr>
            <a:normAutofit fontScale="92500" lnSpcReduction="20000"/>
          </a:bodyPr>
          <a:lstStyle/>
          <a:p>
            <a:pPr marL="0" indent="0">
              <a:buNone/>
            </a:pPr>
            <a:r>
              <a:rPr lang="x-none" b="1" dirty="0"/>
              <a:t>The Einstein Telescope</a:t>
            </a:r>
          </a:p>
          <a:p>
            <a:r>
              <a:rPr lang="x-none" dirty="0"/>
              <a:t>BH-BH coalescene with masses between (20-100) M</a:t>
            </a:r>
            <a:r>
              <a:rPr lang="x-none" baseline="-25000" dirty="0"/>
              <a:t>sun </a:t>
            </a:r>
            <a:r>
              <a:rPr lang="x-none" dirty="0"/>
              <a:t>visible up to redshift z ~ 20 (today z ~ 1)</a:t>
            </a:r>
          </a:p>
          <a:p>
            <a:r>
              <a:rPr lang="x-none" dirty="0"/>
              <a:t>NS-NS binaries with total mass around 3 M</a:t>
            </a:r>
            <a:r>
              <a:rPr lang="x-none" baseline="-25000" dirty="0"/>
              <a:t>sun  </a:t>
            </a:r>
            <a:r>
              <a:rPr lang="x-none" dirty="0"/>
              <a:t>visible up to z ~ 2-3 (GW170817 was at z ~ 0.01)</a:t>
            </a:r>
          </a:p>
          <a:p>
            <a:r>
              <a:rPr lang="x-none" dirty="0"/>
              <a:t>Detection rates will be 10</a:t>
            </a:r>
            <a:r>
              <a:rPr lang="x-none" baseline="30000" dirty="0"/>
              <a:t>5</a:t>
            </a:r>
            <a:r>
              <a:rPr lang="x-none" dirty="0"/>
              <a:t> – 10</a:t>
            </a:r>
            <a:r>
              <a:rPr lang="x-none" baseline="30000" dirty="0"/>
              <a:t>6</a:t>
            </a:r>
            <a:r>
              <a:rPr lang="x-none" dirty="0"/>
              <a:t> BH-BH and 7 * 10</a:t>
            </a:r>
            <a:r>
              <a:rPr lang="x-none" baseline="30000" dirty="0"/>
              <a:t>4</a:t>
            </a:r>
            <a:r>
              <a:rPr lang="x-none" dirty="0"/>
              <a:t> NS-NS coalescenes per year </a:t>
            </a:r>
          </a:p>
          <a:p>
            <a:endParaRPr lang="x-none" dirty="0"/>
          </a:p>
        </p:txBody>
      </p:sp>
      <p:sp>
        <p:nvSpPr>
          <p:cNvPr id="4" name="Footer Placeholder 3">
            <a:extLst>
              <a:ext uri="{FF2B5EF4-FFF2-40B4-BE49-F238E27FC236}">
                <a16:creationId xmlns="" xmlns:a16="http://schemas.microsoft.com/office/drawing/2014/main" id="{49E5CDBD-21AA-144C-A79C-DAA5AF714CCA}"/>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7" name="Text Placeholder 6">
            <a:extLst>
              <a:ext uri="{FF2B5EF4-FFF2-40B4-BE49-F238E27FC236}">
                <a16:creationId xmlns="" xmlns:a16="http://schemas.microsoft.com/office/drawing/2014/main" id="{A2AB7A79-42FF-764E-B8DF-CF20C94E86A4}"/>
              </a:ext>
            </a:extLst>
          </p:cNvPr>
          <p:cNvSpPr>
            <a:spLocks noGrp="1"/>
          </p:cNvSpPr>
          <p:nvPr>
            <p:ph type="body" sz="quarter" idx="13"/>
          </p:nvPr>
        </p:nvSpPr>
        <p:spPr/>
        <p:txBody>
          <a:bodyPr/>
          <a:lstStyle/>
          <a:p>
            <a:endParaRPr lang="x-none"/>
          </a:p>
        </p:txBody>
      </p:sp>
      <p:pic>
        <p:nvPicPr>
          <p:cNvPr id="6" name="Picture 5">
            <a:extLst>
              <a:ext uri="{FF2B5EF4-FFF2-40B4-BE49-F238E27FC236}">
                <a16:creationId xmlns="" xmlns:a16="http://schemas.microsoft.com/office/drawing/2014/main" id="{46E50534-3096-B848-8E58-1E0E6C950BC9}"/>
              </a:ext>
            </a:extLst>
          </p:cNvPr>
          <p:cNvPicPr>
            <a:picLocks noChangeAspect="1"/>
          </p:cNvPicPr>
          <p:nvPr/>
        </p:nvPicPr>
        <p:blipFill>
          <a:blip r:embed="rId2"/>
          <a:stretch>
            <a:fillRect/>
          </a:stretch>
        </p:blipFill>
        <p:spPr>
          <a:xfrm>
            <a:off x="6951922" y="1249548"/>
            <a:ext cx="4918862" cy="3691620"/>
          </a:xfrm>
          <a:prstGeom prst="rect">
            <a:avLst/>
          </a:prstGeom>
        </p:spPr>
      </p:pic>
      <p:pic>
        <p:nvPicPr>
          <p:cNvPr id="8" name="Picture 7">
            <a:extLst>
              <a:ext uri="{FF2B5EF4-FFF2-40B4-BE49-F238E27FC236}">
                <a16:creationId xmlns="" xmlns:a16="http://schemas.microsoft.com/office/drawing/2014/main" id="{096C1848-95C9-424D-A36D-0C8C36B4A0CE}"/>
              </a:ext>
            </a:extLst>
          </p:cNvPr>
          <p:cNvPicPr>
            <a:picLocks noChangeAspect="1"/>
          </p:cNvPicPr>
          <p:nvPr/>
        </p:nvPicPr>
        <p:blipFill>
          <a:blip r:embed="rId3"/>
          <a:stretch>
            <a:fillRect/>
          </a:stretch>
        </p:blipFill>
        <p:spPr>
          <a:xfrm>
            <a:off x="407987" y="1244886"/>
            <a:ext cx="6552109" cy="3696282"/>
          </a:xfrm>
          <a:prstGeom prst="rect">
            <a:avLst/>
          </a:prstGeom>
        </p:spPr>
      </p:pic>
      <p:cxnSp>
        <p:nvCxnSpPr>
          <p:cNvPr id="15" name="Straight Connector 14">
            <a:extLst>
              <a:ext uri="{FF2B5EF4-FFF2-40B4-BE49-F238E27FC236}">
                <a16:creationId xmlns="" xmlns:a16="http://schemas.microsoft.com/office/drawing/2014/main" id="{D135F05B-9603-BA46-93FC-BD7DED10E699}"/>
              </a:ext>
            </a:extLst>
          </p:cNvPr>
          <p:cNvCxnSpPr>
            <a:cxnSpLocks/>
          </p:cNvCxnSpPr>
          <p:nvPr/>
        </p:nvCxnSpPr>
        <p:spPr>
          <a:xfrm>
            <a:off x="6960096" y="1124744"/>
            <a:ext cx="0" cy="38164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7AE5C15A-F6DE-2041-BE30-ED2ADD72B39E}"/>
              </a:ext>
            </a:extLst>
          </p:cNvPr>
          <p:cNvSpPr txBox="1"/>
          <p:nvPr/>
        </p:nvSpPr>
        <p:spPr>
          <a:xfrm>
            <a:off x="9640878" y="4941168"/>
            <a:ext cx="2229906" cy="276999"/>
          </a:xfrm>
          <a:prstGeom prst="rect">
            <a:avLst/>
          </a:prstGeom>
          <a:noFill/>
        </p:spPr>
        <p:txBody>
          <a:bodyPr wrap="none" rtlCol="0">
            <a:spAutoFit/>
          </a:bodyPr>
          <a:lstStyle/>
          <a:p>
            <a:r>
              <a:rPr lang="en-GB" sz="1200" dirty="0"/>
              <a:t>C</a:t>
            </a:r>
            <a:r>
              <a:rPr lang="x-none" sz="1200" dirty="0"/>
              <a:t>ourtesy, Achim Stahl, RWTH</a:t>
            </a:r>
          </a:p>
        </p:txBody>
      </p:sp>
    </p:spTree>
    <p:extLst>
      <p:ext uri="{BB962C8B-B14F-4D97-AF65-F5344CB8AC3E}">
        <p14:creationId xmlns:p14="http://schemas.microsoft.com/office/powerpoint/2010/main" val="6215089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6823F7-A257-4548-A3A4-F6C8950D482F}"/>
              </a:ext>
            </a:extLst>
          </p:cNvPr>
          <p:cNvSpPr>
            <a:spLocks noGrp="1"/>
          </p:cNvSpPr>
          <p:nvPr>
            <p:ph type="title"/>
          </p:nvPr>
        </p:nvSpPr>
        <p:spPr/>
        <p:txBody>
          <a:bodyPr/>
          <a:lstStyle/>
          <a:p>
            <a:r>
              <a:rPr lang="de-DE" dirty="0" err="1"/>
              <a:t>Gravitational</a:t>
            </a:r>
            <a:r>
              <a:rPr lang="de-DE" dirty="0"/>
              <a:t> Wave </a:t>
            </a:r>
            <a:r>
              <a:rPr lang="de-DE" dirty="0" err="1"/>
              <a:t>Astronomy</a:t>
            </a:r>
            <a:r>
              <a:rPr lang="de-DE" dirty="0"/>
              <a:t> </a:t>
            </a:r>
            <a:r>
              <a:rPr lang="de-DE" dirty="0" err="1"/>
              <a:t>offers</a:t>
            </a:r>
            <a:r>
              <a:rPr lang="de-DE" dirty="0"/>
              <a:t> a </a:t>
            </a:r>
            <a:r>
              <a:rPr lang="de-DE" dirty="0" err="1"/>
              <a:t>new</a:t>
            </a:r>
            <a:r>
              <a:rPr lang="de-DE" dirty="0"/>
              <a:t> </a:t>
            </a:r>
            <a:r>
              <a:rPr lang="de-DE" dirty="0" err="1"/>
              <a:t>and</a:t>
            </a:r>
            <a:r>
              <a:rPr lang="de-DE" dirty="0"/>
              <a:t> </a:t>
            </a:r>
            <a:r>
              <a:rPr lang="de-DE" dirty="0" err="1"/>
              <a:t>spectacular</a:t>
            </a:r>
            <a:r>
              <a:rPr lang="de-DE" dirty="0"/>
              <a:t> </a:t>
            </a:r>
            <a:r>
              <a:rPr lang="de-DE" dirty="0" err="1"/>
              <a:t>view</a:t>
            </a:r>
            <a:r>
              <a:rPr lang="de-DE" dirty="0"/>
              <a:t> </a:t>
            </a:r>
            <a:r>
              <a:rPr lang="de-DE" dirty="0" err="1"/>
              <a:t>deep</a:t>
            </a:r>
            <a:r>
              <a:rPr lang="de-DE" dirty="0"/>
              <a:t> </a:t>
            </a:r>
            <a:r>
              <a:rPr lang="de-DE" dirty="0" err="1"/>
              <a:t>into</a:t>
            </a:r>
            <a:r>
              <a:rPr lang="de-DE" dirty="0"/>
              <a:t> </a:t>
            </a:r>
            <a:r>
              <a:rPr lang="de-DE" dirty="0" err="1"/>
              <a:t>the</a:t>
            </a:r>
            <a:r>
              <a:rPr lang="de-DE" dirty="0"/>
              <a:t> </a:t>
            </a:r>
            <a:r>
              <a:rPr lang="de-DE" dirty="0" err="1"/>
              <a:t>history</a:t>
            </a:r>
            <a:r>
              <a:rPr lang="de-DE" dirty="0"/>
              <a:t> </a:t>
            </a:r>
            <a:r>
              <a:rPr lang="de-DE" dirty="0" err="1"/>
              <a:t>of</a:t>
            </a:r>
            <a:r>
              <a:rPr lang="de-DE" dirty="0"/>
              <a:t> </a:t>
            </a:r>
            <a:r>
              <a:rPr lang="de-DE" dirty="0" err="1"/>
              <a:t>our</a:t>
            </a:r>
            <a:r>
              <a:rPr lang="de-DE" dirty="0"/>
              <a:t> </a:t>
            </a:r>
            <a:r>
              <a:rPr lang="de-DE" dirty="0" err="1"/>
              <a:t>Universe</a:t>
            </a:r>
            <a:endParaRPr lang="de-DE" dirty="0"/>
          </a:p>
        </p:txBody>
      </p:sp>
      <p:sp>
        <p:nvSpPr>
          <p:cNvPr id="5" name="Content Placeholder 4">
            <a:extLst>
              <a:ext uri="{FF2B5EF4-FFF2-40B4-BE49-F238E27FC236}">
                <a16:creationId xmlns="" xmlns:a16="http://schemas.microsoft.com/office/drawing/2014/main" id="{2664C21B-C4FF-824E-B733-D724DB27F707}"/>
              </a:ext>
            </a:extLst>
          </p:cNvPr>
          <p:cNvSpPr>
            <a:spLocks noGrp="1"/>
          </p:cNvSpPr>
          <p:nvPr>
            <p:ph idx="1"/>
          </p:nvPr>
        </p:nvSpPr>
        <p:spPr>
          <a:xfrm>
            <a:off x="407987" y="4989302"/>
            <a:ext cx="11376025" cy="1591498"/>
          </a:xfrm>
        </p:spPr>
        <p:txBody>
          <a:bodyPr>
            <a:normAutofit fontScale="92500" lnSpcReduction="20000"/>
          </a:bodyPr>
          <a:lstStyle/>
          <a:p>
            <a:pPr marL="0" indent="0">
              <a:buNone/>
            </a:pPr>
            <a:r>
              <a:rPr lang="x-none" b="1" dirty="0"/>
              <a:t>The Einstein Telescope</a:t>
            </a:r>
          </a:p>
          <a:p>
            <a:r>
              <a:rPr lang="x-none" dirty="0"/>
              <a:t>BH-BH coalescene with masses between (20-100) M</a:t>
            </a:r>
            <a:r>
              <a:rPr lang="x-none" baseline="-25000" dirty="0"/>
              <a:t>sun </a:t>
            </a:r>
            <a:r>
              <a:rPr lang="x-none" dirty="0"/>
              <a:t>visible up to redshift z ~ 20 (today z ~ 1)</a:t>
            </a:r>
          </a:p>
          <a:p>
            <a:r>
              <a:rPr lang="x-none" dirty="0"/>
              <a:t>NS-NS binaries with total mass around 3 M</a:t>
            </a:r>
            <a:r>
              <a:rPr lang="x-none" baseline="-25000" dirty="0"/>
              <a:t>sun  </a:t>
            </a:r>
            <a:r>
              <a:rPr lang="x-none" dirty="0"/>
              <a:t>visible up to z ~ 2-3 (GW170817 was at z ~ 0.01)</a:t>
            </a:r>
          </a:p>
          <a:p>
            <a:r>
              <a:rPr lang="x-none" dirty="0"/>
              <a:t>Detection rates will be 10</a:t>
            </a:r>
            <a:r>
              <a:rPr lang="x-none" baseline="30000" dirty="0"/>
              <a:t>5</a:t>
            </a:r>
            <a:r>
              <a:rPr lang="x-none" dirty="0"/>
              <a:t> – 10</a:t>
            </a:r>
            <a:r>
              <a:rPr lang="x-none" baseline="30000" dirty="0"/>
              <a:t>6</a:t>
            </a:r>
            <a:r>
              <a:rPr lang="x-none" dirty="0"/>
              <a:t> BH-BH and 7 * 10</a:t>
            </a:r>
            <a:r>
              <a:rPr lang="x-none" baseline="30000" dirty="0"/>
              <a:t>4</a:t>
            </a:r>
            <a:r>
              <a:rPr lang="x-none" dirty="0"/>
              <a:t> NS-NS coalescenes per year </a:t>
            </a:r>
          </a:p>
          <a:p>
            <a:endParaRPr lang="x-none" dirty="0"/>
          </a:p>
        </p:txBody>
      </p:sp>
      <p:sp>
        <p:nvSpPr>
          <p:cNvPr id="4" name="Footer Placeholder 3">
            <a:extLst>
              <a:ext uri="{FF2B5EF4-FFF2-40B4-BE49-F238E27FC236}">
                <a16:creationId xmlns="" xmlns:a16="http://schemas.microsoft.com/office/drawing/2014/main" id="{49E5CDBD-21AA-144C-A79C-DAA5AF714CCA}"/>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7" name="Text Placeholder 6">
            <a:extLst>
              <a:ext uri="{FF2B5EF4-FFF2-40B4-BE49-F238E27FC236}">
                <a16:creationId xmlns="" xmlns:a16="http://schemas.microsoft.com/office/drawing/2014/main" id="{A2AB7A79-42FF-764E-B8DF-CF20C94E86A4}"/>
              </a:ext>
            </a:extLst>
          </p:cNvPr>
          <p:cNvSpPr>
            <a:spLocks noGrp="1"/>
          </p:cNvSpPr>
          <p:nvPr>
            <p:ph type="body" sz="quarter" idx="13"/>
          </p:nvPr>
        </p:nvSpPr>
        <p:spPr/>
        <p:txBody>
          <a:bodyPr/>
          <a:lstStyle/>
          <a:p>
            <a:endParaRPr lang="x-none"/>
          </a:p>
        </p:txBody>
      </p:sp>
      <p:pic>
        <p:nvPicPr>
          <p:cNvPr id="6" name="Picture 5">
            <a:extLst>
              <a:ext uri="{FF2B5EF4-FFF2-40B4-BE49-F238E27FC236}">
                <a16:creationId xmlns="" xmlns:a16="http://schemas.microsoft.com/office/drawing/2014/main" id="{46E50534-3096-B848-8E58-1E0E6C950BC9}"/>
              </a:ext>
            </a:extLst>
          </p:cNvPr>
          <p:cNvPicPr>
            <a:picLocks noChangeAspect="1"/>
          </p:cNvPicPr>
          <p:nvPr/>
        </p:nvPicPr>
        <p:blipFill>
          <a:blip r:embed="rId2"/>
          <a:stretch>
            <a:fillRect/>
          </a:stretch>
        </p:blipFill>
        <p:spPr>
          <a:xfrm>
            <a:off x="407368" y="1196752"/>
            <a:ext cx="4918862" cy="3691620"/>
          </a:xfrm>
          <a:prstGeom prst="rect">
            <a:avLst/>
          </a:prstGeom>
        </p:spPr>
      </p:pic>
      <p:cxnSp>
        <p:nvCxnSpPr>
          <p:cNvPr id="15" name="Straight Connector 14">
            <a:extLst>
              <a:ext uri="{FF2B5EF4-FFF2-40B4-BE49-F238E27FC236}">
                <a16:creationId xmlns="" xmlns:a16="http://schemas.microsoft.com/office/drawing/2014/main" id="{D135F05B-9603-BA46-93FC-BD7DED10E699}"/>
              </a:ext>
            </a:extLst>
          </p:cNvPr>
          <p:cNvCxnSpPr>
            <a:cxnSpLocks/>
          </p:cNvCxnSpPr>
          <p:nvPr/>
        </p:nvCxnSpPr>
        <p:spPr>
          <a:xfrm>
            <a:off x="6960096" y="1124744"/>
            <a:ext cx="0" cy="38164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7AE5C15A-F6DE-2041-BE30-ED2ADD72B39E}"/>
              </a:ext>
            </a:extLst>
          </p:cNvPr>
          <p:cNvSpPr txBox="1"/>
          <p:nvPr/>
        </p:nvSpPr>
        <p:spPr>
          <a:xfrm>
            <a:off x="3218022" y="4880193"/>
            <a:ext cx="2229906" cy="276999"/>
          </a:xfrm>
          <a:prstGeom prst="rect">
            <a:avLst/>
          </a:prstGeom>
          <a:noFill/>
        </p:spPr>
        <p:txBody>
          <a:bodyPr wrap="none" rtlCol="0">
            <a:spAutoFit/>
          </a:bodyPr>
          <a:lstStyle/>
          <a:p>
            <a:r>
              <a:rPr lang="en-GB" sz="1200" dirty="0"/>
              <a:t>C</a:t>
            </a:r>
            <a:r>
              <a:rPr lang="x-none" sz="1200" dirty="0"/>
              <a:t>ourtesy, Achim Stahl, RWTH</a:t>
            </a:r>
          </a:p>
        </p:txBody>
      </p:sp>
      <p:pic>
        <p:nvPicPr>
          <p:cNvPr id="20" name="Picture 19" descr="tmp.png"/>
          <p:cNvPicPr>
            <a:picLocks noChangeAspect="1"/>
          </p:cNvPicPr>
          <p:nvPr/>
        </p:nvPicPr>
        <p:blipFill rotWithShape="1">
          <a:blip r:embed="rId3">
            <a:extLst>
              <a:ext uri="{28A0092B-C50C-407E-A947-70E740481C1C}">
                <a14:useLocalDpi xmlns:a14="http://schemas.microsoft.com/office/drawing/2010/main" val="0"/>
              </a:ext>
            </a:extLst>
          </a:blip>
          <a:srcRect t="2178" r="25692"/>
          <a:stretch/>
        </p:blipFill>
        <p:spPr>
          <a:xfrm>
            <a:off x="5591944" y="1124744"/>
            <a:ext cx="4924898" cy="4104456"/>
          </a:xfrm>
          <a:prstGeom prst="rect">
            <a:avLst/>
          </a:prstGeom>
        </p:spPr>
      </p:pic>
      <p:sp>
        <p:nvSpPr>
          <p:cNvPr id="21" name="TextBox 20"/>
          <p:cNvSpPr txBox="1"/>
          <p:nvPr/>
        </p:nvSpPr>
        <p:spPr>
          <a:xfrm>
            <a:off x="10632504" y="4376137"/>
            <a:ext cx="1438991" cy="276999"/>
          </a:xfrm>
          <a:prstGeom prst="rect">
            <a:avLst/>
          </a:prstGeom>
          <a:noFill/>
        </p:spPr>
        <p:txBody>
          <a:bodyPr wrap="none" rtlCol="0">
            <a:spAutoFit/>
          </a:bodyPr>
          <a:lstStyle/>
          <a:p>
            <a:r>
              <a:rPr lang="en-US" sz="1200" dirty="0" smtClean="0"/>
              <a:t>Courtesy, R. </a:t>
            </a:r>
            <a:r>
              <a:rPr lang="en-US" sz="1200" dirty="0" smtClean="0"/>
              <a:t>Porto</a:t>
            </a:r>
            <a:endParaRPr lang="en-US" sz="1200" dirty="0" smtClean="0"/>
          </a:p>
        </p:txBody>
      </p:sp>
      <p:sp>
        <p:nvSpPr>
          <p:cNvPr id="22" name="Rectangle 21"/>
          <p:cNvSpPr/>
          <p:nvPr/>
        </p:nvSpPr>
        <p:spPr>
          <a:xfrm>
            <a:off x="10920536" y="2710661"/>
            <a:ext cx="1185315" cy="646331"/>
          </a:xfrm>
          <a:prstGeom prst="rect">
            <a:avLst/>
          </a:prstGeom>
        </p:spPr>
        <p:txBody>
          <a:bodyPr wrap="none">
            <a:spAutoFit/>
          </a:bodyPr>
          <a:lstStyle/>
          <a:p>
            <a:r>
              <a:rPr lang="en-US" dirty="0" smtClean="0"/>
              <a:t>“precision </a:t>
            </a:r>
          </a:p>
          <a:p>
            <a:r>
              <a:rPr lang="en-US" dirty="0" smtClean="0"/>
              <a:t>frontier”</a:t>
            </a:r>
            <a:endParaRPr lang="en-US" dirty="0"/>
          </a:p>
        </p:txBody>
      </p:sp>
      <p:cxnSp>
        <p:nvCxnSpPr>
          <p:cNvPr id="24" name="Straight Arrow Connector 23"/>
          <p:cNvCxnSpPr>
            <a:stCxn id="22" idx="1"/>
          </p:cNvCxnSpPr>
          <p:nvPr/>
        </p:nvCxnSpPr>
        <p:spPr>
          <a:xfrm flipH="1" flipV="1">
            <a:off x="10560496" y="2996952"/>
            <a:ext cx="360040" cy="36875"/>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7916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23C06F83-0744-3543-81E3-1B0229AC2338}"/>
              </a:ext>
            </a:extLst>
          </p:cNvPr>
          <p:cNvSpPr>
            <a:spLocks noGrp="1"/>
          </p:cNvSpPr>
          <p:nvPr>
            <p:ph type="title"/>
          </p:nvPr>
        </p:nvSpPr>
        <p:spPr/>
        <p:txBody>
          <a:bodyPr/>
          <a:lstStyle/>
          <a:p>
            <a:r>
              <a:rPr lang="de-DE" dirty="0" err="1"/>
              <a:t>Gravitational</a:t>
            </a:r>
            <a:r>
              <a:rPr lang="de-DE" dirty="0"/>
              <a:t> Wave </a:t>
            </a:r>
            <a:r>
              <a:rPr lang="de-DE" dirty="0" err="1"/>
              <a:t>Astronomy</a:t>
            </a:r>
            <a:r>
              <a:rPr lang="de-DE" dirty="0"/>
              <a:t> </a:t>
            </a:r>
            <a:r>
              <a:rPr lang="de-DE" dirty="0" err="1"/>
              <a:t>offers</a:t>
            </a:r>
            <a:r>
              <a:rPr lang="de-DE" dirty="0"/>
              <a:t> a </a:t>
            </a:r>
            <a:r>
              <a:rPr lang="de-DE" dirty="0" err="1"/>
              <a:t>new</a:t>
            </a:r>
            <a:r>
              <a:rPr lang="de-DE" dirty="0"/>
              <a:t> </a:t>
            </a:r>
            <a:r>
              <a:rPr lang="de-DE" dirty="0" err="1"/>
              <a:t>and</a:t>
            </a:r>
            <a:r>
              <a:rPr lang="de-DE" dirty="0"/>
              <a:t> </a:t>
            </a:r>
            <a:r>
              <a:rPr lang="de-DE" dirty="0" err="1"/>
              <a:t>spectacular</a:t>
            </a:r>
            <a:r>
              <a:rPr lang="de-DE" dirty="0"/>
              <a:t> </a:t>
            </a:r>
            <a:r>
              <a:rPr lang="de-DE" dirty="0" err="1"/>
              <a:t>view</a:t>
            </a:r>
            <a:r>
              <a:rPr lang="de-DE" dirty="0"/>
              <a:t> </a:t>
            </a:r>
            <a:r>
              <a:rPr lang="de-DE" dirty="0" err="1"/>
              <a:t>deep</a:t>
            </a:r>
            <a:r>
              <a:rPr lang="de-DE" dirty="0"/>
              <a:t> </a:t>
            </a:r>
            <a:r>
              <a:rPr lang="de-DE" dirty="0" err="1"/>
              <a:t>into</a:t>
            </a:r>
            <a:r>
              <a:rPr lang="de-DE" dirty="0"/>
              <a:t> </a:t>
            </a:r>
            <a:r>
              <a:rPr lang="de-DE" dirty="0" err="1"/>
              <a:t>the</a:t>
            </a:r>
            <a:r>
              <a:rPr lang="de-DE" dirty="0"/>
              <a:t> </a:t>
            </a:r>
            <a:r>
              <a:rPr lang="de-DE" dirty="0" err="1"/>
              <a:t>history</a:t>
            </a:r>
            <a:r>
              <a:rPr lang="de-DE" dirty="0"/>
              <a:t> </a:t>
            </a:r>
            <a:r>
              <a:rPr lang="de-DE" dirty="0" err="1"/>
              <a:t>of</a:t>
            </a:r>
            <a:r>
              <a:rPr lang="de-DE" dirty="0"/>
              <a:t> </a:t>
            </a:r>
            <a:r>
              <a:rPr lang="de-DE" dirty="0" err="1"/>
              <a:t>our</a:t>
            </a:r>
            <a:r>
              <a:rPr lang="de-DE" dirty="0"/>
              <a:t> </a:t>
            </a:r>
            <a:r>
              <a:rPr lang="de-DE" dirty="0" err="1"/>
              <a:t>Universe</a:t>
            </a:r>
            <a:endParaRPr lang="x-none" dirty="0"/>
          </a:p>
        </p:txBody>
      </p:sp>
      <p:sp>
        <p:nvSpPr>
          <p:cNvPr id="6" name="Content Placeholder 5">
            <a:extLst>
              <a:ext uri="{FF2B5EF4-FFF2-40B4-BE49-F238E27FC236}">
                <a16:creationId xmlns="" xmlns:a16="http://schemas.microsoft.com/office/drawing/2014/main" id="{B98ACAEC-7F10-9E4E-94E9-F511F2A84D14}"/>
              </a:ext>
            </a:extLst>
          </p:cNvPr>
          <p:cNvSpPr>
            <a:spLocks noGrp="1"/>
          </p:cNvSpPr>
          <p:nvPr>
            <p:ph idx="1"/>
          </p:nvPr>
        </p:nvSpPr>
        <p:spPr/>
        <p:txBody>
          <a:bodyPr/>
          <a:lstStyle/>
          <a:p>
            <a:pPr lvl="0">
              <a:lnSpc>
                <a:spcPct val="100000"/>
              </a:lnSpc>
              <a:spcAft>
                <a:spcPts val="600"/>
              </a:spcAft>
            </a:pPr>
            <a:r>
              <a:rPr lang="x-none" b="1" dirty="0"/>
              <a:t>Astrophysics</a:t>
            </a:r>
            <a:endParaRPr lang="en-US" dirty="0"/>
          </a:p>
          <a:p>
            <a:pPr lvl="1">
              <a:spcAft>
                <a:spcPts val="600"/>
              </a:spcAft>
            </a:pPr>
            <a:r>
              <a:rPr lang="en-GB" sz="1800" dirty="0"/>
              <a:t>Black holes: origin (stellar vs. primordial), evolution, demography. </a:t>
            </a:r>
            <a:endParaRPr lang="en-US" sz="1800" dirty="0"/>
          </a:p>
          <a:p>
            <a:pPr lvl="1">
              <a:spcAft>
                <a:spcPts val="600"/>
              </a:spcAft>
            </a:pPr>
            <a:r>
              <a:rPr lang="en-GB" sz="1800" dirty="0"/>
              <a:t>Neutron star properties: interior structure (QCD at ultra-high densities, exotic states of matter), demography. </a:t>
            </a:r>
            <a:endParaRPr lang="en-US" sz="1800" dirty="0"/>
          </a:p>
          <a:p>
            <a:pPr lvl="1">
              <a:spcAft>
                <a:spcPts val="600"/>
              </a:spcAft>
            </a:pPr>
            <a:r>
              <a:rPr lang="en-GB" sz="1800" dirty="0"/>
              <a:t>Multi-messenger astronomy: nucleosynthesis, physics of jets, role of neutrinos. </a:t>
            </a:r>
            <a:endParaRPr lang="en-US" sz="1800" dirty="0"/>
          </a:p>
          <a:p>
            <a:pPr lvl="1">
              <a:spcAft>
                <a:spcPts val="600"/>
              </a:spcAft>
            </a:pPr>
            <a:r>
              <a:rPr lang="en-GB" sz="1800" dirty="0"/>
              <a:t>Detection of new astrophysical sources of GWs: core collapse supernovae, isolated neutron stars, stochastic background of astrophysical origin. </a:t>
            </a:r>
            <a:endParaRPr lang="en-US" sz="1800" dirty="0"/>
          </a:p>
          <a:p>
            <a:pPr marL="0" indent="0">
              <a:buNone/>
            </a:pPr>
            <a:endParaRPr lang="x-none" dirty="0"/>
          </a:p>
        </p:txBody>
      </p:sp>
      <p:sp>
        <p:nvSpPr>
          <p:cNvPr id="3" name="Footer Placeholder 2">
            <a:extLst>
              <a:ext uri="{FF2B5EF4-FFF2-40B4-BE49-F238E27FC236}">
                <a16:creationId xmlns="" xmlns:a16="http://schemas.microsoft.com/office/drawing/2014/main" id="{4487E91D-3CCD-7A41-A2D3-C572166ECDE7}"/>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10" name="Text Placeholder 9">
            <a:extLst>
              <a:ext uri="{FF2B5EF4-FFF2-40B4-BE49-F238E27FC236}">
                <a16:creationId xmlns="" xmlns:a16="http://schemas.microsoft.com/office/drawing/2014/main" id="{C99CAF7E-C7FE-E546-9175-E063AD61196F}"/>
              </a:ext>
            </a:extLst>
          </p:cNvPr>
          <p:cNvSpPr>
            <a:spLocks noGrp="1"/>
          </p:cNvSpPr>
          <p:nvPr>
            <p:ph type="body" sz="quarter" idx="13"/>
          </p:nvPr>
        </p:nvSpPr>
        <p:spPr/>
        <p:txBody>
          <a:bodyPr/>
          <a:lstStyle/>
          <a:p>
            <a:endParaRPr lang="x-none"/>
          </a:p>
        </p:txBody>
      </p:sp>
      <p:sp>
        <p:nvSpPr>
          <p:cNvPr id="8" name="Content Placeholder 7">
            <a:extLst>
              <a:ext uri="{FF2B5EF4-FFF2-40B4-BE49-F238E27FC236}">
                <a16:creationId xmlns="" xmlns:a16="http://schemas.microsoft.com/office/drawing/2014/main" id="{3BD73D18-8F4B-B643-8AA2-DAF6C2E90AEA}"/>
              </a:ext>
            </a:extLst>
          </p:cNvPr>
          <p:cNvSpPr>
            <a:spLocks noGrp="1"/>
          </p:cNvSpPr>
          <p:nvPr>
            <p:ph idx="14"/>
          </p:nvPr>
        </p:nvSpPr>
        <p:spPr/>
        <p:txBody>
          <a:bodyPr/>
          <a:lstStyle/>
          <a:p>
            <a:pPr marL="285750" lvl="1" indent="-285750" defTabSz="666750">
              <a:spcAft>
                <a:spcPts val="600"/>
              </a:spcAft>
            </a:pPr>
            <a:r>
              <a:rPr lang="en-GB" sz="1800" b="1" dirty="0"/>
              <a:t>Fundamental physics and cosmology</a:t>
            </a:r>
          </a:p>
          <a:p>
            <a:pPr marL="552450" lvl="2" indent="-285750" defTabSz="666750">
              <a:spcAft>
                <a:spcPts val="600"/>
              </a:spcAft>
            </a:pPr>
            <a:r>
              <a:rPr lang="en-GB" sz="1800" dirty="0"/>
              <a:t>The nature of compact objects: near-horizon physics, tests of no-hair theorem, exotic compact objects. </a:t>
            </a:r>
            <a:endParaRPr lang="en-US" sz="1800" dirty="0"/>
          </a:p>
          <a:p>
            <a:pPr marL="552450" lvl="2" indent="-285750" defTabSz="666750">
              <a:spcAft>
                <a:spcPts val="600"/>
              </a:spcAft>
            </a:pPr>
            <a:r>
              <a:rPr lang="en-GB" sz="1800" dirty="0"/>
              <a:t>Dark matter: primordial BHs, axion clouds, dark matter accreting on compact objects. </a:t>
            </a:r>
            <a:endParaRPr lang="en-US" sz="1800" dirty="0"/>
          </a:p>
          <a:p>
            <a:pPr marL="552450" lvl="2" indent="-285750" defTabSz="666750">
              <a:spcAft>
                <a:spcPts val="600"/>
              </a:spcAft>
            </a:pPr>
            <a:r>
              <a:rPr lang="en-GB" sz="1800" dirty="0"/>
              <a:t>Dark energy and modifications of gravity on cosmological scales. </a:t>
            </a:r>
            <a:endParaRPr lang="en-US" sz="1800" dirty="0"/>
          </a:p>
          <a:p>
            <a:pPr marL="552450" lvl="2" indent="-285750" defTabSz="666750">
              <a:spcAft>
                <a:spcPts val="600"/>
              </a:spcAft>
            </a:pPr>
            <a:r>
              <a:rPr lang="en-GB" sz="1800" dirty="0"/>
              <a:t>Stochastic backgrounds of cosmological origin and connections with high-energy physics (inflation, phase transitions, cosmic strings, ...) </a:t>
            </a:r>
            <a:endParaRPr lang="en-US" sz="1800" dirty="0"/>
          </a:p>
          <a:p>
            <a:pPr>
              <a:lnSpc>
                <a:spcPct val="100000"/>
              </a:lnSpc>
              <a:spcAft>
                <a:spcPts val="600"/>
              </a:spcAft>
            </a:pPr>
            <a:endParaRPr lang="x-none" sz="1600" dirty="0"/>
          </a:p>
          <a:p>
            <a:endParaRPr lang="x-none" dirty="0"/>
          </a:p>
        </p:txBody>
      </p:sp>
    </p:spTree>
    <p:extLst>
      <p:ext uri="{BB962C8B-B14F-4D97-AF65-F5344CB8AC3E}">
        <p14:creationId xmlns:p14="http://schemas.microsoft.com/office/powerpoint/2010/main" val="16841215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34777" y="1124744"/>
            <a:ext cx="3693071" cy="2073746"/>
          </a:xfrm>
          <a:prstGeom prst="rect">
            <a:avLst/>
          </a:prstGeom>
        </p:spPr>
      </p:pic>
      <p:pic>
        <p:nvPicPr>
          <p:cNvPr id="5" name="Picture 4" descr="tmp.png"/>
          <p:cNvPicPr>
            <a:picLocks noChangeAspect="1"/>
          </p:cNvPicPr>
          <p:nvPr/>
        </p:nvPicPr>
        <p:blipFill rotWithShape="1">
          <a:blip r:embed="rId4">
            <a:extLst>
              <a:ext uri="{28A0092B-C50C-407E-A947-70E740481C1C}">
                <a14:useLocalDpi xmlns:a14="http://schemas.microsoft.com/office/drawing/2010/main" val="0"/>
              </a:ext>
            </a:extLst>
          </a:blip>
          <a:srcRect t="3047"/>
          <a:stretch/>
        </p:blipFill>
        <p:spPr>
          <a:xfrm>
            <a:off x="263352" y="2708920"/>
            <a:ext cx="4824536" cy="3214098"/>
          </a:xfrm>
          <a:prstGeom prst="rect">
            <a:avLst/>
          </a:prstGeom>
        </p:spPr>
      </p:pic>
      <p:sp>
        <p:nvSpPr>
          <p:cNvPr id="9" name="Title 8">
            <a:extLst>
              <a:ext uri="{FF2B5EF4-FFF2-40B4-BE49-F238E27FC236}">
                <a16:creationId xmlns="" xmlns:a16="http://schemas.microsoft.com/office/drawing/2014/main" id="{23C06F83-0744-3543-81E3-1B0229AC2338}"/>
              </a:ext>
            </a:extLst>
          </p:cNvPr>
          <p:cNvSpPr>
            <a:spLocks noGrp="1"/>
          </p:cNvSpPr>
          <p:nvPr>
            <p:ph type="title"/>
          </p:nvPr>
        </p:nvSpPr>
        <p:spPr/>
        <p:txBody>
          <a:bodyPr/>
          <a:lstStyle/>
          <a:p>
            <a:r>
              <a:rPr lang="de-DE" dirty="0" err="1"/>
              <a:t>Gravitational</a:t>
            </a:r>
            <a:r>
              <a:rPr lang="de-DE" dirty="0"/>
              <a:t> Wave </a:t>
            </a:r>
            <a:r>
              <a:rPr lang="de-DE" dirty="0" err="1"/>
              <a:t>Astronomy</a:t>
            </a:r>
            <a:r>
              <a:rPr lang="de-DE" dirty="0"/>
              <a:t> </a:t>
            </a:r>
            <a:r>
              <a:rPr lang="de-DE" dirty="0" err="1"/>
              <a:t>offers</a:t>
            </a:r>
            <a:r>
              <a:rPr lang="de-DE" dirty="0"/>
              <a:t> a </a:t>
            </a:r>
            <a:r>
              <a:rPr lang="de-DE" dirty="0" err="1"/>
              <a:t>new</a:t>
            </a:r>
            <a:r>
              <a:rPr lang="de-DE" dirty="0"/>
              <a:t> </a:t>
            </a:r>
            <a:r>
              <a:rPr lang="de-DE" dirty="0" err="1"/>
              <a:t>and</a:t>
            </a:r>
            <a:r>
              <a:rPr lang="de-DE" dirty="0"/>
              <a:t> </a:t>
            </a:r>
            <a:r>
              <a:rPr lang="de-DE" dirty="0" err="1"/>
              <a:t>spectacular</a:t>
            </a:r>
            <a:r>
              <a:rPr lang="de-DE" dirty="0"/>
              <a:t> </a:t>
            </a:r>
            <a:r>
              <a:rPr lang="de-DE" dirty="0" err="1"/>
              <a:t>view</a:t>
            </a:r>
            <a:r>
              <a:rPr lang="de-DE" dirty="0"/>
              <a:t> </a:t>
            </a:r>
            <a:r>
              <a:rPr lang="de-DE" dirty="0" err="1"/>
              <a:t>deep</a:t>
            </a:r>
            <a:r>
              <a:rPr lang="de-DE" dirty="0"/>
              <a:t> </a:t>
            </a:r>
            <a:r>
              <a:rPr lang="de-DE" dirty="0" err="1"/>
              <a:t>into</a:t>
            </a:r>
            <a:r>
              <a:rPr lang="de-DE" dirty="0"/>
              <a:t> </a:t>
            </a:r>
            <a:r>
              <a:rPr lang="de-DE" dirty="0" err="1"/>
              <a:t>the</a:t>
            </a:r>
            <a:r>
              <a:rPr lang="de-DE" dirty="0"/>
              <a:t> </a:t>
            </a:r>
            <a:r>
              <a:rPr lang="de-DE" dirty="0" err="1"/>
              <a:t>history</a:t>
            </a:r>
            <a:r>
              <a:rPr lang="de-DE" dirty="0"/>
              <a:t> </a:t>
            </a:r>
            <a:r>
              <a:rPr lang="de-DE" dirty="0" err="1"/>
              <a:t>of</a:t>
            </a:r>
            <a:r>
              <a:rPr lang="de-DE" dirty="0"/>
              <a:t> </a:t>
            </a:r>
            <a:r>
              <a:rPr lang="de-DE" dirty="0" err="1"/>
              <a:t>our</a:t>
            </a:r>
            <a:r>
              <a:rPr lang="de-DE" dirty="0"/>
              <a:t> </a:t>
            </a:r>
            <a:r>
              <a:rPr lang="de-DE" dirty="0" err="1"/>
              <a:t>Universe</a:t>
            </a:r>
            <a:endParaRPr lang="x-none" dirty="0"/>
          </a:p>
        </p:txBody>
      </p:sp>
      <p:sp>
        <p:nvSpPr>
          <p:cNvPr id="3" name="Footer Placeholder 2">
            <a:extLst>
              <a:ext uri="{FF2B5EF4-FFF2-40B4-BE49-F238E27FC236}">
                <a16:creationId xmlns="" xmlns:a16="http://schemas.microsoft.com/office/drawing/2014/main" id="{4487E91D-3CCD-7A41-A2D3-C572166ECDE7}"/>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10" name="Text Placeholder 9">
            <a:extLst>
              <a:ext uri="{FF2B5EF4-FFF2-40B4-BE49-F238E27FC236}">
                <a16:creationId xmlns="" xmlns:a16="http://schemas.microsoft.com/office/drawing/2014/main" id="{C99CAF7E-C7FE-E546-9175-E063AD61196F}"/>
              </a:ext>
            </a:extLst>
          </p:cNvPr>
          <p:cNvSpPr>
            <a:spLocks noGrp="1"/>
          </p:cNvSpPr>
          <p:nvPr>
            <p:ph type="body" sz="quarter" idx="13"/>
          </p:nvPr>
        </p:nvSpPr>
        <p:spPr/>
        <p:txBody>
          <a:bodyPr/>
          <a:lstStyle/>
          <a:p>
            <a:endParaRPr lang="x-none" dirty="0"/>
          </a:p>
        </p:txBody>
      </p:sp>
      <p:sp>
        <p:nvSpPr>
          <p:cNvPr id="8" name="Content Placeholder 7">
            <a:extLst>
              <a:ext uri="{FF2B5EF4-FFF2-40B4-BE49-F238E27FC236}">
                <a16:creationId xmlns="" xmlns:a16="http://schemas.microsoft.com/office/drawing/2014/main" id="{3BD73D18-8F4B-B643-8AA2-DAF6C2E90AEA}"/>
              </a:ext>
            </a:extLst>
          </p:cNvPr>
          <p:cNvSpPr>
            <a:spLocks noGrp="1"/>
          </p:cNvSpPr>
          <p:nvPr>
            <p:ph idx="14"/>
          </p:nvPr>
        </p:nvSpPr>
        <p:spPr/>
        <p:txBody>
          <a:bodyPr/>
          <a:lstStyle/>
          <a:p>
            <a:pPr marL="285750" lvl="1" indent="-285750" defTabSz="666750">
              <a:spcAft>
                <a:spcPts val="600"/>
              </a:spcAft>
            </a:pPr>
            <a:r>
              <a:rPr lang="en-GB" sz="1800" b="1" dirty="0"/>
              <a:t>Fundamental physics and cosmology</a:t>
            </a:r>
          </a:p>
          <a:p>
            <a:pPr marL="552450" lvl="2" indent="-285750" defTabSz="666750">
              <a:spcAft>
                <a:spcPts val="600"/>
              </a:spcAft>
            </a:pPr>
            <a:r>
              <a:rPr lang="en-GB" sz="1800" dirty="0"/>
              <a:t>The nature of compact objects: near-horizon physics, tests of no-hair theorem, exotic compact objects. </a:t>
            </a:r>
            <a:endParaRPr lang="en-US" sz="1800" dirty="0"/>
          </a:p>
          <a:p>
            <a:pPr marL="552450" lvl="2" indent="-285750" defTabSz="666750">
              <a:spcAft>
                <a:spcPts val="600"/>
              </a:spcAft>
            </a:pPr>
            <a:r>
              <a:rPr lang="en-GB" sz="1800" dirty="0"/>
              <a:t>Dark matter: primordial BHs, axion clouds, dark matter accreting on compact objects. </a:t>
            </a:r>
            <a:endParaRPr lang="en-US" sz="1800" dirty="0"/>
          </a:p>
          <a:p>
            <a:pPr marL="552450" lvl="2" indent="-285750" defTabSz="666750">
              <a:spcAft>
                <a:spcPts val="600"/>
              </a:spcAft>
            </a:pPr>
            <a:r>
              <a:rPr lang="en-GB" sz="1800" dirty="0"/>
              <a:t>Dark energy and modifications of gravity on cosmological scales. </a:t>
            </a:r>
            <a:endParaRPr lang="en-US" sz="1800" dirty="0"/>
          </a:p>
          <a:p>
            <a:pPr marL="552450" lvl="2" indent="-285750" defTabSz="666750">
              <a:spcAft>
                <a:spcPts val="600"/>
              </a:spcAft>
            </a:pPr>
            <a:r>
              <a:rPr lang="en-GB" sz="1800" dirty="0"/>
              <a:t>Stochastic backgrounds of cosmological origin and connections with high-energy physics (inflation, phase transitions, cosmic strings, ...) </a:t>
            </a:r>
            <a:endParaRPr lang="en-US" sz="1800" dirty="0"/>
          </a:p>
          <a:p>
            <a:pPr>
              <a:lnSpc>
                <a:spcPct val="100000"/>
              </a:lnSpc>
              <a:spcAft>
                <a:spcPts val="600"/>
              </a:spcAft>
            </a:pPr>
            <a:endParaRPr lang="x-none" sz="1600" dirty="0"/>
          </a:p>
          <a:p>
            <a:endParaRPr lang="x-none" dirty="0"/>
          </a:p>
        </p:txBody>
      </p:sp>
      <p:sp>
        <p:nvSpPr>
          <p:cNvPr id="11" name="Rectangle 10">
            <a:extLst>
              <a:ext uri="{FF2B5EF4-FFF2-40B4-BE49-F238E27FC236}">
                <a16:creationId xmlns="" xmlns:a16="http://schemas.microsoft.com/office/drawing/2014/main" id="{0FDCABB8-7ECC-5648-8397-80B1A447650D}"/>
              </a:ext>
            </a:extLst>
          </p:cNvPr>
          <p:cNvSpPr/>
          <p:nvPr/>
        </p:nvSpPr>
        <p:spPr>
          <a:xfrm>
            <a:off x="6384032" y="5157192"/>
            <a:ext cx="5544615" cy="923330"/>
          </a:xfrm>
          <a:prstGeom prst="rect">
            <a:avLst/>
          </a:prstGeom>
        </p:spPr>
        <p:txBody>
          <a:bodyPr wrap="square">
            <a:spAutoFit/>
          </a:bodyPr>
          <a:lstStyle/>
          <a:p>
            <a:r>
              <a:rPr lang="en-US" b="1" dirty="0"/>
              <a:t>Gravitational wave instruments will penetrate deeply into uncharted territories, where surprises are bound to await us.</a:t>
            </a:r>
            <a:endParaRPr lang="x-none" b="1" dirty="0"/>
          </a:p>
        </p:txBody>
      </p:sp>
      <p:sp>
        <p:nvSpPr>
          <p:cNvPr id="4" name="Rectangle 3"/>
          <p:cNvSpPr/>
          <p:nvPr/>
        </p:nvSpPr>
        <p:spPr>
          <a:xfrm>
            <a:off x="839416" y="6167045"/>
            <a:ext cx="6096000" cy="646331"/>
          </a:xfrm>
          <a:prstGeom prst="rect">
            <a:avLst/>
          </a:prstGeom>
        </p:spPr>
        <p:txBody>
          <a:bodyPr>
            <a:spAutoFit/>
          </a:bodyPr>
          <a:lstStyle/>
          <a:p>
            <a:r>
              <a:rPr lang="en-US" sz="1200" dirty="0" err="1" smtClean="0"/>
              <a:t>R.Brito</a:t>
            </a:r>
            <a:r>
              <a:rPr lang="en-US" sz="1200" dirty="0" smtClean="0"/>
              <a:t> </a:t>
            </a:r>
            <a:r>
              <a:rPr lang="en-US" sz="1200" dirty="0"/>
              <a:t>et </a:t>
            </a:r>
            <a:r>
              <a:rPr lang="en-US" sz="1200" dirty="0" smtClean="0"/>
              <a:t>al., Gravitational </a:t>
            </a:r>
            <a:r>
              <a:rPr lang="en-US" sz="1200" dirty="0"/>
              <a:t>Waves from </a:t>
            </a:r>
            <a:r>
              <a:rPr lang="en-US" sz="1200" dirty="0" err="1"/>
              <a:t>Ultralight</a:t>
            </a:r>
            <a:r>
              <a:rPr lang="en-US" sz="1200" dirty="0"/>
              <a:t> Bosons, </a:t>
            </a:r>
            <a:r>
              <a:rPr lang="en-US" sz="1200" i="1" dirty="0" smtClean="0"/>
              <a:t>PRL</a:t>
            </a:r>
            <a:r>
              <a:rPr lang="en-US" sz="1200" dirty="0" smtClean="0"/>
              <a:t> </a:t>
            </a:r>
            <a:r>
              <a:rPr lang="en-US" sz="1200" dirty="0"/>
              <a:t>(2017</a:t>
            </a:r>
            <a:r>
              <a:rPr lang="en-US" sz="1200" dirty="0" smtClean="0"/>
              <a:t>)</a:t>
            </a:r>
          </a:p>
          <a:p>
            <a:r>
              <a:rPr lang="en-US" sz="1200" dirty="0" smtClean="0"/>
              <a:t>Baumann, Porto et al., Gravitational collider physics, (PRD 2020)</a:t>
            </a:r>
            <a:endParaRPr lang="en-US" sz="1200" dirty="0" smtClean="0"/>
          </a:p>
          <a:p>
            <a:endParaRPr lang="en-US" sz="1200" dirty="0"/>
          </a:p>
        </p:txBody>
      </p:sp>
    </p:spTree>
    <p:extLst>
      <p:ext uri="{BB962C8B-B14F-4D97-AF65-F5344CB8AC3E}">
        <p14:creationId xmlns:p14="http://schemas.microsoft.com/office/powerpoint/2010/main" val="98378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4D4A600-4C5C-8743-998B-3259138D229F}"/>
              </a:ext>
            </a:extLst>
          </p:cNvPr>
          <p:cNvSpPr>
            <a:spLocks noGrp="1"/>
          </p:cNvSpPr>
          <p:nvPr>
            <p:ph type="title"/>
          </p:nvPr>
        </p:nvSpPr>
        <p:spPr/>
        <p:txBody>
          <a:bodyPr/>
          <a:lstStyle/>
          <a:p>
            <a:r>
              <a:rPr lang="en-US" dirty="0" smtClean="0"/>
              <a:t>Possible locations of ET </a:t>
            </a:r>
            <a:endParaRPr lang="x-none" dirty="0"/>
          </a:p>
        </p:txBody>
      </p:sp>
      <p:sp>
        <p:nvSpPr>
          <p:cNvPr id="5" name="Text Placeholder 4">
            <a:extLst>
              <a:ext uri="{FF2B5EF4-FFF2-40B4-BE49-F238E27FC236}">
                <a16:creationId xmlns="" xmlns:a16="http://schemas.microsoft.com/office/drawing/2014/main" id="{33F9BEA6-AC2B-9749-B34B-ECE8C7C58082}"/>
              </a:ext>
            </a:extLst>
          </p:cNvPr>
          <p:cNvSpPr>
            <a:spLocks noGrp="1"/>
          </p:cNvSpPr>
          <p:nvPr>
            <p:ph type="body" sz="quarter" idx="13"/>
          </p:nvPr>
        </p:nvSpPr>
        <p:spPr/>
        <p:txBody>
          <a:bodyPr/>
          <a:lstStyle/>
          <a:p>
            <a:r>
              <a:rPr lang="en-US" dirty="0" smtClean="0"/>
              <a:t>Two-and-a-half candidate sites</a:t>
            </a:r>
            <a:endParaRPr lang="x-none" dirty="0"/>
          </a:p>
        </p:txBody>
      </p:sp>
      <p:sp>
        <p:nvSpPr>
          <p:cNvPr id="7" name="Footer Placeholder 6">
            <a:extLst>
              <a:ext uri="{FF2B5EF4-FFF2-40B4-BE49-F238E27FC236}">
                <a16:creationId xmlns="" xmlns:a16="http://schemas.microsoft.com/office/drawing/2014/main" id="{691F5C48-7534-F543-9814-FD584303B20B}"/>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pic>
        <p:nvPicPr>
          <p:cNvPr id="3" name="Picture 2" descr="1198px-Europe_blank_laea_location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1412775"/>
            <a:ext cx="5544616" cy="4739305"/>
          </a:xfrm>
          <a:prstGeom prst="rect">
            <a:avLst/>
          </a:prstGeom>
        </p:spPr>
      </p:pic>
      <p:sp>
        <p:nvSpPr>
          <p:cNvPr id="8" name="Isosceles Triangle 7"/>
          <p:cNvSpPr/>
          <p:nvPr/>
        </p:nvSpPr>
        <p:spPr>
          <a:xfrm flipV="1">
            <a:off x="2279576" y="5373216"/>
            <a:ext cx="144016" cy="144016"/>
          </a:xfrm>
          <a:prstGeom prst="triangle">
            <a:avLst/>
          </a:prstGeom>
          <a:solidFill>
            <a:srgbClr val="FF0000"/>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9" name="Isosceles Triangle 8"/>
          <p:cNvSpPr/>
          <p:nvPr/>
        </p:nvSpPr>
        <p:spPr>
          <a:xfrm flipV="1">
            <a:off x="1991544" y="3933056"/>
            <a:ext cx="144016" cy="144016"/>
          </a:xfrm>
          <a:prstGeom prst="triangle">
            <a:avLst/>
          </a:prstGeom>
          <a:solidFill>
            <a:srgbClr val="FF0000"/>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0" name="Isosceles Triangle 9"/>
          <p:cNvSpPr/>
          <p:nvPr/>
        </p:nvSpPr>
        <p:spPr>
          <a:xfrm flipV="1">
            <a:off x="2639616" y="3933056"/>
            <a:ext cx="144016" cy="144016"/>
          </a:xfrm>
          <a:prstGeom prst="triangle">
            <a:avLst/>
          </a:prstGeom>
          <a:solidFill>
            <a:srgbClr val="FF0000">
              <a:alpha val="30000"/>
            </a:srgbClr>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pic>
        <p:nvPicPr>
          <p:cNvPr id="11" name="Picture 10" descr="Screen Shot 2021-05-02 at 7.53.03 PM.png"/>
          <p:cNvPicPr>
            <a:picLocks noChangeAspect="1"/>
          </p:cNvPicPr>
          <p:nvPr/>
        </p:nvPicPr>
        <p:blipFill rotWithShape="1">
          <a:blip r:embed="rId3" cstate="print">
            <a:extLst>
              <a:ext uri="{28A0092B-C50C-407E-A947-70E740481C1C}">
                <a14:useLocalDpi xmlns:a14="http://schemas.microsoft.com/office/drawing/2010/main" val="0"/>
              </a:ext>
            </a:extLst>
          </a:blip>
          <a:srcRect b="594"/>
          <a:stretch/>
        </p:blipFill>
        <p:spPr>
          <a:xfrm>
            <a:off x="7032104" y="1727345"/>
            <a:ext cx="3528392" cy="5014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6600056" y="116632"/>
            <a:ext cx="4680520" cy="1569660"/>
          </a:xfrm>
          <a:prstGeom prst="rect">
            <a:avLst/>
          </a:prstGeom>
          <a:noFill/>
        </p:spPr>
        <p:txBody>
          <a:bodyPr wrap="square" rtlCol="0">
            <a:spAutoFit/>
          </a:bodyPr>
          <a:lstStyle/>
          <a:p>
            <a:r>
              <a:rPr lang="en-US" sz="1600" dirty="0"/>
              <a:t>Application for the foundation of the </a:t>
            </a:r>
            <a:r>
              <a:rPr lang="en-US" sz="1600" b="1" dirty="0"/>
              <a:t>German Centre for Astrophysics</a:t>
            </a:r>
            <a:r>
              <a:rPr lang="en-US" sz="1600" dirty="0"/>
              <a:t> as part of a BMBF ideas competition for the foundation of two large-scale research </a:t>
            </a:r>
            <a:r>
              <a:rPr lang="en-US" sz="1600" dirty="0" err="1"/>
              <a:t>centres</a:t>
            </a:r>
            <a:r>
              <a:rPr lang="en-US" sz="1600" dirty="0"/>
              <a:t> in Saxony. Part of the application is to investigate whether Lusatia, 150 km south of Berlin, is suitable as a site for ET. </a:t>
            </a:r>
          </a:p>
        </p:txBody>
      </p:sp>
    </p:spTree>
    <p:extLst>
      <p:ext uri="{BB962C8B-B14F-4D97-AF65-F5344CB8AC3E}">
        <p14:creationId xmlns:p14="http://schemas.microsoft.com/office/powerpoint/2010/main" val="22804630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CDB78-3CCB-E041-8F40-B266CB888447}"/>
              </a:ext>
            </a:extLst>
          </p:cNvPr>
          <p:cNvSpPr>
            <a:spLocks noGrp="1"/>
          </p:cNvSpPr>
          <p:nvPr>
            <p:ph type="title"/>
          </p:nvPr>
        </p:nvSpPr>
        <p:spPr/>
        <p:txBody>
          <a:bodyPr/>
          <a:lstStyle/>
          <a:p>
            <a:r>
              <a:rPr lang="x-none" dirty="0"/>
              <a:t>Costs</a:t>
            </a:r>
          </a:p>
        </p:txBody>
      </p:sp>
      <p:sp>
        <p:nvSpPr>
          <p:cNvPr id="3" name="Content Placeholder 2">
            <a:extLst>
              <a:ext uri="{FF2B5EF4-FFF2-40B4-BE49-F238E27FC236}">
                <a16:creationId xmlns="" xmlns:a16="http://schemas.microsoft.com/office/drawing/2014/main" id="{079771BF-21AB-2E46-A920-36A009B21AC5}"/>
              </a:ext>
            </a:extLst>
          </p:cNvPr>
          <p:cNvSpPr>
            <a:spLocks noGrp="1"/>
          </p:cNvSpPr>
          <p:nvPr>
            <p:ph idx="1"/>
          </p:nvPr>
        </p:nvSpPr>
        <p:spPr>
          <a:xfrm>
            <a:off x="407987" y="5431634"/>
            <a:ext cx="11376025" cy="985042"/>
          </a:xfrm>
        </p:spPr>
        <p:txBody>
          <a:bodyPr/>
          <a:lstStyle/>
          <a:p>
            <a:r>
              <a:rPr lang="de-DE" dirty="0"/>
              <a:t>Start </a:t>
            </a:r>
            <a:r>
              <a:rPr lang="de-DE" dirty="0" err="1"/>
              <a:t>version</a:t>
            </a:r>
            <a:r>
              <a:rPr lang="de-DE" dirty="0"/>
              <a:t>:	2025 – 2033</a:t>
            </a:r>
          </a:p>
          <a:p>
            <a:r>
              <a:rPr lang="de-DE" dirty="0" err="1"/>
              <a:t>Full</a:t>
            </a:r>
            <a:r>
              <a:rPr lang="de-DE" dirty="0"/>
              <a:t> </a:t>
            </a:r>
            <a:r>
              <a:rPr lang="de-DE" dirty="0" err="1"/>
              <a:t>version</a:t>
            </a:r>
            <a:r>
              <a:rPr lang="de-DE" dirty="0"/>
              <a:t>: 	2033 – 2040	</a:t>
            </a:r>
            <a:r>
              <a:rPr lang="de-DE" b="1" dirty="0"/>
              <a:t>Germany: 0.6 B</a:t>
            </a:r>
            <a:r>
              <a:rPr lang="de-DE" b="1" dirty="0" smtClean="0"/>
              <a:t>€; German </a:t>
            </a:r>
            <a:r>
              <a:rPr lang="de-DE" b="1" dirty="0" err="1" smtClean="0"/>
              <a:t>participation</a:t>
            </a:r>
            <a:r>
              <a:rPr lang="de-DE" b="1" dirty="0" smtClean="0"/>
              <a:t> essential</a:t>
            </a:r>
          </a:p>
        </p:txBody>
      </p:sp>
      <p:sp>
        <p:nvSpPr>
          <p:cNvPr id="4" name="Footer Placeholder 3">
            <a:extLst>
              <a:ext uri="{FF2B5EF4-FFF2-40B4-BE49-F238E27FC236}">
                <a16:creationId xmlns="" xmlns:a16="http://schemas.microsoft.com/office/drawing/2014/main" id="{D7AB2238-D719-1548-BBAE-AC769E78B196}"/>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5" name="Text Placeholder 4">
            <a:extLst>
              <a:ext uri="{FF2B5EF4-FFF2-40B4-BE49-F238E27FC236}">
                <a16:creationId xmlns="" xmlns:a16="http://schemas.microsoft.com/office/drawing/2014/main" id="{F9FB5B34-F8F2-B441-BA52-992FE4092377}"/>
              </a:ext>
            </a:extLst>
          </p:cNvPr>
          <p:cNvSpPr>
            <a:spLocks noGrp="1"/>
          </p:cNvSpPr>
          <p:nvPr>
            <p:ph type="body" sz="quarter" idx="13"/>
          </p:nvPr>
        </p:nvSpPr>
        <p:spPr/>
        <p:txBody>
          <a:bodyPr/>
          <a:lstStyle/>
          <a:p>
            <a:r>
              <a:rPr lang="en-GB" dirty="0"/>
              <a:t>F</a:t>
            </a:r>
            <a:r>
              <a:rPr lang="x-none" dirty="0"/>
              <a:t>rom the ESFRI application</a:t>
            </a:r>
          </a:p>
        </p:txBody>
      </p:sp>
      <p:sp>
        <p:nvSpPr>
          <p:cNvPr id="7" name="Rechteck 32">
            <a:extLst>
              <a:ext uri="{FF2B5EF4-FFF2-40B4-BE49-F238E27FC236}">
                <a16:creationId xmlns="" xmlns:a16="http://schemas.microsoft.com/office/drawing/2014/main" id="{912D9C2C-666B-D44E-93C2-0AB21F131EA6}"/>
              </a:ext>
            </a:extLst>
          </p:cNvPr>
          <p:cNvSpPr/>
          <p:nvPr/>
        </p:nvSpPr>
        <p:spPr>
          <a:xfrm>
            <a:off x="8561690" y="863847"/>
            <a:ext cx="3330132" cy="4902921"/>
          </a:xfrm>
          <a:prstGeom prst="rect">
            <a:avLst/>
          </a:prstGeom>
          <a:solidFill>
            <a:schemeClr val="tx1">
              <a:lumMod val="65000"/>
              <a:lumOff val="35000"/>
            </a:schemeClr>
          </a:solidFill>
          <a:ln w="31750">
            <a:solidFill>
              <a:schemeClr val="tx1"/>
            </a:solidFill>
          </a:ln>
          <a:effectLst>
            <a:outerShdw blurRad="50800" dist="101600" dir="18900000" algn="bl"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r Verbinder 8">
            <a:extLst>
              <a:ext uri="{FF2B5EF4-FFF2-40B4-BE49-F238E27FC236}">
                <a16:creationId xmlns="" xmlns:a16="http://schemas.microsoft.com/office/drawing/2014/main" id="{52648361-55FE-B34F-98CB-127A06A3F58E}"/>
              </a:ext>
            </a:extLst>
          </p:cNvPr>
          <p:cNvCxnSpPr/>
          <p:nvPr/>
        </p:nvCxnSpPr>
        <p:spPr>
          <a:xfrm flipH="1">
            <a:off x="10241678" y="863848"/>
            <a:ext cx="8709" cy="49029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feld 6">
            <a:extLst>
              <a:ext uri="{FF2B5EF4-FFF2-40B4-BE49-F238E27FC236}">
                <a16:creationId xmlns="" xmlns:a16="http://schemas.microsoft.com/office/drawing/2014/main" id="{59316356-06F7-DE42-B364-79CF1F117882}"/>
              </a:ext>
            </a:extLst>
          </p:cNvPr>
          <p:cNvSpPr txBox="1"/>
          <p:nvPr/>
        </p:nvSpPr>
        <p:spPr>
          <a:xfrm>
            <a:off x="9313218" y="836712"/>
            <a:ext cx="928460" cy="646331"/>
          </a:xfrm>
          <a:prstGeom prst="rect">
            <a:avLst/>
          </a:prstGeom>
          <a:noFill/>
        </p:spPr>
        <p:txBody>
          <a:bodyPr wrap="none" rtlCol="0">
            <a:spAutoFit/>
          </a:bodyPr>
          <a:lstStyle/>
          <a:p>
            <a:pPr algn="r"/>
            <a:r>
              <a:rPr lang="de-DE" dirty="0" err="1">
                <a:solidFill>
                  <a:schemeClr val="bg1"/>
                </a:solidFill>
              </a:rPr>
              <a:t>Full</a:t>
            </a:r>
            <a:endParaRPr lang="de-DE" dirty="0">
              <a:solidFill>
                <a:schemeClr val="bg1"/>
              </a:solidFill>
            </a:endParaRPr>
          </a:p>
          <a:p>
            <a:pPr algn="r"/>
            <a:r>
              <a:rPr lang="de-DE" dirty="0" err="1">
                <a:solidFill>
                  <a:schemeClr val="bg1"/>
                </a:solidFill>
              </a:rPr>
              <a:t>version</a:t>
            </a:r>
            <a:endParaRPr lang="de-DE" dirty="0">
              <a:solidFill>
                <a:schemeClr val="bg1"/>
              </a:solidFill>
            </a:endParaRPr>
          </a:p>
        </p:txBody>
      </p:sp>
      <p:sp>
        <p:nvSpPr>
          <p:cNvPr id="10" name="Textfeld 20">
            <a:extLst>
              <a:ext uri="{FF2B5EF4-FFF2-40B4-BE49-F238E27FC236}">
                <a16:creationId xmlns="" xmlns:a16="http://schemas.microsoft.com/office/drawing/2014/main" id="{B18EBC6C-DDB9-D147-AA81-EF14ED03993D}"/>
              </a:ext>
            </a:extLst>
          </p:cNvPr>
          <p:cNvSpPr txBox="1"/>
          <p:nvPr/>
        </p:nvSpPr>
        <p:spPr>
          <a:xfrm>
            <a:off x="10241678" y="845823"/>
            <a:ext cx="928459" cy="646331"/>
          </a:xfrm>
          <a:prstGeom prst="rect">
            <a:avLst/>
          </a:prstGeom>
          <a:noFill/>
        </p:spPr>
        <p:txBody>
          <a:bodyPr wrap="none" rtlCol="0">
            <a:spAutoFit/>
          </a:bodyPr>
          <a:lstStyle/>
          <a:p>
            <a:r>
              <a:rPr lang="de-DE" dirty="0">
                <a:solidFill>
                  <a:schemeClr val="bg1"/>
                </a:solidFill>
              </a:rPr>
              <a:t>Start </a:t>
            </a:r>
          </a:p>
          <a:p>
            <a:r>
              <a:rPr lang="de-DE" dirty="0" err="1">
                <a:solidFill>
                  <a:schemeClr val="bg1"/>
                </a:solidFill>
              </a:rPr>
              <a:t>version</a:t>
            </a:r>
            <a:endParaRPr lang="de-DE" dirty="0">
              <a:solidFill>
                <a:schemeClr val="bg1"/>
              </a:solidFill>
            </a:endParaRPr>
          </a:p>
        </p:txBody>
      </p:sp>
      <p:sp>
        <p:nvSpPr>
          <p:cNvPr id="11" name="Textfeld 23">
            <a:extLst>
              <a:ext uri="{FF2B5EF4-FFF2-40B4-BE49-F238E27FC236}">
                <a16:creationId xmlns="" xmlns:a16="http://schemas.microsoft.com/office/drawing/2014/main" id="{8070DD30-2928-EE44-92CD-6C54F9BBC833}"/>
              </a:ext>
            </a:extLst>
          </p:cNvPr>
          <p:cNvSpPr txBox="1"/>
          <p:nvPr/>
        </p:nvSpPr>
        <p:spPr>
          <a:xfrm>
            <a:off x="8995824" y="5280728"/>
            <a:ext cx="1245854" cy="461665"/>
          </a:xfrm>
          <a:prstGeom prst="rect">
            <a:avLst/>
          </a:prstGeom>
          <a:noFill/>
        </p:spPr>
        <p:txBody>
          <a:bodyPr wrap="none" rtlCol="0">
            <a:spAutoFit/>
          </a:bodyPr>
          <a:lstStyle/>
          <a:p>
            <a:pPr algn="r"/>
            <a:r>
              <a:rPr lang="de-DE" sz="2400" dirty="0">
                <a:solidFill>
                  <a:schemeClr val="bg1"/>
                </a:solidFill>
              </a:rPr>
              <a:t>1.74 B€</a:t>
            </a:r>
          </a:p>
        </p:txBody>
      </p:sp>
      <p:sp>
        <p:nvSpPr>
          <p:cNvPr id="12" name="Textfeld 24">
            <a:extLst>
              <a:ext uri="{FF2B5EF4-FFF2-40B4-BE49-F238E27FC236}">
                <a16:creationId xmlns="" xmlns:a16="http://schemas.microsoft.com/office/drawing/2014/main" id="{D327BBBC-C180-114C-A839-1B3CC34206BC}"/>
              </a:ext>
            </a:extLst>
          </p:cNvPr>
          <p:cNvSpPr txBox="1"/>
          <p:nvPr/>
        </p:nvSpPr>
        <p:spPr>
          <a:xfrm>
            <a:off x="10265479" y="5283299"/>
            <a:ext cx="1245854" cy="461665"/>
          </a:xfrm>
          <a:prstGeom prst="rect">
            <a:avLst/>
          </a:prstGeom>
          <a:noFill/>
        </p:spPr>
        <p:txBody>
          <a:bodyPr wrap="none" rtlCol="0">
            <a:spAutoFit/>
          </a:bodyPr>
          <a:lstStyle/>
          <a:p>
            <a:r>
              <a:rPr lang="de-DE" sz="2400" dirty="0">
                <a:solidFill>
                  <a:schemeClr val="bg1"/>
                </a:solidFill>
              </a:rPr>
              <a:t>1.20 B€</a:t>
            </a:r>
          </a:p>
        </p:txBody>
      </p:sp>
      <p:pic>
        <p:nvPicPr>
          <p:cNvPr id="6" name="Grafik 5">
            <a:extLst>
              <a:ext uri="{FF2B5EF4-FFF2-40B4-BE49-F238E27FC236}">
                <a16:creationId xmlns="" xmlns:a16="http://schemas.microsoft.com/office/drawing/2014/main" id="{8E1DCF3E-DDD6-BD4E-8302-5B664980420C}"/>
              </a:ext>
            </a:extLst>
          </p:cNvPr>
          <p:cNvPicPr>
            <a:picLocks noChangeAspect="1"/>
          </p:cNvPicPr>
          <p:nvPr/>
        </p:nvPicPr>
        <p:blipFill>
          <a:blip r:embed="rId3"/>
          <a:stretch>
            <a:fillRect/>
          </a:stretch>
        </p:blipFill>
        <p:spPr>
          <a:xfrm>
            <a:off x="1104230" y="1426366"/>
            <a:ext cx="9983537" cy="3815579"/>
          </a:xfrm>
          <a:prstGeom prst="rect">
            <a:avLst/>
          </a:prstGeom>
          <a:solidFill>
            <a:schemeClr val="bg1">
              <a:lumMod val="95000"/>
            </a:schemeClr>
          </a:solidFill>
        </p:spPr>
      </p:pic>
      <p:sp>
        <p:nvSpPr>
          <p:cNvPr id="13" name="Textfeld 17">
            <a:extLst>
              <a:ext uri="{FF2B5EF4-FFF2-40B4-BE49-F238E27FC236}">
                <a16:creationId xmlns="" xmlns:a16="http://schemas.microsoft.com/office/drawing/2014/main" id="{F47A8590-3B6C-CD49-9010-ED99917A5C19}"/>
              </a:ext>
            </a:extLst>
          </p:cNvPr>
          <p:cNvSpPr txBox="1"/>
          <p:nvPr/>
        </p:nvSpPr>
        <p:spPr>
          <a:xfrm>
            <a:off x="5635172" y="2865307"/>
            <a:ext cx="676852" cy="307777"/>
          </a:xfrm>
          <a:prstGeom prst="rect">
            <a:avLst/>
          </a:prstGeom>
          <a:noFill/>
        </p:spPr>
        <p:txBody>
          <a:bodyPr wrap="none" rtlCol="0">
            <a:spAutoFit/>
          </a:bodyPr>
          <a:lstStyle/>
          <a:p>
            <a:r>
              <a:rPr lang="de-DE" sz="1400" dirty="0">
                <a:solidFill>
                  <a:schemeClr val="bg1"/>
                </a:solidFill>
              </a:rPr>
              <a:t>Tunnel</a:t>
            </a:r>
          </a:p>
        </p:txBody>
      </p:sp>
      <p:sp>
        <p:nvSpPr>
          <p:cNvPr id="14" name="Textfeld 18">
            <a:extLst>
              <a:ext uri="{FF2B5EF4-FFF2-40B4-BE49-F238E27FC236}">
                <a16:creationId xmlns="" xmlns:a16="http://schemas.microsoft.com/office/drawing/2014/main" id="{BE31C36F-ED97-3943-A7FD-9C73426005A9}"/>
              </a:ext>
            </a:extLst>
          </p:cNvPr>
          <p:cNvSpPr txBox="1"/>
          <p:nvPr/>
        </p:nvSpPr>
        <p:spPr>
          <a:xfrm>
            <a:off x="4170325" y="3872264"/>
            <a:ext cx="766235" cy="523220"/>
          </a:xfrm>
          <a:prstGeom prst="rect">
            <a:avLst/>
          </a:prstGeom>
          <a:noFill/>
        </p:spPr>
        <p:txBody>
          <a:bodyPr wrap="none" rtlCol="0">
            <a:spAutoFit/>
          </a:bodyPr>
          <a:lstStyle/>
          <a:p>
            <a:r>
              <a:rPr lang="de-DE" sz="1400" dirty="0">
                <a:solidFill>
                  <a:schemeClr val="bg1"/>
                </a:solidFill>
              </a:rPr>
              <a:t>Surface </a:t>
            </a:r>
          </a:p>
          <a:p>
            <a:pPr algn="ctr"/>
            <a:r>
              <a:rPr lang="de-DE" sz="1400" dirty="0">
                <a:solidFill>
                  <a:schemeClr val="bg1"/>
                </a:solidFill>
              </a:rPr>
              <a:t>Lab</a:t>
            </a:r>
          </a:p>
        </p:txBody>
      </p:sp>
      <p:sp>
        <p:nvSpPr>
          <p:cNvPr id="15" name="Textfeld 19">
            <a:extLst>
              <a:ext uri="{FF2B5EF4-FFF2-40B4-BE49-F238E27FC236}">
                <a16:creationId xmlns="" xmlns:a16="http://schemas.microsoft.com/office/drawing/2014/main" id="{9BE6802B-CEAA-DB42-AE2F-991AC1E38C77}"/>
              </a:ext>
            </a:extLst>
          </p:cNvPr>
          <p:cNvSpPr txBox="1"/>
          <p:nvPr/>
        </p:nvSpPr>
        <p:spPr>
          <a:xfrm rot="17067582">
            <a:off x="3480164" y="3851356"/>
            <a:ext cx="779444" cy="307777"/>
          </a:xfrm>
          <a:prstGeom prst="rect">
            <a:avLst/>
          </a:prstGeom>
          <a:noFill/>
        </p:spPr>
        <p:txBody>
          <a:bodyPr wrap="none" rtlCol="0">
            <a:spAutoFit/>
          </a:bodyPr>
          <a:lstStyle/>
          <a:p>
            <a:r>
              <a:rPr lang="de-DE" sz="1400" dirty="0">
                <a:solidFill>
                  <a:schemeClr val="bg1"/>
                </a:solidFill>
              </a:rPr>
              <a:t>Services</a:t>
            </a:r>
          </a:p>
        </p:txBody>
      </p:sp>
      <p:sp>
        <p:nvSpPr>
          <p:cNvPr id="16" name="Textfeld 25">
            <a:extLst>
              <a:ext uri="{FF2B5EF4-FFF2-40B4-BE49-F238E27FC236}">
                <a16:creationId xmlns="" xmlns:a16="http://schemas.microsoft.com/office/drawing/2014/main" id="{622E9FB1-68FE-2644-9668-BEEF04CC1B0A}"/>
              </a:ext>
            </a:extLst>
          </p:cNvPr>
          <p:cNvSpPr txBox="1"/>
          <p:nvPr/>
        </p:nvSpPr>
        <p:spPr>
          <a:xfrm>
            <a:off x="1972558" y="3104139"/>
            <a:ext cx="770980" cy="307777"/>
          </a:xfrm>
          <a:prstGeom prst="rect">
            <a:avLst/>
          </a:prstGeom>
          <a:noFill/>
        </p:spPr>
        <p:txBody>
          <a:bodyPr wrap="none" rtlCol="0">
            <a:spAutoFit/>
          </a:bodyPr>
          <a:lstStyle/>
          <a:p>
            <a:r>
              <a:rPr lang="de-DE" sz="1400" dirty="0" err="1">
                <a:solidFill>
                  <a:schemeClr val="bg1"/>
                </a:solidFill>
              </a:rPr>
              <a:t>Vacuum</a:t>
            </a:r>
            <a:endParaRPr lang="de-DE" sz="1400" dirty="0">
              <a:solidFill>
                <a:schemeClr val="bg1"/>
              </a:solidFill>
            </a:endParaRPr>
          </a:p>
        </p:txBody>
      </p:sp>
      <p:sp>
        <p:nvSpPr>
          <p:cNvPr id="17" name="Textfeld 26">
            <a:extLst>
              <a:ext uri="{FF2B5EF4-FFF2-40B4-BE49-F238E27FC236}">
                <a16:creationId xmlns="" xmlns:a16="http://schemas.microsoft.com/office/drawing/2014/main" id="{D53AF3B0-95A6-584A-9D03-0F5F25708B8C}"/>
              </a:ext>
            </a:extLst>
          </p:cNvPr>
          <p:cNvSpPr txBox="1"/>
          <p:nvPr/>
        </p:nvSpPr>
        <p:spPr>
          <a:xfrm>
            <a:off x="2678946" y="2010856"/>
            <a:ext cx="997517" cy="523220"/>
          </a:xfrm>
          <a:prstGeom prst="rect">
            <a:avLst/>
          </a:prstGeom>
          <a:noFill/>
        </p:spPr>
        <p:txBody>
          <a:bodyPr wrap="none" rtlCol="0">
            <a:spAutoFit/>
          </a:bodyPr>
          <a:lstStyle/>
          <a:p>
            <a:r>
              <a:rPr lang="de-DE" sz="1400" dirty="0" err="1">
                <a:solidFill>
                  <a:schemeClr val="bg1"/>
                </a:solidFill>
              </a:rPr>
              <a:t>Optics</a:t>
            </a:r>
            <a:endParaRPr lang="de-DE" sz="1400" dirty="0">
              <a:solidFill>
                <a:schemeClr val="bg1"/>
              </a:solidFill>
            </a:endParaRPr>
          </a:p>
          <a:p>
            <a:r>
              <a:rPr lang="de-DE" sz="1400" dirty="0">
                <a:solidFill>
                  <a:schemeClr val="bg1"/>
                </a:solidFill>
              </a:rPr>
              <a:t>         Lasers</a:t>
            </a:r>
          </a:p>
        </p:txBody>
      </p:sp>
      <p:sp>
        <p:nvSpPr>
          <p:cNvPr id="18" name="Textfeld 27">
            <a:extLst>
              <a:ext uri="{FF2B5EF4-FFF2-40B4-BE49-F238E27FC236}">
                <a16:creationId xmlns="" xmlns:a16="http://schemas.microsoft.com/office/drawing/2014/main" id="{8D3935C2-72AC-2A45-831B-890525A948C8}"/>
              </a:ext>
            </a:extLst>
          </p:cNvPr>
          <p:cNvSpPr txBox="1"/>
          <p:nvPr/>
        </p:nvSpPr>
        <p:spPr>
          <a:xfrm rot="3197869">
            <a:off x="3198991" y="2108775"/>
            <a:ext cx="1082348" cy="307777"/>
          </a:xfrm>
          <a:prstGeom prst="rect">
            <a:avLst/>
          </a:prstGeom>
          <a:noFill/>
        </p:spPr>
        <p:txBody>
          <a:bodyPr wrap="none" rtlCol="0">
            <a:spAutoFit/>
          </a:bodyPr>
          <a:lstStyle/>
          <a:p>
            <a:r>
              <a:rPr lang="de-DE" sz="1400" dirty="0" err="1">
                <a:solidFill>
                  <a:schemeClr val="bg1"/>
                </a:solidFill>
              </a:rPr>
              <a:t>Suspensions</a:t>
            </a:r>
            <a:endParaRPr lang="de-DE" sz="1400" dirty="0">
              <a:solidFill>
                <a:schemeClr val="bg1"/>
              </a:solidFill>
            </a:endParaRPr>
          </a:p>
        </p:txBody>
      </p:sp>
      <p:sp>
        <p:nvSpPr>
          <p:cNvPr id="19" name="Textfeld 28">
            <a:extLst>
              <a:ext uri="{FF2B5EF4-FFF2-40B4-BE49-F238E27FC236}">
                <a16:creationId xmlns="" xmlns:a16="http://schemas.microsoft.com/office/drawing/2014/main" id="{6EB9932A-9A45-6442-BAA2-3E4AEA37163C}"/>
              </a:ext>
            </a:extLst>
          </p:cNvPr>
          <p:cNvSpPr txBox="1"/>
          <p:nvPr/>
        </p:nvSpPr>
        <p:spPr>
          <a:xfrm rot="4296299">
            <a:off x="3494133" y="2075395"/>
            <a:ext cx="973856" cy="307777"/>
          </a:xfrm>
          <a:prstGeom prst="rect">
            <a:avLst/>
          </a:prstGeom>
          <a:noFill/>
        </p:spPr>
        <p:txBody>
          <a:bodyPr wrap="none" rtlCol="0">
            <a:spAutoFit/>
          </a:bodyPr>
          <a:lstStyle/>
          <a:p>
            <a:r>
              <a:rPr lang="de-DE" sz="1400" dirty="0" err="1">
                <a:solidFill>
                  <a:schemeClr val="bg1"/>
                </a:solidFill>
              </a:rPr>
              <a:t>Cryogenics</a:t>
            </a:r>
            <a:endParaRPr lang="de-DE" sz="1400" dirty="0">
              <a:solidFill>
                <a:schemeClr val="bg1"/>
              </a:solidFill>
            </a:endParaRPr>
          </a:p>
        </p:txBody>
      </p:sp>
      <p:sp>
        <p:nvSpPr>
          <p:cNvPr id="21" name="Textfeld 14">
            <a:extLst>
              <a:ext uri="{FF2B5EF4-FFF2-40B4-BE49-F238E27FC236}">
                <a16:creationId xmlns="" xmlns:a16="http://schemas.microsoft.com/office/drawing/2014/main" id="{CB285353-7631-904C-A503-D303D755E438}"/>
              </a:ext>
            </a:extLst>
          </p:cNvPr>
          <p:cNvSpPr txBox="1"/>
          <p:nvPr/>
        </p:nvSpPr>
        <p:spPr>
          <a:xfrm>
            <a:off x="1343472" y="4845838"/>
            <a:ext cx="968535" cy="276999"/>
          </a:xfrm>
          <a:prstGeom prst="rect">
            <a:avLst/>
          </a:prstGeom>
          <a:noFill/>
        </p:spPr>
        <p:txBody>
          <a:bodyPr wrap="none" rtlCol="0">
            <a:spAutoFit/>
          </a:bodyPr>
          <a:lstStyle/>
          <a:p>
            <a:r>
              <a:rPr lang="de-DE" sz="1200" dirty="0" err="1"/>
              <a:t>Full</a:t>
            </a:r>
            <a:r>
              <a:rPr lang="de-DE" sz="1200" dirty="0"/>
              <a:t> </a:t>
            </a:r>
            <a:r>
              <a:rPr lang="de-DE" sz="1200" dirty="0" err="1"/>
              <a:t>version</a:t>
            </a:r>
            <a:endParaRPr lang="de-DE" sz="1200" dirty="0"/>
          </a:p>
        </p:txBody>
      </p:sp>
    </p:spTree>
    <p:extLst>
      <p:ext uri="{BB962C8B-B14F-4D97-AF65-F5344CB8AC3E}">
        <p14:creationId xmlns:p14="http://schemas.microsoft.com/office/powerpoint/2010/main" val="11465153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21-04-29 at 11.11.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0" y="116632"/>
            <a:ext cx="8980909" cy="5400600"/>
          </a:xfrm>
          <a:prstGeom prst="rect">
            <a:avLst/>
          </a:prstGeom>
        </p:spPr>
      </p:pic>
      <p:sp>
        <p:nvSpPr>
          <p:cNvPr id="2" name="Title 1">
            <a:extLst>
              <a:ext uri="{FF2B5EF4-FFF2-40B4-BE49-F238E27FC236}">
                <a16:creationId xmlns="" xmlns:a16="http://schemas.microsoft.com/office/drawing/2014/main" id="{6F732278-D2EC-5046-B1CC-1CA6D4F1C85A}"/>
              </a:ext>
            </a:extLst>
          </p:cNvPr>
          <p:cNvSpPr>
            <a:spLocks noGrp="1"/>
          </p:cNvSpPr>
          <p:nvPr>
            <p:ph type="title"/>
          </p:nvPr>
        </p:nvSpPr>
        <p:spPr/>
        <p:txBody>
          <a:bodyPr/>
          <a:lstStyle/>
          <a:p>
            <a:r>
              <a:rPr lang="x-none" dirty="0"/>
              <a:t>Time Schedule</a:t>
            </a:r>
          </a:p>
        </p:txBody>
      </p:sp>
      <p:sp>
        <p:nvSpPr>
          <p:cNvPr id="7" name="Content Placeholder 6">
            <a:extLst>
              <a:ext uri="{FF2B5EF4-FFF2-40B4-BE49-F238E27FC236}">
                <a16:creationId xmlns="" xmlns:a16="http://schemas.microsoft.com/office/drawing/2014/main" id="{9BD8A03F-C541-4447-8260-97AC2E39BBBE}"/>
              </a:ext>
            </a:extLst>
          </p:cNvPr>
          <p:cNvSpPr>
            <a:spLocks noGrp="1"/>
          </p:cNvSpPr>
          <p:nvPr>
            <p:ph idx="1"/>
          </p:nvPr>
        </p:nvSpPr>
        <p:spPr>
          <a:xfrm>
            <a:off x="407368" y="5670585"/>
            <a:ext cx="11376025" cy="3087007"/>
          </a:xfrm>
        </p:spPr>
        <p:txBody>
          <a:bodyPr/>
          <a:lstStyle/>
          <a:p>
            <a:r>
              <a:rPr lang="x-none" dirty="0" smtClean="0"/>
              <a:t>Construction </a:t>
            </a:r>
            <a:r>
              <a:rPr lang="x-none" dirty="0"/>
              <a:t>start </a:t>
            </a:r>
            <a:r>
              <a:rPr lang="x-none" dirty="0" smtClean="0"/>
              <a:t>202</a:t>
            </a:r>
            <a:r>
              <a:rPr lang="en-US" dirty="0" smtClean="0"/>
              <a:t>6</a:t>
            </a:r>
            <a:r>
              <a:rPr lang="x-none" dirty="0" smtClean="0"/>
              <a:t>, </a:t>
            </a:r>
            <a:r>
              <a:rPr lang="en-US" dirty="0" smtClean="0"/>
              <a:t>Science from 2034, </a:t>
            </a:r>
            <a:r>
              <a:rPr lang="x-none" dirty="0"/>
              <a:t>time </a:t>
            </a:r>
            <a:r>
              <a:rPr lang="x-none" dirty="0" smtClean="0"/>
              <a:t>schedule </a:t>
            </a:r>
            <a:r>
              <a:rPr lang="en-US" dirty="0" smtClean="0"/>
              <a:t>appears </a:t>
            </a:r>
            <a:r>
              <a:rPr lang="x-none" dirty="0" smtClean="0"/>
              <a:t>optimistic</a:t>
            </a:r>
            <a:endParaRPr lang="en-US" dirty="0" smtClean="0"/>
          </a:p>
          <a:p>
            <a:r>
              <a:rPr lang="x-none" dirty="0" smtClean="0"/>
              <a:t>DESY</a:t>
            </a:r>
            <a:r>
              <a:rPr lang="en-US" dirty="0"/>
              <a:t> </a:t>
            </a:r>
            <a:r>
              <a:rPr lang="en-US" dirty="0" smtClean="0"/>
              <a:t>perspective:</a:t>
            </a:r>
            <a:r>
              <a:rPr lang="x-none" dirty="0" smtClean="0"/>
              <a:t> </a:t>
            </a:r>
            <a:r>
              <a:rPr lang="en-US" dirty="0" smtClean="0"/>
              <a:t>realistically, </a:t>
            </a:r>
            <a:r>
              <a:rPr lang="x-none" dirty="0" smtClean="0"/>
              <a:t>ET comes after PETRA IV</a:t>
            </a:r>
            <a:r>
              <a:rPr lang="en-US" dirty="0"/>
              <a:t> </a:t>
            </a:r>
            <a:r>
              <a:rPr lang="en-US" dirty="0" smtClean="0"/>
              <a:t>&amp; LHC HL upgrade and CTA</a:t>
            </a:r>
            <a:endParaRPr lang="x-none" dirty="0"/>
          </a:p>
        </p:txBody>
      </p:sp>
      <p:sp>
        <p:nvSpPr>
          <p:cNvPr id="3" name="Footer Placeholder 2">
            <a:extLst>
              <a:ext uri="{FF2B5EF4-FFF2-40B4-BE49-F238E27FC236}">
                <a16:creationId xmlns="" xmlns:a16="http://schemas.microsoft.com/office/drawing/2014/main" id="{27DB5BCF-F7CF-0D48-BA34-25F58F3688B5}"/>
              </a:ext>
            </a:extLst>
          </p:cNvPr>
          <p:cNvSpPr>
            <a:spLocks noGrp="1"/>
          </p:cNvSpPr>
          <p:nvPr>
            <p:ph type="ftr" sz="quarter" idx="11"/>
          </p:nvPr>
        </p:nvSpPr>
        <p:spPr/>
        <p:txBody>
          <a:bodyPr/>
          <a:lstStyle/>
          <a:p>
            <a:r>
              <a:rPr lang="en-US" noProof="0" smtClean="0"/>
              <a:t>Joined APC+PRC meeting | May 4, 2021 | Einstein Telescope @ DESY | Marek Kowalski</a:t>
            </a:r>
            <a:endParaRPr lang="en-US" noProof="0" dirty="0"/>
          </a:p>
        </p:txBody>
      </p:sp>
      <p:sp>
        <p:nvSpPr>
          <p:cNvPr id="8" name="Text Placeholder 7">
            <a:extLst>
              <a:ext uri="{FF2B5EF4-FFF2-40B4-BE49-F238E27FC236}">
                <a16:creationId xmlns="" xmlns:a16="http://schemas.microsoft.com/office/drawing/2014/main" id="{181E927D-A350-A244-8DCD-2646041A8EDE}"/>
              </a:ext>
            </a:extLst>
          </p:cNvPr>
          <p:cNvSpPr>
            <a:spLocks noGrp="1"/>
          </p:cNvSpPr>
          <p:nvPr>
            <p:ph type="body" sz="quarter" idx="13"/>
          </p:nvPr>
        </p:nvSpPr>
        <p:spPr/>
        <p:txBody>
          <a:bodyPr/>
          <a:lstStyle/>
          <a:p>
            <a:r>
              <a:rPr lang="en-GB" dirty="0"/>
              <a:t>F</a:t>
            </a:r>
            <a:r>
              <a:rPr lang="x-none" dirty="0"/>
              <a:t>rom t</a:t>
            </a:r>
            <a:r>
              <a:rPr lang="en-GB" dirty="0"/>
              <a:t>he</a:t>
            </a:r>
            <a:r>
              <a:rPr lang="x-none" dirty="0"/>
              <a:t> ESFRI application</a:t>
            </a:r>
          </a:p>
        </p:txBody>
      </p:sp>
    </p:spTree>
    <p:extLst>
      <p:ext uri="{BB962C8B-B14F-4D97-AF65-F5344CB8AC3E}">
        <p14:creationId xmlns:p14="http://schemas.microsoft.com/office/powerpoint/2010/main" val="15160211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9D147A-458E-9F4B-B4E9-BECE2A0CF608}"/>
              </a:ext>
            </a:extLst>
          </p:cNvPr>
          <p:cNvSpPr>
            <a:spLocks noGrp="1"/>
          </p:cNvSpPr>
          <p:nvPr>
            <p:ph type="title"/>
          </p:nvPr>
        </p:nvSpPr>
        <p:spPr/>
        <p:txBody>
          <a:bodyPr/>
          <a:lstStyle/>
          <a:p>
            <a:r>
              <a:rPr lang="x-none" dirty="0"/>
              <a:t>Situation in Germany: needs a national initiative to organize a participation in the Einstein Telescope</a:t>
            </a:r>
            <a:br>
              <a:rPr lang="x-none" dirty="0"/>
            </a:br>
            <a:endParaRPr lang="x-none" dirty="0"/>
          </a:p>
        </p:txBody>
      </p:sp>
      <p:sp>
        <p:nvSpPr>
          <p:cNvPr id="3" name="Content Placeholder 2">
            <a:extLst>
              <a:ext uri="{FF2B5EF4-FFF2-40B4-BE49-F238E27FC236}">
                <a16:creationId xmlns="" xmlns:a16="http://schemas.microsoft.com/office/drawing/2014/main" id="{20F4476A-21F7-A746-950A-9F23FB37945B}"/>
              </a:ext>
            </a:extLst>
          </p:cNvPr>
          <p:cNvSpPr>
            <a:spLocks noGrp="1"/>
          </p:cNvSpPr>
          <p:nvPr>
            <p:ph idx="1"/>
          </p:nvPr>
        </p:nvSpPr>
        <p:spPr>
          <a:xfrm>
            <a:off x="407988" y="1406427"/>
            <a:ext cx="5832028" cy="5010249"/>
          </a:xfrm>
        </p:spPr>
        <p:txBody>
          <a:bodyPr/>
          <a:lstStyle/>
          <a:p>
            <a:r>
              <a:rPr lang="x-none" b="1" dirty="0"/>
              <a:t>Max Planck Society</a:t>
            </a:r>
          </a:p>
          <a:p>
            <a:pPr lvl="1"/>
            <a:r>
              <a:rPr lang="en-GB" dirty="0"/>
              <a:t>K</a:t>
            </a:r>
            <a:r>
              <a:rPr lang="x-none" dirty="0"/>
              <a:t>ey player in GW astronomy (</a:t>
            </a:r>
            <a:r>
              <a:rPr lang="x-none" dirty="0" smtClean="0"/>
              <a:t>A</a:t>
            </a:r>
            <a:r>
              <a:rPr lang="en-US" dirty="0" smtClean="0"/>
              <a:t>EI</a:t>
            </a:r>
            <a:r>
              <a:rPr lang="x-none" dirty="0" smtClean="0"/>
              <a:t>, </a:t>
            </a:r>
            <a:r>
              <a:rPr lang="x-none" dirty="0"/>
              <a:t>Hannover and </a:t>
            </a:r>
            <a:r>
              <a:rPr lang="x-none" dirty="0" smtClean="0"/>
              <a:t>Potsdam)</a:t>
            </a:r>
            <a:endParaRPr lang="x-none" dirty="0"/>
          </a:p>
          <a:p>
            <a:r>
              <a:rPr lang="en-GB" b="1" dirty="0"/>
              <a:t>U</a:t>
            </a:r>
            <a:r>
              <a:rPr lang="x-none" b="1" dirty="0"/>
              <a:t>niversities</a:t>
            </a:r>
          </a:p>
          <a:p>
            <a:pPr lvl="1"/>
            <a:r>
              <a:rPr lang="x-none" dirty="0"/>
              <a:t>Strong interest documented </a:t>
            </a:r>
            <a:r>
              <a:rPr lang="en-US" dirty="0" smtClean="0"/>
              <a:t>by</a:t>
            </a:r>
            <a:r>
              <a:rPr lang="x-none" dirty="0" smtClean="0"/>
              <a:t> </a:t>
            </a:r>
            <a:r>
              <a:rPr lang="x-none" dirty="0"/>
              <a:t>consortium of 17 </a:t>
            </a:r>
            <a:r>
              <a:rPr lang="x-none" dirty="0" smtClean="0"/>
              <a:t>partners </a:t>
            </a:r>
            <a:r>
              <a:rPr lang="x-none" dirty="0"/>
              <a:t>working on R&amp;D </a:t>
            </a:r>
            <a:r>
              <a:rPr lang="x-none" dirty="0" smtClean="0"/>
              <a:t>for E</a:t>
            </a:r>
            <a:r>
              <a:rPr lang="en-US" dirty="0" smtClean="0"/>
              <a:t>T</a:t>
            </a:r>
            <a:r>
              <a:rPr lang="x-none" dirty="0" smtClean="0"/>
              <a:t> </a:t>
            </a:r>
            <a:r>
              <a:rPr lang="x-none" dirty="0"/>
              <a:t>(funded by t</a:t>
            </a:r>
            <a:r>
              <a:rPr lang="en-GB" dirty="0"/>
              <a:t>he</a:t>
            </a:r>
            <a:r>
              <a:rPr lang="x-none" dirty="0"/>
              <a:t> BMBF) </a:t>
            </a:r>
          </a:p>
          <a:p>
            <a:r>
              <a:rPr lang="x-none" b="1" dirty="0"/>
              <a:t>BMBF</a:t>
            </a:r>
          </a:p>
          <a:p>
            <a:pPr lvl="1"/>
            <a:r>
              <a:rPr lang="en-GB" dirty="0"/>
              <a:t>Opened collaborative research for GW astronomy</a:t>
            </a:r>
          </a:p>
          <a:p>
            <a:pPr lvl="1"/>
            <a:r>
              <a:rPr lang="en-GB" dirty="0"/>
              <a:t>N</a:t>
            </a:r>
            <a:r>
              <a:rPr lang="x-none" dirty="0"/>
              <a:t>o support of the ESFRI application (</a:t>
            </a:r>
            <a:r>
              <a:rPr lang="x-none" dirty="0" smtClean="0"/>
              <a:t>yet)</a:t>
            </a:r>
            <a:r>
              <a:rPr lang="en-US" dirty="0" smtClean="0"/>
              <a:t>, </a:t>
            </a:r>
            <a:r>
              <a:rPr lang="en-GB" dirty="0"/>
              <a:t>r</a:t>
            </a:r>
            <a:r>
              <a:rPr lang="x-none" dirty="0" smtClean="0"/>
              <a:t>eferred </a:t>
            </a:r>
            <a:r>
              <a:rPr lang="x-none" dirty="0"/>
              <a:t>to </a:t>
            </a:r>
            <a:r>
              <a:rPr lang="x-none" dirty="0" smtClean="0"/>
              <a:t>national </a:t>
            </a:r>
            <a:r>
              <a:rPr lang="x-none" dirty="0"/>
              <a:t>roadmap process (call expected </a:t>
            </a:r>
            <a:r>
              <a:rPr lang="x-none" dirty="0" smtClean="0"/>
              <a:t>2021/2022</a:t>
            </a:r>
            <a:r>
              <a:rPr lang="en-US" dirty="0" smtClean="0"/>
              <a:t>)</a:t>
            </a:r>
          </a:p>
          <a:p>
            <a:r>
              <a:rPr lang="x-none" b="1" dirty="0"/>
              <a:t>Helmholtz Association</a:t>
            </a:r>
          </a:p>
          <a:p>
            <a:pPr lvl="1"/>
            <a:r>
              <a:rPr lang="x-none" dirty="0"/>
              <a:t>PoF Evaluation: </a:t>
            </a:r>
            <a:r>
              <a:rPr lang="en-US" i="1" dirty="0"/>
              <a:t>"Participate in future global initiatives in gravitational wave observations, e.g. the Einstein Telescope"</a:t>
            </a:r>
            <a:r>
              <a:rPr lang="x-none" dirty="0"/>
              <a:t> </a:t>
            </a:r>
            <a:endParaRPr lang="x-none" b="1" dirty="0"/>
          </a:p>
          <a:p>
            <a:pPr lvl="1"/>
            <a:r>
              <a:rPr lang="x-none" dirty="0" smtClean="0"/>
              <a:t>Interest </a:t>
            </a:r>
            <a:r>
              <a:rPr lang="x-none" dirty="0"/>
              <a:t>by 4 Helmholtz Centers (DESY, KIT, HZDR, FZJ)</a:t>
            </a:r>
          </a:p>
          <a:p>
            <a:pPr lvl="1"/>
            <a:endParaRPr lang="x-none" dirty="0"/>
          </a:p>
          <a:p>
            <a:endParaRPr lang="x-none" dirty="0"/>
          </a:p>
        </p:txBody>
      </p:sp>
      <p:sp>
        <p:nvSpPr>
          <p:cNvPr id="4" name="Footer Placeholder 3">
            <a:extLst>
              <a:ext uri="{FF2B5EF4-FFF2-40B4-BE49-F238E27FC236}">
                <a16:creationId xmlns="" xmlns:a16="http://schemas.microsoft.com/office/drawing/2014/main" id="{30D0025B-CA1E-0D48-9780-AEC52140DFB4}"/>
              </a:ext>
            </a:extLst>
          </p:cNvPr>
          <p:cNvSpPr>
            <a:spLocks noGrp="1"/>
          </p:cNvSpPr>
          <p:nvPr>
            <p:ph type="ftr" sz="quarter" idx="11"/>
          </p:nvPr>
        </p:nvSpPr>
        <p:spPr>
          <a:xfrm>
            <a:off x="767408" y="6671159"/>
            <a:ext cx="9948937" cy="186841"/>
          </a:xfrm>
        </p:spPr>
        <p:txBody>
          <a:bodyPr/>
          <a:lstStyle/>
          <a:p>
            <a:r>
              <a:rPr lang="en-US" noProof="0" smtClean="0"/>
              <a:t>Joined APC+PRC meeting | May 4, 2021 | Einstein Telescope @ DESY | Marek Kowalski</a:t>
            </a:r>
            <a:endParaRPr lang="en-US" noProof="0" dirty="0"/>
          </a:p>
        </p:txBody>
      </p:sp>
      <p:sp>
        <p:nvSpPr>
          <p:cNvPr id="6" name="Text Placeholder 5">
            <a:extLst>
              <a:ext uri="{FF2B5EF4-FFF2-40B4-BE49-F238E27FC236}">
                <a16:creationId xmlns="" xmlns:a16="http://schemas.microsoft.com/office/drawing/2014/main" id="{C4BE0CE1-2947-1F40-92C2-D7FBB6AE9124}"/>
              </a:ext>
            </a:extLst>
          </p:cNvPr>
          <p:cNvSpPr>
            <a:spLocks noGrp="1"/>
          </p:cNvSpPr>
          <p:nvPr>
            <p:ph type="body" sz="quarter" idx="13"/>
          </p:nvPr>
        </p:nvSpPr>
        <p:spPr/>
        <p:txBody>
          <a:bodyPr/>
          <a:lstStyle/>
          <a:p>
            <a:endParaRPr lang="x-none"/>
          </a:p>
        </p:txBody>
      </p:sp>
      <p:sp>
        <p:nvSpPr>
          <p:cNvPr id="7" name="Content Placeholder 6">
            <a:extLst>
              <a:ext uri="{FF2B5EF4-FFF2-40B4-BE49-F238E27FC236}">
                <a16:creationId xmlns="" xmlns:a16="http://schemas.microsoft.com/office/drawing/2014/main" id="{085A343D-5B4E-A148-BEFF-BE359EA3A306}"/>
              </a:ext>
            </a:extLst>
          </p:cNvPr>
          <p:cNvSpPr>
            <a:spLocks noGrp="1"/>
          </p:cNvSpPr>
          <p:nvPr>
            <p:ph idx="14"/>
          </p:nvPr>
        </p:nvSpPr>
        <p:spPr/>
        <p:txBody>
          <a:bodyPr/>
          <a:lstStyle/>
          <a:p>
            <a:r>
              <a:rPr lang="x-none" b="1" dirty="0" smtClean="0"/>
              <a:t>DESY</a:t>
            </a:r>
            <a:endParaRPr lang="x-none" dirty="0"/>
          </a:p>
          <a:p>
            <a:pPr lvl="1"/>
            <a:r>
              <a:rPr lang="x-none" dirty="0"/>
              <a:t>Wide range of activities in </a:t>
            </a:r>
            <a:r>
              <a:rPr lang="x-none" b="1" dirty="0"/>
              <a:t>theoretical particle </a:t>
            </a:r>
            <a:r>
              <a:rPr lang="x-none" dirty="0"/>
              <a:t>and</a:t>
            </a:r>
            <a:r>
              <a:rPr lang="x-none" b="1" dirty="0"/>
              <a:t> astroparticle physics</a:t>
            </a:r>
            <a:r>
              <a:rPr lang="x-none" dirty="0"/>
              <a:t> related to GW astronomy </a:t>
            </a:r>
          </a:p>
          <a:p>
            <a:pPr lvl="1"/>
            <a:r>
              <a:rPr lang="x-none" dirty="0"/>
              <a:t>Experimantal cooperation with the </a:t>
            </a:r>
            <a:r>
              <a:rPr lang="x-none" b="1" dirty="0"/>
              <a:t>Quantum Universe Cluster</a:t>
            </a:r>
            <a:r>
              <a:rPr lang="x-none" dirty="0"/>
              <a:t> in Hamburg</a:t>
            </a:r>
          </a:p>
          <a:p>
            <a:pPr lvl="1"/>
            <a:r>
              <a:rPr lang="x-none" dirty="0"/>
              <a:t>Recent strengthening of </a:t>
            </a:r>
            <a:r>
              <a:rPr lang="x-none" b="1" dirty="0"/>
              <a:t>multi-messenger astronomy</a:t>
            </a:r>
            <a:r>
              <a:rPr lang="x-none" dirty="0"/>
              <a:t>, most visibly through participation in the </a:t>
            </a:r>
            <a:r>
              <a:rPr lang="x-none" b="1" dirty="0"/>
              <a:t>ULTRASAT</a:t>
            </a:r>
            <a:r>
              <a:rPr lang="x-none" dirty="0"/>
              <a:t> project for the follow up of NS-NS </a:t>
            </a:r>
            <a:r>
              <a:rPr lang="x-none" dirty="0" smtClean="0"/>
              <a:t>mergers</a:t>
            </a:r>
            <a:endParaRPr lang="en-US" dirty="0" smtClean="0"/>
          </a:p>
          <a:p>
            <a:pPr lvl="1"/>
            <a:r>
              <a:rPr lang="en-GB" dirty="0"/>
              <a:t>DESY is establishing an </a:t>
            </a:r>
            <a:r>
              <a:rPr lang="en-GB" b="1" dirty="0"/>
              <a:t>ET-project office</a:t>
            </a:r>
            <a:r>
              <a:rPr lang="en-GB" dirty="0"/>
              <a:t>, to prepare for a German contribution </a:t>
            </a:r>
            <a:r>
              <a:rPr lang="en-GB" dirty="0" smtClean="0"/>
              <a:t>(T. </a:t>
            </a:r>
            <a:r>
              <a:rPr lang="en-GB" dirty="0" err="1" smtClean="0"/>
              <a:t>Bergh</a:t>
            </a:r>
            <a:r>
              <a:rPr lang="en-GB" dirty="0" err="1" smtClean="0"/>
              <a:t>öfer</a:t>
            </a:r>
            <a:r>
              <a:rPr lang="en-GB" dirty="0" smtClean="0"/>
              <a:t> et al.)</a:t>
            </a:r>
            <a:endParaRPr lang="en-US" dirty="0" smtClean="0"/>
          </a:p>
          <a:p>
            <a:pPr lvl="1"/>
            <a:r>
              <a:rPr lang="x-none" dirty="0" smtClean="0"/>
              <a:t>A </a:t>
            </a:r>
            <a:r>
              <a:rPr lang="x-none" b="1" dirty="0"/>
              <a:t>DESY Task </a:t>
            </a:r>
            <a:r>
              <a:rPr lang="x-none" b="1" dirty="0" smtClean="0"/>
              <a:t>Group</a:t>
            </a:r>
            <a:r>
              <a:rPr lang="x-none" dirty="0" smtClean="0"/>
              <a:t> </a:t>
            </a:r>
            <a:r>
              <a:rPr lang="en-GB" dirty="0"/>
              <a:t>to generate an educated </a:t>
            </a:r>
            <a:r>
              <a:rPr lang="en-GB" dirty="0" smtClean="0"/>
              <a:t>list </a:t>
            </a:r>
            <a:r>
              <a:rPr lang="en-GB" dirty="0"/>
              <a:t>of DESY expertise and competences in connection to </a:t>
            </a:r>
            <a:r>
              <a:rPr lang="en-GB" dirty="0" smtClean="0"/>
              <a:t>ET</a:t>
            </a:r>
          </a:p>
          <a:p>
            <a:pPr lvl="1"/>
            <a:r>
              <a:rPr lang="en-GB" dirty="0" smtClean="0"/>
              <a:t>Task force members: </a:t>
            </a:r>
            <a:r>
              <a:rPr lang="en-US" sz="1600" dirty="0" err="1"/>
              <a:t>Sasa</a:t>
            </a:r>
            <a:r>
              <a:rPr lang="en-US" sz="1600" dirty="0"/>
              <a:t> </a:t>
            </a:r>
            <a:r>
              <a:rPr lang="en-US" sz="1600" dirty="0" err="1"/>
              <a:t>Bajt</a:t>
            </a:r>
            <a:r>
              <a:rPr lang="en-US" sz="1600" dirty="0"/>
              <a:t>, Franz </a:t>
            </a:r>
            <a:r>
              <a:rPr lang="en-US" sz="1600" dirty="0" err="1"/>
              <a:t>Kärtner</a:t>
            </a:r>
            <a:r>
              <a:rPr lang="en-US" sz="1600" dirty="0"/>
              <a:t>, Marek </a:t>
            </a:r>
            <a:r>
              <a:rPr lang="en-US" sz="1600" dirty="0" smtClean="0"/>
              <a:t>Kowalski (chair), </a:t>
            </a:r>
            <a:r>
              <a:rPr lang="en-US" sz="1600" dirty="0"/>
              <a:t>Lutz </a:t>
            </a:r>
            <a:r>
              <a:rPr lang="en-US" sz="1600" dirty="0" err="1"/>
              <a:t>Lilje</a:t>
            </a:r>
            <a:r>
              <a:rPr lang="en-US" sz="1600" dirty="0"/>
              <a:t>,  </a:t>
            </a:r>
            <a:r>
              <a:rPr lang="en-US" sz="1600" dirty="0" smtClean="0"/>
              <a:t>Axel </a:t>
            </a:r>
            <a:r>
              <a:rPr lang="en-US" sz="1600" dirty="0"/>
              <a:t>Lindner, Rafael Porto, Geraldine Servant  </a:t>
            </a:r>
          </a:p>
          <a:p>
            <a:pPr marL="361950" lvl="1" indent="0">
              <a:buNone/>
            </a:pPr>
            <a:endParaRPr lang="x-none" dirty="0"/>
          </a:p>
          <a:p>
            <a:endParaRPr lang="x-none" dirty="0"/>
          </a:p>
        </p:txBody>
      </p:sp>
    </p:spTree>
    <p:extLst>
      <p:ext uri="{BB962C8B-B14F-4D97-AF65-F5344CB8AC3E}">
        <p14:creationId xmlns:p14="http://schemas.microsoft.com/office/powerpoint/2010/main" val="9275562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SY">
  <a:themeElements>
    <a:clrScheme name="DESY">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 xmlns:thm15="http://schemas.microsoft.com/office/thememl/2012/main" name="Präsentation10" id="{2B0CCFEF-3092-0942-8FFD-946A8089C971}" vid="{71341955-5B0B-6345-98C1-5CB085C5AEBD}"/>
    </a:ext>
  </a:extLst>
</a:theme>
</file>

<file path=ppt/theme/theme2.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26361</TotalTime>
  <Words>2084</Words>
  <Application>Microsoft Macintosh PowerPoint</Application>
  <PresentationFormat>Custom</PresentationFormat>
  <Paragraphs>215</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DESY</vt:lpstr>
      <vt:lpstr>Einstein Telescope</vt:lpstr>
      <vt:lpstr>Gravitational Wave Astronomy offers a new and spectacular view deep into the history of our Universe</vt:lpstr>
      <vt:lpstr>Gravitational Wave Astronomy offers a new and spectacular view deep into the history of our Universe</vt:lpstr>
      <vt:lpstr>Gravitational Wave Astronomy offers a new and spectacular view deep into the history of our Universe</vt:lpstr>
      <vt:lpstr>Gravitational Wave Astronomy offers a new and spectacular view deep into the history of our Universe</vt:lpstr>
      <vt:lpstr>Possible locations of ET </vt:lpstr>
      <vt:lpstr>Costs</vt:lpstr>
      <vt:lpstr>Time Schedule</vt:lpstr>
      <vt:lpstr>Situation in Germany: needs a national initiative to organize a participation in the Einstein Telescope </vt:lpstr>
      <vt:lpstr>The Einstein Telescope @ DESY</vt:lpstr>
      <vt:lpstr>ET pre-proposal for the Helmholtz roadmap</vt:lpstr>
      <vt:lpstr>A path of Germany and DESY to the Einstein Telescope </vt:lpstr>
      <vt:lpstr>A participation of DESY in the ET project is recommended by advisory committees </vt:lpstr>
      <vt:lpstr>The Einstein Telescope @ DESY</vt:lpstr>
      <vt:lpstr>Backup</vt:lpstr>
      <vt:lpstr>Germany’s role in the Einstein Telescope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Gravitational Wave Astronomy</dc:title>
  <dc:creator>Christian Stegmann</dc:creator>
  <cp:lastModifiedBy>Marek Kowalski</cp:lastModifiedBy>
  <cp:revision>82</cp:revision>
  <dcterms:created xsi:type="dcterms:W3CDTF">2020-06-22T08:11:13Z</dcterms:created>
  <dcterms:modified xsi:type="dcterms:W3CDTF">2021-05-03T11:18:00Z</dcterms:modified>
</cp:coreProperties>
</file>