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25"/>
  </p:normalViewPr>
  <p:slideViewPr>
    <p:cSldViewPr snapToGrid="0" snapToObjects="1">
      <p:cViewPr varScale="1">
        <p:scale>
          <a:sx n="74" d="100"/>
          <a:sy n="74" d="100"/>
        </p:scale>
        <p:origin x="176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85814-130B-284E-A429-45350A933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26A68-37B4-0A43-AB79-CCEA712A7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C6858-8055-A547-B8F8-4355AFBAD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C2A24-2BAE-AB46-8CFC-581A073B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2DC7-A02B-434C-BE18-668E2D77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6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7DE4-12D0-3547-B1C2-D833422E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E7BE9-3B15-8A4A-9D2B-5A9220872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55497-B766-954B-8CCD-C78A1581F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D5C11-2FC6-D344-9C06-15D398B4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B787-BD64-CA40-8B65-1D0D5033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8114BE-3AD2-6845-83F3-B084470FF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C6A190-0569-064B-AA7A-1A908F30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FAF11-8C9F-BB4F-B690-74D0206C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261C4-F0FF-7B40-A2B1-B98EC0A7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53159-23E7-1144-8824-244FBDDFF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5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7A10C-D0BE-0C47-8513-2D7F01D02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1323-0E9F-6342-9311-05DE54FA2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327DF-3189-6E41-BBF4-AB2418EB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A64BD-163F-DE4C-8E10-56D6F506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72CBA-8049-664E-AF87-33DD268D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A0A8-2AF5-C44E-9AEB-158E92FC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5DC75-C264-E04D-8169-A216B3701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08AF7-D471-F248-A75C-3EB2FBF74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FE58B-BAAD-8D41-84ED-C0764EB8E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A604F-54FC-4943-BD3E-3CD688723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4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108E-315C-9D48-BC2A-C296329F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A7210-A20D-C84C-9E7D-E660ACD983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F789F-715F-5F4E-9638-6C2ABB513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D8A74-17E8-B64C-8B0E-65FD1818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5BF11-DEB4-8F48-BB2B-5D7DC8A1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55E0A-FFD6-D64C-9111-EFFBA1A1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9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5C19-5DDA-5C4A-93DC-31F81555A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EC89E-C030-1C46-87CC-7B02CCF3F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B968B-C5D0-2B49-B968-8FD9D9DA7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8BEC53-3591-9E4B-9F26-140EC174F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B491-8302-DC4D-9E5B-59BFC93EF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8BB62F-57CA-8540-83AC-A2CD6A0E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35C87F-2523-E94A-9B13-9AA7E729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6DCAAE-84FD-7645-AE50-7E80AA9A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48281-394C-1645-894F-FAD441CF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7E5EE-F187-394D-8E71-FD251B58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CC3BD-D1D4-B846-998B-17299E92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544FC-024D-174C-8A8B-13E36C42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5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FD0DBA-CCBF-FF49-9A10-8F544E7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FF37F-F9CC-F54C-978F-7C94C9E4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F4553-597A-E346-A6DC-B9FAFC794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1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538E9-99DD-CF4C-B68F-01A6AEB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7F7B-7B46-B44C-8420-2F02A6F0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FAFD7-5253-024E-BCE2-386100432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28277-05A1-E34D-A87E-F4120167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86735-6799-C948-ACCA-F30AD8EB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B8F9E-944F-BD4F-A7E4-7C6C806E5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0ABD-1A27-AE44-9AF6-9D874BA1A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FB157-8153-8B4B-A075-48E86A014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2F944-EB95-5B44-8326-0969D4180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EAB7C-DFAC-9147-B115-F5A8D8C55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D5477-AC06-EC4C-AC46-7982C771B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97F0E-6EF5-FA4C-9D2B-B54581506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0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8FE1E3-F0FC-1345-9A0B-5E3B680ED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725A6-78C4-7E43-A447-4CF68AB72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053C9-DED8-1E44-BB25-69D2D9DCB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8CCA-DF8F-C24C-B86D-066EFE2D593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C1C09-2CEE-3D49-9A84-B887CA488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2A36-C618-A24B-804E-E72DF8B9F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D94BC-93FD-5A49-9701-D34748C3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4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8399-4E6F-5047-B382-1D8091077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Random photons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79FDF-916A-0B47-AA7E-1B7078A1DD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Beate</a:t>
            </a:r>
            <a:r>
              <a:rPr lang="en-US" dirty="0"/>
              <a:t>, Feb. 15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90925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6BAAA-BE68-5844-8B58-5FD4D354F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Emulated random photons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87F56-EF63-F34C-9DF6-9E20426DD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Generating two random photons</a:t>
            </a:r>
          </a:p>
          <a:p>
            <a:pPr lvl="1"/>
            <a:r>
              <a:rPr lang="en-US" dirty="0"/>
              <a:t>Exponentially falling energy distribution</a:t>
            </a:r>
          </a:p>
          <a:p>
            <a:pPr lvl="1"/>
            <a:r>
              <a:rPr lang="en-US" dirty="0"/>
              <a:t>Flat phi distribution</a:t>
            </a:r>
          </a:p>
          <a:p>
            <a:pPr lvl="1"/>
            <a:r>
              <a:rPr lang="en-US" dirty="0"/>
              <a:t>Flat R distribution:</a:t>
            </a:r>
          </a:p>
          <a:p>
            <a:pPr lvl="2"/>
            <a:r>
              <a:rPr lang="en-US" dirty="0"/>
              <a:t>Exit of beam dump: R&lt;=20 cm</a:t>
            </a:r>
          </a:p>
          <a:p>
            <a:pPr lvl="2"/>
            <a:r>
              <a:rPr lang="en-US" dirty="0"/>
              <a:t>Hit at detector: R&lt;=100 cm</a:t>
            </a:r>
          </a:p>
          <a:p>
            <a:pPr lvl="1"/>
            <a:r>
              <a:rPr lang="en-US" dirty="0"/>
              <a:t>Polar angle calculated from R values</a:t>
            </a:r>
          </a:p>
          <a:p>
            <a:pPr lvl="2"/>
            <a:r>
              <a:rPr lang="en-US" dirty="0"/>
              <a:t>Smeared by +-20 </a:t>
            </a:r>
            <a:r>
              <a:rPr lang="en-US" dirty="0" err="1"/>
              <a:t>mrad</a:t>
            </a:r>
            <a:r>
              <a:rPr lang="en-US" dirty="0"/>
              <a:t> (resolution of </a:t>
            </a:r>
            <a:r>
              <a:rPr lang="en-US" dirty="0" err="1"/>
              <a:t>SplitCal</a:t>
            </a:r>
            <a:r>
              <a:rPr lang="en-US" dirty="0"/>
              <a:t> for </a:t>
            </a:r>
            <a:r>
              <a:rPr lang="en-US" dirty="0" err="1"/>
              <a:t>SHiP</a:t>
            </a:r>
            <a:r>
              <a:rPr lang="en-US" dirty="0"/>
              <a:t>)</a:t>
            </a:r>
          </a:p>
          <a:p>
            <a:r>
              <a:rPr lang="en-US" dirty="0"/>
              <a:t>Cuts applied:</a:t>
            </a:r>
          </a:p>
          <a:p>
            <a:pPr lvl="1"/>
            <a:r>
              <a:rPr lang="en-US" dirty="0"/>
              <a:t>E&gt;0.5 GeV</a:t>
            </a:r>
          </a:p>
          <a:p>
            <a:pPr lvl="1"/>
            <a:r>
              <a:rPr lang="en-US" dirty="0"/>
              <a:t>Delta phi&lt;0.1 rad (constrained by granularity, not sure)</a:t>
            </a:r>
          </a:p>
          <a:p>
            <a:pPr lvl="1"/>
            <a:r>
              <a:rPr lang="en-US" dirty="0"/>
              <a:t>Reconstructed z position for each photon &lt;330 cm</a:t>
            </a:r>
          </a:p>
          <a:p>
            <a:pPr lvl="1"/>
            <a:r>
              <a:rPr lang="en-US" dirty="0"/>
              <a:t>|Delta z|&lt;50 cm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533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ABCB4-D8E4-3043-8B14-4FE1DEC7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CE9253-1AD9-774C-97E9-8A974B2D44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480" y="1555990"/>
            <a:ext cx="6893616" cy="4958566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F591E38-6259-EF4B-83BD-075BDB4A81CF}"/>
              </a:ext>
            </a:extLst>
          </p:cNvPr>
          <p:cNvSpPr/>
          <p:nvPr/>
        </p:nvSpPr>
        <p:spPr>
          <a:xfrm>
            <a:off x="7011650" y="1690688"/>
            <a:ext cx="2477609" cy="1871395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0C3D-41DD-CE44-9BD6-A1704F5A5C49}"/>
              </a:ext>
            </a:extLst>
          </p:cNvPr>
          <p:cNvSpPr/>
          <p:nvPr/>
        </p:nvSpPr>
        <p:spPr>
          <a:xfrm>
            <a:off x="3368427" y="1773325"/>
            <a:ext cx="168403" cy="1871395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65A86D-B063-634A-AEFE-68FDAC2A4F34}"/>
              </a:ext>
            </a:extLst>
          </p:cNvPr>
          <p:cNvSpPr/>
          <p:nvPr/>
        </p:nvSpPr>
        <p:spPr>
          <a:xfrm>
            <a:off x="5159846" y="4185845"/>
            <a:ext cx="809633" cy="1871395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7F7ED3-6405-DE45-A4B2-C4878C2F831B}"/>
              </a:ext>
            </a:extLst>
          </p:cNvPr>
          <p:cNvSpPr/>
          <p:nvPr/>
        </p:nvSpPr>
        <p:spPr>
          <a:xfrm>
            <a:off x="6847748" y="4185844"/>
            <a:ext cx="1117011" cy="1871395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9DB2EB-C1C7-F149-9ED4-6E9AEF1328A3}"/>
              </a:ext>
            </a:extLst>
          </p:cNvPr>
          <p:cNvSpPr/>
          <p:nvPr/>
        </p:nvSpPr>
        <p:spPr>
          <a:xfrm>
            <a:off x="8372248" y="4185844"/>
            <a:ext cx="1117011" cy="1871395"/>
          </a:xfrm>
          <a:prstGeom prst="rect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0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6BAAA-BE68-5844-8B58-5FD4D354F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Rejection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87F56-EF63-F34C-9DF6-9E20426DD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003321"/>
            <a:ext cx="10515600" cy="1173641"/>
          </a:xfrm>
        </p:spPr>
        <p:txBody>
          <a:bodyPr>
            <a:normAutofit/>
          </a:bodyPr>
          <a:lstStyle/>
          <a:p>
            <a:r>
              <a:rPr lang="en-US" dirty="0"/>
              <a:t>So, probably a background rejection factor of ~1000 is possible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67E7D5C-B27F-EC48-A0D9-C2CCF25A238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1761929"/>
              </p:ext>
            </p:extLst>
          </p:nvPr>
        </p:nvGraphicFramePr>
        <p:xfrm>
          <a:off x="3187460" y="1802831"/>
          <a:ext cx="5181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13762912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90658650"/>
                    </a:ext>
                  </a:extLst>
                </a:gridCol>
              </a:tblGrid>
              <a:tr h="267234">
                <a:tc>
                  <a:txBody>
                    <a:bodyPr/>
                    <a:lstStyle/>
                    <a:p>
                      <a:r>
                        <a:rPr lang="en-US" sz="2000" dirty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Fraction of events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7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E&gt;0.5 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01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Delta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159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Z&lt;330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86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Delta z&lt;50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93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Z&lt;300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51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14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06A6-B2F0-6240-8835-11A929AA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distribution (normalized to unity)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280AD3E-3F9C-1148-B9F5-5BF373CD0D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66667" y="1451274"/>
            <a:ext cx="7322389" cy="5266982"/>
          </a:xfrm>
        </p:spPr>
      </p:pic>
    </p:spTree>
    <p:extLst>
      <p:ext uri="{BB962C8B-B14F-4D97-AF65-F5344CB8AC3E}">
        <p14:creationId xmlns:p14="http://schemas.microsoft.com/office/powerpoint/2010/main" val="1036041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B6C41-B070-B54A-96C4-7A483BB9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 distribution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C08A4F-9CF3-B141-9B6B-30041CF6617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98389" y="1610388"/>
            <a:ext cx="6161058" cy="443163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A459F-EE36-1A4B-BD37-17D8DF4A5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89" y="1690688"/>
            <a:ext cx="5181600" cy="4351338"/>
          </a:xfrm>
        </p:spPr>
        <p:txBody>
          <a:bodyPr/>
          <a:lstStyle/>
          <a:p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/>
              <a:t> of diphoton system should be zero for signal</a:t>
            </a:r>
          </a:p>
          <a:p>
            <a:r>
              <a:rPr lang="en-US" dirty="0"/>
              <a:t>For background is random</a:t>
            </a:r>
          </a:p>
          <a:p>
            <a:pPr lvl="1"/>
            <a:r>
              <a:rPr lang="en-US" dirty="0"/>
              <a:t>Constrained by other cuts</a:t>
            </a:r>
          </a:p>
          <a:p>
            <a:r>
              <a:rPr lang="en-US" dirty="0"/>
              <a:t>Could provide additional power</a:t>
            </a:r>
          </a:p>
        </p:txBody>
      </p:sp>
    </p:spTree>
    <p:extLst>
      <p:ext uri="{BB962C8B-B14F-4D97-AF65-F5344CB8AC3E}">
        <p14:creationId xmlns:p14="http://schemas.microsoft.com/office/powerpoint/2010/main" val="207127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3D1A-AA6A-8043-B6B0-7ED0D680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number of diphoton events/year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5B04F-ACD6-9144-B5C4-CDA768295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35888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Nb = 10^7 </a:t>
            </a:r>
            <a:r>
              <a:rPr lang="en-US" dirty="0"/>
              <a:t>the number of bunches. </a:t>
            </a:r>
          </a:p>
          <a:p>
            <a:r>
              <a:rPr lang="en-US" dirty="0" err="1">
                <a:solidFill>
                  <a:srgbClr val="C00000"/>
                </a:solidFill>
              </a:rPr>
              <a:t>Mgg</a:t>
            </a:r>
            <a:r>
              <a:rPr lang="en-US" dirty="0">
                <a:solidFill>
                  <a:srgbClr val="C00000"/>
                </a:solidFill>
              </a:rPr>
              <a:t> = 0.1 </a:t>
            </a:r>
            <a:r>
              <a:rPr lang="en-US" dirty="0"/>
              <a:t>for 10 bins of di-photon invariant mass</a:t>
            </a:r>
          </a:p>
          <a:p>
            <a:r>
              <a:rPr lang="en-US" dirty="0" err="1">
                <a:solidFill>
                  <a:srgbClr val="C00000"/>
                </a:solidFill>
              </a:rPr>
              <a:t>Rk</a:t>
            </a:r>
            <a:r>
              <a:rPr lang="en-US" dirty="0">
                <a:solidFill>
                  <a:srgbClr val="C00000"/>
                </a:solidFill>
              </a:rPr>
              <a:t> = 10^(-3) </a:t>
            </a:r>
            <a:r>
              <a:rPr lang="en-US" dirty="0"/>
              <a:t>kinematical cut rejection power (from this analysis).</a:t>
            </a:r>
          </a:p>
          <a:p>
            <a:r>
              <a:rPr lang="en-US" dirty="0"/>
              <a:t>Assuming a  probability of 0.525 photons per bunch the probability to have two photons is </a:t>
            </a:r>
            <a:r>
              <a:rPr lang="en-US" dirty="0">
                <a:solidFill>
                  <a:srgbClr val="C00000"/>
                </a:solidFill>
              </a:rPr>
              <a:t>p(gg)=0.08</a:t>
            </a:r>
            <a:r>
              <a:rPr lang="en-US" dirty="0"/>
              <a:t>. Thus, the number of background events per mass bin in naively</a:t>
            </a:r>
            <a:r>
              <a:rPr lang="en-US"/>
              <a:t>:  								</a:t>
            </a:r>
            <a:r>
              <a:rPr lang="en-US">
                <a:solidFill>
                  <a:srgbClr val="C00000"/>
                </a:solidFill>
              </a:rPr>
              <a:t>N</a:t>
            </a:r>
            <a:r>
              <a:rPr lang="en-US" dirty="0" err="1">
                <a:solidFill>
                  <a:srgbClr val="C00000"/>
                </a:solidFill>
              </a:rPr>
              <a:t>_bkg</a:t>
            </a:r>
            <a:r>
              <a:rPr lang="en-US" dirty="0">
                <a:solidFill>
                  <a:srgbClr val="C00000"/>
                </a:solidFill>
              </a:rPr>
              <a:t> = Nb </a:t>
            </a:r>
            <a:r>
              <a:rPr lang="en-US" dirty="0" err="1">
                <a:solidFill>
                  <a:srgbClr val="C00000"/>
                </a:solidFill>
              </a:rPr>
              <a:t>Mgg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Rk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pgg</a:t>
            </a:r>
            <a:r>
              <a:rPr lang="en-US" dirty="0">
                <a:solidFill>
                  <a:srgbClr val="C00000"/>
                </a:solidFill>
              </a:rPr>
              <a:t> = 10^7  * 0.1 * 0.001 * 0.08 = 80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Thus, the 2\sigma exclusion limit is </a:t>
            </a:r>
            <a:r>
              <a:rPr lang="en-US" dirty="0" err="1">
                <a:solidFill>
                  <a:srgbClr val="C00000"/>
                </a:solidFill>
              </a:rPr>
              <a:t>N_a</a:t>
            </a:r>
            <a:r>
              <a:rPr lang="en-US" dirty="0">
                <a:solidFill>
                  <a:srgbClr val="C00000"/>
                </a:solidFill>
              </a:rPr>
              <a:t> = 2\sqrt{</a:t>
            </a:r>
            <a:r>
              <a:rPr lang="en-US" dirty="0" err="1">
                <a:solidFill>
                  <a:srgbClr val="C00000"/>
                </a:solidFill>
              </a:rPr>
              <a:t>N_bkg</a:t>
            </a:r>
            <a:r>
              <a:rPr lang="en-US" dirty="0">
                <a:solidFill>
                  <a:srgbClr val="C00000"/>
                </a:solidFill>
              </a:rPr>
              <a:t>} = 18 events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1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294</Words>
  <Application>Microsoft Macintosh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Random photons</vt:lpstr>
      <vt:lpstr>Emulated random photons</vt:lpstr>
      <vt:lpstr>Distributions</vt:lpstr>
      <vt:lpstr>Rejection factors</vt:lpstr>
      <vt:lpstr>Mass distribution (normalized to unity)</vt:lpstr>
      <vt:lpstr>Pt distribution</vt:lpstr>
      <vt:lpstr>Expected number of diphoton events/year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photons</dc:title>
  <dc:creator>Beate Heinemann</dc:creator>
  <cp:lastModifiedBy>Beate Heinemann</cp:lastModifiedBy>
  <cp:revision>10</cp:revision>
  <dcterms:created xsi:type="dcterms:W3CDTF">2021-02-15T08:19:51Z</dcterms:created>
  <dcterms:modified xsi:type="dcterms:W3CDTF">2021-02-15T12:40:49Z</dcterms:modified>
</cp:coreProperties>
</file>