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85" r:id="rId2"/>
    <p:sldId id="303" r:id="rId3"/>
    <p:sldId id="302" r:id="rId4"/>
    <p:sldId id="294" r:id="rId5"/>
    <p:sldId id="298" r:id="rId6"/>
    <p:sldId id="259" r:id="rId7"/>
    <p:sldId id="260" r:id="rId8"/>
    <p:sldId id="262" r:id="rId9"/>
    <p:sldId id="281" r:id="rId10"/>
    <p:sldId id="276" r:id="rId11"/>
    <p:sldId id="263" r:id="rId12"/>
    <p:sldId id="295" r:id="rId13"/>
    <p:sldId id="299" r:id="rId14"/>
    <p:sldId id="296" r:id="rId15"/>
    <p:sldId id="277" r:id="rId16"/>
    <p:sldId id="278" r:id="rId17"/>
    <p:sldId id="300" r:id="rId18"/>
    <p:sldId id="279" r:id="rId19"/>
    <p:sldId id="301" r:id="rId20"/>
    <p:sldId id="293" r:id="rId21"/>
    <p:sldId id="257" r:id="rId22"/>
    <p:sldId id="282" r:id="rId23"/>
    <p:sldId id="286" r:id="rId24"/>
    <p:sldId id="289" r:id="rId25"/>
    <p:sldId id="287" r:id="rId26"/>
    <p:sldId id="280"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71"/>
    <p:restoredTop sz="94667"/>
  </p:normalViewPr>
  <p:slideViewPr>
    <p:cSldViewPr snapToGrid="0" snapToObjects="1">
      <p:cViewPr varScale="1">
        <p:scale>
          <a:sx n="107" d="100"/>
          <a:sy n="107" d="100"/>
        </p:scale>
        <p:origin x="728" y="1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61001-A6D6-B640-8D0A-E4FDDA041941}" type="datetimeFigureOut">
              <a:rPr lang="en-GB" smtClean="0"/>
              <a:t>22/02/2021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CF20C-5A4B-4C4E-95EE-30C619BAF344}" type="slidenum">
              <a:rPr lang="en-GB" smtClean="0"/>
              <a:t>‹#›</a:t>
            </a:fld>
            <a:endParaRPr lang="en-GB"/>
          </a:p>
        </p:txBody>
      </p:sp>
    </p:spTree>
    <p:extLst>
      <p:ext uri="{BB962C8B-B14F-4D97-AF65-F5344CB8AC3E}">
        <p14:creationId xmlns:p14="http://schemas.microsoft.com/office/powerpoint/2010/main" val="219040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E863D46-1262-CE48-ADE6-5A6DE5086C97}"/>
              </a:ext>
            </a:extLst>
          </p:cNvPr>
          <p:cNvSpPr/>
          <p:nvPr userDrawn="1"/>
        </p:nvSpPr>
        <p:spPr>
          <a:xfrm>
            <a:off x="0" y="6096000"/>
            <a:ext cx="121920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4904CF6-19D1-6348-95D4-D36105005006}"/>
              </a:ext>
            </a:extLst>
          </p:cNvPr>
          <p:cNvSpPr>
            <a:spLocks noGrp="1"/>
          </p:cNvSpPr>
          <p:nvPr>
            <p:ph type="ctrTitle"/>
          </p:nvPr>
        </p:nvSpPr>
        <p:spPr>
          <a:xfrm>
            <a:off x="1524000" y="1270000"/>
            <a:ext cx="9245600" cy="2247900"/>
          </a:xfrm>
        </p:spPr>
        <p:txBody>
          <a:bodyPr anchor="b">
            <a:normAutofit/>
          </a:bodyPr>
          <a:lstStyle>
            <a:lvl1pPr algn="ctr">
              <a:defRPr sz="5400">
                <a:solidFill>
                  <a:srgbClr val="FF0000"/>
                </a:solidFill>
                <a:latin typeface="Helvetica" pitchFamily="2"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088A443-B88F-8A4E-B61E-2CD7BE40B21F}"/>
              </a:ext>
            </a:extLst>
          </p:cNvPr>
          <p:cNvSpPr>
            <a:spLocks noGrp="1"/>
          </p:cNvSpPr>
          <p:nvPr>
            <p:ph type="subTitle" idx="1"/>
          </p:nvPr>
        </p:nvSpPr>
        <p:spPr>
          <a:xfrm>
            <a:off x="1524000" y="3788570"/>
            <a:ext cx="9144000" cy="1655762"/>
          </a:xfrm>
        </p:spPr>
        <p:txBody>
          <a:bodyPr>
            <a:normAutofit/>
          </a:bodyPr>
          <a:lstStyle>
            <a:lvl1pPr marL="0" indent="0" algn="ctr">
              <a:buNone/>
              <a:defRPr sz="32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7A1EBB26-D2AB-A14B-B360-B5E458030B9F}"/>
              </a:ext>
            </a:extLst>
          </p:cNvPr>
          <p:cNvSpPr>
            <a:spLocks noGrp="1"/>
          </p:cNvSpPr>
          <p:nvPr>
            <p:ph type="dt" sz="half" idx="10"/>
          </p:nvPr>
        </p:nvSpPr>
        <p:spPr/>
        <p:txBody>
          <a:bodyPr/>
          <a:lstStyle>
            <a:lvl1pPr>
              <a:defRPr sz="1800" b="1">
                <a:solidFill>
                  <a:schemeClr val="bg1"/>
                </a:solidFill>
              </a:defRPr>
            </a:lvl1pPr>
          </a:lstStyle>
          <a:p>
            <a:fld id="{4DE35EC1-65E4-9E4F-918E-57B93CCC3EB7}" type="datetime1">
              <a:rPr lang="it-IT" smtClean="0"/>
              <a:pPr/>
              <a:t>22/02/21</a:t>
            </a:fld>
            <a:endParaRPr lang="en-GB"/>
          </a:p>
        </p:txBody>
      </p:sp>
      <p:sp>
        <p:nvSpPr>
          <p:cNvPr id="5" name="Footer Placeholder 4">
            <a:extLst>
              <a:ext uri="{FF2B5EF4-FFF2-40B4-BE49-F238E27FC236}">
                <a16:creationId xmlns:a16="http://schemas.microsoft.com/office/drawing/2014/main" id="{0BF1B5AA-0323-8D4A-B778-13D7C8B03E66}"/>
              </a:ext>
            </a:extLst>
          </p:cNvPr>
          <p:cNvSpPr>
            <a:spLocks noGrp="1"/>
          </p:cNvSpPr>
          <p:nvPr>
            <p:ph type="ftr" sz="quarter" idx="11"/>
          </p:nvPr>
        </p:nvSpPr>
        <p:spPr/>
        <p:txBody>
          <a:bodyPr/>
          <a:lstStyle>
            <a:lvl1pPr>
              <a:defRPr sz="1800" b="1">
                <a:solidFill>
                  <a:schemeClr val="bg1"/>
                </a:solidFill>
              </a:defRPr>
            </a:lvl1p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31739991-8773-5646-8AE9-1DAB9461D559}"/>
              </a:ext>
            </a:extLst>
          </p:cNvPr>
          <p:cNvSpPr>
            <a:spLocks noGrp="1"/>
          </p:cNvSpPr>
          <p:nvPr>
            <p:ph type="sldNum" sz="quarter" idx="12"/>
          </p:nvPr>
        </p:nvSpPr>
        <p:spPr>
          <a:xfrm>
            <a:off x="10325100" y="6356350"/>
            <a:ext cx="1028700" cy="365125"/>
          </a:xfrm>
          <a:solidFill>
            <a:srgbClr val="0070C0"/>
          </a:solidFill>
        </p:spPr>
        <p:txBody>
          <a:bodyPr/>
          <a:lstStyle>
            <a:lvl1pPr>
              <a:defRPr sz="1800" b="1">
                <a:solidFill>
                  <a:schemeClr val="bg1"/>
                </a:solidFill>
              </a:defRPr>
            </a:lvl1pPr>
          </a:lstStyle>
          <a:p>
            <a:fld id="{4937FEE4-6955-6144-97DB-3F8891831B30}" type="slidenum">
              <a:rPr lang="en-GB" smtClean="0"/>
              <a:pPr/>
              <a:t>‹#›</a:t>
            </a:fld>
            <a:endParaRPr lang="en-GB"/>
          </a:p>
        </p:txBody>
      </p:sp>
      <p:pic>
        <p:nvPicPr>
          <p:cNvPr id="7" name="Picture 6">
            <a:extLst>
              <a:ext uri="{FF2B5EF4-FFF2-40B4-BE49-F238E27FC236}">
                <a16:creationId xmlns:a16="http://schemas.microsoft.com/office/drawing/2014/main" id="{66EBB15D-F728-9B4F-92DC-C8954613DA7B}"/>
              </a:ext>
            </a:extLst>
          </p:cNvPr>
          <p:cNvPicPr>
            <a:picLocks noChangeAspect="1"/>
          </p:cNvPicPr>
          <p:nvPr userDrawn="1"/>
        </p:nvPicPr>
        <p:blipFill>
          <a:blip r:embed="rId2"/>
          <a:stretch>
            <a:fillRect/>
          </a:stretch>
        </p:blipFill>
        <p:spPr>
          <a:xfrm>
            <a:off x="11074400" y="370271"/>
            <a:ext cx="809664" cy="791263"/>
          </a:xfrm>
          <a:prstGeom prst="rect">
            <a:avLst/>
          </a:prstGeom>
        </p:spPr>
      </p:pic>
    </p:spTree>
    <p:extLst>
      <p:ext uri="{BB962C8B-B14F-4D97-AF65-F5344CB8AC3E}">
        <p14:creationId xmlns:p14="http://schemas.microsoft.com/office/powerpoint/2010/main" val="3035409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AA49-B742-644B-8F3C-E923489E21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DF343-8CF7-564F-8A7D-748F422FC9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673AB3-C333-624B-AF71-3F1C5150FF9F}"/>
              </a:ext>
            </a:extLst>
          </p:cNvPr>
          <p:cNvSpPr>
            <a:spLocks noGrp="1"/>
          </p:cNvSpPr>
          <p:nvPr>
            <p:ph type="dt" sz="half" idx="10"/>
          </p:nvPr>
        </p:nvSpPr>
        <p:spPr/>
        <p:txBody>
          <a:bodyPr/>
          <a:lstStyle/>
          <a:p>
            <a:fld id="{8CD52EAB-942A-3041-9146-E88567D07176}" type="datetime1">
              <a:rPr lang="it-IT" smtClean="0"/>
              <a:t>22/02/21</a:t>
            </a:fld>
            <a:endParaRPr lang="en-GB"/>
          </a:p>
        </p:txBody>
      </p:sp>
      <p:sp>
        <p:nvSpPr>
          <p:cNvPr id="5" name="Footer Placeholder 4">
            <a:extLst>
              <a:ext uri="{FF2B5EF4-FFF2-40B4-BE49-F238E27FC236}">
                <a16:creationId xmlns:a16="http://schemas.microsoft.com/office/drawing/2014/main" id="{897A39E5-86B4-2D4C-9A55-1BA11DE439B2}"/>
              </a:ext>
            </a:extLst>
          </p:cNvPr>
          <p:cNvSpPr>
            <a:spLocks noGrp="1"/>
          </p:cNvSpPr>
          <p:nvPr>
            <p:ph type="ftr" sz="quarter" idx="11"/>
          </p:nvPr>
        </p:nvSpPr>
        <p:spPr/>
        <p:txBody>
          <a:bodyPr/>
          <a:lstStyle/>
          <a:p>
            <a:r>
              <a:rPr lang="en-GB"/>
              <a:t>M. Bruschi - INFN Bologna (Italy)</a:t>
            </a:r>
          </a:p>
        </p:txBody>
      </p:sp>
      <p:sp>
        <p:nvSpPr>
          <p:cNvPr id="6" name="Slide Number Placeholder 5">
            <a:extLst>
              <a:ext uri="{FF2B5EF4-FFF2-40B4-BE49-F238E27FC236}">
                <a16:creationId xmlns:a16="http://schemas.microsoft.com/office/drawing/2014/main" id="{792AF2EE-DEED-6E4D-BFCD-DDBADAE80C57}"/>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422299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CBDEF1-010C-AF46-86E6-77F2052CF2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FCA226-EB01-014E-9526-64C553D3A6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06E393-4ACD-1149-BB03-9CC412DE7D29}"/>
              </a:ext>
            </a:extLst>
          </p:cNvPr>
          <p:cNvSpPr>
            <a:spLocks noGrp="1"/>
          </p:cNvSpPr>
          <p:nvPr>
            <p:ph type="dt" sz="half" idx="10"/>
          </p:nvPr>
        </p:nvSpPr>
        <p:spPr/>
        <p:txBody>
          <a:bodyPr/>
          <a:lstStyle/>
          <a:p>
            <a:fld id="{1032D686-A9C2-014A-A36B-7B7F2BEBB484}" type="datetime1">
              <a:rPr lang="it-IT" smtClean="0"/>
              <a:t>22/02/21</a:t>
            </a:fld>
            <a:endParaRPr lang="en-GB"/>
          </a:p>
        </p:txBody>
      </p:sp>
      <p:sp>
        <p:nvSpPr>
          <p:cNvPr id="5" name="Footer Placeholder 4">
            <a:extLst>
              <a:ext uri="{FF2B5EF4-FFF2-40B4-BE49-F238E27FC236}">
                <a16:creationId xmlns:a16="http://schemas.microsoft.com/office/drawing/2014/main" id="{5F6681A8-E1C0-D042-8D01-01C916D760B3}"/>
              </a:ext>
            </a:extLst>
          </p:cNvPr>
          <p:cNvSpPr>
            <a:spLocks noGrp="1"/>
          </p:cNvSpPr>
          <p:nvPr>
            <p:ph type="ftr" sz="quarter" idx="11"/>
          </p:nvPr>
        </p:nvSpPr>
        <p:spPr/>
        <p:txBody>
          <a:bodyPr/>
          <a:lstStyle/>
          <a:p>
            <a:r>
              <a:rPr lang="en-GB"/>
              <a:t>M. Bruschi - INFN Bologna (Italy)</a:t>
            </a:r>
          </a:p>
        </p:txBody>
      </p:sp>
      <p:sp>
        <p:nvSpPr>
          <p:cNvPr id="6" name="Slide Number Placeholder 5">
            <a:extLst>
              <a:ext uri="{FF2B5EF4-FFF2-40B4-BE49-F238E27FC236}">
                <a16:creationId xmlns:a16="http://schemas.microsoft.com/office/drawing/2014/main" id="{5C0267FC-9AE2-2B4A-BE5E-CDFB96A3A874}"/>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411305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D1E453-897F-F540-9D4D-6F424949F5FE}"/>
              </a:ext>
            </a:extLst>
          </p:cNvPr>
          <p:cNvSpPr/>
          <p:nvPr userDrawn="1"/>
        </p:nvSpPr>
        <p:spPr>
          <a:xfrm>
            <a:off x="11376026" y="0"/>
            <a:ext cx="815974"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FF00"/>
              </a:solidFill>
            </a:endParaRPr>
          </a:p>
        </p:txBody>
      </p:sp>
      <p:sp>
        <p:nvSpPr>
          <p:cNvPr id="2" name="Title 1">
            <a:extLst>
              <a:ext uri="{FF2B5EF4-FFF2-40B4-BE49-F238E27FC236}">
                <a16:creationId xmlns:a16="http://schemas.microsoft.com/office/drawing/2014/main" id="{B372FAD2-3C7C-D54C-B600-D0BFF901ABAB}"/>
              </a:ext>
            </a:extLst>
          </p:cNvPr>
          <p:cNvSpPr>
            <a:spLocks noGrp="1"/>
          </p:cNvSpPr>
          <p:nvPr>
            <p:ph type="title"/>
          </p:nvPr>
        </p:nvSpPr>
        <p:spPr>
          <a:xfrm>
            <a:off x="279400" y="85090"/>
            <a:ext cx="10913746" cy="967396"/>
          </a:xfrm>
        </p:spPr>
        <p:txBody>
          <a:bodyPr>
            <a:normAutofit/>
          </a:bodyPr>
          <a:lstStyle>
            <a:lvl1pPr>
              <a:defRPr sz="4000">
                <a:solidFill>
                  <a:srgbClr val="FF0000"/>
                </a:solidFill>
                <a:latin typeface="Helvetica" pitchFamily="2"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2A805AC-8DC9-C144-A837-CAFB04B6FC06}"/>
              </a:ext>
            </a:extLst>
          </p:cNvPr>
          <p:cNvSpPr>
            <a:spLocks noGrp="1"/>
          </p:cNvSpPr>
          <p:nvPr>
            <p:ph idx="1"/>
          </p:nvPr>
        </p:nvSpPr>
        <p:spPr>
          <a:xfrm>
            <a:off x="279400" y="1293812"/>
            <a:ext cx="6832600" cy="5437187"/>
          </a:xfrm>
        </p:spPr>
        <p:txBody>
          <a:bodyPr/>
          <a:lstStyle>
            <a:lvl1pPr>
              <a:defRPr>
                <a:solidFill>
                  <a:srgbClr val="002060"/>
                </a:solidFill>
                <a:latin typeface="Helvetica" pitchFamily="2" charset="0"/>
              </a:defRPr>
            </a:lvl1pPr>
            <a:lvl2pPr>
              <a:defRPr>
                <a:solidFill>
                  <a:srgbClr val="002060"/>
                </a:solidFill>
                <a:latin typeface="Helvetica" pitchFamily="2" charset="0"/>
              </a:defRPr>
            </a:lvl2pPr>
            <a:lvl3pPr>
              <a:defRPr>
                <a:solidFill>
                  <a:srgbClr val="002060"/>
                </a:solidFill>
                <a:latin typeface="Helvetica" pitchFamily="2" charset="0"/>
              </a:defRPr>
            </a:lvl3pPr>
            <a:lvl4pPr>
              <a:defRPr>
                <a:solidFill>
                  <a:srgbClr val="002060"/>
                </a:solidFill>
                <a:latin typeface="Helvetica" pitchFamily="2" charset="0"/>
              </a:defRPr>
            </a:lvl4pPr>
            <a:lvl5pPr>
              <a:defRPr>
                <a:solidFill>
                  <a:srgbClr val="002060"/>
                </a:solidFill>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223F6E28-4326-E545-812F-A235B162BD11}"/>
              </a:ext>
            </a:extLst>
          </p:cNvPr>
          <p:cNvSpPr>
            <a:spLocks noGrp="1"/>
          </p:cNvSpPr>
          <p:nvPr>
            <p:ph type="dt" sz="half" idx="10"/>
          </p:nvPr>
        </p:nvSpPr>
        <p:spPr>
          <a:xfrm rot="16200000">
            <a:off x="11204564" y="1522399"/>
            <a:ext cx="1304951" cy="365125"/>
          </a:xfrm>
        </p:spPr>
        <p:txBody>
          <a:bodyPr/>
          <a:lstStyle>
            <a:lvl1pPr>
              <a:defRPr sz="1400" b="1">
                <a:solidFill>
                  <a:schemeClr val="bg1"/>
                </a:solidFill>
                <a:latin typeface="Helvetica" pitchFamily="2" charset="0"/>
              </a:defRPr>
            </a:lvl1p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EDC1D6D0-2C58-9644-B97E-F8E22F04FA76}"/>
              </a:ext>
            </a:extLst>
          </p:cNvPr>
          <p:cNvSpPr>
            <a:spLocks noGrp="1"/>
          </p:cNvSpPr>
          <p:nvPr>
            <p:ph type="ftr" sz="quarter" idx="11"/>
          </p:nvPr>
        </p:nvSpPr>
        <p:spPr>
          <a:xfrm rot="16200000">
            <a:off x="10129442" y="4148534"/>
            <a:ext cx="3455194" cy="365125"/>
          </a:xfrm>
        </p:spPr>
        <p:txBody>
          <a:bodyPr/>
          <a:lstStyle>
            <a:lvl1pPr>
              <a:defRPr sz="1400" b="1">
                <a:solidFill>
                  <a:schemeClr val="bg1"/>
                </a:solidFill>
                <a:latin typeface="Helvetica" pitchFamily="2" charset="0"/>
              </a:defRPr>
            </a:lvl1p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53F04A07-CA2A-0947-AF12-49E949F56A77}"/>
              </a:ext>
            </a:extLst>
          </p:cNvPr>
          <p:cNvSpPr>
            <a:spLocks noGrp="1"/>
          </p:cNvSpPr>
          <p:nvPr>
            <p:ph type="sldNum" sz="quarter" idx="12"/>
          </p:nvPr>
        </p:nvSpPr>
        <p:spPr>
          <a:xfrm>
            <a:off x="11439526" y="6189663"/>
            <a:ext cx="685800" cy="365125"/>
          </a:xfrm>
          <a:solidFill>
            <a:srgbClr val="0070C0"/>
          </a:solidFill>
        </p:spPr>
        <p:txBody>
          <a:bodyPr/>
          <a:lstStyle>
            <a:lvl1pPr>
              <a:defRPr sz="1400" b="1">
                <a:solidFill>
                  <a:schemeClr val="bg1"/>
                </a:solidFill>
                <a:latin typeface="Helvetica" pitchFamily="2" charset="0"/>
              </a:defRPr>
            </a:lvl1pPr>
          </a:lstStyle>
          <a:p>
            <a:fld id="{4937FEE4-6955-6144-97DB-3F8891831B30}" type="slidenum">
              <a:rPr lang="en-GB" smtClean="0"/>
              <a:pPr/>
              <a:t>‹#›</a:t>
            </a:fld>
            <a:endParaRPr lang="en-GB" dirty="0"/>
          </a:p>
        </p:txBody>
      </p:sp>
      <p:pic>
        <p:nvPicPr>
          <p:cNvPr id="9" name="Picture 8">
            <a:extLst>
              <a:ext uri="{FF2B5EF4-FFF2-40B4-BE49-F238E27FC236}">
                <a16:creationId xmlns:a16="http://schemas.microsoft.com/office/drawing/2014/main" id="{372AD56D-AA7C-FC4B-AA12-1ABCD021DF4F}"/>
              </a:ext>
            </a:extLst>
          </p:cNvPr>
          <p:cNvPicPr>
            <a:picLocks noChangeAspect="1"/>
          </p:cNvPicPr>
          <p:nvPr userDrawn="1"/>
        </p:nvPicPr>
        <p:blipFill>
          <a:blip r:embed="rId2"/>
          <a:stretch>
            <a:fillRect/>
          </a:stretch>
        </p:blipFill>
        <p:spPr>
          <a:xfrm>
            <a:off x="11503026" y="167852"/>
            <a:ext cx="558800" cy="546100"/>
          </a:xfrm>
          <a:prstGeom prst="rect">
            <a:avLst/>
          </a:prstGeom>
        </p:spPr>
      </p:pic>
    </p:spTree>
    <p:extLst>
      <p:ext uri="{BB962C8B-B14F-4D97-AF65-F5344CB8AC3E}">
        <p14:creationId xmlns:p14="http://schemas.microsoft.com/office/powerpoint/2010/main" val="153527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2344-91AB-5240-A4AF-C33628917D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A6EAB27-2A5A-FA44-B02C-99EC18A8E4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DEB21B-AB08-7A44-AF03-F5E7F49B4C96}"/>
              </a:ext>
            </a:extLst>
          </p:cNvPr>
          <p:cNvSpPr>
            <a:spLocks noGrp="1"/>
          </p:cNvSpPr>
          <p:nvPr>
            <p:ph type="dt" sz="half" idx="10"/>
          </p:nvPr>
        </p:nvSpPr>
        <p:spPr/>
        <p:txBody>
          <a:bodyPr/>
          <a:lstStyle/>
          <a:p>
            <a:fld id="{742DAB1C-5F3E-9040-9408-AC41A46A1846}" type="datetime1">
              <a:rPr lang="it-IT" smtClean="0"/>
              <a:t>22/02/21</a:t>
            </a:fld>
            <a:endParaRPr lang="en-GB"/>
          </a:p>
        </p:txBody>
      </p:sp>
      <p:sp>
        <p:nvSpPr>
          <p:cNvPr id="5" name="Footer Placeholder 4">
            <a:extLst>
              <a:ext uri="{FF2B5EF4-FFF2-40B4-BE49-F238E27FC236}">
                <a16:creationId xmlns:a16="http://schemas.microsoft.com/office/drawing/2014/main" id="{380FF4A2-8BDF-EC47-81E5-5957A7A79460}"/>
              </a:ext>
            </a:extLst>
          </p:cNvPr>
          <p:cNvSpPr>
            <a:spLocks noGrp="1"/>
          </p:cNvSpPr>
          <p:nvPr>
            <p:ph type="ftr" sz="quarter" idx="11"/>
          </p:nvPr>
        </p:nvSpPr>
        <p:spPr/>
        <p:txBody>
          <a:bodyPr/>
          <a:lstStyle/>
          <a:p>
            <a:r>
              <a:rPr lang="en-GB"/>
              <a:t>M. Bruschi - INFN Bologna (Italy)</a:t>
            </a:r>
          </a:p>
        </p:txBody>
      </p:sp>
      <p:sp>
        <p:nvSpPr>
          <p:cNvPr id="6" name="Slide Number Placeholder 5">
            <a:extLst>
              <a:ext uri="{FF2B5EF4-FFF2-40B4-BE49-F238E27FC236}">
                <a16:creationId xmlns:a16="http://schemas.microsoft.com/office/drawing/2014/main" id="{193F2443-8894-454E-80FC-EF32782980AD}"/>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267455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8054-F992-2B48-B187-774CB8AAC9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B1231C-D990-1C48-81F5-2ADA70AC69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D142B7-82AD-0D49-8A5E-087B303773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B063A1-9A97-204B-B077-FA2D09F4F367}"/>
              </a:ext>
            </a:extLst>
          </p:cNvPr>
          <p:cNvSpPr>
            <a:spLocks noGrp="1"/>
          </p:cNvSpPr>
          <p:nvPr>
            <p:ph type="dt" sz="half" idx="10"/>
          </p:nvPr>
        </p:nvSpPr>
        <p:spPr/>
        <p:txBody>
          <a:bodyPr/>
          <a:lstStyle/>
          <a:p>
            <a:fld id="{625479B8-C2A4-674C-B81E-899A521E9671}" type="datetime1">
              <a:rPr lang="it-IT" smtClean="0"/>
              <a:t>22/02/21</a:t>
            </a:fld>
            <a:endParaRPr lang="en-GB"/>
          </a:p>
        </p:txBody>
      </p:sp>
      <p:sp>
        <p:nvSpPr>
          <p:cNvPr id="6" name="Footer Placeholder 5">
            <a:extLst>
              <a:ext uri="{FF2B5EF4-FFF2-40B4-BE49-F238E27FC236}">
                <a16:creationId xmlns:a16="http://schemas.microsoft.com/office/drawing/2014/main" id="{4B0B5703-5B6C-4443-A7B0-6BFE4C25CCC8}"/>
              </a:ext>
            </a:extLst>
          </p:cNvPr>
          <p:cNvSpPr>
            <a:spLocks noGrp="1"/>
          </p:cNvSpPr>
          <p:nvPr>
            <p:ph type="ftr" sz="quarter" idx="11"/>
          </p:nvPr>
        </p:nvSpPr>
        <p:spPr/>
        <p:txBody>
          <a:bodyPr/>
          <a:lstStyle/>
          <a:p>
            <a:r>
              <a:rPr lang="en-GB"/>
              <a:t>M. Bruschi - INFN Bologna (Italy)</a:t>
            </a:r>
          </a:p>
        </p:txBody>
      </p:sp>
      <p:sp>
        <p:nvSpPr>
          <p:cNvPr id="7" name="Slide Number Placeholder 6">
            <a:extLst>
              <a:ext uri="{FF2B5EF4-FFF2-40B4-BE49-F238E27FC236}">
                <a16:creationId xmlns:a16="http://schemas.microsoft.com/office/drawing/2014/main" id="{B686F8C2-3B94-DE4D-AD09-49882D1A6DF9}"/>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67522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52AFE-AFAC-554A-B487-8DD0DAC129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EE283D-59B1-BC4C-8030-E249111CDE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DF6BBC-317D-D042-8150-F73B696169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2A89BC-BFC2-914B-9F71-7227559B7A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0866D6-3D5A-A24D-8A26-B182B4E21F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066A2F-4425-4C42-86BA-F8E2FB75425E}"/>
              </a:ext>
            </a:extLst>
          </p:cNvPr>
          <p:cNvSpPr>
            <a:spLocks noGrp="1"/>
          </p:cNvSpPr>
          <p:nvPr>
            <p:ph type="dt" sz="half" idx="10"/>
          </p:nvPr>
        </p:nvSpPr>
        <p:spPr/>
        <p:txBody>
          <a:bodyPr/>
          <a:lstStyle/>
          <a:p>
            <a:fld id="{46458310-DE60-DA4B-A6F4-A8978B5C1B9F}" type="datetime1">
              <a:rPr lang="it-IT" smtClean="0"/>
              <a:t>22/02/21</a:t>
            </a:fld>
            <a:endParaRPr lang="en-GB"/>
          </a:p>
        </p:txBody>
      </p:sp>
      <p:sp>
        <p:nvSpPr>
          <p:cNvPr id="8" name="Footer Placeholder 7">
            <a:extLst>
              <a:ext uri="{FF2B5EF4-FFF2-40B4-BE49-F238E27FC236}">
                <a16:creationId xmlns:a16="http://schemas.microsoft.com/office/drawing/2014/main" id="{284C3257-A485-7B4B-8E40-246389B68F17}"/>
              </a:ext>
            </a:extLst>
          </p:cNvPr>
          <p:cNvSpPr>
            <a:spLocks noGrp="1"/>
          </p:cNvSpPr>
          <p:nvPr>
            <p:ph type="ftr" sz="quarter" idx="11"/>
          </p:nvPr>
        </p:nvSpPr>
        <p:spPr/>
        <p:txBody>
          <a:bodyPr/>
          <a:lstStyle/>
          <a:p>
            <a:r>
              <a:rPr lang="en-GB"/>
              <a:t>M. Bruschi - INFN Bologna (Italy)</a:t>
            </a:r>
          </a:p>
        </p:txBody>
      </p:sp>
      <p:sp>
        <p:nvSpPr>
          <p:cNvPr id="9" name="Slide Number Placeholder 8">
            <a:extLst>
              <a:ext uri="{FF2B5EF4-FFF2-40B4-BE49-F238E27FC236}">
                <a16:creationId xmlns:a16="http://schemas.microsoft.com/office/drawing/2014/main" id="{EA45947B-5DF7-3A45-85F8-B9826A7CB8D0}"/>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163868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AEEB-122C-5B4B-94A8-993E41EA4F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40282C-E961-854D-BE75-B84303664D25}"/>
              </a:ext>
            </a:extLst>
          </p:cNvPr>
          <p:cNvSpPr>
            <a:spLocks noGrp="1"/>
          </p:cNvSpPr>
          <p:nvPr>
            <p:ph type="dt" sz="half" idx="10"/>
          </p:nvPr>
        </p:nvSpPr>
        <p:spPr/>
        <p:txBody>
          <a:bodyPr/>
          <a:lstStyle/>
          <a:p>
            <a:fld id="{049E18F3-9359-0C4F-8DE9-EB4F4B596305}" type="datetime1">
              <a:rPr lang="it-IT" smtClean="0"/>
              <a:t>22/02/21</a:t>
            </a:fld>
            <a:endParaRPr lang="en-GB"/>
          </a:p>
        </p:txBody>
      </p:sp>
      <p:sp>
        <p:nvSpPr>
          <p:cNvPr id="4" name="Footer Placeholder 3">
            <a:extLst>
              <a:ext uri="{FF2B5EF4-FFF2-40B4-BE49-F238E27FC236}">
                <a16:creationId xmlns:a16="http://schemas.microsoft.com/office/drawing/2014/main" id="{69433F15-F08D-B043-89FC-3D170DC40348}"/>
              </a:ext>
            </a:extLst>
          </p:cNvPr>
          <p:cNvSpPr>
            <a:spLocks noGrp="1"/>
          </p:cNvSpPr>
          <p:nvPr>
            <p:ph type="ftr" sz="quarter" idx="11"/>
          </p:nvPr>
        </p:nvSpPr>
        <p:spPr/>
        <p:txBody>
          <a:bodyPr/>
          <a:lstStyle/>
          <a:p>
            <a:r>
              <a:rPr lang="en-GB"/>
              <a:t>M. Bruschi - INFN Bologna (Italy)</a:t>
            </a:r>
          </a:p>
        </p:txBody>
      </p:sp>
      <p:sp>
        <p:nvSpPr>
          <p:cNvPr id="5" name="Slide Number Placeholder 4">
            <a:extLst>
              <a:ext uri="{FF2B5EF4-FFF2-40B4-BE49-F238E27FC236}">
                <a16:creationId xmlns:a16="http://schemas.microsoft.com/office/drawing/2014/main" id="{DE5E8B2A-994A-E640-8AB1-F80A4122F9F5}"/>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384271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DED35C-F4CD-B342-97DE-DD430B419188}"/>
              </a:ext>
            </a:extLst>
          </p:cNvPr>
          <p:cNvSpPr>
            <a:spLocks noGrp="1"/>
          </p:cNvSpPr>
          <p:nvPr>
            <p:ph type="dt" sz="half" idx="10"/>
          </p:nvPr>
        </p:nvSpPr>
        <p:spPr/>
        <p:txBody>
          <a:bodyPr/>
          <a:lstStyle/>
          <a:p>
            <a:fld id="{DEC4E06F-369C-3B4D-8563-BDB35BCC8E2D}" type="datetime1">
              <a:rPr lang="it-IT" smtClean="0"/>
              <a:t>22/02/21</a:t>
            </a:fld>
            <a:endParaRPr lang="en-GB"/>
          </a:p>
        </p:txBody>
      </p:sp>
      <p:sp>
        <p:nvSpPr>
          <p:cNvPr id="3" name="Footer Placeholder 2">
            <a:extLst>
              <a:ext uri="{FF2B5EF4-FFF2-40B4-BE49-F238E27FC236}">
                <a16:creationId xmlns:a16="http://schemas.microsoft.com/office/drawing/2014/main" id="{D9600930-23FF-C347-9DEC-23AA1ADC0F82}"/>
              </a:ext>
            </a:extLst>
          </p:cNvPr>
          <p:cNvSpPr>
            <a:spLocks noGrp="1"/>
          </p:cNvSpPr>
          <p:nvPr>
            <p:ph type="ftr" sz="quarter" idx="11"/>
          </p:nvPr>
        </p:nvSpPr>
        <p:spPr/>
        <p:txBody>
          <a:bodyPr/>
          <a:lstStyle/>
          <a:p>
            <a:r>
              <a:rPr lang="en-GB"/>
              <a:t>M. Bruschi - INFN Bologna (Italy)</a:t>
            </a:r>
          </a:p>
        </p:txBody>
      </p:sp>
      <p:sp>
        <p:nvSpPr>
          <p:cNvPr id="4" name="Slide Number Placeholder 3">
            <a:extLst>
              <a:ext uri="{FF2B5EF4-FFF2-40B4-BE49-F238E27FC236}">
                <a16:creationId xmlns:a16="http://schemas.microsoft.com/office/drawing/2014/main" id="{499650E1-AC7B-7C45-83A8-D359CE536606}"/>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3359244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0A47-FF22-604A-9ACE-76581CF0B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1741E4-9ADB-B745-A045-09F865DE04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38EFE9-DF2B-634F-987D-5E02E2159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AB2215-0123-9046-824C-FC7AB769DBC4}"/>
              </a:ext>
            </a:extLst>
          </p:cNvPr>
          <p:cNvSpPr>
            <a:spLocks noGrp="1"/>
          </p:cNvSpPr>
          <p:nvPr>
            <p:ph type="dt" sz="half" idx="10"/>
          </p:nvPr>
        </p:nvSpPr>
        <p:spPr/>
        <p:txBody>
          <a:bodyPr/>
          <a:lstStyle/>
          <a:p>
            <a:fld id="{EE2881F2-E730-4B4F-A9D2-B0AD0670A376}" type="datetime1">
              <a:rPr lang="it-IT" smtClean="0"/>
              <a:t>22/02/21</a:t>
            </a:fld>
            <a:endParaRPr lang="en-GB"/>
          </a:p>
        </p:txBody>
      </p:sp>
      <p:sp>
        <p:nvSpPr>
          <p:cNvPr id="6" name="Footer Placeholder 5">
            <a:extLst>
              <a:ext uri="{FF2B5EF4-FFF2-40B4-BE49-F238E27FC236}">
                <a16:creationId xmlns:a16="http://schemas.microsoft.com/office/drawing/2014/main" id="{723B4260-EE1E-FB43-B074-A0EAD9FD3F79}"/>
              </a:ext>
            </a:extLst>
          </p:cNvPr>
          <p:cNvSpPr>
            <a:spLocks noGrp="1"/>
          </p:cNvSpPr>
          <p:nvPr>
            <p:ph type="ftr" sz="quarter" idx="11"/>
          </p:nvPr>
        </p:nvSpPr>
        <p:spPr/>
        <p:txBody>
          <a:bodyPr/>
          <a:lstStyle/>
          <a:p>
            <a:r>
              <a:rPr lang="en-GB"/>
              <a:t>M. Bruschi - INFN Bologna (Italy)</a:t>
            </a:r>
          </a:p>
        </p:txBody>
      </p:sp>
      <p:sp>
        <p:nvSpPr>
          <p:cNvPr id="7" name="Slide Number Placeholder 6">
            <a:extLst>
              <a:ext uri="{FF2B5EF4-FFF2-40B4-BE49-F238E27FC236}">
                <a16:creationId xmlns:a16="http://schemas.microsoft.com/office/drawing/2014/main" id="{1A375D4A-C0B8-8349-B68A-74CEB634789B}"/>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89307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68E7-6844-EA43-B9A8-D56F3CCEC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163BE9-B54A-7B44-9AC9-A10107590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10ABB3-31EB-944A-B8B6-8035F72D8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D1B12F-2EA2-2B42-AC54-F18B956728C7}"/>
              </a:ext>
            </a:extLst>
          </p:cNvPr>
          <p:cNvSpPr>
            <a:spLocks noGrp="1"/>
          </p:cNvSpPr>
          <p:nvPr>
            <p:ph type="dt" sz="half" idx="10"/>
          </p:nvPr>
        </p:nvSpPr>
        <p:spPr/>
        <p:txBody>
          <a:bodyPr/>
          <a:lstStyle/>
          <a:p>
            <a:fld id="{22DD2D2E-DC8A-C44E-90F6-CC052A685C1D}" type="datetime1">
              <a:rPr lang="it-IT" smtClean="0"/>
              <a:t>22/02/21</a:t>
            </a:fld>
            <a:endParaRPr lang="en-GB"/>
          </a:p>
        </p:txBody>
      </p:sp>
      <p:sp>
        <p:nvSpPr>
          <p:cNvPr id="6" name="Footer Placeholder 5">
            <a:extLst>
              <a:ext uri="{FF2B5EF4-FFF2-40B4-BE49-F238E27FC236}">
                <a16:creationId xmlns:a16="http://schemas.microsoft.com/office/drawing/2014/main" id="{A4CDAB24-FC11-BA41-93BC-B3A2A77E9EDA}"/>
              </a:ext>
            </a:extLst>
          </p:cNvPr>
          <p:cNvSpPr>
            <a:spLocks noGrp="1"/>
          </p:cNvSpPr>
          <p:nvPr>
            <p:ph type="ftr" sz="quarter" idx="11"/>
          </p:nvPr>
        </p:nvSpPr>
        <p:spPr/>
        <p:txBody>
          <a:bodyPr/>
          <a:lstStyle/>
          <a:p>
            <a:r>
              <a:rPr lang="en-GB"/>
              <a:t>M. Bruschi - INFN Bologna (Italy)</a:t>
            </a:r>
          </a:p>
        </p:txBody>
      </p:sp>
      <p:sp>
        <p:nvSpPr>
          <p:cNvPr id="7" name="Slide Number Placeholder 6">
            <a:extLst>
              <a:ext uri="{FF2B5EF4-FFF2-40B4-BE49-F238E27FC236}">
                <a16:creationId xmlns:a16="http://schemas.microsoft.com/office/drawing/2014/main" id="{280BCB94-A1BD-714F-885F-3C3E5BB2996D}"/>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101902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1FF536-BCAA-8A46-9D82-A1937BC73F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53B5C3-0E8D-B448-9F84-D26129BC19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D55106-1DF1-464D-9B7B-5E981FE313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CFDE6-BB9C-DF42-85CC-D6AE50A9AFF4}" type="datetime1">
              <a:rPr lang="it-IT" smtClean="0"/>
              <a:t>22/02/21</a:t>
            </a:fld>
            <a:endParaRPr lang="en-GB"/>
          </a:p>
        </p:txBody>
      </p:sp>
      <p:sp>
        <p:nvSpPr>
          <p:cNvPr id="5" name="Footer Placeholder 4">
            <a:extLst>
              <a:ext uri="{FF2B5EF4-FFF2-40B4-BE49-F238E27FC236}">
                <a16:creationId xmlns:a16="http://schemas.microsoft.com/office/drawing/2014/main" id="{6051FDFA-1AB3-DB4E-8F48-11065990FF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M. Bruschi - INFN Bologna (Italy)</a:t>
            </a:r>
          </a:p>
        </p:txBody>
      </p:sp>
      <p:sp>
        <p:nvSpPr>
          <p:cNvPr id="6" name="Slide Number Placeholder 5">
            <a:extLst>
              <a:ext uri="{FF2B5EF4-FFF2-40B4-BE49-F238E27FC236}">
                <a16:creationId xmlns:a16="http://schemas.microsoft.com/office/drawing/2014/main" id="{A4B0D3B0-4EA0-5F48-93DA-FF8493E1D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7FEE4-6955-6144-97DB-3F8891831B30}" type="slidenum">
              <a:rPr lang="en-GB" smtClean="0"/>
              <a:t>‹#›</a:t>
            </a:fld>
            <a:endParaRPr lang="en-GB"/>
          </a:p>
        </p:txBody>
      </p:sp>
    </p:spTree>
    <p:extLst>
      <p:ext uri="{BB962C8B-B14F-4D97-AF65-F5344CB8AC3E}">
        <p14:creationId xmlns:p14="http://schemas.microsoft.com/office/powerpoint/2010/main" val="2725319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ndico.desy.de/event/29135/"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xlsx"/></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66A5B-8D73-E04F-85B0-99160F021148}"/>
              </a:ext>
            </a:extLst>
          </p:cNvPr>
          <p:cNvSpPr>
            <a:spLocks noGrp="1"/>
          </p:cNvSpPr>
          <p:nvPr>
            <p:ph type="ctrTitle"/>
          </p:nvPr>
        </p:nvSpPr>
        <p:spPr/>
        <p:txBody>
          <a:bodyPr/>
          <a:lstStyle/>
          <a:p>
            <a:r>
              <a:rPr lang="en-US" dirty="0"/>
              <a:t>The LUXE Beam Profiler</a:t>
            </a:r>
          </a:p>
        </p:txBody>
      </p:sp>
      <p:sp>
        <p:nvSpPr>
          <p:cNvPr id="3" name="Subtitle 2">
            <a:extLst>
              <a:ext uri="{FF2B5EF4-FFF2-40B4-BE49-F238E27FC236}">
                <a16:creationId xmlns:a16="http://schemas.microsoft.com/office/drawing/2014/main" id="{5EE18247-F94A-0143-AB1D-6248E3204240}"/>
              </a:ext>
            </a:extLst>
          </p:cNvPr>
          <p:cNvSpPr>
            <a:spLocks noGrp="1"/>
          </p:cNvSpPr>
          <p:nvPr>
            <p:ph type="subTitle" idx="1"/>
          </p:nvPr>
        </p:nvSpPr>
        <p:spPr>
          <a:xfrm>
            <a:off x="1213022" y="3813283"/>
            <a:ext cx="10140778" cy="1655762"/>
          </a:xfrm>
        </p:spPr>
        <p:txBody>
          <a:bodyPr/>
          <a:lstStyle/>
          <a:p>
            <a:r>
              <a:rPr lang="en-US" u="sng" dirty="0"/>
              <a:t>M. </a:t>
            </a:r>
            <a:r>
              <a:rPr lang="en-US" u="sng" dirty="0" err="1"/>
              <a:t>Bruschi</a:t>
            </a:r>
            <a:r>
              <a:rPr lang="en-US" dirty="0"/>
              <a:t>, N. Cavanagh, U. </a:t>
            </a:r>
            <a:r>
              <a:rPr lang="en-US" dirty="0" err="1"/>
              <a:t>Dosselli</a:t>
            </a:r>
            <a:r>
              <a:rPr lang="en-US" dirty="0"/>
              <a:t>, K. Fleck, M. </a:t>
            </a:r>
            <a:r>
              <a:rPr lang="en-US" dirty="0" err="1"/>
              <a:t>Morandin</a:t>
            </a:r>
            <a:r>
              <a:rPr lang="en-US" dirty="0"/>
              <a:t>, G. </a:t>
            </a:r>
            <a:r>
              <a:rPr lang="en-US" dirty="0" err="1"/>
              <a:t>Sarri</a:t>
            </a:r>
            <a:r>
              <a:rPr lang="en-US" dirty="0"/>
              <a:t>, A. </a:t>
            </a:r>
            <a:r>
              <a:rPr lang="en-US" dirty="0" err="1"/>
              <a:t>Sbrizzi</a:t>
            </a:r>
            <a:r>
              <a:rPr lang="en-US" dirty="0"/>
              <a:t>, S. </a:t>
            </a:r>
            <a:r>
              <a:rPr lang="en-US" dirty="0" err="1"/>
              <a:t>Schuwalow</a:t>
            </a:r>
            <a:r>
              <a:rPr lang="en-US" dirty="0"/>
              <a:t>, A. </a:t>
            </a:r>
            <a:r>
              <a:rPr lang="en-US" dirty="0" err="1"/>
              <a:t>Tyazhev</a:t>
            </a:r>
            <a:r>
              <a:rPr lang="en-US" dirty="0"/>
              <a:t>, M. Zanetti</a:t>
            </a:r>
          </a:p>
          <a:p>
            <a:r>
              <a:rPr lang="en-US" dirty="0"/>
              <a:t>and </a:t>
            </a:r>
            <a:r>
              <a:rPr lang="en-US" b="1" dirty="0"/>
              <a:t> </a:t>
            </a:r>
            <a:r>
              <a:rPr lang="en-US" dirty="0"/>
              <a:t>A. </a:t>
            </a:r>
            <a:r>
              <a:rPr lang="en-US" dirty="0" err="1"/>
              <a:t>Zarubin</a:t>
            </a:r>
            <a:endParaRPr lang="en-US" dirty="0"/>
          </a:p>
        </p:txBody>
      </p:sp>
      <p:sp>
        <p:nvSpPr>
          <p:cNvPr id="4" name="Date Placeholder 3">
            <a:extLst>
              <a:ext uri="{FF2B5EF4-FFF2-40B4-BE49-F238E27FC236}">
                <a16:creationId xmlns:a16="http://schemas.microsoft.com/office/drawing/2014/main" id="{0AFC2211-1CBA-B54B-8BB8-DF5D51BF22E5}"/>
              </a:ext>
            </a:extLst>
          </p:cNvPr>
          <p:cNvSpPr>
            <a:spLocks noGrp="1"/>
          </p:cNvSpPr>
          <p:nvPr>
            <p:ph type="dt" sz="half" idx="10"/>
          </p:nvPr>
        </p:nvSpPr>
        <p:spPr/>
        <p:txBody>
          <a:bodyPr/>
          <a:lstStyle/>
          <a:p>
            <a:r>
              <a:rPr lang="it-IT" dirty="0"/>
              <a:t>03/02/2021</a:t>
            </a:r>
            <a:endParaRPr lang="en-GB" dirty="0"/>
          </a:p>
        </p:txBody>
      </p:sp>
      <p:sp>
        <p:nvSpPr>
          <p:cNvPr id="5" name="Footer Placeholder 4">
            <a:extLst>
              <a:ext uri="{FF2B5EF4-FFF2-40B4-BE49-F238E27FC236}">
                <a16:creationId xmlns:a16="http://schemas.microsoft.com/office/drawing/2014/main" id="{99D7E110-5F2D-AC40-8288-87F66686BD18}"/>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1E414674-452E-E04D-A7F6-4237988A9567}"/>
              </a:ext>
            </a:extLst>
          </p:cNvPr>
          <p:cNvSpPr>
            <a:spLocks noGrp="1"/>
          </p:cNvSpPr>
          <p:nvPr>
            <p:ph type="sldNum" sz="quarter" idx="12"/>
          </p:nvPr>
        </p:nvSpPr>
        <p:spPr/>
        <p:txBody>
          <a:bodyPr/>
          <a:lstStyle/>
          <a:p>
            <a:fld id="{4937FEE4-6955-6144-97DB-3F8891831B30}" type="slidenum">
              <a:rPr lang="en-GB" smtClean="0"/>
              <a:pPr/>
              <a:t>1</a:t>
            </a:fld>
            <a:endParaRPr lang="en-GB"/>
          </a:p>
        </p:txBody>
      </p:sp>
    </p:spTree>
    <p:extLst>
      <p:ext uri="{BB962C8B-B14F-4D97-AF65-F5344CB8AC3E}">
        <p14:creationId xmlns:p14="http://schemas.microsoft.com/office/powerpoint/2010/main" val="139294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1E9DE3-E629-BE46-82B5-EA5DA83F97EC}"/>
              </a:ext>
            </a:extLst>
          </p:cNvPr>
          <p:cNvSpPr/>
          <p:nvPr/>
        </p:nvSpPr>
        <p:spPr>
          <a:xfrm>
            <a:off x="9731829" y="1116874"/>
            <a:ext cx="130628" cy="27040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64735E8-DBD6-BE42-A00C-96868EB0391C}"/>
              </a:ext>
            </a:extLst>
          </p:cNvPr>
          <p:cNvSpPr>
            <a:spLocks noGrp="1"/>
          </p:cNvSpPr>
          <p:nvPr>
            <p:ph type="title"/>
          </p:nvPr>
        </p:nvSpPr>
        <p:spPr/>
        <p:txBody>
          <a:bodyPr>
            <a:normAutofit fontScale="90000"/>
          </a:bodyPr>
          <a:lstStyle/>
          <a:p>
            <a:r>
              <a:rPr lang="en-GB" dirty="0"/>
              <a:t>Adding sub-millimetric movement to the detector</a:t>
            </a:r>
          </a:p>
        </p:txBody>
      </p:sp>
      <p:sp>
        <p:nvSpPr>
          <p:cNvPr id="3" name="Content Placeholder 2">
            <a:extLst>
              <a:ext uri="{FF2B5EF4-FFF2-40B4-BE49-F238E27FC236}">
                <a16:creationId xmlns:a16="http://schemas.microsoft.com/office/drawing/2014/main" id="{23062460-F1A2-6D4B-8F94-E1D789159953}"/>
              </a:ext>
            </a:extLst>
          </p:cNvPr>
          <p:cNvSpPr>
            <a:spLocks noGrp="1"/>
          </p:cNvSpPr>
          <p:nvPr>
            <p:ph idx="1"/>
          </p:nvPr>
        </p:nvSpPr>
        <p:spPr>
          <a:xfrm>
            <a:off x="279400" y="1293812"/>
            <a:ext cx="8110674" cy="5437187"/>
          </a:xfrm>
        </p:spPr>
        <p:txBody>
          <a:bodyPr>
            <a:normAutofit lnSpcReduction="10000"/>
          </a:bodyPr>
          <a:lstStyle/>
          <a:p>
            <a:r>
              <a:rPr lang="en-US" dirty="0"/>
              <a:t>radiation damage of Sapphire leads only to the lost of charge collection efficiency</a:t>
            </a:r>
          </a:p>
          <a:p>
            <a:r>
              <a:rPr lang="en-US" dirty="0"/>
              <a:t>the leakage current stays negligible (~</a:t>
            </a:r>
            <a:r>
              <a:rPr lang="en-US" dirty="0" err="1"/>
              <a:t>pA</a:t>
            </a:r>
            <a:r>
              <a:rPr lang="en-US" dirty="0"/>
              <a:t>)</a:t>
            </a:r>
          </a:p>
          <a:p>
            <a:r>
              <a:rPr lang="en-US" dirty="0"/>
              <a:t>Displace detector along strips, for instance, by ~0.1 mm every 10 days</a:t>
            </a:r>
          </a:p>
          <a:p>
            <a:r>
              <a:rPr lang="en-US" dirty="0"/>
              <a:t>Piezo motors (micrometric steps) are widely used</a:t>
            </a:r>
          </a:p>
          <a:p>
            <a:r>
              <a:rPr lang="en-US" dirty="0"/>
              <a:t>Factor 100 in lifetime achieved!</a:t>
            </a:r>
          </a:p>
          <a:p>
            <a:r>
              <a:rPr lang="en-US" dirty="0"/>
              <a:t>Method does not work with Silicon  (too high leakage current when high dose is absorbed)</a:t>
            </a:r>
          </a:p>
          <a:p>
            <a:r>
              <a:rPr lang="en-US" dirty="0"/>
              <a:t>Regular position scans will also be useful for calibration purposes (two independent movements for each detector)</a:t>
            </a:r>
          </a:p>
          <a:p>
            <a:endParaRPr lang="en-GB" dirty="0"/>
          </a:p>
        </p:txBody>
      </p:sp>
      <p:sp>
        <p:nvSpPr>
          <p:cNvPr id="4" name="Date Placeholder 3">
            <a:extLst>
              <a:ext uri="{FF2B5EF4-FFF2-40B4-BE49-F238E27FC236}">
                <a16:creationId xmlns:a16="http://schemas.microsoft.com/office/drawing/2014/main" id="{77F55493-0B22-084A-AD1A-A3EBC0BCF01B}"/>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2FB92A63-5FD6-F943-92A0-B7E10FA49551}"/>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45461F83-F2A2-DD42-B057-4B7CD328F294}"/>
              </a:ext>
            </a:extLst>
          </p:cNvPr>
          <p:cNvSpPr>
            <a:spLocks noGrp="1"/>
          </p:cNvSpPr>
          <p:nvPr>
            <p:ph type="sldNum" sz="quarter" idx="12"/>
          </p:nvPr>
        </p:nvSpPr>
        <p:spPr/>
        <p:txBody>
          <a:bodyPr/>
          <a:lstStyle/>
          <a:p>
            <a:fld id="{4937FEE4-6955-6144-97DB-3F8891831B30}" type="slidenum">
              <a:rPr lang="en-GB" smtClean="0"/>
              <a:pPr/>
              <a:t>10</a:t>
            </a:fld>
            <a:endParaRPr lang="en-GB" dirty="0"/>
          </a:p>
        </p:txBody>
      </p:sp>
      <p:sp>
        <p:nvSpPr>
          <p:cNvPr id="7" name="Rectangle 6">
            <a:extLst>
              <a:ext uri="{FF2B5EF4-FFF2-40B4-BE49-F238E27FC236}">
                <a16:creationId xmlns:a16="http://schemas.microsoft.com/office/drawing/2014/main" id="{E57A20D5-8A6A-6343-AC8A-E02B1E576A01}"/>
              </a:ext>
            </a:extLst>
          </p:cNvPr>
          <p:cNvSpPr/>
          <p:nvPr/>
        </p:nvSpPr>
        <p:spPr>
          <a:xfrm>
            <a:off x="9731829" y="1267097"/>
            <a:ext cx="130628" cy="27040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15F44F4D-C8E5-6847-ABCD-5A53BB96662A}"/>
              </a:ext>
            </a:extLst>
          </p:cNvPr>
          <p:cNvCxnSpPr/>
          <p:nvPr/>
        </p:nvCxnSpPr>
        <p:spPr>
          <a:xfrm>
            <a:off x="8229600" y="2468880"/>
            <a:ext cx="1397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6026AB1-F279-934F-9E94-6656F3C2B8EB}"/>
              </a:ext>
            </a:extLst>
          </p:cNvPr>
          <p:cNvCxnSpPr>
            <a:cxnSpLocks/>
          </p:cNvCxnSpPr>
          <p:nvPr/>
        </p:nvCxnSpPr>
        <p:spPr>
          <a:xfrm flipV="1">
            <a:off x="10032275" y="1486029"/>
            <a:ext cx="0" cy="437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40F42CC-BB1A-3E41-BCA9-A9DBBCF78F1D}"/>
              </a:ext>
            </a:extLst>
          </p:cNvPr>
          <p:cNvCxnSpPr/>
          <p:nvPr/>
        </p:nvCxnSpPr>
        <p:spPr>
          <a:xfrm>
            <a:off x="10032275" y="1078612"/>
            <a:ext cx="0" cy="2146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5999B8B-CCBF-2647-8BD3-0622D0FCCD3D}"/>
              </a:ext>
            </a:extLst>
          </p:cNvPr>
          <p:cNvSpPr txBox="1"/>
          <p:nvPr/>
        </p:nvSpPr>
        <p:spPr>
          <a:xfrm>
            <a:off x="10060598" y="1001251"/>
            <a:ext cx="906017" cy="369332"/>
          </a:xfrm>
          <a:prstGeom prst="rect">
            <a:avLst/>
          </a:prstGeom>
          <a:noFill/>
        </p:spPr>
        <p:txBody>
          <a:bodyPr wrap="none" rtlCol="0">
            <a:spAutoFit/>
          </a:bodyPr>
          <a:lstStyle/>
          <a:p>
            <a:r>
              <a:rPr lang="en-GB" dirty="0"/>
              <a:t>100 </a:t>
            </a:r>
            <a:r>
              <a:rPr lang="en-GB" dirty="0">
                <a:latin typeface="Symbol" pitchFamily="2" charset="2"/>
              </a:rPr>
              <a:t>m</a:t>
            </a:r>
            <a:r>
              <a:rPr lang="en-GB" dirty="0"/>
              <a:t>m</a:t>
            </a:r>
          </a:p>
        </p:txBody>
      </p:sp>
    </p:spTree>
    <p:extLst>
      <p:ext uri="{BB962C8B-B14F-4D97-AF65-F5344CB8AC3E}">
        <p14:creationId xmlns:p14="http://schemas.microsoft.com/office/powerpoint/2010/main" val="357045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9D85-C001-E442-90D9-37EA0423AAD0}"/>
              </a:ext>
            </a:extLst>
          </p:cNvPr>
          <p:cNvSpPr>
            <a:spLocks noGrp="1"/>
          </p:cNvSpPr>
          <p:nvPr>
            <p:ph type="title"/>
          </p:nvPr>
        </p:nvSpPr>
        <p:spPr>
          <a:xfrm>
            <a:off x="279399" y="-93225"/>
            <a:ext cx="10913746" cy="967396"/>
          </a:xfrm>
        </p:spPr>
        <p:txBody>
          <a:bodyPr/>
          <a:lstStyle/>
          <a:p>
            <a:r>
              <a:rPr lang="en-US" dirty="0"/>
              <a:t>Detector Performances</a:t>
            </a:r>
          </a:p>
        </p:txBody>
      </p:sp>
      <p:sp>
        <p:nvSpPr>
          <p:cNvPr id="3" name="Content Placeholder 2">
            <a:extLst>
              <a:ext uri="{FF2B5EF4-FFF2-40B4-BE49-F238E27FC236}">
                <a16:creationId xmlns:a16="http://schemas.microsoft.com/office/drawing/2014/main" id="{0C5BDFF1-C7D8-B14E-8BCF-E8230AA90630}"/>
              </a:ext>
            </a:extLst>
          </p:cNvPr>
          <p:cNvSpPr>
            <a:spLocks noGrp="1"/>
          </p:cNvSpPr>
          <p:nvPr>
            <p:ph idx="1"/>
          </p:nvPr>
        </p:nvSpPr>
        <p:spPr>
          <a:xfrm>
            <a:off x="279399" y="4731768"/>
            <a:ext cx="10676467" cy="1999231"/>
          </a:xfrm>
        </p:spPr>
        <p:txBody>
          <a:bodyPr>
            <a:normAutofit fontScale="92500" lnSpcReduction="10000"/>
          </a:bodyPr>
          <a:lstStyle/>
          <a:p>
            <a:r>
              <a:rPr lang="en-US" dirty="0"/>
              <a:t>Assuming 10 </a:t>
            </a:r>
            <a:r>
              <a:rPr lang="en-US" dirty="0" err="1"/>
              <a:t>MGy</a:t>
            </a:r>
            <a:r>
              <a:rPr lang="en-US" dirty="0"/>
              <a:t> , lifetime ~ 120 days </a:t>
            </a:r>
          </a:p>
          <a:p>
            <a:r>
              <a:rPr lang="en-US" dirty="0"/>
              <a:t>COG Algorithm</a:t>
            </a:r>
          </a:p>
          <a:p>
            <a:pPr lvl="1"/>
            <a:r>
              <a:rPr lang="en-US" dirty="0"/>
              <a:t>11 </a:t>
            </a:r>
            <a:r>
              <a:rPr lang="en-US" dirty="0">
                <a:latin typeface="Symbol" pitchFamily="2" charset="2"/>
              </a:rPr>
              <a:t>m</a:t>
            </a:r>
            <a:r>
              <a:rPr lang="en-US" dirty="0"/>
              <a:t>m on the single BX</a:t>
            </a:r>
          </a:p>
          <a:p>
            <a:pPr lvl="1"/>
            <a:r>
              <a:rPr lang="en-US" dirty="0"/>
              <a:t>5 </a:t>
            </a:r>
            <a:r>
              <a:rPr lang="en-US" dirty="0">
                <a:latin typeface="Symbol" pitchFamily="2" charset="2"/>
              </a:rPr>
              <a:t>m</a:t>
            </a:r>
            <a:r>
              <a:rPr lang="en-US" dirty="0"/>
              <a:t>m on 4 BX</a:t>
            </a:r>
          </a:p>
          <a:p>
            <a:pPr lvl="1"/>
            <a:r>
              <a:rPr lang="en-US" dirty="0"/>
              <a:t>Readout energy resolution R ~ 1% needed</a:t>
            </a:r>
          </a:p>
          <a:p>
            <a:pPr marL="457200" lvl="1" indent="0">
              <a:buNone/>
            </a:pPr>
            <a:endParaRPr lang="en-US" dirty="0"/>
          </a:p>
        </p:txBody>
      </p:sp>
      <p:sp>
        <p:nvSpPr>
          <p:cNvPr id="4" name="Date Placeholder 3">
            <a:extLst>
              <a:ext uri="{FF2B5EF4-FFF2-40B4-BE49-F238E27FC236}">
                <a16:creationId xmlns:a16="http://schemas.microsoft.com/office/drawing/2014/main" id="{D44C091E-9BBA-1147-A301-FA525D094CF4}"/>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3A165ABA-853D-384C-A472-77CF06BDB0F8}"/>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7DFAB109-27BF-CC4A-916E-987AB84C6F19}"/>
              </a:ext>
            </a:extLst>
          </p:cNvPr>
          <p:cNvSpPr>
            <a:spLocks noGrp="1"/>
          </p:cNvSpPr>
          <p:nvPr>
            <p:ph type="sldNum" sz="quarter" idx="12"/>
          </p:nvPr>
        </p:nvSpPr>
        <p:spPr/>
        <p:txBody>
          <a:bodyPr/>
          <a:lstStyle/>
          <a:p>
            <a:fld id="{4937FEE4-6955-6144-97DB-3F8891831B30}" type="slidenum">
              <a:rPr lang="en-GB" smtClean="0"/>
              <a:pPr/>
              <a:t>11</a:t>
            </a:fld>
            <a:endParaRPr lang="en-GB" dirty="0"/>
          </a:p>
        </p:txBody>
      </p:sp>
      <p:sp>
        <p:nvSpPr>
          <p:cNvPr id="15" name="TextBox 14">
            <a:extLst>
              <a:ext uri="{FF2B5EF4-FFF2-40B4-BE49-F238E27FC236}">
                <a16:creationId xmlns:a16="http://schemas.microsoft.com/office/drawing/2014/main" id="{379E923E-12D5-C14C-B07D-0165A5B46294}"/>
              </a:ext>
            </a:extLst>
          </p:cNvPr>
          <p:cNvSpPr txBox="1"/>
          <p:nvPr/>
        </p:nvSpPr>
        <p:spPr>
          <a:xfrm>
            <a:off x="7343051" y="5458529"/>
            <a:ext cx="3854645" cy="1200329"/>
          </a:xfrm>
          <a:prstGeom prst="rect">
            <a:avLst/>
          </a:prstGeom>
          <a:solidFill>
            <a:srgbClr val="FFFF00"/>
          </a:solidFill>
        </p:spPr>
        <p:txBody>
          <a:bodyPr wrap="none" rtlCol="0">
            <a:spAutoFit/>
          </a:bodyPr>
          <a:lstStyle/>
          <a:p>
            <a:r>
              <a:rPr lang="en-US" sz="2400" dirty="0"/>
              <a:t>Point of attention</a:t>
            </a:r>
          </a:p>
          <a:p>
            <a:r>
              <a:rPr lang="en-US" sz="2400" dirty="0"/>
              <a:t>Detector Thickness: 0.14% Xo</a:t>
            </a:r>
          </a:p>
          <a:p>
            <a:r>
              <a:rPr lang="en-US" sz="2400" dirty="0"/>
              <a:t>1m of air : 0.33% Xo</a:t>
            </a:r>
            <a:endParaRPr lang="en-US" dirty="0"/>
          </a:p>
        </p:txBody>
      </p:sp>
      <p:pic>
        <p:nvPicPr>
          <p:cNvPr id="7" name="Picture 6">
            <a:extLst>
              <a:ext uri="{FF2B5EF4-FFF2-40B4-BE49-F238E27FC236}">
                <a16:creationId xmlns:a16="http://schemas.microsoft.com/office/drawing/2014/main" id="{9297EC67-6E62-B74C-806A-514DC9830BE2}"/>
              </a:ext>
            </a:extLst>
          </p:cNvPr>
          <p:cNvPicPr>
            <a:picLocks noChangeAspect="1"/>
          </p:cNvPicPr>
          <p:nvPr/>
        </p:nvPicPr>
        <p:blipFill>
          <a:blip r:embed="rId2"/>
          <a:stretch>
            <a:fillRect/>
          </a:stretch>
        </p:blipFill>
        <p:spPr>
          <a:xfrm>
            <a:off x="374364" y="822039"/>
            <a:ext cx="6491399" cy="3663463"/>
          </a:xfrm>
          <a:prstGeom prst="rect">
            <a:avLst/>
          </a:prstGeom>
        </p:spPr>
      </p:pic>
      <p:pic>
        <p:nvPicPr>
          <p:cNvPr id="10" name="Picture 9">
            <a:extLst>
              <a:ext uri="{FF2B5EF4-FFF2-40B4-BE49-F238E27FC236}">
                <a16:creationId xmlns:a16="http://schemas.microsoft.com/office/drawing/2014/main" id="{DA73224B-1C80-B241-99FF-683D6512EA9D}"/>
              </a:ext>
            </a:extLst>
          </p:cNvPr>
          <p:cNvPicPr>
            <a:picLocks noChangeAspect="1"/>
          </p:cNvPicPr>
          <p:nvPr/>
        </p:nvPicPr>
        <p:blipFill>
          <a:blip r:embed="rId3"/>
          <a:stretch>
            <a:fillRect/>
          </a:stretch>
        </p:blipFill>
        <p:spPr>
          <a:xfrm>
            <a:off x="6865763" y="60974"/>
            <a:ext cx="4423455" cy="1029597"/>
          </a:xfrm>
          <a:prstGeom prst="rect">
            <a:avLst/>
          </a:prstGeom>
        </p:spPr>
      </p:pic>
      <p:sp>
        <p:nvSpPr>
          <p:cNvPr id="9" name="TextBox 8">
            <a:extLst>
              <a:ext uri="{FF2B5EF4-FFF2-40B4-BE49-F238E27FC236}">
                <a16:creationId xmlns:a16="http://schemas.microsoft.com/office/drawing/2014/main" id="{DFBB4202-F32E-384F-B7A2-3F514C52FF17}"/>
              </a:ext>
            </a:extLst>
          </p:cNvPr>
          <p:cNvSpPr txBox="1"/>
          <p:nvPr/>
        </p:nvSpPr>
        <p:spPr>
          <a:xfrm>
            <a:off x="7412664" y="1104109"/>
            <a:ext cx="2073260" cy="923330"/>
          </a:xfrm>
          <a:prstGeom prst="rect">
            <a:avLst/>
          </a:prstGeom>
          <a:noFill/>
        </p:spPr>
        <p:txBody>
          <a:bodyPr wrap="none" rtlCol="0">
            <a:spAutoFit/>
          </a:bodyPr>
          <a:lstStyle/>
          <a:p>
            <a:r>
              <a:rPr lang="en-GB" dirty="0" err="1">
                <a:latin typeface="Symbol" pitchFamily="2" charset="2"/>
              </a:rPr>
              <a:t>s</a:t>
            </a:r>
            <a:r>
              <a:rPr lang="en-GB" baseline="-25000" dirty="0" err="1"/>
              <a:t>y</a:t>
            </a:r>
            <a:r>
              <a:rPr lang="en-GB" dirty="0"/>
              <a:t>: Beam width</a:t>
            </a:r>
          </a:p>
          <a:p>
            <a:r>
              <a:rPr lang="en-GB" dirty="0" err="1">
                <a:latin typeface="Symbol" pitchFamily="2" charset="2"/>
              </a:rPr>
              <a:t>D</a:t>
            </a:r>
            <a:r>
              <a:rPr lang="en-GB" dirty="0" err="1"/>
              <a:t>y</a:t>
            </a:r>
            <a:r>
              <a:rPr lang="en-GB" dirty="0"/>
              <a:t>: Strip pitch</a:t>
            </a:r>
          </a:p>
          <a:p>
            <a:r>
              <a:rPr lang="en-GB" dirty="0"/>
              <a:t>R: energy resolution</a:t>
            </a:r>
          </a:p>
        </p:txBody>
      </p:sp>
      <p:pic>
        <p:nvPicPr>
          <p:cNvPr id="11" name="Picture 10">
            <a:extLst>
              <a:ext uri="{FF2B5EF4-FFF2-40B4-BE49-F238E27FC236}">
                <a16:creationId xmlns:a16="http://schemas.microsoft.com/office/drawing/2014/main" id="{2D43A45B-8977-2A4F-AE9E-B932D7CE3704}"/>
              </a:ext>
            </a:extLst>
          </p:cNvPr>
          <p:cNvPicPr>
            <a:picLocks noChangeAspect="1"/>
          </p:cNvPicPr>
          <p:nvPr/>
        </p:nvPicPr>
        <p:blipFill>
          <a:blip r:embed="rId4"/>
          <a:stretch>
            <a:fillRect/>
          </a:stretch>
        </p:blipFill>
        <p:spPr>
          <a:xfrm>
            <a:off x="7412664" y="2028409"/>
            <a:ext cx="3178362" cy="2957406"/>
          </a:xfrm>
          <a:prstGeom prst="rect">
            <a:avLst/>
          </a:prstGeom>
        </p:spPr>
      </p:pic>
      <p:pic>
        <p:nvPicPr>
          <p:cNvPr id="13" name="Picture 12">
            <a:extLst>
              <a:ext uri="{FF2B5EF4-FFF2-40B4-BE49-F238E27FC236}">
                <a16:creationId xmlns:a16="http://schemas.microsoft.com/office/drawing/2014/main" id="{511020F9-170C-5445-8D9D-66D88CCD80E6}"/>
              </a:ext>
            </a:extLst>
          </p:cNvPr>
          <p:cNvPicPr>
            <a:picLocks noChangeAspect="1"/>
          </p:cNvPicPr>
          <p:nvPr/>
        </p:nvPicPr>
        <p:blipFill>
          <a:blip r:embed="rId5"/>
          <a:stretch>
            <a:fillRect/>
          </a:stretch>
        </p:blipFill>
        <p:spPr>
          <a:xfrm>
            <a:off x="6910743" y="2027439"/>
            <a:ext cx="431800" cy="762000"/>
          </a:xfrm>
          <a:prstGeom prst="rect">
            <a:avLst/>
          </a:prstGeom>
        </p:spPr>
      </p:pic>
      <p:pic>
        <p:nvPicPr>
          <p:cNvPr id="16" name="Picture 15">
            <a:extLst>
              <a:ext uri="{FF2B5EF4-FFF2-40B4-BE49-F238E27FC236}">
                <a16:creationId xmlns:a16="http://schemas.microsoft.com/office/drawing/2014/main" id="{5C9AC671-AB55-3C4A-B676-8AD612D25A58}"/>
              </a:ext>
            </a:extLst>
          </p:cNvPr>
          <p:cNvPicPr>
            <a:picLocks noChangeAspect="1"/>
          </p:cNvPicPr>
          <p:nvPr/>
        </p:nvPicPr>
        <p:blipFill>
          <a:blip r:embed="rId6"/>
          <a:stretch>
            <a:fillRect/>
          </a:stretch>
        </p:blipFill>
        <p:spPr>
          <a:xfrm>
            <a:off x="7850005" y="2304176"/>
            <a:ext cx="1066800" cy="279400"/>
          </a:xfrm>
          <a:prstGeom prst="rect">
            <a:avLst/>
          </a:prstGeom>
        </p:spPr>
      </p:pic>
      <p:pic>
        <p:nvPicPr>
          <p:cNvPr id="17" name="Picture 16">
            <a:extLst>
              <a:ext uri="{FF2B5EF4-FFF2-40B4-BE49-F238E27FC236}">
                <a16:creationId xmlns:a16="http://schemas.microsoft.com/office/drawing/2014/main" id="{9284A3BE-F987-BA4D-B914-4386E9331C22}"/>
              </a:ext>
            </a:extLst>
          </p:cNvPr>
          <p:cNvPicPr>
            <a:picLocks noChangeAspect="1"/>
          </p:cNvPicPr>
          <p:nvPr/>
        </p:nvPicPr>
        <p:blipFill>
          <a:blip r:embed="rId7"/>
          <a:stretch>
            <a:fillRect/>
          </a:stretch>
        </p:blipFill>
        <p:spPr>
          <a:xfrm>
            <a:off x="10543387" y="4485502"/>
            <a:ext cx="482600" cy="812800"/>
          </a:xfrm>
          <a:prstGeom prst="rect">
            <a:avLst/>
          </a:prstGeom>
        </p:spPr>
      </p:pic>
      <p:sp>
        <p:nvSpPr>
          <p:cNvPr id="12" name="TextBox 11">
            <a:extLst>
              <a:ext uri="{FF2B5EF4-FFF2-40B4-BE49-F238E27FC236}">
                <a16:creationId xmlns:a16="http://schemas.microsoft.com/office/drawing/2014/main" id="{266898D7-24F0-8345-A13D-AF5508D2F118}"/>
              </a:ext>
            </a:extLst>
          </p:cNvPr>
          <p:cNvSpPr txBox="1"/>
          <p:nvPr/>
        </p:nvSpPr>
        <p:spPr>
          <a:xfrm rot="18711922">
            <a:off x="9292753" y="2354814"/>
            <a:ext cx="1588448" cy="369332"/>
          </a:xfrm>
          <a:prstGeom prst="rect">
            <a:avLst/>
          </a:prstGeom>
          <a:noFill/>
        </p:spPr>
        <p:txBody>
          <a:bodyPr wrap="none" rtlCol="0">
            <a:spAutoFit/>
          </a:bodyPr>
          <a:lstStyle/>
          <a:p>
            <a:r>
              <a:rPr lang="en-GB" dirty="0"/>
              <a:t>COG Algorithm</a:t>
            </a:r>
          </a:p>
        </p:txBody>
      </p:sp>
      <p:pic>
        <p:nvPicPr>
          <p:cNvPr id="14" name="Picture 13">
            <a:extLst>
              <a:ext uri="{FF2B5EF4-FFF2-40B4-BE49-F238E27FC236}">
                <a16:creationId xmlns:a16="http://schemas.microsoft.com/office/drawing/2014/main" id="{FA038B1C-FB29-D048-B6A2-296E97032A2B}"/>
              </a:ext>
            </a:extLst>
          </p:cNvPr>
          <p:cNvPicPr>
            <a:picLocks noChangeAspect="1"/>
          </p:cNvPicPr>
          <p:nvPr/>
        </p:nvPicPr>
        <p:blipFill>
          <a:blip r:embed="rId8"/>
          <a:stretch>
            <a:fillRect/>
          </a:stretch>
        </p:blipFill>
        <p:spPr>
          <a:xfrm>
            <a:off x="6747967" y="1009757"/>
            <a:ext cx="4516832" cy="4288545"/>
          </a:xfrm>
          <a:prstGeom prst="rect">
            <a:avLst/>
          </a:prstGeom>
        </p:spPr>
      </p:pic>
    </p:spTree>
    <p:extLst>
      <p:ext uri="{BB962C8B-B14F-4D97-AF65-F5344CB8AC3E}">
        <p14:creationId xmlns:p14="http://schemas.microsoft.com/office/powerpoint/2010/main" val="3225497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8616-0532-9848-A16F-85A0BD3571EA}"/>
              </a:ext>
            </a:extLst>
          </p:cNvPr>
          <p:cNvSpPr>
            <a:spLocks noGrp="1"/>
          </p:cNvSpPr>
          <p:nvPr>
            <p:ph type="title"/>
          </p:nvPr>
        </p:nvSpPr>
        <p:spPr/>
        <p:txBody>
          <a:bodyPr/>
          <a:lstStyle/>
          <a:p>
            <a:r>
              <a:rPr lang="en-GB" dirty="0"/>
              <a:t>MC Standalone</a:t>
            </a:r>
          </a:p>
        </p:txBody>
      </p:sp>
      <p:sp>
        <p:nvSpPr>
          <p:cNvPr id="3" name="Content Placeholder 2">
            <a:extLst>
              <a:ext uri="{FF2B5EF4-FFF2-40B4-BE49-F238E27FC236}">
                <a16:creationId xmlns:a16="http://schemas.microsoft.com/office/drawing/2014/main" id="{046F529F-0A5D-4E4B-B644-F04A17E4917D}"/>
              </a:ext>
            </a:extLst>
          </p:cNvPr>
          <p:cNvSpPr>
            <a:spLocks noGrp="1"/>
          </p:cNvSpPr>
          <p:nvPr>
            <p:ph idx="1"/>
          </p:nvPr>
        </p:nvSpPr>
        <p:spPr>
          <a:xfrm>
            <a:off x="279399" y="4590333"/>
            <a:ext cx="6898781" cy="2140666"/>
          </a:xfrm>
        </p:spPr>
        <p:txBody>
          <a:bodyPr>
            <a:normAutofit fontScale="92500" lnSpcReduction="10000"/>
          </a:bodyPr>
          <a:lstStyle/>
          <a:p>
            <a:r>
              <a:rPr lang="en-GB" dirty="0"/>
              <a:t>A standalone Geant4 MC simulation of the detector is being developed to study systematic effects</a:t>
            </a:r>
          </a:p>
          <a:p>
            <a:r>
              <a:rPr lang="en-GB" dirty="0"/>
              <a:t>First tests performed with a pencil beam of 5 GeV and 6m of air show a non negligible beam width spread </a:t>
            </a:r>
          </a:p>
        </p:txBody>
      </p:sp>
      <p:sp>
        <p:nvSpPr>
          <p:cNvPr id="4" name="Date Placeholder 3">
            <a:extLst>
              <a:ext uri="{FF2B5EF4-FFF2-40B4-BE49-F238E27FC236}">
                <a16:creationId xmlns:a16="http://schemas.microsoft.com/office/drawing/2014/main" id="{C5F3801B-79F3-444A-9650-85AC85C9F5B8}"/>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8A3381D1-9143-AA46-9C6D-3ACF825D786B}"/>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ACA21922-8DB0-5D4C-A7FD-847817DEC874}"/>
              </a:ext>
            </a:extLst>
          </p:cNvPr>
          <p:cNvSpPr>
            <a:spLocks noGrp="1"/>
          </p:cNvSpPr>
          <p:nvPr>
            <p:ph type="sldNum" sz="quarter" idx="12"/>
          </p:nvPr>
        </p:nvSpPr>
        <p:spPr/>
        <p:txBody>
          <a:bodyPr/>
          <a:lstStyle/>
          <a:p>
            <a:fld id="{4937FEE4-6955-6144-97DB-3F8891831B30}" type="slidenum">
              <a:rPr lang="en-GB" smtClean="0"/>
              <a:pPr/>
              <a:t>12</a:t>
            </a:fld>
            <a:endParaRPr lang="en-GB" dirty="0"/>
          </a:p>
        </p:txBody>
      </p:sp>
      <p:grpSp>
        <p:nvGrpSpPr>
          <p:cNvPr id="7" name="Group 6">
            <a:extLst>
              <a:ext uri="{FF2B5EF4-FFF2-40B4-BE49-F238E27FC236}">
                <a16:creationId xmlns:a16="http://schemas.microsoft.com/office/drawing/2014/main" id="{F25FF70C-F326-024E-86C0-EF29FC761907}"/>
              </a:ext>
            </a:extLst>
          </p:cNvPr>
          <p:cNvGrpSpPr/>
          <p:nvPr/>
        </p:nvGrpSpPr>
        <p:grpSpPr>
          <a:xfrm>
            <a:off x="555120" y="1194212"/>
            <a:ext cx="4957975" cy="2818573"/>
            <a:chOff x="209131" y="3529328"/>
            <a:chExt cx="4957975" cy="2818573"/>
          </a:xfrm>
        </p:grpSpPr>
        <p:grpSp>
          <p:nvGrpSpPr>
            <p:cNvPr id="8" name="Group 7">
              <a:extLst>
                <a:ext uri="{FF2B5EF4-FFF2-40B4-BE49-F238E27FC236}">
                  <a16:creationId xmlns:a16="http://schemas.microsoft.com/office/drawing/2014/main" id="{07A6B458-B68C-3240-B45E-668551B600F1}"/>
                </a:ext>
              </a:extLst>
            </p:cNvPr>
            <p:cNvGrpSpPr/>
            <p:nvPr/>
          </p:nvGrpSpPr>
          <p:grpSpPr>
            <a:xfrm>
              <a:off x="2977742" y="3529328"/>
              <a:ext cx="2189364" cy="2687587"/>
              <a:chOff x="1939486" y="3557007"/>
              <a:chExt cx="2189364" cy="2687587"/>
            </a:xfrm>
            <a:solidFill>
              <a:schemeClr val="accent1"/>
            </a:solidFill>
            <a:effectLst>
              <a:outerShdw dist="50800" sx="1000" sy="1000" algn="ctr" rotWithShape="0">
                <a:srgbClr val="000000"/>
              </a:outerShdw>
            </a:effectLst>
            <a:scene3d>
              <a:camera prst="orthographicFront">
                <a:rot lat="0" lon="10800000" rev="0"/>
              </a:camera>
              <a:lightRig rig="threePt" dir="t"/>
            </a:scene3d>
          </p:grpSpPr>
          <p:grpSp>
            <p:nvGrpSpPr>
              <p:cNvPr id="17" name="Group 16">
                <a:extLst>
                  <a:ext uri="{FF2B5EF4-FFF2-40B4-BE49-F238E27FC236}">
                    <a16:creationId xmlns:a16="http://schemas.microsoft.com/office/drawing/2014/main" id="{2474A30F-D720-1E4B-B9BD-6C9780EE328C}"/>
                  </a:ext>
                </a:extLst>
              </p:cNvPr>
              <p:cNvGrpSpPr/>
              <p:nvPr/>
            </p:nvGrpSpPr>
            <p:grpSpPr>
              <a:xfrm>
                <a:off x="1939486" y="3557007"/>
                <a:ext cx="1730499" cy="2687587"/>
                <a:chOff x="1596549" y="3667073"/>
                <a:chExt cx="1730499" cy="2687587"/>
              </a:xfrm>
              <a:grpFill/>
            </p:grpSpPr>
            <p:grpSp>
              <p:nvGrpSpPr>
                <p:cNvPr id="65" name="Group 64">
                  <a:extLst>
                    <a:ext uri="{FF2B5EF4-FFF2-40B4-BE49-F238E27FC236}">
                      <a16:creationId xmlns:a16="http://schemas.microsoft.com/office/drawing/2014/main" id="{DCA3BB39-3465-034F-814A-F6298B96E6AE}"/>
                    </a:ext>
                  </a:extLst>
                </p:cNvPr>
                <p:cNvGrpSpPr/>
                <p:nvPr/>
              </p:nvGrpSpPr>
              <p:grpSpPr>
                <a:xfrm>
                  <a:off x="2231508" y="3667073"/>
                  <a:ext cx="1095540" cy="2087091"/>
                  <a:chOff x="2079108" y="4192008"/>
                  <a:chExt cx="1095540" cy="2087091"/>
                </a:xfrm>
                <a:grpFill/>
              </p:grpSpPr>
              <p:grpSp>
                <p:nvGrpSpPr>
                  <p:cNvPr id="89" name="Group 88">
                    <a:extLst>
                      <a:ext uri="{FF2B5EF4-FFF2-40B4-BE49-F238E27FC236}">
                        <a16:creationId xmlns:a16="http://schemas.microsoft.com/office/drawing/2014/main" id="{08CF21FB-01E3-B74D-B22E-0E44D2F6E830}"/>
                      </a:ext>
                    </a:extLst>
                  </p:cNvPr>
                  <p:cNvGrpSpPr/>
                  <p:nvPr/>
                </p:nvGrpSpPr>
                <p:grpSpPr>
                  <a:xfrm>
                    <a:off x="2394043" y="4192008"/>
                    <a:ext cx="780605" cy="1787518"/>
                    <a:chOff x="2394043" y="4192008"/>
                    <a:chExt cx="780605" cy="1787518"/>
                  </a:xfrm>
                  <a:grpFill/>
                </p:grpSpPr>
                <p:grpSp>
                  <p:nvGrpSpPr>
                    <p:cNvPr id="101" name="Group 100">
                      <a:extLst>
                        <a:ext uri="{FF2B5EF4-FFF2-40B4-BE49-F238E27FC236}">
                          <a16:creationId xmlns:a16="http://schemas.microsoft.com/office/drawing/2014/main" id="{C8746AF2-7F49-5742-892C-3212414F8F87}"/>
                        </a:ext>
                      </a:extLst>
                    </p:cNvPr>
                    <p:cNvGrpSpPr/>
                    <p:nvPr/>
                  </p:nvGrpSpPr>
                  <p:grpSpPr>
                    <a:xfrm>
                      <a:off x="2394043" y="4192008"/>
                      <a:ext cx="550180" cy="1787518"/>
                      <a:chOff x="2394043" y="4192008"/>
                      <a:chExt cx="550180" cy="1787518"/>
                    </a:xfrm>
                    <a:grpFill/>
                  </p:grpSpPr>
                  <p:sp>
                    <p:nvSpPr>
                      <p:cNvPr id="107" name="Cube 106">
                        <a:extLst>
                          <a:ext uri="{FF2B5EF4-FFF2-40B4-BE49-F238E27FC236}">
                            <a16:creationId xmlns:a16="http://schemas.microsoft.com/office/drawing/2014/main" id="{D2395121-232B-B64D-BD4C-D8DC2EB3BC26}"/>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108" name="Cube 107">
                        <a:extLst>
                          <a:ext uri="{FF2B5EF4-FFF2-40B4-BE49-F238E27FC236}">
                            <a16:creationId xmlns:a16="http://schemas.microsoft.com/office/drawing/2014/main" id="{6269A83A-3F88-F446-A1B1-6BD4DB0BF00B}"/>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109" name="Cube 108">
                        <a:extLst>
                          <a:ext uri="{FF2B5EF4-FFF2-40B4-BE49-F238E27FC236}">
                            <a16:creationId xmlns:a16="http://schemas.microsoft.com/office/drawing/2014/main" id="{7D29F517-E21D-0748-B22E-A42E91EA6BB2}"/>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110" name="Cube 109">
                        <a:extLst>
                          <a:ext uri="{FF2B5EF4-FFF2-40B4-BE49-F238E27FC236}">
                            <a16:creationId xmlns:a16="http://schemas.microsoft.com/office/drawing/2014/main" id="{FD5FD58A-4D4C-0E4C-B592-D6848D2BB1F2}"/>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nvGrpSpPr>
                    <p:cNvPr id="102" name="Group 101">
                      <a:extLst>
                        <a:ext uri="{FF2B5EF4-FFF2-40B4-BE49-F238E27FC236}">
                          <a16:creationId xmlns:a16="http://schemas.microsoft.com/office/drawing/2014/main" id="{7FF03ED2-0D58-E84B-911F-BD4E79EF78CD}"/>
                        </a:ext>
                      </a:extLst>
                    </p:cNvPr>
                    <p:cNvGrpSpPr/>
                    <p:nvPr/>
                  </p:nvGrpSpPr>
                  <p:grpSpPr>
                    <a:xfrm>
                      <a:off x="2624468" y="4192008"/>
                      <a:ext cx="550180" cy="1787518"/>
                      <a:chOff x="2394043" y="4192008"/>
                      <a:chExt cx="550180" cy="1787518"/>
                    </a:xfrm>
                    <a:grpFill/>
                  </p:grpSpPr>
                  <p:sp>
                    <p:nvSpPr>
                      <p:cNvPr id="103" name="Cube 102">
                        <a:extLst>
                          <a:ext uri="{FF2B5EF4-FFF2-40B4-BE49-F238E27FC236}">
                            <a16:creationId xmlns:a16="http://schemas.microsoft.com/office/drawing/2014/main" id="{5A3CADAD-556A-B042-9D3D-2F938A4B881B}"/>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104" name="Cube 103">
                        <a:extLst>
                          <a:ext uri="{FF2B5EF4-FFF2-40B4-BE49-F238E27FC236}">
                            <a16:creationId xmlns:a16="http://schemas.microsoft.com/office/drawing/2014/main" id="{A565D775-AD33-1244-9B33-511A1B7CEC44}"/>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105" name="Cube 104">
                        <a:extLst>
                          <a:ext uri="{FF2B5EF4-FFF2-40B4-BE49-F238E27FC236}">
                            <a16:creationId xmlns:a16="http://schemas.microsoft.com/office/drawing/2014/main" id="{A4B866EF-C4DE-0A41-9C2B-F5AF17AF5F99}"/>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106" name="Cube 105">
                        <a:extLst>
                          <a:ext uri="{FF2B5EF4-FFF2-40B4-BE49-F238E27FC236}">
                            <a16:creationId xmlns:a16="http://schemas.microsoft.com/office/drawing/2014/main" id="{2A593F36-979F-0446-8D96-EFD917DA3E66}"/>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grpSp>
                <p:nvGrpSpPr>
                  <p:cNvPr id="90" name="Group 89">
                    <a:extLst>
                      <a:ext uri="{FF2B5EF4-FFF2-40B4-BE49-F238E27FC236}">
                        <a16:creationId xmlns:a16="http://schemas.microsoft.com/office/drawing/2014/main" id="{B86A58AA-0413-5345-B3B8-D31201B40D5D}"/>
                      </a:ext>
                    </a:extLst>
                  </p:cNvPr>
                  <p:cNvGrpSpPr/>
                  <p:nvPr/>
                </p:nvGrpSpPr>
                <p:grpSpPr>
                  <a:xfrm>
                    <a:off x="2079108" y="4491581"/>
                    <a:ext cx="780605" cy="1787518"/>
                    <a:chOff x="2394043" y="4192008"/>
                    <a:chExt cx="780605" cy="1787518"/>
                  </a:xfrm>
                  <a:grpFill/>
                </p:grpSpPr>
                <p:grpSp>
                  <p:nvGrpSpPr>
                    <p:cNvPr id="91" name="Group 90">
                      <a:extLst>
                        <a:ext uri="{FF2B5EF4-FFF2-40B4-BE49-F238E27FC236}">
                          <a16:creationId xmlns:a16="http://schemas.microsoft.com/office/drawing/2014/main" id="{A825FB67-CDB3-DD48-88FA-24F8F9E3FF5F}"/>
                        </a:ext>
                      </a:extLst>
                    </p:cNvPr>
                    <p:cNvGrpSpPr/>
                    <p:nvPr/>
                  </p:nvGrpSpPr>
                  <p:grpSpPr>
                    <a:xfrm>
                      <a:off x="2394043" y="4192008"/>
                      <a:ext cx="550180" cy="1787518"/>
                      <a:chOff x="2394043" y="4192008"/>
                      <a:chExt cx="550180" cy="1787518"/>
                    </a:xfrm>
                    <a:grpFill/>
                  </p:grpSpPr>
                  <p:sp>
                    <p:nvSpPr>
                      <p:cNvPr id="97" name="Cube 96">
                        <a:extLst>
                          <a:ext uri="{FF2B5EF4-FFF2-40B4-BE49-F238E27FC236}">
                            <a16:creationId xmlns:a16="http://schemas.microsoft.com/office/drawing/2014/main" id="{604A9238-9C3D-8142-8FC5-777DC1D35D1D}"/>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98" name="Cube 97">
                        <a:extLst>
                          <a:ext uri="{FF2B5EF4-FFF2-40B4-BE49-F238E27FC236}">
                            <a16:creationId xmlns:a16="http://schemas.microsoft.com/office/drawing/2014/main" id="{7646B96C-95BA-924A-B075-AEF27E9CDFB8}"/>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99" name="Cube 98">
                        <a:extLst>
                          <a:ext uri="{FF2B5EF4-FFF2-40B4-BE49-F238E27FC236}">
                            <a16:creationId xmlns:a16="http://schemas.microsoft.com/office/drawing/2014/main" id="{3248FAAF-A9E8-C540-BD1A-9EA2AE37B132}"/>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100" name="Cube 99">
                        <a:extLst>
                          <a:ext uri="{FF2B5EF4-FFF2-40B4-BE49-F238E27FC236}">
                            <a16:creationId xmlns:a16="http://schemas.microsoft.com/office/drawing/2014/main" id="{CC5C3F10-F107-8843-B376-398C061AA646}"/>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nvGrpSpPr>
                    <p:cNvPr id="92" name="Group 91">
                      <a:extLst>
                        <a:ext uri="{FF2B5EF4-FFF2-40B4-BE49-F238E27FC236}">
                          <a16:creationId xmlns:a16="http://schemas.microsoft.com/office/drawing/2014/main" id="{4C58F97D-8CFB-5547-8B50-8498E9B6EB4B}"/>
                        </a:ext>
                      </a:extLst>
                    </p:cNvPr>
                    <p:cNvGrpSpPr/>
                    <p:nvPr/>
                  </p:nvGrpSpPr>
                  <p:grpSpPr>
                    <a:xfrm>
                      <a:off x="2624468" y="4192008"/>
                      <a:ext cx="550180" cy="1787518"/>
                      <a:chOff x="2394043" y="4192008"/>
                      <a:chExt cx="550180" cy="1787518"/>
                    </a:xfrm>
                    <a:grpFill/>
                  </p:grpSpPr>
                  <p:sp>
                    <p:nvSpPr>
                      <p:cNvPr id="93" name="Cube 92">
                        <a:extLst>
                          <a:ext uri="{FF2B5EF4-FFF2-40B4-BE49-F238E27FC236}">
                            <a16:creationId xmlns:a16="http://schemas.microsoft.com/office/drawing/2014/main" id="{BEDF47DA-34FB-7D4A-AA74-8EC65615AE3E}"/>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94" name="Cube 93">
                        <a:extLst>
                          <a:ext uri="{FF2B5EF4-FFF2-40B4-BE49-F238E27FC236}">
                            <a16:creationId xmlns:a16="http://schemas.microsoft.com/office/drawing/2014/main" id="{733110FA-60C3-9B4D-943A-D50626BA712E}"/>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95" name="Cube 94">
                        <a:extLst>
                          <a:ext uri="{FF2B5EF4-FFF2-40B4-BE49-F238E27FC236}">
                            <a16:creationId xmlns:a16="http://schemas.microsoft.com/office/drawing/2014/main" id="{4F9468C1-AD1B-534A-AA80-603C383E96CA}"/>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96" name="Cube 95">
                        <a:extLst>
                          <a:ext uri="{FF2B5EF4-FFF2-40B4-BE49-F238E27FC236}">
                            <a16:creationId xmlns:a16="http://schemas.microsoft.com/office/drawing/2014/main" id="{B54E2154-DDEE-D64D-8AFE-0A5B7F6E376F}"/>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grpSp>
            <p:grpSp>
              <p:nvGrpSpPr>
                <p:cNvPr id="66" name="Group 65">
                  <a:extLst>
                    <a:ext uri="{FF2B5EF4-FFF2-40B4-BE49-F238E27FC236}">
                      <a16:creationId xmlns:a16="http://schemas.microsoft.com/office/drawing/2014/main" id="{32AEBB80-C00B-A84B-92D4-9AD3BE8AA58E}"/>
                    </a:ext>
                  </a:extLst>
                </p:cNvPr>
                <p:cNvGrpSpPr/>
                <p:nvPr/>
              </p:nvGrpSpPr>
              <p:grpSpPr>
                <a:xfrm>
                  <a:off x="1596549" y="4267569"/>
                  <a:ext cx="1095540" cy="2087091"/>
                  <a:chOff x="2079108" y="4192008"/>
                  <a:chExt cx="1095540" cy="2087091"/>
                </a:xfrm>
                <a:grpFill/>
              </p:grpSpPr>
              <p:grpSp>
                <p:nvGrpSpPr>
                  <p:cNvPr id="67" name="Group 66">
                    <a:extLst>
                      <a:ext uri="{FF2B5EF4-FFF2-40B4-BE49-F238E27FC236}">
                        <a16:creationId xmlns:a16="http://schemas.microsoft.com/office/drawing/2014/main" id="{CB90CDBF-7559-3042-84AB-535DBA5AAAC5}"/>
                      </a:ext>
                    </a:extLst>
                  </p:cNvPr>
                  <p:cNvGrpSpPr/>
                  <p:nvPr/>
                </p:nvGrpSpPr>
                <p:grpSpPr>
                  <a:xfrm>
                    <a:off x="2394043" y="4192008"/>
                    <a:ext cx="780605" cy="1787518"/>
                    <a:chOff x="2394043" y="4192008"/>
                    <a:chExt cx="780605" cy="1787518"/>
                  </a:xfrm>
                  <a:grpFill/>
                </p:grpSpPr>
                <p:grpSp>
                  <p:nvGrpSpPr>
                    <p:cNvPr id="79" name="Group 78">
                      <a:extLst>
                        <a:ext uri="{FF2B5EF4-FFF2-40B4-BE49-F238E27FC236}">
                          <a16:creationId xmlns:a16="http://schemas.microsoft.com/office/drawing/2014/main" id="{1995A7AA-D07C-B14E-A04F-2E899CA07814}"/>
                        </a:ext>
                      </a:extLst>
                    </p:cNvPr>
                    <p:cNvGrpSpPr/>
                    <p:nvPr/>
                  </p:nvGrpSpPr>
                  <p:grpSpPr>
                    <a:xfrm>
                      <a:off x="2394043" y="4192008"/>
                      <a:ext cx="550180" cy="1787518"/>
                      <a:chOff x="2394043" y="4192008"/>
                      <a:chExt cx="550180" cy="1787518"/>
                    </a:xfrm>
                    <a:grpFill/>
                  </p:grpSpPr>
                  <p:sp>
                    <p:nvSpPr>
                      <p:cNvPr id="85" name="Cube 84">
                        <a:extLst>
                          <a:ext uri="{FF2B5EF4-FFF2-40B4-BE49-F238E27FC236}">
                            <a16:creationId xmlns:a16="http://schemas.microsoft.com/office/drawing/2014/main" id="{6EA84F67-72C9-7D4C-8D42-C0EBAD6A1879}"/>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86" name="Cube 85">
                        <a:extLst>
                          <a:ext uri="{FF2B5EF4-FFF2-40B4-BE49-F238E27FC236}">
                            <a16:creationId xmlns:a16="http://schemas.microsoft.com/office/drawing/2014/main" id="{E98ED82F-D3A3-E641-B39C-A981179B725A}"/>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87" name="Cube 86">
                        <a:extLst>
                          <a:ext uri="{FF2B5EF4-FFF2-40B4-BE49-F238E27FC236}">
                            <a16:creationId xmlns:a16="http://schemas.microsoft.com/office/drawing/2014/main" id="{A3BE9964-F6D7-E944-AF93-E0F5486DEA9F}"/>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88" name="Cube 87">
                        <a:extLst>
                          <a:ext uri="{FF2B5EF4-FFF2-40B4-BE49-F238E27FC236}">
                            <a16:creationId xmlns:a16="http://schemas.microsoft.com/office/drawing/2014/main" id="{9B1373CF-73AF-D545-A177-1BB4DAEBE9FC}"/>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nvGrpSpPr>
                    <p:cNvPr id="80" name="Group 79">
                      <a:extLst>
                        <a:ext uri="{FF2B5EF4-FFF2-40B4-BE49-F238E27FC236}">
                          <a16:creationId xmlns:a16="http://schemas.microsoft.com/office/drawing/2014/main" id="{A0D1F12A-8E51-E44A-B763-B7B3DA849EF2}"/>
                        </a:ext>
                      </a:extLst>
                    </p:cNvPr>
                    <p:cNvGrpSpPr/>
                    <p:nvPr/>
                  </p:nvGrpSpPr>
                  <p:grpSpPr>
                    <a:xfrm>
                      <a:off x="2624468" y="4192008"/>
                      <a:ext cx="550180" cy="1787518"/>
                      <a:chOff x="2394043" y="4192008"/>
                      <a:chExt cx="550180" cy="1787518"/>
                    </a:xfrm>
                    <a:grpFill/>
                  </p:grpSpPr>
                  <p:sp>
                    <p:nvSpPr>
                      <p:cNvPr id="81" name="Cube 80">
                        <a:extLst>
                          <a:ext uri="{FF2B5EF4-FFF2-40B4-BE49-F238E27FC236}">
                            <a16:creationId xmlns:a16="http://schemas.microsoft.com/office/drawing/2014/main" id="{4864F050-5E0F-F844-957E-D70BF2BFABD6}"/>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82" name="Cube 81">
                        <a:extLst>
                          <a:ext uri="{FF2B5EF4-FFF2-40B4-BE49-F238E27FC236}">
                            <a16:creationId xmlns:a16="http://schemas.microsoft.com/office/drawing/2014/main" id="{A631904D-881C-864A-BE4C-265D621D1557}"/>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83" name="Cube 82">
                        <a:extLst>
                          <a:ext uri="{FF2B5EF4-FFF2-40B4-BE49-F238E27FC236}">
                            <a16:creationId xmlns:a16="http://schemas.microsoft.com/office/drawing/2014/main" id="{7DFEA371-4179-5B42-A4EE-71A80BE1250B}"/>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84" name="Cube 83">
                        <a:extLst>
                          <a:ext uri="{FF2B5EF4-FFF2-40B4-BE49-F238E27FC236}">
                            <a16:creationId xmlns:a16="http://schemas.microsoft.com/office/drawing/2014/main" id="{D47C0EA6-C163-E849-9CB4-1DCE75104609}"/>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grpSp>
                <p:nvGrpSpPr>
                  <p:cNvPr id="68" name="Group 67">
                    <a:extLst>
                      <a:ext uri="{FF2B5EF4-FFF2-40B4-BE49-F238E27FC236}">
                        <a16:creationId xmlns:a16="http://schemas.microsoft.com/office/drawing/2014/main" id="{2A878250-9849-0349-BFD2-E113FD7D1A74}"/>
                      </a:ext>
                    </a:extLst>
                  </p:cNvPr>
                  <p:cNvGrpSpPr/>
                  <p:nvPr/>
                </p:nvGrpSpPr>
                <p:grpSpPr>
                  <a:xfrm>
                    <a:off x="2079108" y="4491581"/>
                    <a:ext cx="780605" cy="1787518"/>
                    <a:chOff x="2394043" y="4192008"/>
                    <a:chExt cx="780605" cy="1787518"/>
                  </a:xfrm>
                  <a:grpFill/>
                </p:grpSpPr>
                <p:grpSp>
                  <p:nvGrpSpPr>
                    <p:cNvPr id="69" name="Group 68">
                      <a:extLst>
                        <a:ext uri="{FF2B5EF4-FFF2-40B4-BE49-F238E27FC236}">
                          <a16:creationId xmlns:a16="http://schemas.microsoft.com/office/drawing/2014/main" id="{4AEE3A43-B6A3-234F-8A0E-59CA4D0E7D09}"/>
                        </a:ext>
                      </a:extLst>
                    </p:cNvPr>
                    <p:cNvGrpSpPr/>
                    <p:nvPr/>
                  </p:nvGrpSpPr>
                  <p:grpSpPr>
                    <a:xfrm>
                      <a:off x="2394043" y="4192008"/>
                      <a:ext cx="550180" cy="1787518"/>
                      <a:chOff x="2394043" y="4192008"/>
                      <a:chExt cx="550180" cy="1787518"/>
                    </a:xfrm>
                    <a:grpFill/>
                  </p:grpSpPr>
                  <p:sp>
                    <p:nvSpPr>
                      <p:cNvPr id="75" name="Cube 74">
                        <a:extLst>
                          <a:ext uri="{FF2B5EF4-FFF2-40B4-BE49-F238E27FC236}">
                            <a16:creationId xmlns:a16="http://schemas.microsoft.com/office/drawing/2014/main" id="{16B8419C-4C13-B541-A082-DC1F228ACF20}"/>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76" name="Cube 75">
                        <a:extLst>
                          <a:ext uri="{FF2B5EF4-FFF2-40B4-BE49-F238E27FC236}">
                            <a16:creationId xmlns:a16="http://schemas.microsoft.com/office/drawing/2014/main" id="{D6852513-087D-8246-B3A1-FD61F82E7197}"/>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77" name="Cube 76">
                        <a:extLst>
                          <a:ext uri="{FF2B5EF4-FFF2-40B4-BE49-F238E27FC236}">
                            <a16:creationId xmlns:a16="http://schemas.microsoft.com/office/drawing/2014/main" id="{7ED1BA53-CC89-674E-BAF5-578953641958}"/>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78" name="Cube 77">
                        <a:extLst>
                          <a:ext uri="{FF2B5EF4-FFF2-40B4-BE49-F238E27FC236}">
                            <a16:creationId xmlns:a16="http://schemas.microsoft.com/office/drawing/2014/main" id="{ABC971E8-BAC0-8D4D-BFA2-DE1B238FBD8F}"/>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nvGrpSpPr>
                    <p:cNvPr id="70" name="Group 69">
                      <a:extLst>
                        <a:ext uri="{FF2B5EF4-FFF2-40B4-BE49-F238E27FC236}">
                          <a16:creationId xmlns:a16="http://schemas.microsoft.com/office/drawing/2014/main" id="{5201A283-8B8A-534C-8A82-95D4BC1474D7}"/>
                        </a:ext>
                      </a:extLst>
                    </p:cNvPr>
                    <p:cNvGrpSpPr/>
                    <p:nvPr/>
                  </p:nvGrpSpPr>
                  <p:grpSpPr>
                    <a:xfrm>
                      <a:off x="2624468" y="4192008"/>
                      <a:ext cx="550180" cy="1787518"/>
                      <a:chOff x="2394043" y="4192008"/>
                      <a:chExt cx="550180" cy="1787518"/>
                    </a:xfrm>
                    <a:grpFill/>
                  </p:grpSpPr>
                  <p:sp>
                    <p:nvSpPr>
                      <p:cNvPr id="71" name="Cube 70">
                        <a:extLst>
                          <a:ext uri="{FF2B5EF4-FFF2-40B4-BE49-F238E27FC236}">
                            <a16:creationId xmlns:a16="http://schemas.microsoft.com/office/drawing/2014/main" id="{80C51A3E-5B25-694B-BAA3-105B7A015F96}"/>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72" name="Cube 71">
                        <a:extLst>
                          <a:ext uri="{FF2B5EF4-FFF2-40B4-BE49-F238E27FC236}">
                            <a16:creationId xmlns:a16="http://schemas.microsoft.com/office/drawing/2014/main" id="{4D4A48B7-D286-C94D-940B-EB7EAD869D01}"/>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73" name="Cube 72">
                        <a:extLst>
                          <a:ext uri="{FF2B5EF4-FFF2-40B4-BE49-F238E27FC236}">
                            <a16:creationId xmlns:a16="http://schemas.microsoft.com/office/drawing/2014/main" id="{98EEF127-D1B3-A446-89BD-0DCF198D1E6E}"/>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74" name="Cube 73">
                        <a:extLst>
                          <a:ext uri="{FF2B5EF4-FFF2-40B4-BE49-F238E27FC236}">
                            <a16:creationId xmlns:a16="http://schemas.microsoft.com/office/drawing/2014/main" id="{207A61F1-2A05-F046-A456-5EBCA0E6A8F2}"/>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grpSp>
          </p:grpSp>
          <p:grpSp>
            <p:nvGrpSpPr>
              <p:cNvPr id="18" name="Group 17">
                <a:extLst>
                  <a:ext uri="{FF2B5EF4-FFF2-40B4-BE49-F238E27FC236}">
                    <a16:creationId xmlns:a16="http://schemas.microsoft.com/office/drawing/2014/main" id="{9B9F2FD7-E8E4-474E-8B13-59C6AF92AD63}"/>
                  </a:ext>
                </a:extLst>
              </p:cNvPr>
              <p:cNvGrpSpPr/>
              <p:nvPr/>
            </p:nvGrpSpPr>
            <p:grpSpPr>
              <a:xfrm>
                <a:off x="2398351" y="3557007"/>
                <a:ext cx="1730499" cy="2687587"/>
                <a:chOff x="1596549" y="3667073"/>
                <a:chExt cx="1730499" cy="2687587"/>
              </a:xfrm>
              <a:grpFill/>
            </p:grpSpPr>
            <p:grpSp>
              <p:nvGrpSpPr>
                <p:cNvPr id="19" name="Group 18">
                  <a:extLst>
                    <a:ext uri="{FF2B5EF4-FFF2-40B4-BE49-F238E27FC236}">
                      <a16:creationId xmlns:a16="http://schemas.microsoft.com/office/drawing/2014/main" id="{5F2BBD58-77FE-234C-9256-CF5AC006D747}"/>
                    </a:ext>
                  </a:extLst>
                </p:cNvPr>
                <p:cNvGrpSpPr/>
                <p:nvPr/>
              </p:nvGrpSpPr>
              <p:grpSpPr>
                <a:xfrm>
                  <a:off x="2231508" y="3667073"/>
                  <a:ext cx="1095540" cy="2087091"/>
                  <a:chOff x="2079108" y="4192008"/>
                  <a:chExt cx="1095540" cy="2087091"/>
                </a:xfrm>
                <a:grpFill/>
              </p:grpSpPr>
              <p:grpSp>
                <p:nvGrpSpPr>
                  <p:cNvPr id="43" name="Group 42">
                    <a:extLst>
                      <a:ext uri="{FF2B5EF4-FFF2-40B4-BE49-F238E27FC236}">
                        <a16:creationId xmlns:a16="http://schemas.microsoft.com/office/drawing/2014/main" id="{772CAAFC-41BB-6641-82D5-4315C9CC4828}"/>
                      </a:ext>
                    </a:extLst>
                  </p:cNvPr>
                  <p:cNvGrpSpPr/>
                  <p:nvPr/>
                </p:nvGrpSpPr>
                <p:grpSpPr>
                  <a:xfrm>
                    <a:off x="2394043" y="4192008"/>
                    <a:ext cx="780605" cy="1787518"/>
                    <a:chOff x="2394043" y="4192008"/>
                    <a:chExt cx="780605" cy="1787518"/>
                  </a:xfrm>
                  <a:grpFill/>
                </p:grpSpPr>
                <p:grpSp>
                  <p:nvGrpSpPr>
                    <p:cNvPr id="55" name="Group 54">
                      <a:extLst>
                        <a:ext uri="{FF2B5EF4-FFF2-40B4-BE49-F238E27FC236}">
                          <a16:creationId xmlns:a16="http://schemas.microsoft.com/office/drawing/2014/main" id="{E76FF946-EE3D-FE48-AA2E-94016ADC5EF4}"/>
                        </a:ext>
                      </a:extLst>
                    </p:cNvPr>
                    <p:cNvGrpSpPr/>
                    <p:nvPr/>
                  </p:nvGrpSpPr>
                  <p:grpSpPr>
                    <a:xfrm>
                      <a:off x="2394043" y="4192008"/>
                      <a:ext cx="550180" cy="1787518"/>
                      <a:chOff x="2394043" y="4192008"/>
                      <a:chExt cx="550180" cy="1787518"/>
                    </a:xfrm>
                    <a:grpFill/>
                  </p:grpSpPr>
                  <p:sp>
                    <p:nvSpPr>
                      <p:cNvPr id="61" name="Cube 60">
                        <a:extLst>
                          <a:ext uri="{FF2B5EF4-FFF2-40B4-BE49-F238E27FC236}">
                            <a16:creationId xmlns:a16="http://schemas.microsoft.com/office/drawing/2014/main" id="{57F8D05D-A5BF-114C-A304-2B2C7C66F5D9}"/>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62" name="Cube 61">
                        <a:extLst>
                          <a:ext uri="{FF2B5EF4-FFF2-40B4-BE49-F238E27FC236}">
                            <a16:creationId xmlns:a16="http://schemas.microsoft.com/office/drawing/2014/main" id="{29F7DC59-4561-DC43-871B-BFE56EBE1038}"/>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63" name="Cube 62">
                        <a:extLst>
                          <a:ext uri="{FF2B5EF4-FFF2-40B4-BE49-F238E27FC236}">
                            <a16:creationId xmlns:a16="http://schemas.microsoft.com/office/drawing/2014/main" id="{49816CAE-04DB-C049-A576-EB4BB2D69CFA}"/>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64" name="Cube 63">
                        <a:extLst>
                          <a:ext uri="{FF2B5EF4-FFF2-40B4-BE49-F238E27FC236}">
                            <a16:creationId xmlns:a16="http://schemas.microsoft.com/office/drawing/2014/main" id="{5FAF932F-BC9A-B049-87BB-B836C4E62DC3}"/>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nvGrpSpPr>
                    <p:cNvPr id="56" name="Group 55">
                      <a:extLst>
                        <a:ext uri="{FF2B5EF4-FFF2-40B4-BE49-F238E27FC236}">
                          <a16:creationId xmlns:a16="http://schemas.microsoft.com/office/drawing/2014/main" id="{18F326A8-A77D-DF4A-A84A-41B7A5C15551}"/>
                        </a:ext>
                      </a:extLst>
                    </p:cNvPr>
                    <p:cNvGrpSpPr/>
                    <p:nvPr/>
                  </p:nvGrpSpPr>
                  <p:grpSpPr>
                    <a:xfrm>
                      <a:off x="2624468" y="4192008"/>
                      <a:ext cx="550180" cy="1787518"/>
                      <a:chOff x="2394043" y="4192008"/>
                      <a:chExt cx="550180" cy="1787518"/>
                    </a:xfrm>
                    <a:grpFill/>
                  </p:grpSpPr>
                  <p:sp>
                    <p:nvSpPr>
                      <p:cNvPr id="57" name="Cube 56">
                        <a:extLst>
                          <a:ext uri="{FF2B5EF4-FFF2-40B4-BE49-F238E27FC236}">
                            <a16:creationId xmlns:a16="http://schemas.microsoft.com/office/drawing/2014/main" id="{1C155FA0-717A-E040-8094-F98C0BF01A64}"/>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58" name="Cube 57">
                        <a:extLst>
                          <a:ext uri="{FF2B5EF4-FFF2-40B4-BE49-F238E27FC236}">
                            <a16:creationId xmlns:a16="http://schemas.microsoft.com/office/drawing/2014/main" id="{B107656B-26BE-764D-B7EB-F8D6D080D097}"/>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59" name="Cube 58">
                        <a:extLst>
                          <a:ext uri="{FF2B5EF4-FFF2-40B4-BE49-F238E27FC236}">
                            <a16:creationId xmlns:a16="http://schemas.microsoft.com/office/drawing/2014/main" id="{64BD3964-1887-2648-AB16-11D11D1185F5}"/>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60" name="Cube 59">
                        <a:extLst>
                          <a:ext uri="{FF2B5EF4-FFF2-40B4-BE49-F238E27FC236}">
                            <a16:creationId xmlns:a16="http://schemas.microsoft.com/office/drawing/2014/main" id="{2430518F-6B6C-BF44-96DF-A473F4AFAF5B}"/>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grpSp>
                <p:nvGrpSpPr>
                  <p:cNvPr id="44" name="Group 43">
                    <a:extLst>
                      <a:ext uri="{FF2B5EF4-FFF2-40B4-BE49-F238E27FC236}">
                        <a16:creationId xmlns:a16="http://schemas.microsoft.com/office/drawing/2014/main" id="{BB55581F-24C6-E746-AF89-A5E7AE863A1A}"/>
                      </a:ext>
                    </a:extLst>
                  </p:cNvPr>
                  <p:cNvGrpSpPr/>
                  <p:nvPr/>
                </p:nvGrpSpPr>
                <p:grpSpPr>
                  <a:xfrm>
                    <a:off x="2079108" y="4491581"/>
                    <a:ext cx="780605" cy="1787518"/>
                    <a:chOff x="2394043" y="4192008"/>
                    <a:chExt cx="780605" cy="1787518"/>
                  </a:xfrm>
                  <a:grpFill/>
                </p:grpSpPr>
                <p:grpSp>
                  <p:nvGrpSpPr>
                    <p:cNvPr id="45" name="Group 44">
                      <a:extLst>
                        <a:ext uri="{FF2B5EF4-FFF2-40B4-BE49-F238E27FC236}">
                          <a16:creationId xmlns:a16="http://schemas.microsoft.com/office/drawing/2014/main" id="{3440AABD-D60C-2B42-A55B-E21943BDD7B5}"/>
                        </a:ext>
                      </a:extLst>
                    </p:cNvPr>
                    <p:cNvGrpSpPr/>
                    <p:nvPr/>
                  </p:nvGrpSpPr>
                  <p:grpSpPr>
                    <a:xfrm>
                      <a:off x="2394043" y="4192008"/>
                      <a:ext cx="550180" cy="1787518"/>
                      <a:chOff x="2394043" y="4192008"/>
                      <a:chExt cx="550180" cy="1787518"/>
                    </a:xfrm>
                    <a:grpFill/>
                  </p:grpSpPr>
                  <p:sp>
                    <p:nvSpPr>
                      <p:cNvPr id="51" name="Cube 50">
                        <a:extLst>
                          <a:ext uri="{FF2B5EF4-FFF2-40B4-BE49-F238E27FC236}">
                            <a16:creationId xmlns:a16="http://schemas.microsoft.com/office/drawing/2014/main" id="{DBA3F3F9-523B-134C-808D-49B5C99E9036}"/>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52" name="Cube 51">
                        <a:extLst>
                          <a:ext uri="{FF2B5EF4-FFF2-40B4-BE49-F238E27FC236}">
                            <a16:creationId xmlns:a16="http://schemas.microsoft.com/office/drawing/2014/main" id="{F121D82A-AF30-9A47-9520-37C2CFA876B9}"/>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53" name="Cube 52">
                        <a:extLst>
                          <a:ext uri="{FF2B5EF4-FFF2-40B4-BE49-F238E27FC236}">
                            <a16:creationId xmlns:a16="http://schemas.microsoft.com/office/drawing/2014/main" id="{897F4C22-9FCE-224A-A3CD-3EA444FCA6A6}"/>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54" name="Cube 53">
                        <a:extLst>
                          <a:ext uri="{FF2B5EF4-FFF2-40B4-BE49-F238E27FC236}">
                            <a16:creationId xmlns:a16="http://schemas.microsoft.com/office/drawing/2014/main" id="{E2230A0C-71DA-2E42-8D01-5ABBD65A38C1}"/>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nvGrpSpPr>
                    <p:cNvPr id="46" name="Group 45">
                      <a:extLst>
                        <a:ext uri="{FF2B5EF4-FFF2-40B4-BE49-F238E27FC236}">
                          <a16:creationId xmlns:a16="http://schemas.microsoft.com/office/drawing/2014/main" id="{FFFD035B-BA04-A747-96A2-1865F7714578}"/>
                        </a:ext>
                      </a:extLst>
                    </p:cNvPr>
                    <p:cNvGrpSpPr/>
                    <p:nvPr/>
                  </p:nvGrpSpPr>
                  <p:grpSpPr>
                    <a:xfrm>
                      <a:off x="2624468" y="4192008"/>
                      <a:ext cx="550180" cy="1787518"/>
                      <a:chOff x="2394043" y="4192008"/>
                      <a:chExt cx="550180" cy="1787518"/>
                    </a:xfrm>
                    <a:grpFill/>
                  </p:grpSpPr>
                  <p:sp>
                    <p:nvSpPr>
                      <p:cNvPr id="47" name="Cube 46">
                        <a:extLst>
                          <a:ext uri="{FF2B5EF4-FFF2-40B4-BE49-F238E27FC236}">
                            <a16:creationId xmlns:a16="http://schemas.microsoft.com/office/drawing/2014/main" id="{AFCAE8F2-8027-1541-AA9D-9A0DED2AB211}"/>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48" name="Cube 47">
                        <a:extLst>
                          <a:ext uri="{FF2B5EF4-FFF2-40B4-BE49-F238E27FC236}">
                            <a16:creationId xmlns:a16="http://schemas.microsoft.com/office/drawing/2014/main" id="{B52B20B6-D32A-0542-881B-347CF5AD4596}"/>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49" name="Cube 48">
                        <a:extLst>
                          <a:ext uri="{FF2B5EF4-FFF2-40B4-BE49-F238E27FC236}">
                            <a16:creationId xmlns:a16="http://schemas.microsoft.com/office/drawing/2014/main" id="{610C5371-9504-A242-8B7F-9AE16F3DB13E}"/>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50" name="Cube 49">
                        <a:extLst>
                          <a:ext uri="{FF2B5EF4-FFF2-40B4-BE49-F238E27FC236}">
                            <a16:creationId xmlns:a16="http://schemas.microsoft.com/office/drawing/2014/main" id="{FD7C1C93-A010-4144-9BA5-4665FE7EE6A7}"/>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grpSp>
            <p:grpSp>
              <p:nvGrpSpPr>
                <p:cNvPr id="20" name="Group 19">
                  <a:extLst>
                    <a:ext uri="{FF2B5EF4-FFF2-40B4-BE49-F238E27FC236}">
                      <a16:creationId xmlns:a16="http://schemas.microsoft.com/office/drawing/2014/main" id="{D7A865C1-A466-D349-8A96-B6E12C73CDB2}"/>
                    </a:ext>
                  </a:extLst>
                </p:cNvPr>
                <p:cNvGrpSpPr/>
                <p:nvPr/>
              </p:nvGrpSpPr>
              <p:grpSpPr>
                <a:xfrm>
                  <a:off x="1596549" y="4267569"/>
                  <a:ext cx="1095540" cy="2087091"/>
                  <a:chOff x="2079108" y="4192008"/>
                  <a:chExt cx="1095540" cy="2087091"/>
                </a:xfrm>
                <a:grpFill/>
              </p:grpSpPr>
              <p:grpSp>
                <p:nvGrpSpPr>
                  <p:cNvPr id="21" name="Group 20">
                    <a:extLst>
                      <a:ext uri="{FF2B5EF4-FFF2-40B4-BE49-F238E27FC236}">
                        <a16:creationId xmlns:a16="http://schemas.microsoft.com/office/drawing/2014/main" id="{616B4F22-025B-E244-9607-3CB90FC1B58D}"/>
                      </a:ext>
                    </a:extLst>
                  </p:cNvPr>
                  <p:cNvGrpSpPr/>
                  <p:nvPr/>
                </p:nvGrpSpPr>
                <p:grpSpPr>
                  <a:xfrm>
                    <a:off x="2394043" y="4192008"/>
                    <a:ext cx="780605" cy="1787518"/>
                    <a:chOff x="2394043" y="4192008"/>
                    <a:chExt cx="780605" cy="1787518"/>
                  </a:xfrm>
                  <a:grpFill/>
                </p:grpSpPr>
                <p:grpSp>
                  <p:nvGrpSpPr>
                    <p:cNvPr id="33" name="Group 32">
                      <a:extLst>
                        <a:ext uri="{FF2B5EF4-FFF2-40B4-BE49-F238E27FC236}">
                          <a16:creationId xmlns:a16="http://schemas.microsoft.com/office/drawing/2014/main" id="{90C11D19-8C41-7C41-A5BE-06F2DBB3EA56}"/>
                        </a:ext>
                      </a:extLst>
                    </p:cNvPr>
                    <p:cNvGrpSpPr/>
                    <p:nvPr/>
                  </p:nvGrpSpPr>
                  <p:grpSpPr>
                    <a:xfrm>
                      <a:off x="2394043" y="4192008"/>
                      <a:ext cx="550180" cy="1787518"/>
                      <a:chOff x="2394043" y="4192008"/>
                      <a:chExt cx="550180" cy="1787518"/>
                    </a:xfrm>
                    <a:grpFill/>
                  </p:grpSpPr>
                  <p:sp>
                    <p:nvSpPr>
                      <p:cNvPr id="39" name="Cube 38">
                        <a:extLst>
                          <a:ext uri="{FF2B5EF4-FFF2-40B4-BE49-F238E27FC236}">
                            <a16:creationId xmlns:a16="http://schemas.microsoft.com/office/drawing/2014/main" id="{396034B3-2A09-5043-8538-54A5376E740E}"/>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40" name="Cube 39">
                        <a:extLst>
                          <a:ext uri="{FF2B5EF4-FFF2-40B4-BE49-F238E27FC236}">
                            <a16:creationId xmlns:a16="http://schemas.microsoft.com/office/drawing/2014/main" id="{5E9E68B5-7DC5-3B4F-A0BD-F69BA50D8B77}"/>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41" name="Cube 40">
                        <a:extLst>
                          <a:ext uri="{FF2B5EF4-FFF2-40B4-BE49-F238E27FC236}">
                            <a16:creationId xmlns:a16="http://schemas.microsoft.com/office/drawing/2014/main" id="{B95F61CF-396D-1F42-A913-8E80811E9A0F}"/>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42" name="Cube 41">
                        <a:extLst>
                          <a:ext uri="{FF2B5EF4-FFF2-40B4-BE49-F238E27FC236}">
                            <a16:creationId xmlns:a16="http://schemas.microsoft.com/office/drawing/2014/main" id="{A5E20A54-23E9-0A48-896A-E4CC01C14116}"/>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nvGrpSpPr>
                    <p:cNvPr id="34" name="Group 33">
                      <a:extLst>
                        <a:ext uri="{FF2B5EF4-FFF2-40B4-BE49-F238E27FC236}">
                          <a16:creationId xmlns:a16="http://schemas.microsoft.com/office/drawing/2014/main" id="{D3DFC221-1ED9-C342-A61A-57ABCEA5770B}"/>
                        </a:ext>
                      </a:extLst>
                    </p:cNvPr>
                    <p:cNvGrpSpPr/>
                    <p:nvPr/>
                  </p:nvGrpSpPr>
                  <p:grpSpPr>
                    <a:xfrm>
                      <a:off x="2624468" y="4192008"/>
                      <a:ext cx="550180" cy="1787518"/>
                      <a:chOff x="2394043" y="4192008"/>
                      <a:chExt cx="550180" cy="1787518"/>
                    </a:xfrm>
                    <a:grpFill/>
                  </p:grpSpPr>
                  <p:sp>
                    <p:nvSpPr>
                      <p:cNvPr id="35" name="Cube 34">
                        <a:extLst>
                          <a:ext uri="{FF2B5EF4-FFF2-40B4-BE49-F238E27FC236}">
                            <a16:creationId xmlns:a16="http://schemas.microsoft.com/office/drawing/2014/main" id="{7107FCB0-8626-E943-B83C-092D3E731DEA}"/>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36" name="Cube 35">
                        <a:extLst>
                          <a:ext uri="{FF2B5EF4-FFF2-40B4-BE49-F238E27FC236}">
                            <a16:creationId xmlns:a16="http://schemas.microsoft.com/office/drawing/2014/main" id="{556AF0FB-5F69-E54A-BF07-A4EABDD5EAAE}"/>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37" name="Cube 36">
                        <a:extLst>
                          <a:ext uri="{FF2B5EF4-FFF2-40B4-BE49-F238E27FC236}">
                            <a16:creationId xmlns:a16="http://schemas.microsoft.com/office/drawing/2014/main" id="{DCD2E40D-C11A-2C4E-AA2D-084CCCA2F004}"/>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38" name="Cube 37">
                        <a:extLst>
                          <a:ext uri="{FF2B5EF4-FFF2-40B4-BE49-F238E27FC236}">
                            <a16:creationId xmlns:a16="http://schemas.microsoft.com/office/drawing/2014/main" id="{E9D8A672-17BA-0A45-A84E-BF8B7C371692}"/>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grpSp>
                <p:nvGrpSpPr>
                  <p:cNvPr id="22" name="Group 21">
                    <a:extLst>
                      <a:ext uri="{FF2B5EF4-FFF2-40B4-BE49-F238E27FC236}">
                        <a16:creationId xmlns:a16="http://schemas.microsoft.com/office/drawing/2014/main" id="{54DD41BD-15DA-8C4B-B2DE-5DC03D661123}"/>
                      </a:ext>
                    </a:extLst>
                  </p:cNvPr>
                  <p:cNvGrpSpPr/>
                  <p:nvPr/>
                </p:nvGrpSpPr>
                <p:grpSpPr>
                  <a:xfrm>
                    <a:off x="2079108" y="4491581"/>
                    <a:ext cx="780605" cy="1787518"/>
                    <a:chOff x="2394043" y="4192008"/>
                    <a:chExt cx="780605" cy="1787518"/>
                  </a:xfrm>
                  <a:grpFill/>
                </p:grpSpPr>
                <p:grpSp>
                  <p:nvGrpSpPr>
                    <p:cNvPr id="23" name="Group 22">
                      <a:extLst>
                        <a:ext uri="{FF2B5EF4-FFF2-40B4-BE49-F238E27FC236}">
                          <a16:creationId xmlns:a16="http://schemas.microsoft.com/office/drawing/2014/main" id="{7B20380E-719F-2C4D-BAAD-EB6DE974DE15}"/>
                        </a:ext>
                      </a:extLst>
                    </p:cNvPr>
                    <p:cNvGrpSpPr/>
                    <p:nvPr/>
                  </p:nvGrpSpPr>
                  <p:grpSpPr>
                    <a:xfrm>
                      <a:off x="2394043" y="4192008"/>
                      <a:ext cx="550180" cy="1787518"/>
                      <a:chOff x="2394043" y="4192008"/>
                      <a:chExt cx="550180" cy="1787518"/>
                    </a:xfrm>
                    <a:grpFill/>
                  </p:grpSpPr>
                  <p:sp>
                    <p:nvSpPr>
                      <p:cNvPr id="29" name="Cube 28">
                        <a:extLst>
                          <a:ext uri="{FF2B5EF4-FFF2-40B4-BE49-F238E27FC236}">
                            <a16:creationId xmlns:a16="http://schemas.microsoft.com/office/drawing/2014/main" id="{662AE6D1-DD68-4C4A-8A03-A1F3B68F8CED}"/>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30" name="Cube 29">
                        <a:extLst>
                          <a:ext uri="{FF2B5EF4-FFF2-40B4-BE49-F238E27FC236}">
                            <a16:creationId xmlns:a16="http://schemas.microsoft.com/office/drawing/2014/main" id="{0C80CE05-731C-4B4F-AF3F-713420E175E4}"/>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31" name="Cube 30">
                        <a:extLst>
                          <a:ext uri="{FF2B5EF4-FFF2-40B4-BE49-F238E27FC236}">
                            <a16:creationId xmlns:a16="http://schemas.microsoft.com/office/drawing/2014/main" id="{B8E6A770-1193-C14B-B8B4-945BEF92A0D3}"/>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32" name="Cube 31">
                        <a:extLst>
                          <a:ext uri="{FF2B5EF4-FFF2-40B4-BE49-F238E27FC236}">
                            <a16:creationId xmlns:a16="http://schemas.microsoft.com/office/drawing/2014/main" id="{168E7642-746B-DC46-98AB-CB50C5057789}"/>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nvGrpSpPr>
                    <p:cNvPr id="24" name="Group 23">
                      <a:extLst>
                        <a:ext uri="{FF2B5EF4-FFF2-40B4-BE49-F238E27FC236}">
                          <a16:creationId xmlns:a16="http://schemas.microsoft.com/office/drawing/2014/main" id="{9A8AD4EB-53DE-8440-997F-4907DA556B58}"/>
                        </a:ext>
                      </a:extLst>
                    </p:cNvPr>
                    <p:cNvGrpSpPr/>
                    <p:nvPr/>
                  </p:nvGrpSpPr>
                  <p:grpSpPr>
                    <a:xfrm>
                      <a:off x="2624468" y="4192008"/>
                      <a:ext cx="550180" cy="1787518"/>
                      <a:chOff x="2394043" y="4192008"/>
                      <a:chExt cx="550180" cy="1787518"/>
                    </a:xfrm>
                    <a:grpFill/>
                  </p:grpSpPr>
                  <p:sp>
                    <p:nvSpPr>
                      <p:cNvPr id="25" name="Cube 24">
                        <a:extLst>
                          <a:ext uri="{FF2B5EF4-FFF2-40B4-BE49-F238E27FC236}">
                            <a16:creationId xmlns:a16="http://schemas.microsoft.com/office/drawing/2014/main" id="{83DE6F82-E218-5541-8820-372E4B4A9821}"/>
                          </a:ext>
                        </a:extLst>
                      </p:cNvPr>
                      <p:cNvSpPr/>
                      <p:nvPr/>
                    </p:nvSpPr>
                    <p:spPr>
                      <a:xfrm>
                        <a:off x="2639423" y="41920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26" name="Cube 25">
                        <a:extLst>
                          <a:ext uri="{FF2B5EF4-FFF2-40B4-BE49-F238E27FC236}">
                            <a16:creationId xmlns:a16="http://schemas.microsoft.com/office/drawing/2014/main" id="{80F128E9-AE49-BE41-8E26-43647B529076}"/>
                          </a:ext>
                        </a:extLst>
                      </p:cNvPr>
                      <p:cNvSpPr/>
                      <p:nvPr/>
                    </p:nvSpPr>
                    <p:spPr>
                      <a:xfrm>
                        <a:off x="2554913" y="42692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27" name="Cube 26">
                        <a:extLst>
                          <a:ext uri="{FF2B5EF4-FFF2-40B4-BE49-F238E27FC236}">
                            <a16:creationId xmlns:a16="http://schemas.microsoft.com/office/drawing/2014/main" id="{C6DC54E9-3705-D146-9EDF-F38D229E0879}"/>
                          </a:ext>
                        </a:extLst>
                      </p:cNvPr>
                      <p:cNvSpPr/>
                      <p:nvPr/>
                    </p:nvSpPr>
                    <p:spPr>
                      <a:xfrm>
                        <a:off x="2478553" y="4344408"/>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sp>
                    <p:nvSpPr>
                      <p:cNvPr id="28" name="Cube 27">
                        <a:extLst>
                          <a:ext uri="{FF2B5EF4-FFF2-40B4-BE49-F238E27FC236}">
                            <a16:creationId xmlns:a16="http://schemas.microsoft.com/office/drawing/2014/main" id="{325092CB-AD5B-5D48-86C9-69396D46F505}"/>
                          </a:ext>
                        </a:extLst>
                      </p:cNvPr>
                      <p:cNvSpPr/>
                      <p:nvPr/>
                    </p:nvSpPr>
                    <p:spPr>
                      <a:xfrm>
                        <a:off x="2394043" y="4421659"/>
                        <a:ext cx="304800" cy="1557867"/>
                      </a:xfrm>
                      <a:prstGeom prst="cub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R"/>
                      </a:p>
                    </p:txBody>
                  </p:sp>
                </p:grpSp>
              </p:grpSp>
            </p:grpSp>
          </p:grpSp>
        </p:grpSp>
        <p:cxnSp>
          <p:nvCxnSpPr>
            <p:cNvPr id="9" name="Straight Arrow Connector 8">
              <a:extLst>
                <a:ext uri="{FF2B5EF4-FFF2-40B4-BE49-F238E27FC236}">
                  <a16:creationId xmlns:a16="http://schemas.microsoft.com/office/drawing/2014/main" id="{59239367-8CAB-254C-A156-3102FE1C7C19}"/>
                </a:ext>
              </a:extLst>
            </p:cNvPr>
            <p:cNvCxnSpPr>
              <a:cxnSpLocks/>
            </p:cNvCxnSpPr>
            <p:nvPr/>
          </p:nvCxnSpPr>
          <p:spPr>
            <a:xfrm>
              <a:off x="902647" y="4837485"/>
              <a:ext cx="26252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1A94C2F-46C0-CD4B-94AA-35E24DBF30AA}"/>
                </a:ext>
              </a:extLst>
            </p:cNvPr>
            <p:cNvSpPr txBox="1"/>
            <p:nvPr/>
          </p:nvSpPr>
          <p:spPr>
            <a:xfrm>
              <a:off x="577194" y="4438557"/>
              <a:ext cx="1347550" cy="338554"/>
            </a:xfrm>
            <a:prstGeom prst="rect">
              <a:avLst/>
            </a:prstGeom>
            <a:noFill/>
          </p:spPr>
          <p:txBody>
            <a:bodyPr wrap="square" rtlCol="0">
              <a:spAutoFit/>
            </a:bodyPr>
            <a:lstStyle/>
            <a:p>
              <a:r>
                <a:rPr lang="en-FR" sz="1600" dirty="0"/>
                <a:t>5 GeV gamma</a:t>
              </a:r>
            </a:p>
          </p:txBody>
        </p:sp>
        <p:cxnSp>
          <p:nvCxnSpPr>
            <p:cNvPr id="11" name="Straight Arrow Connector 10">
              <a:extLst>
                <a:ext uri="{FF2B5EF4-FFF2-40B4-BE49-F238E27FC236}">
                  <a16:creationId xmlns:a16="http://schemas.microsoft.com/office/drawing/2014/main" id="{53F712D1-1A07-6A45-9B5B-754FD23110D9}"/>
                </a:ext>
              </a:extLst>
            </p:cNvPr>
            <p:cNvCxnSpPr>
              <a:cxnSpLocks/>
            </p:cNvCxnSpPr>
            <p:nvPr/>
          </p:nvCxnSpPr>
          <p:spPr>
            <a:xfrm>
              <a:off x="516572" y="5826175"/>
              <a:ext cx="98865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8ED2F9D-875F-0D48-88B2-574062A7BE53}"/>
                </a:ext>
              </a:extLst>
            </p:cNvPr>
            <p:cNvCxnSpPr>
              <a:cxnSpLocks/>
            </p:cNvCxnSpPr>
            <p:nvPr/>
          </p:nvCxnSpPr>
          <p:spPr>
            <a:xfrm flipV="1">
              <a:off x="514325" y="5074804"/>
              <a:ext cx="2509" cy="7513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82990A8-2A2E-D042-87CB-F16BCDB4688B}"/>
                </a:ext>
              </a:extLst>
            </p:cNvPr>
            <p:cNvCxnSpPr>
              <a:cxnSpLocks/>
            </p:cNvCxnSpPr>
            <p:nvPr/>
          </p:nvCxnSpPr>
          <p:spPr>
            <a:xfrm>
              <a:off x="516753" y="5821987"/>
              <a:ext cx="370268" cy="4085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D3D53DE-5508-D24F-959E-C87844E7DE20}"/>
                </a:ext>
              </a:extLst>
            </p:cNvPr>
            <p:cNvSpPr txBox="1"/>
            <p:nvPr/>
          </p:nvSpPr>
          <p:spPr>
            <a:xfrm>
              <a:off x="475875" y="6009347"/>
              <a:ext cx="350906" cy="338554"/>
            </a:xfrm>
            <a:prstGeom prst="rect">
              <a:avLst/>
            </a:prstGeom>
            <a:noFill/>
          </p:spPr>
          <p:txBody>
            <a:bodyPr wrap="square" rtlCol="0">
              <a:spAutoFit/>
            </a:bodyPr>
            <a:lstStyle/>
            <a:p>
              <a:r>
                <a:rPr lang="en-FR" sz="1600" dirty="0"/>
                <a:t>X</a:t>
              </a:r>
            </a:p>
          </p:txBody>
        </p:sp>
        <p:sp>
          <p:nvSpPr>
            <p:cNvPr id="15" name="TextBox 14">
              <a:extLst>
                <a:ext uri="{FF2B5EF4-FFF2-40B4-BE49-F238E27FC236}">
                  <a16:creationId xmlns:a16="http://schemas.microsoft.com/office/drawing/2014/main" id="{9FAB0F3C-F89D-A446-ACD9-6E9B4C3CBD71}"/>
                </a:ext>
              </a:extLst>
            </p:cNvPr>
            <p:cNvSpPr txBox="1"/>
            <p:nvPr/>
          </p:nvSpPr>
          <p:spPr>
            <a:xfrm>
              <a:off x="209131" y="4962259"/>
              <a:ext cx="350906" cy="338554"/>
            </a:xfrm>
            <a:prstGeom prst="rect">
              <a:avLst/>
            </a:prstGeom>
            <a:noFill/>
          </p:spPr>
          <p:txBody>
            <a:bodyPr wrap="square" rtlCol="0">
              <a:spAutoFit/>
            </a:bodyPr>
            <a:lstStyle/>
            <a:p>
              <a:r>
                <a:rPr lang="en-FR" sz="1600" dirty="0"/>
                <a:t>Y</a:t>
              </a:r>
            </a:p>
          </p:txBody>
        </p:sp>
        <p:sp>
          <p:nvSpPr>
            <p:cNvPr id="16" name="TextBox 15">
              <a:extLst>
                <a:ext uri="{FF2B5EF4-FFF2-40B4-BE49-F238E27FC236}">
                  <a16:creationId xmlns:a16="http://schemas.microsoft.com/office/drawing/2014/main" id="{548DF16B-4D5E-E14A-93E6-E625D351C99D}"/>
                </a:ext>
              </a:extLst>
            </p:cNvPr>
            <p:cNvSpPr txBox="1"/>
            <p:nvPr/>
          </p:nvSpPr>
          <p:spPr>
            <a:xfrm>
              <a:off x="1213739" y="5820617"/>
              <a:ext cx="350906" cy="338554"/>
            </a:xfrm>
            <a:prstGeom prst="rect">
              <a:avLst/>
            </a:prstGeom>
            <a:noFill/>
          </p:spPr>
          <p:txBody>
            <a:bodyPr wrap="square" rtlCol="0">
              <a:spAutoFit/>
            </a:bodyPr>
            <a:lstStyle/>
            <a:p>
              <a:r>
                <a:rPr lang="en-FR" sz="1600" dirty="0"/>
                <a:t>Z</a:t>
              </a:r>
            </a:p>
          </p:txBody>
        </p:sp>
      </p:grpSp>
      <p:pic>
        <p:nvPicPr>
          <p:cNvPr id="111" name="Picture 110" descr="Chart&#10;&#10;Description automatically generated with medium confidence">
            <a:extLst>
              <a:ext uri="{FF2B5EF4-FFF2-40B4-BE49-F238E27FC236}">
                <a16:creationId xmlns:a16="http://schemas.microsoft.com/office/drawing/2014/main" id="{A3758AB2-509E-414B-9AB3-88A92445B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8018" y="245858"/>
            <a:ext cx="3989070" cy="2708910"/>
          </a:xfrm>
          <a:prstGeom prst="rect">
            <a:avLst/>
          </a:prstGeom>
        </p:spPr>
      </p:pic>
      <p:pic>
        <p:nvPicPr>
          <p:cNvPr id="112" name="Picture 111" descr="Chart, diagram&#10;&#10;Description automatically generated">
            <a:extLst>
              <a:ext uri="{FF2B5EF4-FFF2-40B4-BE49-F238E27FC236}">
                <a16:creationId xmlns:a16="http://schemas.microsoft.com/office/drawing/2014/main" id="{07446FE6-B402-204F-B921-456C8B899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180" y="3025614"/>
            <a:ext cx="3989070" cy="2708910"/>
          </a:xfrm>
          <a:prstGeom prst="rect">
            <a:avLst/>
          </a:prstGeom>
        </p:spPr>
      </p:pic>
    </p:spTree>
    <p:extLst>
      <p:ext uri="{BB962C8B-B14F-4D97-AF65-F5344CB8AC3E}">
        <p14:creationId xmlns:p14="http://schemas.microsoft.com/office/powerpoint/2010/main" val="1390853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376A-E473-CB48-89F8-E796C4C26480}"/>
              </a:ext>
            </a:extLst>
          </p:cNvPr>
          <p:cNvSpPr>
            <a:spLocks noGrp="1"/>
          </p:cNvSpPr>
          <p:nvPr>
            <p:ph type="title"/>
          </p:nvPr>
        </p:nvSpPr>
        <p:spPr/>
        <p:txBody>
          <a:bodyPr/>
          <a:lstStyle/>
          <a:p>
            <a:r>
              <a:rPr lang="en-GB" dirty="0"/>
              <a:t>MC standalone - Digitization</a:t>
            </a:r>
          </a:p>
        </p:txBody>
      </p:sp>
      <p:sp>
        <p:nvSpPr>
          <p:cNvPr id="3" name="Content Placeholder 2">
            <a:extLst>
              <a:ext uri="{FF2B5EF4-FFF2-40B4-BE49-F238E27FC236}">
                <a16:creationId xmlns:a16="http://schemas.microsoft.com/office/drawing/2014/main" id="{5EA3AE87-D12D-B54F-A3E2-EFBD562FDDE7}"/>
              </a:ext>
            </a:extLst>
          </p:cNvPr>
          <p:cNvSpPr>
            <a:spLocks noGrp="1"/>
          </p:cNvSpPr>
          <p:nvPr>
            <p:ph idx="1"/>
          </p:nvPr>
        </p:nvSpPr>
        <p:spPr>
          <a:xfrm>
            <a:off x="93141" y="966972"/>
            <a:ext cx="5868468" cy="3374142"/>
          </a:xfrm>
        </p:spPr>
        <p:txBody>
          <a:bodyPr>
            <a:normAutofit fontScale="70000" lnSpcReduction="20000"/>
          </a:bodyPr>
          <a:lstStyle/>
          <a:p>
            <a:r>
              <a:rPr lang="en-GB" dirty="0"/>
              <a:t>Charge sharing among neighbouring strips will be an important source of systematic uncertainty in the beam profile reconstruction</a:t>
            </a:r>
          </a:p>
          <a:p>
            <a:r>
              <a:rPr lang="en-GB" dirty="0"/>
              <a:t>It can be studied using </a:t>
            </a:r>
            <a:r>
              <a:rPr lang="en-GB" dirty="0" err="1"/>
              <a:t>Ramo</a:t>
            </a:r>
            <a:r>
              <a:rPr lang="en-GB" dirty="0"/>
              <a:t>-Shockley theorem</a:t>
            </a:r>
          </a:p>
          <a:p>
            <a:r>
              <a:rPr lang="en-GB" dirty="0"/>
              <a:t>First geometry implemented and weighting fields will be the basis for signal digitization in MC</a:t>
            </a:r>
          </a:p>
          <a:p>
            <a:r>
              <a:rPr lang="en-GB" dirty="0"/>
              <a:t>CCE will change with irradiation (common problem for all the solid state detectors material)</a:t>
            </a:r>
          </a:p>
          <a:p>
            <a:pPr lvl="1"/>
            <a:r>
              <a:rPr lang="en-GB" dirty="0"/>
              <a:t>To be studied with MC and TB </a:t>
            </a:r>
          </a:p>
        </p:txBody>
      </p:sp>
      <p:sp>
        <p:nvSpPr>
          <p:cNvPr id="4" name="Date Placeholder 3">
            <a:extLst>
              <a:ext uri="{FF2B5EF4-FFF2-40B4-BE49-F238E27FC236}">
                <a16:creationId xmlns:a16="http://schemas.microsoft.com/office/drawing/2014/main" id="{6040312C-36FF-4842-8324-9A5EC59C6C85}"/>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28A00398-72DE-D64D-91C7-83FB897B3E76}"/>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ABF7F1A2-458E-9A4F-AB11-8FB648CF432D}"/>
              </a:ext>
            </a:extLst>
          </p:cNvPr>
          <p:cNvSpPr>
            <a:spLocks noGrp="1"/>
          </p:cNvSpPr>
          <p:nvPr>
            <p:ph type="sldNum" sz="quarter" idx="12"/>
          </p:nvPr>
        </p:nvSpPr>
        <p:spPr/>
        <p:txBody>
          <a:bodyPr/>
          <a:lstStyle/>
          <a:p>
            <a:fld id="{4937FEE4-6955-6144-97DB-3F8891831B30}" type="slidenum">
              <a:rPr lang="en-GB" smtClean="0"/>
              <a:pPr/>
              <a:t>13</a:t>
            </a:fld>
            <a:endParaRPr lang="en-GB" dirty="0"/>
          </a:p>
        </p:txBody>
      </p:sp>
      <p:grpSp>
        <p:nvGrpSpPr>
          <p:cNvPr id="17" name="Group 16">
            <a:extLst>
              <a:ext uri="{FF2B5EF4-FFF2-40B4-BE49-F238E27FC236}">
                <a16:creationId xmlns:a16="http://schemas.microsoft.com/office/drawing/2014/main" id="{1AE22BFD-06F8-EA41-A70D-1E582EE6E63E}"/>
              </a:ext>
            </a:extLst>
          </p:cNvPr>
          <p:cNvGrpSpPr/>
          <p:nvPr/>
        </p:nvGrpSpPr>
        <p:grpSpPr>
          <a:xfrm>
            <a:off x="790593" y="4423124"/>
            <a:ext cx="4043208" cy="2275128"/>
            <a:chOff x="482873" y="869156"/>
            <a:chExt cx="4043208" cy="2275128"/>
          </a:xfrm>
        </p:grpSpPr>
        <p:pic>
          <p:nvPicPr>
            <p:cNvPr id="18" name="Picture 17">
              <a:extLst>
                <a:ext uri="{FF2B5EF4-FFF2-40B4-BE49-F238E27FC236}">
                  <a16:creationId xmlns:a16="http://schemas.microsoft.com/office/drawing/2014/main" id="{C2741A4E-52DA-E046-A16E-6A06879CF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874" y="869156"/>
              <a:ext cx="4043207" cy="2275128"/>
            </a:xfrm>
            <a:prstGeom prst="rect">
              <a:avLst/>
            </a:prstGeom>
          </p:spPr>
        </p:pic>
        <p:sp>
          <p:nvSpPr>
            <p:cNvPr id="19" name="TextBox 18">
              <a:extLst>
                <a:ext uri="{FF2B5EF4-FFF2-40B4-BE49-F238E27FC236}">
                  <a16:creationId xmlns:a16="http://schemas.microsoft.com/office/drawing/2014/main" id="{A824416D-2464-3445-BC3F-3E015933971F}"/>
                </a:ext>
              </a:extLst>
            </p:cNvPr>
            <p:cNvSpPr txBox="1"/>
            <p:nvPr/>
          </p:nvSpPr>
          <p:spPr>
            <a:xfrm rot="5400000">
              <a:off x="1345822" y="1386404"/>
              <a:ext cx="872355" cy="276999"/>
            </a:xfrm>
            <a:prstGeom prst="rect">
              <a:avLst/>
            </a:prstGeom>
            <a:noFill/>
          </p:spPr>
          <p:txBody>
            <a:bodyPr wrap="none" rtlCol="0">
              <a:spAutoFit/>
            </a:bodyPr>
            <a:lstStyle/>
            <a:p>
              <a:r>
                <a:rPr lang="en-US" sz="1200" dirty="0"/>
                <a:t>Gap 20 µm</a:t>
              </a:r>
              <a:endParaRPr lang="de-DE" sz="1200" dirty="0"/>
            </a:p>
          </p:txBody>
        </p:sp>
        <p:sp>
          <p:nvSpPr>
            <p:cNvPr id="20" name="TextBox 19">
              <a:extLst>
                <a:ext uri="{FF2B5EF4-FFF2-40B4-BE49-F238E27FC236}">
                  <a16:creationId xmlns:a16="http://schemas.microsoft.com/office/drawing/2014/main" id="{0FEA6373-FF95-AC44-A633-4BBAD15B7867}"/>
                </a:ext>
              </a:extLst>
            </p:cNvPr>
            <p:cNvSpPr txBox="1"/>
            <p:nvPr/>
          </p:nvSpPr>
          <p:spPr>
            <a:xfrm>
              <a:off x="2282674" y="2292851"/>
              <a:ext cx="1408078" cy="369332"/>
            </a:xfrm>
            <a:prstGeom prst="rect">
              <a:avLst/>
            </a:prstGeom>
            <a:noFill/>
          </p:spPr>
          <p:txBody>
            <a:bodyPr wrap="none" rtlCol="0">
              <a:spAutoFit/>
            </a:bodyPr>
            <a:lstStyle/>
            <a:p>
              <a:r>
                <a:rPr lang="en-US" sz="1400" dirty="0" err="1"/>
                <a:t>Neighbour</a:t>
              </a:r>
              <a:r>
                <a:rPr lang="en-US" dirty="0"/>
                <a:t> </a:t>
              </a:r>
              <a:r>
                <a:rPr lang="en-US" sz="1400" dirty="0"/>
                <a:t>strips</a:t>
              </a:r>
              <a:endParaRPr lang="de-DE" dirty="0"/>
            </a:p>
          </p:txBody>
        </p:sp>
        <p:sp>
          <p:nvSpPr>
            <p:cNvPr id="21" name="TextBox 20">
              <a:extLst>
                <a:ext uri="{FF2B5EF4-FFF2-40B4-BE49-F238E27FC236}">
                  <a16:creationId xmlns:a16="http://schemas.microsoft.com/office/drawing/2014/main" id="{A4693E29-FD6E-4540-BE2E-3157F1385C11}"/>
                </a:ext>
              </a:extLst>
            </p:cNvPr>
            <p:cNvSpPr txBox="1"/>
            <p:nvPr/>
          </p:nvSpPr>
          <p:spPr>
            <a:xfrm>
              <a:off x="2880511" y="1586563"/>
              <a:ext cx="995785" cy="369332"/>
            </a:xfrm>
            <a:prstGeom prst="rect">
              <a:avLst/>
            </a:prstGeom>
            <a:noFill/>
          </p:spPr>
          <p:txBody>
            <a:bodyPr wrap="none" rtlCol="0">
              <a:spAutoFit/>
            </a:bodyPr>
            <a:lstStyle/>
            <a:p>
              <a:r>
                <a:rPr lang="en-US" dirty="0"/>
                <a:t>99% CCE</a:t>
              </a:r>
              <a:endParaRPr lang="en-DE" dirty="0"/>
            </a:p>
          </p:txBody>
        </p:sp>
        <p:grpSp>
          <p:nvGrpSpPr>
            <p:cNvPr id="22" name="Group 21">
              <a:extLst>
                <a:ext uri="{FF2B5EF4-FFF2-40B4-BE49-F238E27FC236}">
                  <a16:creationId xmlns:a16="http://schemas.microsoft.com/office/drawing/2014/main" id="{BA60DDC2-F687-7840-ABBA-CB82EF9CEA05}"/>
                </a:ext>
              </a:extLst>
            </p:cNvPr>
            <p:cNvGrpSpPr/>
            <p:nvPr/>
          </p:nvGrpSpPr>
          <p:grpSpPr>
            <a:xfrm>
              <a:off x="482873" y="2344384"/>
              <a:ext cx="4039403" cy="340287"/>
              <a:chOff x="482873" y="2344384"/>
              <a:chExt cx="4039403" cy="340287"/>
            </a:xfrm>
          </p:grpSpPr>
          <p:cxnSp>
            <p:nvCxnSpPr>
              <p:cNvPr id="24" name="Straight Arrow Connector 23">
                <a:extLst>
                  <a:ext uri="{FF2B5EF4-FFF2-40B4-BE49-F238E27FC236}">
                    <a16:creationId xmlns:a16="http://schemas.microsoft.com/office/drawing/2014/main" id="{FC14153D-043C-4C47-8176-0EB4500B4AC8}"/>
                  </a:ext>
                </a:extLst>
              </p:cNvPr>
              <p:cNvCxnSpPr/>
              <p:nvPr/>
            </p:nvCxnSpPr>
            <p:spPr>
              <a:xfrm flipH="1">
                <a:off x="482873" y="2675395"/>
                <a:ext cx="1117326" cy="0"/>
              </a:xfrm>
              <a:prstGeom prst="straightConnector1">
                <a:avLst/>
              </a:prstGeom>
              <a:ln w="28575">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570E8F1-BC35-744B-B149-02110E0AF473}"/>
                  </a:ext>
                </a:extLst>
              </p:cNvPr>
              <p:cNvSpPr txBox="1"/>
              <p:nvPr/>
            </p:nvSpPr>
            <p:spPr>
              <a:xfrm>
                <a:off x="599749" y="2344384"/>
                <a:ext cx="883575"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Signal strip</a:t>
                </a:r>
                <a:endParaRPr lang="en-DE" sz="1200" dirty="0">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4FAE1109-8617-1340-9219-8F085349EAD2}"/>
                  </a:ext>
                </a:extLst>
              </p:cNvPr>
              <p:cNvCxnSpPr>
                <a:cxnSpLocks/>
              </p:cNvCxnSpPr>
              <p:nvPr/>
            </p:nvCxnSpPr>
            <p:spPr>
              <a:xfrm flipH="1">
                <a:off x="1866401" y="2684671"/>
                <a:ext cx="2655875" cy="0"/>
              </a:xfrm>
              <a:prstGeom prst="straightConnector1">
                <a:avLst/>
              </a:prstGeom>
              <a:ln w="28575">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7C0B7D9E-7003-3149-B999-BA69E07DFBA2}"/>
                </a:ext>
              </a:extLst>
            </p:cNvPr>
            <p:cNvSpPr/>
            <p:nvPr/>
          </p:nvSpPr>
          <p:spPr>
            <a:xfrm>
              <a:off x="1612590" y="1163021"/>
              <a:ext cx="262397" cy="1676396"/>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37" name="Group 36">
            <a:extLst>
              <a:ext uri="{FF2B5EF4-FFF2-40B4-BE49-F238E27FC236}">
                <a16:creationId xmlns:a16="http://schemas.microsoft.com/office/drawing/2014/main" id="{1F03208C-2D7E-7441-A4D3-9094DB931255}"/>
              </a:ext>
            </a:extLst>
          </p:cNvPr>
          <p:cNvGrpSpPr/>
          <p:nvPr/>
        </p:nvGrpSpPr>
        <p:grpSpPr>
          <a:xfrm>
            <a:off x="6232533" y="4372299"/>
            <a:ext cx="4043210" cy="2275128"/>
            <a:chOff x="479066" y="3266274"/>
            <a:chExt cx="4043210" cy="2275128"/>
          </a:xfrm>
        </p:grpSpPr>
        <p:pic>
          <p:nvPicPr>
            <p:cNvPr id="38" name="Picture 37">
              <a:extLst>
                <a:ext uri="{FF2B5EF4-FFF2-40B4-BE49-F238E27FC236}">
                  <a16:creationId xmlns:a16="http://schemas.microsoft.com/office/drawing/2014/main" id="{68FEF663-107A-6B4D-959E-68C13B65E3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066" y="3266274"/>
              <a:ext cx="4043210" cy="2275128"/>
            </a:xfrm>
            <a:prstGeom prst="rect">
              <a:avLst/>
            </a:prstGeom>
          </p:spPr>
        </p:pic>
        <p:sp>
          <p:nvSpPr>
            <p:cNvPr id="39" name="TextBox 38">
              <a:extLst>
                <a:ext uri="{FF2B5EF4-FFF2-40B4-BE49-F238E27FC236}">
                  <a16:creationId xmlns:a16="http://schemas.microsoft.com/office/drawing/2014/main" id="{18BC002C-9D30-BE4A-8C25-0AE85F7B9066}"/>
                </a:ext>
              </a:extLst>
            </p:cNvPr>
            <p:cNvSpPr txBox="1"/>
            <p:nvPr/>
          </p:nvSpPr>
          <p:spPr>
            <a:xfrm>
              <a:off x="2819400" y="4034506"/>
              <a:ext cx="995785" cy="369332"/>
            </a:xfrm>
            <a:prstGeom prst="rect">
              <a:avLst/>
            </a:prstGeom>
            <a:noFill/>
          </p:spPr>
          <p:txBody>
            <a:bodyPr wrap="none" rtlCol="0">
              <a:spAutoFit/>
            </a:bodyPr>
            <a:lstStyle/>
            <a:p>
              <a:r>
                <a:rPr lang="en-US" dirty="0"/>
                <a:t>50% CCE</a:t>
              </a:r>
              <a:endParaRPr lang="en-DE" dirty="0"/>
            </a:p>
          </p:txBody>
        </p:sp>
        <p:sp>
          <p:nvSpPr>
            <p:cNvPr id="40" name="TextBox 39">
              <a:extLst>
                <a:ext uri="{FF2B5EF4-FFF2-40B4-BE49-F238E27FC236}">
                  <a16:creationId xmlns:a16="http://schemas.microsoft.com/office/drawing/2014/main" id="{DB4B48F8-7D0A-2E42-866C-9BD8E7CEDDBF}"/>
                </a:ext>
              </a:extLst>
            </p:cNvPr>
            <p:cNvSpPr txBox="1"/>
            <p:nvPr/>
          </p:nvSpPr>
          <p:spPr>
            <a:xfrm>
              <a:off x="2556908" y="4525828"/>
              <a:ext cx="1408078" cy="369332"/>
            </a:xfrm>
            <a:prstGeom prst="rect">
              <a:avLst/>
            </a:prstGeom>
            <a:noFill/>
          </p:spPr>
          <p:txBody>
            <a:bodyPr wrap="none" rtlCol="0">
              <a:spAutoFit/>
            </a:bodyPr>
            <a:lstStyle/>
            <a:p>
              <a:r>
                <a:rPr lang="en-US" sz="1400" dirty="0" err="1"/>
                <a:t>Neighbour</a:t>
              </a:r>
              <a:r>
                <a:rPr lang="en-US" dirty="0"/>
                <a:t> </a:t>
              </a:r>
              <a:r>
                <a:rPr lang="en-US" sz="1400" dirty="0"/>
                <a:t>strips</a:t>
              </a:r>
              <a:endParaRPr lang="de-DE" dirty="0"/>
            </a:p>
          </p:txBody>
        </p:sp>
        <p:grpSp>
          <p:nvGrpSpPr>
            <p:cNvPr id="41" name="Group 40">
              <a:extLst>
                <a:ext uri="{FF2B5EF4-FFF2-40B4-BE49-F238E27FC236}">
                  <a16:creationId xmlns:a16="http://schemas.microsoft.com/office/drawing/2014/main" id="{02CF3EB5-DC58-6746-B9C8-713D131638FF}"/>
                </a:ext>
              </a:extLst>
            </p:cNvPr>
            <p:cNvGrpSpPr/>
            <p:nvPr/>
          </p:nvGrpSpPr>
          <p:grpSpPr>
            <a:xfrm>
              <a:off x="482873" y="4684528"/>
              <a:ext cx="4039403" cy="340287"/>
              <a:chOff x="482873" y="2344384"/>
              <a:chExt cx="4039403" cy="340287"/>
            </a:xfrm>
          </p:grpSpPr>
          <p:cxnSp>
            <p:nvCxnSpPr>
              <p:cNvPr id="43" name="Straight Arrow Connector 42">
                <a:extLst>
                  <a:ext uri="{FF2B5EF4-FFF2-40B4-BE49-F238E27FC236}">
                    <a16:creationId xmlns:a16="http://schemas.microsoft.com/office/drawing/2014/main" id="{0C1B9ADF-6DE2-3B48-BBD2-9801A31D8E74}"/>
                  </a:ext>
                </a:extLst>
              </p:cNvPr>
              <p:cNvCxnSpPr/>
              <p:nvPr/>
            </p:nvCxnSpPr>
            <p:spPr>
              <a:xfrm flipH="1">
                <a:off x="482873" y="2675395"/>
                <a:ext cx="1117326" cy="0"/>
              </a:xfrm>
              <a:prstGeom prst="straightConnector1">
                <a:avLst/>
              </a:prstGeom>
              <a:ln w="28575">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80B514C-72EE-374F-83D1-A6914339EB90}"/>
                  </a:ext>
                </a:extLst>
              </p:cNvPr>
              <p:cNvSpPr txBox="1"/>
              <p:nvPr/>
            </p:nvSpPr>
            <p:spPr>
              <a:xfrm>
                <a:off x="599749" y="2344384"/>
                <a:ext cx="883575"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Signal strip</a:t>
                </a:r>
                <a:endParaRPr lang="en-DE" sz="1200" dirty="0">
                  <a:latin typeface="Arial" panose="020B0604020202020204" pitchFamily="34" charset="0"/>
                  <a:cs typeface="Arial" panose="020B0604020202020204" pitchFamily="34" charset="0"/>
                </a:endParaRPr>
              </a:p>
            </p:txBody>
          </p:sp>
          <p:cxnSp>
            <p:nvCxnSpPr>
              <p:cNvPr id="45" name="Straight Arrow Connector 44">
                <a:extLst>
                  <a:ext uri="{FF2B5EF4-FFF2-40B4-BE49-F238E27FC236}">
                    <a16:creationId xmlns:a16="http://schemas.microsoft.com/office/drawing/2014/main" id="{10DED0B2-BF1C-3349-B061-FEDE1884F860}"/>
                  </a:ext>
                </a:extLst>
              </p:cNvPr>
              <p:cNvCxnSpPr>
                <a:cxnSpLocks/>
              </p:cNvCxnSpPr>
              <p:nvPr/>
            </p:nvCxnSpPr>
            <p:spPr>
              <a:xfrm flipH="1">
                <a:off x="1866401" y="2684671"/>
                <a:ext cx="2655875" cy="0"/>
              </a:xfrm>
              <a:prstGeom prst="straightConnector1">
                <a:avLst/>
              </a:prstGeom>
              <a:ln w="28575">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A3B5052E-A7AD-2444-8E31-FF0E3E06F8F9}"/>
                </a:ext>
              </a:extLst>
            </p:cNvPr>
            <p:cNvSpPr/>
            <p:nvPr/>
          </p:nvSpPr>
          <p:spPr>
            <a:xfrm>
              <a:off x="1606481" y="3560139"/>
              <a:ext cx="262397" cy="1676396"/>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pic>
        <p:nvPicPr>
          <p:cNvPr id="46" name="Picture 45">
            <a:extLst>
              <a:ext uri="{FF2B5EF4-FFF2-40B4-BE49-F238E27FC236}">
                <a16:creationId xmlns:a16="http://schemas.microsoft.com/office/drawing/2014/main" id="{4E7F4BCF-B8E5-854C-BF96-4AF3825B5400}"/>
              </a:ext>
            </a:extLst>
          </p:cNvPr>
          <p:cNvPicPr>
            <a:picLocks noChangeAspect="1"/>
          </p:cNvPicPr>
          <p:nvPr/>
        </p:nvPicPr>
        <p:blipFill>
          <a:blip r:embed="rId4"/>
          <a:stretch>
            <a:fillRect/>
          </a:stretch>
        </p:blipFill>
        <p:spPr>
          <a:xfrm>
            <a:off x="6202275" y="895572"/>
            <a:ext cx="5231536" cy="2989449"/>
          </a:xfrm>
          <a:prstGeom prst="rect">
            <a:avLst/>
          </a:prstGeom>
        </p:spPr>
      </p:pic>
    </p:spTree>
    <p:extLst>
      <p:ext uri="{BB962C8B-B14F-4D97-AF65-F5344CB8AC3E}">
        <p14:creationId xmlns:p14="http://schemas.microsoft.com/office/powerpoint/2010/main" val="2205548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D65F-10F2-9C41-B534-0BA058098BEF}"/>
              </a:ext>
            </a:extLst>
          </p:cNvPr>
          <p:cNvSpPr>
            <a:spLocks noGrp="1"/>
          </p:cNvSpPr>
          <p:nvPr>
            <p:ph type="title"/>
          </p:nvPr>
        </p:nvSpPr>
        <p:spPr/>
        <p:txBody>
          <a:bodyPr>
            <a:noAutofit/>
          </a:bodyPr>
          <a:lstStyle/>
          <a:p>
            <a:r>
              <a:rPr lang="en-GB" sz="3200" dirty="0"/>
              <a:t>Beam Profiler in Full Simulation (FLUKA and GEANT4)</a:t>
            </a:r>
          </a:p>
        </p:txBody>
      </p:sp>
      <p:sp>
        <p:nvSpPr>
          <p:cNvPr id="3" name="Content Placeholder 2">
            <a:extLst>
              <a:ext uri="{FF2B5EF4-FFF2-40B4-BE49-F238E27FC236}">
                <a16:creationId xmlns:a16="http://schemas.microsoft.com/office/drawing/2014/main" id="{60A51226-B908-7542-A238-C0A49DB32512}"/>
              </a:ext>
            </a:extLst>
          </p:cNvPr>
          <p:cNvSpPr>
            <a:spLocks noGrp="1"/>
          </p:cNvSpPr>
          <p:nvPr>
            <p:ph idx="1"/>
          </p:nvPr>
        </p:nvSpPr>
        <p:spPr>
          <a:xfrm>
            <a:off x="650101" y="5368985"/>
            <a:ext cx="10543045" cy="1318740"/>
          </a:xfrm>
        </p:spPr>
        <p:txBody>
          <a:bodyPr>
            <a:normAutofit fontScale="85000" lnSpcReduction="20000"/>
          </a:bodyPr>
          <a:lstStyle/>
          <a:p>
            <a:r>
              <a:rPr lang="en-GB" dirty="0"/>
              <a:t>The detector geometry is being implemented also in the FLUKA and GEANT4 full simulation</a:t>
            </a:r>
          </a:p>
          <a:p>
            <a:r>
              <a:rPr lang="en-GB" dirty="0"/>
              <a:t>Important to understand backgrounds and to provide inputs for systematic uncertainties studies to the standalone version  </a:t>
            </a:r>
          </a:p>
        </p:txBody>
      </p:sp>
      <p:sp>
        <p:nvSpPr>
          <p:cNvPr id="4" name="Date Placeholder 3">
            <a:extLst>
              <a:ext uri="{FF2B5EF4-FFF2-40B4-BE49-F238E27FC236}">
                <a16:creationId xmlns:a16="http://schemas.microsoft.com/office/drawing/2014/main" id="{11256A83-9DB1-5042-97ED-9A0C0C507E1D}"/>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840B4D3C-5C6F-D344-97AF-264D4FC84D14}"/>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F42B72BC-CC98-F847-8DE1-D13588455F66}"/>
              </a:ext>
            </a:extLst>
          </p:cNvPr>
          <p:cNvSpPr>
            <a:spLocks noGrp="1"/>
          </p:cNvSpPr>
          <p:nvPr>
            <p:ph type="sldNum" sz="quarter" idx="12"/>
          </p:nvPr>
        </p:nvSpPr>
        <p:spPr/>
        <p:txBody>
          <a:bodyPr/>
          <a:lstStyle/>
          <a:p>
            <a:fld id="{4937FEE4-6955-6144-97DB-3F8891831B30}" type="slidenum">
              <a:rPr lang="en-GB" smtClean="0"/>
              <a:pPr/>
              <a:t>14</a:t>
            </a:fld>
            <a:endParaRPr lang="en-GB" dirty="0"/>
          </a:p>
        </p:txBody>
      </p:sp>
      <p:pic>
        <p:nvPicPr>
          <p:cNvPr id="7" name="Picture 6">
            <a:extLst>
              <a:ext uri="{FF2B5EF4-FFF2-40B4-BE49-F238E27FC236}">
                <a16:creationId xmlns:a16="http://schemas.microsoft.com/office/drawing/2014/main" id="{3C6B4B46-F0D8-4A4C-9D25-376BCACE0439}"/>
              </a:ext>
            </a:extLst>
          </p:cNvPr>
          <p:cNvPicPr>
            <a:picLocks noChangeAspect="1"/>
          </p:cNvPicPr>
          <p:nvPr/>
        </p:nvPicPr>
        <p:blipFill>
          <a:blip r:embed="rId2"/>
          <a:stretch>
            <a:fillRect/>
          </a:stretch>
        </p:blipFill>
        <p:spPr>
          <a:xfrm>
            <a:off x="1767016" y="787691"/>
            <a:ext cx="7784757" cy="4556582"/>
          </a:xfrm>
          <a:prstGeom prst="rect">
            <a:avLst/>
          </a:prstGeom>
        </p:spPr>
      </p:pic>
    </p:spTree>
    <p:extLst>
      <p:ext uri="{BB962C8B-B14F-4D97-AF65-F5344CB8AC3E}">
        <p14:creationId xmlns:p14="http://schemas.microsoft.com/office/powerpoint/2010/main" val="2172516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A8AE41-D2F1-A04F-9E44-DC099270BD90}"/>
              </a:ext>
            </a:extLst>
          </p:cNvPr>
          <p:cNvPicPr>
            <a:picLocks noChangeAspect="1"/>
          </p:cNvPicPr>
          <p:nvPr/>
        </p:nvPicPr>
        <p:blipFill>
          <a:blip r:embed="rId2"/>
          <a:stretch>
            <a:fillRect/>
          </a:stretch>
        </p:blipFill>
        <p:spPr>
          <a:xfrm>
            <a:off x="5571861" y="1906912"/>
            <a:ext cx="5727700" cy="2908300"/>
          </a:xfrm>
          <a:prstGeom prst="rect">
            <a:avLst/>
          </a:prstGeom>
        </p:spPr>
      </p:pic>
      <p:sp>
        <p:nvSpPr>
          <p:cNvPr id="2" name="Title 1">
            <a:extLst>
              <a:ext uri="{FF2B5EF4-FFF2-40B4-BE49-F238E27FC236}">
                <a16:creationId xmlns:a16="http://schemas.microsoft.com/office/drawing/2014/main" id="{CF79535E-5BDA-0248-AADE-2741BE6C45C2}"/>
              </a:ext>
            </a:extLst>
          </p:cNvPr>
          <p:cNvSpPr>
            <a:spLocks noGrp="1"/>
          </p:cNvSpPr>
          <p:nvPr>
            <p:ph type="title"/>
          </p:nvPr>
        </p:nvSpPr>
        <p:spPr>
          <a:xfrm>
            <a:off x="279400" y="-84667"/>
            <a:ext cx="10913746" cy="967396"/>
          </a:xfrm>
        </p:spPr>
        <p:txBody>
          <a:bodyPr/>
          <a:lstStyle/>
          <a:p>
            <a:r>
              <a:rPr lang="en-US" dirty="0"/>
              <a:t>Readout Electronics</a:t>
            </a:r>
          </a:p>
        </p:txBody>
      </p:sp>
      <p:sp>
        <p:nvSpPr>
          <p:cNvPr id="3" name="Content Placeholder 2">
            <a:extLst>
              <a:ext uri="{FF2B5EF4-FFF2-40B4-BE49-F238E27FC236}">
                <a16:creationId xmlns:a16="http://schemas.microsoft.com/office/drawing/2014/main" id="{72343C4C-5CFC-4844-8595-545000E770B0}"/>
              </a:ext>
            </a:extLst>
          </p:cNvPr>
          <p:cNvSpPr>
            <a:spLocks noGrp="1"/>
          </p:cNvSpPr>
          <p:nvPr>
            <p:ph idx="1"/>
          </p:nvPr>
        </p:nvSpPr>
        <p:spPr>
          <a:xfrm>
            <a:off x="187852" y="827088"/>
            <a:ext cx="5764017" cy="5727700"/>
          </a:xfrm>
        </p:spPr>
        <p:txBody>
          <a:bodyPr>
            <a:normAutofit fontScale="85000" lnSpcReduction="20000"/>
          </a:bodyPr>
          <a:lstStyle/>
          <a:p>
            <a:r>
              <a:rPr lang="en-US" dirty="0"/>
              <a:t>Can be a rather straightforward design</a:t>
            </a:r>
          </a:p>
          <a:p>
            <a:pPr lvl="1"/>
            <a:r>
              <a:rPr lang="en-US" dirty="0"/>
              <a:t>Plenty of signal: ~25 </a:t>
            </a:r>
            <a:r>
              <a:rPr lang="en-US" dirty="0" err="1"/>
              <a:t>pC</a:t>
            </a:r>
            <a:r>
              <a:rPr lang="en-US" dirty="0"/>
              <a:t>/BX (peak)</a:t>
            </a:r>
          </a:p>
          <a:p>
            <a:pPr lvl="1"/>
            <a:r>
              <a:rPr lang="en-US" dirty="0"/>
              <a:t>Low rate: 1 Hz</a:t>
            </a:r>
          </a:p>
          <a:p>
            <a:r>
              <a:rPr lang="en-US" dirty="0"/>
              <a:t>Signals transmitted via cat 5 cables</a:t>
            </a:r>
          </a:p>
          <a:p>
            <a:r>
              <a:rPr lang="en-US" dirty="0"/>
              <a:t>Plugged into a FE card (</a:t>
            </a:r>
            <a:r>
              <a:rPr lang="en-US" b="1" dirty="0"/>
              <a:t>LUBPRO</a:t>
            </a:r>
            <a:r>
              <a:rPr lang="en-US" dirty="0"/>
              <a:t>, to be designed):</a:t>
            </a:r>
          </a:p>
          <a:p>
            <a:pPr lvl="1"/>
            <a:r>
              <a:rPr lang="en-US" dirty="0"/>
              <a:t>Array of Sample-and-Hold capacitors</a:t>
            </a:r>
          </a:p>
          <a:p>
            <a:pPr lvl="1"/>
            <a:r>
              <a:rPr lang="en-US" dirty="0"/>
              <a:t>Control logic for switching and multiplexing the outputs to a readout card</a:t>
            </a:r>
          </a:p>
          <a:p>
            <a:pPr lvl="1"/>
            <a:r>
              <a:rPr lang="en-US" dirty="0"/>
              <a:t>10 RJ45 inputs 1 analog output</a:t>
            </a:r>
          </a:p>
          <a:p>
            <a:r>
              <a:rPr lang="en-US" dirty="0"/>
              <a:t>Read-out card. One possible option</a:t>
            </a:r>
          </a:p>
          <a:p>
            <a:pPr lvl="1"/>
            <a:r>
              <a:rPr lang="en-US" dirty="0"/>
              <a:t>ATLAS LUCID LUCROD (existing)</a:t>
            </a:r>
          </a:p>
          <a:p>
            <a:pPr lvl="1"/>
            <a:r>
              <a:rPr lang="en-US" dirty="0"/>
              <a:t>Array of 16 FADC 12 bit dynamic range</a:t>
            </a:r>
          </a:p>
          <a:p>
            <a:r>
              <a:rPr lang="en-US" b="1" dirty="0"/>
              <a:t>10 LUBPRO </a:t>
            </a:r>
            <a:r>
              <a:rPr lang="en-US" dirty="0"/>
              <a:t>and </a:t>
            </a:r>
            <a:r>
              <a:rPr lang="en-US" b="1" dirty="0"/>
              <a:t>1</a:t>
            </a:r>
            <a:r>
              <a:rPr lang="en-US" dirty="0"/>
              <a:t> </a:t>
            </a:r>
            <a:r>
              <a:rPr lang="en-US" b="1" dirty="0"/>
              <a:t>LUCROD</a:t>
            </a:r>
            <a:r>
              <a:rPr lang="en-US" dirty="0"/>
              <a:t> will be necessary to readout the entire beam profiler</a:t>
            </a:r>
          </a:p>
          <a:p>
            <a:pPr lvl="1"/>
            <a:r>
              <a:rPr lang="en-US" dirty="0"/>
              <a:t>One could also think to develop a unique readout card for the run and use LUCROD for test</a:t>
            </a:r>
          </a:p>
          <a:p>
            <a:pPr lvl="1"/>
            <a:endParaRPr lang="en-US" dirty="0"/>
          </a:p>
        </p:txBody>
      </p:sp>
      <p:sp>
        <p:nvSpPr>
          <p:cNvPr id="4" name="Date Placeholder 3">
            <a:extLst>
              <a:ext uri="{FF2B5EF4-FFF2-40B4-BE49-F238E27FC236}">
                <a16:creationId xmlns:a16="http://schemas.microsoft.com/office/drawing/2014/main" id="{7BBC8290-AC2B-ED4D-9984-63C1DD99BD7E}"/>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8B896DE2-8D0D-584C-A877-426674EEA8ED}"/>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CF201171-E605-2144-9530-C628CC2CC09C}"/>
              </a:ext>
            </a:extLst>
          </p:cNvPr>
          <p:cNvSpPr>
            <a:spLocks noGrp="1"/>
          </p:cNvSpPr>
          <p:nvPr>
            <p:ph type="sldNum" sz="quarter" idx="12"/>
          </p:nvPr>
        </p:nvSpPr>
        <p:spPr/>
        <p:txBody>
          <a:bodyPr/>
          <a:lstStyle/>
          <a:p>
            <a:fld id="{4937FEE4-6955-6144-97DB-3F8891831B30}" type="slidenum">
              <a:rPr lang="en-GB" smtClean="0"/>
              <a:pPr/>
              <a:t>15</a:t>
            </a:fld>
            <a:endParaRPr lang="en-GB" dirty="0"/>
          </a:p>
        </p:txBody>
      </p:sp>
      <p:pic>
        <p:nvPicPr>
          <p:cNvPr id="8" name="Picture 7">
            <a:extLst>
              <a:ext uri="{FF2B5EF4-FFF2-40B4-BE49-F238E27FC236}">
                <a16:creationId xmlns:a16="http://schemas.microsoft.com/office/drawing/2014/main" id="{A3C1CFC6-A5D5-3E4C-A22B-4395E3D44D4E}"/>
              </a:ext>
            </a:extLst>
          </p:cNvPr>
          <p:cNvPicPr>
            <a:picLocks noChangeAspect="1"/>
          </p:cNvPicPr>
          <p:nvPr/>
        </p:nvPicPr>
        <p:blipFill>
          <a:blip r:embed="rId3"/>
          <a:stretch>
            <a:fillRect/>
          </a:stretch>
        </p:blipFill>
        <p:spPr>
          <a:xfrm>
            <a:off x="6492346" y="230512"/>
            <a:ext cx="4432300" cy="1676400"/>
          </a:xfrm>
          <a:prstGeom prst="rect">
            <a:avLst/>
          </a:prstGeom>
        </p:spPr>
      </p:pic>
      <p:sp>
        <p:nvSpPr>
          <p:cNvPr id="10" name="TextBox 9">
            <a:extLst>
              <a:ext uri="{FF2B5EF4-FFF2-40B4-BE49-F238E27FC236}">
                <a16:creationId xmlns:a16="http://schemas.microsoft.com/office/drawing/2014/main" id="{0D997D68-9A9B-2940-A21D-A633081034AC}"/>
              </a:ext>
            </a:extLst>
          </p:cNvPr>
          <p:cNvSpPr txBox="1"/>
          <p:nvPr/>
        </p:nvSpPr>
        <p:spPr>
          <a:xfrm>
            <a:off x="9324581" y="1457205"/>
            <a:ext cx="1406154" cy="369332"/>
          </a:xfrm>
          <a:prstGeom prst="rect">
            <a:avLst/>
          </a:prstGeom>
          <a:noFill/>
        </p:spPr>
        <p:txBody>
          <a:bodyPr wrap="none" rtlCol="0">
            <a:spAutoFit/>
          </a:bodyPr>
          <a:lstStyle/>
          <a:p>
            <a:r>
              <a:rPr lang="en-US" dirty="0"/>
              <a:t>Sample/Hold</a:t>
            </a:r>
          </a:p>
        </p:txBody>
      </p:sp>
      <p:pic>
        <p:nvPicPr>
          <p:cNvPr id="11" name="Picture 10">
            <a:extLst>
              <a:ext uri="{FF2B5EF4-FFF2-40B4-BE49-F238E27FC236}">
                <a16:creationId xmlns:a16="http://schemas.microsoft.com/office/drawing/2014/main" id="{A6F8E734-970B-8542-A3C3-A0A8CA865FE0}"/>
              </a:ext>
            </a:extLst>
          </p:cNvPr>
          <p:cNvPicPr>
            <a:picLocks noChangeAspect="1"/>
          </p:cNvPicPr>
          <p:nvPr/>
        </p:nvPicPr>
        <p:blipFill>
          <a:blip r:embed="rId4"/>
          <a:stretch>
            <a:fillRect/>
          </a:stretch>
        </p:blipFill>
        <p:spPr>
          <a:xfrm>
            <a:off x="6656191" y="4616084"/>
            <a:ext cx="2668390" cy="2137833"/>
          </a:xfrm>
          <a:prstGeom prst="rect">
            <a:avLst/>
          </a:prstGeom>
        </p:spPr>
      </p:pic>
      <p:sp>
        <p:nvSpPr>
          <p:cNvPr id="12" name="TextBox 11">
            <a:extLst>
              <a:ext uri="{FF2B5EF4-FFF2-40B4-BE49-F238E27FC236}">
                <a16:creationId xmlns:a16="http://schemas.microsoft.com/office/drawing/2014/main" id="{141CCD85-8086-4943-9F56-587A165DBD51}"/>
              </a:ext>
            </a:extLst>
          </p:cNvPr>
          <p:cNvSpPr txBox="1"/>
          <p:nvPr/>
        </p:nvSpPr>
        <p:spPr>
          <a:xfrm>
            <a:off x="9478077" y="4331096"/>
            <a:ext cx="1543243" cy="369332"/>
          </a:xfrm>
          <a:prstGeom prst="rect">
            <a:avLst/>
          </a:prstGeom>
          <a:noFill/>
        </p:spPr>
        <p:txBody>
          <a:bodyPr wrap="none" rtlCol="0">
            <a:spAutoFit/>
          </a:bodyPr>
          <a:lstStyle/>
          <a:p>
            <a:r>
              <a:rPr lang="en-US" dirty="0"/>
              <a:t>LUCROD CARD</a:t>
            </a:r>
          </a:p>
        </p:txBody>
      </p:sp>
    </p:spTree>
    <p:extLst>
      <p:ext uri="{BB962C8B-B14F-4D97-AF65-F5344CB8AC3E}">
        <p14:creationId xmlns:p14="http://schemas.microsoft.com/office/powerpoint/2010/main" val="2534426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903A-B9D2-C64F-8111-9C5B06C4269A}"/>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A616865-0803-5F4E-BB94-508C2798712B}"/>
              </a:ext>
            </a:extLst>
          </p:cNvPr>
          <p:cNvSpPr>
            <a:spLocks noGrp="1"/>
          </p:cNvSpPr>
          <p:nvPr>
            <p:ph idx="1"/>
          </p:nvPr>
        </p:nvSpPr>
        <p:spPr>
          <a:xfrm>
            <a:off x="279400" y="1293812"/>
            <a:ext cx="4280244" cy="5437187"/>
          </a:xfrm>
        </p:spPr>
        <p:txBody>
          <a:bodyPr>
            <a:normAutofit fontScale="77500" lnSpcReduction="20000"/>
          </a:bodyPr>
          <a:lstStyle/>
          <a:p>
            <a:r>
              <a:rPr lang="en-US" dirty="0"/>
              <a:t>Procure detector prototypes and start testing them in the lab</a:t>
            </a:r>
          </a:p>
          <a:p>
            <a:pPr lvl="1"/>
            <a:r>
              <a:rPr lang="en-US" dirty="0"/>
              <a:t>Strip Detectors could be available in 6 months</a:t>
            </a:r>
          </a:p>
          <a:p>
            <a:endParaRPr lang="en-US" dirty="0"/>
          </a:p>
          <a:p>
            <a:r>
              <a:rPr lang="en-US" dirty="0"/>
              <a:t>Test beam at ELBE/FRASCATI/XFEL for validation</a:t>
            </a:r>
          </a:p>
          <a:p>
            <a:pPr lvl="1"/>
            <a:r>
              <a:rPr lang="en-US" dirty="0"/>
              <a:t>Will start in one year from now</a:t>
            </a:r>
          </a:p>
          <a:p>
            <a:pPr lvl="1"/>
            <a:r>
              <a:rPr lang="en-US" dirty="0"/>
              <a:t>No LUBPRO FE needed for the tests, only one LUCROD (16 channels, available)</a:t>
            </a:r>
          </a:p>
          <a:p>
            <a:pPr lvl="1"/>
            <a:endParaRPr lang="en-US" dirty="0"/>
          </a:p>
          <a:p>
            <a:r>
              <a:rPr lang="en-US" dirty="0"/>
              <a:t>After validation, start</a:t>
            </a:r>
          </a:p>
          <a:p>
            <a:pPr lvl="1"/>
            <a:r>
              <a:rPr lang="en-US" dirty="0"/>
              <a:t>LUBPRO design, production (estimate one year)</a:t>
            </a:r>
          </a:p>
          <a:p>
            <a:pPr lvl="1"/>
            <a:r>
              <a:rPr lang="en-US" dirty="0"/>
              <a:t>Movable support mechanics design, production (estimate one year)</a:t>
            </a:r>
          </a:p>
          <a:p>
            <a:endParaRPr lang="en-US" dirty="0"/>
          </a:p>
        </p:txBody>
      </p:sp>
      <p:sp>
        <p:nvSpPr>
          <p:cNvPr id="4" name="Date Placeholder 3">
            <a:extLst>
              <a:ext uri="{FF2B5EF4-FFF2-40B4-BE49-F238E27FC236}">
                <a16:creationId xmlns:a16="http://schemas.microsoft.com/office/drawing/2014/main" id="{2DA98406-A7B9-A445-BEED-FDCD5E4440C7}"/>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6888EFEA-3A51-7C4C-A897-F6589417A886}"/>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CE961E42-534E-324D-8B12-81F5DD8A8338}"/>
              </a:ext>
            </a:extLst>
          </p:cNvPr>
          <p:cNvSpPr>
            <a:spLocks noGrp="1"/>
          </p:cNvSpPr>
          <p:nvPr>
            <p:ph type="sldNum" sz="quarter" idx="12"/>
          </p:nvPr>
        </p:nvSpPr>
        <p:spPr/>
        <p:txBody>
          <a:bodyPr/>
          <a:lstStyle/>
          <a:p>
            <a:fld id="{4937FEE4-6955-6144-97DB-3F8891831B30}" type="slidenum">
              <a:rPr lang="en-GB" smtClean="0"/>
              <a:pPr/>
              <a:t>16</a:t>
            </a:fld>
            <a:endParaRPr lang="en-GB" dirty="0"/>
          </a:p>
        </p:txBody>
      </p:sp>
      <p:pic>
        <p:nvPicPr>
          <p:cNvPr id="7" name="Picture 6">
            <a:extLst>
              <a:ext uri="{FF2B5EF4-FFF2-40B4-BE49-F238E27FC236}">
                <a16:creationId xmlns:a16="http://schemas.microsoft.com/office/drawing/2014/main" id="{47453F66-CE98-7946-9D9A-9E4F8718F588}"/>
              </a:ext>
            </a:extLst>
          </p:cNvPr>
          <p:cNvPicPr>
            <a:picLocks noChangeAspect="1"/>
          </p:cNvPicPr>
          <p:nvPr/>
        </p:nvPicPr>
        <p:blipFill rotWithShape="1">
          <a:blip r:embed="rId2"/>
          <a:srcRect r="39525"/>
          <a:stretch/>
        </p:blipFill>
        <p:spPr>
          <a:xfrm>
            <a:off x="4677878" y="1505641"/>
            <a:ext cx="6643413" cy="4044532"/>
          </a:xfrm>
          <a:prstGeom prst="rect">
            <a:avLst/>
          </a:prstGeom>
        </p:spPr>
      </p:pic>
    </p:spTree>
    <p:extLst>
      <p:ext uri="{BB962C8B-B14F-4D97-AF65-F5344CB8AC3E}">
        <p14:creationId xmlns:p14="http://schemas.microsoft.com/office/powerpoint/2010/main" val="405704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F80C-2F04-F84D-A121-17554CB869BC}"/>
              </a:ext>
            </a:extLst>
          </p:cNvPr>
          <p:cNvSpPr>
            <a:spLocks noGrp="1"/>
          </p:cNvSpPr>
          <p:nvPr>
            <p:ph type="title"/>
          </p:nvPr>
        </p:nvSpPr>
        <p:spPr/>
        <p:txBody>
          <a:bodyPr/>
          <a:lstStyle/>
          <a:p>
            <a:r>
              <a:rPr lang="en-GB" dirty="0"/>
              <a:t>Test Beam plans (2022 and beyond)</a:t>
            </a:r>
          </a:p>
        </p:txBody>
      </p:sp>
      <p:sp>
        <p:nvSpPr>
          <p:cNvPr id="3" name="Content Placeholder 2">
            <a:extLst>
              <a:ext uri="{FF2B5EF4-FFF2-40B4-BE49-F238E27FC236}">
                <a16:creationId xmlns:a16="http://schemas.microsoft.com/office/drawing/2014/main" id="{B0E90FEE-4872-B943-A688-304D38B232DB}"/>
              </a:ext>
            </a:extLst>
          </p:cNvPr>
          <p:cNvSpPr>
            <a:spLocks noGrp="1"/>
          </p:cNvSpPr>
          <p:nvPr>
            <p:ph idx="1"/>
          </p:nvPr>
        </p:nvSpPr>
        <p:spPr>
          <a:xfrm>
            <a:off x="279399" y="1293812"/>
            <a:ext cx="10254989" cy="5437187"/>
          </a:xfrm>
        </p:spPr>
        <p:txBody>
          <a:bodyPr>
            <a:normAutofit fontScale="85000" lnSpcReduction="20000"/>
          </a:bodyPr>
          <a:lstStyle/>
          <a:p>
            <a:pPr marL="342900" indent="-342900"/>
            <a:r>
              <a:rPr lang="en-US" b="1" dirty="0">
                <a:latin typeface="Arial" panose="020B0604020202020204" pitchFamily="34" charset="0"/>
                <a:cs typeface="Arial" panose="020B0604020202020204" pitchFamily="34" charset="0"/>
              </a:rPr>
              <a:t>Scan of metallized sapphire sensors for response uniformity study:</a:t>
            </a:r>
            <a:r>
              <a:rPr lang="en-US" dirty="0">
                <a:latin typeface="Arial" panose="020B0604020202020204" pitchFamily="34" charset="0"/>
                <a:cs typeface="Arial" panose="020B0604020202020204" pitchFamily="34" charset="0"/>
              </a:rPr>
              <a:t> all sensors before final installation. Beam requirements: ~ 2 mm beam spot, e</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10 MeV, intensity ≥ 10</a:t>
            </a:r>
            <a:r>
              <a:rPr lang="en-US" baseline="30000" dirty="0">
                <a:latin typeface="Arial" panose="020B0604020202020204" pitchFamily="34" charset="0"/>
                <a:cs typeface="Arial" panose="020B0604020202020204" pitchFamily="34" charset="0"/>
              </a:rPr>
              <a:t>5 </a:t>
            </a:r>
            <a:r>
              <a:rPr lang="en-US" dirty="0">
                <a:latin typeface="Arial" panose="020B0604020202020204" pitchFamily="34" charset="0"/>
                <a:cs typeface="Arial" panose="020B0604020202020204" pitchFamily="34" charset="0"/>
              </a:rPr>
              <a:t>/bunch. Measured variables: signals from strips, current in the HV circuit. At several positions measure dependence of signal size on HV.</a:t>
            </a:r>
          </a:p>
          <a:p>
            <a:pPr marL="342900" indent="-342900"/>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Radiation hardness study (1-2 sensors).</a:t>
            </a:r>
            <a:r>
              <a:rPr lang="en-US" dirty="0">
                <a:latin typeface="Arial" panose="020B0604020202020204" pitchFamily="34" charset="0"/>
                <a:cs typeface="Arial" panose="020B0604020202020204" pitchFamily="34" charset="0"/>
              </a:rPr>
              <a:t> Beam requirements are similar to the previous case. Measure the sensor response vs time for the stable beam conditions until several </a:t>
            </a:r>
            <a:r>
              <a:rPr lang="en-US" dirty="0" err="1">
                <a:latin typeface="Arial" panose="020B0604020202020204" pitchFamily="34" charset="0"/>
                <a:cs typeface="Arial" panose="020B0604020202020204" pitchFamily="34" charset="0"/>
              </a:rPr>
              <a:t>MGy</a:t>
            </a:r>
            <a:r>
              <a:rPr lang="en-US" dirty="0">
                <a:latin typeface="Arial" panose="020B0604020202020204" pitchFamily="34" charset="0"/>
                <a:cs typeface="Arial" panose="020B0604020202020204" pitchFamily="34" charset="0"/>
              </a:rPr>
              <a:t> accumulated local dose. Control HV current (beam on/off). For several doses perform HV scan. Displace sensor </a:t>
            </a:r>
            <a:r>
              <a:rPr lang="en-US" dirty="0" err="1">
                <a:latin typeface="Arial" panose="020B0604020202020204" pitchFamily="34" charset="0"/>
                <a:cs typeface="Arial" panose="020B0604020202020204" pitchFamily="34" charset="0"/>
              </a:rPr>
              <a:t>wrt</a:t>
            </a:r>
            <a:r>
              <a:rPr lang="en-US" dirty="0">
                <a:latin typeface="Arial" panose="020B0604020202020204" pitchFamily="34" charset="0"/>
                <a:cs typeface="Arial" panose="020B0604020202020204" pitchFamily="34" charset="0"/>
              </a:rPr>
              <a:t> the beam and repeat measurements.</a:t>
            </a:r>
          </a:p>
          <a:p>
            <a:pPr marL="342900" indent="-342900"/>
            <a:r>
              <a:rPr lang="en-US" b="1" dirty="0">
                <a:latin typeface="Arial" panose="020B0604020202020204" pitchFamily="34" charset="0"/>
                <a:cs typeface="Arial" panose="020B0604020202020204" pitchFamily="34" charset="0"/>
              </a:rPr>
              <a:t>Study of profiler performance in the narrow electron beam.</a:t>
            </a:r>
            <a:r>
              <a:rPr lang="en-US" dirty="0">
                <a:latin typeface="Arial" panose="020B0604020202020204" pitchFamily="34" charset="0"/>
                <a:cs typeface="Arial" panose="020B0604020202020204" pitchFamily="34" charset="0"/>
              </a:rPr>
              <a:t> Required beam spot size ≤ 0.1 mm. Sensor inclination </a:t>
            </a:r>
            <a:r>
              <a:rPr lang="en-US" dirty="0" err="1">
                <a:latin typeface="Arial" panose="020B0604020202020204" pitchFamily="34" charset="0"/>
                <a:cs typeface="Arial" panose="020B0604020202020204" pitchFamily="34" charset="0"/>
              </a:rPr>
              <a:t>wrt</a:t>
            </a:r>
            <a:r>
              <a:rPr lang="en-US" dirty="0">
                <a:latin typeface="Arial" panose="020B0604020202020204" pitchFamily="34" charset="0"/>
                <a:cs typeface="Arial" panose="020B0604020202020204" pitchFamily="34" charset="0"/>
              </a:rPr>
              <a:t> the beam allows to simulate elliptic spot shape. Make the detailed scan in the direction perpendicular to the strips and find reconstructed beam parameters.</a:t>
            </a:r>
          </a:p>
          <a:p>
            <a:pPr marL="342900" indent="-342900"/>
            <a:r>
              <a:rPr lang="en-US" b="1" dirty="0">
                <a:latin typeface="Arial" panose="020B0604020202020204" pitchFamily="34" charset="0"/>
                <a:cs typeface="Arial" panose="020B0604020202020204" pitchFamily="34" charset="0"/>
              </a:rPr>
              <a:t>Repeat performance study at the photon beam </a:t>
            </a:r>
            <a:r>
              <a:rPr lang="en-US" dirty="0">
                <a:latin typeface="Arial" panose="020B0604020202020204" pitchFamily="34" charset="0"/>
                <a:cs typeface="Arial" panose="020B0604020202020204" pitchFamily="34" charset="0"/>
              </a:rPr>
              <a:t>(spontaneous emission U1/U2 beamlines XFEL). Energetic photons (i.e. Bremsstrahlung) would be useful, and this option is being investigated</a:t>
            </a:r>
          </a:p>
          <a:p>
            <a:endParaRPr lang="en-GB" dirty="0"/>
          </a:p>
        </p:txBody>
      </p:sp>
      <p:sp>
        <p:nvSpPr>
          <p:cNvPr id="4" name="Date Placeholder 3">
            <a:extLst>
              <a:ext uri="{FF2B5EF4-FFF2-40B4-BE49-F238E27FC236}">
                <a16:creationId xmlns:a16="http://schemas.microsoft.com/office/drawing/2014/main" id="{E1035615-5196-1F4D-B4D7-25CCD25965C8}"/>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6E340264-B25C-974F-A536-533D61C50B16}"/>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249DACB7-9EE8-B849-8BD0-4A4BF581CAA7}"/>
              </a:ext>
            </a:extLst>
          </p:cNvPr>
          <p:cNvSpPr>
            <a:spLocks noGrp="1"/>
          </p:cNvSpPr>
          <p:nvPr>
            <p:ph type="sldNum" sz="quarter" idx="12"/>
          </p:nvPr>
        </p:nvSpPr>
        <p:spPr/>
        <p:txBody>
          <a:bodyPr/>
          <a:lstStyle/>
          <a:p>
            <a:fld id="{4937FEE4-6955-6144-97DB-3F8891831B30}" type="slidenum">
              <a:rPr lang="en-GB" smtClean="0"/>
              <a:pPr/>
              <a:t>17</a:t>
            </a:fld>
            <a:endParaRPr lang="en-GB" dirty="0"/>
          </a:p>
        </p:txBody>
      </p:sp>
    </p:spTree>
    <p:extLst>
      <p:ext uri="{BB962C8B-B14F-4D97-AF65-F5344CB8AC3E}">
        <p14:creationId xmlns:p14="http://schemas.microsoft.com/office/powerpoint/2010/main" val="1524957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5C69E-AB68-EC4E-8378-A87FD1A84EFB}"/>
              </a:ext>
            </a:extLst>
          </p:cNvPr>
          <p:cNvSpPr>
            <a:spLocks noGrp="1"/>
          </p:cNvSpPr>
          <p:nvPr>
            <p:ph type="title"/>
          </p:nvPr>
        </p:nvSpPr>
        <p:spPr/>
        <p:txBody>
          <a:bodyPr/>
          <a:lstStyle/>
          <a:p>
            <a:r>
              <a:rPr lang="en-US" dirty="0"/>
              <a:t>Costs, resources</a:t>
            </a:r>
          </a:p>
        </p:txBody>
      </p:sp>
      <p:sp>
        <p:nvSpPr>
          <p:cNvPr id="3" name="Content Placeholder 2">
            <a:extLst>
              <a:ext uri="{FF2B5EF4-FFF2-40B4-BE49-F238E27FC236}">
                <a16:creationId xmlns:a16="http://schemas.microsoft.com/office/drawing/2014/main" id="{184397D9-43C8-A643-BC43-ADE6ACEA360D}"/>
              </a:ext>
            </a:extLst>
          </p:cNvPr>
          <p:cNvSpPr>
            <a:spLocks noGrp="1"/>
          </p:cNvSpPr>
          <p:nvPr>
            <p:ph idx="1"/>
          </p:nvPr>
        </p:nvSpPr>
        <p:spPr>
          <a:xfrm>
            <a:off x="279399" y="1293812"/>
            <a:ext cx="10507133" cy="5437187"/>
          </a:xfrm>
        </p:spPr>
        <p:txBody>
          <a:bodyPr>
            <a:normAutofit lnSpcReduction="10000"/>
          </a:bodyPr>
          <a:lstStyle/>
          <a:p>
            <a:r>
              <a:rPr lang="en-US" dirty="0"/>
              <a:t>Costs (educated guess): ~ </a:t>
            </a:r>
            <a:r>
              <a:rPr lang="en-US" u="sng" dirty="0"/>
              <a:t>150 k€ per Station </a:t>
            </a:r>
          </a:p>
          <a:p>
            <a:pPr lvl="1"/>
            <a:r>
              <a:rPr lang="en-US" dirty="0"/>
              <a:t>Detector ~ 5 k€</a:t>
            </a:r>
          </a:p>
          <a:p>
            <a:pPr lvl="1"/>
            <a:r>
              <a:rPr lang="en-US" dirty="0"/>
              <a:t>LUCROD ~ 15 k€</a:t>
            </a:r>
          </a:p>
          <a:p>
            <a:pPr lvl="1"/>
            <a:r>
              <a:rPr lang="en-US" dirty="0"/>
              <a:t>LUBPRO ~ 50 k€</a:t>
            </a:r>
          </a:p>
          <a:p>
            <a:pPr lvl="1"/>
            <a:r>
              <a:rPr lang="en-US" dirty="0"/>
              <a:t>Cables ~ 4 k€</a:t>
            </a:r>
          </a:p>
          <a:p>
            <a:pPr lvl="1"/>
            <a:r>
              <a:rPr lang="en-US" dirty="0"/>
              <a:t>Infrastructures (movable plane plus piezo motors and control, high voltage and crate for the readout) ~ 70 k€</a:t>
            </a:r>
          </a:p>
          <a:p>
            <a:pPr lvl="1"/>
            <a:endParaRPr lang="en-US" dirty="0"/>
          </a:p>
          <a:p>
            <a:r>
              <a:rPr lang="en-US" dirty="0"/>
              <a:t>The following group are interested</a:t>
            </a:r>
          </a:p>
          <a:p>
            <a:pPr lvl="1"/>
            <a:r>
              <a:rPr lang="en-US" dirty="0"/>
              <a:t>University of Belfast</a:t>
            </a:r>
          </a:p>
          <a:p>
            <a:pPr lvl="1"/>
            <a:r>
              <a:rPr lang="en-US" dirty="0"/>
              <a:t>DESY</a:t>
            </a:r>
          </a:p>
          <a:p>
            <a:pPr lvl="1"/>
            <a:r>
              <a:rPr lang="en-US" dirty="0"/>
              <a:t>INFN Bologna, Padova, Trieste</a:t>
            </a:r>
          </a:p>
          <a:p>
            <a:pPr lvl="1"/>
            <a:r>
              <a:rPr lang="en-US" dirty="0"/>
              <a:t>University of Tomsk</a:t>
            </a:r>
          </a:p>
          <a:p>
            <a:pPr lvl="1"/>
            <a:r>
              <a:rPr lang="en-US" dirty="0"/>
              <a:t>+ .....</a:t>
            </a:r>
          </a:p>
          <a:p>
            <a:pPr marL="0" indent="0">
              <a:buNone/>
            </a:pPr>
            <a:endParaRPr lang="en-US" dirty="0"/>
          </a:p>
          <a:p>
            <a:pPr lvl="1"/>
            <a:endParaRPr lang="en-US" dirty="0"/>
          </a:p>
        </p:txBody>
      </p:sp>
      <p:sp>
        <p:nvSpPr>
          <p:cNvPr id="4" name="Date Placeholder 3">
            <a:extLst>
              <a:ext uri="{FF2B5EF4-FFF2-40B4-BE49-F238E27FC236}">
                <a16:creationId xmlns:a16="http://schemas.microsoft.com/office/drawing/2014/main" id="{895872C7-C329-D143-BBD3-6BF1D6FCFBC3}"/>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A76BC427-42C1-AD4A-BCC8-3AB6F0DAFE5D}"/>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9D58EFFE-07F7-A041-8E39-AC7412A68FA5}"/>
              </a:ext>
            </a:extLst>
          </p:cNvPr>
          <p:cNvSpPr>
            <a:spLocks noGrp="1"/>
          </p:cNvSpPr>
          <p:nvPr>
            <p:ph type="sldNum" sz="quarter" idx="12"/>
          </p:nvPr>
        </p:nvSpPr>
        <p:spPr/>
        <p:txBody>
          <a:bodyPr/>
          <a:lstStyle/>
          <a:p>
            <a:fld id="{4937FEE4-6955-6144-97DB-3F8891831B30}" type="slidenum">
              <a:rPr lang="en-GB" smtClean="0"/>
              <a:pPr/>
              <a:t>18</a:t>
            </a:fld>
            <a:endParaRPr lang="en-GB" dirty="0"/>
          </a:p>
        </p:txBody>
      </p:sp>
      <p:sp>
        <p:nvSpPr>
          <p:cNvPr id="7" name="TextBox 6">
            <a:extLst>
              <a:ext uri="{FF2B5EF4-FFF2-40B4-BE49-F238E27FC236}">
                <a16:creationId xmlns:a16="http://schemas.microsoft.com/office/drawing/2014/main" id="{A0516190-0256-6B41-A6BE-63EE5AAE08EC}"/>
              </a:ext>
            </a:extLst>
          </p:cNvPr>
          <p:cNvSpPr txBox="1"/>
          <p:nvPr/>
        </p:nvSpPr>
        <p:spPr>
          <a:xfrm>
            <a:off x="3945699" y="1969130"/>
            <a:ext cx="6225935" cy="1015663"/>
          </a:xfrm>
          <a:prstGeom prst="rect">
            <a:avLst/>
          </a:prstGeom>
          <a:noFill/>
        </p:spPr>
        <p:txBody>
          <a:bodyPr wrap="none" rtlCol="0">
            <a:spAutoFit/>
          </a:bodyPr>
          <a:lstStyle/>
          <a:p>
            <a:r>
              <a:rPr lang="en-GB" sz="6000" dirty="0">
                <a:solidFill>
                  <a:srgbClr val="002060"/>
                </a:solidFill>
              </a:rPr>
              <a:t>}</a:t>
            </a:r>
            <a:r>
              <a:rPr lang="en-GB" sz="2400" dirty="0">
                <a:solidFill>
                  <a:srgbClr val="002060"/>
                </a:solidFill>
              </a:rPr>
              <a:t> Could be also fully redesigned (higher costs) </a:t>
            </a:r>
            <a:r>
              <a:rPr lang="en-GB" sz="6000" dirty="0">
                <a:solidFill>
                  <a:srgbClr val="002060"/>
                </a:solidFill>
              </a:rPr>
              <a:t> </a:t>
            </a:r>
          </a:p>
        </p:txBody>
      </p:sp>
    </p:spTree>
    <p:extLst>
      <p:ext uri="{BB962C8B-B14F-4D97-AF65-F5344CB8AC3E}">
        <p14:creationId xmlns:p14="http://schemas.microsoft.com/office/powerpoint/2010/main" val="4055071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F225-04AB-3F43-9E9A-AA392A605FD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81EA4689-FD7A-0D48-8C81-BFC9A940E3DB}"/>
              </a:ext>
            </a:extLst>
          </p:cNvPr>
          <p:cNvSpPr>
            <a:spLocks noGrp="1"/>
          </p:cNvSpPr>
          <p:nvPr>
            <p:ph idx="1"/>
          </p:nvPr>
        </p:nvSpPr>
        <p:spPr>
          <a:xfrm>
            <a:off x="279400" y="935038"/>
            <a:ext cx="10557933" cy="5619750"/>
          </a:xfrm>
        </p:spPr>
        <p:txBody>
          <a:bodyPr>
            <a:normAutofit fontScale="92500" lnSpcReduction="10000"/>
          </a:bodyPr>
          <a:lstStyle/>
          <a:p>
            <a:r>
              <a:rPr lang="en-US" dirty="0"/>
              <a:t>A proposal for the LUXE beam profile has been developed and discussed in the LUXE CDR</a:t>
            </a:r>
          </a:p>
          <a:p>
            <a:r>
              <a:rPr lang="en-US" dirty="0"/>
              <a:t>The detector technology based on sapphire is ideal for the experimental conditions in which the LUXE experiment will operate</a:t>
            </a:r>
          </a:p>
          <a:p>
            <a:pPr lvl="1"/>
            <a:r>
              <a:rPr lang="en-US" dirty="0"/>
              <a:t>Large dose (High Radiation resistance)</a:t>
            </a:r>
          </a:p>
          <a:p>
            <a:pPr lvl="1"/>
            <a:r>
              <a:rPr lang="en-US" dirty="0"/>
              <a:t>Large photon flux (plenty of signal, no CCE problems)</a:t>
            </a:r>
          </a:p>
          <a:p>
            <a:r>
              <a:rPr lang="en-US" dirty="0"/>
              <a:t>All the main technologies both in the detector side and readout side are either available or easily achievable</a:t>
            </a:r>
          </a:p>
          <a:p>
            <a:r>
              <a:rPr lang="en-US" dirty="0"/>
              <a:t>A prototype to be tested in lab can be available in a time scale of 6 months</a:t>
            </a:r>
          </a:p>
          <a:p>
            <a:r>
              <a:rPr lang="en-US" dirty="0"/>
              <a:t>Costs are contained</a:t>
            </a:r>
          </a:p>
          <a:p>
            <a:r>
              <a:rPr lang="en-US" dirty="0"/>
              <a:t>MC work needed to study sources of systematic uncertainties and detector geometry optimization to reach the required spatial resolution has been started (both standalone and full simulation)</a:t>
            </a:r>
          </a:p>
        </p:txBody>
      </p:sp>
      <p:sp>
        <p:nvSpPr>
          <p:cNvPr id="4" name="Date Placeholder 3">
            <a:extLst>
              <a:ext uri="{FF2B5EF4-FFF2-40B4-BE49-F238E27FC236}">
                <a16:creationId xmlns:a16="http://schemas.microsoft.com/office/drawing/2014/main" id="{74A0C5F2-C275-4446-A2C5-CE69FC82BB91}"/>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DB813A2E-8A29-1E43-ACBF-A50657ACDC81}"/>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5BA86DBA-4362-C04E-A4F7-07DE7917D980}"/>
              </a:ext>
            </a:extLst>
          </p:cNvPr>
          <p:cNvSpPr>
            <a:spLocks noGrp="1"/>
          </p:cNvSpPr>
          <p:nvPr>
            <p:ph type="sldNum" sz="quarter" idx="12"/>
          </p:nvPr>
        </p:nvSpPr>
        <p:spPr/>
        <p:txBody>
          <a:bodyPr/>
          <a:lstStyle/>
          <a:p>
            <a:fld id="{4937FEE4-6955-6144-97DB-3F8891831B30}" type="slidenum">
              <a:rPr lang="en-GB" smtClean="0"/>
              <a:pPr/>
              <a:t>19</a:t>
            </a:fld>
            <a:endParaRPr lang="en-GB" dirty="0"/>
          </a:p>
        </p:txBody>
      </p:sp>
    </p:spTree>
    <p:extLst>
      <p:ext uri="{BB962C8B-B14F-4D97-AF65-F5344CB8AC3E}">
        <p14:creationId xmlns:p14="http://schemas.microsoft.com/office/powerpoint/2010/main" val="333532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A9CD-28C2-B044-B120-22340BE7534C}"/>
              </a:ext>
            </a:extLst>
          </p:cNvPr>
          <p:cNvSpPr>
            <a:spLocks noGrp="1"/>
          </p:cNvSpPr>
          <p:nvPr>
            <p:ph type="title"/>
          </p:nvPr>
        </p:nvSpPr>
        <p:spPr>
          <a:xfrm>
            <a:off x="279400" y="203844"/>
            <a:ext cx="10913746" cy="967396"/>
          </a:xfrm>
        </p:spPr>
        <p:txBody>
          <a:bodyPr/>
          <a:lstStyle/>
          <a:p>
            <a:r>
              <a:rPr lang="en-GB" dirty="0"/>
              <a:t>Discussions items</a:t>
            </a:r>
          </a:p>
        </p:txBody>
      </p:sp>
      <p:sp>
        <p:nvSpPr>
          <p:cNvPr id="3" name="Content Placeholder 2">
            <a:extLst>
              <a:ext uri="{FF2B5EF4-FFF2-40B4-BE49-F238E27FC236}">
                <a16:creationId xmlns:a16="http://schemas.microsoft.com/office/drawing/2014/main" id="{25E0E311-4589-1C49-A5E1-EA8BDE427BD6}"/>
              </a:ext>
            </a:extLst>
          </p:cNvPr>
          <p:cNvSpPr>
            <a:spLocks noGrp="1"/>
          </p:cNvSpPr>
          <p:nvPr>
            <p:ph idx="1"/>
          </p:nvPr>
        </p:nvSpPr>
        <p:spPr>
          <a:xfrm>
            <a:off x="279400" y="935038"/>
            <a:ext cx="10756030" cy="5922962"/>
          </a:xfrm>
        </p:spPr>
        <p:txBody>
          <a:bodyPr>
            <a:normAutofit fontScale="47500" lnSpcReduction="20000"/>
          </a:bodyPr>
          <a:lstStyle/>
          <a:p>
            <a:r>
              <a:rPr lang="en-GB" dirty="0"/>
              <a:t>MC meeting last Tuesday very interesting ( </a:t>
            </a:r>
            <a:r>
              <a:rPr lang="en-GB" dirty="0">
                <a:hlinkClick r:id="rId2"/>
              </a:rPr>
              <a:t>https://indico.desy.de/event/29135/</a:t>
            </a:r>
            <a:r>
              <a:rPr lang="en-GB" dirty="0"/>
              <a:t> )</a:t>
            </a:r>
          </a:p>
          <a:p>
            <a:pPr lvl="1"/>
            <a:r>
              <a:rPr lang="en-GB" dirty="0"/>
              <a:t>First results on beam profiler MC simulation presented by Sasha</a:t>
            </a:r>
          </a:p>
          <a:p>
            <a:r>
              <a:rPr lang="en-GB" dirty="0" err="1"/>
              <a:t>Mattew</a:t>
            </a:r>
            <a:r>
              <a:rPr lang="en-GB" dirty="0"/>
              <a:t> Wing’s presentation (</a:t>
            </a:r>
            <a:r>
              <a:rPr lang="en-US" dirty="0"/>
              <a:t>Theory and Simulation timeline &amp; milestones)</a:t>
            </a:r>
            <a:endParaRPr lang="en-GB" dirty="0"/>
          </a:p>
          <a:p>
            <a:pPr lvl="1"/>
            <a:r>
              <a:rPr lang="en-US" dirty="0"/>
              <a:t>T0) NLC in a CP laser pulse in simulation and theory-benchmarked [10/20]</a:t>
            </a:r>
          </a:p>
          <a:p>
            <a:pPr lvl="1"/>
            <a:r>
              <a:rPr lang="en-US" dirty="0"/>
              <a:t>T1) NBW in a CP laser pulse in simulation and theory-benchmarked [05/21]</a:t>
            </a:r>
          </a:p>
          <a:p>
            <a:pPr lvl="1"/>
            <a:r>
              <a:rPr lang="en-US" dirty="0"/>
              <a:t>T2) Approximate Trident in CP laser pulse (with no photon </a:t>
            </a:r>
            <a:r>
              <a:rPr lang="en-US" dirty="0" err="1"/>
              <a:t>polarisation</a:t>
            </a:r>
            <a:r>
              <a:rPr lang="en-US" dirty="0"/>
              <a:t>), benchmarked with theory [07/21]</a:t>
            </a:r>
          </a:p>
          <a:p>
            <a:pPr lvl="1"/>
            <a:r>
              <a:rPr lang="en-US" dirty="0"/>
              <a:t>T3) Photon-</a:t>
            </a:r>
            <a:r>
              <a:rPr lang="en-US" dirty="0" err="1"/>
              <a:t>polarised</a:t>
            </a:r>
            <a:r>
              <a:rPr lang="en-US" dirty="0"/>
              <a:t> NBW in a CP laser pulse in simulation and theory-benchmarked [12/21]</a:t>
            </a:r>
          </a:p>
          <a:p>
            <a:pPr lvl="1"/>
            <a:r>
              <a:rPr lang="en-US" dirty="0"/>
              <a:t>T4) Photon-</a:t>
            </a:r>
            <a:r>
              <a:rPr lang="en-US" dirty="0" err="1"/>
              <a:t>polarised</a:t>
            </a:r>
            <a:r>
              <a:rPr lang="en-US" dirty="0"/>
              <a:t> NLC in a CP laser pulse in simulation and theory-benchmarked [12/21]</a:t>
            </a:r>
          </a:p>
          <a:p>
            <a:pPr lvl="1"/>
            <a:r>
              <a:rPr lang="en-US" dirty="0"/>
              <a:t>T5) Trident in in a CP laser pulse in simulation and theory-benchmarked [06/22]•T6) Repeat CP-&gt;LP laser background [12/22]?</a:t>
            </a:r>
            <a:endParaRPr lang="en-GB" dirty="0"/>
          </a:p>
          <a:p>
            <a:r>
              <a:rPr lang="en-GB" dirty="0"/>
              <a:t>LUXE beam pipe length and gamma beam profiler (GBP) position</a:t>
            </a:r>
          </a:p>
          <a:p>
            <a:pPr lvl="1"/>
            <a:r>
              <a:rPr lang="en-GB" dirty="0"/>
              <a:t>An update about this is necessary</a:t>
            </a:r>
          </a:p>
          <a:p>
            <a:r>
              <a:rPr lang="en-US" dirty="0"/>
              <a:t>Detector procurements (</a:t>
            </a:r>
            <a:r>
              <a:rPr lang="en-US" dirty="0" err="1"/>
              <a:t>Sergej</a:t>
            </a:r>
            <a:r>
              <a:rPr lang="en-US" dirty="0"/>
              <a:t>)</a:t>
            </a:r>
          </a:p>
          <a:p>
            <a:pPr lvl="1"/>
            <a:r>
              <a:rPr lang="en-US" dirty="0"/>
              <a:t>How many detectors, which geometries</a:t>
            </a:r>
          </a:p>
          <a:p>
            <a:pPr lvl="1"/>
            <a:r>
              <a:rPr lang="en-US" dirty="0"/>
              <a:t>Which labs are interested to make tests</a:t>
            </a:r>
          </a:p>
          <a:p>
            <a:r>
              <a:rPr lang="en-US" dirty="0"/>
              <a:t>Question about </a:t>
            </a:r>
            <a:r>
              <a:rPr lang="en-US" dirty="0" err="1"/>
              <a:t>SiC</a:t>
            </a:r>
            <a:r>
              <a:rPr lang="en-US" dirty="0"/>
              <a:t> detectors</a:t>
            </a:r>
          </a:p>
          <a:p>
            <a:r>
              <a:rPr lang="en-US" dirty="0"/>
              <a:t>MC simulation (Antonello, Kyle, Niall, -Sasha?-)</a:t>
            </a:r>
          </a:p>
          <a:p>
            <a:pPr lvl="1"/>
            <a:r>
              <a:rPr lang="en-US" dirty="0"/>
              <a:t>Recalculate fundamental quantities of the CDR</a:t>
            </a:r>
          </a:p>
          <a:p>
            <a:pPr lvl="2"/>
            <a:r>
              <a:rPr lang="en-US" dirty="0"/>
              <a:t>DOSE</a:t>
            </a:r>
          </a:p>
          <a:p>
            <a:pPr lvl="2"/>
            <a:r>
              <a:rPr lang="en-US" dirty="0"/>
              <a:t>Beam profile reconstruction precision</a:t>
            </a:r>
          </a:p>
          <a:p>
            <a:pPr lvl="2"/>
            <a:r>
              <a:rPr lang="en-US" dirty="0"/>
              <a:t>Charge Signal strength</a:t>
            </a:r>
          </a:p>
          <a:p>
            <a:pPr lvl="2"/>
            <a:r>
              <a:rPr lang="en-US" dirty="0"/>
              <a:t>Coulomb scattering effects</a:t>
            </a:r>
          </a:p>
          <a:p>
            <a:pPr lvl="2"/>
            <a:r>
              <a:rPr lang="en-US" dirty="0"/>
              <a:t>Charge sharing effects</a:t>
            </a:r>
          </a:p>
          <a:p>
            <a:r>
              <a:rPr lang="en-US" dirty="0" err="1"/>
              <a:t>Fluka</a:t>
            </a:r>
            <a:r>
              <a:rPr lang="en-US" dirty="0"/>
              <a:t> simulation</a:t>
            </a:r>
          </a:p>
          <a:p>
            <a:pPr lvl="1"/>
            <a:r>
              <a:rPr lang="en-US" dirty="0"/>
              <a:t>The origin of the long tracks seen in the first two planes (both with electrons and gammas) should be understood since it could represent an undesirable feature for the GBP</a:t>
            </a:r>
          </a:p>
          <a:p>
            <a:r>
              <a:rPr lang="en-US" dirty="0"/>
              <a:t>Users: Check DESY/INDICO accounts accessibility</a:t>
            </a:r>
          </a:p>
          <a:p>
            <a:pPr lvl="1"/>
            <a:r>
              <a:rPr lang="en-US" dirty="0"/>
              <a:t>If there are problems please inform me</a:t>
            </a:r>
          </a:p>
          <a:p>
            <a:r>
              <a:rPr lang="en-US" dirty="0"/>
              <a:t>Next Meeting: March 8</a:t>
            </a:r>
            <a:r>
              <a:rPr lang="en-US" baseline="30000" dirty="0"/>
              <a:t>th</a:t>
            </a:r>
            <a:r>
              <a:rPr lang="en-US" dirty="0"/>
              <a:t> at 16:00</a:t>
            </a:r>
          </a:p>
        </p:txBody>
      </p:sp>
      <p:sp>
        <p:nvSpPr>
          <p:cNvPr id="4" name="Date Placeholder 3">
            <a:extLst>
              <a:ext uri="{FF2B5EF4-FFF2-40B4-BE49-F238E27FC236}">
                <a16:creationId xmlns:a16="http://schemas.microsoft.com/office/drawing/2014/main" id="{E09E0221-60E4-F147-82F2-BABE4D460595}"/>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9B0095E5-7C2D-0540-8692-2BAFCCF0E168}"/>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1474068B-543F-8C47-BB02-A219DF0868C4}"/>
              </a:ext>
            </a:extLst>
          </p:cNvPr>
          <p:cNvSpPr>
            <a:spLocks noGrp="1"/>
          </p:cNvSpPr>
          <p:nvPr>
            <p:ph type="sldNum" sz="quarter" idx="12"/>
          </p:nvPr>
        </p:nvSpPr>
        <p:spPr/>
        <p:txBody>
          <a:bodyPr/>
          <a:lstStyle/>
          <a:p>
            <a:fld id="{4937FEE4-6955-6144-97DB-3F8891831B30}" type="slidenum">
              <a:rPr lang="en-GB" smtClean="0"/>
              <a:pPr/>
              <a:t>2</a:t>
            </a:fld>
            <a:endParaRPr lang="en-GB" dirty="0"/>
          </a:p>
        </p:txBody>
      </p:sp>
    </p:spTree>
    <p:extLst>
      <p:ext uri="{BB962C8B-B14F-4D97-AF65-F5344CB8AC3E}">
        <p14:creationId xmlns:p14="http://schemas.microsoft.com/office/powerpoint/2010/main" val="2606731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423B-6BF4-B844-85E0-00DD2B245581}"/>
              </a:ext>
            </a:extLst>
          </p:cNvPr>
          <p:cNvSpPr>
            <a:spLocks noGrp="1"/>
          </p:cNvSpPr>
          <p:nvPr>
            <p:ph type="title"/>
          </p:nvPr>
        </p:nvSpPr>
        <p:spPr/>
        <p:txBody>
          <a:bodyPr/>
          <a:lstStyle/>
          <a:p>
            <a:r>
              <a:rPr lang="en-GB" dirty="0"/>
              <a:t>Backup Slides</a:t>
            </a:r>
          </a:p>
        </p:txBody>
      </p:sp>
      <p:sp>
        <p:nvSpPr>
          <p:cNvPr id="3" name="Content Placeholder 2">
            <a:extLst>
              <a:ext uri="{FF2B5EF4-FFF2-40B4-BE49-F238E27FC236}">
                <a16:creationId xmlns:a16="http://schemas.microsoft.com/office/drawing/2014/main" id="{AC24E9F7-7758-974C-8D63-2A248DA31A2F}"/>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7DCC5CF0-FE43-9941-9004-7BBF23241A6F}"/>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84479B6F-6EF0-6343-8113-397D6BFC10AE}"/>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CA105C4F-80BB-494C-B343-0E59ACDFCD41}"/>
              </a:ext>
            </a:extLst>
          </p:cNvPr>
          <p:cNvSpPr>
            <a:spLocks noGrp="1"/>
          </p:cNvSpPr>
          <p:nvPr>
            <p:ph type="sldNum" sz="quarter" idx="12"/>
          </p:nvPr>
        </p:nvSpPr>
        <p:spPr/>
        <p:txBody>
          <a:bodyPr/>
          <a:lstStyle/>
          <a:p>
            <a:fld id="{4937FEE4-6955-6144-97DB-3F8891831B30}" type="slidenum">
              <a:rPr lang="en-GB" smtClean="0"/>
              <a:pPr/>
              <a:t>20</a:t>
            </a:fld>
            <a:endParaRPr lang="en-GB" dirty="0"/>
          </a:p>
        </p:txBody>
      </p:sp>
    </p:spTree>
    <p:extLst>
      <p:ext uri="{BB962C8B-B14F-4D97-AF65-F5344CB8AC3E}">
        <p14:creationId xmlns:p14="http://schemas.microsoft.com/office/powerpoint/2010/main" val="4053904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C4F6-9EDA-B047-BFC2-0FCEB40720E2}"/>
              </a:ext>
            </a:extLst>
          </p:cNvPr>
          <p:cNvSpPr>
            <a:spLocks noGrp="1"/>
          </p:cNvSpPr>
          <p:nvPr>
            <p:ph type="title"/>
          </p:nvPr>
        </p:nvSpPr>
        <p:spPr>
          <a:xfrm>
            <a:off x="279399" y="0"/>
            <a:ext cx="10913746" cy="967396"/>
          </a:xfrm>
        </p:spPr>
        <p:txBody>
          <a:bodyPr/>
          <a:lstStyle/>
          <a:p>
            <a:r>
              <a:rPr lang="en-GB" dirty="0"/>
              <a:t>LUXE experimental setup</a:t>
            </a:r>
          </a:p>
        </p:txBody>
      </p:sp>
      <p:sp>
        <p:nvSpPr>
          <p:cNvPr id="3" name="Content Placeholder 2">
            <a:extLst>
              <a:ext uri="{FF2B5EF4-FFF2-40B4-BE49-F238E27FC236}">
                <a16:creationId xmlns:a16="http://schemas.microsoft.com/office/drawing/2014/main" id="{DD66003E-B4B0-FF44-BEF1-6BA898FD2490}"/>
              </a:ext>
            </a:extLst>
          </p:cNvPr>
          <p:cNvSpPr>
            <a:spLocks noGrp="1"/>
          </p:cNvSpPr>
          <p:nvPr>
            <p:ph idx="1"/>
          </p:nvPr>
        </p:nvSpPr>
        <p:spPr>
          <a:xfrm>
            <a:off x="279399" y="967396"/>
            <a:ext cx="10913746" cy="1775804"/>
          </a:xfrm>
        </p:spPr>
        <p:txBody>
          <a:bodyPr>
            <a:normAutofit lnSpcReduction="10000"/>
          </a:bodyPr>
          <a:lstStyle/>
          <a:p>
            <a:r>
              <a:rPr lang="en-US" sz="2400" dirty="0"/>
              <a:t>QED theory prediction deviation of vacuum behavior in presence of a strong external field</a:t>
            </a:r>
          </a:p>
          <a:p>
            <a:r>
              <a:rPr lang="en-US" sz="2400" dirty="0"/>
              <a:t>Using the XFEL electron beam and the state-of-art laser technology (O(TW)), intensity of the order of Schwinger limit (~1.3E18 V/m) are reached (electron-positron pair creation in vacuum)</a:t>
            </a:r>
            <a:endParaRPr lang="en-GB" sz="2400" dirty="0"/>
          </a:p>
        </p:txBody>
      </p:sp>
      <p:sp>
        <p:nvSpPr>
          <p:cNvPr id="4" name="Date Placeholder 3">
            <a:extLst>
              <a:ext uri="{FF2B5EF4-FFF2-40B4-BE49-F238E27FC236}">
                <a16:creationId xmlns:a16="http://schemas.microsoft.com/office/drawing/2014/main" id="{B5C55BDB-30B0-A54A-8125-7507263E5851}"/>
              </a:ext>
            </a:extLst>
          </p:cNvPr>
          <p:cNvSpPr>
            <a:spLocks noGrp="1"/>
          </p:cNvSpPr>
          <p:nvPr>
            <p:ph type="dt" sz="half" idx="10"/>
          </p:nvPr>
        </p:nvSpPr>
        <p:spPr/>
        <p:txBody>
          <a:bodyPr/>
          <a:lstStyle/>
          <a:p>
            <a:fld id="{BB1559A1-8078-8C4F-88BF-72B1155F5D5F}" type="datetime1">
              <a:rPr lang="it-IT" smtClean="0"/>
              <a:t>22/02/21</a:t>
            </a:fld>
            <a:endParaRPr lang="en-GB" dirty="0"/>
          </a:p>
        </p:txBody>
      </p:sp>
      <p:sp>
        <p:nvSpPr>
          <p:cNvPr id="5" name="Footer Placeholder 4">
            <a:extLst>
              <a:ext uri="{FF2B5EF4-FFF2-40B4-BE49-F238E27FC236}">
                <a16:creationId xmlns:a16="http://schemas.microsoft.com/office/drawing/2014/main" id="{FFE3DAF2-4E20-0845-8E6F-5CF73A0C71FC}"/>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DB9D6BFB-BBF8-B141-9C87-936EBD5DAC5F}"/>
              </a:ext>
            </a:extLst>
          </p:cNvPr>
          <p:cNvSpPr>
            <a:spLocks noGrp="1"/>
          </p:cNvSpPr>
          <p:nvPr>
            <p:ph type="sldNum" sz="quarter" idx="12"/>
          </p:nvPr>
        </p:nvSpPr>
        <p:spPr/>
        <p:txBody>
          <a:bodyPr/>
          <a:lstStyle/>
          <a:p>
            <a:fld id="{4937FEE4-6955-6144-97DB-3F8891831B30}" type="slidenum">
              <a:rPr lang="en-GB" smtClean="0"/>
              <a:pPr/>
              <a:t>21</a:t>
            </a:fld>
            <a:endParaRPr lang="en-GB" dirty="0"/>
          </a:p>
        </p:txBody>
      </p:sp>
      <p:pic>
        <p:nvPicPr>
          <p:cNvPr id="7" name="Picture 6">
            <a:extLst>
              <a:ext uri="{FF2B5EF4-FFF2-40B4-BE49-F238E27FC236}">
                <a16:creationId xmlns:a16="http://schemas.microsoft.com/office/drawing/2014/main" id="{92E5219D-59D8-F941-B339-08129878986A}"/>
              </a:ext>
            </a:extLst>
          </p:cNvPr>
          <p:cNvPicPr>
            <a:picLocks noChangeAspect="1"/>
          </p:cNvPicPr>
          <p:nvPr/>
        </p:nvPicPr>
        <p:blipFill rotWithShape="1">
          <a:blip r:embed="rId2"/>
          <a:srcRect t="9362"/>
          <a:stretch/>
        </p:blipFill>
        <p:spPr>
          <a:xfrm>
            <a:off x="279400" y="2603499"/>
            <a:ext cx="8637883" cy="4160569"/>
          </a:xfrm>
          <a:prstGeom prst="rect">
            <a:avLst/>
          </a:prstGeom>
        </p:spPr>
      </p:pic>
    </p:spTree>
    <p:extLst>
      <p:ext uri="{BB962C8B-B14F-4D97-AF65-F5344CB8AC3E}">
        <p14:creationId xmlns:p14="http://schemas.microsoft.com/office/powerpoint/2010/main" val="1676148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9C906-3517-FC45-9294-315117CBAB6A}"/>
              </a:ext>
            </a:extLst>
          </p:cNvPr>
          <p:cNvSpPr>
            <a:spLocks noGrp="1"/>
          </p:cNvSpPr>
          <p:nvPr>
            <p:ph type="title"/>
          </p:nvPr>
        </p:nvSpPr>
        <p:spPr/>
        <p:txBody>
          <a:bodyPr/>
          <a:lstStyle/>
          <a:p>
            <a:r>
              <a:rPr lang="en-GB" dirty="0"/>
              <a:t>Dynamic Range</a:t>
            </a:r>
          </a:p>
        </p:txBody>
      </p:sp>
      <p:sp>
        <p:nvSpPr>
          <p:cNvPr id="3" name="Content Placeholder 2">
            <a:extLst>
              <a:ext uri="{FF2B5EF4-FFF2-40B4-BE49-F238E27FC236}">
                <a16:creationId xmlns:a16="http://schemas.microsoft.com/office/drawing/2014/main" id="{A3F0DBB0-0782-BA4C-8BDA-F798022D937A}"/>
              </a:ext>
            </a:extLst>
          </p:cNvPr>
          <p:cNvSpPr>
            <a:spLocks noGrp="1"/>
          </p:cNvSpPr>
          <p:nvPr>
            <p:ph idx="1"/>
          </p:nvPr>
        </p:nvSpPr>
        <p:spPr>
          <a:xfrm>
            <a:off x="279399" y="1293812"/>
            <a:ext cx="10681043" cy="5437187"/>
          </a:xfrm>
        </p:spPr>
        <p:txBody>
          <a:bodyPr/>
          <a:lstStyle/>
          <a:p>
            <a:r>
              <a:rPr lang="en-GB" dirty="0"/>
              <a:t>The LUCROD board installed for LUCID has noise at level of 1 ADC count ~ 0.350 mV, and 12 bit dynamic range</a:t>
            </a:r>
          </a:p>
          <a:p>
            <a:r>
              <a:rPr lang="en-GB" dirty="0"/>
              <a:t> Leakage current (O(</a:t>
            </a:r>
            <a:r>
              <a:rPr lang="en-GB" dirty="0" err="1"/>
              <a:t>pA</a:t>
            </a:r>
            <a:r>
              <a:rPr lang="en-GB" dirty="0"/>
              <a:t>)) &lt;&lt; I(signal) ~ 13 mA</a:t>
            </a:r>
          </a:p>
          <a:p>
            <a:r>
              <a:rPr lang="en-GB" dirty="0"/>
              <a:t>An effective  dynamic range of 10-11 bits should be possible</a:t>
            </a:r>
          </a:p>
          <a:p>
            <a:r>
              <a:rPr lang="en-GB" dirty="0"/>
              <a:t>A MC simulation is necessary to check if this is enough for reconstructing the beam profile</a:t>
            </a:r>
          </a:p>
          <a:p>
            <a:r>
              <a:rPr lang="en-GB" dirty="0"/>
              <a:t>If not, one could think to different gain factors (LUCROD allows up to x 16 )</a:t>
            </a:r>
          </a:p>
          <a:p>
            <a:endParaRPr lang="en-GB" dirty="0"/>
          </a:p>
          <a:p>
            <a:endParaRPr lang="en-GB" dirty="0"/>
          </a:p>
        </p:txBody>
      </p:sp>
      <p:sp>
        <p:nvSpPr>
          <p:cNvPr id="4" name="Date Placeholder 3">
            <a:extLst>
              <a:ext uri="{FF2B5EF4-FFF2-40B4-BE49-F238E27FC236}">
                <a16:creationId xmlns:a16="http://schemas.microsoft.com/office/drawing/2014/main" id="{D8190F4F-297C-A541-98C7-C131965A5BCC}"/>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750D9E95-245B-274B-BDBA-FCD04FCE47FD}"/>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F4F31043-CD45-964C-8E4B-466AF9F18BE7}"/>
              </a:ext>
            </a:extLst>
          </p:cNvPr>
          <p:cNvSpPr>
            <a:spLocks noGrp="1"/>
          </p:cNvSpPr>
          <p:nvPr>
            <p:ph type="sldNum" sz="quarter" idx="12"/>
          </p:nvPr>
        </p:nvSpPr>
        <p:spPr/>
        <p:txBody>
          <a:bodyPr/>
          <a:lstStyle/>
          <a:p>
            <a:fld id="{4937FEE4-6955-6144-97DB-3F8891831B30}" type="slidenum">
              <a:rPr lang="en-GB" smtClean="0"/>
              <a:pPr/>
              <a:t>22</a:t>
            </a:fld>
            <a:endParaRPr lang="en-GB" dirty="0"/>
          </a:p>
        </p:txBody>
      </p:sp>
    </p:spTree>
    <p:extLst>
      <p:ext uri="{BB962C8B-B14F-4D97-AF65-F5344CB8AC3E}">
        <p14:creationId xmlns:p14="http://schemas.microsoft.com/office/powerpoint/2010/main" val="570646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A6E9D-51F9-1448-899C-E65D0BA9AD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7B02C4-3865-F94E-A279-89123A3EE829}"/>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6B5ED1D0-C03F-0E4A-AC13-81F7BD0C5A16}"/>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02A22754-7F08-2E48-8AE3-797C9DF472C5}"/>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2565FE38-5712-0541-9E8A-19C36C0A6D2B}"/>
              </a:ext>
            </a:extLst>
          </p:cNvPr>
          <p:cNvSpPr>
            <a:spLocks noGrp="1"/>
          </p:cNvSpPr>
          <p:nvPr>
            <p:ph type="sldNum" sz="quarter" idx="12"/>
          </p:nvPr>
        </p:nvSpPr>
        <p:spPr/>
        <p:txBody>
          <a:bodyPr/>
          <a:lstStyle/>
          <a:p>
            <a:fld id="{4937FEE4-6955-6144-97DB-3F8891831B30}" type="slidenum">
              <a:rPr lang="en-GB" smtClean="0"/>
              <a:pPr/>
              <a:t>23</a:t>
            </a:fld>
            <a:endParaRPr lang="en-GB" dirty="0"/>
          </a:p>
        </p:txBody>
      </p:sp>
      <p:pic>
        <p:nvPicPr>
          <p:cNvPr id="7" name="Picture 6">
            <a:extLst>
              <a:ext uri="{FF2B5EF4-FFF2-40B4-BE49-F238E27FC236}">
                <a16:creationId xmlns:a16="http://schemas.microsoft.com/office/drawing/2014/main" id="{6E234A6B-3FC7-8147-9765-4C2D0874269A}"/>
              </a:ext>
            </a:extLst>
          </p:cNvPr>
          <p:cNvPicPr>
            <a:picLocks noChangeAspect="1"/>
          </p:cNvPicPr>
          <p:nvPr/>
        </p:nvPicPr>
        <p:blipFill>
          <a:blip r:embed="rId2"/>
          <a:stretch>
            <a:fillRect/>
          </a:stretch>
        </p:blipFill>
        <p:spPr>
          <a:xfrm>
            <a:off x="-6598" y="34606"/>
            <a:ext cx="5640519" cy="2896483"/>
          </a:xfrm>
          <a:prstGeom prst="rect">
            <a:avLst/>
          </a:prstGeom>
        </p:spPr>
      </p:pic>
      <p:pic>
        <p:nvPicPr>
          <p:cNvPr id="8" name="Picture 7">
            <a:extLst>
              <a:ext uri="{FF2B5EF4-FFF2-40B4-BE49-F238E27FC236}">
                <a16:creationId xmlns:a16="http://schemas.microsoft.com/office/drawing/2014/main" id="{77404D9C-481F-9949-8CD8-676E7161C4FC}"/>
              </a:ext>
            </a:extLst>
          </p:cNvPr>
          <p:cNvPicPr>
            <a:picLocks noChangeAspect="1"/>
          </p:cNvPicPr>
          <p:nvPr/>
        </p:nvPicPr>
        <p:blipFill>
          <a:blip r:embed="rId3"/>
          <a:stretch>
            <a:fillRect/>
          </a:stretch>
        </p:blipFill>
        <p:spPr>
          <a:xfrm>
            <a:off x="6029674" y="85090"/>
            <a:ext cx="6009928" cy="6104573"/>
          </a:xfrm>
          <a:prstGeom prst="rect">
            <a:avLst/>
          </a:prstGeom>
        </p:spPr>
      </p:pic>
    </p:spTree>
    <p:extLst>
      <p:ext uri="{BB962C8B-B14F-4D97-AF65-F5344CB8AC3E}">
        <p14:creationId xmlns:p14="http://schemas.microsoft.com/office/powerpoint/2010/main" val="235528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81A9431-9B55-6447-94C5-97E0581E86FA}"/>
              </a:ext>
            </a:extLst>
          </p:cNvPr>
          <p:cNvPicPr>
            <a:picLocks noChangeAspect="1"/>
          </p:cNvPicPr>
          <p:nvPr/>
        </p:nvPicPr>
        <p:blipFill>
          <a:blip r:embed="rId2"/>
          <a:stretch>
            <a:fillRect/>
          </a:stretch>
        </p:blipFill>
        <p:spPr>
          <a:xfrm>
            <a:off x="6132625" y="1244865"/>
            <a:ext cx="4393253" cy="4279564"/>
          </a:xfrm>
          <a:prstGeom prst="rect">
            <a:avLst/>
          </a:prstGeom>
        </p:spPr>
      </p:pic>
      <p:sp>
        <p:nvSpPr>
          <p:cNvPr id="2" name="Title 1">
            <a:extLst>
              <a:ext uri="{FF2B5EF4-FFF2-40B4-BE49-F238E27FC236}">
                <a16:creationId xmlns:a16="http://schemas.microsoft.com/office/drawing/2014/main" id="{46C859CB-A386-C04C-924A-0862036AB105}"/>
              </a:ext>
            </a:extLst>
          </p:cNvPr>
          <p:cNvSpPr>
            <a:spLocks noGrp="1"/>
          </p:cNvSpPr>
          <p:nvPr>
            <p:ph type="title"/>
          </p:nvPr>
        </p:nvSpPr>
        <p:spPr/>
        <p:txBody>
          <a:bodyPr/>
          <a:lstStyle/>
          <a:p>
            <a:r>
              <a:rPr lang="en-US" dirty="0"/>
              <a:t>Spatial Resolution (</a:t>
            </a:r>
            <a:r>
              <a:rPr lang="en-US" dirty="0" err="1"/>
              <a:t>CoG</a:t>
            </a:r>
            <a:r>
              <a:rPr lang="en-US" dirty="0"/>
              <a:t>)</a:t>
            </a:r>
          </a:p>
        </p:txBody>
      </p:sp>
      <p:sp>
        <p:nvSpPr>
          <p:cNvPr id="3" name="Content Placeholder 2">
            <a:extLst>
              <a:ext uri="{FF2B5EF4-FFF2-40B4-BE49-F238E27FC236}">
                <a16:creationId xmlns:a16="http://schemas.microsoft.com/office/drawing/2014/main" id="{F76B8993-D469-5D40-8181-26232E44CB11}"/>
              </a:ext>
            </a:extLst>
          </p:cNvPr>
          <p:cNvSpPr>
            <a:spLocks noGrp="1"/>
          </p:cNvSpPr>
          <p:nvPr>
            <p:ph idx="1"/>
          </p:nvPr>
        </p:nvSpPr>
        <p:spPr>
          <a:xfrm>
            <a:off x="279399" y="6058694"/>
            <a:ext cx="7524315" cy="672305"/>
          </a:xfrm>
        </p:spPr>
        <p:txBody>
          <a:bodyPr/>
          <a:lstStyle/>
          <a:p>
            <a:endParaRPr lang="en-US" dirty="0"/>
          </a:p>
        </p:txBody>
      </p:sp>
      <p:sp>
        <p:nvSpPr>
          <p:cNvPr id="4" name="Date Placeholder 3">
            <a:extLst>
              <a:ext uri="{FF2B5EF4-FFF2-40B4-BE49-F238E27FC236}">
                <a16:creationId xmlns:a16="http://schemas.microsoft.com/office/drawing/2014/main" id="{2214CAB7-63B0-1345-8EF3-EDB583AF4662}"/>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E3CC0102-5087-0743-9B87-FBF8119956D8}"/>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520F2BD1-9EC7-854D-B668-FE7A77877EC0}"/>
              </a:ext>
            </a:extLst>
          </p:cNvPr>
          <p:cNvSpPr>
            <a:spLocks noGrp="1"/>
          </p:cNvSpPr>
          <p:nvPr>
            <p:ph type="sldNum" sz="quarter" idx="12"/>
          </p:nvPr>
        </p:nvSpPr>
        <p:spPr/>
        <p:txBody>
          <a:bodyPr/>
          <a:lstStyle/>
          <a:p>
            <a:fld id="{4937FEE4-6955-6144-97DB-3F8891831B30}" type="slidenum">
              <a:rPr lang="en-GB" smtClean="0"/>
              <a:pPr/>
              <a:t>24</a:t>
            </a:fld>
            <a:endParaRPr lang="en-GB" dirty="0"/>
          </a:p>
        </p:txBody>
      </p:sp>
      <p:pic>
        <p:nvPicPr>
          <p:cNvPr id="7" name="Picture 6">
            <a:extLst>
              <a:ext uri="{FF2B5EF4-FFF2-40B4-BE49-F238E27FC236}">
                <a16:creationId xmlns:a16="http://schemas.microsoft.com/office/drawing/2014/main" id="{C185D2CF-27D0-9D47-9E2A-87EA7B54649A}"/>
              </a:ext>
            </a:extLst>
          </p:cNvPr>
          <p:cNvPicPr>
            <a:picLocks noChangeAspect="1"/>
          </p:cNvPicPr>
          <p:nvPr/>
        </p:nvPicPr>
        <p:blipFill>
          <a:blip r:embed="rId3"/>
          <a:stretch>
            <a:fillRect/>
          </a:stretch>
        </p:blipFill>
        <p:spPr>
          <a:xfrm>
            <a:off x="755656" y="1244865"/>
            <a:ext cx="4543121" cy="4307010"/>
          </a:xfrm>
          <a:prstGeom prst="rect">
            <a:avLst/>
          </a:prstGeom>
        </p:spPr>
      </p:pic>
      <p:sp>
        <p:nvSpPr>
          <p:cNvPr id="8" name="TextBox 7">
            <a:extLst>
              <a:ext uri="{FF2B5EF4-FFF2-40B4-BE49-F238E27FC236}">
                <a16:creationId xmlns:a16="http://schemas.microsoft.com/office/drawing/2014/main" id="{BB586349-519D-4A41-A3C3-8DB74210D746}"/>
              </a:ext>
            </a:extLst>
          </p:cNvPr>
          <p:cNvSpPr txBox="1"/>
          <p:nvPr/>
        </p:nvSpPr>
        <p:spPr>
          <a:xfrm>
            <a:off x="4220675" y="5484454"/>
            <a:ext cx="728084" cy="369332"/>
          </a:xfrm>
          <a:prstGeom prst="rect">
            <a:avLst/>
          </a:prstGeom>
          <a:noFill/>
        </p:spPr>
        <p:txBody>
          <a:bodyPr wrap="none" rtlCol="0">
            <a:spAutoFit/>
          </a:bodyPr>
          <a:lstStyle/>
          <a:p>
            <a:r>
              <a:rPr lang="en-US" dirty="0">
                <a:latin typeface="Symbol" pitchFamily="2" charset="2"/>
              </a:rPr>
              <a:t>D</a:t>
            </a:r>
            <a:r>
              <a:rPr lang="en-US" dirty="0"/>
              <a:t>y/</a:t>
            </a:r>
            <a:r>
              <a:rPr lang="en-US" dirty="0">
                <a:latin typeface="Symbol" pitchFamily="2" charset="2"/>
              </a:rPr>
              <a:t>s</a:t>
            </a:r>
            <a:r>
              <a:rPr lang="en-US" baseline="-25000" dirty="0"/>
              <a:t>y</a:t>
            </a:r>
          </a:p>
        </p:txBody>
      </p:sp>
      <p:pic>
        <p:nvPicPr>
          <p:cNvPr id="9" name="Picture 8">
            <a:extLst>
              <a:ext uri="{FF2B5EF4-FFF2-40B4-BE49-F238E27FC236}">
                <a16:creationId xmlns:a16="http://schemas.microsoft.com/office/drawing/2014/main" id="{B107A011-9B41-A346-B419-5ECC4B798469}"/>
              </a:ext>
            </a:extLst>
          </p:cNvPr>
          <p:cNvPicPr>
            <a:picLocks noChangeAspect="1"/>
          </p:cNvPicPr>
          <p:nvPr/>
        </p:nvPicPr>
        <p:blipFill>
          <a:blip r:embed="rId4"/>
          <a:stretch>
            <a:fillRect/>
          </a:stretch>
        </p:blipFill>
        <p:spPr>
          <a:xfrm>
            <a:off x="6178850" y="85090"/>
            <a:ext cx="4423455" cy="1029597"/>
          </a:xfrm>
          <a:prstGeom prst="rect">
            <a:avLst/>
          </a:prstGeom>
        </p:spPr>
      </p:pic>
      <p:sp>
        <p:nvSpPr>
          <p:cNvPr id="10" name="TextBox 9">
            <a:extLst>
              <a:ext uri="{FF2B5EF4-FFF2-40B4-BE49-F238E27FC236}">
                <a16:creationId xmlns:a16="http://schemas.microsoft.com/office/drawing/2014/main" id="{6ADA3C30-9EA5-2D45-81F3-D68E9646D270}"/>
              </a:ext>
            </a:extLst>
          </p:cNvPr>
          <p:cNvSpPr txBox="1"/>
          <p:nvPr/>
        </p:nvSpPr>
        <p:spPr>
          <a:xfrm>
            <a:off x="89645" y="1520295"/>
            <a:ext cx="688265" cy="369332"/>
          </a:xfrm>
          <a:prstGeom prst="rect">
            <a:avLst/>
          </a:prstGeom>
          <a:noFill/>
        </p:spPr>
        <p:txBody>
          <a:bodyPr wrap="none" rtlCol="0">
            <a:spAutoFit/>
          </a:bodyPr>
          <a:lstStyle/>
          <a:p>
            <a:r>
              <a:rPr lang="en-US" dirty="0">
                <a:latin typeface="Symbol" pitchFamily="2" charset="2"/>
              </a:rPr>
              <a:t>s</a:t>
            </a:r>
            <a:r>
              <a:rPr lang="en-US" baseline="-25000" dirty="0"/>
              <a:t>Y</a:t>
            </a:r>
            <a:r>
              <a:rPr lang="en-US" dirty="0"/>
              <a:t>/</a:t>
            </a:r>
            <a:r>
              <a:rPr lang="en-US" dirty="0">
                <a:latin typeface="Symbol" pitchFamily="2" charset="2"/>
              </a:rPr>
              <a:t>s</a:t>
            </a:r>
            <a:r>
              <a:rPr lang="en-US" baseline="-25000" dirty="0"/>
              <a:t>y</a:t>
            </a:r>
          </a:p>
        </p:txBody>
      </p:sp>
      <p:sp>
        <p:nvSpPr>
          <p:cNvPr id="12" name="TextBox 11">
            <a:extLst>
              <a:ext uri="{FF2B5EF4-FFF2-40B4-BE49-F238E27FC236}">
                <a16:creationId xmlns:a16="http://schemas.microsoft.com/office/drawing/2014/main" id="{F0820293-F930-A24E-BA9D-FF450EAA0C94}"/>
              </a:ext>
            </a:extLst>
          </p:cNvPr>
          <p:cNvSpPr txBox="1"/>
          <p:nvPr/>
        </p:nvSpPr>
        <p:spPr>
          <a:xfrm>
            <a:off x="9634602" y="5484454"/>
            <a:ext cx="877163" cy="369332"/>
          </a:xfrm>
          <a:prstGeom prst="rect">
            <a:avLst/>
          </a:prstGeom>
          <a:noFill/>
        </p:spPr>
        <p:txBody>
          <a:bodyPr wrap="none" rtlCol="0">
            <a:spAutoFit/>
          </a:bodyPr>
          <a:lstStyle/>
          <a:p>
            <a:r>
              <a:rPr lang="en-US" dirty="0">
                <a:latin typeface="Symbol" pitchFamily="2" charset="2"/>
              </a:rPr>
              <a:t>D</a:t>
            </a:r>
            <a:r>
              <a:rPr lang="en-US" dirty="0"/>
              <a:t>y(um)</a:t>
            </a:r>
          </a:p>
        </p:txBody>
      </p:sp>
      <p:sp>
        <p:nvSpPr>
          <p:cNvPr id="13" name="TextBox 12">
            <a:extLst>
              <a:ext uri="{FF2B5EF4-FFF2-40B4-BE49-F238E27FC236}">
                <a16:creationId xmlns:a16="http://schemas.microsoft.com/office/drawing/2014/main" id="{E8076362-9512-3E48-92F5-94ED4E4DDB4F}"/>
              </a:ext>
            </a:extLst>
          </p:cNvPr>
          <p:cNvSpPr txBox="1"/>
          <p:nvPr/>
        </p:nvSpPr>
        <p:spPr>
          <a:xfrm>
            <a:off x="5338320" y="1376174"/>
            <a:ext cx="883575" cy="369332"/>
          </a:xfrm>
          <a:prstGeom prst="rect">
            <a:avLst/>
          </a:prstGeom>
          <a:noFill/>
        </p:spPr>
        <p:txBody>
          <a:bodyPr wrap="none" rtlCol="0">
            <a:spAutoFit/>
          </a:bodyPr>
          <a:lstStyle/>
          <a:p>
            <a:r>
              <a:rPr lang="en-US" dirty="0">
                <a:latin typeface="Symbol" pitchFamily="2" charset="2"/>
              </a:rPr>
              <a:t>s</a:t>
            </a:r>
            <a:r>
              <a:rPr lang="en-US" dirty="0"/>
              <a:t>Y(um)</a:t>
            </a:r>
          </a:p>
        </p:txBody>
      </p:sp>
      <p:sp>
        <p:nvSpPr>
          <p:cNvPr id="14" name="Rectangle 13">
            <a:extLst>
              <a:ext uri="{FF2B5EF4-FFF2-40B4-BE49-F238E27FC236}">
                <a16:creationId xmlns:a16="http://schemas.microsoft.com/office/drawing/2014/main" id="{779DFB0E-1A0A-234A-AA70-8F57C6E3D358}"/>
              </a:ext>
            </a:extLst>
          </p:cNvPr>
          <p:cNvSpPr/>
          <p:nvPr/>
        </p:nvSpPr>
        <p:spPr>
          <a:xfrm>
            <a:off x="6808531" y="1743971"/>
            <a:ext cx="1136850" cy="646331"/>
          </a:xfrm>
          <a:prstGeom prst="rect">
            <a:avLst/>
          </a:prstGeom>
        </p:spPr>
        <p:txBody>
          <a:bodyPr wrap="none">
            <a:spAutoFit/>
          </a:bodyPr>
          <a:lstStyle/>
          <a:p>
            <a:r>
              <a:rPr lang="en-US" dirty="0">
                <a:latin typeface="Symbol" pitchFamily="2" charset="2"/>
              </a:rPr>
              <a:t>s</a:t>
            </a:r>
            <a:r>
              <a:rPr lang="en-US" dirty="0"/>
              <a:t>y=50 um</a:t>
            </a:r>
          </a:p>
          <a:p>
            <a:r>
              <a:rPr lang="en-US" dirty="0"/>
              <a:t>R=0.01</a:t>
            </a:r>
          </a:p>
        </p:txBody>
      </p:sp>
      <p:sp>
        <p:nvSpPr>
          <p:cNvPr id="15" name="Rectangle 14">
            <a:extLst>
              <a:ext uri="{FF2B5EF4-FFF2-40B4-BE49-F238E27FC236}">
                <a16:creationId xmlns:a16="http://schemas.microsoft.com/office/drawing/2014/main" id="{25F488F7-8FF2-B24B-857F-9CA313AA36F2}"/>
              </a:ext>
            </a:extLst>
          </p:cNvPr>
          <p:cNvSpPr/>
          <p:nvPr/>
        </p:nvSpPr>
        <p:spPr>
          <a:xfrm>
            <a:off x="1210329" y="1704961"/>
            <a:ext cx="833883" cy="369332"/>
          </a:xfrm>
          <a:prstGeom prst="rect">
            <a:avLst/>
          </a:prstGeom>
        </p:spPr>
        <p:txBody>
          <a:bodyPr wrap="none">
            <a:spAutoFit/>
          </a:bodyPr>
          <a:lstStyle/>
          <a:p>
            <a:r>
              <a:rPr lang="en-US" dirty="0"/>
              <a:t>R=0.01</a:t>
            </a:r>
          </a:p>
        </p:txBody>
      </p:sp>
      <p:sp>
        <p:nvSpPr>
          <p:cNvPr id="17" name="TextBox 16">
            <a:extLst>
              <a:ext uri="{FF2B5EF4-FFF2-40B4-BE49-F238E27FC236}">
                <a16:creationId xmlns:a16="http://schemas.microsoft.com/office/drawing/2014/main" id="{672677DB-730F-834E-8776-F778FD14E64C}"/>
              </a:ext>
            </a:extLst>
          </p:cNvPr>
          <p:cNvSpPr txBox="1"/>
          <p:nvPr/>
        </p:nvSpPr>
        <p:spPr>
          <a:xfrm rot="19333422">
            <a:off x="7182030" y="3588033"/>
            <a:ext cx="1268681" cy="369332"/>
          </a:xfrm>
          <a:prstGeom prst="rect">
            <a:avLst/>
          </a:prstGeom>
          <a:noFill/>
        </p:spPr>
        <p:txBody>
          <a:bodyPr wrap="none" rtlCol="0">
            <a:spAutoFit/>
          </a:bodyPr>
          <a:lstStyle/>
          <a:p>
            <a:r>
              <a:rPr lang="en-US" dirty="0">
                <a:latin typeface="Symbol" pitchFamily="2" charset="2"/>
              </a:rPr>
              <a:t>D</a:t>
            </a:r>
            <a:r>
              <a:rPr lang="en-US" dirty="0"/>
              <a:t>y/sqrt</a:t>
            </a:r>
            <a:r>
              <a:rPr lang="en-US" dirty="0">
                <a:latin typeface="Symbol" pitchFamily="2" charset="2"/>
              </a:rPr>
              <a:t>(12)</a:t>
            </a:r>
            <a:endParaRPr lang="en-US" dirty="0"/>
          </a:p>
        </p:txBody>
      </p:sp>
      <p:cxnSp>
        <p:nvCxnSpPr>
          <p:cNvPr id="18" name="Straight Connector 17">
            <a:extLst>
              <a:ext uri="{FF2B5EF4-FFF2-40B4-BE49-F238E27FC236}">
                <a16:creationId xmlns:a16="http://schemas.microsoft.com/office/drawing/2014/main" id="{E84EC126-46F2-6745-BF2B-A010EA14C2C3}"/>
              </a:ext>
            </a:extLst>
          </p:cNvPr>
          <p:cNvCxnSpPr>
            <a:cxnSpLocks/>
          </p:cNvCxnSpPr>
          <p:nvPr/>
        </p:nvCxnSpPr>
        <p:spPr>
          <a:xfrm flipV="1">
            <a:off x="1569308" y="5016843"/>
            <a:ext cx="0" cy="271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7D1610-BAEA-CF45-B23A-263CDFFA5810}"/>
              </a:ext>
            </a:extLst>
          </p:cNvPr>
          <p:cNvCxnSpPr>
            <a:cxnSpLocks/>
          </p:cNvCxnSpPr>
          <p:nvPr/>
        </p:nvCxnSpPr>
        <p:spPr>
          <a:xfrm flipH="1" flipV="1">
            <a:off x="864973" y="5156887"/>
            <a:ext cx="869092"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246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32B9-5A3F-8848-9CBC-6D52592A80BA}"/>
              </a:ext>
            </a:extLst>
          </p:cNvPr>
          <p:cNvSpPr>
            <a:spLocks noGrp="1"/>
          </p:cNvSpPr>
          <p:nvPr>
            <p:ph type="title"/>
          </p:nvPr>
        </p:nvSpPr>
        <p:spPr>
          <a:xfrm>
            <a:off x="279400" y="0"/>
            <a:ext cx="10913746" cy="967396"/>
          </a:xfrm>
        </p:spPr>
        <p:txBody>
          <a:bodyPr/>
          <a:lstStyle/>
          <a:p>
            <a:r>
              <a:rPr lang="en-US" dirty="0"/>
              <a:t>Ellipticity</a:t>
            </a:r>
          </a:p>
        </p:txBody>
      </p:sp>
      <p:sp>
        <p:nvSpPr>
          <p:cNvPr id="3" name="Content Placeholder 2">
            <a:extLst>
              <a:ext uri="{FF2B5EF4-FFF2-40B4-BE49-F238E27FC236}">
                <a16:creationId xmlns:a16="http://schemas.microsoft.com/office/drawing/2014/main" id="{4459F875-0D90-0044-B3DE-7B6AF28670F2}"/>
              </a:ext>
            </a:extLst>
          </p:cNvPr>
          <p:cNvSpPr>
            <a:spLocks noGrp="1"/>
          </p:cNvSpPr>
          <p:nvPr>
            <p:ph idx="1"/>
          </p:nvPr>
        </p:nvSpPr>
        <p:spPr>
          <a:xfrm>
            <a:off x="279400" y="5400064"/>
            <a:ext cx="6832600" cy="1330935"/>
          </a:xfrm>
        </p:spPr>
        <p:txBody>
          <a:bodyPr/>
          <a:lstStyle/>
          <a:p>
            <a:endParaRPr lang="en-US"/>
          </a:p>
        </p:txBody>
      </p:sp>
      <p:sp>
        <p:nvSpPr>
          <p:cNvPr id="4" name="Date Placeholder 3">
            <a:extLst>
              <a:ext uri="{FF2B5EF4-FFF2-40B4-BE49-F238E27FC236}">
                <a16:creationId xmlns:a16="http://schemas.microsoft.com/office/drawing/2014/main" id="{68DDEFFC-DA7B-9948-ACE9-026F1DA2E1DD}"/>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70A7AF81-0B2C-7842-A97F-6C31DF63CBDC}"/>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7440F3F7-5710-D94F-A8A1-4484C668D820}"/>
              </a:ext>
            </a:extLst>
          </p:cNvPr>
          <p:cNvSpPr>
            <a:spLocks noGrp="1"/>
          </p:cNvSpPr>
          <p:nvPr>
            <p:ph type="sldNum" sz="quarter" idx="12"/>
          </p:nvPr>
        </p:nvSpPr>
        <p:spPr/>
        <p:txBody>
          <a:bodyPr/>
          <a:lstStyle/>
          <a:p>
            <a:fld id="{4937FEE4-6955-6144-97DB-3F8891831B30}" type="slidenum">
              <a:rPr lang="en-GB" smtClean="0"/>
              <a:pPr/>
              <a:t>25</a:t>
            </a:fld>
            <a:endParaRPr lang="en-GB" dirty="0"/>
          </a:p>
        </p:txBody>
      </p:sp>
      <p:pic>
        <p:nvPicPr>
          <p:cNvPr id="9" name="Picture 8">
            <a:extLst>
              <a:ext uri="{FF2B5EF4-FFF2-40B4-BE49-F238E27FC236}">
                <a16:creationId xmlns:a16="http://schemas.microsoft.com/office/drawing/2014/main" id="{E6E5266E-8827-A948-9ED4-5CC4468435D4}"/>
              </a:ext>
            </a:extLst>
          </p:cNvPr>
          <p:cNvPicPr>
            <a:picLocks noChangeAspect="1"/>
          </p:cNvPicPr>
          <p:nvPr/>
        </p:nvPicPr>
        <p:blipFill>
          <a:blip r:embed="rId2"/>
          <a:stretch>
            <a:fillRect/>
          </a:stretch>
        </p:blipFill>
        <p:spPr>
          <a:xfrm>
            <a:off x="0" y="674790"/>
            <a:ext cx="5988611" cy="4556851"/>
          </a:xfrm>
          <a:prstGeom prst="rect">
            <a:avLst/>
          </a:prstGeom>
        </p:spPr>
      </p:pic>
      <p:pic>
        <p:nvPicPr>
          <p:cNvPr id="10" name="Picture 9">
            <a:extLst>
              <a:ext uri="{FF2B5EF4-FFF2-40B4-BE49-F238E27FC236}">
                <a16:creationId xmlns:a16="http://schemas.microsoft.com/office/drawing/2014/main" id="{BC806426-547B-C540-89F8-229583EFF2F2}"/>
              </a:ext>
            </a:extLst>
          </p:cNvPr>
          <p:cNvPicPr>
            <a:picLocks noChangeAspect="1"/>
          </p:cNvPicPr>
          <p:nvPr/>
        </p:nvPicPr>
        <p:blipFill>
          <a:blip r:embed="rId3"/>
          <a:stretch>
            <a:fillRect/>
          </a:stretch>
        </p:blipFill>
        <p:spPr>
          <a:xfrm>
            <a:off x="6669189" y="76595"/>
            <a:ext cx="4142540" cy="4254501"/>
          </a:xfrm>
          <a:prstGeom prst="rect">
            <a:avLst/>
          </a:prstGeom>
        </p:spPr>
      </p:pic>
      <p:sp>
        <p:nvSpPr>
          <p:cNvPr id="11" name="TextBox 10">
            <a:extLst>
              <a:ext uri="{FF2B5EF4-FFF2-40B4-BE49-F238E27FC236}">
                <a16:creationId xmlns:a16="http://schemas.microsoft.com/office/drawing/2014/main" id="{A944F3BE-27F9-BE40-9206-2A6895C81B75}"/>
              </a:ext>
            </a:extLst>
          </p:cNvPr>
          <p:cNvSpPr txBox="1"/>
          <p:nvPr/>
        </p:nvSpPr>
        <p:spPr>
          <a:xfrm>
            <a:off x="9795354" y="4331465"/>
            <a:ext cx="728084" cy="369332"/>
          </a:xfrm>
          <a:prstGeom prst="rect">
            <a:avLst/>
          </a:prstGeom>
          <a:noFill/>
        </p:spPr>
        <p:txBody>
          <a:bodyPr wrap="none" rtlCol="0">
            <a:spAutoFit/>
          </a:bodyPr>
          <a:lstStyle/>
          <a:p>
            <a:r>
              <a:rPr lang="en-US" dirty="0"/>
              <a:t>X(cm)</a:t>
            </a:r>
          </a:p>
        </p:txBody>
      </p:sp>
    </p:spTree>
    <p:extLst>
      <p:ext uri="{BB962C8B-B14F-4D97-AF65-F5344CB8AC3E}">
        <p14:creationId xmlns:p14="http://schemas.microsoft.com/office/powerpoint/2010/main" val="1662300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F225-04AB-3F43-9E9A-AA392A605FD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1EA4689-FD7A-0D48-8C81-BFC9A940E3DB}"/>
              </a:ext>
            </a:extLst>
          </p:cNvPr>
          <p:cNvSpPr>
            <a:spLocks noGrp="1"/>
          </p:cNvSpPr>
          <p:nvPr>
            <p:ph idx="1"/>
          </p:nvPr>
        </p:nvSpPr>
        <p:spPr>
          <a:xfrm>
            <a:off x="279400" y="935038"/>
            <a:ext cx="10557933" cy="5619750"/>
          </a:xfrm>
        </p:spPr>
        <p:txBody>
          <a:bodyPr>
            <a:normAutofit fontScale="92500" lnSpcReduction="10000"/>
          </a:bodyPr>
          <a:lstStyle/>
          <a:p>
            <a:r>
              <a:rPr lang="en-US" dirty="0"/>
              <a:t>A proposal for the LUXE beam profile has been developed and discussed in the LUXE CDR</a:t>
            </a:r>
          </a:p>
          <a:p>
            <a:r>
              <a:rPr lang="en-US" dirty="0"/>
              <a:t>Despite the harsh radiation environment in which the detector will operate and the very good stability needed to achieve the target spatial resolution in the beam profile reconstruction, there is confidence that the proposed version will perform according to the specs</a:t>
            </a:r>
          </a:p>
          <a:p>
            <a:r>
              <a:rPr lang="en-US" dirty="0"/>
              <a:t>Advantages of the proposed detector </a:t>
            </a:r>
          </a:p>
          <a:p>
            <a:pPr lvl="1"/>
            <a:r>
              <a:rPr lang="en-US" dirty="0"/>
              <a:t>Very high radiation resistance</a:t>
            </a:r>
          </a:p>
          <a:p>
            <a:pPr lvl="1"/>
            <a:r>
              <a:rPr lang="en-US" dirty="0"/>
              <a:t>All the main technologies both in the detector side and readout side are either available or easily achievable</a:t>
            </a:r>
          </a:p>
          <a:p>
            <a:pPr lvl="1"/>
            <a:r>
              <a:rPr lang="en-US" dirty="0"/>
              <a:t> A prototype to be tested in lab can be available in a time scale of 6 months</a:t>
            </a:r>
          </a:p>
          <a:p>
            <a:pPr lvl="1"/>
            <a:r>
              <a:rPr lang="en-US" dirty="0"/>
              <a:t>Costs are contained</a:t>
            </a:r>
          </a:p>
          <a:p>
            <a:r>
              <a:rPr lang="en-US" dirty="0"/>
              <a:t>MC work needed to study sources of systematic uncertainties and detector geometry optimization has been started</a:t>
            </a:r>
          </a:p>
        </p:txBody>
      </p:sp>
      <p:sp>
        <p:nvSpPr>
          <p:cNvPr id="4" name="Date Placeholder 3">
            <a:extLst>
              <a:ext uri="{FF2B5EF4-FFF2-40B4-BE49-F238E27FC236}">
                <a16:creationId xmlns:a16="http://schemas.microsoft.com/office/drawing/2014/main" id="{74A0C5F2-C275-4446-A2C5-CE69FC82BB91}"/>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DB813A2E-8A29-1E43-ACBF-A50657ACDC81}"/>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5BA86DBA-4362-C04E-A4F7-07DE7917D980}"/>
              </a:ext>
            </a:extLst>
          </p:cNvPr>
          <p:cNvSpPr>
            <a:spLocks noGrp="1"/>
          </p:cNvSpPr>
          <p:nvPr>
            <p:ph type="sldNum" sz="quarter" idx="12"/>
          </p:nvPr>
        </p:nvSpPr>
        <p:spPr/>
        <p:txBody>
          <a:bodyPr/>
          <a:lstStyle/>
          <a:p>
            <a:fld id="{4937FEE4-6955-6144-97DB-3F8891831B30}" type="slidenum">
              <a:rPr lang="en-GB" smtClean="0"/>
              <a:pPr/>
              <a:t>26</a:t>
            </a:fld>
            <a:endParaRPr lang="en-GB" dirty="0"/>
          </a:p>
        </p:txBody>
      </p:sp>
    </p:spTree>
    <p:extLst>
      <p:ext uri="{BB962C8B-B14F-4D97-AF65-F5344CB8AC3E}">
        <p14:creationId xmlns:p14="http://schemas.microsoft.com/office/powerpoint/2010/main" val="74929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73C0-C795-9943-B70A-C008167168ED}"/>
              </a:ext>
            </a:extLst>
          </p:cNvPr>
          <p:cNvSpPr>
            <a:spLocks noGrp="1"/>
          </p:cNvSpPr>
          <p:nvPr>
            <p:ph type="title"/>
          </p:nvPr>
        </p:nvSpPr>
        <p:spPr/>
        <p:txBody>
          <a:bodyPr/>
          <a:lstStyle/>
          <a:p>
            <a:r>
              <a:rPr lang="en-GB" dirty="0"/>
              <a:t>Backup</a:t>
            </a:r>
          </a:p>
        </p:txBody>
      </p:sp>
      <p:sp>
        <p:nvSpPr>
          <p:cNvPr id="3" name="Content Placeholder 2">
            <a:extLst>
              <a:ext uri="{FF2B5EF4-FFF2-40B4-BE49-F238E27FC236}">
                <a16:creationId xmlns:a16="http://schemas.microsoft.com/office/drawing/2014/main" id="{07684232-BD94-664E-A934-2F651B45736D}"/>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6C861F21-C152-214A-9549-2010F46730C8}"/>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EC14051B-2642-E54C-8EFF-43E80E7BFCD4}"/>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41DADF5C-7724-E148-8D56-6BF8BA155DD5}"/>
              </a:ext>
            </a:extLst>
          </p:cNvPr>
          <p:cNvSpPr>
            <a:spLocks noGrp="1"/>
          </p:cNvSpPr>
          <p:nvPr>
            <p:ph type="sldNum" sz="quarter" idx="12"/>
          </p:nvPr>
        </p:nvSpPr>
        <p:spPr/>
        <p:txBody>
          <a:bodyPr/>
          <a:lstStyle/>
          <a:p>
            <a:fld id="{4937FEE4-6955-6144-97DB-3F8891831B30}" type="slidenum">
              <a:rPr lang="en-GB" smtClean="0"/>
              <a:pPr/>
              <a:t>3</a:t>
            </a:fld>
            <a:endParaRPr lang="en-GB" dirty="0"/>
          </a:p>
        </p:txBody>
      </p:sp>
    </p:spTree>
    <p:extLst>
      <p:ext uri="{BB962C8B-B14F-4D97-AF65-F5344CB8AC3E}">
        <p14:creationId xmlns:p14="http://schemas.microsoft.com/office/powerpoint/2010/main" val="66956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0C00-7329-964D-A21B-4FC75BF5BD00}"/>
              </a:ext>
            </a:extLst>
          </p:cNvPr>
          <p:cNvSpPr>
            <a:spLocks noGrp="1"/>
          </p:cNvSpPr>
          <p:nvPr>
            <p:ph type="title"/>
          </p:nvPr>
        </p:nvSpPr>
        <p:spPr/>
        <p:txBody>
          <a:bodyPr/>
          <a:lstStyle/>
          <a:p>
            <a:r>
              <a:rPr lang="en-GB" dirty="0"/>
              <a:t>Photon beam properties</a:t>
            </a:r>
          </a:p>
        </p:txBody>
      </p:sp>
      <p:sp>
        <p:nvSpPr>
          <p:cNvPr id="3" name="Content Placeholder 2">
            <a:extLst>
              <a:ext uri="{FF2B5EF4-FFF2-40B4-BE49-F238E27FC236}">
                <a16:creationId xmlns:a16="http://schemas.microsoft.com/office/drawing/2014/main" id="{17C23E19-E8C1-094D-99B7-B9CAED40B211}"/>
              </a:ext>
            </a:extLst>
          </p:cNvPr>
          <p:cNvSpPr>
            <a:spLocks noGrp="1"/>
          </p:cNvSpPr>
          <p:nvPr>
            <p:ph idx="1"/>
          </p:nvPr>
        </p:nvSpPr>
        <p:spPr>
          <a:xfrm>
            <a:off x="118761" y="1052486"/>
            <a:ext cx="6343823" cy="3790977"/>
          </a:xfrm>
        </p:spPr>
        <p:txBody>
          <a:bodyPr>
            <a:normAutofit fontScale="77500" lnSpcReduction="20000"/>
          </a:bodyPr>
          <a:lstStyle/>
          <a:p>
            <a:r>
              <a:rPr lang="en-US" b="1" dirty="0">
                <a:cs typeface="Baskerville"/>
              </a:rPr>
              <a:t>An electron oscillating in an intense laser field (dimensionless intensity</a:t>
            </a:r>
            <a:r>
              <a:rPr lang="en-US" b="1" dirty="0">
                <a:latin typeface="Baskerville"/>
                <a:cs typeface="Baskerville"/>
              </a:rPr>
              <a:t> </a:t>
            </a:r>
            <a:r>
              <a:rPr lang="en-US" b="1" dirty="0">
                <a:latin typeface="Symbol" pitchFamily="2" charset="2"/>
                <a:cs typeface="Baskerville"/>
              </a:rPr>
              <a:t>x</a:t>
            </a:r>
            <a:r>
              <a:rPr lang="en-US" b="1" dirty="0">
                <a:latin typeface="Baskerville"/>
                <a:cs typeface="Baskerville"/>
              </a:rPr>
              <a:t> &gt; 1) </a:t>
            </a:r>
            <a:r>
              <a:rPr lang="en-US" b="1" dirty="0">
                <a:cs typeface="Baskerville"/>
              </a:rPr>
              <a:t>undergoes non-linear Thomson scattering</a:t>
            </a:r>
          </a:p>
          <a:p>
            <a:endParaRPr lang="en-US" sz="800" b="1" dirty="0">
              <a:latin typeface="Baskerville"/>
              <a:cs typeface="Baskerville"/>
            </a:endParaRPr>
          </a:p>
          <a:p>
            <a:r>
              <a:rPr lang="en-US" dirty="0">
                <a:cs typeface="Baskerville"/>
              </a:rPr>
              <a:t>In a linearly polarized laser pulse, the cone angle of photon emission is</a:t>
            </a:r>
            <a:r>
              <a:rPr lang="en-US" dirty="0">
                <a:latin typeface="Baskerville"/>
                <a:cs typeface="Baskerville"/>
              </a:rPr>
              <a:t> </a:t>
            </a:r>
            <a:r>
              <a:rPr lang="en-US" dirty="0">
                <a:latin typeface="Symbol" pitchFamily="2" charset="2"/>
                <a:cs typeface="Baskerville"/>
              </a:rPr>
              <a:t>q</a:t>
            </a:r>
            <a:r>
              <a:rPr lang="en-US" baseline="-25000" dirty="0">
                <a:latin typeface="Baskerville"/>
                <a:cs typeface="Baskerville"/>
              </a:rPr>
              <a:t>∥</a:t>
            </a:r>
            <a:r>
              <a:rPr lang="en-US" dirty="0">
                <a:latin typeface="Baskerville"/>
                <a:cs typeface="Baskerville"/>
              </a:rPr>
              <a:t>~</a:t>
            </a:r>
            <a:r>
              <a:rPr lang="en-US" dirty="0">
                <a:latin typeface="Symbol" pitchFamily="2" charset="2"/>
                <a:cs typeface="Baskerville"/>
              </a:rPr>
              <a:t>x/</a:t>
            </a:r>
            <a:r>
              <a:rPr lang="en-US" dirty="0" err="1">
                <a:latin typeface="Symbol" pitchFamily="2" charset="2"/>
                <a:cs typeface="Baskerville"/>
              </a:rPr>
              <a:t>g</a:t>
            </a:r>
            <a:r>
              <a:rPr lang="en-US" baseline="-25000" dirty="0" err="1">
                <a:latin typeface="Baskerville"/>
                <a:cs typeface="Baskerville"/>
              </a:rPr>
              <a:t>e</a:t>
            </a:r>
            <a:r>
              <a:rPr lang="en-US" dirty="0">
                <a:latin typeface="Baskerville"/>
                <a:cs typeface="Baskerville"/>
              </a:rPr>
              <a:t> </a:t>
            </a:r>
            <a:r>
              <a:rPr lang="en-US" dirty="0">
                <a:cs typeface="Baskerville"/>
              </a:rPr>
              <a:t>and</a:t>
            </a:r>
            <a:r>
              <a:rPr lang="en-US" dirty="0">
                <a:latin typeface="Baskerville"/>
                <a:cs typeface="Baskerville"/>
              </a:rPr>
              <a:t> </a:t>
            </a:r>
            <a:r>
              <a:rPr lang="en-US" dirty="0">
                <a:latin typeface="Symbol" pitchFamily="2" charset="2"/>
                <a:cs typeface="Baskerville"/>
              </a:rPr>
              <a:t>q</a:t>
            </a:r>
            <a:r>
              <a:rPr lang="en-US" baseline="-25000" dirty="0">
                <a:latin typeface="Symbol" pitchFamily="2" charset="2"/>
                <a:cs typeface="Baskerville"/>
              </a:rPr>
              <a:t>⊥</a:t>
            </a:r>
            <a:r>
              <a:rPr lang="en-US" dirty="0">
                <a:latin typeface="Baskerville"/>
                <a:cs typeface="Baskerville"/>
              </a:rPr>
              <a:t>~</a:t>
            </a:r>
            <a:r>
              <a:rPr lang="en-US" dirty="0">
                <a:latin typeface="Symbol" pitchFamily="2" charset="2"/>
                <a:cs typeface="Baskerville"/>
              </a:rPr>
              <a:t>1/</a:t>
            </a:r>
            <a:r>
              <a:rPr lang="en-US" dirty="0" err="1">
                <a:latin typeface="Symbol" pitchFamily="2" charset="2"/>
                <a:cs typeface="Baskerville"/>
              </a:rPr>
              <a:t>g</a:t>
            </a:r>
            <a:r>
              <a:rPr lang="en-US" baseline="-25000" dirty="0" err="1">
                <a:latin typeface="Baskerville"/>
                <a:cs typeface="Baskerville"/>
              </a:rPr>
              <a:t>e</a:t>
            </a:r>
            <a:r>
              <a:rPr lang="en-US" dirty="0">
                <a:latin typeface="Baskerville"/>
                <a:cs typeface="Baskerville"/>
              </a:rPr>
              <a:t> </a:t>
            </a:r>
            <a:r>
              <a:rPr lang="en-US" dirty="0">
                <a:cs typeface="Baskerville"/>
              </a:rPr>
              <a:t>in the directions parallel and perpendicular to the laser polarization axis, respectively.</a:t>
            </a:r>
          </a:p>
          <a:p>
            <a:endParaRPr lang="en-US" sz="800" dirty="0">
              <a:cs typeface="Baskerville"/>
            </a:endParaRPr>
          </a:p>
          <a:p>
            <a:r>
              <a:rPr lang="en-US" dirty="0">
                <a:cs typeface="Baskerville"/>
              </a:rPr>
              <a:t>This leads to an elliptic transverse distribution of the gamma-ray beam, with the ellipticity being equal to the laser intensity experienced by the electron at the moment of emission.  </a:t>
            </a:r>
          </a:p>
          <a:p>
            <a:endParaRPr lang="en-GB" dirty="0"/>
          </a:p>
        </p:txBody>
      </p:sp>
      <p:sp>
        <p:nvSpPr>
          <p:cNvPr id="4" name="Date Placeholder 3">
            <a:extLst>
              <a:ext uri="{FF2B5EF4-FFF2-40B4-BE49-F238E27FC236}">
                <a16:creationId xmlns:a16="http://schemas.microsoft.com/office/drawing/2014/main" id="{7D021EF2-7D79-0E42-B830-26058D646C71}"/>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37BF4029-A068-0745-8882-D9F0C1DD546E}"/>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3805434A-30CC-E740-A05D-AF3B290C834F}"/>
              </a:ext>
            </a:extLst>
          </p:cNvPr>
          <p:cNvSpPr>
            <a:spLocks noGrp="1"/>
          </p:cNvSpPr>
          <p:nvPr>
            <p:ph type="sldNum" sz="quarter" idx="12"/>
          </p:nvPr>
        </p:nvSpPr>
        <p:spPr/>
        <p:txBody>
          <a:bodyPr/>
          <a:lstStyle/>
          <a:p>
            <a:fld id="{4937FEE4-6955-6144-97DB-3F8891831B30}" type="slidenum">
              <a:rPr lang="en-GB" smtClean="0"/>
              <a:pPr/>
              <a:t>4</a:t>
            </a:fld>
            <a:endParaRPr lang="en-GB" dirty="0"/>
          </a:p>
        </p:txBody>
      </p:sp>
      <p:pic>
        <p:nvPicPr>
          <p:cNvPr id="8" name="Picture 7">
            <a:extLst>
              <a:ext uri="{FF2B5EF4-FFF2-40B4-BE49-F238E27FC236}">
                <a16:creationId xmlns:a16="http://schemas.microsoft.com/office/drawing/2014/main" id="{61513E75-DC89-3A47-BABC-0C65DE991797}"/>
              </a:ext>
            </a:extLst>
          </p:cNvPr>
          <p:cNvPicPr>
            <a:picLocks noChangeAspect="1"/>
          </p:cNvPicPr>
          <p:nvPr/>
        </p:nvPicPr>
        <p:blipFill>
          <a:blip r:embed="rId2"/>
          <a:stretch>
            <a:fillRect/>
          </a:stretch>
        </p:blipFill>
        <p:spPr>
          <a:xfrm>
            <a:off x="6331828" y="568788"/>
            <a:ext cx="4908370" cy="3313715"/>
          </a:xfrm>
          <a:prstGeom prst="rect">
            <a:avLst/>
          </a:prstGeom>
        </p:spPr>
      </p:pic>
      <p:sp>
        <p:nvSpPr>
          <p:cNvPr id="9" name="Rectangle 8">
            <a:extLst>
              <a:ext uri="{FF2B5EF4-FFF2-40B4-BE49-F238E27FC236}">
                <a16:creationId xmlns:a16="http://schemas.microsoft.com/office/drawing/2014/main" id="{D5497DB3-FCA1-D14B-9832-4F92ABD3D4E2}"/>
              </a:ext>
            </a:extLst>
          </p:cNvPr>
          <p:cNvSpPr/>
          <p:nvPr/>
        </p:nvSpPr>
        <p:spPr>
          <a:xfrm>
            <a:off x="8536836" y="3565080"/>
            <a:ext cx="2470231" cy="298704"/>
          </a:xfrm>
          <a:prstGeom prst="rect">
            <a:avLst/>
          </a:prstGeom>
          <a:solidFill>
            <a:schemeClr val="accent1">
              <a:alpha val="7000"/>
            </a:schemeClr>
          </a:soli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latin typeface="Baskerville" panose="02020502070401020303" pitchFamily="18" charset="0"/>
                <a:ea typeface="Baskerville" panose="02020502070401020303" pitchFamily="18" charset="0"/>
              </a:rPr>
              <a:t>G. Sarri et al., Phys. Rev. Lett. (2014)</a:t>
            </a:r>
          </a:p>
        </p:txBody>
      </p:sp>
      <p:pic>
        <p:nvPicPr>
          <p:cNvPr id="10" name="Picture 9">
            <a:extLst>
              <a:ext uri="{FF2B5EF4-FFF2-40B4-BE49-F238E27FC236}">
                <a16:creationId xmlns:a16="http://schemas.microsoft.com/office/drawing/2014/main" id="{12478A1C-C0F7-D646-B949-933348BB193A}"/>
              </a:ext>
            </a:extLst>
          </p:cNvPr>
          <p:cNvPicPr>
            <a:picLocks noChangeAspect="1"/>
          </p:cNvPicPr>
          <p:nvPr/>
        </p:nvPicPr>
        <p:blipFill>
          <a:blip r:embed="rId3"/>
          <a:stretch>
            <a:fillRect/>
          </a:stretch>
        </p:blipFill>
        <p:spPr>
          <a:xfrm>
            <a:off x="391153" y="4368969"/>
            <a:ext cx="2611539" cy="2460873"/>
          </a:xfrm>
          <a:prstGeom prst="rect">
            <a:avLst/>
          </a:prstGeom>
        </p:spPr>
      </p:pic>
      <p:pic>
        <p:nvPicPr>
          <p:cNvPr id="12" name="Picture 11">
            <a:extLst>
              <a:ext uri="{FF2B5EF4-FFF2-40B4-BE49-F238E27FC236}">
                <a16:creationId xmlns:a16="http://schemas.microsoft.com/office/drawing/2014/main" id="{68076263-CE19-6843-A21A-F3948F541D8C}"/>
              </a:ext>
            </a:extLst>
          </p:cNvPr>
          <p:cNvPicPr>
            <a:picLocks noChangeAspect="1"/>
          </p:cNvPicPr>
          <p:nvPr/>
        </p:nvPicPr>
        <p:blipFill>
          <a:blip r:embed="rId4"/>
          <a:stretch>
            <a:fillRect/>
          </a:stretch>
        </p:blipFill>
        <p:spPr>
          <a:xfrm>
            <a:off x="4551391" y="4646906"/>
            <a:ext cx="6828636" cy="2353657"/>
          </a:xfrm>
          <a:prstGeom prst="rect">
            <a:avLst/>
          </a:prstGeom>
        </p:spPr>
      </p:pic>
      <p:pic>
        <p:nvPicPr>
          <p:cNvPr id="13" name="Picture 12">
            <a:extLst>
              <a:ext uri="{FF2B5EF4-FFF2-40B4-BE49-F238E27FC236}">
                <a16:creationId xmlns:a16="http://schemas.microsoft.com/office/drawing/2014/main" id="{166FFEB8-358C-8D4A-B1D5-4BC5DB2A51D6}"/>
              </a:ext>
            </a:extLst>
          </p:cNvPr>
          <p:cNvPicPr>
            <a:picLocks noChangeAspect="1"/>
          </p:cNvPicPr>
          <p:nvPr/>
        </p:nvPicPr>
        <p:blipFill>
          <a:blip r:embed="rId5"/>
          <a:stretch>
            <a:fillRect/>
          </a:stretch>
        </p:blipFill>
        <p:spPr>
          <a:xfrm>
            <a:off x="2902484" y="4331096"/>
            <a:ext cx="2038737" cy="628864"/>
          </a:xfrm>
          <a:prstGeom prst="rect">
            <a:avLst/>
          </a:prstGeom>
          <a:solidFill>
            <a:srgbClr val="FFFF00"/>
          </a:solidFill>
        </p:spPr>
      </p:pic>
      <p:sp>
        <p:nvSpPr>
          <p:cNvPr id="14" name="Rectangle 13">
            <a:extLst>
              <a:ext uri="{FF2B5EF4-FFF2-40B4-BE49-F238E27FC236}">
                <a16:creationId xmlns:a16="http://schemas.microsoft.com/office/drawing/2014/main" id="{5C0F27F8-34D4-064D-81B9-E001AE468636}"/>
              </a:ext>
            </a:extLst>
          </p:cNvPr>
          <p:cNvSpPr/>
          <p:nvPr/>
        </p:nvSpPr>
        <p:spPr>
          <a:xfrm>
            <a:off x="8922986" y="4346824"/>
            <a:ext cx="2084081" cy="298704"/>
          </a:xfrm>
          <a:prstGeom prst="rect">
            <a:avLst/>
          </a:prstGeom>
          <a:solidFill>
            <a:schemeClr val="accent1">
              <a:alpha val="7000"/>
            </a:schemeClr>
          </a:soli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latin typeface="Baskerville" panose="02020502070401020303" pitchFamily="18" charset="0"/>
                <a:ea typeface="Baskerville" panose="02020502070401020303" pitchFamily="18" charset="0"/>
              </a:rPr>
              <a:t>W. Yan et al., Nat. Phot. (2017)</a:t>
            </a:r>
          </a:p>
        </p:txBody>
      </p:sp>
      <p:sp>
        <p:nvSpPr>
          <p:cNvPr id="15" name="Rectangle 14">
            <a:extLst>
              <a:ext uri="{FF2B5EF4-FFF2-40B4-BE49-F238E27FC236}">
                <a16:creationId xmlns:a16="http://schemas.microsoft.com/office/drawing/2014/main" id="{55636B1E-B5F6-6F42-82BB-77AF0E587999}"/>
              </a:ext>
            </a:extLst>
          </p:cNvPr>
          <p:cNvSpPr/>
          <p:nvPr/>
        </p:nvSpPr>
        <p:spPr>
          <a:xfrm>
            <a:off x="7264090" y="3976394"/>
            <a:ext cx="3742977" cy="298704"/>
          </a:xfrm>
          <a:prstGeom prst="rect">
            <a:avLst/>
          </a:prstGeom>
          <a:solidFill>
            <a:schemeClr val="accent1">
              <a:alpha val="7000"/>
            </a:schemeClr>
          </a:soli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solidFill>
                  <a:schemeClr val="tx1"/>
                </a:solidFill>
                <a:latin typeface="Baskerville" panose="02020502070401020303" pitchFamily="18" charset="0"/>
                <a:ea typeface="Baskerville" panose="02020502070401020303" pitchFamily="18" charset="0"/>
              </a:rPr>
              <a:t>O. Har-Shemesh, and A. Di Piazza, A. Opt. Lett. (2012).</a:t>
            </a:r>
          </a:p>
        </p:txBody>
      </p:sp>
    </p:spTree>
    <p:extLst>
      <p:ext uri="{BB962C8B-B14F-4D97-AF65-F5344CB8AC3E}">
        <p14:creationId xmlns:p14="http://schemas.microsoft.com/office/powerpoint/2010/main" val="2736814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2934-C1E8-684B-B3A2-8662F5E814E8}"/>
              </a:ext>
            </a:extLst>
          </p:cNvPr>
          <p:cNvSpPr>
            <a:spLocks noGrp="1"/>
          </p:cNvSpPr>
          <p:nvPr>
            <p:ph type="title"/>
          </p:nvPr>
        </p:nvSpPr>
        <p:spPr/>
        <p:txBody>
          <a:bodyPr/>
          <a:lstStyle/>
          <a:p>
            <a:r>
              <a:rPr lang="en-GB" dirty="0"/>
              <a:t>Beam profiler measured quantities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A0B1A5-3425-DE42-9984-1F906CAB34EE}"/>
                  </a:ext>
                </a:extLst>
              </p:cNvPr>
              <p:cNvSpPr>
                <a:spLocks noGrp="1"/>
              </p:cNvSpPr>
              <p:nvPr>
                <p:ph idx="1"/>
              </p:nvPr>
            </p:nvSpPr>
            <p:spPr>
              <a:xfrm>
                <a:off x="168189" y="1052486"/>
                <a:ext cx="5169930" cy="5437187"/>
              </a:xfrm>
            </p:spPr>
            <p:txBody>
              <a:bodyPr>
                <a:normAutofit fontScale="70000" lnSpcReduction="20000"/>
              </a:bodyPr>
              <a:lstStyle/>
              <a:p>
                <a:r>
                  <a:rPr lang="en-GB" dirty="0"/>
                  <a:t>A beam profiler is proposed capable of measuring:</a:t>
                </a:r>
              </a:p>
              <a:p>
                <a:pPr lvl="1"/>
                <a:r>
                  <a:rPr lang="en-GB" dirty="0"/>
                  <a:t>beam widths with a precision of 5 </a:t>
                </a:r>
                <a:r>
                  <a:rPr lang="en-GB" dirty="0">
                    <a:latin typeface="Symbol" pitchFamily="2" charset="2"/>
                  </a:rPr>
                  <a:t>m</a:t>
                </a:r>
                <a:r>
                  <a:rPr lang="en-GB" dirty="0"/>
                  <a:t>m in few BX, corresponding to a targeted uncertainty of 5% on the </a:t>
                </a:r>
                <a:r>
                  <a:rPr lang="en-GB" dirty="0" err="1"/>
                  <a:t>I</a:t>
                </a:r>
                <a:r>
                  <a:rPr lang="en-GB" baseline="-25000" dirty="0" err="1"/>
                  <a:t>Laser</a:t>
                </a:r>
                <a:endParaRPr lang="en-GB" baseline="-25000" dirty="0"/>
              </a:p>
              <a:p>
                <a:pPr lvl="1"/>
                <a:r>
                  <a:rPr lang="en-GB" dirty="0"/>
                  <a:t>Gamma beam intensity with precision at 1% level</a:t>
                </a:r>
              </a:p>
              <a:p>
                <a:pPr lvl="1"/>
                <a:endParaRPr lang="en-GB" dirty="0"/>
              </a:p>
              <a:p>
                <a:pPr marL="285750" indent="-285750" algn="just"/>
                <a:r>
                  <a:rPr lang="en-US" dirty="0">
                    <a:ea typeface="Baskerville" panose="02020502070401020303" pitchFamily="18" charset="0"/>
                  </a:rPr>
                  <a:t>We expect a high-flux GeV-scale photon beam, which poses difficulties for the radiation hardness of the detectors.</a:t>
                </a:r>
              </a:p>
              <a:p>
                <a:pPr marL="285750" indent="-285750" algn="just"/>
                <a:endParaRPr lang="en-US" dirty="0">
                  <a:ea typeface="Baskerville" panose="02020502070401020303" pitchFamily="18" charset="0"/>
                </a:endParaRPr>
              </a:p>
              <a:p>
                <a:pPr marL="285750" indent="-285750" algn="just"/>
                <a:r>
                  <a:rPr lang="en-US" dirty="0">
                    <a:ea typeface="Baskerville" panose="02020502070401020303" pitchFamily="18" charset="0"/>
                  </a:rPr>
                  <a:t>Assuming </a:t>
                </a:r>
                <a:r>
                  <a:rPr lang="en-US" dirty="0">
                    <a:latin typeface="Symbol" pitchFamily="2" charset="2"/>
                    <a:ea typeface="Baskerville" panose="02020502070401020303" pitchFamily="18" charset="0"/>
                  </a:rPr>
                  <a:t>x</a:t>
                </a:r>
                <a:r>
                  <a:rPr lang="en-US" dirty="0">
                    <a:latin typeface="Baskerville" panose="02020502070401020303" pitchFamily="18" charset="0"/>
                    <a:ea typeface="Baskerville" panose="02020502070401020303" pitchFamily="18" charset="0"/>
                  </a:rPr>
                  <a:t> = 5 </a:t>
                </a:r>
                <a:r>
                  <a:rPr lang="en-US" dirty="0">
                    <a:ea typeface="Baskerville" panose="02020502070401020303" pitchFamily="18" charset="0"/>
                  </a:rPr>
                  <a:t>and a 16.5 GeV electron beam, we expect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m:t>
                        </m:r>
                      </m:sub>
                    </m:sSub>
                    <m:r>
                      <a:rPr lang="en-GB">
                        <a:latin typeface="Cambria Math" panose="02040503050406030204" pitchFamily="18" charset="0"/>
                      </a:rPr>
                      <m:t> ~ 150</m:t>
                    </m:r>
                  </m:oMath>
                </a14:m>
                <a:r>
                  <a:rPr lang="en-US" dirty="0">
                    <a:latin typeface="Baskerville" panose="02020502070401020303" pitchFamily="18" charset="0"/>
                    <a:ea typeface="Baskerville" panose="02020502070401020303" pitchFamily="18" charset="0"/>
                  </a:rPr>
                  <a:t> </a:t>
                </a:r>
                <a:r>
                  <a:rPr lang="en-US" dirty="0" err="1">
                    <a:latin typeface="Symbol" pitchFamily="2" charset="2"/>
                    <a:ea typeface="Baskerville" panose="02020502070401020303" pitchFamily="18" charset="0"/>
                  </a:rPr>
                  <a:t>m</a:t>
                </a:r>
                <a:r>
                  <a:rPr lang="en-US" dirty="0" err="1">
                    <a:ea typeface="Baskerville" panose="02020502070401020303" pitchFamily="18" charset="0"/>
                  </a:rPr>
                  <a:t>rad</a:t>
                </a:r>
                <a:r>
                  <a:rPr lang="en-US" dirty="0">
                    <a:ea typeface="Baskerville" panose="02020502070401020303" pitchFamily="18" charset="0"/>
                  </a:rPr>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ea typeface="Cambria Math" panose="02040503050406030204" pitchFamily="18" charset="0"/>
                          </a:rPr>
                          <m:t>⊥</m:t>
                        </m:r>
                      </m:sub>
                    </m:sSub>
                    <m:r>
                      <a:rPr lang="en-GB">
                        <a:latin typeface="Cambria Math" panose="02040503050406030204" pitchFamily="18" charset="0"/>
                        <a:ea typeface="Cambria Math" panose="02040503050406030204" pitchFamily="18" charset="0"/>
                      </a:rPr>
                      <m:t>~30 </m:t>
                    </m:r>
                  </m:oMath>
                </a14:m>
                <a:r>
                  <a:rPr lang="en-US" dirty="0" err="1">
                    <a:latin typeface="Symbol" pitchFamily="2" charset="2"/>
                    <a:ea typeface="Baskerville" panose="02020502070401020303" pitchFamily="18" charset="0"/>
                  </a:rPr>
                  <a:t>m</a:t>
                </a:r>
                <a:r>
                  <a:rPr lang="en-US" dirty="0" err="1">
                    <a:ea typeface="Baskerville" panose="02020502070401020303" pitchFamily="18" charset="0"/>
                  </a:rPr>
                  <a:t>rad</a:t>
                </a:r>
                <a:r>
                  <a:rPr lang="en-US" dirty="0">
                    <a:ea typeface="Baskerville" panose="02020502070401020303" pitchFamily="18" charset="0"/>
                  </a:rPr>
                  <a:t>.</a:t>
                </a:r>
                <a:r>
                  <a:rPr lang="en-US" dirty="0">
                    <a:latin typeface="Baskerville" panose="02020502070401020303" pitchFamily="18" charset="0"/>
                    <a:ea typeface="Baskerville" panose="02020502070401020303" pitchFamily="18" charset="0"/>
                  </a:rPr>
                  <a:t> </a:t>
                </a:r>
              </a:p>
              <a:p>
                <a:pPr marL="285750" indent="-285750" algn="just"/>
                <a:endParaRPr lang="en-US" dirty="0">
                  <a:latin typeface="Baskerville" panose="02020502070401020303" pitchFamily="18" charset="0"/>
                  <a:ea typeface="Baskerville" panose="02020502070401020303" pitchFamily="18" charset="0"/>
                </a:endParaRPr>
              </a:p>
              <a:p>
                <a:pPr marL="285750" indent="-285750" algn="just"/>
                <a:r>
                  <a:rPr lang="en-US" dirty="0">
                    <a:ea typeface="Baskerville" panose="02020502070401020303" pitchFamily="18" charset="0"/>
                  </a:rPr>
                  <a:t>Given the positions in figure, we expect a gamma-ray beam of ~ 0.18 x 0.90 mm (first profiler) and 0.33 x 1.65 mm (second profiler).</a:t>
                </a:r>
              </a:p>
              <a:p>
                <a:pPr lvl="1"/>
                <a:endParaRPr lang="en-GB" dirty="0"/>
              </a:p>
              <a:p>
                <a:pPr lvl="1"/>
                <a:endParaRPr lang="en-GB" baseline="-25000" dirty="0"/>
              </a:p>
            </p:txBody>
          </p:sp>
        </mc:Choice>
        <mc:Fallback xmlns="">
          <p:sp>
            <p:nvSpPr>
              <p:cNvPr id="3" name="Content Placeholder 2">
                <a:extLst>
                  <a:ext uri="{FF2B5EF4-FFF2-40B4-BE49-F238E27FC236}">
                    <a16:creationId xmlns:a16="http://schemas.microsoft.com/office/drawing/2014/main" id="{7BA0B1A5-3425-DE42-9984-1F906CAB34EE}"/>
                  </a:ext>
                </a:extLst>
              </p:cNvPr>
              <p:cNvSpPr>
                <a:spLocks noGrp="1" noRot="1" noChangeAspect="1" noMove="1" noResize="1" noEditPoints="1" noAdjustHandles="1" noChangeArrowheads="1" noChangeShapeType="1" noTextEdit="1"/>
              </p:cNvSpPr>
              <p:nvPr>
                <p:ph idx="1"/>
              </p:nvPr>
            </p:nvSpPr>
            <p:spPr>
              <a:xfrm>
                <a:off x="168189" y="1052486"/>
                <a:ext cx="5169930" cy="5437187"/>
              </a:xfrm>
              <a:blipFill>
                <a:blip r:embed="rId2"/>
                <a:stretch>
                  <a:fillRect l="-735" t="-1632" r="-1225"/>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671125E2-D8B5-DB48-B87A-BC4E8FFD47CF}"/>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4947A0C1-72AE-C24D-BCD5-9A974A0A61C3}"/>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BAC169C3-1CD0-BA4C-A558-8C233CC77404}"/>
              </a:ext>
            </a:extLst>
          </p:cNvPr>
          <p:cNvSpPr>
            <a:spLocks noGrp="1"/>
          </p:cNvSpPr>
          <p:nvPr>
            <p:ph type="sldNum" sz="quarter" idx="12"/>
          </p:nvPr>
        </p:nvSpPr>
        <p:spPr/>
        <p:txBody>
          <a:bodyPr/>
          <a:lstStyle/>
          <a:p>
            <a:fld id="{4937FEE4-6955-6144-97DB-3F8891831B30}" type="slidenum">
              <a:rPr lang="en-GB" smtClean="0"/>
              <a:pPr/>
              <a:t>5</a:t>
            </a:fld>
            <a:endParaRPr lang="en-GB" dirty="0"/>
          </a:p>
        </p:txBody>
      </p:sp>
      <p:pic>
        <p:nvPicPr>
          <p:cNvPr id="7" name="Picture 6">
            <a:extLst>
              <a:ext uri="{FF2B5EF4-FFF2-40B4-BE49-F238E27FC236}">
                <a16:creationId xmlns:a16="http://schemas.microsoft.com/office/drawing/2014/main" id="{76248AA5-0455-E743-9F40-832FE9B9A842}"/>
              </a:ext>
            </a:extLst>
          </p:cNvPr>
          <p:cNvPicPr>
            <a:picLocks noChangeAspect="1"/>
          </p:cNvPicPr>
          <p:nvPr/>
        </p:nvPicPr>
        <p:blipFill>
          <a:blip r:embed="rId3"/>
          <a:stretch>
            <a:fillRect/>
          </a:stretch>
        </p:blipFill>
        <p:spPr>
          <a:xfrm>
            <a:off x="5238042" y="1476754"/>
            <a:ext cx="5761867" cy="3834482"/>
          </a:xfrm>
          <a:prstGeom prst="rect">
            <a:avLst/>
          </a:prstGeom>
        </p:spPr>
      </p:pic>
    </p:spTree>
    <p:extLst>
      <p:ext uri="{BB962C8B-B14F-4D97-AF65-F5344CB8AC3E}">
        <p14:creationId xmlns:p14="http://schemas.microsoft.com/office/powerpoint/2010/main" val="387575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3DB9-33F2-564B-8750-625C3DF87F9B}"/>
              </a:ext>
            </a:extLst>
          </p:cNvPr>
          <p:cNvSpPr>
            <a:spLocks noGrp="1"/>
          </p:cNvSpPr>
          <p:nvPr>
            <p:ph type="title"/>
          </p:nvPr>
        </p:nvSpPr>
        <p:spPr/>
        <p:txBody>
          <a:bodyPr/>
          <a:lstStyle/>
          <a:p>
            <a:r>
              <a:rPr lang="en-US" dirty="0"/>
              <a:t>Proposed detector</a:t>
            </a:r>
          </a:p>
        </p:txBody>
      </p:sp>
      <p:sp>
        <p:nvSpPr>
          <p:cNvPr id="3" name="Content Placeholder 2">
            <a:extLst>
              <a:ext uri="{FF2B5EF4-FFF2-40B4-BE49-F238E27FC236}">
                <a16:creationId xmlns:a16="http://schemas.microsoft.com/office/drawing/2014/main" id="{1D50B9D2-EDD9-414C-8083-4459D17B5FBD}"/>
              </a:ext>
            </a:extLst>
          </p:cNvPr>
          <p:cNvSpPr>
            <a:spLocks noGrp="1"/>
          </p:cNvSpPr>
          <p:nvPr>
            <p:ph idx="1"/>
          </p:nvPr>
        </p:nvSpPr>
        <p:spPr>
          <a:xfrm>
            <a:off x="279400" y="1293812"/>
            <a:ext cx="7630532" cy="5437187"/>
          </a:xfrm>
        </p:spPr>
        <p:txBody>
          <a:bodyPr>
            <a:normAutofit fontScale="92500" lnSpcReduction="10000"/>
          </a:bodyPr>
          <a:lstStyle/>
          <a:p>
            <a:r>
              <a:rPr lang="en-US" dirty="0"/>
              <a:t>Beam profile contained in a 2x2 cm</a:t>
            </a:r>
            <a:r>
              <a:rPr lang="en-US" baseline="30000" dirty="0"/>
              <a:t>2 </a:t>
            </a:r>
            <a:r>
              <a:rPr lang="en-US" dirty="0"/>
              <a:t>detector</a:t>
            </a:r>
          </a:p>
          <a:p>
            <a:r>
              <a:rPr lang="en-US" dirty="0"/>
              <a:t>Extremely high dose suggests to use two detectors with strips placed orthogonally each other</a:t>
            </a:r>
          </a:p>
          <a:p>
            <a:r>
              <a:rPr lang="en-US" dirty="0"/>
              <a:t>High particle density can be dealt only with analog readout of the strips and center of gravity algorithm to reconstruct the beam profile shape</a:t>
            </a:r>
          </a:p>
          <a:p>
            <a:r>
              <a:rPr lang="en-US" dirty="0"/>
              <a:t>Strips with 100 </a:t>
            </a:r>
            <a:r>
              <a:rPr lang="en-US" dirty="0">
                <a:latin typeface="Symbol" pitchFamily="2" charset="2"/>
              </a:rPr>
              <a:t>m</a:t>
            </a:r>
            <a:r>
              <a:rPr lang="en-US" dirty="0"/>
              <a:t>m pitch seems to be a reasonable compromise to reach the target precision (5 </a:t>
            </a:r>
            <a:r>
              <a:rPr lang="en-US" dirty="0">
                <a:latin typeface="Symbol" pitchFamily="2" charset="2"/>
              </a:rPr>
              <a:t>m</a:t>
            </a:r>
            <a:r>
              <a:rPr lang="en-US" dirty="0"/>
              <a:t>m) using a reasonable number of readout channels (400)</a:t>
            </a:r>
          </a:p>
          <a:p>
            <a:r>
              <a:rPr lang="en-US" dirty="0"/>
              <a:t>Since the absorbed dose depends on the detector thickness and there is no problem with signal strength, the detector should be as thin as possible:  </a:t>
            </a:r>
            <a:r>
              <a:rPr lang="en-US" dirty="0" err="1"/>
              <a:t>dz</a:t>
            </a:r>
            <a:r>
              <a:rPr lang="en-US" dirty="0"/>
              <a:t>=100 </a:t>
            </a:r>
            <a:r>
              <a:rPr lang="en-US" dirty="0">
                <a:latin typeface="Symbol" pitchFamily="2" charset="2"/>
              </a:rPr>
              <a:t>m</a:t>
            </a:r>
            <a:r>
              <a:rPr lang="en-US" dirty="0"/>
              <a:t>m  for sapphire</a:t>
            </a:r>
          </a:p>
          <a:p>
            <a:pPr marL="0" indent="0">
              <a:buNone/>
            </a:pPr>
            <a:endParaRPr lang="en-US" dirty="0"/>
          </a:p>
        </p:txBody>
      </p:sp>
      <p:sp>
        <p:nvSpPr>
          <p:cNvPr id="4" name="Date Placeholder 3">
            <a:extLst>
              <a:ext uri="{FF2B5EF4-FFF2-40B4-BE49-F238E27FC236}">
                <a16:creationId xmlns:a16="http://schemas.microsoft.com/office/drawing/2014/main" id="{4DAB055F-ED85-474B-A040-0A7E815BCC83}"/>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21DF95EE-AC59-0241-9900-019592AF6DEF}"/>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357A3D7E-E9F9-9241-84BB-A74366B84A8D}"/>
              </a:ext>
            </a:extLst>
          </p:cNvPr>
          <p:cNvSpPr>
            <a:spLocks noGrp="1"/>
          </p:cNvSpPr>
          <p:nvPr>
            <p:ph type="sldNum" sz="quarter" idx="12"/>
          </p:nvPr>
        </p:nvSpPr>
        <p:spPr/>
        <p:txBody>
          <a:bodyPr/>
          <a:lstStyle/>
          <a:p>
            <a:fld id="{4937FEE4-6955-6144-97DB-3F8891831B30}" type="slidenum">
              <a:rPr lang="en-GB" smtClean="0"/>
              <a:pPr/>
              <a:t>6</a:t>
            </a:fld>
            <a:endParaRPr lang="en-GB" dirty="0"/>
          </a:p>
        </p:txBody>
      </p:sp>
      <p:pic>
        <p:nvPicPr>
          <p:cNvPr id="1026" name="Picture 2" descr="How to Draw a Cartoon Sandwich - How to Draw Cartoons">
            <a:extLst>
              <a:ext uri="{FF2B5EF4-FFF2-40B4-BE49-F238E27FC236}">
                <a16:creationId xmlns:a16="http://schemas.microsoft.com/office/drawing/2014/main" id="{6B093D22-B069-FA4E-BA2B-FCAE0C6CB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64933">
            <a:off x="8064501" y="1794487"/>
            <a:ext cx="3175000" cy="1955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D2CEED3-D64C-F448-B852-E771E3EAF9A4}"/>
              </a:ext>
            </a:extLst>
          </p:cNvPr>
          <p:cNvSpPr txBox="1"/>
          <p:nvPr/>
        </p:nvSpPr>
        <p:spPr>
          <a:xfrm rot="2366872">
            <a:off x="9093709" y="3656861"/>
            <a:ext cx="636713" cy="369332"/>
          </a:xfrm>
          <a:prstGeom prst="rect">
            <a:avLst/>
          </a:prstGeom>
          <a:noFill/>
        </p:spPr>
        <p:txBody>
          <a:bodyPr wrap="none" rtlCol="0">
            <a:spAutoFit/>
          </a:bodyPr>
          <a:lstStyle/>
          <a:p>
            <a:r>
              <a:rPr lang="en-US" dirty="0"/>
              <a:t>2 cm</a:t>
            </a:r>
          </a:p>
        </p:txBody>
      </p:sp>
      <p:sp>
        <p:nvSpPr>
          <p:cNvPr id="11" name="TextBox 10">
            <a:extLst>
              <a:ext uri="{FF2B5EF4-FFF2-40B4-BE49-F238E27FC236}">
                <a16:creationId xmlns:a16="http://schemas.microsoft.com/office/drawing/2014/main" id="{ADDE6600-98BC-A646-B49D-7A766979C491}"/>
              </a:ext>
            </a:extLst>
          </p:cNvPr>
          <p:cNvSpPr txBox="1"/>
          <p:nvPr/>
        </p:nvSpPr>
        <p:spPr>
          <a:xfrm rot="5400000">
            <a:off x="8324842" y="1969404"/>
            <a:ext cx="636713" cy="369332"/>
          </a:xfrm>
          <a:prstGeom prst="rect">
            <a:avLst/>
          </a:prstGeom>
          <a:noFill/>
        </p:spPr>
        <p:txBody>
          <a:bodyPr wrap="none" rtlCol="0">
            <a:spAutoFit/>
          </a:bodyPr>
          <a:lstStyle/>
          <a:p>
            <a:r>
              <a:rPr lang="en-US" dirty="0"/>
              <a:t>2 cm</a:t>
            </a:r>
          </a:p>
        </p:txBody>
      </p:sp>
      <p:sp>
        <p:nvSpPr>
          <p:cNvPr id="12" name="TextBox 11">
            <a:extLst>
              <a:ext uri="{FF2B5EF4-FFF2-40B4-BE49-F238E27FC236}">
                <a16:creationId xmlns:a16="http://schemas.microsoft.com/office/drawing/2014/main" id="{CAD277AD-5FED-3245-84DB-06076509A058}"/>
              </a:ext>
            </a:extLst>
          </p:cNvPr>
          <p:cNvSpPr txBox="1"/>
          <p:nvPr/>
        </p:nvSpPr>
        <p:spPr>
          <a:xfrm>
            <a:off x="9706993" y="4104251"/>
            <a:ext cx="928459" cy="369332"/>
          </a:xfrm>
          <a:prstGeom prst="rect">
            <a:avLst/>
          </a:prstGeom>
          <a:noFill/>
        </p:spPr>
        <p:txBody>
          <a:bodyPr wrap="none" rtlCol="0">
            <a:spAutoFit/>
          </a:bodyPr>
          <a:lstStyle/>
          <a:p>
            <a:r>
              <a:rPr lang="en-US" dirty="0"/>
              <a:t>0.01 cm</a:t>
            </a:r>
          </a:p>
        </p:txBody>
      </p:sp>
      <p:cxnSp>
        <p:nvCxnSpPr>
          <p:cNvPr id="13" name="Straight Arrow Connector 12">
            <a:extLst>
              <a:ext uri="{FF2B5EF4-FFF2-40B4-BE49-F238E27FC236}">
                <a16:creationId xmlns:a16="http://schemas.microsoft.com/office/drawing/2014/main" id="{5728BCCC-2DFD-F040-BD56-A0396D2FD7F5}"/>
              </a:ext>
            </a:extLst>
          </p:cNvPr>
          <p:cNvCxnSpPr/>
          <p:nvPr/>
        </p:nvCxnSpPr>
        <p:spPr>
          <a:xfrm>
            <a:off x="8064099" y="2615753"/>
            <a:ext cx="13038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41D945-774D-E545-9F8C-0F6E316BF04F}"/>
              </a:ext>
            </a:extLst>
          </p:cNvPr>
          <p:cNvCxnSpPr>
            <a:cxnSpLocks/>
          </p:cNvCxnSpPr>
          <p:nvPr/>
        </p:nvCxnSpPr>
        <p:spPr>
          <a:xfrm>
            <a:off x="9512224" y="1388530"/>
            <a:ext cx="1121193" cy="643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0ABF724-A6FC-C445-BCF9-41D4BC0BE1EF}"/>
              </a:ext>
            </a:extLst>
          </p:cNvPr>
          <p:cNvCxnSpPr/>
          <p:nvPr/>
        </p:nvCxnSpPr>
        <p:spPr>
          <a:xfrm>
            <a:off x="9742261" y="1388532"/>
            <a:ext cx="1112002" cy="643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C8C4E3-B576-CE45-93AA-0EC3FAB6CAC5}"/>
              </a:ext>
            </a:extLst>
          </p:cNvPr>
          <p:cNvCxnSpPr>
            <a:cxnSpLocks/>
          </p:cNvCxnSpPr>
          <p:nvPr/>
        </p:nvCxnSpPr>
        <p:spPr>
          <a:xfrm>
            <a:off x="9522131" y="3127238"/>
            <a:ext cx="1112002" cy="8636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6E68ADD-1B71-C74C-B449-4D6E1FB09905}"/>
              </a:ext>
            </a:extLst>
          </p:cNvPr>
          <p:cNvCxnSpPr>
            <a:cxnSpLocks/>
          </p:cNvCxnSpPr>
          <p:nvPr/>
        </p:nvCxnSpPr>
        <p:spPr>
          <a:xfrm>
            <a:off x="10634133" y="2032001"/>
            <a:ext cx="0" cy="1980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69C7D4B-8EE0-DD48-ADD5-46FF11552177}"/>
              </a:ext>
            </a:extLst>
          </p:cNvPr>
          <p:cNvCxnSpPr>
            <a:cxnSpLocks/>
          </p:cNvCxnSpPr>
          <p:nvPr/>
        </p:nvCxnSpPr>
        <p:spPr>
          <a:xfrm>
            <a:off x="9522131" y="1388534"/>
            <a:ext cx="0" cy="173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B9FCF30-5337-9045-9B99-E6289933D2BF}"/>
              </a:ext>
            </a:extLst>
          </p:cNvPr>
          <p:cNvCxnSpPr>
            <a:cxnSpLocks/>
          </p:cNvCxnSpPr>
          <p:nvPr/>
        </p:nvCxnSpPr>
        <p:spPr>
          <a:xfrm>
            <a:off x="10854263" y="2032001"/>
            <a:ext cx="0" cy="1980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C39360E-EDD6-7A4A-A1CF-E4A65B430926}"/>
              </a:ext>
            </a:extLst>
          </p:cNvPr>
          <p:cNvCxnSpPr/>
          <p:nvPr/>
        </p:nvCxnSpPr>
        <p:spPr>
          <a:xfrm>
            <a:off x="9522131" y="1388530"/>
            <a:ext cx="2201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614CC3-211F-C64F-850E-F8A0AA783F28}"/>
              </a:ext>
            </a:extLst>
          </p:cNvPr>
          <p:cNvCxnSpPr/>
          <p:nvPr/>
        </p:nvCxnSpPr>
        <p:spPr>
          <a:xfrm>
            <a:off x="10633417" y="2031999"/>
            <a:ext cx="2208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3DA884-85CF-384D-8DEA-EF39D10F8CA9}"/>
              </a:ext>
            </a:extLst>
          </p:cNvPr>
          <p:cNvCxnSpPr/>
          <p:nvPr/>
        </p:nvCxnSpPr>
        <p:spPr>
          <a:xfrm>
            <a:off x="10633417" y="3990936"/>
            <a:ext cx="230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F81AD5-CB8F-1147-AF04-AACFF6E3B732}"/>
              </a:ext>
            </a:extLst>
          </p:cNvPr>
          <p:cNvCxnSpPr/>
          <p:nvPr/>
        </p:nvCxnSpPr>
        <p:spPr>
          <a:xfrm flipH="1">
            <a:off x="9343824" y="1704961"/>
            <a:ext cx="24140" cy="1854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3AB47CA-6A5C-654C-A203-91576FF85CBD}"/>
              </a:ext>
            </a:extLst>
          </p:cNvPr>
          <p:cNvCxnSpPr/>
          <p:nvPr/>
        </p:nvCxnSpPr>
        <p:spPr>
          <a:xfrm flipH="1">
            <a:off x="9225294" y="1654165"/>
            <a:ext cx="24140" cy="1854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994BE89-2427-1348-A6AE-476C86EC0886}"/>
              </a:ext>
            </a:extLst>
          </p:cNvPr>
          <p:cNvCxnSpPr>
            <a:cxnSpLocks/>
          </p:cNvCxnSpPr>
          <p:nvPr/>
        </p:nvCxnSpPr>
        <p:spPr>
          <a:xfrm>
            <a:off x="10153426" y="2581228"/>
            <a:ext cx="496927" cy="263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770EA5E-6E17-CA4E-9CDB-C8196BD3BD06}"/>
              </a:ext>
            </a:extLst>
          </p:cNvPr>
          <p:cNvCxnSpPr>
            <a:cxnSpLocks/>
          </p:cNvCxnSpPr>
          <p:nvPr/>
        </p:nvCxnSpPr>
        <p:spPr>
          <a:xfrm>
            <a:off x="10153426" y="2707028"/>
            <a:ext cx="496930" cy="256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1A81E571-787C-4148-8C54-4C52C070DAB6}"/>
              </a:ext>
            </a:extLst>
          </p:cNvPr>
          <p:cNvCxnSpPr>
            <a:cxnSpLocks/>
          </p:cNvCxnSpPr>
          <p:nvPr/>
        </p:nvCxnSpPr>
        <p:spPr>
          <a:xfrm flipV="1">
            <a:off x="9253268" y="880533"/>
            <a:ext cx="0" cy="773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9DA48B8-BE5D-0648-8B19-D3D03B3F8712}"/>
              </a:ext>
            </a:extLst>
          </p:cNvPr>
          <p:cNvCxnSpPr>
            <a:cxnSpLocks/>
          </p:cNvCxnSpPr>
          <p:nvPr/>
        </p:nvCxnSpPr>
        <p:spPr>
          <a:xfrm flipV="1">
            <a:off x="9371798" y="950617"/>
            <a:ext cx="0" cy="754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7" name="Straight Arrow Connector 1026">
            <a:extLst>
              <a:ext uri="{FF2B5EF4-FFF2-40B4-BE49-F238E27FC236}">
                <a16:creationId xmlns:a16="http://schemas.microsoft.com/office/drawing/2014/main" id="{6FBE7AD9-1298-8E4E-8838-BE4455678B87}"/>
              </a:ext>
            </a:extLst>
          </p:cNvPr>
          <p:cNvCxnSpPr/>
          <p:nvPr/>
        </p:nvCxnSpPr>
        <p:spPr>
          <a:xfrm>
            <a:off x="9048897" y="880533"/>
            <a:ext cx="176397" cy="140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9" name="Straight Arrow Connector 1028">
            <a:extLst>
              <a:ext uri="{FF2B5EF4-FFF2-40B4-BE49-F238E27FC236}">
                <a16:creationId xmlns:a16="http://schemas.microsoft.com/office/drawing/2014/main" id="{CC7E093B-6904-674B-A694-8BC52D61D41F}"/>
              </a:ext>
            </a:extLst>
          </p:cNvPr>
          <p:cNvCxnSpPr>
            <a:cxnSpLocks/>
          </p:cNvCxnSpPr>
          <p:nvPr/>
        </p:nvCxnSpPr>
        <p:spPr>
          <a:xfrm flipH="1" flipV="1">
            <a:off x="9390315" y="1118320"/>
            <a:ext cx="201975" cy="98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6658E2A-4365-8847-80BD-5B6ABF3CDC66}"/>
              </a:ext>
            </a:extLst>
          </p:cNvPr>
          <p:cNvCxnSpPr>
            <a:cxnSpLocks/>
          </p:cNvCxnSpPr>
          <p:nvPr/>
        </p:nvCxnSpPr>
        <p:spPr>
          <a:xfrm flipH="1">
            <a:off x="9243810" y="1581715"/>
            <a:ext cx="5624" cy="92770"/>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50E5E29-D39B-814A-BABC-C6F002689B60}"/>
              </a:ext>
            </a:extLst>
          </p:cNvPr>
          <p:cNvSpPr txBox="1"/>
          <p:nvPr/>
        </p:nvSpPr>
        <p:spPr>
          <a:xfrm rot="1826267">
            <a:off x="8430405" y="412151"/>
            <a:ext cx="928459" cy="369332"/>
          </a:xfrm>
          <a:prstGeom prst="rect">
            <a:avLst/>
          </a:prstGeom>
          <a:noFill/>
        </p:spPr>
        <p:txBody>
          <a:bodyPr wrap="none" rtlCol="0">
            <a:spAutoFit/>
          </a:bodyPr>
          <a:lstStyle/>
          <a:p>
            <a:r>
              <a:rPr lang="en-US" dirty="0"/>
              <a:t>0.01 cm</a:t>
            </a:r>
          </a:p>
        </p:txBody>
      </p:sp>
      <p:sp>
        <p:nvSpPr>
          <p:cNvPr id="1038" name="TextBox 1037">
            <a:extLst>
              <a:ext uri="{FF2B5EF4-FFF2-40B4-BE49-F238E27FC236}">
                <a16:creationId xmlns:a16="http://schemas.microsoft.com/office/drawing/2014/main" id="{6492DA6D-0F73-BA41-91A5-CAC883BE0F20}"/>
              </a:ext>
            </a:extLst>
          </p:cNvPr>
          <p:cNvSpPr txBox="1"/>
          <p:nvPr/>
        </p:nvSpPr>
        <p:spPr>
          <a:xfrm>
            <a:off x="8507603" y="4654326"/>
            <a:ext cx="2685543" cy="369332"/>
          </a:xfrm>
          <a:prstGeom prst="rect">
            <a:avLst/>
          </a:prstGeom>
          <a:noFill/>
        </p:spPr>
        <p:txBody>
          <a:bodyPr wrap="none" rtlCol="0">
            <a:spAutoFit/>
          </a:bodyPr>
          <a:lstStyle/>
          <a:p>
            <a:r>
              <a:rPr lang="en-US" dirty="0"/>
              <a:t>200+200 readout channels</a:t>
            </a:r>
          </a:p>
        </p:txBody>
      </p:sp>
      <p:sp>
        <p:nvSpPr>
          <p:cNvPr id="1039" name="TextBox 1038">
            <a:extLst>
              <a:ext uri="{FF2B5EF4-FFF2-40B4-BE49-F238E27FC236}">
                <a16:creationId xmlns:a16="http://schemas.microsoft.com/office/drawing/2014/main" id="{26EB85B9-DD71-3844-919B-5C612544A241}"/>
              </a:ext>
            </a:extLst>
          </p:cNvPr>
          <p:cNvSpPr txBox="1"/>
          <p:nvPr/>
        </p:nvSpPr>
        <p:spPr>
          <a:xfrm>
            <a:off x="7478992" y="2572314"/>
            <a:ext cx="1450397" cy="369332"/>
          </a:xfrm>
          <a:prstGeom prst="rect">
            <a:avLst/>
          </a:prstGeom>
          <a:noFill/>
        </p:spPr>
        <p:txBody>
          <a:bodyPr wrap="none" rtlCol="0">
            <a:spAutoFit/>
          </a:bodyPr>
          <a:lstStyle/>
          <a:p>
            <a:r>
              <a:rPr lang="en-US" dirty="0"/>
              <a:t>Photon beam</a:t>
            </a:r>
          </a:p>
        </p:txBody>
      </p:sp>
      <p:sp>
        <p:nvSpPr>
          <p:cNvPr id="1040" name="TextBox 1039">
            <a:extLst>
              <a:ext uri="{FF2B5EF4-FFF2-40B4-BE49-F238E27FC236}">
                <a16:creationId xmlns:a16="http://schemas.microsoft.com/office/drawing/2014/main" id="{08CB816B-5C89-B745-B7A2-9F76C919B9CF}"/>
              </a:ext>
            </a:extLst>
          </p:cNvPr>
          <p:cNvSpPr txBox="1"/>
          <p:nvPr/>
        </p:nvSpPr>
        <p:spPr>
          <a:xfrm>
            <a:off x="7629621" y="5264984"/>
            <a:ext cx="3564887" cy="461665"/>
          </a:xfrm>
          <a:prstGeom prst="rect">
            <a:avLst/>
          </a:prstGeom>
          <a:noFill/>
        </p:spPr>
        <p:txBody>
          <a:bodyPr wrap="none" rtlCol="0">
            <a:spAutoFit/>
          </a:bodyPr>
          <a:lstStyle/>
          <a:p>
            <a:r>
              <a:rPr lang="en-US" sz="2400" b="1" dirty="0"/>
              <a:t>Chosen Material: Sapphire</a:t>
            </a:r>
          </a:p>
        </p:txBody>
      </p:sp>
    </p:spTree>
    <p:extLst>
      <p:ext uri="{BB962C8B-B14F-4D97-AF65-F5344CB8AC3E}">
        <p14:creationId xmlns:p14="http://schemas.microsoft.com/office/powerpoint/2010/main" val="39822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C4F6-9EDA-B047-BFC2-0FCEB40720E2}"/>
              </a:ext>
            </a:extLst>
          </p:cNvPr>
          <p:cNvSpPr>
            <a:spLocks noGrp="1"/>
          </p:cNvSpPr>
          <p:nvPr>
            <p:ph type="title"/>
          </p:nvPr>
        </p:nvSpPr>
        <p:spPr/>
        <p:txBody>
          <a:bodyPr/>
          <a:lstStyle/>
          <a:p>
            <a:r>
              <a:rPr lang="en-GB" dirty="0"/>
              <a:t>Why Sapphire?</a:t>
            </a:r>
          </a:p>
        </p:txBody>
      </p:sp>
      <p:sp>
        <p:nvSpPr>
          <p:cNvPr id="3" name="Content Placeholder 2">
            <a:extLst>
              <a:ext uri="{FF2B5EF4-FFF2-40B4-BE49-F238E27FC236}">
                <a16:creationId xmlns:a16="http://schemas.microsoft.com/office/drawing/2014/main" id="{DD66003E-B4B0-FF44-BEF1-6BA898FD2490}"/>
              </a:ext>
            </a:extLst>
          </p:cNvPr>
          <p:cNvSpPr>
            <a:spLocks noGrp="1"/>
          </p:cNvSpPr>
          <p:nvPr>
            <p:ph idx="1"/>
          </p:nvPr>
        </p:nvSpPr>
        <p:spPr>
          <a:xfrm>
            <a:off x="279400" y="4389320"/>
            <a:ext cx="10668687" cy="2386597"/>
          </a:xfrm>
        </p:spPr>
        <p:txBody>
          <a:bodyPr>
            <a:normAutofit fontScale="85000" lnSpcReduction="20000"/>
          </a:bodyPr>
          <a:lstStyle/>
          <a:p>
            <a:r>
              <a:rPr lang="en-GB" dirty="0"/>
              <a:t>Specific characteristics of sapphire:</a:t>
            </a:r>
          </a:p>
          <a:p>
            <a:pPr lvl="1"/>
            <a:r>
              <a:rPr lang="en-GB" dirty="0">
                <a:sym typeface="Wingdings" pitchFamily="2" charset="2"/>
              </a:rPr>
              <a:t> </a:t>
            </a:r>
            <a:r>
              <a:rPr lang="en-GB" dirty="0"/>
              <a:t>High radiation resistance: ~ 10 </a:t>
            </a:r>
            <a:r>
              <a:rPr lang="en-GB" dirty="0" err="1"/>
              <a:t>MGy</a:t>
            </a:r>
            <a:endParaRPr lang="en-GB" dirty="0"/>
          </a:p>
          <a:p>
            <a:pPr lvl="1"/>
            <a:r>
              <a:rPr lang="en-GB" dirty="0">
                <a:sym typeface="Wingdings" pitchFamily="2" charset="2"/>
              </a:rPr>
              <a:t> Leakage current does not increase with dose</a:t>
            </a:r>
            <a:endParaRPr lang="en-GB" dirty="0"/>
          </a:p>
          <a:p>
            <a:pPr lvl="1"/>
            <a:r>
              <a:rPr lang="en-GB" dirty="0">
                <a:sym typeface="Wingdings" pitchFamily="2" charset="2"/>
              </a:rPr>
              <a:t> </a:t>
            </a:r>
            <a:r>
              <a:rPr lang="en-GB" dirty="0"/>
              <a:t>High eh creation energy</a:t>
            </a:r>
          </a:p>
          <a:p>
            <a:pPr lvl="1"/>
            <a:r>
              <a:rPr lang="en-GB" dirty="0">
                <a:sym typeface="Wingdings" pitchFamily="2" charset="2"/>
              </a:rPr>
              <a:t> Low collection efficiency (~10%)</a:t>
            </a:r>
          </a:p>
          <a:p>
            <a:pPr lvl="1"/>
            <a:r>
              <a:rPr lang="en-GB" dirty="0">
                <a:sym typeface="Wingdings" pitchFamily="2" charset="2"/>
              </a:rPr>
              <a:t> Fast response (low electron mobility compensated by reduced distance travelled by electrons) </a:t>
            </a:r>
          </a:p>
          <a:p>
            <a:pPr lvl="1"/>
            <a:r>
              <a:rPr lang="en-GB" dirty="0">
                <a:sym typeface="Wingdings" pitchFamily="2" charset="2"/>
              </a:rPr>
              <a:t>	 Low Cost: 1euro/cm</a:t>
            </a:r>
            <a:r>
              <a:rPr lang="en-GB" baseline="30000" dirty="0">
                <a:sym typeface="Wingdings" pitchFamily="2" charset="2"/>
              </a:rPr>
              <a:t>2</a:t>
            </a:r>
            <a:r>
              <a:rPr lang="en-GB" dirty="0">
                <a:sym typeface="Wingdings" pitchFamily="2" charset="2"/>
              </a:rPr>
              <a:t> (compared to diamond 3000 euro/cm</a:t>
            </a:r>
            <a:r>
              <a:rPr lang="en-GB" baseline="30000" dirty="0">
                <a:sym typeface="Wingdings" pitchFamily="2" charset="2"/>
              </a:rPr>
              <a:t>2</a:t>
            </a:r>
            <a:r>
              <a:rPr lang="en-GB" dirty="0">
                <a:sym typeface="Wingdings" pitchFamily="2" charset="2"/>
              </a:rPr>
              <a:t>)</a:t>
            </a:r>
          </a:p>
          <a:p>
            <a:pPr marL="457200" lvl="1" indent="0">
              <a:buNone/>
            </a:pPr>
            <a:endParaRPr lang="en-GB" dirty="0"/>
          </a:p>
          <a:p>
            <a:pPr lvl="1"/>
            <a:endParaRPr lang="en-GB" dirty="0"/>
          </a:p>
        </p:txBody>
      </p:sp>
      <p:sp>
        <p:nvSpPr>
          <p:cNvPr id="4" name="Date Placeholder 3">
            <a:extLst>
              <a:ext uri="{FF2B5EF4-FFF2-40B4-BE49-F238E27FC236}">
                <a16:creationId xmlns:a16="http://schemas.microsoft.com/office/drawing/2014/main" id="{B5C55BDB-30B0-A54A-8125-7507263E5851}"/>
              </a:ext>
            </a:extLst>
          </p:cNvPr>
          <p:cNvSpPr>
            <a:spLocks noGrp="1"/>
          </p:cNvSpPr>
          <p:nvPr>
            <p:ph type="dt" sz="half" idx="10"/>
          </p:nvPr>
        </p:nvSpPr>
        <p:spPr/>
        <p:txBody>
          <a:bodyPr/>
          <a:lstStyle/>
          <a:p>
            <a:fld id="{BB1559A1-8078-8C4F-88BF-72B1155F5D5F}" type="datetime1">
              <a:rPr lang="it-IT" smtClean="0"/>
              <a:t>22/02/21</a:t>
            </a:fld>
            <a:endParaRPr lang="en-GB" dirty="0"/>
          </a:p>
        </p:txBody>
      </p:sp>
      <p:sp>
        <p:nvSpPr>
          <p:cNvPr id="5" name="Footer Placeholder 4">
            <a:extLst>
              <a:ext uri="{FF2B5EF4-FFF2-40B4-BE49-F238E27FC236}">
                <a16:creationId xmlns:a16="http://schemas.microsoft.com/office/drawing/2014/main" id="{FFE3DAF2-4E20-0845-8E6F-5CF73A0C71FC}"/>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DB9D6BFB-BBF8-B141-9C87-936EBD5DAC5F}"/>
              </a:ext>
            </a:extLst>
          </p:cNvPr>
          <p:cNvSpPr>
            <a:spLocks noGrp="1"/>
          </p:cNvSpPr>
          <p:nvPr>
            <p:ph type="sldNum" sz="quarter" idx="12"/>
          </p:nvPr>
        </p:nvSpPr>
        <p:spPr/>
        <p:txBody>
          <a:bodyPr/>
          <a:lstStyle/>
          <a:p>
            <a:fld id="{4937FEE4-6955-6144-97DB-3F8891831B30}" type="slidenum">
              <a:rPr lang="en-GB" smtClean="0"/>
              <a:pPr/>
              <a:t>7</a:t>
            </a:fld>
            <a:endParaRPr lang="en-GB" dirty="0"/>
          </a:p>
        </p:txBody>
      </p:sp>
      <p:pic>
        <p:nvPicPr>
          <p:cNvPr id="8" name="Picture 7">
            <a:extLst>
              <a:ext uri="{FF2B5EF4-FFF2-40B4-BE49-F238E27FC236}">
                <a16:creationId xmlns:a16="http://schemas.microsoft.com/office/drawing/2014/main" id="{941B73BA-FC0D-204E-889C-E2D8293DA040}"/>
              </a:ext>
            </a:extLst>
          </p:cNvPr>
          <p:cNvPicPr>
            <a:picLocks noChangeAspect="1"/>
          </p:cNvPicPr>
          <p:nvPr/>
        </p:nvPicPr>
        <p:blipFill>
          <a:blip r:embed="rId3"/>
          <a:stretch>
            <a:fillRect/>
          </a:stretch>
        </p:blipFill>
        <p:spPr>
          <a:xfrm>
            <a:off x="6288028" y="1529043"/>
            <a:ext cx="4905118" cy="2148909"/>
          </a:xfrm>
          <a:prstGeom prst="rect">
            <a:avLst/>
          </a:prstGeom>
        </p:spPr>
      </p:pic>
      <p:graphicFrame>
        <p:nvGraphicFramePr>
          <p:cNvPr id="9" name="Object 8">
            <a:extLst>
              <a:ext uri="{FF2B5EF4-FFF2-40B4-BE49-F238E27FC236}">
                <a16:creationId xmlns:a16="http://schemas.microsoft.com/office/drawing/2014/main" id="{B83768C2-FEF8-6E40-A5B7-C4D5D3ACE73A}"/>
              </a:ext>
            </a:extLst>
          </p:cNvPr>
          <p:cNvGraphicFramePr>
            <a:graphicFrameLocks noChangeAspect="1"/>
          </p:cNvGraphicFramePr>
          <p:nvPr/>
        </p:nvGraphicFramePr>
        <p:xfrm>
          <a:off x="279400" y="1731986"/>
          <a:ext cx="5886622" cy="1743025"/>
        </p:xfrm>
        <a:graphic>
          <a:graphicData uri="http://schemas.openxmlformats.org/presentationml/2006/ole">
            <mc:AlternateContent xmlns:mc="http://schemas.openxmlformats.org/markup-compatibility/2006">
              <mc:Choice xmlns:v="urn:schemas-microsoft-com:vml" Requires="v">
                <p:oleObj spid="_x0000_s2149" name="Worksheet" r:id="rId4" imgW="7162800" imgH="2120900" progId="Excel.Sheet.12">
                  <p:embed/>
                </p:oleObj>
              </mc:Choice>
              <mc:Fallback>
                <p:oleObj name="Worksheet" r:id="rId4" imgW="7162800" imgH="2120900" progId="Excel.Sheet.12">
                  <p:embed/>
                  <p:pic>
                    <p:nvPicPr>
                      <p:cNvPr id="9" name="Object 8">
                        <a:extLst>
                          <a:ext uri="{FF2B5EF4-FFF2-40B4-BE49-F238E27FC236}">
                            <a16:creationId xmlns:a16="http://schemas.microsoft.com/office/drawing/2014/main" id="{B83768C2-FEF8-6E40-A5B7-C4D5D3ACE73A}"/>
                          </a:ext>
                        </a:extLst>
                      </p:cNvPr>
                      <p:cNvPicPr/>
                      <p:nvPr/>
                    </p:nvPicPr>
                    <p:blipFill>
                      <a:blip r:embed="rId5"/>
                      <a:stretch>
                        <a:fillRect/>
                      </a:stretch>
                    </p:blipFill>
                    <p:spPr>
                      <a:xfrm>
                        <a:off x="279400" y="1731986"/>
                        <a:ext cx="5886622" cy="1743025"/>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92CE10AE-D103-8C4E-ACE4-6B4FFE94EA45}"/>
              </a:ext>
            </a:extLst>
          </p:cNvPr>
          <p:cNvSpPr/>
          <p:nvPr/>
        </p:nvSpPr>
        <p:spPr>
          <a:xfrm>
            <a:off x="202045" y="3591036"/>
            <a:ext cx="10254707" cy="646331"/>
          </a:xfrm>
          <a:prstGeom prst="rect">
            <a:avLst/>
          </a:prstGeom>
        </p:spPr>
        <p:txBody>
          <a:bodyPr wrap="square">
            <a:spAutoFit/>
          </a:bodyPr>
          <a:lstStyle/>
          <a:p>
            <a:r>
              <a:rPr lang="en-US" dirty="0"/>
              <a:t>S. </a:t>
            </a:r>
            <a:r>
              <a:rPr lang="en-US" dirty="0" err="1"/>
              <a:t>Schuwalow</a:t>
            </a:r>
            <a:r>
              <a:rPr lang="en-US" dirty="0"/>
              <a:t> et al.: Investigation of a direction sensitive sapphire detector stack at the 5 GeV electron beam at DESY-II / JINST 10 P08008 </a:t>
            </a:r>
            <a:endParaRPr lang="en-GB" dirty="0"/>
          </a:p>
        </p:txBody>
      </p:sp>
      <p:sp>
        <p:nvSpPr>
          <p:cNvPr id="7" name="TextBox 6">
            <a:extLst>
              <a:ext uri="{FF2B5EF4-FFF2-40B4-BE49-F238E27FC236}">
                <a16:creationId xmlns:a16="http://schemas.microsoft.com/office/drawing/2014/main" id="{2D1EBC9D-7D02-EF4D-AA00-140402D24E92}"/>
              </a:ext>
            </a:extLst>
          </p:cNvPr>
          <p:cNvSpPr txBox="1"/>
          <p:nvPr/>
        </p:nvSpPr>
        <p:spPr>
          <a:xfrm>
            <a:off x="202045" y="1286678"/>
            <a:ext cx="1755802" cy="369332"/>
          </a:xfrm>
          <a:prstGeom prst="rect">
            <a:avLst/>
          </a:prstGeom>
          <a:noFill/>
        </p:spPr>
        <p:txBody>
          <a:bodyPr wrap="none" rtlCol="0">
            <a:spAutoFit/>
          </a:bodyPr>
          <a:lstStyle/>
          <a:p>
            <a:r>
              <a:rPr lang="en-US" dirty="0"/>
              <a:t>Sapphire is Al</a:t>
            </a:r>
            <a:r>
              <a:rPr lang="en-US" baseline="-25000" dirty="0"/>
              <a:t>2</a:t>
            </a:r>
            <a:r>
              <a:rPr lang="en-US" dirty="0"/>
              <a:t>O</a:t>
            </a:r>
            <a:r>
              <a:rPr lang="en-US" baseline="-25000" dirty="0"/>
              <a:t>3</a:t>
            </a:r>
          </a:p>
        </p:txBody>
      </p:sp>
    </p:spTree>
    <p:extLst>
      <p:ext uri="{BB962C8B-B14F-4D97-AF65-F5344CB8AC3E}">
        <p14:creationId xmlns:p14="http://schemas.microsoft.com/office/powerpoint/2010/main" val="22847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94BFA01-8FDF-084B-94D9-7EEAB6BE69B7}"/>
              </a:ext>
            </a:extLst>
          </p:cNvPr>
          <p:cNvPicPr>
            <a:picLocks noChangeAspect="1"/>
          </p:cNvPicPr>
          <p:nvPr/>
        </p:nvPicPr>
        <p:blipFill>
          <a:blip r:embed="rId2"/>
          <a:stretch>
            <a:fillRect/>
          </a:stretch>
        </p:blipFill>
        <p:spPr>
          <a:xfrm>
            <a:off x="806608" y="1926754"/>
            <a:ext cx="3710534" cy="3768967"/>
          </a:xfrm>
          <a:prstGeom prst="rect">
            <a:avLst/>
          </a:prstGeom>
        </p:spPr>
      </p:pic>
      <p:pic>
        <p:nvPicPr>
          <p:cNvPr id="8" name="Picture 7">
            <a:extLst>
              <a:ext uri="{FF2B5EF4-FFF2-40B4-BE49-F238E27FC236}">
                <a16:creationId xmlns:a16="http://schemas.microsoft.com/office/drawing/2014/main" id="{BF1F32CF-E7D6-FC44-B3BB-41204688E959}"/>
              </a:ext>
            </a:extLst>
          </p:cNvPr>
          <p:cNvPicPr>
            <a:picLocks noChangeAspect="1"/>
          </p:cNvPicPr>
          <p:nvPr/>
        </p:nvPicPr>
        <p:blipFill>
          <a:blip r:embed="rId3"/>
          <a:stretch>
            <a:fillRect/>
          </a:stretch>
        </p:blipFill>
        <p:spPr>
          <a:xfrm>
            <a:off x="4757807" y="5695721"/>
            <a:ext cx="6170539" cy="725946"/>
          </a:xfrm>
          <a:prstGeom prst="rect">
            <a:avLst/>
          </a:prstGeom>
        </p:spPr>
      </p:pic>
      <p:sp>
        <p:nvSpPr>
          <p:cNvPr id="2" name="Title 1">
            <a:extLst>
              <a:ext uri="{FF2B5EF4-FFF2-40B4-BE49-F238E27FC236}">
                <a16:creationId xmlns:a16="http://schemas.microsoft.com/office/drawing/2014/main" id="{A97B645E-E19B-C449-B127-775A199BB9FA}"/>
              </a:ext>
            </a:extLst>
          </p:cNvPr>
          <p:cNvSpPr>
            <a:spLocks noGrp="1"/>
          </p:cNvSpPr>
          <p:nvPr>
            <p:ph type="title"/>
          </p:nvPr>
        </p:nvSpPr>
        <p:spPr/>
        <p:txBody>
          <a:bodyPr/>
          <a:lstStyle/>
          <a:p>
            <a:r>
              <a:rPr lang="en-US" dirty="0"/>
              <a:t>Sapphire Radiation Hardness</a:t>
            </a:r>
          </a:p>
        </p:txBody>
      </p:sp>
      <p:sp>
        <p:nvSpPr>
          <p:cNvPr id="4" name="Date Placeholder 3">
            <a:extLst>
              <a:ext uri="{FF2B5EF4-FFF2-40B4-BE49-F238E27FC236}">
                <a16:creationId xmlns:a16="http://schemas.microsoft.com/office/drawing/2014/main" id="{527D7C2B-BC43-6F44-A1F2-7BCEDD71E566}"/>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487337ED-5B8C-A548-A9E1-7B77B31650A1}"/>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5E43D98E-DB32-054F-8CBE-0DE8A6D8429A}"/>
              </a:ext>
            </a:extLst>
          </p:cNvPr>
          <p:cNvSpPr>
            <a:spLocks noGrp="1"/>
          </p:cNvSpPr>
          <p:nvPr>
            <p:ph type="sldNum" sz="quarter" idx="12"/>
          </p:nvPr>
        </p:nvSpPr>
        <p:spPr/>
        <p:txBody>
          <a:bodyPr/>
          <a:lstStyle/>
          <a:p>
            <a:fld id="{4937FEE4-6955-6144-97DB-3F8891831B30}" type="slidenum">
              <a:rPr lang="en-GB" smtClean="0"/>
              <a:pPr/>
              <a:t>8</a:t>
            </a:fld>
            <a:endParaRPr lang="en-GB" dirty="0"/>
          </a:p>
        </p:txBody>
      </p:sp>
      <p:pic>
        <p:nvPicPr>
          <p:cNvPr id="7" name="Picture 6">
            <a:extLst>
              <a:ext uri="{FF2B5EF4-FFF2-40B4-BE49-F238E27FC236}">
                <a16:creationId xmlns:a16="http://schemas.microsoft.com/office/drawing/2014/main" id="{0916C67E-C241-A241-A1F9-A74FF294AB47}"/>
              </a:ext>
            </a:extLst>
          </p:cNvPr>
          <p:cNvPicPr>
            <a:picLocks noChangeAspect="1"/>
          </p:cNvPicPr>
          <p:nvPr/>
        </p:nvPicPr>
        <p:blipFill>
          <a:blip r:embed="rId4"/>
          <a:stretch>
            <a:fillRect/>
          </a:stretch>
        </p:blipFill>
        <p:spPr>
          <a:xfrm>
            <a:off x="5263272" y="1374459"/>
            <a:ext cx="4404006" cy="4161336"/>
          </a:xfrm>
          <a:prstGeom prst="rect">
            <a:avLst/>
          </a:prstGeom>
        </p:spPr>
      </p:pic>
      <p:sp>
        <p:nvSpPr>
          <p:cNvPr id="10" name="TextBox 9">
            <a:extLst>
              <a:ext uri="{FF2B5EF4-FFF2-40B4-BE49-F238E27FC236}">
                <a16:creationId xmlns:a16="http://schemas.microsoft.com/office/drawing/2014/main" id="{6E5C1D5A-8AEF-8549-883D-C9CDC4BAB2C3}"/>
              </a:ext>
            </a:extLst>
          </p:cNvPr>
          <p:cNvSpPr txBox="1"/>
          <p:nvPr/>
        </p:nvSpPr>
        <p:spPr>
          <a:xfrm>
            <a:off x="3272785" y="5254822"/>
            <a:ext cx="1208792" cy="369332"/>
          </a:xfrm>
          <a:prstGeom prst="rect">
            <a:avLst/>
          </a:prstGeom>
          <a:noFill/>
        </p:spPr>
        <p:txBody>
          <a:bodyPr wrap="none" rtlCol="0">
            <a:spAutoFit/>
          </a:bodyPr>
          <a:lstStyle/>
          <a:p>
            <a:r>
              <a:rPr lang="en-US" dirty="0"/>
              <a:t>Dose, </a:t>
            </a:r>
            <a:r>
              <a:rPr lang="en-US" dirty="0" err="1"/>
              <a:t>MGy</a:t>
            </a:r>
            <a:endParaRPr lang="en-US" dirty="0"/>
          </a:p>
        </p:txBody>
      </p:sp>
      <p:sp>
        <p:nvSpPr>
          <p:cNvPr id="11" name="TextBox 10">
            <a:extLst>
              <a:ext uri="{FF2B5EF4-FFF2-40B4-BE49-F238E27FC236}">
                <a16:creationId xmlns:a16="http://schemas.microsoft.com/office/drawing/2014/main" id="{0E8BE4F3-2195-5945-BD70-C77422343B86}"/>
              </a:ext>
            </a:extLst>
          </p:cNvPr>
          <p:cNvSpPr txBox="1"/>
          <p:nvPr/>
        </p:nvSpPr>
        <p:spPr>
          <a:xfrm rot="16200000">
            <a:off x="-404205" y="2615346"/>
            <a:ext cx="1869166" cy="369332"/>
          </a:xfrm>
          <a:prstGeom prst="rect">
            <a:avLst/>
          </a:prstGeom>
          <a:noFill/>
        </p:spPr>
        <p:txBody>
          <a:bodyPr wrap="none" rtlCol="0">
            <a:spAutoFit/>
          </a:bodyPr>
          <a:lstStyle/>
          <a:p>
            <a:r>
              <a:rPr lang="en-US" dirty="0"/>
              <a:t>Relative Efficiency</a:t>
            </a:r>
          </a:p>
        </p:txBody>
      </p:sp>
      <p:pic>
        <p:nvPicPr>
          <p:cNvPr id="15" name="Picture 14">
            <a:extLst>
              <a:ext uri="{FF2B5EF4-FFF2-40B4-BE49-F238E27FC236}">
                <a16:creationId xmlns:a16="http://schemas.microsoft.com/office/drawing/2014/main" id="{61B5D3A8-09B8-7F47-99A2-0AA1E58FF0F4}"/>
              </a:ext>
            </a:extLst>
          </p:cNvPr>
          <p:cNvPicPr>
            <a:picLocks noChangeAspect="1"/>
          </p:cNvPicPr>
          <p:nvPr/>
        </p:nvPicPr>
        <p:blipFill>
          <a:blip r:embed="rId5"/>
          <a:stretch>
            <a:fillRect/>
          </a:stretch>
        </p:blipFill>
        <p:spPr>
          <a:xfrm>
            <a:off x="1002335" y="1052486"/>
            <a:ext cx="4020272" cy="800244"/>
          </a:xfrm>
          <a:prstGeom prst="rect">
            <a:avLst/>
          </a:prstGeom>
        </p:spPr>
      </p:pic>
    </p:spTree>
    <p:extLst>
      <p:ext uri="{BB962C8B-B14F-4D97-AF65-F5344CB8AC3E}">
        <p14:creationId xmlns:p14="http://schemas.microsoft.com/office/powerpoint/2010/main" val="398330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F3E7D6-741C-F945-A41F-6F47957C08E2}"/>
              </a:ext>
            </a:extLst>
          </p:cNvPr>
          <p:cNvPicPr>
            <a:picLocks noChangeAspect="1"/>
          </p:cNvPicPr>
          <p:nvPr/>
        </p:nvPicPr>
        <p:blipFill>
          <a:blip r:embed="rId2"/>
          <a:stretch>
            <a:fillRect/>
          </a:stretch>
        </p:blipFill>
        <p:spPr>
          <a:xfrm>
            <a:off x="6000662" y="804755"/>
            <a:ext cx="5192484" cy="2019299"/>
          </a:xfrm>
          <a:prstGeom prst="rect">
            <a:avLst/>
          </a:prstGeom>
        </p:spPr>
      </p:pic>
      <p:pic>
        <p:nvPicPr>
          <p:cNvPr id="7" name="Picture 6">
            <a:extLst>
              <a:ext uri="{FF2B5EF4-FFF2-40B4-BE49-F238E27FC236}">
                <a16:creationId xmlns:a16="http://schemas.microsoft.com/office/drawing/2014/main" id="{4894DF5A-8E91-2549-98E9-147799FC87FF}"/>
              </a:ext>
            </a:extLst>
          </p:cNvPr>
          <p:cNvPicPr>
            <a:picLocks noChangeAspect="1"/>
          </p:cNvPicPr>
          <p:nvPr/>
        </p:nvPicPr>
        <p:blipFill>
          <a:blip r:embed="rId3"/>
          <a:stretch>
            <a:fillRect/>
          </a:stretch>
        </p:blipFill>
        <p:spPr>
          <a:xfrm>
            <a:off x="5872412" y="3301743"/>
            <a:ext cx="5320734" cy="3412027"/>
          </a:xfrm>
          <a:prstGeom prst="rect">
            <a:avLst/>
          </a:prstGeom>
        </p:spPr>
      </p:pic>
      <p:sp>
        <p:nvSpPr>
          <p:cNvPr id="2" name="Title 1">
            <a:extLst>
              <a:ext uri="{FF2B5EF4-FFF2-40B4-BE49-F238E27FC236}">
                <a16:creationId xmlns:a16="http://schemas.microsoft.com/office/drawing/2014/main" id="{CA3FA8B7-8674-DD48-BFBB-37EE29F2F221}"/>
              </a:ext>
            </a:extLst>
          </p:cNvPr>
          <p:cNvSpPr>
            <a:spLocks noGrp="1"/>
          </p:cNvSpPr>
          <p:nvPr>
            <p:ph type="title"/>
          </p:nvPr>
        </p:nvSpPr>
        <p:spPr/>
        <p:txBody>
          <a:bodyPr/>
          <a:lstStyle/>
          <a:p>
            <a:r>
              <a:rPr lang="en-US" dirty="0"/>
              <a:t>Tests on sapphire detectors</a:t>
            </a:r>
          </a:p>
        </p:txBody>
      </p:sp>
      <p:sp>
        <p:nvSpPr>
          <p:cNvPr id="3" name="Content Placeholder 2">
            <a:extLst>
              <a:ext uri="{FF2B5EF4-FFF2-40B4-BE49-F238E27FC236}">
                <a16:creationId xmlns:a16="http://schemas.microsoft.com/office/drawing/2014/main" id="{6CAD39B0-4531-4E40-8FD3-26188E127B6A}"/>
              </a:ext>
            </a:extLst>
          </p:cNvPr>
          <p:cNvSpPr>
            <a:spLocks noGrp="1"/>
          </p:cNvSpPr>
          <p:nvPr>
            <p:ph idx="1"/>
          </p:nvPr>
        </p:nvSpPr>
        <p:spPr>
          <a:xfrm>
            <a:off x="121652" y="955861"/>
            <a:ext cx="5664200" cy="5437187"/>
          </a:xfrm>
        </p:spPr>
        <p:txBody>
          <a:bodyPr>
            <a:normAutofit fontScale="92500" lnSpcReduction="20000"/>
          </a:bodyPr>
          <a:lstStyle/>
          <a:p>
            <a:r>
              <a:rPr lang="en-US" dirty="0"/>
              <a:t>Intensive beam tests for FLASH and XFEL (electron beams)</a:t>
            </a:r>
          </a:p>
          <a:p>
            <a:r>
              <a:rPr lang="en-US" dirty="0"/>
              <a:t>Sapphire detectors have been intensively tested as beam halo and beam loss monitors at the Large Hadron Collider (CMS)</a:t>
            </a:r>
          </a:p>
          <a:p>
            <a:r>
              <a:rPr lang="en-US" dirty="0"/>
              <a:t>A sapphire version of BCM has been intensively tested during RUN2 (BCML2 sapphire) and the performances can be compared with BCML2 </a:t>
            </a:r>
            <a:r>
              <a:rPr lang="en-US" dirty="0" err="1"/>
              <a:t>pCVD</a:t>
            </a:r>
            <a:r>
              <a:rPr lang="en-US" dirty="0"/>
              <a:t> diamond version</a:t>
            </a:r>
          </a:p>
          <a:p>
            <a:r>
              <a:rPr lang="en-US" dirty="0"/>
              <a:t>Improved version (increased signal strength) of sapphire detector under consideration also for HL-LHC</a:t>
            </a:r>
          </a:p>
        </p:txBody>
      </p:sp>
      <p:sp>
        <p:nvSpPr>
          <p:cNvPr id="4" name="Date Placeholder 3">
            <a:extLst>
              <a:ext uri="{FF2B5EF4-FFF2-40B4-BE49-F238E27FC236}">
                <a16:creationId xmlns:a16="http://schemas.microsoft.com/office/drawing/2014/main" id="{B6DE3951-6A34-8A47-AB11-263FDBF4FFBB}"/>
              </a:ext>
            </a:extLst>
          </p:cNvPr>
          <p:cNvSpPr>
            <a:spLocks noGrp="1"/>
          </p:cNvSpPr>
          <p:nvPr>
            <p:ph type="dt" sz="half" idx="10"/>
          </p:nvPr>
        </p:nvSpPr>
        <p:spPr/>
        <p:txBody>
          <a:bodyPr/>
          <a:lstStyle/>
          <a:p>
            <a:fld id="{A7A94272-C749-4C46-9A88-B6C7B95421DE}" type="datetime1">
              <a:rPr lang="it-IT" smtClean="0"/>
              <a:t>22/02/21</a:t>
            </a:fld>
            <a:endParaRPr lang="en-GB" dirty="0"/>
          </a:p>
        </p:txBody>
      </p:sp>
      <p:sp>
        <p:nvSpPr>
          <p:cNvPr id="5" name="Footer Placeholder 4">
            <a:extLst>
              <a:ext uri="{FF2B5EF4-FFF2-40B4-BE49-F238E27FC236}">
                <a16:creationId xmlns:a16="http://schemas.microsoft.com/office/drawing/2014/main" id="{4F2D509C-0FFF-DA4F-ABDD-E7ACC522648F}"/>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33C80708-508E-B348-BA37-B6C8EA7A4512}"/>
              </a:ext>
            </a:extLst>
          </p:cNvPr>
          <p:cNvSpPr>
            <a:spLocks noGrp="1"/>
          </p:cNvSpPr>
          <p:nvPr>
            <p:ph type="sldNum" sz="quarter" idx="12"/>
          </p:nvPr>
        </p:nvSpPr>
        <p:spPr/>
        <p:txBody>
          <a:bodyPr/>
          <a:lstStyle/>
          <a:p>
            <a:fld id="{4937FEE4-6955-6144-97DB-3F8891831B30}" type="slidenum">
              <a:rPr lang="en-GB" smtClean="0"/>
              <a:pPr/>
              <a:t>9</a:t>
            </a:fld>
            <a:endParaRPr lang="en-GB" dirty="0"/>
          </a:p>
        </p:txBody>
      </p:sp>
      <p:sp>
        <p:nvSpPr>
          <p:cNvPr id="8" name="Rectangle 7">
            <a:extLst>
              <a:ext uri="{FF2B5EF4-FFF2-40B4-BE49-F238E27FC236}">
                <a16:creationId xmlns:a16="http://schemas.microsoft.com/office/drawing/2014/main" id="{1C77690F-D892-604C-9C5D-EBACD489049C}"/>
              </a:ext>
            </a:extLst>
          </p:cNvPr>
          <p:cNvSpPr/>
          <p:nvPr/>
        </p:nvSpPr>
        <p:spPr>
          <a:xfrm>
            <a:off x="7326391" y="3101342"/>
            <a:ext cx="2412776" cy="369332"/>
          </a:xfrm>
          <a:prstGeom prst="rect">
            <a:avLst/>
          </a:prstGeom>
        </p:spPr>
        <p:txBody>
          <a:bodyPr wrap="none">
            <a:spAutoFit/>
          </a:bodyPr>
          <a:lstStyle/>
          <a:p>
            <a:r>
              <a:rPr lang="en-US" dirty="0">
                <a:latin typeface="URWPalladioL"/>
              </a:rPr>
              <a:t>CERN-THESIS-2017-071 </a:t>
            </a:r>
            <a:endParaRPr lang="en-US" dirty="0"/>
          </a:p>
        </p:txBody>
      </p:sp>
    </p:spTree>
    <p:extLst>
      <p:ext uri="{BB962C8B-B14F-4D97-AF65-F5344CB8AC3E}">
        <p14:creationId xmlns:p14="http://schemas.microsoft.com/office/powerpoint/2010/main" val="334407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03235DB3-F76A-6049-81DC-E7110AD1706C}" vid="{1133CD7A-1F1E-5D4F-B14E-FCF90A2846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9F8E5BD-D27D-4972-BC3C-D5940143F3F2}">
  <we:reference id="WA200002290" version="1.0.0.3"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17519</TotalTime>
  <Words>2428</Words>
  <Application>Microsoft Macintosh PowerPoint</Application>
  <PresentationFormat>Widescreen</PresentationFormat>
  <Paragraphs>291</Paragraphs>
  <Slides>26</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Arial</vt:lpstr>
      <vt:lpstr>Baskerville</vt:lpstr>
      <vt:lpstr>Calibri</vt:lpstr>
      <vt:lpstr>Calibri Light</vt:lpstr>
      <vt:lpstr>Cambria Math</vt:lpstr>
      <vt:lpstr>Helvetica</vt:lpstr>
      <vt:lpstr>Symbol</vt:lpstr>
      <vt:lpstr>URWPalladioL</vt:lpstr>
      <vt:lpstr>Office Theme</vt:lpstr>
      <vt:lpstr>Worksheet</vt:lpstr>
      <vt:lpstr>The LUXE Beam Profiler</vt:lpstr>
      <vt:lpstr>Discussions items</vt:lpstr>
      <vt:lpstr>Backup</vt:lpstr>
      <vt:lpstr>Photon beam properties</vt:lpstr>
      <vt:lpstr>Beam profiler measured quantities</vt:lpstr>
      <vt:lpstr>Proposed detector</vt:lpstr>
      <vt:lpstr>Why Sapphire?</vt:lpstr>
      <vt:lpstr>Sapphire Radiation Hardness</vt:lpstr>
      <vt:lpstr>Tests on sapphire detectors</vt:lpstr>
      <vt:lpstr>Adding sub-millimetric movement to the detector</vt:lpstr>
      <vt:lpstr>Detector Performances</vt:lpstr>
      <vt:lpstr>MC Standalone</vt:lpstr>
      <vt:lpstr>MC standalone - Digitization</vt:lpstr>
      <vt:lpstr>Beam Profiler in Full Simulation (FLUKA and GEANT4)</vt:lpstr>
      <vt:lpstr>Readout Electronics</vt:lpstr>
      <vt:lpstr>Next Steps</vt:lpstr>
      <vt:lpstr>Test Beam plans (2022 and beyond)</vt:lpstr>
      <vt:lpstr>Costs, resources</vt:lpstr>
      <vt:lpstr>Conclusions</vt:lpstr>
      <vt:lpstr>Backup Slides</vt:lpstr>
      <vt:lpstr>LUXE experimental setup</vt:lpstr>
      <vt:lpstr>Dynamic Range</vt:lpstr>
      <vt:lpstr>PowerPoint Presentation</vt:lpstr>
      <vt:lpstr>Spatial Resolution (CoG)</vt:lpstr>
      <vt:lpstr>Ellipticity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113</cp:revision>
  <dcterms:created xsi:type="dcterms:W3CDTF">2020-11-26T10:15:02Z</dcterms:created>
  <dcterms:modified xsi:type="dcterms:W3CDTF">2021-02-22T11:16:58Z</dcterms:modified>
</cp:coreProperties>
</file>