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63" r:id="rId2"/>
    <p:sldId id="265" r:id="rId3"/>
    <p:sldId id="266" r:id="rId4"/>
    <p:sldId id="267" r:id="rId5"/>
    <p:sldId id="310" r:id="rId6"/>
    <p:sldId id="311" r:id="rId7"/>
    <p:sldId id="312" r:id="rId8"/>
    <p:sldId id="313" r:id="rId9"/>
    <p:sldId id="314" r:id="rId10"/>
    <p:sldId id="315" r:id="rId11"/>
    <p:sldId id="321" r:id="rId12"/>
    <p:sldId id="316" r:id="rId13"/>
    <p:sldId id="317" r:id="rId14"/>
    <p:sldId id="318" r:id="rId15"/>
    <p:sldId id="319" r:id="rId16"/>
    <p:sldId id="320" r:id="rId17"/>
    <p:sldId id="293" r:id="rId18"/>
    <p:sldId id="304" r:id="rId19"/>
    <p:sldId id="288" r:id="rId20"/>
    <p:sldId id="294" r:id="rId21"/>
    <p:sldId id="298" r:id="rId22"/>
    <p:sldId id="296" r:id="rId23"/>
    <p:sldId id="299" r:id="rId24"/>
    <p:sldId id="300" r:id="rId25"/>
    <p:sldId id="301" r:id="rId26"/>
    <p:sldId id="302" r:id="rId27"/>
    <p:sldId id="308"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75" userDrawn="1">
          <p15:clr>
            <a:srgbClr val="A4A3A4"/>
          </p15:clr>
        </p15:guide>
        <p15:guide id="2" pos="3727" userDrawn="1">
          <p15:clr>
            <a:srgbClr val="A4A3A4"/>
          </p15:clr>
        </p15:guide>
        <p15:guide id="3" pos="3953" userDrawn="1">
          <p15:clr>
            <a:srgbClr val="A4A3A4"/>
          </p15:clr>
        </p15:guide>
        <p15:guide id="4" pos="7287" userDrawn="1">
          <p15:clr>
            <a:srgbClr val="A4A3A4"/>
          </p15:clr>
        </p15:guide>
        <p15:guide id="5" pos="393" userDrawn="1">
          <p15:clr>
            <a:srgbClr val="A4A3A4"/>
          </p15:clr>
        </p15:guide>
        <p15:guide id="6" orient="horz" pos="37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0"/>
    <a:srgbClr val="0D1546"/>
    <a:srgbClr val="7030A0"/>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95" autoAdjust="0"/>
    <p:restoredTop sz="94691" autoAdjust="0"/>
  </p:normalViewPr>
  <p:slideViewPr>
    <p:cSldViewPr snapToGrid="0" showGuides="1">
      <p:cViewPr varScale="1">
        <p:scale>
          <a:sx n="162" d="100"/>
          <a:sy n="162" d="100"/>
        </p:scale>
        <p:origin x="520" y="192"/>
      </p:cViewPr>
      <p:guideLst>
        <p:guide orient="horz" pos="1275"/>
        <p:guide pos="3727"/>
        <p:guide pos="3953"/>
        <p:guide pos="7287"/>
        <p:guide pos="393"/>
        <p:guide orient="horz" pos="3725"/>
      </p:guideLst>
    </p:cSldViewPr>
  </p:slideViewPr>
  <p:notesTextViewPr>
    <p:cViewPr>
      <p:scale>
        <a:sx n="1" d="1"/>
        <a:sy n="1" d="1"/>
      </p:scale>
      <p:origin x="0" y="0"/>
    </p:cViewPr>
  </p:notesTextViewPr>
  <p:sorterViewPr>
    <p:cViewPr>
      <p:scale>
        <a:sx n="167" d="100"/>
        <a:sy n="167" d="100"/>
      </p:scale>
      <p:origin x="0" y="488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50AC80-9589-41A1-8ED2-EC2076B0E8E8}" type="datetimeFigureOut">
              <a:rPr lang="de-DE" smtClean="0"/>
              <a:t>22.03.21</a:t>
            </a:fld>
            <a:endParaRPr lang="de-DE"/>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492030-5346-4222-B1C0-77ABA51E04BA}" type="datetimeFigureOut">
              <a:rPr lang="de-DE" smtClean="0"/>
              <a:t>22.03.21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2000" y="1120776"/>
            <a:ext cx="8039624" cy="1050925"/>
          </a:xfrm>
        </p:spPr>
        <p:txBody>
          <a:bodyPr anchor="b"/>
          <a:lstStyle>
            <a:lvl1pPr algn="l">
              <a:defRPr sz="2800"/>
            </a:lvl1pPr>
          </a:lstStyle>
          <a:p>
            <a:r>
              <a:rPr lang="en-US" noProof="0" dirty="0"/>
              <a:t>Click to edit Master title style</a:t>
            </a:r>
          </a:p>
        </p:txBody>
      </p:sp>
      <p:sp>
        <p:nvSpPr>
          <p:cNvPr id="3" name="Subtitle 2"/>
          <p:cNvSpPr>
            <a:spLocks noGrp="1"/>
          </p:cNvSpPr>
          <p:nvPr>
            <p:ph type="subTitle" idx="1"/>
          </p:nvPr>
        </p:nvSpPr>
        <p:spPr>
          <a:xfrm>
            <a:off x="623889" y="2583180"/>
            <a:ext cx="8039624" cy="3330258"/>
          </a:xfrm>
        </p:spPr>
        <p:txBody>
          <a:bodyPr/>
          <a:lstStyle>
            <a:lvl1pPr marL="0" indent="0" algn="l">
              <a:spcBef>
                <a:spcPts val="0"/>
              </a:spcBef>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pic>
        <p:nvPicPr>
          <p:cNvPr id="9" name="Picture 19" descr="DESY-Logo-cyan-RGB_Hintergrund weiss"/>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0295428" y="943932"/>
            <a:ext cx="1423988" cy="1424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0" descr="Helmholtz_Logo"/>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144124" y="2521837"/>
            <a:ext cx="1726595" cy="698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6" name="Picture Placeholder 5"/>
          <p:cNvSpPr>
            <a:spLocks noGrp="1"/>
          </p:cNvSpPr>
          <p:nvPr>
            <p:ph type="pic" sz="quarter" idx="12"/>
          </p:nvPr>
        </p:nvSpPr>
        <p:spPr>
          <a:xfrm>
            <a:off x="623888" y="2024064"/>
            <a:ext cx="8101013" cy="3889375"/>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Textplatzhalter 4"/>
          <p:cNvSpPr>
            <a:spLocks noGrp="1"/>
          </p:cNvSpPr>
          <p:nvPr>
            <p:ph type="body" sz="quarter" idx="14" hasCustomPrompt="1"/>
          </p:nvPr>
        </p:nvSpPr>
        <p:spPr>
          <a:xfrm>
            <a:off x="623887" y="5913438"/>
            <a:ext cx="8101013"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8934451" y="2033590"/>
            <a:ext cx="2633662" cy="3879847"/>
          </a:xfrm>
        </p:spPr>
        <p:txBody>
          <a:bodyPr/>
          <a:lstStyle>
            <a:lvl1pPr marL="266700" indent="-266700">
              <a:defRPr sz="1400"/>
            </a:lvl1pPr>
            <a:lvl2pPr marL="542925" indent="-276225">
              <a:defRPr sz="1400"/>
            </a:lvl2pPr>
            <a:lvl3pPr marL="809625" indent="-266700">
              <a:defRPr sz="1400"/>
            </a:lvl3pPr>
            <a:lvl4pPr marL="990600" indent="-180975">
              <a:defRPr sz="1400"/>
            </a:lvl4pPr>
            <a:lvl5pPr marL="1162050" indent="-171450">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chemeClr val="tx1"/>
                </a:solidFill>
              </a:defRPr>
            </a:lvl1pPr>
          </a:lstStyle>
          <a:p>
            <a:pPr lvl="0"/>
            <a:r>
              <a:rPr lang="en-US" noProof="0" dirty="0"/>
              <a:t>Click to edit Master text styles</a:t>
            </a:r>
          </a:p>
        </p:txBody>
      </p:sp>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06635" y="1552576"/>
            <a:ext cx="10961477" cy="3814764"/>
          </a:xfrm>
        </p:spPr>
        <p:txBody>
          <a:bodyPr anchor="ctr"/>
          <a:lstStyle>
            <a:lvl1pPr>
              <a:defRPr sz="6300">
                <a:solidFill>
                  <a:schemeClr val="tx1"/>
                </a:solidFill>
              </a:defRPr>
            </a:lvl1pPr>
          </a:lstStyle>
          <a:p>
            <a:r>
              <a:rPr lang="en-US" noProof="0" dirty="0"/>
              <a:t>Click to edit Master title style</a:t>
            </a:r>
          </a:p>
        </p:txBody>
      </p:sp>
      <p:sp>
        <p:nvSpPr>
          <p:cNvPr id="3" name="Text Placeholder 2"/>
          <p:cNvSpPr>
            <a:spLocks noGrp="1"/>
          </p:cNvSpPr>
          <p:nvPr>
            <p:ph type="body" idx="1"/>
          </p:nvPr>
        </p:nvSpPr>
        <p:spPr>
          <a:xfrm>
            <a:off x="623887" y="5448300"/>
            <a:ext cx="10944225" cy="574676"/>
          </a:xfrm>
        </p:spPr>
        <p:txBody>
          <a:bodyPr anchor="b"/>
          <a:lstStyle>
            <a:lvl1pPr marL="0" indent="0">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dirty="0"/>
              <a:t>Click to edit Master text styles</a:t>
            </a:r>
          </a:p>
        </p:txBody>
      </p:sp>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5" name="Picture Placeholder 5"/>
          <p:cNvSpPr>
            <a:spLocks noGrp="1"/>
          </p:cNvSpPr>
          <p:nvPr>
            <p:ph type="pic" sz="quarter" idx="12"/>
          </p:nvPr>
        </p:nvSpPr>
        <p:spPr>
          <a:xfrm>
            <a:off x="623888" y="1235677"/>
            <a:ext cx="10944224" cy="4677762"/>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8" y="828675"/>
            <a:ext cx="10944224" cy="50847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5" name="Textplatzhalter 4"/>
          <p:cNvSpPr>
            <a:spLocks noGrp="1"/>
          </p:cNvSpPr>
          <p:nvPr>
            <p:ph type="body" sz="quarter" idx="13" hasCustomPrompt="1"/>
          </p:nvPr>
        </p:nvSpPr>
        <p:spPr>
          <a:xfrm>
            <a:off x="623887" y="5913438"/>
            <a:ext cx="10944225"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23889" y="1196976"/>
            <a:ext cx="5292723" cy="47164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Picture Placeholder 5"/>
          <p:cNvSpPr>
            <a:spLocks noGrp="1"/>
          </p:cNvSpPr>
          <p:nvPr>
            <p:ph type="pic" sz="quarter" idx="13"/>
          </p:nvPr>
        </p:nvSpPr>
        <p:spPr>
          <a:xfrm>
            <a:off x="6275388" y="1196976"/>
            <a:ext cx="5292725" cy="4716463"/>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8" name="Textplatzhalter 4"/>
          <p:cNvSpPr>
            <a:spLocks noGrp="1"/>
          </p:cNvSpPr>
          <p:nvPr>
            <p:ph type="body" sz="quarter" idx="14" hasCustomPrompt="1"/>
          </p:nvPr>
        </p:nvSpPr>
        <p:spPr>
          <a:xfrm>
            <a:off x="623888" y="5913438"/>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913438"/>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US" noProof="0" dirty="0"/>
          </a:p>
        </p:txBody>
      </p:sp>
      <p:sp>
        <p:nvSpPr>
          <p:cNvPr id="6" name="Picture Placeholder 5"/>
          <p:cNvSpPr>
            <a:spLocks noGrp="1"/>
          </p:cNvSpPr>
          <p:nvPr>
            <p:ph type="pic" sz="quarter" idx="12"/>
          </p:nvPr>
        </p:nvSpPr>
        <p:spPr>
          <a:xfrm>
            <a:off x="623887" y="2024063"/>
            <a:ext cx="5292725" cy="3062288"/>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7" name="Picture Placeholder 5"/>
          <p:cNvSpPr>
            <a:spLocks noGrp="1"/>
          </p:cNvSpPr>
          <p:nvPr>
            <p:ph type="pic" sz="quarter" idx="13"/>
          </p:nvPr>
        </p:nvSpPr>
        <p:spPr>
          <a:xfrm>
            <a:off x="6275389" y="2024063"/>
            <a:ext cx="5292724" cy="3062288"/>
          </a:xfrm>
          <a:noFill/>
        </p:spPr>
        <p:txBody>
          <a:bodyPr anchor="ctr"/>
          <a:lstStyle>
            <a:lvl1pPr marL="0" indent="0" algn="ctr">
              <a:buFont typeface="Arial" panose="020B0604020202020204" pitchFamily="34" charset="0"/>
              <a:buNone/>
              <a:defRPr/>
            </a:lvl1pPr>
          </a:lstStyle>
          <a:p>
            <a:r>
              <a:rPr lang="en-US"/>
              <a:t>Click icon to add picture</a:t>
            </a:r>
            <a:endParaRPr lang="en-GB"/>
          </a:p>
        </p:txBody>
      </p:sp>
      <p:sp>
        <p:nvSpPr>
          <p:cNvPr id="8" name="Textplatzhalter 4"/>
          <p:cNvSpPr>
            <a:spLocks noGrp="1"/>
          </p:cNvSpPr>
          <p:nvPr>
            <p:ph type="body" sz="quarter" idx="14" hasCustomPrompt="1"/>
          </p:nvPr>
        </p:nvSpPr>
        <p:spPr>
          <a:xfrm>
            <a:off x="623888" y="5086351"/>
            <a:ext cx="52927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6275385" y="5086351"/>
            <a:ext cx="52927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9" y="712232"/>
            <a:ext cx="10956924" cy="387519"/>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23889" y="1260390"/>
            <a:ext cx="10944224" cy="4793566"/>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11377083" y="293577"/>
            <a:ext cx="514351"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23889" y="339297"/>
            <a:ext cx="5292724"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6275389" y="339297"/>
            <a:ext cx="5292726" cy="0"/>
          </a:xfrm>
          <a:prstGeom prst="line">
            <a:avLst/>
          </a:prstGeom>
          <a:ln w="6350"/>
        </p:spPr>
        <p:style>
          <a:lnRef idx="1">
            <a:schemeClr val="accent1"/>
          </a:lnRef>
          <a:fillRef idx="0">
            <a:schemeClr val="accent1"/>
          </a:fillRef>
          <a:effectRef idx="0">
            <a:schemeClr val="accent1"/>
          </a:effectRef>
          <a:fontRef idx="minor">
            <a:schemeClr val="tx1"/>
          </a:fontRef>
        </p:style>
      </p:cxnSp>
      <p:pic>
        <p:nvPicPr>
          <p:cNvPr id="10" name="Grafi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3888" y="6413956"/>
            <a:ext cx="2275200" cy="120448"/>
          </a:xfrm>
          <a:prstGeom prst="rect">
            <a:avLst/>
          </a:prstGeom>
        </p:spPr>
      </p:pic>
      <p:sp>
        <p:nvSpPr>
          <p:cNvPr id="7" name="Rechteck 6"/>
          <p:cNvSpPr/>
          <p:nvPr/>
        </p:nvSpPr>
        <p:spPr>
          <a:xfrm>
            <a:off x="623888" y="381001"/>
            <a:ext cx="5292725" cy="216000"/>
          </a:xfrm>
          <a:prstGeom prst="rect">
            <a:avLst/>
          </a:prstGeom>
        </p:spPr>
        <p:txBody>
          <a:bodyPr vert="horz" lIns="0" tIns="0" rIns="0" bIns="0" rtlCol="0" anchor="t" anchorCtr="0">
            <a:noAutofit/>
          </a:bodyPr>
          <a:lstStyle/>
          <a:p>
            <a:pPr lvl="0"/>
            <a:r>
              <a:rPr lang="en-US" sz="900" baseline="0" noProof="0" dirty="0"/>
              <a:t>Start Up Procedure</a:t>
            </a:r>
            <a:endParaRPr lang="en-US" sz="900" noProof="0" dirty="0"/>
          </a:p>
        </p:txBody>
      </p:sp>
      <p:sp>
        <p:nvSpPr>
          <p:cNvPr id="8" name="Rechteck 7"/>
          <p:cNvSpPr/>
          <p:nvPr/>
        </p:nvSpPr>
        <p:spPr>
          <a:xfrm>
            <a:off x="6275389" y="381001"/>
            <a:ext cx="5292724" cy="216000"/>
          </a:xfrm>
          <a:prstGeom prst="rect">
            <a:avLst/>
          </a:prstGeom>
        </p:spPr>
        <p:txBody>
          <a:bodyPr vert="horz" lIns="0" tIns="0" rIns="0" bIns="0" rtlCol="0" anchor="t" anchorCtr="0">
            <a:noAutofit/>
          </a:bodyPr>
          <a:lstStyle/>
          <a:p>
            <a:pPr lvl="0"/>
            <a:r>
              <a:rPr lang="en-US" sz="900" noProof="0" dirty="0"/>
              <a:t>Matthias</a:t>
            </a:r>
            <a:r>
              <a:rPr lang="en-US" sz="900" baseline="0" noProof="0" dirty="0"/>
              <a:t> Scholz, </a:t>
            </a:r>
            <a:r>
              <a:rPr lang="en-US" sz="900" noProof="0" dirty="0"/>
              <a:t>XFEL Operator Training</a:t>
            </a:r>
            <a:r>
              <a:rPr lang="en-US" sz="900" baseline="0" noProof="0" dirty="0"/>
              <a:t>, March 23, 2021</a:t>
            </a:r>
            <a:endParaRPr lang="en-US" sz="900" noProof="0" dirty="0"/>
          </a:p>
        </p:txBody>
      </p:sp>
      <p:pic>
        <p:nvPicPr>
          <p:cNvPr id="15" name="Picture 19" descr="DESY-Logo-cyan-RGB_Hintergrund weiss"/>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0848398" y="6053956"/>
            <a:ext cx="719715" cy="72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https://www.helmholtz.de/fileadmin/user_upload/04_mediathek/Logos_2017/2017_H_Logo_RGB_untereinander_DE.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9199745" y="6182559"/>
            <a:ext cx="1670422" cy="6448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357188" indent="-357188" algn="l" defTabSz="914400" rtl="0" eaLnBrk="1" latinLnBrk="0" hangingPunct="1">
        <a:lnSpc>
          <a:spcPct val="114000"/>
        </a:lnSpc>
        <a:spcBef>
          <a:spcPts val="1800"/>
        </a:spcBef>
        <a:buClr>
          <a:schemeClr val="bg2"/>
        </a:buClr>
        <a:buFontTx/>
        <a:buBlip>
          <a:blip r:embed="rId15"/>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16"/>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75" userDrawn="1">
          <p15:clr>
            <a:srgbClr val="F26B43"/>
          </p15:clr>
        </p15:guide>
        <p15:guide id="2" pos="3727" userDrawn="1">
          <p15:clr>
            <a:srgbClr val="F26B43"/>
          </p15:clr>
        </p15:guide>
        <p15:guide id="3" pos="3953" userDrawn="1">
          <p15:clr>
            <a:srgbClr val="F26B43"/>
          </p15:clr>
        </p15:guide>
        <p15:guide id="4" pos="393" userDrawn="1">
          <p15:clr>
            <a:srgbClr val="F26B43"/>
          </p15:clr>
        </p15:guide>
        <p15:guide id="5" pos="7287"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nfluence.desy.de/x/utrpBw"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gif"/><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XFEL operator training </a:t>
            </a:r>
            <a:br>
              <a:rPr lang="en-US" dirty="0"/>
            </a:br>
            <a:r>
              <a:rPr lang="en-US" dirty="0"/>
              <a:t>Start Up Procedure</a:t>
            </a:r>
          </a:p>
        </p:txBody>
      </p:sp>
      <p:sp>
        <p:nvSpPr>
          <p:cNvPr id="3" name="Subtitle 2"/>
          <p:cNvSpPr>
            <a:spLocks noGrp="1"/>
          </p:cNvSpPr>
          <p:nvPr>
            <p:ph type="subTitle" idx="1"/>
          </p:nvPr>
        </p:nvSpPr>
        <p:spPr/>
        <p:txBody>
          <a:bodyPr/>
          <a:lstStyle/>
          <a:p>
            <a:r>
              <a:rPr lang="en-US" dirty="0"/>
              <a:t>Matthias Scholz</a:t>
            </a:r>
          </a:p>
          <a:p>
            <a:r>
              <a:rPr lang="en-US" dirty="0"/>
              <a:t>March 23, 2021</a:t>
            </a:r>
          </a:p>
        </p:txBody>
      </p:sp>
      <p:pic>
        <p:nvPicPr>
          <p:cNvPr id="6" name="Picture 2" descr="H:\1_CURRENT_FILES\20130628-MK3_696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358" t="2396" r="18161" b="952"/>
          <a:stretch/>
        </p:blipFill>
        <p:spPr bwMode="auto">
          <a:xfrm>
            <a:off x="7199980" y="3666859"/>
            <a:ext cx="1916022" cy="2785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7" name="Picture 4" descr="H:\1_CURRENT_FILES\20141126-MKX_822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75" r="36273"/>
          <a:stretch/>
        </p:blipFill>
        <p:spPr bwMode="auto">
          <a:xfrm>
            <a:off x="9116002" y="3663973"/>
            <a:ext cx="1802111" cy="2797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8" name="Picture 5" descr="H:\1_CURRENT_FILES\20161115-20161115-MX2_0871-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746" t="620" r="14916" b="2151"/>
          <a:stretch/>
        </p:blipFill>
        <p:spPr bwMode="auto">
          <a:xfrm>
            <a:off x="4021629" y="3666859"/>
            <a:ext cx="3105278" cy="27970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7086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31870"/>
            <a:ext cx="10562167" cy="420899"/>
          </a:xfrm>
        </p:spPr>
        <p:txBody>
          <a:bodyPr/>
          <a:lstStyle/>
          <a:p>
            <a:r>
              <a:rPr lang="en-GB" dirty="0"/>
              <a:t>Magnet overview</a:t>
            </a:r>
          </a:p>
        </p:txBody>
      </p:sp>
      <p:sp>
        <p:nvSpPr>
          <p:cNvPr id="8" name="Content Placeholder 2"/>
          <p:cNvSpPr txBox="1">
            <a:spLocks/>
          </p:cNvSpPr>
          <p:nvPr/>
        </p:nvSpPr>
        <p:spPr>
          <a:xfrm>
            <a:off x="4084619" y="824516"/>
            <a:ext cx="7579843" cy="605692"/>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Arial"/>
              <a:buChar char="•"/>
            </a:pPr>
            <a:r>
              <a:rPr lang="en-GB" sz="1600" dirty="0"/>
              <a:t>Open the magnet overview here: Main Panel, Magnets, Magnet Overview. </a:t>
            </a:r>
          </a:p>
        </p:txBody>
      </p:sp>
      <p:sp>
        <p:nvSpPr>
          <p:cNvPr id="10" name="Content Placeholder 2"/>
          <p:cNvSpPr txBox="1">
            <a:spLocks/>
          </p:cNvSpPr>
          <p:nvPr/>
        </p:nvSpPr>
        <p:spPr>
          <a:xfrm>
            <a:off x="555850" y="1352873"/>
            <a:ext cx="10755707" cy="2124588"/>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Arial"/>
              <a:buChar char="•"/>
            </a:pPr>
            <a:r>
              <a:rPr lang="en-GB" sz="1600" dirty="0"/>
              <a:t>Select a beamline (e.g. Gun-T4D) and check for magnets that are still off or in an error state. </a:t>
            </a:r>
          </a:p>
          <a:p>
            <a:pPr>
              <a:lnSpc>
                <a:spcPct val="100000"/>
              </a:lnSpc>
              <a:buFont typeface="Arial"/>
              <a:buChar char="•"/>
            </a:pPr>
            <a:r>
              <a:rPr lang="en-GB" sz="1600" dirty="0"/>
              <a:t>Filter only the dirty magnets and cycle all dirty main magnets using the provided button. </a:t>
            </a:r>
          </a:p>
          <a:p>
            <a:pPr>
              <a:lnSpc>
                <a:spcPct val="100000"/>
              </a:lnSpc>
              <a:buFont typeface="Arial"/>
              <a:buChar char="•"/>
            </a:pPr>
            <a:r>
              <a:rPr lang="en-GB" sz="1600" dirty="0"/>
              <a:t>Filter the busy magnets (SP and RBV are different). Refresh the filter by clicking on ‘busy’ from time to time. The number of shown magnets should become less and less. </a:t>
            </a:r>
          </a:p>
          <a:p>
            <a:pPr>
              <a:lnSpc>
                <a:spcPct val="100000"/>
              </a:lnSpc>
              <a:buFont typeface="Arial"/>
              <a:buChar char="•"/>
            </a:pPr>
            <a:r>
              <a:rPr lang="en-GB" sz="1600" dirty="0"/>
              <a:t>Wait until no magnets are busy any more. </a:t>
            </a:r>
          </a:p>
          <a:p>
            <a:pPr>
              <a:lnSpc>
                <a:spcPct val="100000"/>
              </a:lnSpc>
              <a:buFont typeface="Arial"/>
              <a:buChar char="•"/>
            </a:pPr>
            <a:r>
              <a:rPr lang="en-GB" sz="1600" dirty="0"/>
              <a:t>Check one more time for magnets that are off or in an error state. </a:t>
            </a:r>
          </a:p>
        </p:txBody>
      </p:sp>
      <p:pic>
        <p:nvPicPr>
          <p:cNvPr id="5" name="Picture 4">
            <a:extLst>
              <a:ext uri="{FF2B5EF4-FFF2-40B4-BE49-F238E27FC236}">
                <a16:creationId xmlns:a16="http://schemas.microsoft.com/office/drawing/2014/main" id="{347CAC68-12E7-7A4C-AED4-7E73EF06C97F}"/>
              </a:ext>
            </a:extLst>
          </p:cNvPr>
          <p:cNvPicPr>
            <a:picLocks noChangeAspect="1"/>
          </p:cNvPicPr>
          <p:nvPr/>
        </p:nvPicPr>
        <p:blipFill rotWithShape="1">
          <a:blip r:embed="rId4">
            <a:extLst>
              <a:ext uri="{28A0092B-C50C-407E-A947-70E740481C1C}">
                <a14:useLocalDpi xmlns:a14="http://schemas.microsoft.com/office/drawing/2010/main" val="0"/>
              </a:ext>
            </a:extLst>
          </a:blip>
          <a:srcRect l="224" t="543"/>
          <a:stretch/>
        </p:blipFill>
        <p:spPr>
          <a:xfrm>
            <a:off x="687788" y="3717234"/>
            <a:ext cx="6808897" cy="24088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12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BF408-AC0F-7E4B-9799-30F238B3B0A4}"/>
              </a:ext>
            </a:extLst>
          </p:cNvPr>
          <p:cNvSpPr>
            <a:spLocks noGrp="1"/>
          </p:cNvSpPr>
          <p:nvPr>
            <p:ph type="title"/>
          </p:nvPr>
        </p:nvSpPr>
        <p:spPr/>
        <p:txBody>
          <a:bodyPr/>
          <a:lstStyle/>
          <a:p>
            <a:r>
              <a:rPr lang="en-DE" dirty="0"/>
              <a:t>Vacuum and dumps</a:t>
            </a:r>
          </a:p>
        </p:txBody>
      </p:sp>
      <p:sp>
        <p:nvSpPr>
          <p:cNvPr id="3" name="Content Placeholder 2">
            <a:extLst>
              <a:ext uri="{FF2B5EF4-FFF2-40B4-BE49-F238E27FC236}">
                <a16:creationId xmlns:a16="http://schemas.microsoft.com/office/drawing/2014/main" id="{B8980DE0-03BE-9641-AE51-52FD7E31B727}"/>
              </a:ext>
            </a:extLst>
          </p:cNvPr>
          <p:cNvSpPr>
            <a:spLocks noGrp="1"/>
          </p:cNvSpPr>
          <p:nvPr>
            <p:ph idx="1"/>
          </p:nvPr>
        </p:nvSpPr>
        <p:spPr/>
        <p:txBody>
          <a:bodyPr/>
          <a:lstStyle/>
          <a:p>
            <a:r>
              <a:rPr lang="en-DE" dirty="0"/>
              <a:t>Check for closed vacuum valved and open them if you find any. </a:t>
            </a:r>
          </a:p>
          <a:p>
            <a:r>
              <a:rPr lang="en-DE" dirty="0"/>
              <a:t>Ceck the status of all main beam dumps. </a:t>
            </a:r>
          </a:p>
          <a:p>
            <a:pPr lvl="1"/>
            <a:r>
              <a:rPr lang="en-US" dirty="0"/>
              <a:t>P</a:t>
            </a:r>
            <a:r>
              <a:rPr lang="en-DE" dirty="0"/>
              <a:t>umps running? </a:t>
            </a:r>
          </a:p>
          <a:p>
            <a:pPr lvl="1"/>
            <a:r>
              <a:rPr lang="en-DE" dirty="0"/>
              <a:t>Valves open? </a:t>
            </a:r>
          </a:p>
        </p:txBody>
      </p:sp>
    </p:spTree>
    <p:extLst>
      <p:ext uri="{BB962C8B-B14F-4D97-AF65-F5344CB8AC3E}">
        <p14:creationId xmlns:p14="http://schemas.microsoft.com/office/powerpoint/2010/main" val="1990867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31870"/>
            <a:ext cx="10562167" cy="420899"/>
          </a:xfrm>
        </p:spPr>
        <p:txBody>
          <a:bodyPr/>
          <a:lstStyle/>
          <a:p>
            <a:r>
              <a:rPr lang="en-GB" dirty="0"/>
              <a:t>Overview panels</a:t>
            </a:r>
          </a:p>
        </p:txBody>
      </p:sp>
      <p:sp>
        <p:nvSpPr>
          <p:cNvPr id="9" name="Content Placeholder 2"/>
          <p:cNvSpPr txBox="1">
            <a:spLocks/>
          </p:cNvSpPr>
          <p:nvPr/>
        </p:nvSpPr>
        <p:spPr>
          <a:xfrm>
            <a:off x="560080" y="1426872"/>
            <a:ext cx="4615419" cy="3473251"/>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Arial"/>
              <a:buChar char="•"/>
            </a:pPr>
            <a:r>
              <a:rPr lang="en-GB" dirty="0"/>
              <a:t>Any error messages from FSMs shown? </a:t>
            </a:r>
          </a:p>
          <a:p>
            <a:pPr>
              <a:lnSpc>
                <a:spcPct val="100000"/>
              </a:lnSpc>
              <a:buFont typeface="Arial"/>
              <a:buChar char="•"/>
            </a:pPr>
            <a:r>
              <a:rPr lang="en-GB" dirty="0"/>
              <a:t>Is the laser blocked by the MPS?</a:t>
            </a:r>
          </a:p>
          <a:p>
            <a:pPr>
              <a:lnSpc>
                <a:spcPct val="100000"/>
              </a:lnSpc>
              <a:buFont typeface="Arial"/>
              <a:buChar char="•"/>
            </a:pPr>
            <a:r>
              <a:rPr lang="en-GB" dirty="0" err="1"/>
              <a:t>Cryo</a:t>
            </a:r>
            <a:r>
              <a:rPr lang="en-GB" dirty="0"/>
              <a:t> and Vacuum ok? </a:t>
            </a:r>
          </a:p>
          <a:p>
            <a:pPr>
              <a:lnSpc>
                <a:spcPct val="100000"/>
              </a:lnSpc>
              <a:buFont typeface="Arial"/>
              <a:buChar char="•"/>
            </a:pPr>
            <a:r>
              <a:rPr lang="en-GB" dirty="0"/>
              <a:t>Feed back status as expected?</a:t>
            </a:r>
          </a:p>
          <a:p>
            <a:pPr>
              <a:lnSpc>
                <a:spcPct val="100000"/>
              </a:lnSpc>
              <a:buFont typeface="Arial"/>
              <a:buChar char="•"/>
            </a:pPr>
            <a:r>
              <a:rPr lang="en-GB" dirty="0"/>
              <a:t>Is the DAQ ok?</a:t>
            </a:r>
          </a:p>
          <a:p>
            <a:pPr>
              <a:lnSpc>
                <a:spcPct val="100000"/>
              </a:lnSpc>
              <a:buFont typeface="Arial"/>
              <a:buChar char="•"/>
            </a:pPr>
            <a:r>
              <a:rPr lang="en-GB" dirty="0"/>
              <a:t>What is the status of the magnets?</a:t>
            </a:r>
          </a:p>
          <a:p>
            <a:pPr>
              <a:lnSpc>
                <a:spcPct val="100000"/>
              </a:lnSpc>
              <a:buFont typeface="Arial"/>
              <a:buChar char="•"/>
            </a:pPr>
            <a:r>
              <a:rPr lang="en-US" dirty="0"/>
              <a:t>Beam permissions? </a:t>
            </a:r>
            <a:endParaRPr lang="en-GB" dirty="0"/>
          </a:p>
        </p:txBody>
      </p:sp>
      <p:pic>
        <p:nvPicPr>
          <p:cNvPr id="12" name="Picture 11">
            <a:extLst>
              <a:ext uri="{FF2B5EF4-FFF2-40B4-BE49-F238E27FC236}">
                <a16:creationId xmlns:a16="http://schemas.microsoft.com/office/drawing/2014/main" id="{E160D052-6FEF-1A4B-87EE-8B6B5821E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1511" y="746662"/>
            <a:ext cx="5185571" cy="3097045"/>
          </a:xfrm>
          <a:prstGeom prst="rect">
            <a:avLst/>
          </a:prstGeom>
        </p:spPr>
      </p:pic>
      <p:pic>
        <p:nvPicPr>
          <p:cNvPr id="4" name="Picture 3">
            <a:extLst>
              <a:ext uri="{FF2B5EF4-FFF2-40B4-BE49-F238E27FC236}">
                <a16:creationId xmlns:a16="http://schemas.microsoft.com/office/drawing/2014/main" id="{F92587BF-866F-AA4D-A283-8AA882C17F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9326" y="2152568"/>
            <a:ext cx="5185572" cy="3097045"/>
          </a:xfrm>
          <a:prstGeom prst="rect">
            <a:avLst/>
          </a:prstGeom>
        </p:spPr>
      </p:pic>
      <p:pic>
        <p:nvPicPr>
          <p:cNvPr id="10" name="Picture 9">
            <a:extLst>
              <a:ext uri="{FF2B5EF4-FFF2-40B4-BE49-F238E27FC236}">
                <a16:creationId xmlns:a16="http://schemas.microsoft.com/office/drawing/2014/main" id="{44D36817-88DC-EA47-B0C5-3295D6CB35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2822" y="3558474"/>
            <a:ext cx="5185571" cy="3097045"/>
          </a:xfrm>
          <a:prstGeom prst="rect">
            <a:avLst/>
          </a:prstGeom>
        </p:spPr>
      </p:pic>
    </p:spTree>
    <p:extLst>
      <p:ext uri="{BB962C8B-B14F-4D97-AF65-F5344CB8AC3E}">
        <p14:creationId xmlns:p14="http://schemas.microsoft.com/office/powerpoint/2010/main" val="243622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Feedbacks off</a:t>
            </a:r>
          </a:p>
        </p:txBody>
      </p:sp>
      <p:pic>
        <p:nvPicPr>
          <p:cNvPr id="6" name="Picture 5" descr="2018-02-04T10-57-26.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57" y="1719278"/>
            <a:ext cx="11298597" cy="1285554"/>
          </a:xfrm>
          <a:prstGeom prst="rect">
            <a:avLst/>
          </a:prstGeom>
          <a:ln>
            <a:noFill/>
          </a:ln>
          <a:effectLst>
            <a:outerShdw blurRad="292100" dist="139700" dir="2700000" algn="tl" rotWithShape="0">
              <a:srgbClr val="333333">
                <a:alpha val="65000"/>
              </a:srgbClr>
            </a:outerShdw>
          </a:effectLst>
        </p:spPr>
      </p:pic>
      <p:sp>
        <p:nvSpPr>
          <p:cNvPr id="7" name="Content Placeholder 2"/>
          <p:cNvSpPr txBox="1">
            <a:spLocks/>
          </p:cNvSpPr>
          <p:nvPr/>
        </p:nvSpPr>
        <p:spPr>
          <a:xfrm>
            <a:off x="1123837" y="3638671"/>
            <a:ext cx="9592229" cy="2507097"/>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3"/>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4"/>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Arial"/>
              <a:buChar char="•"/>
            </a:pPr>
            <a:r>
              <a:rPr lang="en-US" sz="1600" dirty="0"/>
              <a:t>It is recommended to switch the compression and energy feedbacks off before the first bunches are accelerated. </a:t>
            </a:r>
          </a:p>
          <a:p>
            <a:pPr lvl="1">
              <a:lnSpc>
                <a:spcPct val="100000"/>
              </a:lnSpc>
              <a:buFont typeface="Arial"/>
              <a:buChar char="•"/>
            </a:pPr>
            <a:r>
              <a:rPr lang="en-US" sz="1600" dirty="0"/>
              <a:t>This should only be necessary for flattop 1 because all other flattops were disabled before. </a:t>
            </a:r>
          </a:p>
          <a:p>
            <a:pPr>
              <a:lnSpc>
                <a:spcPct val="100000"/>
              </a:lnSpc>
              <a:buFont typeface="Arial"/>
              <a:buChar char="•"/>
            </a:pPr>
            <a:r>
              <a:rPr lang="en-US" sz="1600" dirty="0"/>
              <a:t>This prevents that the FB changes heavily the RF parameters in order to reconstruct some old bunch compression monitor read back values.  </a:t>
            </a:r>
          </a:p>
          <a:p>
            <a:pPr>
              <a:lnSpc>
                <a:spcPct val="100000"/>
              </a:lnSpc>
              <a:buFont typeface="Arial"/>
              <a:buChar char="•"/>
            </a:pPr>
            <a:r>
              <a:rPr lang="en-US" sz="1600" dirty="0"/>
              <a:t>The feedbacks can be switched off e.g. on the SASE tuning panel. </a:t>
            </a:r>
          </a:p>
        </p:txBody>
      </p:sp>
    </p:spTree>
    <p:extLst>
      <p:ext uri="{BB962C8B-B14F-4D97-AF65-F5344CB8AC3E}">
        <p14:creationId xmlns:p14="http://schemas.microsoft.com/office/powerpoint/2010/main" val="361488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to injector dump I1D </a:t>
            </a:r>
          </a:p>
        </p:txBody>
      </p:sp>
      <p:sp>
        <p:nvSpPr>
          <p:cNvPr id="3" name="Content Placeholder 2"/>
          <p:cNvSpPr>
            <a:spLocks noGrp="1"/>
          </p:cNvSpPr>
          <p:nvPr>
            <p:ph idx="1"/>
          </p:nvPr>
        </p:nvSpPr>
        <p:spPr>
          <a:xfrm>
            <a:off x="623889" y="1416538"/>
            <a:ext cx="4765692" cy="4637418"/>
          </a:xfrm>
        </p:spPr>
        <p:txBody>
          <a:bodyPr/>
          <a:lstStyle/>
          <a:p>
            <a:pPr>
              <a:buFont typeface="Arial"/>
              <a:buChar char="•"/>
            </a:pPr>
            <a:r>
              <a:rPr lang="en-US" sz="1600" dirty="0"/>
              <a:t>Use the dump switch panel to steer the beam into the I1D dump beamline. </a:t>
            </a:r>
          </a:p>
          <a:p>
            <a:pPr>
              <a:buFont typeface="Arial"/>
              <a:buChar char="•"/>
            </a:pPr>
            <a:r>
              <a:rPr lang="en-US" sz="1600" dirty="0"/>
              <a:t>Establish transmission to the dump. </a:t>
            </a:r>
          </a:p>
          <a:p>
            <a:pPr>
              <a:buFont typeface="Arial"/>
              <a:buChar char="•"/>
            </a:pPr>
            <a:r>
              <a:rPr lang="en-US" sz="1600" dirty="0"/>
              <a:t>Correct the beam energy until the I1D beam energy measurements shows 130 MeV. </a:t>
            </a:r>
          </a:p>
        </p:txBody>
      </p:sp>
      <p:pic>
        <p:nvPicPr>
          <p:cNvPr id="4" name="Picture 3" descr="Screen Shot 2018-03-16 at 17.15.0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9044" y="1097062"/>
            <a:ext cx="5695409" cy="5255846"/>
          </a:xfrm>
          <a:prstGeom prst="rect">
            <a:avLst/>
          </a:prstGeom>
        </p:spPr>
      </p:pic>
    </p:spTree>
    <p:extLst>
      <p:ext uri="{BB962C8B-B14F-4D97-AF65-F5344CB8AC3E}">
        <p14:creationId xmlns:p14="http://schemas.microsoft.com/office/powerpoint/2010/main" val="3770566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31872"/>
            <a:ext cx="10562167" cy="449241"/>
          </a:xfrm>
        </p:spPr>
        <p:txBody>
          <a:bodyPr/>
          <a:lstStyle/>
          <a:p>
            <a:r>
              <a:rPr lang="en-GB" dirty="0"/>
              <a:t>Measure and set gun phase</a:t>
            </a:r>
          </a:p>
        </p:txBody>
      </p:sp>
      <p:sp>
        <p:nvSpPr>
          <p:cNvPr id="9" name="Content Placeholder 2"/>
          <p:cNvSpPr txBox="1">
            <a:spLocks/>
          </p:cNvSpPr>
          <p:nvPr/>
        </p:nvSpPr>
        <p:spPr>
          <a:xfrm>
            <a:off x="739502" y="1981196"/>
            <a:ext cx="5840710" cy="1887757"/>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Arial"/>
              <a:buChar char="•"/>
            </a:pPr>
            <a:r>
              <a:rPr lang="en-GB" dirty="0"/>
              <a:t>Set the bunch charge to 100 pC using the charge feedback. Wait a few minutes until the charge is reached. </a:t>
            </a:r>
          </a:p>
          <a:p>
            <a:pPr>
              <a:lnSpc>
                <a:spcPct val="100000"/>
              </a:lnSpc>
              <a:buFont typeface="Arial"/>
              <a:buChar char="•"/>
            </a:pPr>
            <a:r>
              <a:rPr lang="en-GB" dirty="0"/>
              <a:t>Measure the gun phase using the provided tool. </a:t>
            </a:r>
          </a:p>
          <a:p>
            <a:pPr lvl="1">
              <a:lnSpc>
                <a:spcPct val="100000"/>
              </a:lnSpc>
              <a:buFont typeface="Arial"/>
              <a:buChar char="•"/>
            </a:pPr>
            <a:r>
              <a:rPr lang="en-GB" dirty="0"/>
              <a:t>The tool can be found here: Main Panel -&gt; Injector -&gt; Gun Phase Scan.</a:t>
            </a:r>
          </a:p>
          <a:p>
            <a:pPr>
              <a:lnSpc>
                <a:spcPct val="100000"/>
              </a:lnSpc>
              <a:buFont typeface="Arial"/>
              <a:buChar char="•"/>
            </a:pPr>
            <a:r>
              <a:rPr lang="en-GB" dirty="0"/>
              <a:t>Set the recommended phase as new zero gun phase. </a:t>
            </a:r>
          </a:p>
          <a:p>
            <a:pPr>
              <a:lnSpc>
                <a:spcPct val="100000"/>
              </a:lnSpc>
              <a:buFont typeface="Arial"/>
              <a:buChar char="•"/>
            </a:pPr>
            <a:r>
              <a:rPr lang="en-GB" dirty="0"/>
              <a:t>Set the gun phase to -43 degree.  </a:t>
            </a:r>
          </a:p>
          <a:p>
            <a:pPr lvl="1">
              <a:lnSpc>
                <a:spcPct val="100000"/>
              </a:lnSpc>
              <a:buFont typeface="Arial"/>
              <a:buChar char="•"/>
            </a:pPr>
            <a:endParaRPr lang="en-GB" dirty="0"/>
          </a:p>
        </p:txBody>
      </p:sp>
      <p:pic>
        <p:nvPicPr>
          <p:cNvPr id="7" name="Picture 6">
            <a:extLst>
              <a:ext uri="{FF2B5EF4-FFF2-40B4-BE49-F238E27FC236}">
                <a16:creationId xmlns:a16="http://schemas.microsoft.com/office/drawing/2014/main" id="{AEA6309E-C950-3140-A132-21B99E2F4A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8532" y="843079"/>
            <a:ext cx="3800233" cy="51718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3982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scan of A1 and AH1</a:t>
            </a:r>
          </a:p>
        </p:txBody>
      </p:sp>
      <p:sp>
        <p:nvSpPr>
          <p:cNvPr id="3" name="Content Placeholder 2"/>
          <p:cNvSpPr>
            <a:spLocks noGrp="1"/>
          </p:cNvSpPr>
          <p:nvPr>
            <p:ph idx="1"/>
          </p:nvPr>
        </p:nvSpPr>
        <p:spPr>
          <a:xfrm>
            <a:off x="614120" y="1602313"/>
            <a:ext cx="5091111" cy="1250302"/>
          </a:xfrm>
        </p:spPr>
        <p:txBody>
          <a:bodyPr/>
          <a:lstStyle/>
          <a:p>
            <a:pPr>
              <a:buFont typeface="Arial"/>
              <a:buChar char="•"/>
            </a:pPr>
            <a:r>
              <a:rPr lang="en-US" sz="1600" dirty="0"/>
              <a:t>Use IntelliPhase (Main Panel, RF, IntelliPhase) to measure and set the on-crest (anti-crest) phase of A1 and AH1. </a:t>
            </a:r>
          </a:p>
        </p:txBody>
      </p:sp>
      <p:pic>
        <p:nvPicPr>
          <p:cNvPr id="4" name="Picture 3" descr="2017-12-05T07-38-30.jp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2769" y="772380"/>
            <a:ext cx="4972537" cy="2797053"/>
          </a:xfrm>
          <a:prstGeom prst="rect">
            <a:avLst/>
          </a:prstGeom>
          <a:ln>
            <a:noFill/>
          </a:ln>
          <a:effectLst>
            <a:outerShdw blurRad="292100" dist="139700" dir="2700000" algn="tl" rotWithShape="0">
              <a:srgbClr val="333333">
                <a:alpha val="65000"/>
              </a:srgbClr>
            </a:outerShdw>
          </a:effectLst>
        </p:spPr>
      </p:pic>
      <p:pic>
        <p:nvPicPr>
          <p:cNvPr id="5" name="Picture 4" descr="2017-10-04T05-16-38.jp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615" y="3998450"/>
            <a:ext cx="6965462" cy="1855621"/>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7762633" y="3998450"/>
            <a:ext cx="3989752" cy="1830595"/>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4"/>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5"/>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1600" dirty="0"/>
              <a:t>Set the chirp in the injector to 0. </a:t>
            </a:r>
          </a:p>
          <a:p>
            <a:pPr>
              <a:buFont typeface="Arial"/>
              <a:buChar char="•"/>
            </a:pPr>
            <a:r>
              <a:rPr lang="en-US" sz="1600" dirty="0"/>
              <a:t>Curvature and third derivative should be zero. </a:t>
            </a:r>
          </a:p>
          <a:p>
            <a:pPr>
              <a:buFont typeface="Arial"/>
              <a:buChar char="•"/>
            </a:pPr>
            <a:r>
              <a:rPr lang="en-US" sz="1600" dirty="0"/>
              <a:t>The sum voltage should be adjusted that the beam energy in I1D is 130 MeV.</a:t>
            </a:r>
          </a:p>
        </p:txBody>
      </p:sp>
    </p:spTree>
    <p:extLst>
      <p:ext uri="{BB962C8B-B14F-4D97-AF65-F5344CB8AC3E}">
        <p14:creationId xmlns:p14="http://schemas.microsoft.com/office/powerpoint/2010/main" val="971362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optics measurement and matching in I1</a:t>
            </a:r>
          </a:p>
        </p:txBody>
      </p:sp>
      <p:sp>
        <p:nvSpPr>
          <p:cNvPr id="3" name="Content Placeholder 2"/>
          <p:cNvSpPr>
            <a:spLocks noGrp="1"/>
          </p:cNvSpPr>
          <p:nvPr>
            <p:ph idx="1"/>
          </p:nvPr>
        </p:nvSpPr>
        <p:spPr>
          <a:xfrm>
            <a:off x="469020" y="1784980"/>
            <a:ext cx="6529533" cy="3870231"/>
          </a:xfrm>
        </p:spPr>
        <p:txBody>
          <a:bodyPr/>
          <a:lstStyle/>
          <a:p>
            <a:pPr lvl="1">
              <a:buFont typeface="Arial" panose="020B0604020202020204" pitchFamily="34" charset="0"/>
              <a:buChar char="•"/>
            </a:pPr>
            <a:r>
              <a:rPr lang="en-US" sz="1600" dirty="0"/>
              <a:t>Multi quad scan: Takes more time compared to the four-screen-method but takes also more data and thus delivers slightly more precise results. </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a:t>You can find the tool here: Main Panel -&gt; Beam Dynamics -&gt; Multi Quad Scan Tool</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a:t>Select the machine section, the measurement devices (e.g. screens) and the cycling method. Then press the ‘Start the scan’ button. </a:t>
            </a:r>
          </a:p>
          <a:p>
            <a:pPr lvl="1">
              <a:buFont typeface="Arial" panose="020B0604020202020204" pitchFamily="34" charset="0"/>
              <a:buChar char="•"/>
            </a:pPr>
            <a:endParaRPr lang="en-US" sz="1600" dirty="0"/>
          </a:p>
          <a:p>
            <a:pPr lvl="1">
              <a:buFont typeface="Arial" panose="020B0604020202020204" pitchFamily="34" charset="0"/>
              <a:buChar char="•"/>
            </a:pPr>
            <a:r>
              <a:rPr lang="en-US" sz="1600" dirty="0"/>
              <a:t>The matching button becomes available after the scan. </a:t>
            </a:r>
          </a:p>
          <a:p>
            <a:pPr lvl="1">
              <a:buFont typeface="Arial" panose="020B0604020202020204" pitchFamily="34" charset="0"/>
              <a:buChar char="•"/>
            </a:pPr>
            <a:endParaRPr lang="en-US" sz="1600" dirty="0"/>
          </a:p>
          <a:p>
            <a:pPr marL="357187" lvl="1" indent="0">
              <a:buNone/>
            </a:pPr>
            <a:endParaRPr lang="en-US" sz="1600" dirty="0"/>
          </a:p>
        </p:txBody>
      </p:sp>
      <p:pic>
        <p:nvPicPr>
          <p:cNvPr id="9" name="Picture 8">
            <a:extLst>
              <a:ext uri="{FF2B5EF4-FFF2-40B4-BE49-F238E27FC236}">
                <a16:creationId xmlns:a16="http://schemas.microsoft.com/office/drawing/2014/main" id="{DA50E6A0-10BB-9A4E-9D41-0921E49D4DFB}"/>
              </a:ext>
            </a:extLst>
          </p:cNvPr>
          <p:cNvPicPr>
            <a:picLocks noChangeAspect="1"/>
          </p:cNvPicPr>
          <p:nvPr/>
        </p:nvPicPr>
        <p:blipFill rotWithShape="1">
          <a:blip r:embed="rId2">
            <a:extLst>
              <a:ext uri="{28A0092B-C50C-407E-A947-70E740481C1C}">
                <a14:useLocalDpi xmlns:a14="http://schemas.microsoft.com/office/drawing/2010/main" val="0"/>
              </a:ext>
            </a:extLst>
          </a:blip>
          <a:srcRect l="675" t="162"/>
          <a:stretch/>
        </p:blipFill>
        <p:spPr>
          <a:xfrm>
            <a:off x="7756839" y="879871"/>
            <a:ext cx="3743500" cy="496525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90091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Compression and beam energy settings</a:t>
            </a:r>
          </a:p>
        </p:txBody>
      </p:sp>
      <p:sp>
        <p:nvSpPr>
          <p:cNvPr id="3" name="Content Placeholder 2"/>
          <p:cNvSpPr>
            <a:spLocks noGrp="1"/>
          </p:cNvSpPr>
          <p:nvPr>
            <p:ph idx="1"/>
          </p:nvPr>
        </p:nvSpPr>
        <p:spPr>
          <a:xfrm>
            <a:off x="623889" y="1680308"/>
            <a:ext cx="10061079" cy="4373648"/>
          </a:xfrm>
        </p:spPr>
        <p:txBody>
          <a:bodyPr/>
          <a:lstStyle/>
          <a:p>
            <a:pPr>
              <a:buFont typeface="Arial"/>
              <a:buChar char="•"/>
            </a:pPr>
            <a:r>
              <a:rPr lang="en-US" sz="1800" dirty="0"/>
              <a:t>Go close to final compression settings. You can do that e.g. on the SASE tuning panel.</a:t>
            </a:r>
          </a:p>
          <a:p>
            <a:pPr>
              <a:buFont typeface="Arial"/>
              <a:buChar char="•"/>
            </a:pPr>
            <a:r>
              <a:rPr lang="en-US" sz="1800" dirty="0"/>
              <a:t>Reduce the injector chirp by 1. Curvature and third derivative can be set to the expected final values. </a:t>
            </a:r>
          </a:p>
          <a:p>
            <a:pPr>
              <a:buFont typeface="Arial"/>
              <a:buChar char="•"/>
            </a:pPr>
            <a:r>
              <a:rPr lang="en-US" sz="1800" dirty="0"/>
              <a:t>Set also the chirp in L1 and L3 to the final values and reduce them by 1 in order to avoid over compression under all circumstances.</a:t>
            </a:r>
          </a:p>
          <a:p>
            <a:pPr>
              <a:buFont typeface="Arial"/>
              <a:buChar char="•"/>
            </a:pPr>
            <a:r>
              <a:rPr lang="en-US" sz="1800" dirty="0"/>
              <a:t>Check that all beam energies have been kept constant. Correct the beam energies if that is not the case. (Since there is no beam yet downstream the injector, you have to rely so far on the beam energies calculated by LLRF). </a:t>
            </a:r>
          </a:p>
          <a:p>
            <a:pPr>
              <a:buFont typeface="Arial"/>
              <a:buChar char="•"/>
            </a:pPr>
            <a:r>
              <a:rPr lang="en-US" sz="1800" dirty="0"/>
              <a:t>Correct the orbit in the injector. Changing phase steers the beam. This is the reason why the compression settings should be applied already now. </a:t>
            </a:r>
          </a:p>
          <a:p>
            <a:pPr>
              <a:buFont typeface="Arial"/>
              <a:buChar char="•"/>
            </a:pPr>
            <a:endParaRPr lang="en-US" sz="1800" dirty="0"/>
          </a:p>
        </p:txBody>
      </p:sp>
    </p:spTree>
    <p:extLst>
      <p:ext uri="{BB962C8B-B14F-4D97-AF65-F5344CB8AC3E}">
        <p14:creationId xmlns:p14="http://schemas.microsoft.com/office/powerpoint/2010/main" val="1519336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3B0293-4831-FE42-9E90-0459EAB8DE84}"/>
              </a:ext>
            </a:extLst>
          </p:cNvPr>
          <p:cNvPicPr>
            <a:picLocks noChangeAspect="1"/>
          </p:cNvPicPr>
          <p:nvPr/>
        </p:nvPicPr>
        <p:blipFill rotWithShape="1">
          <a:blip r:embed="rId2"/>
          <a:srcRect b="60524"/>
          <a:stretch/>
        </p:blipFill>
        <p:spPr>
          <a:xfrm>
            <a:off x="865297" y="2868934"/>
            <a:ext cx="10269396" cy="2575263"/>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t>Ensure that all undulator gaps are open</a:t>
            </a:r>
          </a:p>
        </p:txBody>
      </p:sp>
      <p:sp>
        <p:nvSpPr>
          <p:cNvPr id="3" name="Content Placeholder 2"/>
          <p:cNvSpPr>
            <a:spLocks noGrp="1"/>
          </p:cNvSpPr>
          <p:nvPr>
            <p:ph idx="1"/>
          </p:nvPr>
        </p:nvSpPr>
        <p:spPr>
          <a:xfrm>
            <a:off x="623889" y="1494692"/>
            <a:ext cx="10944224" cy="784274"/>
          </a:xfrm>
        </p:spPr>
        <p:txBody>
          <a:bodyPr/>
          <a:lstStyle/>
          <a:p>
            <a:pPr>
              <a:buFont typeface="Arial"/>
              <a:buChar char="•"/>
            </a:pPr>
            <a:r>
              <a:rPr lang="en-US" dirty="0"/>
              <a:t>Open all undulator gaps (as long as there is no access any more to the respective sections of the machine). This should be done for SASE1, 2 and 3!</a:t>
            </a:r>
          </a:p>
          <a:p>
            <a:pPr>
              <a:buFont typeface="Arial"/>
              <a:buChar char="•"/>
            </a:pPr>
            <a:endParaRPr lang="en-US" dirty="0"/>
          </a:p>
        </p:txBody>
      </p:sp>
      <p:sp>
        <p:nvSpPr>
          <p:cNvPr id="5" name="Oval 4"/>
          <p:cNvSpPr/>
          <p:nvPr/>
        </p:nvSpPr>
        <p:spPr>
          <a:xfrm>
            <a:off x="4595435" y="3540026"/>
            <a:ext cx="1373956" cy="382859"/>
          </a:xfrm>
          <a:prstGeom prst="ellipse">
            <a:avLst/>
          </a:prstGeom>
          <a:noFill/>
          <a:ln w="34925">
            <a:solidFill>
              <a:srgbClr val="FF0000"/>
            </a:solidFill>
          </a:ln>
        </p:spPr>
        <p:txBody>
          <a:bodyPr rtlCol="0" anchor="ctr">
            <a:noAutofit/>
          </a:bodyPr>
          <a:lstStyle/>
          <a:p>
            <a:pPr algn="ctr">
              <a:lnSpc>
                <a:spcPct val="113000"/>
              </a:lnSpc>
            </a:pPr>
            <a:endParaRPr lang="en-US" sz="1400" dirty="0" err="1"/>
          </a:p>
        </p:txBody>
      </p:sp>
    </p:spTree>
    <p:extLst>
      <p:ext uri="{BB962C8B-B14F-4D97-AF65-F5344CB8AC3E}">
        <p14:creationId xmlns:p14="http://schemas.microsoft.com/office/powerpoint/2010/main" val="2331863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aim of this operator training?</a:t>
            </a:r>
          </a:p>
        </p:txBody>
      </p:sp>
      <p:sp>
        <p:nvSpPr>
          <p:cNvPr id="3" name="Content Placeholder 2"/>
          <p:cNvSpPr>
            <a:spLocks noGrp="1"/>
          </p:cNvSpPr>
          <p:nvPr>
            <p:ph idx="1"/>
          </p:nvPr>
        </p:nvSpPr>
        <p:spPr>
          <a:xfrm>
            <a:off x="725616" y="2028819"/>
            <a:ext cx="8091814" cy="1611847"/>
          </a:xfrm>
        </p:spPr>
        <p:txBody>
          <a:bodyPr/>
          <a:lstStyle/>
          <a:p>
            <a:pPr>
              <a:buFont typeface="Arial"/>
              <a:buChar char="•"/>
            </a:pPr>
            <a:r>
              <a:rPr lang="en-GB" dirty="0"/>
              <a:t>You will learn how to restart the XFEL after a maintenance day.</a:t>
            </a:r>
          </a:p>
          <a:p>
            <a:pPr>
              <a:buFont typeface="Arial"/>
              <a:buChar char="•"/>
            </a:pPr>
            <a:r>
              <a:rPr lang="en-GB" dirty="0"/>
              <a:t>It is organized such that it can be used as a step by step manual for the control room. </a:t>
            </a:r>
          </a:p>
          <a:p>
            <a:pPr lvl="1">
              <a:buFont typeface="Arial"/>
              <a:buChar char="•"/>
            </a:pPr>
            <a:endParaRPr lang="en-GB" dirty="0"/>
          </a:p>
          <a:p>
            <a:pPr lvl="1">
              <a:buFont typeface="Arial"/>
              <a:buChar char="•"/>
            </a:pPr>
            <a:endParaRPr lang="en-GB" dirty="0"/>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9544" y="6223456"/>
            <a:ext cx="528317" cy="396238"/>
          </a:xfrm>
          <a:prstGeom prst="rect">
            <a:avLst/>
          </a:prstGeom>
        </p:spPr>
      </p:pic>
    </p:spTree>
    <p:extLst>
      <p:ext uri="{BB962C8B-B14F-4D97-AF65-F5344CB8AC3E}">
        <p14:creationId xmlns:p14="http://schemas.microsoft.com/office/powerpoint/2010/main" val="1934835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the injector</a:t>
            </a:r>
          </a:p>
        </p:txBody>
      </p:sp>
      <p:sp>
        <p:nvSpPr>
          <p:cNvPr id="3" name="Content Placeholder 2"/>
          <p:cNvSpPr>
            <a:spLocks noGrp="1"/>
          </p:cNvSpPr>
          <p:nvPr>
            <p:ph idx="1"/>
          </p:nvPr>
        </p:nvSpPr>
        <p:spPr>
          <a:xfrm>
            <a:off x="441434" y="1284169"/>
            <a:ext cx="11126679" cy="3773045"/>
          </a:xfrm>
        </p:spPr>
        <p:txBody>
          <a:bodyPr/>
          <a:lstStyle/>
          <a:p>
            <a:pPr>
              <a:buFont typeface="Arial"/>
              <a:buChar char="•"/>
            </a:pPr>
            <a:r>
              <a:rPr lang="en-US" sz="1800" dirty="0"/>
              <a:t>Block the beam.</a:t>
            </a:r>
          </a:p>
          <a:p>
            <a:pPr>
              <a:buFont typeface="Arial"/>
              <a:buChar char="•"/>
            </a:pPr>
            <a:r>
              <a:rPr lang="en-US" sz="1800" dirty="0"/>
              <a:t>Use the prepared sequence to join Injector 1 and XTL.</a:t>
            </a:r>
          </a:p>
          <a:p>
            <a:pPr>
              <a:buFont typeface="Arial"/>
              <a:buChar char="•"/>
            </a:pPr>
            <a:r>
              <a:rPr lang="en-US" sz="1800" dirty="0"/>
              <a:t>Select the preset for bunches to TLD on the main timing panel. </a:t>
            </a:r>
          </a:p>
          <a:p>
            <a:pPr>
              <a:buFont typeface="Arial"/>
              <a:buChar char="•"/>
            </a:pPr>
            <a:r>
              <a:rPr lang="en-US" sz="1800" dirty="0"/>
              <a:t>Check if you can get a single bunch to TLD using the previously loaded corrector settings.</a:t>
            </a:r>
          </a:p>
          <a:p>
            <a:pPr lvl="1">
              <a:buFont typeface="Arial"/>
              <a:buChar char="•"/>
            </a:pPr>
            <a:r>
              <a:rPr lang="en-US" sz="1800" dirty="0"/>
              <a:t>Start without trajectory feedback. </a:t>
            </a:r>
          </a:p>
          <a:p>
            <a:pPr lvl="1">
              <a:buFont typeface="Arial"/>
              <a:buChar char="•"/>
            </a:pPr>
            <a:r>
              <a:rPr lang="en-US" sz="1800" dirty="0"/>
              <a:t>Add the trajectory FB later on</a:t>
            </a:r>
          </a:p>
          <a:p>
            <a:pPr lvl="2">
              <a:buFont typeface="Arial"/>
              <a:buChar char="•"/>
            </a:pPr>
            <a:r>
              <a:rPr lang="en-US" sz="1800" dirty="0"/>
              <a:t>In case you have transmission take a golden orbit. </a:t>
            </a:r>
          </a:p>
          <a:p>
            <a:pPr lvl="2">
              <a:buFont typeface="Arial"/>
              <a:buChar char="•"/>
            </a:pPr>
            <a:r>
              <a:rPr lang="en-US" sz="1800" dirty="0"/>
              <a:t>In case there is no transmission use a settings loaded via the trajectory storage server. </a:t>
            </a:r>
          </a:p>
          <a:p>
            <a:pPr>
              <a:buFont typeface="Arial"/>
              <a:buChar char="•"/>
            </a:pPr>
            <a:r>
              <a:rPr lang="en-US" sz="1800" dirty="0"/>
              <a:t>If there is still no transmission to TLD, use the Python (Ocelot) orbit correction tool to correct the orbit up to TLD. Switch off the orbit FB in areas that you want to correct. Use the single shot capability of the tool. </a:t>
            </a:r>
          </a:p>
          <a:p>
            <a:pPr>
              <a:buFont typeface="Arial"/>
              <a:buChar char="•"/>
            </a:pPr>
            <a:r>
              <a:rPr lang="en-US" sz="1800" dirty="0"/>
              <a:t>Take a new golden orbit after the correction and switch the orbit FB on. </a:t>
            </a:r>
          </a:p>
          <a:p>
            <a:pPr>
              <a:buFont typeface="Arial"/>
              <a:buChar char="•"/>
            </a:pPr>
            <a:endParaRPr lang="en-US" sz="1800" dirty="0"/>
          </a:p>
        </p:txBody>
      </p:sp>
    </p:spTree>
    <p:extLst>
      <p:ext uri="{BB962C8B-B14F-4D97-AF65-F5344CB8AC3E}">
        <p14:creationId xmlns:p14="http://schemas.microsoft.com/office/powerpoint/2010/main" val="380782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Beam beyond the B2 section</a:t>
            </a:r>
          </a:p>
        </p:txBody>
      </p:sp>
      <p:sp>
        <p:nvSpPr>
          <p:cNvPr id="3" name="Content Placeholder 2"/>
          <p:cNvSpPr>
            <a:spLocks noGrp="1"/>
          </p:cNvSpPr>
          <p:nvPr>
            <p:ph idx="1"/>
          </p:nvPr>
        </p:nvSpPr>
        <p:spPr>
          <a:xfrm>
            <a:off x="611189" y="1312331"/>
            <a:ext cx="10944224" cy="4635323"/>
          </a:xfrm>
        </p:spPr>
        <p:txBody>
          <a:bodyPr/>
          <a:lstStyle/>
          <a:p>
            <a:pPr>
              <a:buFont typeface="Arial"/>
              <a:buChar char="•"/>
            </a:pPr>
            <a:r>
              <a:rPr lang="en-US" sz="1800" dirty="0"/>
              <a:t>The IBFB should be switched off. </a:t>
            </a:r>
          </a:p>
          <a:p>
            <a:pPr>
              <a:buFont typeface="Arial"/>
              <a:buChar char="•"/>
            </a:pPr>
            <a:r>
              <a:rPr lang="en-US" sz="1800" dirty="0"/>
              <a:t>Establish transmission to TLD using the orbit correction tool. It helps to do that section wise. My typical sections are </a:t>
            </a:r>
          </a:p>
          <a:p>
            <a:pPr lvl="1">
              <a:buFont typeface="Arial"/>
              <a:buChar char="•"/>
            </a:pPr>
            <a:r>
              <a:rPr lang="en-US" sz="1800" dirty="0"/>
              <a:t>400 m - 800 m (warm-cold transmission)</a:t>
            </a:r>
          </a:p>
          <a:p>
            <a:pPr lvl="1">
              <a:buFont typeface="Arial"/>
              <a:buChar char="•"/>
            </a:pPr>
            <a:r>
              <a:rPr lang="en-US" sz="1800" dirty="0"/>
              <a:t>700 m - 1650 m (ends upstream the collimation section, includes the cold-warm </a:t>
            </a:r>
            <a:r>
              <a:rPr lang="en-US" sz="1800" dirty="0" err="1"/>
              <a:t>transission</a:t>
            </a:r>
            <a:r>
              <a:rPr lang="en-US" sz="1800" dirty="0"/>
              <a:t>)</a:t>
            </a:r>
          </a:p>
          <a:p>
            <a:pPr lvl="1">
              <a:buFont typeface="Arial"/>
              <a:buChar char="•"/>
            </a:pPr>
            <a:r>
              <a:rPr lang="en-US" sz="1800" dirty="0"/>
              <a:t>1550 m - 1939 m (ends upstream the BL magnets and KS kickers that steer the beam into TLD)</a:t>
            </a:r>
          </a:p>
          <a:p>
            <a:pPr lvl="1">
              <a:buFont typeface="Arial"/>
              <a:buChar char="•"/>
            </a:pPr>
            <a:r>
              <a:rPr lang="en-US" sz="1800" dirty="0"/>
              <a:t>The L3-part of the beamline can also be corrected using the orbit feedback. </a:t>
            </a:r>
          </a:p>
          <a:p>
            <a:pPr>
              <a:buFont typeface="Arial"/>
              <a:buChar char="•"/>
            </a:pPr>
            <a:r>
              <a:rPr lang="en-US" sz="1800" dirty="0"/>
              <a:t>Keep in mind that the electron beam energy downstream L3 might not be correct! That should be your first knob to obtain/improve transmission. Use the beam energy manager for that! </a:t>
            </a:r>
          </a:p>
          <a:p>
            <a:pPr>
              <a:buFont typeface="Arial"/>
              <a:buChar char="•"/>
            </a:pPr>
            <a:r>
              <a:rPr lang="en-US" sz="1800" dirty="0"/>
              <a:t>It helps often to set all correctors in TLD to zero and to correct the orbit mainly with only one horizontal and one vertical correction at the beginning of the TLD beamline. </a:t>
            </a:r>
          </a:p>
          <a:p>
            <a:pPr>
              <a:buFont typeface="Arial"/>
              <a:buChar char="•"/>
            </a:pPr>
            <a:endParaRPr lang="en-US" sz="1800" dirty="0"/>
          </a:p>
        </p:txBody>
      </p:sp>
    </p:spTree>
    <p:extLst>
      <p:ext uri="{BB962C8B-B14F-4D97-AF65-F5344CB8AC3E}">
        <p14:creationId xmlns:p14="http://schemas.microsoft.com/office/powerpoint/2010/main" val="4045374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Dispersion correction </a:t>
            </a:r>
          </a:p>
        </p:txBody>
      </p:sp>
      <p:sp>
        <p:nvSpPr>
          <p:cNvPr id="3" name="Content Placeholder 2"/>
          <p:cNvSpPr>
            <a:spLocks noGrp="1"/>
          </p:cNvSpPr>
          <p:nvPr>
            <p:ph idx="1"/>
          </p:nvPr>
        </p:nvSpPr>
        <p:spPr>
          <a:xfrm>
            <a:off x="543000" y="1349096"/>
            <a:ext cx="5264833" cy="818930"/>
          </a:xfrm>
        </p:spPr>
        <p:txBody>
          <a:bodyPr/>
          <a:lstStyle/>
          <a:p>
            <a:pPr>
              <a:buFont typeface="Arial"/>
              <a:buChar char="•"/>
            </a:pPr>
            <a:r>
              <a:rPr lang="en-US" sz="1600" dirty="0"/>
              <a:t>The dispersion in the section with 130 MeV can be corrected with the ocelot optimizer.</a:t>
            </a:r>
          </a:p>
          <a:p>
            <a:pPr>
              <a:buFont typeface="Arial"/>
              <a:buChar char="•"/>
            </a:pPr>
            <a:endParaRPr lang="en-US" sz="1600" dirty="0"/>
          </a:p>
          <a:p>
            <a:pPr>
              <a:buFont typeface="Arial"/>
              <a:buChar char="•"/>
            </a:pPr>
            <a:endParaRPr lang="en-US" sz="1600" dirty="0"/>
          </a:p>
        </p:txBody>
      </p:sp>
      <p:pic>
        <p:nvPicPr>
          <p:cNvPr id="6" name="Picture 5" descr="Screen Shot 2018-03-19 at 13.02.5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903" y="541629"/>
            <a:ext cx="5180097" cy="4940753"/>
          </a:xfrm>
          <a:prstGeom prst="rect">
            <a:avLst/>
          </a:prstGeom>
        </p:spPr>
      </p:pic>
      <p:sp>
        <p:nvSpPr>
          <p:cNvPr id="7" name="Content Placeholder 2"/>
          <p:cNvSpPr txBox="1">
            <a:spLocks/>
          </p:cNvSpPr>
          <p:nvPr/>
        </p:nvSpPr>
        <p:spPr>
          <a:xfrm>
            <a:off x="541956" y="2127578"/>
            <a:ext cx="3898853" cy="3659419"/>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1600" dirty="0"/>
              <a:t>Open the optimizer here: Main Panel, Tools, Ocelot Optimizer. </a:t>
            </a:r>
          </a:p>
          <a:p>
            <a:pPr>
              <a:buFont typeface="Arial"/>
              <a:buChar char="•"/>
            </a:pPr>
            <a:r>
              <a:rPr lang="en-US" sz="1600" dirty="0"/>
              <a:t>Go to the ‘Scan Setup Panel’ and chose ‘I1 Horizontal’ or ‘I1 Vertical’.</a:t>
            </a:r>
          </a:p>
          <a:p>
            <a:pPr>
              <a:buFont typeface="Arial"/>
              <a:buChar char="•"/>
            </a:pPr>
            <a:r>
              <a:rPr lang="en-US" sz="1600" dirty="0"/>
              <a:t>Go back to the first tab and select the correctors that should be used. </a:t>
            </a:r>
          </a:p>
          <a:p>
            <a:pPr>
              <a:buFont typeface="Arial"/>
              <a:buChar char="•"/>
            </a:pPr>
            <a:r>
              <a:rPr lang="en-US" sz="1600" dirty="0"/>
              <a:t>Adjust the min-max-rage for all selected correctors. </a:t>
            </a:r>
          </a:p>
          <a:p>
            <a:pPr>
              <a:buFont typeface="Arial"/>
              <a:buChar char="•"/>
            </a:pPr>
            <a:r>
              <a:rPr lang="en-US" sz="1600" dirty="0"/>
              <a:t>Press ‘Start optimization’ </a:t>
            </a:r>
          </a:p>
          <a:p>
            <a:pPr marL="0" indent="0">
              <a:buNone/>
            </a:pPr>
            <a:endParaRPr lang="en-US" sz="1600" dirty="0"/>
          </a:p>
          <a:p>
            <a:pPr>
              <a:buFont typeface="Arial"/>
              <a:buChar char="•"/>
            </a:pPr>
            <a:endParaRPr lang="en-US" sz="1600" dirty="0"/>
          </a:p>
        </p:txBody>
      </p:sp>
      <p:sp>
        <p:nvSpPr>
          <p:cNvPr id="9" name="Oval 8"/>
          <p:cNvSpPr/>
          <p:nvPr/>
        </p:nvSpPr>
        <p:spPr>
          <a:xfrm>
            <a:off x="9356422" y="718676"/>
            <a:ext cx="584842" cy="258870"/>
          </a:xfrm>
          <a:prstGeom prst="ellipse">
            <a:avLst/>
          </a:prstGeom>
          <a:noFill/>
          <a:ln w="31750">
            <a:solidFill>
              <a:srgbClr val="FF0000"/>
            </a:solidFill>
          </a:ln>
        </p:spPr>
        <p:txBody>
          <a:bodyPr rtlCol="0" anchor="ctr">
            <a:noAutofit/>
          </a:bodyPr>
          <a:lstStyle/>
          <a:p>
            <a:pPr algn="ctr">
              <a:lnSpc>
                <a:spcPct val="113000"/>
              </a:lnSpc>
            </a:pPr>
            <a:endParaRPr lang="en-US" sz="1400" dirty="0" err="1"/>
          </a:p>
        </p:txBody>
      </p:sp>
      <p:pic>
        <p:nvPicPr>
          <p:cNvPr id="11" name="Picture 10">
            <a:extLst>
              <a:ext uri="{FF2B5EF4-FFF2-40B4-BE49-F238E27FC236}">
                <a16:creationId xmlns:a16="http://schemas.microsoft.com/office/drawing/2014/main" id="{CC449BB2-CD82-1B47-B134-2C0B491A73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776" y="1533378"/>
            <a:ext cx="4703731" cy="4119607"/>
          </a:xfrm>
          <a:prstGeom prst="rect">
            <a:avLst/>
          </a:prstGeom>
          <a:ln>
            <a:noFill/>
          </a:ln>
          <a:effectLst>
            <a:outerShdw blurRad="292100" dist="139700" dir="2700000" algn="tl" rotWithShape="0">
              <a:srgbClr val="333333">
                <a:alpha val="65000"/>
              </a:srgbClr>
            </a:outerShdw>
          </a:effectLst>
        </p:spPr>
      </p:pic>
      <p:pic>
        <p:nvPicPr>
          <p:cNvPr id="4" name="Picture 3" descr="2018-02-28T15-01-35.jp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39497" y="2234261"/>
            <a:ext cx="4534075" cy="4212568"/>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9941264" y="4453467"/>
            <a:ext cx="1124669" cy="609600"/>
          </a:xfrm>
          <a:prstGeom prst="ellipse">
            <a:avLst/>
          </a:prstGeom>
          <a:noFill/>
          <a:ln w="31750">
            <a:solidFill>
              <a:srgbClr val="FF0000"/>
            </a:solidFill>
          </a:ln>
        </p:spPr>
        <p:txBody>
          <a:bodyPr rtlCol="0" anchor="ctr">
            <a:noAutofit/>
          </a:bodyPr>
          <a:lstStyle/>
          <a:p>
            <a:pPr algn="ctr">
              <a:lnSpc>
                <a:spcPct val="113000"/>
              </a:lnSpc>
            </a:pPr>
            <a:endParaRPr lang="en-US" sz="1400" dirty="0" err="1"/>
          </a:p>
        </p:txBody>
      </p:sp>
    </p:spTree>
    <p:extLst>
      <p:ext uri="{BB962C8B-B14F-4D97-AF65-F5344CB8AC3E}">
        <p14:creationId xmlns:p14="http://schemas.microsoft.com/office/powerpoint/2010/main" val="21024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beam energy measurement downstream L3</a:t>
            </a:r>
          </a:p>
        </p:txBody>
      </p:sp>
      <p:sp>
        <p:nvSpPr>
          <p:cNvPr id="3" name="Content Placeholder 2"/>
          <p:cNvSpPr>
            <a:spLocks noGrp="1"/>
          </p:cNvSpPr>
          <p:nvPr>
            <p:ph idx="1"/>
          </p:nvPr>
        </p:nvSpPr>
        <p:spPr>
          <a:xfrm>
            <a:off x="483611" y="1267774"/>
            <a:ext cx="11270926" cy="881004"/>
          </a:xfrm>
        </p:spPr>
        <p:txBody>
          <a:bodyPr/>
          <a:lstStyle/>
          <a:p>
            <a:pPr>
              <a:buFont typeface="Arial"/>
              <a:buChar char="•"/>
            </a:pPr>
            <a:r>
              <a:rPr lang="en-US" sz="1800" dirty="0"/>
              <a:t>Final electron beam energy determination with trajectory response measurement using the chromatic beam optics in the CL section. </a:t>
            </a:r>
          </a:p>
        </p:txBody>
      </p:sp>
      <p:pic>
        <p:nvPicPr>
          <p:cNvPr id="5" name="Picture 4" descr="Screen Shot 2018-03-16 at 15.03.36.png"/>
          <p:cNvPicPr>
            <a:picLocks noChangeAspect="1"/>
          </p:cNvPicPr>
          <p:nvPr/>
        </p:nvPicPr>
        <p:blipFill rotWithShape="1">
          <a:blip r:embed="rId2">
            <a:extLst>
              <a:ext uri="{28A0092B-C50C-407E-A947-70E740481C1C}">
                <a14:useLocalDpi xmlns:a14="http://schemas.microsoft.com/office/drawing/2010/main" val="0"/>
              </a:ext>
            </a:extLst>
          </a:blip>
          <a:srcRect t="1608"/>
          <a:stretch/>
        </p:blipFill>
        <p:spPr>
          <a:xfrm>
            <a:off x="5803429" y="1801726"/>
            <a:ext cx="6041546" cy="4065282"/>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436648" y="2202890"/>
            <a:ext cx="5160044" cy="4793566"/>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1800" dirty="0"/>
              <a:t>Use the trajectory response measurement tool, corrector CX.1542.L3 and 350 m downstream beamline.</a:t>
            </a:r>
          </a:p>
          <a:p>
            <a:pPr>
              <a:buFont typeface="Arial"/>
              <a:buChar char="•"/>
            </a:pPr>
            <a:r>
              <a:rPr lang="en-US" sz="1800" dirty="0"/>
              <a:t>The goal is to find the beam energy with the best agreement between measured and design responses on the kick. </a:t>
            </a:r>
          </a:p>
          <a:p>
            <a:pPr>
              <a:buFont typeface="Arial"/>
              <a:buChar char="•"/>
            </a:pPr>
            <a:r>
              <a:rPr lang="en-US" sz="1800" dirty="0"/>
              <a:t>https://</a:t>
            </a:r>
            <a:r>
              <a:rPr lang="en-US" sz="1800" dirty="0" err="1"/>
              <a:t>ttfinfo.desy.de</a:t>
            </a:r>
            <a:r>
              <a:rPr lang="en-US" sz="1800" dirty="0"/>
              <a:t>/</a:t>
            </a:r>
            <a:r>
              <a:rPr lang="en-US" sz="1800" dirty="0" err="1"/>
              <a:t>XFELelog</a:t>
            </a:r>
            <a:r>
              <a:rPr lang="en-US" sz="1800" dirty="0"/>
              <a:t>/</a:t>
            </a:r>
            <a:r>
              <a:rPr lang="en-US" sz="1800" dirty="0" err="1"/>
              <a:t>show.jsp?dir</a:t>
            </a:r>
            <a:r>
              <a:rPr lang="en-US" sz="1800" dirty="0"/>
              <a:t>=/doc/Beam%20Dynamics/</a:t>
            </a:r>
            <a:r>
              <a:rPr lang="en-US" sz="1800" dirty="0" err="1"/>
              <a:t>Optics&amp;pos</a:t>
            </a:r>
            <a:r>
              <a:rPr lang="en-US" sz="1800" dirty="0"/>
              <a:t>=2018-11-13T20:54:48</a:t>
            </a:r>
          </a:p>
        </p:txBody>
      </p:sp>
    </p:spTree>
    <p:extLst>
      <p:ext uri="{BB962C8B-B14F-4D97-AF65-F5344CB8AC3E}">
        <p14:creationId xmlns:p14="http://schemas.microsoft.com/office/powerpoint/2010/main" val="38562142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ACAAD7C-2950-0F45-9B6E-7EAD3814D1F6}"/>
              </a:ext>
            </a:extLst>
          </p:cNvPr>
          <p:cNvPicPr>
            <a:picLocks noChangeAspect="1"/>
          </p:cNvPicPr>
          <p:nvPr/>
        </p:nvPicPr>
        <p:blipFill>
          <a:blip r:embed="rId2"/>
          <a:stretch>
            <a:fillRect/>
          </a:stretch>
        </p:blipFill>
        <p:spPr>
          <a:xfrm>
            <a:off x="5773038" y="965260"/>
            <a:ext cx="5765801" cy="4366622"/>
          </a:xfrm>
          <a:prstGeom prst="rect">
            <a:avLst/>
          </a:prstGeom>
        </p:spPr>
      </p:pic>
      <p:sp>
        <p:nvSpPr>
          <p:cNvPr id="2" name="Title 1"/>
          <p:cNvSpPr>
            <a:spLocks noGrp="1"/>
          </p:cNvSpPr>
          <p:nvPr>
            <p:ph type="title"/>
          </p:nvPr>
        </p:nvSpPr>
        <p:spPr/>
        <p:txBody>
          <a:bodyPr/>
          <a:lstStyle/>
          <a:p>
            <a:r>
              <a:rPr lang="en-US" dirty="0"/>
              <a:t>Start IBFB</a:t>
            </a:r>
          </a:p>
        </p:txBody>
      </p:sp>
      <p:sp>
        <p:nvSpPr>
          <p:cNvPr id="3" name="Content Placeholder 2"/>
          <p:cNvSpPr>
            <a:spLocks noGrp="1"/>
          </p:cNvSpPr>
          <p:nvPr>
            <p:ph idx="1"/>
          </p:nvPr>
        </p:nvSpPr>
        <p:spPr>
          <a:xfrm>
            <a:off x="623889" y="1260390"/>
            <a:ext cx="4447854" cy="4793566"/>
          </a:xfrm>
        </p:spPr>
        <p:txBody>
          <a:bodyPr/>
          <a:lstStyle/>
          <a:p>
            <a:pPr>
              <a:buFont typeface="Arial"/>
              <a:buChar char="•"/>
            </a:pPr>
            <a:r>
              <a:rPr lang="en-US" sz="1800" dirty="0"/>
              <a:t>You can find the IBFB panels (inter alia) here: Main Panel, Feedbacks Automation, IBFB operation</a:t>
            </a:r>
          </a:p>
          <a:p>
            <a:pPr>
              <a:buFont typeface="Arial"/>
              <a:buChar char="•"/>
            </a:pPr>
            <a:r>
              <a:rPr lang="en-US" sz="1800" dirty="0"/>
              <a:t>Set the IBFB Set Points by pressing the buttons with the little upwards pointing arrows. </a:t>
            </a:r>
          </a:p>
          <a:p>
            <a:pPr>
              <a:buFont typeface="Arial"/>
              <a:buChar char="•"/>
            </a:pPr>
            <a:r>
              <a:rPr lang="en-US" sz="1800" dirty="0"/>
              <a:t>Reset the feed forward (FF) correction tables. </a:t>
            </a:r>
          </a:p>
          <a:p>
            <a:pPr>
              <a:buFont typeface="Arial"/>
              <a:buChar char="•"/>
            </a:pPr>
            <a:r>
              <a:rPr lang="en-US" sz="1800" dirty="0"/>
              <a:t>Activate the feedback, the feed forward correction as well as the adaptive FB using the marked buttons. </a:t>
            </a:r>
          </a:p>
        </p:txBody>
      </p:sp>
      <p:sp>
        <p:nvSpPr>
          <p:cNvPr id="5" name="Oval 4"/>
          <p:cNvSpPr/>
          <p:nvPr/>
        </p:nvSpPr>
        <p:spPr>
          <a:xfrm>
            <a:off x="5891576" y="1770330"/>
            <a:ext cx="811330" cy="308710"/>
          </a:xfrm>
          <a:prstGeom prst="ellipse">
            <a:avLst/>
          </a:prstGeom>
          <a:noFill/>
          <a:ln w="31750">
            <a:solidFill>
              <a:srgbClr val="FF0000"/>
            </a:solidFill>
          </a:ln>
        </p:spPr>
        <p:txBody>
          <a:bodyPr rtlCol="0" anchor="ctr">
            <a:noAutofit/>
          </a:bodyPr>
          <a:lstStyle/>
          <a:p>
            <a:pPr algn="ctr">
              <a:lnSpc>
                <a:spcPct val="113000"/>
              </a:lnSpc>
            </a:pPr>
            <a:endParaRPr lang="en-US" sz="1400" dirty="0" err="1"/>
          </a:p>
        </p:txBody>
      </p:sp>
      <p:sp>
        <p:nvSpPr>
          <p:cNvPr id="6" name="Oval 5"/>
          <p:cNvSpPr/>
          <p:nvPr/>
        </p:nvSpPr>
        <p:spPr>
          <a:xfrm>
            <a:off x="8813177" y="1793295"/>
            <a:ext cx="811330" cy="308710"/>
          </a:xfrm>
          <a:prstGeom prst="ellipse">
            <a:avLst/>
          </a:prstGeom>
          <a:noFill/>
          <a:ln w="31750">
            <a:solidFill>
              <a:srgbClr val="FF0000"/>
            </a:solidFill>
          </a:ln>
        </p:spPr>
        <p:txBody>
          <a:bodyPr rtlCol="0" anchor="ctr">
            <a:noAutofit/>
          </a:bodyPr>
          <a:lstStyle/>
          <a:p>
            <a:pPr algn="ctr">
              <a:lnSpc>
                <a:spcPct val="113000"/>
              </a:lnSpc>
            </a:pPr>
            <a:endParaRPr lang="en-US" sz="1400" dirty="0" err="1"/>
          </a:p>
        </p:txBody>
      </p:sp>
      <p:sp>
        <p:nvSpPr>
          <p:cNvPr id="7" name="Oval 6"/>
          <p:cNvSpPr/>
          <p:nvPr/>
        </p:nvSpPr>
        <p:spPr>
          <a:xfrm>
            <a:off x="6621084" y="1396902"/>
            <a:ext cx="1168530" cy="398999"/>
          </a:xfrm>
          <a:prstGeom prst="ellipse">
            <a:avLst/>
          </a:prstGeom>
          <a:noFill/>
          <a:ln w="31750">
            <a:solidFill>
              <a:srgbClr val="FF0000"/>
            </a:solidFill>
          </a:ln>
        </p:spPr>
        <p:txBody>
          <a:bodyPr rtlCol="0" anchor="ctr">
            <a:noAutofit/>
          </a:bodyPr>
          <a:lstStyle/>
          <a:p>
            <a:pPr algn="ctr">
              <a:lnSpc>
                <a:spcPct val="113000"/>
              </a:lnSpc>
            </a:pPr>
            <a:endParaRPr lang="en-US" sz="1400" dirty="0" err="1"/>
          </a:p>
        </p:txBody>
      </p:sp>
      <p:sp>
        <p:nvSpPr>
          <p:cNvPr id="8" name="Oval 7"/>
          <p:cNvSpPr/>
          <p:nvPr/>
        </p:nvSpPr>
        <p:spPr>
          <a:xfrm>
            <a:off x="9572245" y="1387509"/>
            <a:ext cx="1168530" cy="398999"/>
          </a:xfrm>
          <a:prstGeom prst="ellipse">
            <a:avLst/>
          </a:prstGeom>
          <a:noFill/>
          <a:ln w="31750">
            <a:solidFill>
              <a:srgbClr val="FF0000"/>
            </a:solidFill>
          </a:ln>
        </p:spPr>
        <p:txBody>
          <a:bodyPr rtlCol="0" anchor="ctr">
            <a:noAutofit/>
          </a:bodyPr>
          <a:lstStyle/>
          <a:p>
            <a:pPr algn="ctr">
              <a:lnSpc>
                <a:spcPct val="113000"/>
              </a:lnSpc>
            </a:pPr>
            <a:endParaRPr lang="en-US" sz="1400" dirty="0" err="1"/>
          </a:p>
        </p:txBody>
      </p:sp>
    </p:spTree>
    <p:extLst>
      <p:ext uri="{BB962C8B-B14F-4D97-AF65-F5344CB8AC3E}">
        <p14:creationId xmlns:p14="http://schemas.microsoft.com/office/powerpoint/2010/main" val="31341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Beyond TLD</a:t>
            </a:r>
          </a:p>
        </p:txBody>
      </p:sp>
      <p:sp>
        <p:nvSpPr>
          <p:cNvPr id="3" name="Content Placeholder 2"/>
          <p:cNvSpPr>
            <a:spLocks noGrp="1"/>
          </p:cNvSpPr>
          <p:nvPr>
            <p:ph idx="1"/>
          </p:nvPr>
        </p:nvSpPr>
        <p:spPr/>
        <p:txBody>
          <a:bodyPr/>
          <a:lstStyle/>
          <a:p>
            <a:pPr>
              <a:buFont typeface="Arial"/>
              <a:buChar char="•"/>
            </a:pPr>
            <a:r>
              <a:rPr lang="en-US" sz="1800" dirty="0"/>
              <a:t>Ensure again that all undulators gaps are open. </a:t>
            </a:r>
          </a:p>
          <a:p>
            <a:pPr>
              <a:buFont typeface="Arial"/>
              <a:buChar char="•"/>
            </a:pPr>
            <a:r>
              <a:rPr lang="en-US" sz="1800" dirty="0"/>
              <a:t>Only one bunch for steering through any beamlines. </a:t>
            </a:r>
          </a:p>
          <a:p>
            <a:pPr>
              <a:buFont typeface="Arial"/>
              <a:buChar char="•"/>
            </a:pPr>
            <a:r>
              <a:rPr lang="en-US" sz="1800" dirty="0"/>
              <a:t>Switch the orbit feedbacks in SA1-SA3 on (as long as it is to be expected that the used setting is good enough to improve the orbit in the respective section).  </a:t>
            </a:r>
          </a:p>
          <a:p>
            <a:pPr>
              <a:buFont typeface="Arial"/>
              <a:buChar char="•"/>
            </a:pPr>
            <a:r>
              <a:rPr lang="en-US" sz="1800" dirty="0"/>
              <a:t>As mentioned before, it might help to load corrector settings from a file that worked before. Otherwise it might help to set all correctors to zero and use the orbit correction tool to optimize the transmission. </a:t>
            </a:r>
          </a:p>
          <a:p>
            <a:pPr>
              <a:buFont typeface="Arial"/>
              <a:buChar char="•"/>
            </a:pPr>
            <a:r>
              <a:rPr lang="en-US" sz="1800" dirty="0"/>
              <a:t>In any case, there is typically no reason to steer the beam by hand using the cockpit (or whatsoever panel). This should always be done using the orbit correction tool! As long as there are losses in the respective beamline, use the single shot mode of the orbit correction tool! Be patient, it takes a while until the beam gets released!</a:t>
            </a:r>
          </a:p>
          <a:p>
            <a:pPr>
              <a:buFont typeface="Arial"/>
              <a:buChar char="•"/>
            </a:pPr>
            <a:endParaRPr lang="en-US" sz="1800" dirty="0"/>
          </a:p>
        </p:txBody>
      </p:sp>
    </p:spTree>
    <p:extLst>
      <p:ext uri="{BB962C8B-B14F-4D97-AF65-F5344CB8AC3E}">
        <p14:creationId xmlns:p14="http://schemas.microsoft.com/office/powerpoint/2010/main" val="39961288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T4D</a:t>
            </a:r>
          </a:p>
        </p:txBody>
      </p:sp>
      <p:sp>
        <p:nvSpPr>
          <p:cNvPr id="3" name="Content Placeholder 2"/>
          <p:cNvSpPr>
            <a:spLocks noGrp="1"/>
          </p:cNvSpPr>
          <p:nvPr>
            <p:ph idx="1"/>
          </p:nvPr>
        </p:nvSpPr>
        <p:spPr>
          <a:xfrm>
            <a:off x="623889" y="1353527"/>
            <a:ext cx="10944224" cy="4793566"/>
          </a:xfrm>
        </p:spPr>
        <p:txBody>
          <a:bodyPr/>
          <a:lstStyle/>
          <a:p>
            <a:pPr>
              <a:buFont typeface="Arial"/>
              <a:buChar char="•"/>
            </a:pPr>
            <a:r>
              <a:rPr lang="en-US" dirty="0"/>
              <a:t>Establish transmission to the T4D dump. Do not use the dipole magnets/correctors that are foreseen to substitute the TLD- and SASE2-beamline kickers (TLD -&gt; BL.1939.TL and BL.1964.TL, T5D -&gt; CHY.1997.TL and CHY.2004.TL). Those correctors should be at zero kick (and cycled). </a:t>
            </a:r>
          </a:p>
          <a:p>
            <a:pPr>
              <a:buFont typeface="Arial"/>
              <a:buChar char="•"/>
            </a:pPr>
            <a:r>
              <a:rPr lang="en-US" dirty="0"/>
              <a:t>The offsets at the first septum can be in the range of +200 um in horizontal plane and at the second septum around -200 um in the vertical plane. That should make it easier to pass the septa with acceptable losses. </a:t>
            </a:r>
          </a:p>
          <a:p>
            <a:pPr>
              <a:buFont typeface="Arial"/>
              <a:buChar char="•"/>
            </a:pPr>
            <a:r>
              <a:rPr lang="en-US" dirty="0"/>
              <a:t>Establish transmission to the T5D dump. The magnets in the TL section should not be used any more in order to keep the transmission to TLD and T4D. </a:t>
            </a:r>
          </a:p>
          <a:p>
            <a:pPr>
              <a:buFont typeface="Arial"/>
              <a:buChar char="•"/>
            </a:pPr>
            <a:r>
              <a:rPr lang="en-US" dirty="0"/>
              <a:t>The orbit correction tool does also work in the T5D beamline. Choose the SASE2 section for that purpose and restrict then the range to what you need. </a:t>
            </a:r>
          </a:p>
        </p:txBody>
      </p:sp>
    </p:spTree>
    <p:extLst>
      <p:ext uri="{BB962C8B-B14F-4D97-AF65-F5344CB8AC3E}">
        <p14:creationId xmlns:p14="http://schemas.microsoft.com/office/powerpoint/2010/main" val="3504978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Finally</a:t>
            </a:r>
          </a:p>
        </p:txBody>
      </p:sp>
      <p:sp>
        <p:nvSpPr>
          <p:cNvPr id="3" name="Content Placeholder 2"/>
          <p:cNvSpPr>
            <a:spLocks noGrp="1"/>
          </p:cNvSpPr>
          <p:nvPr>
            <p:ph idx="1"/>
          </p:nvPr>
        </p:nvSpPr>
        <p:spPr/>
        <p:txBody>
          <a:bodyPr/>
          <a:lstStyle/>
          <a:p>
            <a:pPr>
              <a:buFont typeface="Arial"/>
              <a:buChar char="•"/>
            </a:pPr>
            <a:r>
              <a:rPr lang="en-US" dirty="0"/>
              <a:t>Assuming there is proper transmission to the dumps and no losses in all beamlines, this is the time to go back to TLD and increase the number of bunches. Check if you can run XFEL with e.g. 300 bunches without problems. </a:t>
            </a:r>
          </a:p>
          <a:p>
            <a:pPr>
              <a:buFont typeface="Arial"/>
              <a:buChar char="•"/>
            </a:pPr>
            <a:r>
              <a:rPr lang="en-US" dirty="0"/>
              <a:t>Establish now a bunch pattern as required for the following program. </a:t>
            </a:r>
          </a:p>
          <a:p>
            <a:pPr>
              <a:buFont typeface="Arial"/>
              <a:buChar char="•"/>
            </a:pPr>
            <a:r>
              <a:rPr lang="en-US" dirty="0"/>
              <a:t>Find SASE </a:t>
            </a:r>
          </a:p>
          <a:p>
            <a:pPr lvl="1">
              <a:buFont typeface="Arial"/>
              <a:buChar char="•"/>
            </a:pPr>
            <a:r>
              <a:rPr lang="en-US" dirty="0"/>
              <a:t>If there is no clear signal after closing the undulator gaps, use the first FEL imager to search for SASE. </a:t>
            </a:r>
          </a:p>
          <a:p>
            <a:pPr lvl="1">
              <a:buFont typeface="Arial"/>
              <a:buChar char="•"/>
            </a:pPr>
            <a:r>
              <a:rPr lang="en-US" dirty="0"/>
              <a:t>BTW, the BBA orbit should always be good for at least some signal. </a:t>
            </a:r>
          </a:p>
          <a:p>
            <a:pPr lvl="1">
              <a:buFont typeface="Arial"/>
              <a:buChar char="•"/>
            </a:pPr>
            <a:r>
              <a:rPr lang="en-US" dirty="0"/>
              <a:t>Then: SASE tuning using the adaptive feedback, compression, etc. (extra operator training…)</a:t>
            </a:r>
          </a:p>
          <a:p>
            <a:pPr>
              <a:buFont typeface="Arial"/>
              <a:buChar char="•"/>
            </a:pPr>
            <a:endParaRPr lang="en-US" dirty="0"/>
          </a:p>
        </p:txBody>
      </p:sp>
    </p:spTree>
    <p:extLst>
      <p:ext uri="{BB962C8B-B14F-4D97-AF65-F5344CB8AC3E}">
        <p14:creationId xmlns:p14="http://schemas.microsoft.com/office/powerpoint/2010/main" val="16551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603378"/>
            <a:ext cx="10562167" cy="447642"/>
          </a:xfrm>
        </p:spPr>
        <p:txBody>
          <a:bodyPr/>
          <a:lstStyle/>
          <a:p>
            <a:r>
              <a:rPr lang="en-GB" dirty="0"/>
              <a:t>Tunnel search</a:t>
            </a:r>
          </a:p>
        </p:txBody>
      </p:sp>
      <p:sp>
        <p:nvSpPr>
          <p:cNvPr id="3" name="Content Placeholder 2"/>
          <p:cNvSpPr>
            <a:spLocks noGrp="1"/>
          </p:cNvSpPr>
          <p:nvPr>
            <p:ph idx="1"/>
          </p:nvPr>
        </p:nvSpPr>
        <p:spPr>
          <a:xfrm>
            <a:off x="379252" y="1219327"/>
            <a:ext cx="6620638" cy="4593853"/>
          </a:xfrm>
        </p:spPr>
        <p:txBody>
          <a:bodyPr/>
          <a:lstStyle/>
          <a:p>
            <a:pPr>
              <a:buFont typeface="Arial"/>
              <a:buChar char="•"/>
            </a:pPr>
            <a:r>
              <a:rPr lang="en-GB" sz="1600" dirty="0"/>
              <a:t>There are the following interlock areas:</a:t>
            </a:r>
          </a:p>
          <a:p>
            <a:pPr lvl="1">
              <a:buFont typeface="Arial"/>
              <a:buChar char="•"/>
            </a:pPr>
            <a:r>
              <a:rPr lang="en-GB" sz="1600" dirty="0"/>
              <a:t>XTIN1, MS XSIN, MS XSE, L XTIN1, L XTIN2</a:t>
            </a:r>
          </a:p>
          <a:p>
            <a:pPr lvl="1">
              <a:buFont typeface="Arial"/>
              <a:buChar char="•"/>
            </a:pPr>
            <a:r>
              <a:rPr lang="en-GB" sz="1600" dirty="0"/>
              <a:t>XTL, MS XS1, XTD1, XTD2, XTD4, XTD9, XTD10</a:t>
            </a:r>
          </a:p>
          <a:p>
            <a:pPr lvl="1">
              <a:buFont typeface="Arial"/>
              <a:buChar char="•"/>
            </a:pPr>
            <a:r>
              <a:rPr lang="en-GB" sz="1600" dirty="0"/>
              <a:t>XTD1, XTD3/5, XTD6, XTD7, XTD8</a:t>
            </a:r>
          </a:p>
          <a:p>
            <a:pPr>
              <a:buFont typeface="Arial"/>
              <a:buChar char="•"/>
            </a:pPr>
            <a:r>
              <a:rPr lang="en-GB" sz="1600" dirty="0"/>
              <a:t>Each of these areas has to be searched by at least two trained operators. A further operator can participate as trainee.  </a:t>
            </a:r>
          </a:p>
          <a:p>
            <a:pPr>
              <a:buFont typeface="Arial"/>
              <a:buChar char="•"/>
            </a:pPr>
            <a:r>
              <a:rPr lang="en-GB" sz="1600" dirty="0"/>
              <a:t>You need the following items for the tunnel search: </a:t>
            </a:r>
          </a:p>
          <a:p>
            <a:pPr lvl="1">
              <a:buFont typeface="Arial"/>
              <a:buChar char="•"/>
            </a:pPr>
            <a:r>
              <a:rPr lang="en-GB" sz="1600" dirty="0"/>
              <a:t>Safety shoes and helmet</a:t>
            </a:r>
          </a:p>
          <a:p>
            <a:pPr lvl="1">
              <a:buFont typeface="Arial"/>
              <a:buChar char="•"/>
            </a:pPr>
            <a:r>
              <a:rPr lang="en-GB" sz="1600" dirty="0"/>
              <a:t>Flashlight and oxy-box</a:t>
            </a:r>
          </a:p>
          <a:p>
            <a:pPr lvl="1">
              <a:buFont typeface="Arial"/>
              <a:buChar char="•"/>
            </a:pPr>
            <a:r>
              <a:rPr lang="en-GB" sz="1600" dirty="0"/>
              <a:t>DACHS card and transponder</a:t>
            </a:r>
          </a:p>
          <a:p>
            <a:pPr lvl="1">
              <a:buFont typeface="Arial"/>
              <a:buChar char="•"/>
            </a:pPr>
            <a:r>
              <a:rPr lang="en-GB" sz="1600" dirty="0"/>
              <a:t>Tunnel search instruction</a:t>
            </a:r>
          </a:p>
          <a:p>
            <a:pPr lvl="1">
              <a:buFont typeface="Arial"/>
              <a:buChar char="•"/>
            </a:pPr>
            <a:r>
              <a:rPr lang="en-GB" sz="1600" dirty="0"/>
              <a:t>Interlock key from BKR</a:t>
            </a:r>
          </a:p>
          <a:p>
            <a:pPr lvl="1">
              <a:buFont typeface="Arial"/>
              <a:buChar char="•"/>
            </a:pPr>
            <a:r>
              <a:rPr lang="en-GB" sz="1600" dirty="0"/>
              <a:t>Dosimeters (EPD and personal)</a:t>
            </a:r>
          </a:p>
          <a:p>
            <a:pPr lvl="1">
              <a:buFont typeface="Arial"/>
              <a:buChar char="•"/>
            </a:pPr>
            <a:endParaRPr lang="en-GB" sz="1600" dirty="0"/>
          </a:p>
          <a:p>
            <a:pPr lvl="1">
              <a:buFont typeface="Arial"/>
              <a:buChar char="•"/>
            </a:pPr>
            <a:r>
              <a:rPr lang="en-GB" sz="1600" dirty="0"/>
              <a:t>Additional information can be fond on the BKR confluence page:</a:t>
            </a:r>
          </a:p>
          <a:p>
            <a:pPr lvl="2">
              <a:buFont typeface="Arial"/>
              <a:buChar char="•"/>
            </a:pPr>
            <a:r>
              <a:rPr lang="en-GB" sz="1600" dirty="0">
                <a:hlinkClick r:id="rId2"/>
              </a:rPr>
              <a:t>https://confluence.desy.de/x/utrpBw</a:t>
            </a:r>
            <a:endParaRPr lang="en-GB" sz="1600" dirty="0"/>
          </a:p>
          <a:p>
            <a:pPr lvl="1">
              <a:buFont typeface="Arial"/>
              <a:buChar char="•"/>
            </a:pPr>
            <a:endParaRPr lang="en-GB" sz="1600" dirty="0"/>
          </a:p>
        </p:txBody>
      </p:sp>
      <p:pic>
        <p:nvPicPr>
          <p:cNvPr id="5" name="Picture 4" descr="interlock_area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858" y="693129"/>
            <a:ext cx="4848932" cy="3516014"/>
          </a:xfrm>
          <a:prstGeom prst="rect">
            <a:avLst/>
          </a:prstGeom>
        </p:spPr>
      </p:pic>
      <p:pic>
        <p:nvPicPr>
          <p:cNvPr id="6" name="Picture 5" descr="Interlock_keys.jpg"/>
          <p:cNvPicPr>
            <a:picLocks noChangeAspect="1"/>
          </p:cNvPicPr>
          <p:nvPr/>
        </p:nvPicPr>
        <p:blipFill rotWithShape="1">
          <a:blip r:embed="rId4" cstate="print">
            <a:extLst>
              <a:ext uri="{28A0092B-C50C-407E-A947-70E740481C1C}">
                <a14:useLocalDpi xmlns:a14="http://schemas.microsoft.com/office/drawing/2010/main" val="0"/>
              </a:ext>
            </a:extLst>
          </a:blip>
          <a:srcRect l="15391" t="1336" r="16133" b="6047"/>
          <a:stretch/>
        </p:blipFill>
        <p:spPr>
          <a:xfrm>
            <a:off x="7462763" y="4263130"/>
            <a:ext cx="1341862" cy="238483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9111015" y="4773986"/>
            <a:ext cx="2337029" cy="890289"/>
          </a:xfrm>
          <a:prstGeom prst="rect">
            <a:avLst/>
          </a:prstGeom>
          <a:noFill/>
        </p:spPr>
        <p:txBody>
          <a:bodyPr wrap="none" rtlCol="0">
            <a:noAutofit/>
          </a:bodyPr>
          <a:lstStyle/>
          <a:p>
            <a:pPr>
              <a:lnSpc>
                <a:spcPct val="112000"/>
              </a:lnSpc>
            </a:pPr>
            <a:r>
              <a:rPr lang="en-US" sz="1400" dirty="0"/>
              <a:t>BKR interlock keys for </a:t>
            </a:r>
          </a:p>
          <a:p>
            <a:pPr>
              <a:lnSpc>
                <a:spcPct val="112000"/>
              </a:lnSpc>
            </a:pPr>
            <a:r>
              <a:rPr lang="en-US" sz="1400" dirty="0"/>
              <a:t>labyrinths and media shafts </a:t>
            </a:r>
          </a:p>
          <a:p>
            <a:pPr>
              <a:lnSpc>
                <a:spcPct val="112000"/>
              </a:lnSpc>
            </a:pPr>
            <a:r>
              <a:rPr lang="en-US" sz="1400" dirty="0"/>
              <a:t>(L/MS), Injector 1 and XTL</a:t>
            </a:r>
          </a:p>
        </p:txBody>
      </p:sp>
    </p:spTree>
    <p:extLst>
      <p:ext uri="{BB962C8B-B14F-4D97-AF65-F5344CB8AC3E}">
        <p14:creationId xmlns:p14="http://schemas.microsoft.com/office/powerpoint/2010/main" val="3600833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31870"/>
            <a:ext cx="10562167" cy="394082"/>
          </a:xfrm>
        </p:spPr>
        <p:txBody>
          <a:bodyPr/>
          <a:lstStyle/>
          <a:p>
            <a:r>
              <a:rPr lang="en-GB" dirty="0"/>
              <a:t>Assumptions</a:t>
            </a:r>
          </a:p>
        </p:txBody>
      </p:sp>
      <p:sp>
        <p:nvSpPr>
          <p:cNvPr id="8" name="Content Placeholder 2"/>
          <p:cNvSpPr txBox="1">
            <a:spLocks/>
          </p:cNvSpPr>
          <p:nvPr/>
        </p:nvSpPr>
        <p:spPr>
          <a:xfrm>
            <a:off x="586024" y="1473454"/>
            <a:ext cx="8755045" cy="2991084"/>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RF is off. </a:t>
            </a:r>
          </a:p>
          <a:p>
            <a:r>
              <a:rPr lang="en-GB" sz="1600" dirty="0"/>
              <a:t>Magnets are off.</a:t>
            </a:r>
          </a:p>
          <a:p>
            <a:r>
              <a:rPr lang="en-GB" sz="1600" dirty="0"/>
              <a:t>All tunnels are searched. </a:t>
            </a:r>
          </a:p>
          <a:p>
            <a:r>
              <a:rPr lang="en-GB" sz="1600" dirty="0"/>
              <a:t>We want to operate the machine with beam in all beamlines. </a:t>
            </a:r>
          </a:p>
          <a:p>
            <a:endParaRPr lang="en-GB" sz="1600" dirty="0"/>
          </a:p>
        </p:txBody>
      </p:sp>
    </p:spTree>
    <p:extLst>
      <p:ext uri="{BB962C8B-B14F-4D97-AF65-F5344CB8AC3E}">
        <p14:creationId xmlns:p14="http://schemas.microsoft.com/office/powerpoint/2010/main" val="356005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31870"/>
            <a:ext cx="10562167" cy="394082"/>
          </a:xfrm>
        </p:spPr>
        <p:txBody>
          <a:bodyPr/>
          <a:lstStyle/>
          <a:p>
            <a:r>
              <a:rPr lang="en-GB" dirty="0"/>
              <a:t>Next steps </a:t>
            </a:r>
          </a:p>
        </p:txBody>
      </p:sp>
      <p:sp>
        <p:nvSpPr>
          <p:cNvPr id="8" name="Content Placeholder 2"/>
          <p:cNvSpPr txBox="1">
            <a:spLocks/>
          </p:cNvSpPr>
          <p:nvPr/>
        </p:nvSpPr>
        <p:spPr>
          <a:xfrm>
            <a:off x="652433" y="1284418"/>
            <a:ext cx="4393700" cy="4855952"/>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600" dirty="0"/>
              <a:t>Ensure that the injector laser is blocked.</a:t>
            </a:r>
          </a:p>
          <a:p>
            <a:r>
              <a:rPr lang="en-GB" sz="1600" dirty="0"/>
              <a:t>Get magnet current permission in all beamlines.  </a:t>
            </a:r>
          </a:p>
          <a:p>
            <a:r>
              <a:rPr lang="en-GB" sz="1600" dirty="0"/>
              <a:t>Talk to the MKK shift crew to un-ground the magnets. </a:t>
            </a:r>
          </a:p>
          <a:p>
            <a:r>
              <a:rPr lang="en-GB" sz="1600" dirty="0"/>
              <a:t>Switch on all magnets via magnet middle layer (using the magnet overview panel).</a:t>
            </a:r>
          </a:p>
          <a:p>
            <a:r>
              <a:rPr lang="en-GB" sz="1600" dirty="0"/>
              <a:t>Load the design kicks to all magnets (see next but one slide).</a:t>
            </a:r>
          </a:p>
          <a:p>
            <a:r>
              <a:rPr lang="en-GB" sz="1600"/>
              <a:t>Get beam permission in all beamlines.   </a:t>
            </a:r>
            <a:endParaRPr lang="en-GB" sz="1600" dirty="0"/>
          </a:p>
          <a:p>
            <a:r>
              <a:rPr lang="en-GB" sz="1600" dirty="0"/>
              <a:t>Start the RF-stations via the </a:t>
            </a:r>
            <a:r>
              <a:rPr lang="en-GB" sz="1600" dirty="0" err="1"/>
              <a:t>linac</a:t>
            </a:r>
            <a:r>
              <a:rPr lang="en-GB" sz="1600" dirty="0"/>
              <a:t> energy manager. </a:t>
            </a:r>
          </a:p>
          <a:p>
            <a:r>
              <a:rPr lang="en-GB" sz="1600" dirty="0"/>
              <a:t>Start the gun via the ramp tool. </a:t>
            </a:r>
          </a:p>
        </p:txBody>
      </p:sp>
      <p:pic>
        <p:nvPicPr>
          <p:cNvPr id="5" name="Picture 4">
            <a:extLst>
              <a:ext uri="{FF2B5EF4-FFF2-40B4-BE49-F238E27FC236}">
                <a16:creationId xmlns:a16="http://schemas.microsoft.com/office/drawing/2014/main" id="{5102B283-E051-2B48-B5D0-C67C17B4CED2}"/>
              </a:ext>
            </a:extLst>
          </p:cNvPr>
          <p:cNvPicPr>
            <a:picLocks noChangeAspect="1"/>
          </p:cNvPicPr>
          <p:nvPr/>
        </p:nvPicPr>
        <p:blipFill rotWithShape="1">
          <a:blip r:embed="rId4">
            <a:extLst>
              <a:ext uri="{28A0092B-C50C-407E-A947-70E740481C1C}">
                <a14:useLocalDpi xmlns:a14="http://schemas.microsoft.com/office/drawing/2010/main" val="0"/>
              </a:ext>
            </a:extLst>
          </a:blip>
          <a:srcRect l="224" t="543"/>
          <a:stretch/>
        </p:blipFill>
        <p:spPr>
          <a:xfrm>
            <a:off x="5707117" y="928911"/>
            <a:ext cx="5991078" cy="2119562"/>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A4FB101-1AC6-F245-94E7-0AA561C9EA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904827" y="3262539"/>
            <a:ext cx="4058980" cy="2666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1813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LLRF parameters</a:t>
            </a:r>
          </a:p>
        </p:txBody>
      </p:sp>
      <p:sp>
        <p:nvSpPr>
          <p:cNvPr id="3" name="Content Placeholder 2"/>
          <p:cNvSpPr>
            <a:spLocks noGrp="1"/>
          </p:cNvSpPr>
          <p:nvPr>
            <p:ph idx="1"/>
          </p:nvPr>
        </p:nvSpPr>
        <p:spPr>
          <a:xfrm>
            <a:off x="623889" y="1426308"/>
            <a:ext cx="10944224" cy="4627648"/>
          </a:xfrm>
        </p:spPr>
        <p:txBody>
          <a:bodyPr/>
          <a:lstStyle/>
          <a:p>
            <a:pPr>
              <a:buFont typeface="Arial"/>
              <a:buChar char="•"/>
            </a:pPr>
            <a:r>
              <a:rPr lang="en-US" sz="1600" dirty="0"/>
              <a:t>Ensure the settings for the RF stations are correct (130, 700, 2400 and e.g. 14000 MeV). At this point of the start up that has to be done relying on the LLRF parameters. </a:t>
            </a:r>
          </a:p>
          <a:p>
            <a:pPr lvl="1">
              <a:buFont typeface="Arial"/>
              <a:buChar char="•"/>
            </a:pPr>
            <a:r>
              <a:rPr lang="en-US" sz="1600" dirty="0"/>
              <a:t>This can be done either on the sum voltage control panel or on the SASE tuning panel. </a:t>
            </a:r>
          </a:p>
        </p:txBody>
      </p:sp>
      <p:pic>
        <p:nvPicPr>
          <p:cNvPr id="5" name="Picture 4" descr="Screen Shot 2018-03-16 at 17.01.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466" y="2594145"/>
            <a:ext cx="6980534" cy="3570238"/>
          </a:xfrm>
          <a:prstGeom prst="rect">
            <a:avLst/>
          </a:prstGeom>
        </p:spPr>
      </p:pic>
      <p:sp>
        <p:nvSpPr>
          <p:cNvPr id="6" name="Content Placeholder 2"/>
          <p:cNvSpPr txBox="1">
            <a:spLocks/>
          </p:cNvSpPr>
          <p:nvPr/>
        </p:nvSpPr>
        <p:spPr>
          <a:xfrm>
            <a:off x="7604423" y="2431228"/>
            <a:ext cx="4075111" cy="3461861"/>
          </a:xfrm>
          <a:prstGeom prst="rect">
            <a:avLst/>
          </a:prstGeom>
        </p:spPr>
        <p:txBody>
          <a:bodyPr vert="horz" lIns="0" tIns="0" rIns="0" bIns="0" rtlCol="0" anchor="t" anchorCtr="0">
            <a:noAutofit/>
          </a:bodyPr>
          <a:lstStyle>
            <a:lvl1pPr marL="357188" indent="-357188" algn="l" defTabSz="914400" rtl="0" eaLnBrk="1" latinLnBrk="0" hangingPunct="1">
              <a:lnSpc>
                <a:spcPct val="114000"/>
              </a:lnSpc>
              <a:spcBef>
                <a:spcPts val="1800"/>
              </a:spcBef>
              <a:buClr>
                <a:schemeClr val="bg2"/>
              </a:buClr>
              <a:buFontTx/>
              <a:buBlip>
                <a:blip r:embed="rId3"/>
              </a:buBlip>
              <a:defRPr sz="2000" kern="1200">
                <a:solidFill>
                  <a:schemeClr val="tx1"/>
                </a:solidFill>
                <a:latin typeface="+mn-lt"/>
                <a:ea typeface="+mn-ea"/>
                <a:cs typeface="+mn-cs"/>
              </a:defRPr>
            </a:lvl1pPr>
            <a:lvl2pPr marL="714375" indent="-357188" algn="l" defTabSz="914400" rtl="0" eaLnBrk="1" latinLnBrk="0" hangingPunct="1">
              <a:lnSpc>
                <a:spcPct val="114000"/>
              </a:lnSpc>
              <a:spcBef>
                <a:spcPts val="0"/>
              </a:spcBef>
              <a:buClr>
                <a:schemeClr val="accent2"/>
              </a:buClr>
              <a:buFontTx/>
              <a:buBlip>
                <a:blip r:embed="rId4"/>
              </a:buBlip>
              <a:defRPr sz="2000" kern="1200">
                <a:solidFill>
                  <a:schemeClr val="tx1"/>
                </a:solidFill>
                <a:latin typeface="+mn-lt"/>
                <a:ea typeface="+mn-ea"/>
                <a:cs typeface="+mn-cs"/>
              </a:defRPr>
            </a:lvl2pPr>
            <a:lvl3pPr marL="982663" indent="-268288" algn="l" defTabSz="914400" rtl="0" eaLnBrk="1" latinLnBrk="0" hangingPunct="1">
              <a:lnSpc>
                <a:spcPct val="114000"/>
              </a:lnSpc>
              <a:spcBef>
                <a:spcPts val="0"/>
              </a:spcBef>
              <a:buFont typeface="Arial" panose="020B0604020202020204" pitchFamily="34" charset="0"/>
              <a:buChar char="►"/>
              <a:defRPr sz="2000" kern="1200" baseline="0">
                <a:solidFill>
                  <a:schemeClr val="tx1"/>
                </a:solidFill>
                <a:latin typeface="+mn-lt"/>
                <a:ea typeface="+mn-ea"/>
                <a:cs typeface="+mn-cs"/>
              </a:defRPr>
            </a:lvl3pPr>
            <a:lvl4pPr marL="1162050" indent="-173038"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4pPr>
            <a:lvl5pPr marL="1347788" indent="-180975" algn="l" defTabSz="914400" rtl="0" eaLnBrk="1" latinLnBrk="0" hangingPunct="1">
              <a:lnSpc>
                <a:spcPct val="114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buChar char="•"/>
            </a:pPr>
            <a:r>
              <a:rPr lang="en-US" sz="1600" dirty="0"/>
              <a:t>Check the RF amplitudes using the panel that you can find here: Main Panel, RF, RF Amplitudes</a:t>
            </a:r>
          </a:p>
          <a:p>
            <a:pPr>
              <a:buFont typeface="Arial"/>
              <a:buChar char="•"/>
            </a:pPr>
            <a:r>
              <a:rPr lang="en-US" sz="1600" dirty="0"/>
              <a:t>There you can see whether one of the stations runs with open feedback loops or has problems in general. </a:t>
            </a:r>
          </a:p>
          <a:p>
            <a:pPr>
              <a:buFont typeface="Arial"/>
              <a:buChar char="•"/>
            </a:pPr>
            <a:r>
              <a:rPr lang="en-US" sz="1600" dirty="0"/>
              <a:t>Check for RF slopes on the amplitudes and phases, check if the stations A1-A5 are running with more than one flattop.</a:t>
            </a:r>
          </a:p>
          <a:p>
            <a:pPr lvl="1">
              <a:buFont typeface="Arial"/>
              <a:buChar char="•"/>
            </a:pPr>
            <a:r>
              <a:rPr lang="en-US" sz="1600" dirty="0"/>
              <a:t>Disable slopes and additional flattops if necessary. </a:t>
            </a:r>
          </a:p>
          <a:p>
            <a:pPr marL="0" indent="0">
              <a:buNone/>
            </a:pPr>
            <a:r>
              <a:rPr lang="en-US" sz="1600" dirty="0"/>
              <a:t> </a:t>
            </a:r>
          </a:p>
        </p:txBody>
      </p:sp>
    </p:spTree>
    <p:extLst>
      <p:ext uri="{BB962C8B-B14F-4D97-AF65-F5344CB8AC3E}">
        <p14:creationId xmlns:p14="http://schemas.microsoft.com/office/powerpoint/2010/main" val="305052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31870"/>
            <a:ext cx="10562167" cy="420899"/>
          </a:xfrm>
        </p:spPr>
        <p:txBody>
          <a:bodyPr/>
          <a:lstStyle/>
          <a:p>
            <a:r>
              <a:rPr lang="en-GB" dirty="0"/>
              <a:t>Design beam optics</a:t>
            </a:r>
          </a:p>
        </p:txBody>
      </p:sp>
      <p:sp>
        <p:nvSpPr>
          <p:cNvPr id="8" name="Content Placeholder 2"/>
          <p:cNvSpPr txBox="1">
            <a:spLocks/>
          </p:cNvSpPr>
          <p:nvPr/>
        </p:nvSpPr>
        <p:spPr>
          <a:xfrm>
            <a:off x="4725050" y="946082"/>
            <a:ext cx="6703863" cy="389047"/>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Arial"/>
              <a:buChar char="•"/>
            </a:pPr>
            <a:r>
              <a:rPr lang="en-GB" sz="1600" dirty="0"/>
              <a:t>Open the tool here: Main Panel, Beam Dynamics, Design Kick Server</a:t>
            </a:r>
          </a:p>
        </p:txBody>
      </p:sp>
      <p:sp>
        <p:nvSpPr>
          <p:cNvPr id="10" name="Content Placeholder 2"/>
          <p:cNvSpPr txBox="1">
            <a:spLocks/>
          </p:cNvSpPr>
          <p:nvPr/>
        </p:nvSpPr>
        <p:spPr>
          <a:xfrm>
            <a:off x="8076981" y="1675908"/>
            <a:ext cx="3478499" cy="4081790"/>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buFont typeface="Arial"/>
              <a:buChar char="•"/>
            </a:pPr>
            <a:r>
              <a:rPr lang="en-GB" sz="1600" dirty="0"/>
              <a:t>This server compares the current magnet kick strengths with the design values. </a:t>
            </a:r>
          </a:p>
          <a:p>
            <a:pPr>
              <a:lnSpc>
                <a:spcPct val="100000"/>
              </a:lnSpc>
              <a:buFont typeface="Arial"/>
              <a:buChar char="•"/>
            </a:pPr>
            <a:r>
              <a:rPr lang="en-GB" sz="1600" dirty="0"/>
              <a:t>Yellow bars indicate uncycled magnets. </a:t>
            </a:r>
          </a:p>
          <a:p>
            <a:pPr>
              <a:lnSpc>
                <a:spcPct val="100000"/>
              </a:lnSpc>
              <a:buFont typeface="Arial"/>
              <a:buChar char="•"/>
            </a:pPr>
            <a:r>
              <a:rPr lang="en-GB" sz="1600" dirty="0"/>
              <a:t>XFEL is always operated with design kicks for all main magnets (except matching quads). </a:t>
            </a:r>
          </a:p>
          <a:p>
            <a:pPr>
              <a:lnSpc>
                <a:spcPct val="100000"/>
              </a:lnSpc>
              <a:buFont typeface="Arial"/>
              <a:buChar char="•"/>
            </a:pPr>
            <a:r>
              <a:rPr lang="en-GB" sz="1600" dirty="0"/>
              <a:t>You can select single magnets (or groups) with the check boxes and write the design values to the magnet middle layer server. </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p:blipFill>
        <p:spPr>
          <a:xfrm>
            <a:off x="636520" y="1549341"/>
            <a:ext cx="6807188" cy="4471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896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31870"/>
            <a:ext cx="10562167" cy="420899"/>
          </a:xfrm>
        </p:spPr>
        <p:txBody>
          <a:bodyPr/>
          <a:lstStyle/>
          <a:p>
            <a:r>
              <a:rPr lang="en-GB" dirty="0"/>
              <a:t>Magnet energizer</a:t>
            </a:r>
          </a:p>
        </p:txBody>
      </p:sp>
      <p:sp>
        <p:nvSpPr>
          <p:cNvPr id="9" name="Content Placeholder 2"/>
          <p:cNvSpPr txBox="1">
            <a:spLocks/>
          </p:cNvSpPr>
          <p:nvPr/>
        </p:nvSpPr>
        <p:spPr>
          <a:xfrm>
            <a:off x="371786" y="1318846"/>
            <a:ext cx="6740213" cy="4179835"/>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2"/>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3"/>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r>
              <a:rPr lang="en-GB" sz="1600" dirty="0"/>
              <a:t>The momentum </a:t>
            </a:r>
            <a:r>
              <a:rPr lang="en-GB" sz="1600" dirty="0" err="1"/>
              <a:t>setpoint</a:t>
            </a:r>
            <a:r>
              <a:rPr lang="en-GB" sz="1600" dirty="0"/>
              <a:t> of the magnets can be easily changed using the magnet energizer. </a:t>
            </a:r>
          </a:p>
          <a:p>
            <a:pPr>
              <a:buFont typeface="Arial"/>
              <a:buChar char="•"/>
            </a:pPr>
            <a:r>
              <a:rPr lang="en-GB" sz="1600" dirty="0"/>
              <a:t>You can find the energizer here: Main Panel, Magnets, Magnet Energizer </a:t>
            </a:r>
          </a:p>
          <a:p>
            <a:pPr>
              <a:buFont typeface="Arial"/>
              <a:buChar char="•"/>
            </a:pPr>
            <a:r>
              <a:rPr lang="en-GB" sz="1600" dirty="0"/>
              <a:t>Select the beamline in the third dropdown menu. The beamlines starting with OP_ include all magnets from the gun to the named dump. </a:t>
            </a:r>
          </a:p>
          <a:p>
            <a:pPr>
              <a:buFont typeface="Arial"/>
              <a:buChar char="•"/>
            </a:pPr>
            <a:r>
              <a:rPr lang="en-GB" sz="1600" dirty="0"/>
              <a:t>The momentum </a:t>
            </a:r>
            <a:r>
              <a:rPr lang="en-GB" sz="1600" dirty="0" err="1"/>
              <a:t>setpoints</a:t>
            </a:r>
            <a:r>
              <a:rPr lang="en-GB" sz="1600" dirty="0"/>
              <a:t> have to be in agreement with the electron beam energy at each position in the beamline. </a:t>
            </a:r>
          </a:p>
          <a:p>
            <a:pPr>
              <a:buFont typeface="Arial"/>
              <a:buChar char="•"/>
            </a:pPr>
            <a:r>
              <a:rPr lang="en-GB" sz="1600" dirty="0"/>
              <a:t>If that is not the case, select ‘keep strength (scaling)’ method to correct it. </a:t>
            </a:r>
          </a:p>
          <a:p>
            <a:pPr>
              <a:buFont typeface="Arial"/>
              <a:buChar char="•"/>
            </a:pPr>
            <a:r>
              <a:rPr lang="en-US" sz="1600" dirty="0"/>
              <a:t>Use the ‘set to beam energy’ button for all magnets inside the modules (energy steps). </a:t>
            </a:r>
          </a:p>
          <a:p>
            <a:pPr>
              <a:buFont typeface="Arial"/>
              <a:buChar char="•"/>
            </a:pPr>
            <a:r>
              <a:rPr lang="en-US" sz="1600" dirty="0"/>
              <a:t>However, the (energy wise) well known parts of the beamline should be set to the exact values -&gt; 130, 700, 2400 and e.g. 14000 MeV. </a:t>
            </a:r>
            <a:endParaRPr lang="en-GB" sz="1600" dirty="0"/>
          </a:p>
          <a:p>
            <a:pPr>
              <a:buFont typeface="Arial"/>
              <a:buChar char="•"/>
            </a:pPr>
            <a:endParaRPr lang="en-GB" sz="1600" dirty="0"/>
          </a:p>
        </p:txBody>
      </p:sp>
      <p:pic>
        <p:nvPicPr>
          <p:cNvPr id="7" name="Picture 6" descr="Energiz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4259" y="1094154"/>
            <a:ext cx="4716522" cy="4151923"/>
          </a:xfrm>
          <a:prstGeom prst="rect">
            <a:avLst/>
          </a:prstGeom>
        </p:spPr>
      </p:pic>
    </p:spTree>
    <p:extLst>
      <p:ext uri="{BB962C8B-B14F-4D97-AF65-F5344CB8AC3E}">
        <p14:creationId xmlns:p14="http://schemas.microsoft.com/office/powerpoint/2010/main" val="595754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918" y="731870"/>
            <a:ext cx="10562167" cy="420899"/>
          </a:xfrm>
        </p:spPr>
        <p:txBody>
          <a:bodyPr/>
          <a:lstStyle/>
          <a:p>
            <a:r>
              <a:rPr lang="en-GB" dirty="0"/>
              <a:t>File catalog</a:t>
            </a:r>
          </a:p>
        </p:txBody>
      </p:sp>
      <p:pic>
        <p:nvPicPr>
          <p:cNvPr id="4" name="Grafi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9544" y="6223456"/>
            <a:ext cx="528317" cy="396238"/>
          </a:xfrm>
          <a:prstGeom prst="rect">
            <a:avLst/>
          </a:prstGeom>
        </p:spPr>
      </p:pic>
      <p:sp>
        <p:nvSpPr>
          <p:cNvPr id="8" name="Content Placeholder 2"/>
          <p:cNvSpPr txBox="1">
            <a:spLocks/>
          </p:cNvSpPr>
          <p:nvPr/>
        </p:nvSpPr>
        <p:spPr>
          <a:xfrm>
            <a:off x="7997743" y="1411981"/>
            <a:ext cx="3656949" cy="3511712"/>
          </a:xfrm>
          <a:prstGeom prst="rect">
            <a:avLst/>
          </a:prstGeom>
        </p:spPr>
        <p:txBody>
          <a:bodyPr vert="horz" lIns="0" tIns="0" rIns="0" bIns="0" rtlCol="0" anchor="t" anchorCtr="0">
            <a:noAutofit/>
          </a:bodyPr>
          <a:lstStyle>
            <a:lvl1pPr marL="267884" indent="-267884" algn="l" defTabSz="685783" rtl="0" eaLnBrk="1" latinLnBrk="0" hangingPunct="1">
              <a:lnSpc>
                <a:spcPct val="114000"/>
              </a:lnSpc>
              <a:spcBef>
                <a:spcPts val="1350"/>
              </a:spcBef>
              <a:buClr>
                <a:schemeClr val="bg2"/>
              </a:buClr>
              <a:buFontTx/>
              <a:buBlip>
                <a:blip r:embed="rId3"/>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4"/>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r>
              <a:rPr lang="en-GB" sz="1600" dirty="0"/>
              <a:t>It is possible and often helpful to load the corrector configurations from one of the previously saved machine files. </a:t>
            </a:r>
          </a:p>
          <a:p>
            <a:pPr>
              <a:buFont typeface="Arial"/>
              <a:buChar char="•"/>
            </a:pPr>
            <a:r>
              <a:rPr lang="en-GB" sz="1600" dirty="0"/>
              <a:t>The run coordinator should tell you which file to use. </a:t>
            </a:r>
          </a:p>
          <a:p>
            <a:pPr>
              <a:buFont typeface="Arial"/>
              <a:buChar char="•"/>
            </a:pPr>
            <a:r>
              <a:rPr lang="en-GB" sz="1600" dirty="0"/>
              <a:t>The provided filters allow to select only single section of the machine. </a:t>
            </a:r>
          </a:p>
        </p:txBody>
      </p:sp>
      <p:pic>
        <p:nvPicPr>
          <p:cNvPr id="5" name="Picture 4" descr="File_catalog.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200" y="1421749"/>
            <a:ext cx="6874934" cy="471732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59819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template-european-xfel-DESY-new">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thm15="http://schemas.microsoft.com/office/thememl/2012/main" name="XFEL_PowerPoint_16x9.potx" id="{5D9E4C7F-CF90-47AA-9B5A-D1B8A1F64B49}" vid="{107EC11D-EED3-47DC-89A2-C8C245B9F56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template-european-xfel-DESY-new</Template>
  <TotalTime>4065</TotalTime>
  <Words>2419</Words>
  <Application>Microsoft Macintosh PowerPoint</Application>
  <PresentationFormat>Widescreen</PresentationFormat>
  <Paragraphs>176</Paragraphs>
  <Slides>27</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27</vt:i4>
      </vt:variant>
    </vt:vector>
  </HeadingPairs>
  <TitlesOfParts>
    <vt:vector size="29" baseType="lpstr">
      <vt:lpstr>Arial</vt:lpstr>
      <vt:lpstr>template-european-xfel-DESY-new</vt:lpstr>
      <vt:lpstr>XFEL operator training  Start Up Procedure</vt:lpstr>
      <vt:lpstr>What is the aim of this operator training?</vt:lpstr>
      <vt:lpstr>Tunnel search</vt:lpstr>
      <vt:lpstr>Assumptions</vt:lpstr>
      <vt:lpstr>Next steps </vt:lpstr>
      <vt:lpstr>LLRF parameters</vt:lpstr>
      <vt:lpstr>Design beam optics</vt:lpstr>
      <vt:lpstr>Magnet energizer</vt:lpstr>
      <vt:lpstr>File catalog</vt:lpstr>
      <vt:lpstr>Magnet overview</vt:lpstr>
      <vt:lpstr>Vacuum and dumps</vt:lpstr>
      <vt:lpstr>Overview panels</vt:lpstr>
      <vt:lpstr>Feedbacks off</vt:lpstr>
      <vt:lpstr>Beam to injector dump I1D </vt:lpstr>
      <vt:lpstr>Measure and set gun phase</vt:lpstr>
      <vt:lpstr>Phase scan of A1 and AH1</vt:lpstr>
      <vt:lpstr>Beam optics measurement and matching in I1</vt:lpstr>
      <vt:lpstr>Compression and beam energy settings</vt:lpstr>
      <vt:lpstr>Ensure that all undulator gaps are open</vt:lpstr>
      <vt:lpstr>Beyond the injector</vt:lpstr>
      <vt:lpstr>Beam beyond the B2 section</vt:lpstr>
      <vt:lpstr>Dispersion correction </vt:lpstr>
      <vt:lpstr>Final beam energy measurement downstream L3</vt:lpstr>
      <vt:lpstr>Start IBFB</vt:lpstr>
      <vt:lpstr>Beyond TLD</vt:lpstr>
      <vt:lpstr>T4D</vt:lpstr>
      <vt:lpstr>Finally</vt:lpstr>
    </vt:vector>
  </TitlesOfParts>
  <Company>DESY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Accelerator Status</dc:title>
  <dc:creator>wdecking</dc:creator>
  <cp:lastModifiedBy>Microsoft Office User</cp:lastModifiedBy>
  <cp:revision>525</cp:revision>
  <dcterms:created xsi:type="dcterms:W3CDTF">2017-11-20T16:25:28Z</dcterms:created>
  <dcterms:modified xsi:type="dcterms:W3CDTF">2021-03-23T12:08:15Z</dcterms:modified>
</cp:coreProperties>
</file>