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0238700" cy="42767250"/>
  <p:notesSz cx="9942513" cy="14371638"/>
  <p:defaultTextStyle>
    <a:defPPr>
      <a:defRPr lang="de-DE"/>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5354">
          <p15:clr>
            <a:srgbClr val="A4A3A4"/>
          </p15:clr>
        </p15:guide>
        <p15:guide id="2" pos="13153">
          <p15:clr>
            <a:srgbClr val="A4A3A4"/>
          </p15:clr>
        </p15:guide>
      </p15:sldGuideLst>
    </p:ext>
    <p:ext uri="{2D200454-40CA-4A62-9FC3-DE9A4176ACB9}">
      <p15:notesGuideLst xmlns:p15="http://schemas.microsoft.com/office/powerpoint/2012/main">
        <p15:guide id="1" orient="horz" pos="4527">
          <p15:clr>
            <a:srgbClr val="A4A3A4"/>
          </p15:clr>
        </p15:guide>
        <p15:guide id="2" pos="3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F9C"/>
    <a:srgbClr val="401AFF"/>
    <a:srgbClr val="CF6800"/>
    <a:srgbClr val="7A0000"/>
    <a:srgbClr val="FFFF99"/>
    <a:srgbClr val="00589C"/>
    <a:srgbClr val="D90000"/>
    <a:srgbClr val="B9B9B9"/>
    <a:srgbClr val="9C9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9172" autoAdjust="0"/>
  </p:normalViewPr>
  <p:slideViewPr>
    <p:cSldViewPr>
      <p:cViewPr>
        <p:scale>
          <a:sx n="50" d="100"/>
          <a:sy n="50" d="100"/>
        </p:scale>
        <p:origin x="42" y="168"/>
      </p:cViewPr>
      <p:guideLst>
        <p:guide orient="horz" pos="25354"/>
        <p:guide pos="131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090" y="-96"/>
      </p:cViewPr>
      <p:guideLst>
        <p:guide orient="horz" pos="4527"/>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98" cy="718582"/>
          </a:xfrm>
          <a:prstGeom prst="rect">
            <a:avLst/>
          </a:prstGeom>
        </p:spPr>
        <p:txBody>
          <a:bodyPr vert="horz" lIns="133123" tIns="66561" rIns="133123" bIns="66561" rtlCol="0"/>
          <a:lstStyle>
            <a:lvl1pPr algn="l">
              <a:defRPr sz="1700"/>
            </a:lvl1pPr>
          </a:lstStyle>
          <a:p>
            <a:endParaRPr lang="de-DE"/>
          </a:p>
        </p:txBody>
      </p:sp>
      <p:sp>
        <p:nvSpPr>
          <p:cNvPr id="3" name="Date Placeholder 2"/>
          <p:cNvSpPr>
            <a:spLocks noGrp="1"/>
          </p:cNvSpPr>
          <p:nvPr>
            <p:ph type="dt" sz="quarter" idx="1"/>
          </p:nvPr>
        </p:nvSpPr>
        <p:spPr>
          <a:xfrm>
            <a:off x="5630994" y="0"/>
            <a:ext cx="4309198" cy="718582"/>
          </a:xfrm>
          <a:prstGeom prst="rect">
            <a:avLst/>
          </a:prstGeom>
        </p:spPr>
        <p:txBody>
          <a:bodyPr vert="horz" lIns="133123" tIns="66561" rIns="133123" bIns="66561" rtlCol="0"/>
          <a:lstStyle>
            <a:lvl1pPr algn="r">
              <a:defRPr sz="1700"/>
            </a:lvl1pPr>
          </a:lstStyle>
          <a:p>
            <a:fld id="{54E1AD0B-BF2F-4650-870C-A8CAC50EDA02}" type="datetimeFigureOut">
              <a:rPr lang="de-DE" smtClean="0"/>
              <a:t>16.06.2021</a:t>
            </a:fld>
            <a:endParaRPr lang="de-DE"/>
          </a:p>
        </p:txBody>
      </p:sp>
      <p:sp>
        <p:nvSpPr>
          <p:cNvPr id="4" name="Footer Placeholder 3"/>
          <p:cNvSpPr>
            <a:spLocks noGrp="1"/>
          </p:cNvSpPr>
          <p:nvPr>
            <p:ph type="ftr" sz="quarter" idx="2"/>
          </p:nvPr>
        </p:nvSpPr>
        <p:spPr>
          <a:xfrm>
            <a:off x="0" y="13650753"/>
            <a:ext cx="4309198" cy="718582"/>
          </a:xfrm>
          <a:prstGeom prst="rect">
            <a:avLst/>
          </a:prstGeom>
        </p:spPr>
        <p:txBody>
          <a:bodyPr vert="horz" lIns="133123" tIns="66561" rIns="133123" bIns="66561" rtlCol="0" anchor="b"/>
          <a:lstStyle>
            <a:lvl1pPr algn="l">
              <a:defRPr sz="1700"/>
            </a:lvl1pPr>
          </a:lstStyle>
          <a:p>
            <a:endParaRPr lang="de-DE"/>
          </a:p>
        </p:txBody>
      </p:sp>
      <p:sp>
        <p:nvSpPr>
          <p:cNvPr id="5" name="Slide Number Placeholder 4"/>
          <p:cNvSpPr>
            <a:spLocks noGrp="1"/>
          </p:cNvSpPr>
          <p:nvPr>
            <p:ph type="sldNum" sz="quarter" idx="3"/>
          </p:nvPr>
        </p:nvSpPr>
        <p:spPr>
          <a:xfrm>
            <a:off x="5630994" y="13650753"/>
            <a:ext cx="4309198" cy="718582"/>
          </a:xfrm>
          <a:prstGeom prst="rect">
            <a:avLst/>
          </a:prstGeom>
        </p:spPr>
        <p:txBody>
          <a:bodyPr vert="horz" lIns="133123" tIns="66561" rIns="133123" bIns="66561" rtlCol="0" anchor="b"/>
          <a:lstStyle>
            <a:lvl1pPr algn="r">
              <a:defRPr sz="1700"/>
            </a:lvl1pPr>
          </a:lstStyle>
          <a:p>
            <a:fld id="{568DAD2C-C1B5-4F47-B9F4-5267401AD128}" type="slidenum">
              <a:rPr lang="de-DE" smtClean="0"/>
              <a:t>‹#›</a:t>
            </a:fld>
            <a:endParaRPr lang="de-DE"/>
          </a:p>
        </p:txBody>
      </p:sp>
    </p:spTree>
    <p:extLst>
      <p:ext uri="{BB962C8B-B14F-4D97-AF65-F5344CB8AC3E}">
        <p14:creationId xmlns:p14="http://schemas.microsoft.com/office/powerpoint/2010/main" val="1524683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8421" cy="718582"/>
          </a:xfrm>
          <a:prstGeom prst="rect">
            <a:avLst/>
          </a:prstGeom>
        </p:spPr>
        <p:txBody>
          <a:bodyPr vert="horz" lIns="138889" tIns="69444" rIns="138889" bIns="69444" rtlCol="0"/>
          <a:lstStyle>
            <a:lvl1pPr algn="l">
              <a:defRPr sz="1700"/>
            </a:lvl1pPr>
          </a:lstStyle>
          <a:p>
            <a:endParaRPr lang="en-US"/>
          </a:p>
        </p:txBody>
      </p:sp>
      <p:sp>
        <p:nvSpPr>
          <p:cNvPr id="3" name="Date Placeholder 2"/>
          <p:cNvSpPr>
            <a:spLocks noGrp="1"/>
          </p:cNvSpPr>
          <p:nvPr>
            <p:ph type="dt" idx="1"/>
          </p:nvPr>
        </p:nvSpPr>
        <p:spPr>
          <a:xfrm>
            <a:off x="5631792" y="0"/>
            <a:ext cx="4308421" cy="718582"/>
          </a:xfrm>
          <a:prstGeom prst="rect">
            <a:avLst/>
          </a:prstGeom>
        </p:spPr>
        <p:txBody>
          <a:bodyPr vert="horz" lIns="138889" tIns="69444" rIns="138889" bIns="69444" rtlCol="0"/>
          <a:lstStyle>
            <a:lvl1pPr algn="r">
              <a:defRPr sz="1700"/>
            </a:lvl1pPr>
          </a:lstStyle>
          <a:p>
            <a:fld id="{9F0F95B8-7882-4A35-9349-0495230E1E36}" type="datetimeFigureOut">
              <a:rPr lang="en-US" smtClean="0"/>
              <a:t>6/16/2021</a:t>
            </a:fld>
            <a:endParaRPr lang="en-US"/>
          </a:p>
        </p:txBody>
      </p:sp>
      <p:sp>
        <p:nvSpPr>
          <p:cNvPr id="4" name="Slide Image Placeholder 3"/>
          <p:cNvSpPr>
            <a:spLocks noGrp="1" noRot="1" noChangeAspect="1"/>
          </p:cNvSpPr>
          <p:nvPr>
            <p:ph type="sldImg" idx="2"/>
          </p:nvPr>
        </p:nvSpPr>
        <p:spPr>
          <a:xfrm>
            <a:off x="3067050" y="1077913"/>
            <a:ext cx="3808413" cy="5387975"/>
          </a:xfrm>
          <a:prstGeom prst="rect">
            <a:avLst/>
          </a:prstGeom>
          <a:noFill/>
          <a:ln w="12700">
            <a:solidFill>
              <a:prstClr val="black"/>
            </a:solidFill>
          </a:ln>
        </p:spPr>
        <p:txBody>
          <a:bodyPr vert="horz" lIns="138889" tIns="69444" rIns="138889" bIns="69444" rtlCol="0" anchor="ctr"/>
          <a:lstStyle/>
          <a:p>
            <a:endParaRPr lang="en-US"/>
          </a:p>
        </p:txBody>
      </p:sp>
      <p:sp>
        <p:nvSpPr>
          <p:cNvPr id="5" name="Notes Placeholder 4"/>
          <p:cNvSpPr>
            <a:spLocks noGrp="1"/>
          </p:cNvSpPr>
          <p:nvPr>
            <p:ph type="body" sz="quarter" idx="3"/>
          </p:nvPr>
        </p:nvSpPr>
        <p:spPr>
          <a:xfrm>
            <a:off x="994252" y="6826529"/>
            <a:ext cx="7954010" cy="6467237"/>
          </a:xfrm>
          <a:prstGeom prst="rect">
            <a:avLst/>
          </a:prstGeom>
        </p:spPr>
        <p:txBody>
          <a:bodyPr vert="horz" lIns="138889" tIns="69444" rIns="138889" bIns="694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13650562"/>
            <a:ext cx="4308421" cy="718582"/>
          </a:xfrm>
          <a:prstGeom prst="rect">
            <a:avLst/>
          </a:prstGeom>
        </p:spPr>
        <p:txBody>
          <a:bodyPr vert="horz" lIns="138889" tIns="69444" rIns="138889" bIns="69444" rtlCol="0" anchor="b"/>
          <a:lstStyle>
            <a:lvl1pPr algn="l">
              <a:defRPr sz="1700"/>
            </a:lvl1pPr>
          </a:lstStyle>
          <a:p>
            <a:endParaRPr lang="en-US"/>
          </a:p>
        </p:txBody>
      </p:sp>
      <p:sp>
        <p:nvSpPr>
          <p:cNvPr id="7" name="Slide Number Placeholder 6"/>
          <p:cNvSpPr>
            <a:spLocks noGrp="1"/>
          </p:cNvSpPr>
          <p:nvPr>
            <p:ph type="sldNum" sz="quarter" idx="5"/>
          </p:nvPr>
        </p:nvSpPr>
        <p:spPr>
          <a:xfrm>
            <a:off x="5631792" y="13650562"/>
            <a:ext cx="4308421" cy="718582"/>
          </a:xfrm>
          <a:prstGeom prst="rect">
            <a:avLst/>
          </a:prstGeom>
        </p:spPr>
        <p:txBody>
          <a:bodyPr vert="horz" lIns="138889" tIns="69444" rIns="138889" bIns="69444" rtlCol="0" anchor="b"/>
          <a:lstStyle>
            <a:lvl1pPr algn="r">
              <a:defRPr sz="1700"/>
            </a:lvl1pPr>
          </a:lstStyle>
          <a:p>
            <a:fld id="{8820CD06-4B7C-44C1-A2A3-7F19368C9864}" type="slidenum">
              <a:rPr lang="en-US" smtClean="0"/>
              <a:t>‹#›</a:t>
            </a:fld>
            <a:endParaRPr lang="en-US"/>
          </a:p>
        </p:txBody>
      </p:sp>
    </p:spTree>
    <p:extLst>
      <p:ext uri="{BB962C8B-B14F-4D97-AF65-F5344CB8AC3E}">
        <p14:creationId xmlns:p14="http://schemas.microsoft.com/office/powerpoint/2010/main" val="231002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0CD06-4B7C-44C1-A2A3-7F19368C9864}" type="slidenum">
              <a:rPr lang="en-US" smtClean="0"/>
              <a:t>1</a:t>
            </a:fld>
            <a:endParaRPr lang="en-US"/>
          </a:p>
        </p:txBody>
      </p:sp>
    </p:spTree>
    <p:extLst>
      <p:ext uri="{BB962C8B-B14F-4D97-AF65-F5344CB8AC3E}">
        <p14:creationId xmlns:p14="http://schemas.microsoft.com/office/powerpoint/2010/main" val="307595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538" y="13285788"/>
            <a:ext cx="25701625" cy="9167812"/>
          </a:xfrm>
        </p:spPr>
        <p:txBody>
          <a:bodyPr/>
          <a:lstStyle/>
          <a:p>
            <a:r>
              <a:rPr lang="en-US"/>
              <a:t>Click to edit Master title style</a:t>
            </a:r>
          </a:p>
        </p:txBody>
      </p:sp>
      <p:sp>
        <p:nvSpPr>
          <p:cNvPr id="3" name="Subtitle 2"/>
          <p:cNvSpPr>
            <a:spLocks noGrp="1"/>
          </p:cNvSpPr>
          <p:nvPr>
            <p:ph type="subTitle" idx="1"/>
          </p:nvPr>
        </p:nvSpPr>
        <p:spPr>
          <a:xfrm>
            <a:off x="4535488" y="24234775"/>
            <a:ext cx="21167725" cy="109299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D8562299-1B70-489A-9FA3-10B7D4AB28E1}" type="slidenum">
              <a:rPr lang="de-DE"/>
              <a:pPr/>
              <a:t>‹#›</a:t>
            </a:fld>
            <a:endParaRPr lang="de-DE"/>
          </a:p>
        </p:txBody>
      </p:sp>
    </p:spTree>
    <p:extLst>
      <p:ext uri="{BB962C8B-B14F-4D97-AF65-F5344CB8AC3E}">
        <p14:creationId xmlns:p14="http://schemas.microsoft.com/office/powerpoint/2010/main" val="303827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102E8B42-EBC8-4A01-AD4C-D2E0A8F0B504}" type="slidenum">
              <a:rPr lang="de-DE"/>
              <a:pPr/>
              <a:t>‹#›</a:t>
            </a:fld>
            <a:endParaRPr lang="de-DE"/>
          </a:p>
        </p:txBody>
      </p:sp>
    </p:spTree>
    <p:extLst>
      <p:ext uri="{BB962C8B-B14F-4D97-AF65-F5344CB8AC3E}">
        <p14:creationId xmlns:p14="http://schemas.microsoft.com/office/powerpoint/2010/main" val="107580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45550" y="3802063"/>
            <a:ext cx="6424613" cy="34212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8538" y="3802063"/>
            <a:ext cx="19124612" cy="34212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95C90A9A-4264-42A7-958D-8ACDEF07674B}" type="slidenum">
              <a:rPr lang="de-DE"/>
              <a:pPr/>
              <a:t>‹#›</a:t>
            </a:fld>
            <a:endParaRPr lang="de-DE"/>
          </a:p>
        </p:txBody>
      </p:sp>
    </p:spTree>
    <p:extLst>
      <p:ext uri="{BB962C8B-B14F-4D97-AF65-F5344CB8AC3E}">
        <p14:creationId xmlns:p14="http://schemas.microsoft.com/office/powerpoint/2010/main" val="4290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5BAAB677-3997-46F6-8992-BF8BE97938C7}" type="slidenum">
              <a:rPr lang="de-DE"/>
              <a:pPr/>
              <a:t>‹#›</a:t>
            </a:fld>
            <a:endParaRPr lang="de-DE"/>
          </a:p>
        </p:txBody>
      </p:sp>
    </p:spTree>
    <p:extLst>
      <p:ext uri="{BB962C8B-B14F-4D97-AF65-F5344CB8AC3E}">
        <p14:creationId xmlns:p14="http://schemas.microsoft.com/office/powerpoint/2010/main" val="231750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9188" y="27481213"/>
            <a:ext cx="25701625" cy="849471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389188" y="18126075"/>
            <a:ext cx="25701625" cy="93551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E7AE6232-8C6A-4C2B-A0F1-541C5D453996}" type="slidenum">
              <a:rPr lang="de-DE"/>
              <a:pPr/>
              <a:t>‹#›</a:t>
            </a:fld>
            <a:endParaRPr lang="de-DE"/>
          </a:p>
        </p:txBody>
      </p:sp>
    </p:spTree>
    <p:extLst>
      <p:ext uri="{BB962C8B-B14F-4D97-AF65-F5344CB8AC3E}">
        <p14:creationId xmlns:p14="http://schemas.microsoft.com/office/powerpoint/2010/main" val="414207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8538" y="12355513"/>
            <a:ext cx="12774612" cy="2565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195550" y="12355513"/>
            <a:ext cx="12774613" cy="2565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6FDA5CFE-165F-4488-8268-804A2200E0F9}" type="slidenum">
              <a:rPr lang="de-DE"/>
              <a:pPr/>
              <a:t>‹#›</a:t>
            </a:fld>
            <a:endParaRPr lang="de-DE"/>
          </a:p>
        </p:txBody>
      </p:sp>
    </p:spTree>
    <p:extLst>
      <p:ext uri="{BB962C8B-B14F-4D97-AF65-F5344CB8AC3E}">
        <p14:creationId xmlns:p14="http://schemas.microsoft.com/office/powerpoint/2010/main" val="302675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300" y="1712913"/>
            <a:ext cx="27216100" cy="71278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1300" y="9572625"/>
            <a:ext cx="13361988" cy="3989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1300" y="13562013"/>
            <a:ext cx="13361988" cy="24641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60650" y="9572625"/>
            <a:ext cx="13366750" cy="3989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60650" y="13562013"/>
            <a:ext cx="13366750" cy="24641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de-DE"/>
          </a:p>
        </p:txBody>
      </p:sp>
      <p:sp>
        <p:nvSpPr>
          <p:cNvPr id="8" name="Footer Placeholder 7"/>
          <p:cNvSpPr>
            <a:spLocks noGrp="1"/>
          </p:cNvSpPr>
          <p:nvPr>
            <p:ph type="ftr" sz="quarter" idx="11"/>
          </p:nvPr>
        </p:nvSpPr>
        <p:spPr/>
        <p:txBody>
          <a:bodyPr/>
          <a:lstStyle>
            <a:lvl1pPr>
              <a:defRPr/>
            </a:lvl1pPr>
          </a:lstStyle>
          <a:p>
            <a:endParaRPr lang="de-DE"/>
          </a:p>
        </p:txBody>
      </p:sp>
      <p:sp>
        <p:nvSpPr>
          <p:cNvPr id="9" name="Slide Number Placeholder 8"/>
          <p:cNvSpPr>
            <a:spLocks noGrp="1"/>
          </p:cNvSpPr>
          <p:nvPr>
            <p:ph type="sldNum" sz="quarter" idx="12"/>
          </p:nvPr>
        </p:nvSpPr>
        <p:spPr/>
        <p:txBody>
          <a:bodyPr/>
          <a:lstStyle>
            <a:lvl1pPr>
              <a:defRPr/>
            </a:lvl1pPr>
          </a:lstStyle>
          <a:p>
            <a:fld id="{CF5EB322-DE5B-4CD1-B5B2-5410B6F8DBA0}" type="slidenum">
              <a:rPr lang="de-DE"/>
              <a:pPr/>
              <a:t>‹#›</a:t>
            </a:fld>
            <a:endParaRPr lang="de-DE"/>
          </a:p>
        </p:txBody>
      </p:sp>
    </p:spTree>
    <p:extLst>
      <p:ext uri="{BB962C8B-B14F-4D97-AF65-F5344CB8AC3E}">
        <p14:creationId xmlns:p14="http://schemas.microsoft.com/office/powerpoint/2010/main" val="362627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de-DE"/>
          </a:p>
        </p:txBody>
      </p:sp>
      <p:sp>
        <p:nvSpPr>
          <p:cNvPr id="4" name="Footer Placeholder 3"/>
          <p:cNvSpPr>
            <a:spLocks noGrp="1"/>
          </p:cNvSpPr>
          <p:nvPr>
            <p:ph type="ftr" sz="quarter" idx="11"/>
          </p:nvPr>
        </p:nvSpPr>
        <p:spPr/>
        <p:txBody>
          <a:bodyPr/>
          <a:lstStyle>
            <a:lvl1pPr>
              <a:defRPr/>
            </a:lvl1pPr>
          </a:lstStyle>
          <a:p>
            <a:endParaRPr lang="de-DE"/>
          </a:p>
        </p:txBody>
      </p:sp>
      <p:sp>
        <p:nvSpPr>
          <p:cNvPr id="5" name="Slide Number Placeholder 4"/>
          <p:cNvSpPr>
            <a:spLocks noGrp="1"/>
          </p:cNvSpPr>
          <p:nvPr>
            <p:ph type="sldNum" sz="quarter" idx="12"/>
          </p:nvPr>
        </p:nvSpPr>
        <p:spPr/>
        <p:txBody>
          <a:bodyPr/>
          <a:lstStyle>
            <a:lvl1pPr>
              <a:defRPr/>
            </a:lvl1pPr>
          </a:lstStyle>
          <a:p>
            <a:fld id="{AF41789C-5D2C-4AB8-ABE0-261F6F1A107F}" type="slidenum">
              <a:rPr lang="de-DE"/>
              <a:pPr/>
              <a:t>‹#›</a:t>
            </a:fld>
            <a:endParaRPr lang="de-DE"/>
          </a:p>
        </p:txBody>
      </p:sp>
    </p:spTree>
    <p:extLst>
      <p:ext uri="{BB962C8B-B14F-4D97-AF65-F5344CB8AC3E}">
        <p14:creationId xmlns:p14="http://schemas.microsoft.com/office/powerpoint/2010/main" val="334273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e-DE"/>
          </a:p>
        </p:txBody>
      </p:sp>
      <p:sp>
        <p:nvSpPr>
          <p:cNvPr id="3" name="Footer Placeholder 2"/>
          <p:cNvSpPr>
            <a:spLocks noGrp="1"/>
          </p:cNvSpPr>
          <p:nvPr>
            <p:ph type="ftr" sz="quarter" idx="11"/>
          </p:nvPr>
        </p:nvSpPr>
        <p:spPr/>
        <p:txBody>
          <a:bodyPr/>
          <a:lstStyle>
            <a:lvl1pPr>
              <a:defRPr/>
            </a:lvl1pPr>
          </a:lstStyle>
          <a:p>
            <a:endParaRPr lang="de-DE"/>
          </a:p>
        </p:txBody>
      </p:sp>
      <p:sp>
        <p:nvSpPr>
          <p:cNvPr id="4" name="Slide Number Placeholder 3"/>
          <p:cNvSpPr>
            <a:spLocks noGrp="1"/>
          </p:cNvSpPr>
          <p:nvPr>
            <p:ph type="sldNum" sz="quarter" idx="12"/>
          </p:nvPr>
        </p:nvSpPr>
        <p:spPr/>
        <p:txBody>
          <a:bodyPr/>
          <a:lstStyle>
            <a:lvl1pPr>
              <a:defRPr/>
            </a:lvl1pPr>
          </a:lstStyle>
          <a:p>
            <a:fld id="{81446163-1B97-42EB-BE02-A8CE6094E4C8}" type="slidenum">
              <a:rPr lang="de-DE"/>
              <a:pPr/>
              <a:t>‹#›</a:t>
            </a:fld>
            <a:endParaRPr lang="de-DE"/>
          </a:p>
        </p:txBody>
      </p:sp>
    </p:spTree>
    <p:extLst>
      <p:ext uri="{BB962C8B-B14F-4D97-AF65-F5344CB8AC3E}">
        <p14:creationId xmlns:p14="http://schemas.microsoft.com/office/powerpoint/2010/main" val="273720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300" y="1703388"/>
            <a:ext cx="9948863" cy="72453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1822113" y="1703388"/>
            <a:ext cx="16905287" cy="36499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1300" y="8948738"/>
            <a:ext cx="9948863" cy="29254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F0BF14E9-DAB3-44C9-9BAC-1D29BB1A79BB}" type="slidenum">
              <a:rPr lang="de-DE"/>
              <a:pPr/>
              <a:t>‹#›</a:t>
            </a:fld>
            <a:endParaRPr lang="de-DE"/>
          </a:p>
        </p:txBody>
      </p:sp>
    </p:spTree>
    <p:extLst>
      <p:ext uri="{BB962C8B-B14F-4D97-AF65-F5344CB8AC3E}">
        <p14:creationId xmlns:p14="http://schemas.microsoft.com/office/powerpoint/2010/main" val="28688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7725" y="29937075"/>
            <a:ext cx="18141950" cy="35337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927725" y="3821113"/>
            <a:ext cx="18141950" cy="25660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927725" y="33470850"/>
            <a:ext cx="18141950" cy="5019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89DDB67F-443E-42CE-B3F2-DBDE0CF24225}" type="slidenum">
              <a:rPr lang="de-DE"/>
              <a:pPr/>
              <a:t>‹#›</a:t>
            </a:fld>
            <a:endParaRPr lang="de-DE"/>
          </a:p>
        </p:txBody>
      </p:sp>
    </p:spTree>
    <p:extLst>
      <p:ext uri="{BB962C8B-B14F-4D97-AF65-F5344CB8AC3E}">
        <p14:creationId xmlns:p14="http://schemas.microsoft.com/office/powerpoint/2010/main" val="230755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68538" y="3802063"/>
            <a:ext cx="25701625" cy="712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1425" tIns="205713" rIns="411425" bIns="205713" numCol="1" anchor="ctr"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2268538" y="12355513"/>
            <a:ext cx="25701625" cy="256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1425" tIns="205713" rIns="411425" bIns="205713"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2268538" y="38965188"/>
            <a:ext cx="6299200"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1425" tIns="205713" rIns="411425" bIns="205713" numCol="1" anchor="t" anchorCtr="0" compatLnSpc="1">
            <a:prstTxWarp prst="textNoShape">
              <a:avLst/>
            </a:prstTxWarp>
          </a:bodyPr>
          <a:lstStyle>
            <a:lvl1pPr defTabSz="4114800">
              <a:defRPr sz="6300"/>
            </a:lvl1pPr>
          </a:lstStyle>
          <a:p>
            <a:endParaRPr lang="de-DE"/>
          </a:p>
        </p:txBody>
      </p:sp>
      <p:sp>
        <p:nvSpPr>
          <p:cNvPr id="1029" name="Rectangle 5"/>
          <p:cNvSpPr>
            <a:spLocks noGrp="1" noChangeArrowheads="1"/>
          </p:cNvSpPr>
          <p:nvPr>
            <p:ph type="ftr" sz="quarter" idx="3"/>
          </p:nvPr>
        </p:nvSpPr>
        <p:spPr bwMode="auto">
          <a:xfrm>
            <a:off x="10331450" y="38965188"/>
            <a:ext cx="9575800"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1425" tIns="205713" rIns="411425" bIns="205713" numCol="1" anchor="t" anchorCtr="0" compatLnSpc="1">
            <a:prstTxWarp prst="textNoShape">
              <a:avLst/>
            </a:prstTxWarp>
          </a:bodyPr>
          <a:lstStyle>
            <a:lvl1pPr algn="ctr" defTabSz="4114800">
              <a:defRPr sz="6300"/>
            </a:lvl1pPr>
          </a:lstStyle>
          <a:p>
            <a:endParaRPr lang="de-DE"/>
          </a:p>
        </p:txBody>
      </p:sp>
      <p:sp>
        <p:nvSpPr>
          <p:cNvPr id="1030" name="Rectangle 6"/>
          <p:cNvSpPr>
            <a:spLocks noGrp="1" noChangeArrowheads="1"/>
          </p:cNvSpPr>
          <p:nvPr>
            <p:ph type="sldNum" sz="quarter" idx="4"/>
          </p:nvPr>
        </p:nvSpPr>
        <p:spPr bwMode="auto">
          <a:xfrm>
            <a:off x="21670963" y="38965188"/>
            <a:ext cx="6299200"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1425" tIns="205713" rIns="411425" bIns="205713" numCol="1" anchor="t" anchorCtr="0" compatLnSpc="1">
            <a:prstTxWarp prst="textNoShape">
              <a:avLst/>
            </a:prstTxWarp>
          </a:bodyPr>
          <a:lstStyle>
            <a:lvl1pPr algn="r" defTabSz="4114800">
              <a:defRPr sz="6300"/>
            </a:lvl1pPr>
          </a:lstStyle>
          <a:p>
            <a:fld id="{4A4DBCBC-E331-4CB1-8FA1-BC83EEF3015A}"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fontAlgn="base">
        <a:spcBef>
          <a:spcPct val="0"/>
        </a:spcBef>
        <a:spcAft>
          <a:spcPct val="0"/>
        </a:spcAft>
        <a:defRPr sz="19800">
          <a:solidFill>
            <a:schemeClr val="tx2"/>
          </a:solidFill>
          <a:latin typeface="+mj-lt"/>
          <a:ea typeface="+mj-ea"/>
          <a:cs typeface="+mj-cs"/>
        </a:defRPr>
      </a:lvl1pPr>
      <a:lvl2pPr algn="ctr" defTabSz="4114800" rtl="0" fontAlgn="base">
        <a:spcBef>
          <a:spcPct val="0"/>
        </a:spcBef>
        <a:spcAft>
          <a:spcPct val="0"/>
        </a:spcAft>
        <a:defRPr sz="19800">
          <a:solidFill>
            <a:schemeClr val="tx2"/>
          </a:solidFill>
          <a:latin typeface="Times" pitchFamily="18" charset="0"/>
        </a:defRPr>
      </a:lvl2pPr>
      <a:lvl3pPr algn="ctr" defTabSz="4114800" rtl="0" fontAlgn="base">
        <a:spcBef>
          <a:spcPct val="0"/>
        </a:spcBef>
        <a:spcAft>
          <a:spcPct val="0"/>
        </a:spcAft>
        <a:defRPr sz="19800">
          <a:solidFill>
            <a:schemeClr val="tx2"/>
          </a:solidFill>
          <a:latin typeface="Times" pitchFamily="18" charset="0"/>
        </a:defRPr>
      </a:lvl3pPr>
      <a:lvl4pPr algn="ctr" defTabSz="4114800" rtl="0" fontAlgn="base">
        <a:spcBef>
          <a:spcPct val="0"/>
        </a:spcBef>
        <a:spcAft>
          <a:spcPct val="0"/>
        </a:spcAft>
        <a:defRPr sz="19800">
          <a:solidFill>
            <a:schemeClr val="tx2"/>
          </a:solidFill>
          <a:latin typeface="Times" pitchFamily="18" charset="0"/>
        </a:defRPr>
      </a:lvl4pPr>
      <a:lvl5pPr algn="ctr" defTabSz="4114800" rtl="0" fontAlgn="base">
        <a:spcBef>
          <a:spcPct val="0"/>
        </a:spcBef>
        <a:spcAft>
          <a:spcPct val="0"/>
        </a:spcAft>
        <a:defRPr sz="19800">
          <a:solidFill>
            <a:schemeClr val="tx2"/>
          </a:solidFill>
          <a:latin typeface="Times" pitchFamily="18" charset="0"/>
        </a:defRPr>
      </a:lvl5pPr>
      <a:lvl6pPr marL="457200" algn="ctr" defTabSz="4114800" rtl="0" fontAlgn="base">
        <a:spcBef>
          <a:spcPct val="0"/>
        </a:spcBef>
        <a:spcAft>
          <a:spcPct val="0"/>
        </a:spcAft>
        <a:defRPr sz="19800">
          <a:solidFill>
            <a:schemeClr val="tx2"/>
          </a:solidFill>
          <a:latin typeface="Times" pitchFamily="18" charset="0"/>
        </a:defRPr>
      </a:lvl6pPr>
      <a:lvl7pPr marL="914400" algn="ctr" defTabSz="4114800" rtl="0" fontAlgn="base">
        <a:spcBef>
          <a:spcPct val="0"/>
        </a:spcBef>
        <a:spcAft>
          <a:spcPct val="0"/>
        </a:spcAft>
        <a:defRPr sz="19800">
          <a:solidFill>
            <a:schemeClr val="tx2"/>
          </a:solidFill>
          <a:latin typeface="Times" pitchFamily="18" charset="0"/>
        </a:defRPr>
      </a:lvl7pPr>
      <a:lvl8pPr marL="1371600" algn="ctr" defTabSz="4114800" rtl="0" fontAlgn="base">
        <a:spcBef>
          <a:spcPct val="0"/>
        </a:spcBef>
        <a:spcAft>
          <a:spcPct val="0"/>
        </a:spcAft>
        <a:defRPr sz="19800">
          <a:solidFill>
            <a:schemeClr val="tx2"/>
          </a:solidFill>
          <a:latin typeface="Times" pitchFamily="18" charset="0"/>
        </a:defRPr>
      </a:lvl8pPr>
      <a:lvl9pPr marL="1828800" algn="ctr" defTabSz="4114800" rtl="0" fontAlgn="base">
        <a:spcBef>
          <a:spcPct val="0"/>
        </a:spcBef>
        <a:spcAft>
          <a:spcPct val="0"/>
        </a:spcAft>
        <a:defRPr sz="19800">
          <a:solidFill>
            <a:schemeClr val="tx2"/>
          </a:solidFill>
          <a:latin typeface="Times" pitchFamily="18" charset="0"/>
        </a:defRPr>
      </a:lvl9pPr>
    </p:titleStyle>
    <p:bodyStyle>
      <a:lvl1pPr marL="1543050" indent="-1543050" algn="l" defTabSz="4114800" rtl="0" fontAlgn="base">
        <a:spcBef>
          <a:spcPct val="20000"/>
        </a:spcBef>
        <a:spcAft>
          <a:spcPct val="0"/>
        </a:spcAft>
        <a:buChar char="•"/>
        <a:defRPr sz="14400">
          <a:solidFill>
            <a:schemeClr val="tx1"/>
          </a:solidFill>
          <a:latin typeface="+mn-lt"/>
          <a:ea typeface="+mn-ea"/>
          <a:cs typeface="+mn-cs"/>
        </a:defRPr>
      </a:lvl1pPr>
      <a:lvl2pPr marL="3343275" indent="-1285875" algn="l" defTabSz="4114800" rtl="0" fontAlgn="base">
        <a:spcBef>
          <a:spcPct val="20000"/>
        </a:spcBef>
        <a:spcAft>
          <a:spcPct val="0"/>
        </a:spcAft>
        <a:buChar char="–"/>
        <a:defRPr sz="12600">
          <a:solidFill>
            <a:schemeClr val="tx1"/>
          </a:solidFill>
          <a:latin typeface="+mn-lt"/>
        </a:defRPr>
      </a:lvl2pPr>
      <a:lvl3pPr marL="5143500" indent="-1028700" algn="l" defTabSz="4114800" rtl="0" fontAlgn="base">
        <a:spcBef>
          <a:spcPct val="20000"/>
        </a:spcBef>
        <a:spcAft>
          <a:spcPct val="0"/>
        </a:spcAft>
        <a:buChar char="•"/>
        <a:defRPr sz="10800">
          <a:solidFill>
            <a:schemeClr val="tx1"/>
          </a:solidFill>
          <a:latin typeface="+mn-lt"/>
        </a:defRPr>
      </a:lvl3pPr>
      <a:lvl4pPr marL="7199313" indent="-1028700" algn="l" defTabSz="4114800" rtl="0" fontAlgn="base">
        <a:spcBef>
          <a:spcPct val="20000"/>
        </a:spcBef>
        <a:spcAft>
          <a:spcPct val="0"/>
        </a:spcAft>
        <a:buChar char="–"/>
        <a:defRPr sz="9000">
          <a:solidFill>
            <a:schemeClr val="tx1"/>
          </a:solidFill>
          <a:latin typeface="+mn-lt"/>
        </a:defRPr>
      </a:lvl4pPr>
      <a:lvl5pPr marL="9256713" indent="-1028700" algn="l" defTabSz="4114800" rtl="0" fontAlgn="base">
        <a:spcBef>
          <a:spcPct val="20000"/>
        </a:spcBef>
        <a:spcAft>
          <a:spcPct val="0"/>
        </a:spcAft>
        <a:buChar char="»"/>
        <a:defRPr sz="9000">
          <a:solidFill>
            <a:schemeClr val="tx1"/>
          </a:solidFill>
          <a:latin typeface="+mn-lt"/>
        </a:defRPr>
      </a:lvl5pPr>
      <a:lvl6pPr marL="9713913" indent="-1028700" algn="l" defTabSz="4114800" rtl="0" fontAlgn="base">
        <a:spcBef>
          <a:spcPct val="20000"/>
        </a:spcBef>
        <a:spcAft>
          <a:spcPct val="0"/>
        </a:spcAft>
        <a:buChar char="»"/>
        <a:defRPr sz="9000">
          <a:solidFill>
            <a:schemeClr val="tx1"/>
          </a:solidFill>
          <a:latin typeface="+mn-lt"/>
        </a:defRPr>
      </a:lvl6pPr>
      <a:lvl7pPr marL="10171113" indent="-1028700" algn="l" defTabSz="4114800" rtl="0" fontAlgn="base">
        <a:spcBef>
          <a:spcPct val="20000"/>
        </a:spcBef>
        <a:spcAft>
          <a:spcPct val="0"/>
        </a:spcAft>
        <a:buChar char="»"/>
        <a:defRPr sz="9000">
          <a:solidFill>
            <a:schemeClr val="tx1"/>
          </a:solidFill>
          <a:latin typeface="+mn-lt"/>
        </a:defRPr>
      </a:lvl7pPr>
      <a:lvl8pPr marL="10628313" indent="-1028700" algn="l" defTabSz="4114800" rtl="0" fontAlgn="base">
        <a:spcBef>
          <a:spcPct val="20000"/>
        </a:spcBef>
        <a:spcAft>
          <a:spcPct val="0"/>
        </a:spcAft>
        <a:buChar char="»"/>
        <a:defRPr sz="9000">
          <a:solidFill>
            <a:schemeClr val="tx1"/>
          </a:solidFill>
          <a:latin typeface="+mn-lt"/>
        </a:defRPr>
      </a:lvl8pPr>
      <a:lvl9pPr marL="11085513" indent="-1028700" algn="l" defTabSz="4114800" rtl="0" fontAlgn="base">
        <a:spcBef>
          <a:spcPct val="20000"/>
        </a:spcBef>
        <a:spcAft>
          <a:spcPct val="0"/>
        </a:spcAft>
        <a:buChar char="»"/>
        <a:defRPr sz="9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26" Type="http://schemas.openxmlformats.org/officeDocument/2006/relationships/image" Target="../media/image13.png"/><Relationship Id="rId39" Type="http://schemas.openxmlformats.org/officeDocument/2006/relationships/image" Target="../media/image17.jpg"/><Relationship Id="rId51" Type="http://schemas.openxmlformats.org/officeDocument/2006/relationships/image" Target="../media/image34.png"/><Relationship Id="rId3" Type="http://schemas.openxmlformats.org/officeDocument/2006/relationships/image" Target="../media/image1.jpg"/><Relationship Id="rId34" Type="http://schemas.openxmlformats.org/officeDocument/2006/relationships/image" Target="../media/image12.jpg"/><Relationship Id="rId42" Type="http://schemas.openxmlformats.org/officeDocument/2006/relationships/image" Target="../media/image25.png"/><Relationship Id="rId47" Type="http://schemas.openxmlformats.org/officeDocument/2006/relationships/image" Target="../media/image30.jpeg"/><Relationship Id="rId50" Type="http://schemas.openxmlformats.org/officeDocument/2006/relationships/image" Target="../media/image33.jpeg"/><Relationship Id="rId12" Type="http://schemas.openxmlformats.org/officeDocument/2006/relationships/image" Target="../media/image5.jpg"/><Relationship Id="rId25" Type="http://schemas.openxmlformats.org/officeDocument/2006/relationships/image" Target="../media/image120.png"/><Relationship Id="rId33" Type="http://schemas.openxmlformats.org/officeDocument/2006/relationships/image" Target="../media/image11.jpg"/><Relationship Id="rId38" Type="http://schemas.openxmlformats.org/officeDocument/2006/relationships/image" Target="../media/image16.jpg"/><Relationship Id="rId46" Type="http://schemas.openxmlformats.org/officeDocument/2006/relationships/image" Target="../media/image29.png"/><Relationship Id="rId2" Type="http://schemas.openxmlformats.org/officeDocument/2006/relationships/notesSlide" Target="../notesSlides/notesSlide1.xml"/><Relationship Id="rId29" Type="http://schemas.openxmlformats.org/officeDocument/2006/relationships/image" Target="../media/image22.png"/><Relationship Id="rId41"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png"/><Relationship Id="rId24" Type="http://schemas.openxmlformats.org/officeDocument/2006/relationships/image" Target="../media/image110.png"/><Relationship Id="rId32" Type="http://schemas.openxmlformats.org/officeDocument/2006/relationships/image" Target="../media/image14.png"/><Relationship Id="rId37" Type="http://schemas.openxmlformats.org/officeDocument/2006/relationships/image" Target="../media/image15.jpg"/><Relationship Id="rId40" Type="http://schemas.openxmlformats.org/officeDocument/2006/relationships/image" Target="../media/image18.jpg"/><Relationship Id="rId45" Type="http://schemas.openxmlformats.org/officeDocument/2006/relationships/image" Target="../media/image28.png"/><Relationship Id="rId5"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9.png"/><Relationship Id="rId28" Type="http://schemas.openxmlformats.org/officeDocument/2006/relationships/image" Target="../media/image21.png"/><Relationship Id="rId36" Type="http://schemas.openxmlformats.org/officeDocument/2006/relationships/image" Target="../media/image14.jpg"/><Relationship Id="rId49" Type="http://schemas.openxmlformats.org/officeDocument/2006/relationships/image" Target="../media/image32.JPG"/><Relationship Id="rId10" Type="http://schemas.openxmlformats.org/officeDocument/2006/relationships/image" Target="../media/image7.png"/><Relationship Id="rId31" Type="http://schemas.openxmlformats.org/officeDocument/2006/relationships/image" Target="../media/image12.png"/><Relationship Id="rId44" Type="http://schemas.openxmlformats.org/officeDocument/2006/relationships/image" Target="../media/image27.png"/><Relationship Id="rId4" Type="http://schemas.openxmlformats.org/officeDocument/2006/relationships/image" Target="../media/image2.wmf"/><Relationship Id="rId9" Type="http://schemas.openxmlformats.org/officeDocument/2006/relationships/image" Target="../media/image6.png"/><Relationship Id="rId14" Type="http://schemas.openxmlformats.org/officeDocument/2006/relationships/image" Target="../media/image11.png"/><Relationship Id="rId27" Type="http://schemas.openxmlformats.org/officeDocument/2006/relationships/image" Target="../media/image20.png"/><Relationship Id="rId30" Type="http://schemas.openxmlformats.org/officeDocument/2006/relationships/image" Target="../media/image23.png"/><Relationship Id="rId35" Type="http://schemas.openxmlformats.org/officeDocument/2006/relationships/image" Target="../media/image13.jpg"/><Relationship Id="rId43" Type="http://schemas.openxmlformats.org/officeDocument/2006/relationships/image" Target="../media/image26.png"/><Relationship Id="rId48"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5B0AA29-9580-4141-806B-CA7C5F654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6561" y="31050468"/>
            <a:ext cx="5852160" cy="4389120"/>
          </a:xfrm>
          <a:prstGeom prst="rect">
            <a:avLst/>
          </a:prstGeom>
        </p:spPr>
      </p:pic>
      <p:sp>
        <p:nvSpPr>
          <p:cNvPr id="286" name="Rectangle 285"/>
          <p:cNvSpPr/>
          <p:nvPr/>
        </p:nvSpPr>
        <p:spPr bwMode="auto">
          <a:xfrm>
            <a:off x="737815" y="25272057"/>
            <a:ext cx="15295042" cy="13553185"/>
          </a:xfrm>
          <a:prstGeom prst="rect">
            <a:avLst/>
          </a:prstGeom>
          <a:noFill/>
          <a:ln w="19050">
            <a:solidFill>
              <a:srgbClr val="0070C0"/>
            </a:solidFill>
            <a:prstDash val="lg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53" name="Gruppierung 5"/>
          <p:cNvGrpSpPr>
            <a:grpSpLocks/>
          </p:cNvGrpSpPr>
          <p:nvPr/>
        </p:nvGrpSpPr>
        <p:grpSpPr bwMode="auto">
          <a:xfrm>
            <a:off x="-12700" y="41085720"/>
            <a:ext cx="30251400" cy="1725980"/>
            <a:chOff x="0" y="40854868"/>
            <a:chExt cx="30286799" cy="1985968"/>
          </a:xfrm>
        </p:grpSpPr>
        <p:sp>
          <p:nvSpPr>
            <p:cNvPr id="154" name="Rectangle 17"/>
            <p:cNvSpPr>
              <a:spLocks noChangeArrowheads="1"/>
            </p:cNvSpPr>
            <p:nvPr/>
          </p:nvSpPr>
          <p:spPr bwMode="auto">
            <a:xfrm>
              <a:off x="0" y="40854868"/>
              <a:ext cx="30283624" cy="1979618"/>
            </a:xfrm>
            <a:prstGeom prst="rect">
              <a:avLst/>
            </a:prstGeom>
            <a:solidFill>
              <a:srgbClr val="2176AF"/>
            </a:solidFill>
            <a:ln>
              <a:noFill/>
            </a:ln>
            <a:effectLst/>
            <a:extLs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pPr algn="ctr"/>
              <a:endParaRPr lang="de-DE" altLang="zh-CN">
                <a:latin typeface="Arial" panose="020B0604020202020204" pitchFamily="34" charset="0"/>
                <a:cs typeface="Arial" panose="020B0604020202020204" pitchFamily="34" charset="0"/>
              </a:endParaRPr>
            </a:p>
          </p:txBody>
        </p:sp>
        <p:sp>
          <p:nvSpPr>
            <p:cNvPr id="155" name="Rectangle 19"/>
            <p:cNvSpPr>
              <a:spLocks noChangeArrowheads="1"/>
            </p:cNvSpPr>
            <p:nvPr/>
          </p:nvSpPr>
          <p:spPr bwMode="auto">
            <a:xfrm>
              <a:off x="10083958" y="42336009"/>
              <a:ext cx="20202841" cy="504827"/>
            </a:xfrm>
            <a:prstGeom prst="rect">
              <a:avLst/>
            </a:prstGeom>
            <a:solidFill>
              <a:schemeClr val="bg1"/>
            </a:solidFill>
            <a:ln>
              <a:noFill/>
            </a:ln>
            <a:effectLst/>
            <a:extLs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endParaRPr lang="de-DE" altLang="zh-CN">
                <a:latin typeface="Arial" panose="020B0604020202020204" pitchFamily="34" charset="0"/>
                <a:cs typeface="Arial" panose="020B0604020202020204" pitchFamily="34" charset="0"/>
              </a:endParaRPr>
            </a:p>
          </p:txBody>
        </p:sp>
        <p:sp>
          <p:nvSpPr>
            <p:cNvPr id="156" name="Rectangle 27"/>
            <p:cNvSpPr>
              <a:spLocks noChangeArrowheads="1"/>
            </p:cNvSpPr>
            <p:nvPr/>
          </p:nvSpPr>
          <p:spPr bwMode="auto">
            <a:xfrm>
              <a:off x="0" y="41832771"/>
              <a:ext cx="10090308" cy="50323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endParaRPr lang="de-DE" altLang="zh-CN">
                <a:latin typeface="Arial" panose="020B0604020202020204" pitchFamily="34" charset="0"/>
                <a:cs typeface="Arial" panose="020B0604020202020204" pitchFamily="34" charset="0"/>
              </a:endParaRPr>
            </a:p>
          </p:txBody>
        </p:sp>
        <p:sp>
          <p:nvSpPr>
            <p:cNvPr id="157" name="Rectangle 28"/>
            <p:cNvSpPr>
              <a:spLocks noChangeArrowheads="1"/>
            </p:cNvSpPr>
            <p:nvPr/>
          </p:nvSpPr>
          <p:spPr bwMode="auto">
            <a:xfrm>
              <a:off x="10088721" y="41832771"/>
              <a:ext cx="10091895" cy="503239"/>
            </a:xfrm>
            <a:prstGeom prst="rect">
              <a:avLst/>
            </a:prstGeom>
            <a:solidFill>
              <a:srgbClr val="B9B9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endParaRPr lang="de-DE" altLang="zh-CN">
                <a:latin typeface="Arial" panose="020B0604020202020204" pitchFamily="34" charset="0"/>
                <a:cs typeface="Arial" panose="020B0604020202020204" pitchFamily="34" charset="0"/>
              </a:endParaRPr>
            </a:p>
          </p:txBody>
        </p:sp>
        <p:sp>
          <p:nvSpPr>
            <p:cNvPr id="185" name="Rectangle 32"/>
            <p:cNvSpPr>
              <a:spLocks noChangeArrowheads="1"/>
            </p:cNvSpPr>
            <p:nvPr/>
          </p:nvSpPr>
          <p:spPr bwMode="auto">
            <a:xfrm>
              <a:off x="0" y="42336009"/>
              <a:ext cx="10090308" cy="504827"/>
            </a:xfrm>
            <a:prstGeom prst="rect">
              <a:avLst/>
            </a:prstGeom>
            <a:solidFill>
              <a:srgbClr val="9C9C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endParaRPr lang="de-DE" altLang="zh-CN">
                <a:latin typeface="Arial" panose="020B0604020202020204" pitchFamily="34" charset="0"/>
                <a:cs typeface="Arial" panose="020B0604020202020204" pitchFamily="34" charset="0"/>
              </a:endParaRPr>
            </a:p>
          </p:txBody>
        </p:sp>
      </p:grpSp>
      <p:sp>
        <p:nvSpPr>
          <p:cNvPr id="2050" name="Rectangle 2"/>
          <p:cNvSpPr>
            <a:spLocks noChangeArrowheads="1"/>
          </p:cNvSpPr>
          <p:nvPr/>
        </p:nvSpPr>
        <p:spPr bwMode="auto">
          <a:xfrm>
            <a:off x="0" y="-2751"/>
            <a:ext cx="30238700" cy="4029697"/>
          </a:xfrm>
          <a:prstGeom prst="rect">
            <a:avLst/>
          </a:prstGeom>
          <a:solidFill>
            <a:srgbClr val="015F9C"/>
          </a:solidFill>
          <a:ln>
            <a:noFill/>
          </a:ln>
          <a:effectLst/>
        </p:spPr>
        <p:txBody>
          <a:bodyPr wrap="none" anchor="ctr"/>
          <a:lstStyle/>
          <a:p>
            <a:pPr algn="ctr"/>
            <a:endParaRPr lang="de-DE" dirty="0">
              <a:latin typeface="Arial" panose="020B0604020202020204" pitchFamily="34" charset="0"/>
              <a:cs typeface="Arial" panose="020B0604020202020204" pitchFamily="34" charset="0"/>
            </a:endParaRPr>
          </a:p>
        </p:txBody>
      </p:sp>
      <p:sp>
        <p:nvSpPr>
          <p:cNvPr id="2052" name="Rectangle 4"/>
          <p:cNvSpPr>
            <a:spLocks noChangeArrowheads="1"/>
          </p:cNvSpPr>
          <p:nvPr/>
        </p:nvSpPr>
        <p:spPr bwMode="auto">
          <a:xfrm>
            <a:off x="1" y="0"/>
            <a:ext cx="979730" cy="900113"/>
          </a:xfrm>
          <a:prstGeom prst="rect">
            <a:avLst/>
          </a:prstGeom>
          <a:solidFill>
            <a:srgbClr val="CF6800"/>
          </a:solidFill>
          <a:ln>
            <a:noFill/>
          </a:ln>
          <a:effectLst/>
          <a:extLst>
            <a:ext uri="{91240B29-F687-4F45-9708-019B960494DF}">
              <a14:hiddenLine xmlns:a14="http://schemas.microsoft.com/office/drawing/2010/main"/>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2095" name="Text Box 47"/>
          <p:cNvSpPr txBox="1">
            <a:spLocks noChangeArrowheads="1"/>
          </p:cNvSpPr>
          <p:nvPr/>
        </p:nvSpPr>
        <p:spPr bwMode="auto">
          <a:xfrm>
            <a:off x="6654009" y="508851"/>
            <a:ext cx="19597843" cy="2631490"/>
          </a:xfrm>
          <a:prstGeom prst="rect">
            <a:avLst/>
          </a:prstGeom>
          <a:noFill/>
          <a:ln>
            <a:noFill/>
          </a:ln>
          <a:effectLst/>
          <a:extLst>
            <a:ext uri="{909E8E84-426E-40DD-AFC4-6F175D3DCCD1}">
              <a14:hiddenFill xmlns:a14="http://schemas.microsoft.com/office/drawing/2010/main">
                <a:gradFill rotWithShape="0">
                  <a:gsLst>
                    <a:gs pos="0">
                      <a:srgbClr val="050000"/>
                    </a:gs>
                    <a:gs pos="100000">
                      <a:srgbClr val="050000"/>
                    </a:gs>
                  </a:gsLst>
                  <a:path path="rect">
                    <a:fillToRect l="50000" t="50000" r="50000" b="50000"/>
                  </a:path>
                </a:gradFill>
              </a14:hiddenFill>
            </a:ext>
            <a:ext uri="{91240B29-F687-4F45-9708-019B960494DF}">
              <a14:hiddenLine xmlns:a14="http://schemas.microsoft.com/office/drawing/2010/main"/>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1604963">
              <a:defRPr sz="2400">
                <a:solidFill>
                  <a:schemeClr val="tx1"/>
                </a:solidFill>
                <a:latin typeface="Times" pitchFamily="18" charset="0"/>
              </a:defRPr>
            </a:lvl2pPr>
            <a:lvl3pPr marL="1795463">
              <a:defRPr sz="2400">
                <a:solidFill>
                  <a:schemeClr val="tx1"/>
                </a:solidFill>
                <a:latin typeface="Times" pitchFamily="18" charset="0"/>
              </a:defRPr>
            </a:lvl3pPr>
            <a:lvl4pPr marL="1985963">
              <a:defRPr sz="2400">
                <a:solidFill>
                  <a:schemeClr val="tx1"/>
                </a:solidFill>
                <a:latin typeface="Times" pitchFamily="18" charset="0"/>
              </a:defRPr>
            </a:lvl4pPr>
            <a:lvl5pPr marL="2176463">
              <a:defRPr sz="2400">
                <a:solidFill>
                  <a:schemeClr val="tx1"/>
                </a:solidFill>
                <a:latin typeface="Times" pitchFamily="18" charset="0"/>
              </a:defRPr>
            </a:lvl5pPr>
            <a:lvl6pPr marL="2633663" eaLnBrk="0" fontAlgn="base" hangingPunct="0">
              <a:spcBef>
                <a:spcPct val="0"/>
              </a:spcBef>
              <a:spcAft>
                <a:spcPct val="0"/>
              </a:spcAft>
              <a:defRPr sz="2400">
                <a:solidFill>
                  <a:schemeClr val="tx1"/>
                </a:solidFill>
                <a:latin typeface="Times" pitchFamily="18" charset="0"/>
              </a:defRPr>
            </a:lvl6pPr>
            <a:lvl7pPr marL="3090863" eaLnBrk="0" fontAlgn="base" hangingPunct="0">
              <a:spcBef>
                <a:spcPct val="0"/>
              </a:spcBef>
              <a:spcAft>
                <a:spcPct val="0"/>
              </a:spcAft>
              <a:defRPr sz="2400">
                <a:solidFill>
                  <a:schemeClr val="tx1"/>
                </a:solidFill>
                <a:latin typeface="Times" pitchFamily="18" charset="0"/>
              </a:defRPr>
            </a:lvl7pPr>
            <a:lvl8pPr marL="3548063" eaLnBrk="0" fontAlgn="base" hangingPunct="0">
              <a:spcBef>
                <a:spcPct val="0"/>
              </a:spcBef>
              <a:spcAft>
                <a:spcPct val="0"/>
              </a:spcAft>
              <a:defRPr sz="2400">
                <a:solidFill>
                  <a:schemeClr val="tx1"/>
                </a:solidFill>
                <a:latin typeface="Times" pitchFamily="18" charset="0"/>
              </a:defRPr>
            </a:lvl8pPr>
            <a:lvl9pPr marL="4005263" eaLnBrk="0" fontAlgn="base" hangingPunct="0">
              <a:spcBef>
                <a:spcPct val="0"/>
              </a:spcBef>
              <a:spcAft>
                <a:spcPct val="0"/>
              </a:spcAft>
              <a:defRPr sz="2400">
                <a:solidFill>
                  <a:schemeClr val="tx1"/>
                </a:solidFill>
                <a:latin typeface="Times" pitchFamily="18" charset="0"/>
              </a:defRPr>
            </a:lvl9pPr>
          </a:lstStyle>
          <a:p>
            <a:pPr algn="ctr" defTabSz="2968625" eaLnBrk="1" hangingPunct="1">
              <a:spcBef>
                <a:spcPct val="50000"/>
              </a:spcBef>
            </a:pPr>
            <a:r>
              <a:rPr lang="en-US" sz="6600" b="1" kern="0" dirty="0">
                <a:solidFill>
                  <a:schemeClr val="bg1"/>
                </a:solidFill>
                <a:effectLst/>
                <a:latin typeface="Times New Roman" panose="02020603050405020304" pitchFamily="18" charset="0"/>
                <a:ea typeface="等线 Light" panose="02010600030101010101" pitchFamily="2" charset="-122"/>
              </a:rPr>
              <a:t>Superconducting solenoid</a:t>
            </a:r>
          </a:p>
          <a:p>
            <a:pPr algn="ctr" defTabSz="2968625" eaLnBrk="1" hangingPunct="1">
              <a:spcBef>
                <a:spcPct val="50000"/>
              </a:spcBef>
            </a:pPr>
            <a:r>
              <a:rPr lang="en-US" sz="6600" b="1" kern="0" dirty="0">
                <a:solidFill>
                  <a:schemeClr val="bg1"/>
                </a:solidFill>
                <a:effectLst/>
                <a:latin typeface="Times New Roman" panose="02020603050405020304" pitchFamily="18" charset="0"/>
                <a:ea typeface="等线 Light" panose="02010600030101010101" pitchFamily="2" charset="-122"/>
              </a:rPr>
              <a:t>fields measurement and optimization</a:t>
            </a:r>
            <a:endParaRPr lang="en-US" sz="6600" b="1" dirty="0">
              <a:solidFill>
                <a:schemeClr val="bg1"/>
              </a:solidFill>
              <a:latin typeface="Arial" pitchFamily="34" charset="0"/>
              <a:ea typeface="SimSun" pitchFamily="2" charset="-122"/>
              <a:cs typeface="Arial" panose="020B0604020202020204" pitchFamily="34" charset="0"/>
            </a:endParaRPr>
          </a:p>
        </p:txBody>
      </p:sp>
      <p:sp>
        <p:nvSpPr>
          <p:cNvPr id="2073" name="Rectangle 25"/>
          <p:cNvSpPr>
            <a:spLocks noChangeArrowheads="1"/>
          </p:cNvSpPr>
          <p:nvPr/>
        </p:nvSpPr>
        <p:spPr bwMode="auto">
          <a:xfrm>
            <a:off x="489866" y="41203919"/>
            <a:ext cx="191984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3000" dirty="0">
                <a:solidFill>
                  <a:schemeClr val="bg1"/>
                </a:solidFill>
                <a:latin typeface="Arial" panose="020B0604020202020204" pitchFamily="34" charset="0"/>
                <a:cs typeface="Arial" panose="020B0604020202020204" pitchFamily="34" charset="0"/>
              </a:rPr>
              <a:t>Contact: Shuai Ma,</a:t>
            </a:r>
            <a:r>
              <a:rPr lang="en-US" altLang="de-DE" sz="3200" dirty="0">
                <a:solidFill>
                  <a:srgbClr val="FFFFFF"/>
                </a:solidFill>
                <a:latin typeface="Arial" panose="020B0604020202020204" pitchFamily="34" charset="0"/>
                <a:cs typeface="Arial" panose="020B0604020202020204" pitchFamily="34" charset="0"/>
              </a:rPr>
              <a:t> Institute of  Radiation Physics, Radiation Source ELBE. Email: </a:t>
            </a:r>
            <a:r>
              <a:rPr lang="de-DE" sz="3000" dirty="0">
                <a:solidFill>
                  <a:schemeClr val="bg1"/>
                </a:solidFill>
                <a:latin typeface="Arial" panose="020B0604020202020204" pitchFamily="34" charset="0"/>
                <a:cs typeface="Arial" panose="020B0604020202020204" pitchFamily="34" charset="0"/>
              </a:rPr>
              <a:t>s.ma@hzdr.de</a:t>
            </a:r>
          </a:p>
        </p:txBody>
      </p:sp>
      <p:pic>
        <p:nvPicPr>
          <p:cNvPr id="2103" name="Picture 55" descr="HZDR_GESAMTLOGO_S_RGB_W_DRUCK_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20358" y="134210"/>
            <a:ext cx="4896545" cy="362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Box 77"/>
          <p:cNvSpPr txBox="1"/>
          <p:nvPr/>
        </p:nvSpPr>
        <p:spPr>
          <a:xfrm>
            <a:off x="26172" y="4289620"/>
            <a:ext cx="30209357" cy="1200329"/>
          </a:xfrm>
          <a:prstGeom prst="rect">
            <a:avLst/>
          </a:prstGeom>
          <a:noFill/>
        </p:spPr>
        <p:txBody>
          <a:bodyPr wrap="square" rtlCol="0">
            <a:spAutoFit/>
          </a:bodyPr>
          <a:lstStyle/>
          <a:p>
            <a:pPr algn="ctr"/>
            <a:r>
              <a:rPr lang="de-DE" sz="3600" b="1" dirty="0">
                <a:effectLst/>
                <a:latin typeface="Times New Roman" panose="02020603050405020304" pitchFamily="18" charset="0"/>
                <a:ea typeface="等线 Light" panose="02010600030101010101" pitchFamily="2" charset="-122"/>
              </a:rPr>
              <a:t>S. Ma, A. Aronld, </a:t>
            </a:r>
            <a:r>
              <a:rPr lang="en-US" sz="3600" b="1" dirty="0">
                <a:latin typeface="Times New Roman" panose="02020603050405020304" pitchFamily="18" charset="0"/>
                <a:ea typeface="等线 Light" panose="02010600030101010101" pitchFamily="2" charset="-122"/>
              </a:rPr>
              <a:t>M. Petr, Z. Paul</a:t>
            </a:r>
            <a:r>
              <a:rPr lang="de-DE" sz="3600" b="1" dirty="0">
                <a:latin typeface="Times New Roman" panose="02020603050405020304" pitchFamily="18" charset="0"/>
                <a:ea typeface="等线 Light" panose="02010600030101010101" pitchFamily="2" charset="-122"/>
              </a:rPr>
              <a:t>,</a:t>
            </a:r>
            <a:r>
              <a:rPr lang="en-US" sz="3600" b="1" dirty="0">
                <a:latin typeface="Times New Roman" panose="02020603050405020304" pitchFamily="18" charset="0"/>
                <a:ea typeface="等线 Light" panose="02010600030101010101" pitchFamily="2" charset="-122"/>
              </a:rPr>
              <a:t> R. Anton, J. </a:t>
            </a:r>
            <a:r>
              <a:rPr lang="en-US" sz="3600" b="1" dirty="0" err="1">
                <a:latin typeface="Times New Roman" panose="02020603050405020304" pitchFamily="18" charset="0"/>
                <a:ea typeface="等线 Light" panose="02010600030101010101" pitchFamily="2" charset="-122"/>
              </a:rPr>
              <a:t>Schaber</a:t>
            </a:r>
            <a:r>
              <a:rPr lang="en-US" sz="3600" b="1" dirty="0">
                <a:latin typeface="Times New Roman" panose="02020603050405020304" pitchFamily="18" charset="0"/>
                <a:ea typeface="等线 Light" panose="02010600030101010101" pitchFamily="2" charset="-122"/>
              </a:rPr>
              <a:t>, </a:t>
            </a:r>
            <a:r>
              <a:rPr lang="de-DE" sz="3600" b="1" dirty="0">
                <a:effectLst/>
                <a:latin typeface="Times New Roman" panose="02020603050405020304" pitchFamily="18" charset="0"/>
                <a:ea typeface="等线 Light" panose="02010600030101010101" pitchFamily="2" charset="-122"/>
              </a:rPr>
              <a:t>J. Teichert, R. Xiang, Institute of Radiation Physics, HZDR, 01328 Dresden, Germany.</a:t>
            </a:r>
            <a:endParaRPr lang="en-US" sz="3600" b="1" dirty="0">
              <a:effectLst/>
              <a:latin typeface="Times New Roman" panose="02020603050405020304" pitchFamily="18" charset="0"/>
              <a:ea typeface="等线 Light" panose="02010600030101010101" pitchFamily="2" charset="-122"/>
            </a:endParaRPr>
          </a:p>
          <a:p>
            <a:pPr marL="0" marR="0" algn="ctr">
              <a:spcBef>
                <a:spcPts val="0"/>
              </a:spcBef>
              <a:spcAft>
                <a:spcPts val="0"/>
              </a:spcAft>
            </a:pPr>
            <a:r>
              <a:rPr lang="de-DE" sz="3600" b="1" kern="0" dirty="0">
                <a:effectLst/>
                <a:latin typeface="Times New Roman" panose="02020603050405020304" pitchFamily="18" charset="0"/>
                <a:ea typeface="等线 Light" panose="02010600030101010101" pitchFamily="2" charset="-122"/>
                <a:cs typeface="Times New Roman" panose="02020603050405020304" pitchFamily="18" charset="0"/>
              </a:rPr>
              <a:t>H. Qian, Deutsches Elektronen-Synchrotron DESY, Platanenallee 6, 15738 Zeuthen, Germany</a:t>
            </a:r>
            <a:endParaRPr lang="en-US" sz="36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42" name="Rectangle 105"/>
          <p:cNvSpPr>
            <a:spLocks noChangeArrowheads="1"/>
          </p:cNvSpPr>
          <p:nvPr/>
        </p:nvSpPr>
        <p:spPr bwMode="auto">
          <a:xfrm>
            <a:off x="538163" y="5973913"/>
            <a:ext cx="29198812" cy="7352110"/>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pPr eaLnBrk="1" hangingPunct="1"/>
            <a:endParaRPr lang="zh-CN" altLang="zh-CN" sz="2800">
              <a:latin typeface="Arial" panose="020B0604020202020204" pitchFamily="34" charset="0"/>
              <a:cs typeface="Arial" panose="020B0604020202020204" pitchFamily="34" charset="0"/>
            </a:endParaRPr>
          </a:p>
        </p:txBody>
      </p:sp>
      <p:sp>
        <p:nvSpPr>
          <p:cNvPr id="186" name="Rectangle 31"/>
          <p:cNvSpPr>
            <a:spLocks noChangeArrowheads="1"/>
          </p:cNvSpPr>
          <p:nvPr/>
        </p:nvSpPr>
        <p:spPr bwMode="auto">
          <a:xfrm>
            <a:off x="17968006" y="40596808"/>
            <a:ext cx="12270694" cy="504825"/>
          </a:xfrm>
          <a:prstGeom prst="rect">
            <a:avLst/>
          </a:prstGeom>
          <a:solidFill>
            <a:srgbClr val="EF711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endParaRPr lang="de-DE" altLang="zh-CN">
              <a:latin typeface="Arial" panose="020B0604020202020204" pitchFamily="34" charset="0"/>
              <a:cs typeface="Arial" panose="020B0604020202020204" pitchFamily="34" charset="0"/>
            </a:endParaRPr>
          </a:p>
        </p:txBody>
      </p:sp>
      <p:sp>
        <p:nvSpPr>
          <p:cNvPr id="521" name="Rectangle 31"/>
          <p:cNvSpPr>
            <a:spLocks noChangeArrowheads="1"/>
          </p:cNvSpPr>
          <p:nvPr/>
        </p:nvSpPr>
        <p:spPr bwMode="auto">
          <a:xfrm>
            <a:off x="737815" y="13822785"/>
            <a:ext cx="497139" cy="504825"/>
          </a:xfrm>
          <a:prstGeom prst="rect">
            <a:avLst/>
          </a:prstGeom>
          <a:solidFill>
            <a:srgbClr val="EF711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endParaRPr lang="de-DE" altLang="zh-CN">
              <a:latin typeface="Arial" panose="020B0604020202020204" pitchFamily="34" charset="0"/>
              <a:cs typeface="Arial" panose="020B0604020202020204" pitchFamily="34" charset="0"/>
            </a:endParaRPr>
          </a:p>
        </p:txBody>
      </p:sp>
      <p:sp>
        <p:nvSpPr>
          <p:cNvPr id="523" name="TextBox 522"/>
          <p:cNvSpPr txBox="1"/>
          <p:nvPr/>
        </p:nvSpPr>
        <p:spPr>
          <a:xfrm>
            <a:off x="1515827" y="13750777"/>
            <a:ext cx="11626732" cy="707886"/>
          </a:xfrm>
          <a:prstGeom prst="rect">
            <a:avLst/>
          </a:prstGeom>
          <a:noFill/>
        </p:spPr>
        <p:txBody>
          <a:bodyPr wrap="square" rtlCol="0">
            <a:spAutoFit/>
          </a:bodyPr>
          <a:lstStyle/>
          <a:p>
            <a:r>
              <a:rPr lang="en-US" sz="4000" b="1" dirty="0">
                <a:solidFill>
                  <a:srgbClr val="0070C0"/>
                </a:solidFill>
                <a:latin typeface="Arial" panose="020B0604020202020204" pitchFamily="34" charset="0"/>
                <a:cs typeface="Arial" panose="020B0604020202020204" pitchFamily="34" charset="0"/>
              </a:rPr>
              <a:t>Solenoid magnetic field analysis</a:t>
            </a:r>
          </a:p>
        </p:txBody>
      </p:sp>
      <p:sp>
        <p:nvSpPr>
          <p:cNvPr id="536" name="TextBox 535"/>
          <p:cNvSpPr txBox="1"/>
          <p:nvPr/>
        </p:nvSpPr>
        <p:spPr>
          <a:xfrm>
            <a:off x="16869791" y="14398486"/>
            <a:ext cx="6962338" cy="739754"/>
          </a:xfrm>
          <a:prstGeom prst="rect">
            <a:avLst/>
          </a:prstGeom>
          <a:noFill/>
        </p:spPr>
        <p:txBody>
          <a:bodyPr wrap="square" rtlCol="0">
            <a:spAutoFit/>
          </a:bodyPr>
          <a:lstStyle/>
          <a:p>
            <a:pPr>
              <a:lnSpc>
                <a:spcPct val="150000"/>
              </a:lnSpc>
            </a:pPr>
            <a:r>
              <a:rPr lang="en-US" altLang="zh-CN" sz="3200" b="1" dirty="0">
                <a:solidFill>
                  <a:srgbClr val="0070C0"/>
                </a:solidFill>
                <a:latin typeface="Arial" panose="020B0604020202020204" pitchFamily="34" charset="0"/>
                <a:cs typeface="Arial" panose="020B0604020202020204" pitchFamily="34" charset="0"/>
              </a:rPr>
              <a:t>Solenoid multipole field analysis</a:t>
            </a:r>
          </a:p>
        </p:txBody>
      </p:sp>
      <p:sp>
        <p:nvSpPr>
          <p:cNvPr id="548" name="Rectangle 31"/>
          <p:cNvSpPr>
            <a:spLocks noChangeArrowheads="1"/>
          </p:cNvSpPr>
          <p:nvPr/>
        </p:nvSpPr>
        <p:spPr bwMode="auto">
          <a:xfrm>
            <a:off x="937628" y="25560089"/>
            <a:ext cx="324112" cy="315794"/>
          </a:xfrm>
          <a:prstGeom prst="rect">
            <a:avLst/>
          </a:prstGeom>
          <a:solidFill>
            <a:srgbClr val="EF711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endParaRPr lang="de-DE" altLang="zh-CN">
              <a:latin typeface="Arial" panose="020B0604020202020204" pitchFamily="34" charset="0"/>
              <a:cs typeface="Arial" panose="020B0604020202020204" pitchFamily="34" charset="0"/>
            </a:endParaRPr>
          </a:p>
        </p:txBody>
      </p:sp>
      <p:sp>
        <p:nvSpPr>
          <p:cNvPr id="549" name="TextBox 548"/>
          <p:cNvSpPr txBox="1"/>
          <p:nvPr/>
        </p:nvSpPr>
        <p:spPr>
          <a:xfrm>
            <a:off x="16919550" y="25429419"/>
            <a:ext cx="11996199" cy="584775"/>
          </a:xfrm>
          <a:prstGeom prst="rect">
            <a:avLst/>
          </a:prstGeom>
          <a:noFill/>
        </p:spPr>
        <p:txBody>
          <a:bodyPr wrap="square" rtlCol="0">
            <a:spAutoFit/>
          </a:bodyPr>
          <a:lstStyle/>
          <a:p>
            <a:r>
              <a:rPr lang="en-US" sz="3200" b="1" dirty="0">
                <a:solidFill>
                  <a:srgbClr val="0070C0"/>
                </a:solidFill>
                <a:latin typeface="Arial" panose="020B0604020202020204" pitchFamily="34" charset="0"/>
                <a:cs typeface="Arial" panose="020B0604020202020204" pitchFamily="34" charset="0"/>
              </a:rPr>
              <a:t>Influence to beam profile, projected emittance and correction </a:t>
            </a:r>
          </a:p>
        </p:txBody>
      </p:sp>
      <p:sp>
        <p:nvSpPr>
          <p:cNvPr id="564" name="TextBox 563"/>
          <p:cNvSpPr txBox="1"/>
          <p:nvPr/>
        </p:nvSpPr>
        <p:spPr>
          <a:xfrm>
            <a:off x="1461553" y="25433817"/>
            <a:ext cx="8759083" cy="584775"/>
          </a:xfrm>
          <a:prstGeom prst="rect">
            <a:avLst/>
          </a:prstGeom>
          <a:noFill/>
        </p:spPr>
        <p:txBody>
          <a:bodyPr wrap="square" rtlCol="0">
            <a:spAutoFit/>
          </a:bodyPr>
          <a:lstStyle/>
          <a:p>
            <a:r>
              <a:rPr lang="en-US" sz="3200" b="1" dirty="0">
                <a:solidFill>
                  <a:srgbClr val="0070C0"/>
                </a:solidFill>
                <a:latin typeface="Arial" panose="020B0604020202020204" pitchFamily="34" charset="0"/>
                <a:cs typeface="Arial" panose="020B0604020202020204" pitchFamily="34" charset="0"/>
              </a:rPr>
              <a:t>Measurement results</a:t>
            </a:r>
          </a:p>
        </p:txBody>
      </p:sp>
      <p:sp>
        <p:nvSpPr>
          <p:cNvPr id="568" name="TextBox 43"/>
          <p:cNvSpPr txBox="1"/>
          <p:nvPr/>
        </p:nvSpPr>
        <p:spPr>
          <a:xfrm>
            <a:off x="17003148" y="36748928"/>
            <a:ext cx="12079751" cy="1815882"/>
          </a:xfrm>
          <a:prstGeom prst="rect">
            <a:avLst/>
          </a:prstGeom>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Aft>
                <a:spcPts val="600"/>
              </a:spcAft>
            </a:pPr>
            <a:r>
              <a:rPr lang="en-US" altLang="de-DE" sz="2800" dirty="0">
                <a:latin typeface="Arial" panose="020B0604020202020204" pitchFamily="34" charset="0"/>
                <a:cs typeface="Arial" panose="020B0604020202020204" pitchFamily="34" charset="0"/>
              </a:rPr>
              <a:t>We would like to thank the whole ELBE team for their help with this project. Thank Dr. </a:t>
            </a:r>
            <a:r>
              <a:rPr lang="en-US" altLang="de-DE" sz="2800" dirty="0" err="1">
                <a:latin typeface="Arial" panose="020B0604020202020204" pitchFamily="34" charset="0"/>
                <a:cs typeface="Arial" panose="020B0604020202020204" pitchFamily="34" charset="0"/>
              </a:rPr>
              <a:t>Houjun</a:t>
            </a:r>
            <a:r>
              <a:rPr lang="en-US" altLang="de-DE" sz="2800" dirty="0">
                <a:latin typeface="Arial" panose="020B0604020202020204" pitchFamily="34" charset="0"/>
                <a:cs typeface="Arial" panose="020B0604020202020204" pitchFamily="34" charset="0"/>
              </a:rPr>
              <a:t> Qian from PITZ DESY for his helpful discussion and advice. The work was partly supported by </a:t>
            </a:r>
            <a:r>
              <a:rPr lang="en-US" sz="2800" dirty="0">
                <a:latin typeface="Arial" panose="020B0604020202020204" pitchFamily="34" charset="0"/>
                <a:cs typeface="Arial" panose="020B0604020202020204" pitchFamily="34" charset="0"/>
              </a:rPr>
              <a:t>China Scholarship Council, and Fluid Institute of physics, China Academy of Engineering Physics.</a:t>
            </a:r>
          </a:p>
        </p:txBody>
      </p:sp>
      <p:grpSp>
        <p:nvGrpSpPr>
          <p:cNvPr id="32" name="Group 31"/>
          <p:cNvGrpSpPr/>
          <p:nvPr/>
        </p:nvGrpSpPr>
        <p:grpSpPr>
          <a:xfrm>
            <a:off x="16410920" y="35908832"/>
            <a:ext cx="4195093" cy="584775"/>
            <a:chOff x="15664262" y="36145265"/>
            <a:chExt cx="5288552" cy="610676"/>
          </a:xfrm>
        </p:grpSpPr>
        <p:sp>
          <p:nvSpPr>
            <p:cNvPr id="570" name="Rectangle 31"/>
            <p:cNvSpPr>
              <a:spLocks noChangeArrowheads="1"/>
            </p:cNvSpPr>
            <p:nvPr/>
          </p:nvSpPr>
          <p:spPr bwMode="auto">
            <a:xfrm>
              <a:off x="15664262" y="36255089"/>
              <a:ext cx="451929" cy="447097"/>
            </a:xfrm>
            <a:prstGeom prst="rect">
              <a:avLst/>
            </a:prstGeom>
            <a:solidFill>
              <a:srgbClr val="EF711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endParaRPr lang="de-DE" altLang="zh-CN">
                <a:latin typeface="Arial" panose="020B0604020202020204" pitchFamily="34" charset="0"/>
                <a:cs typeface="Arial" panose="020B0604020202020204" pitchFamily="34" charset="0"/>
              </a:endParaRPr>
            </a:p>
          </p:txBody>
        </p:sp>
        <p:sp>
          <p:nvSpPr>
            <p:cNvPr id="571" name="TextBox 570"/>
            <p:cNvSpPr txBox="1"/>
            <p:nvPr/>
          </p:nvSpPr>
          <p:spPr>
            <a:xfrm>
              <a:off x="16136197" y="36145265"/>
              <a:ext cx="4816617" cy="610676"/>
            </a:xfrm>
            <a:prstGeom prst="rect">
              <a:avLst/>
            </a:prstGeom>
            <a:noFill/>
          </p:spPr>
          <p:txBody>
            <a:bodyPr wrap="square" rtlCol="0">
              <a:spAutoFit/>
            </a:bodyPr>
            <a:lstStyle/>
            <a:p>
              <a:r>
                <a:rPr lang="en-US" altLang="zh-CN" sz="3200" b="1" dirty="0">
                  <a:solidFill>
                    <a:srgbClr val="0070C0"/>
                  </a:solidFill>
                  <a:latin typeface="Arial" panose="020B0604020202020204" pitchFamily="34" charset="0"/>
                  <a:cs typeface="Arial" panose="020B0604020202020204" pitchFamily="34" charset="0"/>
                </a:rPr>
                <a:t>Acknowledgement</a:t>
              </a:r>
              <a:endParaRPr lang="en-US" sz="3200" b="1" dirty="0">
                <a:solidFill>
                  <a:srgbClr val="0070C0"/>
                </a:solidFill>
                <a:latin typeface="Arial" panose="020B0604020202020204" pitchFamily="34" charset="0"/>
                <a:cs typeface="Arial" panose="020B0604020202020204" pitchFamily="34" charset="0"/>
              </a:endParaRPr>
            </a:p>
          </p:txBody>
        </p:sp>
      </p:grpSp>
      <p:sp>
        <p:nvSpPr>
          <p:cNvPr id="573" name="Rectangle 105"/>
          <p:cNvSpPr>
            <a:spLocks noChangeArrowheads="1"/>
          </p:cNvSpPr>
          <p:nvPr/>
        </p:nvSpPr>
        <p:spPr bwMode="auto">
          <a:xfrm>
            <a:off x="16227579" y="35746423"/>
            <a:ext cx="13509395" cy="3323073"/>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pPr eaLnBrk="1" hangingPunct="1"/>
            <a:endParaRPr lang="zh-CN" altLang="zh-CN" sz="2800">
              <a:latin typeface="Arial" panose="020B0604020202020204" pitchFamily="34" charset="0"/>
              <a:cs typeface="Arial" panose="020B0604020202020204" pitchFamily="34" charset="0"/>
            </a:endParaRPr>
          </a:p>
        </p:txBody>
      </p:sp>
      <p:sp>
        <p:nvSpPr>
          <p:cNvPr id="281" name="Rectangle 31"/>
          <p:cNvSpPr>
            <a:spLocks noChangeArrowheads="1"/>
          </p:cNvSpPr>
          <p:nvPr/>
        </p:nvSpPr>
        <p:spPr bwMode="auto">
          <a:xfrm>
            <a:off x="16487502" y="25560089"/>
            <a:ext cx="324112" cy="315794"/>
          </a:xfrm>
          <a:prstGeom prst="rect">
            <a:avLst/>
          </a:prstGeom>
          <a:solidFill>
            <a:srgbClr val="EF711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endParaRPr lang="de-DE" altLang="zh-CN">
              <a:latin typeface="Arial" panose="020B0604020202020204" pitchFamily="34" charset="0"/>
              <a:cs typeface="Arial" panose="020B0604020202020204" pitchFamily="34" charset="0"/>
            </a:endParaRPr>
          </a:p>
        </p:txBody>
      </p:sp>
      <p:sp>
        <p:nvSpPr>
          <p:cNvPr id="287" name="Rectangle 286"/>
          <p:cNvSpPr/>
          <p:nvPr/>
        </p:nvSpPr>
        <p:spPr bwMode="auto">
          <a:xfrm>
            <a:off x="16227579" y="25300155"/>
            <a:ext cx="13263066" cy="10280624"/>
          </a:xfrm>
          <a:prstGeom prst="rect">
            <a:avLst/>
          </a:prstGeom>
          <a:noFill/>
          <a:ln w="19050">
            <a:solidFill>
              <a:srgbClr val="0070C0"/>
            </a:solidFill>
            <a:prstDash val="lg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563" name="Rectangle 31"/>
          <p:cNvSpPr>
            <a:spLocks noChangeArrowheads="1"/>
          </p:cNvSpPr>
          <p:nvPr/>
        </p:nvSpPr>
        <p:spPr bwMode="auto">
          <a:xfrm>
            <a:off x="16464733" y="14686881"/>
            <a:ext cx="324112" cy="315794"/>
          </a:xfrm>
          <a:prstGeom prst="rect">
            <a:avLst/>
          </a:prstGeom>
          <a:solidFill>
            <a:srgbClr val="EF711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endParaRPr lang="de-DE" altLang="zh-CN">
              <a:latin typeface="Arial" panose="020B0604020202020204" pitchFamily="34" charset="0"/>
              <a:cs typeface="Arial" panose="020B0604020202020204" pitchFamily="34" charset="0"/>
            </a:endParaRPr>
          </a:p>
        </p:txBody>
      </p:sp>
      <p:sp>
        <p:nvSpPr>
          <p:cNvPr id="565" name="Rectangle 31"/>
          <p:cNvSpPr>
            <a:spLocks noChangeArrowheads="1"/>
          </p:cNvSpPr>
          <p:nvPr/>
        </p:nvSpPr>
        <p:spPr bwMode="auto">
          <a:xfrm>
            <a:off x="972411" y="14758889"/>
            <a:ext cx="324112" cy="315794"/>
          </a:xfrm>
          <a:prstGeom prst="rect">
            <a:avLst/>
          </a:prstGeom>
          <a:solidFill>
            <a:srgbClr val="EF711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endParaRPr lang="de-DE" altLang="zh-CN">
              <a:latin typeface="Arial" panose="020B0604020202020204" pitchFamily="34" charset="0"/>
              <a:cs typeface="Arial" panose="020B0604020202020204" pitchFamily="34" charset="0"/>
            </a:endParaRPr>
          </a:p>
        </p:txBody>
      </p:sp>
      <p:sp>
        <p:nvSpPr>
          <p:cNvPr id="202" name="TextBox 548"/>
          <p:cNvSpPr txBox="1"/>
          <p:nvPr/>
        </p:nvSpPr>
        <p:spPr>
          <a:xfrm>
            <a:off x="1387792" y="14470857"/>
            <a:ext cx="8865022" cy="739754"/>
          </a:xfrm>
          <a:prstGeom prst="rect">
            <a:avLst/>
          </a:prstGeom>
          <a:noFill/>
        </p:spPr>
        <p:txBody>
          <a:bodyPr wrap="square" rtlCol="0">
            <a:spAutoFit/>
          </a:bodyPr>
          <a:lstStyle/>
          <a:p>
            <a:pPr>
              <a:lnSpc>
                <a:spcPct val="150000"/>
              </a:lnSpc>
            </a:pPr>
            <a:r>
              <a:rPr lang="en-US" sz="3200" b="1" dirty="0">
                <a:solidFill>
                  <a:srgbClr val="0070C0"/>
                </a:solidFill>
                <a:latin typeface="Arial" panose="020B0604020202020204" pitchFamily="34" charset="0"/>
                <a:cs typeface="Arial" panose="020B0604020202020204" pitchFamily="34" charset="0"/>
              </a:rPr>
              <a:t>Experiment setup and magnetic field center</a:t>
            </a:r>
          </a:p>
        </p:txBody>
      </p:sp>
      <p:sp>
        <p:nvSpPr>
          <p:cNvPr id="468" name="TextBox 467"/>
          <p:cNvSpPr txBox="1"/>
          <p:nvPr/>
        </p:nvSpPr>
        <p:spPr>
          <a:xfrm>
            <a:off x="538163" y="39223742"/>
            <a:ext cx="18534433" cy="1631216"/>
          </a:xfrm>
          <a:prstGeom prst="rect">
            <a:avLst/>
          </a:prstGeom>
          <a:solidFill>
            <a:schemeClr val="bg1"/>
          </a:solidFill>
        </p:spPr>
        <p:txBody>
          <a:bodyPr wrap="none" rtlCol="0">
            <a:spAutoFit/>
          </a:bodyPr>
          <a:lstStyle/>
          <a:p>
            <a:r>
              <a:rPr lang="en-US" sz="2000" dirty="0">
                <a:solidFill>
                  <a:srgbClr val="FF0000"/>
                </a:solidFill>
              </a:rPr>
              <a:t>Reference:</a:t>
            </a:r>
          </a:p>
          <a:p>
            <a:r>
              <a:rPr lang="en-US" sz="2000" dirty="0">
                <a:solidFill>
                  <a:srgbClr val="FF0000"/>
                </a:solidFill>
              </a:rPr>
              <a:t>[1] </a:t>
            </a:r>
            <a:r>
              <a:rPr lang="en-GB" sz="2000" dirty="0" err="1">
                <a:solidFill>
                  <a:srgbClr val="FF0000"/>
                </a:solidFill>
              </a:rPr>
              <a:t>Wiedemann</a:t>
            </a:r>
            <a:r>
              <a:rPr lang="en-GB" sz="2000" dirty="0">
                <a:solidFill>
                  <a:srgbClr val="FF0000"/>
                </a:solidFill>
              </a:rPr>
              <a:t>, Helmut. </a:t>
            </a:r>
            <a:r>
              <a:rPr lang="de-DE" sz="2000" dirty="0" err="1">
                <a:solidFill>
                  <a:srgbClr val="FF0000"/>
                </a:solidFill>
              </a:rPr>
              <a:t>Particle</a:t>
            </a:r>
            <a:r>
              <a:rPr lang="de-DE" sz="2000" dirty="0">
                <a:solidFill>
                  <a:srgbClr val="FF0000"/>
                </a:solidFill>
              </a:rPr>
              <a:t> </a:t>
            </a:r>
            <a:r>
              <a:rPr lang="de-DE" sz="2000" dirty="0" err="1">
                <a:solidFill>
                  <a:srgbClr val="FF0000"/>
                </a:solidFill>
              </a:rPr>
              <a:t>accelerator</a:t>
            </a:r>
            <a:r>
              <a:rPr lang="de-DE" sz="2000" dirty="0">
                <a:solidFill>
                  <a:srgbClr val="FF0000"/>
                </a:solidFill>
              </a:rPr>
              <a:t> </a:t>
            </a:r>
            <a:r>
              <a:rPr lang="de-DE" sz="2000" dirty="0" err="1">
                <a:solidFill>
                  <a:srgbClr val="FF0000"/>
                </a:solidFill>
              </a:rPr>
              <a:t>physics</a:t>
            </a:r>
            <a:r>
              <a:rPr lang="de-DE" sz="2000" dirty="0">
                <a:solidFill>
                  <a:srgbClr val="FF0000"/>
                </a:solidFill>
              </a:rPr>
              <a:t>. Springer, 2015.</a:t>
            </a:r>
            <a:endParaRPr lang="en-US" sz="2000" dirty="0">
              <a:solidFill>
                <a:srgbClr val="FF0000"/>
              </a:solidFill>
            </a:endParaRPr>
          </a:p>
          <a:p>
            <a:r>
              <a:rPr lang="en-US" sz="2000" dirty="0">
                <a:solidFill>
                  <a:srgbClr val="FF0000"/>
                </a:solidFill>
              </a:rPr>
              <a:t>[2] </a:t>
            </a:r>
            <a:r>
              <a:rPr lang="de-DE" sz="2000" dirty="0">
                <a:solidFill>
                  <a:srgbClr val="FF0000"/>
                </a:solidFill>
              </a:rPr>
              <a:t>Anderson, S. G., et al. </a:t>
            </a:r>
            <a:r>
              <a:rPr lang="en-GB" sz="2000" dirty="0">
                <a:solidFill>
                  <a:srgbClr val="FF0000"/>
                </a:solidFill>
              </a:rPr>
              <a:t>Physical Review Special Topics-Accelerators and Beams 5.1 (2002): 014201.</a:t>
            </a:r>
            <a:endParaRPr lang="de-DE" sz="2000" dirty="0">
              <a:solidFill>
                <a:srgbClr val="FF0000"/>
              </a:solidFill>
            </a:endParaRPr>
          </a:p>
          <a:p>
            <a:r>
              <a:rPr lang="en-US" sz="2000" dirty="0">
                <a:solidFill>
                  <a:srgbClr val="FF0000"/>
                </a:solidFill>
              </a:rPr>
              <a:t>[3] </a:t>
            </a:r>
            <a:r>
              <a:rPr lang="de-DE" sz="2000" dirty="0" err="1">
                <a:solidFill>
                  <a:srgbClr val="FF0000"/>
                </a:solidFill>
              </a:rPr>
              <a:t>Lu</a:t>
            </a:r>
            <a:r>
              <a:rPr lang="de-DE" sz="2000" dirty="0">
                <a:solidFill>
                  <a:srgbClr val="FF0000"/>
                </a:solidFill>
              </a:rPr>
              <a:t>, </a:t>
            </a:r>
            <a:r>
              <a:rPr lang="de-DE" sz="2000" dirty="0" err="1">
                <a:solidFill>
                  <a:srgbClr val="FF0000"/>
                </a:solidFill>
              </a:rPr>
              <a:t>Pengnan</a:t>
            </a:r>
            <a:r>
              <a:rPr lang="de-DE" sz="2000" dirty="0">
                <a:solidFill>
                  <a:srgbClr val="FF0000"/>
                </a:solidFill>
              </a:rPr>
              <a:t>. </a:t>
            </a:r>
            <a:r>
              <a:rPr lang="de-DE" sz="2000" dirty="0" err="1">
                <a:solidFill>
                  <a:srgbClr val="FF0000"/>
                </a:solidFill>
              </a:rPr>
              <a:t>Optimization</a:t>
            </a:r>
            <a:r>
              <a:rPr lang="de-DE" sz="2000" dirty="0">
                <a:solidFill>
                  <a:srgbClr val="FF0000"/>
                </a:solidFill>
              </a:rPr>
              <a:t> </a:t>
            </a:r>
            <a:r>
              <a:rPr lang="de-DE" sz="2000" dirty="0" err="1">
                <a:solidFill>
                  <a:srgbClr val="FF0000"/>
                </a:solidFill>
              </a:rPr>
              <a:t>of</a:t>
            </a:r>
            <a:r>
              <a:rPr lang="de-DE" sz="2000" dirty="0">
                <a:solidFill>
                  <a:srgbClr val="FF0000"/>
                </a:solidFill>
              </a:rPr>
              <a:t> an SRF </a:t>
            </a:r>
            <a:r>
              <a:rPr lang="de-DE" sz="2000" dirty="0" err="1">
                <a:solidFill>
                  <a:srgbClr val="FF0000"/>
                </a:solidFill>
              </a:rPr>
              <a:t>Gun</a:t>
            </a:r>
            <a:r>
              <a:rPr lang="de-DE" sz="2000" dirty="0">
                <a:solidFill>
                  <a:srgbClr val="FF0000"/>
                </a:solidFill>
              </a:rPr>
              <a:t> </a:t>
            </a:r>
            <a:r>
              <a:rPr lang="de-DE" sz="2000" dirty="0" err="1">
                <a:solidFill>
                  <a:srgbClr val="FF0000"/>
                </a:solidFill>
              </a:rPr>
              <a:t>for</a:t>
            </a:r>
            <a:r>
              <a:rPr lang="de-DE" sz="2000" dirty="0">
                <a:solidFill>
                  <a:srgbClr val="FF0000"/>
                </a:solidFill>
              </a:rPr>
              <a:t> high </a:t>
            </a:r>
            <a:r>
              <a:rPr lang="de-DE" sz="2000" dirty="0" err="1">
                <a:solidFill>
                  <a:srgbClr val="FF0000"/>
                </a:solidFill>
              </a:rPr>
              <a:t>bunch</a:t>
            </a:r>
            <a:r>
              <a:rPr lang="de-DE" sz="2000" dirty="0">
                <a:solidFill>
                  <a:srgbClr val="FF0000"/>
                </a:solidFill>
              </a:rPr>
              <a:t> </a:t>
            </a:r>
            <a:r>
              <a:rPr lang="de-DE" sz="2000" dirty="0" err="1">
                <a:solidFill>
                  <a:srgbClr val="FF0000"/>
                </a:solidFill>
              </a:rPr>
              <a:t>charge</a:t>
            </a:r>
            <a:r>
              <a:rPr lang="de-DE" sz="2000" dirty="0">
                <a:solidFill>
                  <a:srgbClr val="FF0000"/>
                </a:solidFill>
              </a:rPr>
              <a:t> </a:t>
            </a:r>
            <a:r>
              <a:rPr lang="de-DE" sz="2000" dirty="0" err="1">
                <a:solidFill>
                  <a:srgbClr val="FF0000"/>
                </a:solidFill>
              </a:rPr>
              <a:t>applications</a:t>
            </a:r>
            <a:r>
              <a:rPr lang="de-DE" sz="2000" dirty="0">
                <a:solidFill>
                  <a:srgbClr val="FF0000"/>
                </a:solidFill>
              </a:rPr>
              <a:t> at ELBE. </a:t>
            </a:r>
            <a:r>
              <a:rPr lang="de-DE" sz="2000" dirty="0" err="1">
                <a:solidFill>
                  <a:srgbClr val="FF0000"/>
                </a:solidFill>
              </a:rPr>
              <a:t>Diss</a:t>
            </a:r>
            <a:r>
              <a:rPr lang="de-DE" sz="2000" dirty="0">
                <a:solidFill>
                  <a:srgbClr val="FF0000"/>
                </a:solidFill>
              </a:rPr>
              <a:t>. </a:t>
            </a:r>
            <a:r>
              <a:rPr lang="de-DE" sz="2000" dirty="0" err="1">
                <a:solidFill>
                  <a:srgbClr val="FF0000"/>
                </a:solidFill>
              </a:rPr>
              <a:t>Saechsische</a:t>
            </a:r>
            <a:r>
              <a:rPr lang="de-DE" sz="2000" dirty="0">
                <a:solidFill>
                  <a:srgbClr val="FF0000"/>
                </a:solidFill>
              </a:rPr>
              <a:t> Landesbibliothek-Staats-und </a:t>
            </a:r>
            <a:r>
              <a:rPr lang="de-DE" sz="2000" dirty="0" err="1">
                <a:solidFill>
                  <a:srgbClr val="FF0000"/>
                </a:solidFill>
              </a:rPr>
              <a:t>Universitaetsbibliothek</a:t>
            </a:r>
            <a:r>
              <a:rPr lang="de-DE" sz="2000" dirty="0">
                <a:solidFill>
                  <a:srgbClr val="FF0000"/>
                </a:solidFill>
              </a:rPr>
              <a:t> Dresden, 2017.</a:t>
            </a:r>
          </a:p>
          <a:p>
            <a:r>
              <a:rPr lang="en-US" sz="2000" dirty="0">
                <a:solidFill>
                  <a:srgbClr val="FF0000"/>
                </a:solidFill>
              </a:rPr>
              <a:t>[4] </a:t>
            </a:r>
            <a:r>
              <a:rPr lang="de-DE" sz="2000" dirty="0" err="1">
                <a:solidFill>
                  <a:srgbClr val="FF0000"/>
                </a:solidFill>
              </a:rPr>
              <a:t>Vennekate</a:t>
            </a:r>
            <a:r>
              <a:rPr lang="de-DE" sz="2000" dirty="0">
                <a:solidFill>
                  <a:srgbClr val="FF0000"/>
                </a:solidFill>
              </a:rPr>
              <a:t>, Hannes. "</a:t>
            </a:r>
            <a:r>
              <a:rPr lang="de-DE" sz="2000" dirty="0" err="1">
                <a:solidFill>
                  <a:srgbClr val="FF0000"/>
                </a:solidFill>
              </a:rPr>
              <a:t>Emittance</a:t>
            </a:r>
            <a:r>
              <a:rPr lang="de-DE" sz="2000" dirty="0">
                <a:solidFill>
                  <a:srgbClr val="FF0000"/>
                </a:solidFill>
              </a:rPr>
              <a:t> </a:t>
            </a:r>
            <a:r>
              <a:rPr lang="de-DE" sz="2000" dirty="0" err="1">
                <a:solidFill>
                  <a:srgbClr val="FF0000"/>
                </a:solidFill>
              </a:rPr>
              <a:t>Compensation</a:t>
            </a:r>
            <a:r>
              <a:rPr lang="de-DE" sz="2000" dirty="0">
                <a:solidFill>
                  <a:srgbClr val="FF0000"/>
                </a:solidFill>
              </a:rPr>
              <a:t> </a:t>
            </a:r>
            <a:r>
              <a:rPr lang="de-DE" sz="2000" dirty="0" err="1">
                <a:solidFill>
                  <a:srgbClr val="FF0000"/>
                </a:solidFill>
              </a:rPr>
              <a:t>for</a:t>
            </a:r>
            <a:r>
              <a:rPr lang="de-DE" sz="2000" dirty="0">
                <a:solidFill>
                  <a:srgbClr val="FF0000"/>
                </a:solidFill>
              </a:rPr>
              <a:t> SRF </a:t>
            </a:r>
            <a:r>
              <a:rPr lang="de-DE" sz="2000" dirty="0" err="1">
                <a:solidFill>
                  <a:srgbClr val="FF0000"/>
                </a:solidFill>
              </a:rPr>
              <a:t>Photoinjectors</a:t>
            </a:r>
            <a:r>
              <a:rPr lang="de-DE" sz="2000" dirty="0">
                <a:solidFill>
                  <a:srgbClr val="FF0000"/>
                </a:solidFill>
              </a:rPr>
              <a:t>." (2017).</a:t>
            </a:r>
          </a:p>
        </p:txBody>
      </p:sp>
      <p:grpSp>
        <p:nvGrpSpPr>
          <p:cNvPr id="205" name="Group 204"/>
          <p:cNvGrpSpPr/>
          <p:nvPr/>
        </p:nvGrpSpPr>
        <p:grpSpPr>
          <a:xfrm>
            <a:off x="934180" y="6204096"/>
            <a:ext cx="6145011" cy="707886"/>
            <a:chOff x="648495" y="6016304"/>
            <a:chExt cx="6145011" cy="707886"/>
          </a:xfrm>
        </p:grpSpPr>
        <p:sp>
          <p:nvSpPr>
            <p:cNvPr id="206" name="TextBox 205"/>
            <p:cNvSpPr txBox="1"/>
            <p:nvPr/>
          </p:nvSpPr>
          <p:spPr>
            <a:xfrm>
              <a:off x="1509838" y="6016304"/>
              <a:ext cx="5283668" cy="707886"/>
            </a:xfrm>
            <a:prstGeom prst="rect">
              <a:avLst/>
            </a:prstGeom>
            <a:noFill/>
          </p:spPr>
          <p:txBody>
            <a:bodyPr wrap="square" rtlCol="0">
              <a:spAutoFit/>
            </a:bodyPr>
            <a:lstStyle/>
            <a:p>
              <a:r>
                <a:rPr lang="en-US" altLang="zh-CN" sz="4000" b="1" dirty="0">
                  <a:solidFill>
                    <a:srgbClr val="0070C0"/>
                  </a:solidFill>
                  <a:latin typeface="Arial" panose="020B0604020202020204" pitchFamily="34" charset="0"/>
                  <a:cs typeface="Arial" panose="020B0604020202020204" pitchFamily="34" charset="0"/>
                </a:rPr>
                <a:t>Introduction</a:t>
              </a:r>
              <a:endParaRPr lang="en-US" sz="4000" dirty="0">
                <a:solidFill>
                  <a:srgbClr val="0070C0"/>
                </a:solidFill>
                <a:latin typeface="Arial" panose="020B0604020202020204" pitchFamily="34" charset="0"/>
                <a:cs typeface="Arial" panose="020B0604020202020204" pitchFamily="34" charset="0"/>
              </a:endParaRPr>
            </a:p>
          </p:txBody>
        </p:sp>
        <p:sp>
          <p:nvSpPr>
            <p:cNvPr id="207" name="Rectangle 31"/>
            <p:cNvSpPr>
              <a:spLocks noChangeArrowheads="1"/>
            </p:cNvSpPr>
            <p:nvPr/>
          </p:nvSpPr>
          <p:spPr bwMode="auto">
            <a:xfrm>
              <a:off x="648495" y="6117835"/>
              <a:ext cx="531160" cy="504825"/>
            </a:xfrm>
            <a:prstGeom prst="rect">
              <a:avLst/>
            </a:prstGeom>
            <a:solidFill>
              <a:srgbClr val="EF711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541" tIns="45770" rIns="91541" bIns="45770" anchor="ctr"/>
            <a:lstStyle>
              <a:lvl1pPr>
                <a:defRPr sz="2400">
                  <a:solidFill>
                    <a:schemeClr val="tx1"/>
                  </a:solidFill>
                  <a:latin typeface="Times" pitchFamily="18" charset="0"/>
                  <a:ea typeface="Geneva" charset="-128"/>
                </a:defRPr>
              </a:lvl1pPr>
              <a:lvl2pPr marL="742950" indent="-285750">
                <a:defRPr sz="2400">
                  <a:solidFill>
                    <a:schemeClr val="tx1"/>
                  </a:solidFill>
                  <a:latin typeface="Times" pitchFamily="18" charset="0"/>
                  <a:ea typeface="Geneva" charset="-128"/>
                </a:defRPr>
              </a:lvl2pPr>
              <a:lvl3pPr marL="1143000" indent="-228600">
                <a:defRPr sz="2400">
                  <a:solidFill>
                    <a:schemeClr val="tx1"/>
                  </a:solidFill>
                  <a:latin typeface="Times" pitchFamily="18" charset="0"/>
                  <a:ea typeface="Geneva" charset="-128"/>
                </a:defRPr>
              </a:lvl3pPr>
              <a:lvl4pPr marL="1600200" indent="-228600">
                <a:defRPr sz="2400">
                  <a:solidFill>
                    <a:schemeClr val="tx1"/>
                  </a:solidFill>
                  <a:latin typeface="Times" pitchFamily="18" charset="0"/>
                  <a:ea typeface="Geneva" charset="-128"/>
                </a:defRPr>
              </a:lvl4pPr>
              <a:lvl5pPr marL="2057400" indent="-228600">
                <a:defRPr sz="2400">
                  <a:solidFill>
                    <a:schemeClr val="tx1"/>
                  </a:solidFill>
                  <a:latin typeface="Times" pitchFamily="18" charset="0"/>
                  <a:ea typeface="Geneva" charset="-128"/>
                </a:defRPr>
              </a:lvl5pPr>
              <a:lvl6pPr marL="2514600" indent="-228600" eaLnBrk="0" fontAlgn="base" hangingPunct="0">
                <a:spcBef>
                  <a:spcPct val="0"/>
                </a:spcBef>
                <a:spcAft>
                  <a:spcPct val="0"/>
                </a:spcAft>
                <a:defRPr sz="2400">
                  <a:solidFill>
                    <a:schemeClr val="tx1"/>
                  </a:solidFill>
                  <a:latin typeface="Times" pitchFamily="18" charset="0"/>
                  <a:ea typeface="Geneva" charset="-128"/>
                </a:defRPr>
              </a:lvl6pPr>
              <a:lvl7pPr marL="2971800" indent="-228600" eaLnBrk="0" fontAlgn="base" hangingPunct="0">
                <a:spcBef>
                  <a:spcPct val="0"/>
                </a:spcBef>
                <a:spcAft>
                  <a:spcPct val="0"/>
                </a:spcAft>
                <a:defRPr sz="2400">
                  <a:solidFill>
                    <a:schemeClr val="tx1"/>
                  </a:solidFill>
                  <a:latin typeface="Times" pitchFamily="18" charset="0"/>
                  <a:ea typeface="Geneva" charset="-128"/>
                </a:defRPr>
              </a:lvl7pPr>
              <a:lvl8pPr marL="3429000" indent="-228600" eaLnBrk="0" fontAlgn="base" hangingPunct="0">
                <a:spcBef>
                  <a:spcPct val="0"/>
                </a:spcBef>
                <a:spcAft>
                  <a:spcPct val="0"/>
                </a:spcAft>
                <a:defRPr sz="2400">
                  <a:solidFill>
                    <a:schemeClr val="tx1"/>
                  </a:solidFill>
                  <a:latin typeface="Times" pitchFamily="18" charset="0"/>
                  <a:ea typeface="Geneva" charset="-128"/>
                </a:defRPr>
              </a:lvl8pPr>
              <a:lvl9pPr marL="3886200" indent="-228600" eaLnBrk="0" fontAlgn="base" hangingPunct="0">
                <a:spcBef>
                  <a:spcPct val="0"/>
                </a:spcBef>
                <a:spcAft>
                  <a:spcPct val="0"/>
                </a:spcAft>
                <a:defRPr sz="2400">
                  <a:solidFill>
                    <a:schemeClr val="tx1"/>
                  </a:solidFill>
                  <a:latin typeface="Times" pitchFamily="18" charset="0"/>
                  <a:ea typeface="Geneva" charset="-128"/>
                </a:defRPr>
              </a:lvl9pPr>
            </a:lstStyle>
            <a:p>
              <a:endParaRPr lang="de-DE" altLang="zh-CN">
                <a:latin typeface="Arial" panose="020B0604020202020204" pitchFamily="34" charset="0"/>
                <a:cs typeface="Arial" panose="020B0604020202020204" pitchFamily="34" charset="0"/>
              </a:endParaRPr>
            </a:p>
          </p:txBody>
        </p:sp>
      </p:grpSp>
      <p:sp>
        <p:nvSpPr>
          <p:cNvPr id="23" name="TextBox 22"/>
          <p:cNvSpPr txBox="1"/>
          <p:nvPr/>
        </p:nvSpPr>
        <p:spPr>
          <a:xfrm>
            <a:off x="1957737" y="8046606"/>
            <a:ext cx="184731" cy="461665"/>
          </a:xfrm>
          <a:prstGeom prst="rect">
            <a:avLst/>
          </a:prstGeom>
          <a:noFill/>
        </p:spPr>
        <p:txBody>
          <a:bodyPr wrap="none" rtlCol="0">
            <a:spAutoFit/>
          </a:bodyPr>
          <a:lstStyle/>
          <a:p>
            <a:endParaRPr lang="de-DE" dirty="0"/>
          </a:p>
        </p:txBody>
      </p:sp>
      <p:sp>
        <p:nvSpPr>
          <p:cNvPr id="24" name="Rectangle 23"/>
          <p:cNvSpPr/>
          <p:nvPr/>
        </p:nvSpPr>
        <p:spPr>
          <a:xfrm>
            <a:off x="1515826" y="7015335"/>
            <a:ext cx="14066700" cy="5990999"/>
          </a:xfrm>
          <a:prstGeom prst="rect">
            <a:avLst/>
          </a:prstGeom>
        </p:spPr>
        <p:txBody>
          <a:bodyPr wrap="square">
            <a:spAutoFit/>
          </a:bodyPr>
          <a:lstStyle/>
          <a:p>
            <a:pPr algn="just">
              <a:lnSpc>
                <a:spcPct val="107000"/>
              </a:lnSpc>
              <a:spcAft>
                <a:spcPts val="0"/>
              </a:spcAft>
            </a:pPr>
            <a:r>
              <a:rPr lang="en-US" sz="3600" dirty="0">
                <a:effectLst/>
                <a:latin typeface="Times New Roman" panose="02020603050405020304" pitchFamily="18" charset="0"/>
                <a:ea typeface="等线" panose="02010600030101010101" pitchFamily="2" charset="-122"/>
              </a:rPr>
              <a:t>In order to reduce the projected transverse beam emittance, a solenoid is usually used at normal conducting as well as superconducting radio frequency (SRF) photoinjectors. At the ELBE SRF Gun-II, a superconducting solenoid is located inside the gun´s cryomodule about 0.1 m far from the end of the gun cavity. The ab</a:t>
            </a:r>
            <a:r>
              <a:rPr lang="en-US" sz="3600" dirty="0">
                <a:latin typeface="Times New Roman" panose="02020603050405020304" pitchFamily="18" charset="0"/>
                <a:ea typeface="等线" panose="02010600030101010101" pitchFamily="2" charset="-122"/>
              </a:rPr>
              <a:t>erration of the solenoid field, such as quadrupole component, will influence the beam symmetry and enlarge the projected transverse emittance. To analyze the multipole components of the solenoid field, a simple method is used and works well. The influence of the quadrupole field to emittance is studied and the correctors have been used to cancel this multipole field.</a:t>
            </a:r>
            <a:endParaRPr lang="de-DE" sz="3600" dirty="0">
              <a:effectLst/>
              <a:latin typeface="Calibri" panose="020F0502020204030204" pitchFamily="34" charset="0"/>
              <a:ea typeface="DengXian"/>
              <a:cs typeface="Times New Roman" panose="02020603050405020304" pitchFamily="18" charset="0"/>
            </a:endParaRPr>
          </a:p>
        </p:txBody>
      </p:sp>
      <p:sp>
        <p:nvSpPr>
          <p:cNvPr id="39" name="Rectangle 38"/>
          <p:cNvSpPr/>
          <p:nvPr/>
        </p:nvSpPr>
        <p:spPr bwMode="auto">
          <a:xfrm>
            <a:off x="538163" y="13580723"/>
            <a:ext cx="29198811" cy="25488773"/>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pitchFamily="18" charset="0"/>
            </a:endParaRPr>
          </a:p>
        </p:txBody>
      </p:sp>
      <p:pic>
        <p:nvPicPr>
          <p:cNvPr id="327" name="Picture 2" descr="M:\SRF_Gun\WebPage\2014 update\3.5 cell new gun\picture\JLabFG_SRF_Gun.png">
            <a:extLst>
              <a:ext uri="{FF2B5EF4-FFF2-40B4-BE49-F238E27FC236}">
                <a16:creationId xmlns:a16="http://schemas.microsoft.com/office/drawing/2014/main" id="{801E0C33-73AD-48D9-B946-86E152C41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5302" y="6586767"/>
            <a:ext cx="12130687" cy="64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 name="组合 327">
            <a:extLst>
              <a:ext uri="{FF2B5EF4-FFF2-40B4-BE49-F238E27FC236}">
                <a16:creationId xmlns:a16="http://schemas.microsoft.com/office/drawing/2014/main" id="{F87E9081-AC03-4CDC-8941-9AB714AFA815}"/>
              </a:ext>
            </a:extLst>
          </p:cNvPr>
          <p:cNvGrpSpPr/>
          <p:nvPr/>
        </p:nvGrpSpPr>
        <p:grpSpPr>
          <a:xfrm>
            <a:off x="1284908" y="15298957"/>
            <a:ext cx="6514502" cy="3898089"/>
            <a:chOff x="480612" y="1175446"/>
            <a:chExt cx="4817616" cy="3613212"/>
          </a:xfrm>
        </p:grpSpPr>
        <p:pic>
          <p:nvPicPr>
            <p:cNvPr id="330" name="图片 329">
              <a:extLst>
                <a:ext uri="{FF2B5EF4-FFF2-40B4-BE49-F238E27FC236}">
                  <a16:creationId xmlns:a16="http://schemas.microsoft.com/office/drawing/2014/main" id="{510ABB9B-5838-4B4F-AE26-5623028FE8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612" y="1175446"/>
              <a:ext cx="4817616" cy="3613212"/>
            </a:xfrm>
            <a:prstGeom prst="rect">
              <a:avLst/>
            </a:prstGeom>
          </p:spPr>
        </p:pic>
        <p:grpSp>
          <p:nvGrpSpPr>
            <p:cNvPr id="331" name="组合 330">
              <a:extLst>
                <a:ext uri="{FF2B5EF4-FFF2-40B4-BE49-F238E27FC236}">
                  <a16:creationId xmlns:a16="http://schemas.microsoft.com/office/drawing/2014/main" id="{CC7D9DEF-91F9-4E12-A240-C2800BE99FEF}"/>
                </a:ext>
              </a:extLst>
            </p:cNvPr>
            <p:cNvGrpSpPr/>
            <p:nvPr/>
          </p:nvGrpSpPr>
          <p:grpSpPr>
            <a:xfrm>
              <a:off x="2495341" y="1892184"/>
              <a:ext cx="1997524" cy="2376940"/>
              <a:chOff x="2414726" y="2427816"/>
              <a:chExt cx="1997524" cy="2376940"/>
            </a:xfrm>
          </p:grpSpPr>
          <p:cxnSp>
            <p:nvCxnSpPr>
              <p:cNvPr id="332" name="直接箭头连接符 331">
                <a:extLst>
                  <a:ext uri="{FF2B5EF4-FFF2-40B4-BE49-F238E27FC236}">
                    <a16:creationId xmlns:a16="http://schemas.microsoft.com/office/drawing/2014/main" id="{E7050016-2E44-4B71-91A8-909FC9907894}"/>
                  </a:ext>
                </a:extLst>
              </p:cNvPr>
              <p:cNvCxnSpPr/>
              <p:nvPr/>
            </p:nvCxnSpPr>
            <p:spPr>
              <a:xfrm>
                <a:off x="2414726" y="3160450"/>
                <a:ext cx="176665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3" name="直接箭头连接符 332">
                <a:extLst>
                  <a:ext uri="{FF2B5EF4-FFF2-40B4-BE49-F238E27FC236}">
                    <a16:creationId xmlns:a16="http://schemas.microsoft.com/office/drawing/2014/main" id="{C19DD052-2611-48B2-9654-AF8FD57C8A68}"/>
                  </a:ext>
                </a:extLst>
              </p:cNvPr>
              <p:cNvCxnSpPr/>
              <p:nvPr/>
            </p:nvCxnSpPr>
            <p:spPr>
              <a:xfrm>
                <a:off x="2414726" y="3142695"/>
                <a:ext cx="0" cy="16334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6" name="直接箭头连接符 335">
                <a:extLst>
                  <a:ext uri="{FF2B5EF4-FFF2-40B4-BE49-F238E27FC236}">
                    <a16:creationId xmlns:a16="http://schemas.microsoft.com/office/drawing/2014/main" id="{399779A3-36A1-4011-9C89-C66AD7E85698}"/>
                  </a:ext>
                </a:extLst>
              </p:cNvPr>
              <p:cNvCxnSpPr/>
              <p:nvPr/>
            </p:nvCxnSpPr>
            <p:spPr>
              <a:xfrm flipV="1">
                <a:off x="2414726" y="2849732"/>
                <a:ext cx="1882066" cy="3107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7" name="文本框 336">
                <a:extLst>
                  <a:ext uri="{FF2B5EF4-FFF2-40B4-BE49-F238E27FC236}">
                    <a16:creationId xmlns:a16="http://schemas.microsoft.com/office/drawing/2014/main" id="{BEFCB45E-07E0-452F-81A1-EBC9BE9FE112}"/>
                  </a:ext>
                </a:extLst>
              </p:cNvPr>
              <p:cNvSpPr txBox="1"/>
              <p:nvPr/>
            </p:nvSpPr>
            <p:spPr>
              <a:xfrm>
                <a:off x="4030414" y="3134380"/>
                <a:ext cx="381836" cy="523220"/>
              </a:xfrm>
              <a:prstGeom prst="rect">
                <a:avLst/>
              </a:prstGeom>
              <a:noFill/>
            </p:spPr>
            <p:txBody>
              <a:bodyPr wrap="none" rtlCol="0">
                <a:spAutoFit/>
              </a:bodyPr>
              <a:lstStyle/>
              <a:p>
                <a:r>
                  <a:rPr lang="en-US" sz="2800" b="1" dirty="0">
                    <a:solidFill>
                      <a:srgbClr val="FF0000"/>
                    </a:solidFill>
                  </a:rPr>
                  <a:t>X</a:t>
                </a:r>
              </a:p>
            </p:txBody>
          </p:sp>
          <p:sp>
            <p:nvSpPr>
              <p:cNvPr id="442" name="文本框 441">
                <a:extLst>
                  <a:ext uri="{FF2B5EF4-FFF2-40B4-BE49-F238E27FC236}">
                    <a16:creationId xmlns:a16="http://schemas.microsoft.com/office/drawing/2014/main" id="{D06C2B96-98F9-46C8-B306-15C834AE2F90}"/>
                  </a:ext>
                </a:extLst>
              </p:cNvPr>
              <p:cNvSpPr txBox="1"/>
              <p:nvPr/>
            </p:nvSpPr>
            <p:spPr>
              <a:xfrm>
                <a:off x="2414726" y="4281536"/>
                <a:ext cx="381836" cy="523220"/>
              </a:xfrm>
              <a:prstGeom prst="rect">
                <a:avLst/>
              </a:prstGeom>
              <a:noFill/>
            </p:spPr>
            <p:txBody>
              <a:bodyPr wrap="none" rtlCol="0">
                <a:spAutoFit/>
              </a:bodyPr>
              <a:lstStyle/>
              <a:p>
                <a:r>
                  <a:rPr lang="en-US" sz="2800" b="1" dirty="0">
                    <a:solidFill>
                      <a:srgbClr val="FF0000"/>
                    </a:solidFill>
                  </a:rPr>
                  <a:t>Y</a:t>
                </a:r>
              </a:p>
            </p:txBody>
          </p:sp>
          <p:sp>
            <p:nvSpPr>
              <p:cNvPr id="443" name="文本框 442">
                <a:extLst>
                  <a:ext uri="{FF2B5EF4-FFF2-40B4-BE49-F238E27FC236}">
                    <a16:creationId xmlns:a16="http://schemas.microsoft.com/office/drawing/2014/main" id="{3077DCF4-0C22-4323-B9E6-EBC95C623192}"/>
                  </a:ext>
                </a:extLst>
              </p:cNvPr>
              <p:cNvSpPr txBox="1"/>
              <p:nvPr/>
            </p:nvSpPr>
            <p:spPr>
              <a:xfrm>
                <a:off x="3972685" y="2427816"/>
                <a:ext cx="356188" cy="523220"/>
              </a:xfrm>
              <a:prstGeom prst="rect">
                <a:avLst/>
              </a:prstGeom>
              <a:noFill/>
            </p:spPr>
            <p:txBody>
              <a:bodyPr wrap="none" rtlCol="0">
                <a:spAutoFit/>
              </a:bodyPr>
              <a:lstStyle/>
              <a:p>
                <a:r>
                  <a:rPr lang="en-US" sz="2800" b="1" dirty="0">
                    <a:solidFill>
                      <a:srgbClr val="FF0000"/>
                    </a:solidFill>
                  </a:rPr>
                  <a:t>Z</a:t>
                </a:r>
              </a:p>
            </p:txBody>
          </p:sp>
        </p:grpSp>
      </p:gr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71EED1A-46F0-4E1D-A152-B5CF8BD8FF75}"/>
                  </a:ext>
                </a:extLst>
              </p:cNvPr>
              <p:cNvSpPr txBox="1"/>
              <p:nvPr/>
            </p:nvSpPr>
            <p:spPr>
              <a:xfrm>
                <a:off x="352862" y="19329378"/>
                <a:ext cx="7675222" cy="10691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𝑟</m:t>
                          </m:r>
                        </m:sub>
                      </m:sSub>
                      <m:r>
                        <a:rPr lang="en-US" sz="2800" i="1">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𝑟</m:t>
                              </m:r>
                            </m:num>
                            <m:den>
                              <m:r>
                                <a:rPr lang="en-US" sz="2800" b="0" i="1" smtClean="0">
                                  <a:latin typeface="Cambria Math" panose="02040503050406030204" pitchFamily="18" charset="0"/>
                                </a:rPr>
                                <m:t>2</m:t>
                              </m:r>
                            </m:den>
                          </m:f>
                        </m:e>
                      </m:d>
                      <m:d>
                        <m:dPr>
                          <m:begChr m:val="["/>
                          <m:endChr m:val="]"/>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𝐵</m:t>
                                  </m:r>
                                </m:e>
                                <m:sub>
                                  <m:r>
                                    <a:rPr lang="en-US" sz="2800" b="0" i="1" smtClean="0">
                                      <a:latin typeface="Cambria Math" panose="02040503050406030204" pitchFamily="18" charset="0"/>
                                      <a:ea typeface="Cambria Math" panose="02040503050406030204" pitchFamily="18" charset="0"/>
                                    </a:rPr>
                                    <m:t>𝑧</m:t>
                                  </m:r>
                                </m:sub>
                              </m:sSub>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𝑧</m:t>
                              </m:r>
                            </m:den>
                          </m:f>
                        </m:e>
                      </m:d>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𝑟</m:t>
                                  </m:r>
                                </m:e>
                                <m:sup>
                                  <m:r>
                                    <a:rPr lang="en-US" sz="2800" b="0" i="1" smtClean="0">
                                      <a:latin typeface="Cambria Math" panose="02040503050406030204" pitchFamily="18" charset="0"/>
                                    </a:rPr>
                                    <m:t>3</m:t>
                                  </m:r>
                                </m:sup>
                              </m:sSup>
                            </m:num>
                            <m:den>
                              <m:r>
                                <a:rPr lang="en-US" sz="2800" b="0" i="1" smtClean="0">
                                  <a:latin typeface="Cambria Math" panose="02040503050406030204" pitchFamily="18" charset="0"/>
                                </a:rPr>
                                <m:t>16</m:t>
                              </m:r>
                            </m:den>
                          </m:f>
                        </m:e>
                      </m:d>
                      <m:d>
                        <m:dPr>
                          <m:begChr m:val="["/>
                          <m:endChr m:val="]"/>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m:t>
                                  </m:r>
                                </m:e>
                                <m:sup>
                                  <m:r>
                                    <a:rPr lang="en-US" sz="2800" b="0" i="1" smtClean="0">
                                      <a:latin typeface="Cambria Math" panose="02040503050406030204" pitchFamily="18" charset="0"/>
                                    </a:rPr>
                                    <m:t>3</m:t>
                                  </m:r>
                                </m:sup>
                              </m:s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𝑟</m:t>
                                  </m:r>
                                </m:sub>
                              </m:sSub>
                            </m:num>
                            <m:den>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𝑧</m:t>
                                  </m:r>
                                </m:e>
                                <m:sup>
                                  <m:r>
                                    <a:rPr lang="en-US" sz="2800" b="0" i="1" smtClean="0">
                                      <a:latin typeface="Cambria Math" panose="02040503050406030204" pitchFamily="18" charset="0"/>
                                      <a:ea typeface="Cambria Math" panose="02040503050406030204" pitchFamily="18" charset="0"/>
                                    </a:rPr>
                                    <m:t>3</m:t>
                                  </m:r>
                                </m:sup>
                              </m:sSup>
                            </m:den>
                          </m:f>
                        </m:e>
                      </m:d>
                      <m:r>
                        <a:rPr lang="en-US" sz="2800" b="0" i="0" smtClean="0">
                          <a:latin typeface="Cambria Math" panose="02040503050406030204" pitchFamily="18" charset="0"/>
                        </a:rPr>
                        <m:t>+…</m:t>
                      </m:r>
                    </m:oMath>
                  </m:oMathPara>
                </a14:m>
                <a:endParaRPr lang="en-US" sz="3200" dirty="0"/>
              </a:p>
            </p:txBody>
          </p:sp>
        </mc:Choice>
        <mc:Fallback xmlns="">
          <p:sp>
            <p:nvSpPr>
              <p:cNvPr id="9" name="文本框 8">
                <a:extLst>
                  <a:ext uri="{FF2B5EF4-FFF2-40B4-BE49-F238E27FC236}">
                    <a16:creationId xmlns:a16="http://schemas.microsoft.com/office/drawing/2014/main" id="{C71EED1A-46F0-4E1D-A152-B5CF8BD8FF75}"/>
                  </a:ext>
                </a:extLst>
              </p:cNvPr>
              <p:cNvSpPr txBox="1">
                <a:spLocks noRot="1" noChangeAspect="1" noMove="1" noResize="1" noEditPoints="1" noAdjustHandles="1" noChangeArrowheads="1" noChangeShapeType="1" noTextEdit="1"/>
              </p:cNvSpPr>
              <p:nvPr/>
            </p:nvSpPr>
            <p:spPr>
              <a:xfrm>
                <a:off x="352862" y="19329378"/>
                <a:ext cx="7675222" cy="106913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3302DC10-605F-43A8-AF3B-C5BFB584901D}"/>
                  </a:ext>
                </a:extLst>
              </p:cNvPr>
              <p:cNvSpPr txBox="1"/>
              <p:nvPr/>
            </p:nvSpPr>
            <p:spPr>
              <a:xfrm>
                <a:off x="655943" y="20441684"/>
                <a:ext cx="7069060" cy="5249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𝐵</m:t>
                          </m:r>
                        </m:e>
                        <m:sub>
                          <m:r>
                            <a:rPr lang="en-US" sz="2800" b="0" i="1" smtClean="0">
                              <a:latin typeface="Cambria Math" panose="02040503050406030204" pitchFamily="18" charset="0"/>
                            </a:rPr>
                            <m:t>𝑟</m:t>
                          </m:r>
                        </m:sub>
                        <m:sup>
                          <m:r>
                            <a:rPr lang="en-US" sz="2800" b="0" i="1" smtClean="0">
                              <a:latin typeface="Cambria Math" panose="02040503050406030204" pitchFamily="18" charset="0"/>
                            </a:rPr>
                            <m:t>2</m:t>
                          </m:r>
                        </m:sup>
                      </m:sSubSup>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𝑘</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𝑟</m:t>
                          </m:r>
                        </m:sub>
                      </m:sSub>
                      <m:d>
                        <m:dPr>
                          <m:begChr m:val="["/>
                          <m:endChr m:val="]"/>
                          <m:ctrlPr>
                            <a:rPr lang="en-US" sz="2800" b="0" i="1" smtClean="0">
                              <a:latin typeface="Cambria Math" panose="02040503050406030204" pitchFamily="18" charset="0"/>
                              <a:ea typeface="Cambria Math" panose="02040503050406030204" pitchFamily="18" charset="0"/>
                            </a:rPr>
                          </m:ctrlPr>
                        </m:dPr>
                        <m:e>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𝑥</m:t>
                                  </m:r>
                                </m:e>
                                <m:sub>
                                  <m:r>
                                    <a:rPr lang="en-US" sz="2800" b="0" i="1" smtClean="0">
                                      <a:latin typeface="Cambria Math" panose="02040503050406030204" pitchFamily="18" charset="0"/>
                                    </a:rPr>
                                    <m:t>0</m:t>
                                  </m:r>
                                </m:sub>
                                <m:sup>
                                  <m:r>
                                    <a:rPr lang="en-US" sz="2800" b="0" i="1" smtClean="0">
                                      <a:latin typeface="Cambria Math" panose="02040503050406030204" pitchFamily="18" charset="0"/>
                                    </a:rPr>
                                    <m:t>𝑧</m:t>
                                  </m:r>
                                </m:sup>
                              </m:sSubSup>
                              <m:r>
                                <a:rPr lang="en-US" sz="2800" b="0" i="1" smtClean="0">
                                  <a:latin typeface="Cambria Math" panose="02040503050406030204" pitchFamily="18" charset="0"/>
                                  <a:ea typeface="Cambria Math" panose="02040503050406030204" pitchFamily="18" charset="0"/>
                                </a:rPr>
                                <m:t>)</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en-US" sz="2800" b="0" i="1" smtClean="0">
                                  <a:latin typeface="Cambria Math" panose="02040503050406030204" pitchFamily="18" charset="0"/>
                                  <a:ea typeface="Cambria Math" panose="02040503050406030204" pitchFamily="18" charset="0"/>
                                </a:rPr>
                                <m:t>−</m:t>
                              </m:r>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𝑦</m:t>
                                  </m:r>
                                </m:e>
                                <m:sub>
                                  <m:r>
                                    <a:rPr lang="en-US" sz="2800" b="0" i="1" smtClean="0">
                                      <a:latin typeface="Cambria Math" panose="02040503050406030204" pitchFamily="18" charset="0"/>
                                    </a:rPr>
                                    <m:t>0</m:t>
                                  </m:r>
                                </m:sub>
                                <m:sup>
                                  <m:r>
                                    <a:rPr lang="en-US" sz="2800" b="0" i="1" smtClean="0">
                                      <a:latin typeface="Cambria Math" panose="02040503050406030204" pitchFamily="18" charset="0"/>
                                    </a:rPr>
                                    <m:t>𝑧</m:t>
                                  </m:r>
                                </m:sup>
                              </m:sSubSup>
                              <m:r>
                                <a:rPr lang="en-US" sz="2800" b="0" i="1" smtClean="0">
                                  <a:latin typeface="Cambria Math" panose="02040503050406030204" pitchFamily="18" charset="0"/>
                                  <a:ea typeface="Cambria Math" panose="02040503050406030204" pitchFamily="18" charset="0"/>
                                </a:rPr>
                                <m:t>)</m:t>
                              </m:r>
                            </m:e>
                            <m:sup>
                              <m:r>
                                <a:rPr lang="en-US" sz="2800" b="0" i="1" smtClean="0">
                                  <a:latin typeface="Cambria Math" panose="02040503050406030204" pitchFamily="18" charset="0"/>
                                  <a:ea typeface="Cambria Math" panose="02040503050406030204" pitchFamily="18" charset="0"/>
                                </a:rPr>
                                <m:t>2</m:t>
                              </m:r>
                            </m:sup>
                          </m:sSup>
                        </m:e>
                      </m:d>
                    </m:oMath>
                  </m:oMathPara>
                </a14:m>
                <a:endParaRPr lang="en-US" sz="3200" dirty="0"/>
              </a:p>
            </p:txBody>
          </p:sp>
        </mc:Choice>
        <mc:Fallback xmlns="">
          <p:sp>
            <p:nvSpPr>
              <p:cNvPr id="37" name="文本框 36">
                <a:extLst>
                  <a:ext uri="{FF2B5EF4-FFF2-40B4-BE49-F238E27FC236}">
                    <a16:creationId xmlns:a16="http://schemas.microsoft.com/office/drawing/2014/main" id="{3302DC10-605F-43A8-AF3B-C5BFB584901D}"/>
                  </a:ext>
                </a:extLst>
              </p:cNvPr>
              <p:cNvSpPr txBox="1">
                <a:spLocks noRot="1" noChangeAspect="1" noMove="1" noResize="1" noEditPoints="1" noAdjustHandles="1" noChangeArrowheads="1" noChangeShapeType="1" noTextEdit="1"/>
              </p:cNvSpPr>
              <p:nvPr/>
            </p:nvSpPr>
            <p:spPr>
              <a:xfrm>
                <a:off x="655943" y="20441684"/>
                <a:ext cx="7069060" cy="5249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693E0260-13B7-4BE6-B16F-79EEA057605F}"/>
                  </a:ext>
                </a:extLst>
              </p:cNvPr>
              <p:cNvSpPr txBox="1"/>
              <p:nvPr/>
            </p:nvSpPr>
            <p:spPr>
              <a:xfrm>
                <a:off x="338685" y="20864148"/>
                <a:ext cx="6699726" cy="14337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𝑧</m:t>
                          </m:r>
                          <m:r>
                            <a:rPr lang="en-US" sz="2800" b="0" i="1" smtClean="0">
                              <a:latin typeface="Cambria Math" panose="02040503050406030204" pitchFamily="18" charset="0"/>
                            </a:rPr>
                            <m:t>,</m:t>
                          </m:r>
                          <m:r>
                            <a:rPr lang="en-US" sz="2800" b="0" i="1" smtClean="0">
                              <a:latin typeface="Cambria Math" panose="02040503050406030204" pitchFamily="18" charset="0"/>
                            </a:rPr>
                            <m:t>𝑟</m:t>
                          </m:r>
                        </m:sub>
                      </m:sSub>
                      <m:r>
                        <a:rPr lang="en-US" sz="2800" i="1" smtClean="0">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𝐵</m:t>
                          </m:r>
                        </m:e>
                        <m:sub>
                          <m:r>
                            <a:rPr lang="en-US" sz="2800" b="0" i="1" smtClean="0">
                              <a:latin typeface="Cambria Math" panose="02040503050406030204" pitchFamily="18" charset="0"/>
                              <a:ea typeface="Cambria Math" panose="02040503050406030204" pitchFamily="18" charset="0"/>
                            </a:rPr>
                            <m:t>𝑧</m:t>
                          </m:r>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d>
                            <m:dPr>
                              <m:ctrlPr>
                                <a:rPr lang="en-US" sz="2800" b="0" i="1" smtClean="0">
                                  <a:latin typeface="Cambria Math" panose="02040503050406030204" pitchFamily="18" charset="0"/>
                                  <a:ea typeface="Cambria Math" panose="02040503050406030204" pitchFamily="18" charset="0"/>
                                </a:rPr>
                              </m:ctrlPr>
                            </m:dPr>
                            <m:e>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𝑟</m:t>
                                  </m:r>
                                </m:num>
                                <m:den>
                                  <m:r>
                                    <a:rPr lang="en-US" sz="2800" b="0" i="1" smtClean="0">
                                      <a:latin typeface="Cambria Math" panose="02040503050406030204" pitchFamily="18" charset="0"/>
                                      <a:ea typeface="Cambria Math" panose="02040503050406030204" pitchFamily="18" charset="0"/>
                                    </a:rPr>
                                    <m:t>4</m:t>
                                  </m:r>
                                </m:den>
                              </m:f>
                            </m:e>
                          </m:d>
                        </m:e>
                        <m:sup>
                          <m:r>
                            <a:rPr lang="en-US" sz="2800" b="0" i="1" smtClean="0">
                              <a:latin typeface="Cambria Math" panose="02040503050406030204" pitchFamily="18" charset="0"/>
                              <a:ea typeface="Cambria Math" panose="02040503050406030204" pitchFamily="18" charset="0"/>
                            </a:rPr>
                            <m:t>2</m:t>
                          </m:r>
                        </m:sup>
                      </m:sSup>
                      <m:d>
                        <m:dPr>
                          <m:begChr m:val="["/>
                          <m:endChr m:val="]"/>
                          <m:ctrlPr>
                            <a:rPr lang="en-US" sz="2800" b="0" i="1" smtClean="0">
                              <a:latin typeface="Cambria Math" panose="02040503050406030204" pitchFamily="18" charset="0"/>
                              <a:ea typeface="Cambria Math" panose="02040503050406030204" pitchFamily="18" charset="0"/>
                            </a:rPr>
                          </m:ctrlPr>
                        </m:dPr>
                        <m:e>
                          <m:f>
                            <m:fPr>
                              <m:ctrlPr>
                                <a:rPr lang="en-US" sz="2800" b="0" i="1" smtClean="0">
                                  <a:latin typeface="Cambria Math" panose="02040503050406030204" pitchFamily="18" charset="0"/>
                                  <a:ea typeface="Cambria Math" panose="02040503050406030204" pitchFamily="18" charset="0"/>
                                </a:rPr>
                              </m:ctrlPr>
                            </m:fPr>
                            <m:num>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m:t>
                                  </m:r>
                                </m:e>
                                <m:sup>
                                  <m:r>
                                    <a:rPr lang="en-US" sz="2800" b="0" i="1" smtClean="0">
                                      <a:latin typeface="Cambria Math" panose="02040503050406030204" pitchFamily="18" charset="0"/>
                                      <a:ea typeface="Cambria Math" panose="02040503050406030204" pitchFamily="18" charset="0"/>
                                    </a:rPr>
                                    <m:t>2</m:t>
                                  </m:r>
                                </m:sup>
                              </m:sSup>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𝐵</m:t>
                                  </m:r>
                                </m:e>
                                <m:sub>
                                  <m:r>
                                    <a:rPr lang="en-US" sz="2800" b="0" i="1" smtClean="0">
                                      <a:latin typeface="Cambria Math" panose="02040503050406030204" pitchFamily="18" charset="0"/>
                                      <a:ea typeface="Cambria Math" panose="02040503050406030204" pitchFamily="18" charset="0"/>
                                    </a:rPr>
                                    <m:t>𝑧</m:t>
                                  </m:r>
                                  <m:r>
                                    <a:rPr lang="en-US" sz="2800" b="0" i="1" smtClean="0">
                                      <a:latin typeface="Cambria Math" panose="02040503050406030204" pitchFamily="18" charset="0"/>
                                      <a:ea typeface="Cambria Math" panose="02040503050406030204" pitchFamily="18" charset="0"/>
                                    </a:rPr>
                                    <m:t>,0</m:t>
                                  </m:r>
                                </m:sub>
                              </m:sSub>
                            </m:num>
                            <m:den>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𝑧</m:t>
                                  </m:r>
                                </m:e>
                                <m:sup>
                                  <m:r>
                                    <a:rPr lang="en-US" sz="2800" b="0" i="1" smtClean="0">
                                      <a:latin typeface="Cambria Math" panose="02040503050406030204" pitchFamily="18" charset="0"/>
                                      <a:ea typeface="Cambria Math" panose="02040503050406030204" pitchFamily="18" charset="0"/>
                                    </a:rPr>
                                    <m:t>2</m:t>
                                  </m:r>
                                </m:sup>
                              </m:sSup>
                            </m:den>
                          </m:f>
                        </m:e>
                      </m:d>
                      <m:r>
                        <a:rPr lang="en-US" sz="2800" b="0" i="1" smtClean="0">
                          <a:latin typeface="Cambria Math" panose="02040503050406030204" pitchFamily="18" charset="0"/>
                          <a:ea typeface="Cambria Math" panose="02040503050406030204" pitchFamily="18" charset="0"/>
                        </a:rPr>
                        <m:t>+…</m:t>
                      </m:r>
                    </m:oMath>
                  </m:oMathPara>
                </a14:m>
                <a:endParaRPr lang="en-US" sz="3200" dirty="0"/>
              </a:p>
              <a:p>
                <a:endParaRPr lang="en-US" dirty="0"/>
              </a:p>
            </p:txBody>
          </p:sp>
        </mc:Choice>
        <mc:Fallback xmlns="">
          <p:sp>
            <p:nvSpPr>
              <p:cNvPr id="40" name="文本框 39">
                <a:extLst>
                  <a:ext uri="{FF2B5EF4-FFF2-40B4-BE49-F238E27FC236}">
                    <a16:creationId xmlns:a16="http://schemas.microsoft.com/office/drawing/2014/main" id="{693E0260-13B7-4BE6-B16F-79EEA057605F}"/>
                  </a:ext>
                </a:extLst>
              </p:cNvPr>
              <p:cNvSpPr txBox="1">
                <a:spLocks noRot="1" noChangeAspect="1" noMove="1" noResize="1" noEditPoints="1" noAdjustHandles="1" noChangeArrowheads="1" noChangeShapeType="1" noTextEdit="1"/>
              </p:cNvSpPr>
              <p:nvPr/>
            </p:nvSpPr>
            <p:spPr>
              <a:xfrm>
                <a:off x="338685" y="20864148"/>
                <a:ext cx="6699726" cy="143379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FE08B200-2E03-44EB-944E-D95AB44D5450}"/>
                  </a:ext>
                </a:extLst>
              </p:cNvPr>
              <p:cNvSpPr txBox="1"/>
              <p:nvPr/>
            </p:nvSpPr>
            <p:spPr>
              <a:xfrm>
                <a:off x="1169943" y="21876052"/>
                <a:ext cx="6159250" cy="550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𝑧</m:t>
                          </m:r>
                          <m:r>
                            <a:rPr lang="en-US" sz="2800" b="0" i="1" smtClean="0">
                              <a:latin typeface="Cambria Math" panose="02040503050406030204" pitchFamily="18" charset="0"/>
                            </a:rPr>
                            <m:t>,</m:t>
                          </m:r>
                          <m:r>
                            <a:rPr lang="en-US" sz="2800" b="0" i="1" smtClean="0">
                              <a:latin typeface="Cambria Math" panose="02040503050406030204" pitchFamily="18" charset="0"/>
                            </a:rPr>
                            <m:t>𝑟</m:t>
                          </m:r>
                        </m:sub>
                      </m:sSub>
                      <m:r>
                        <a:rPr lang="en-US" sz="2800" i="1" smtClean="0">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𝐵</m:t>
                          </m:r>
                        </m:e>
                        <m:sub>
                          <m:r>
                            <a:rPr lang="en-US" sz="2800" b="0" i="1" smtClean="0">
                              <a:latin typeface="Cambria Math" panose="02040503050406030204" pitchFamily="18" charset="0"/>
                              <a:ea typeface="Cambria Math" panose="02040503050406030204" pitchFamily="18" charset="0"/>
                            </a:rPr>
                            <m:t>𝑧</m:t>
                          </m:r>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𝑧</m:t>
                          </m:r>
                        </m:sub>
                      </m:sSub>
                      <m:d>
                        <m:dPr>
                          <m:begChr m:val="["/>
                          <m:endChr m:val="]"/>
                          <m:ctrlPr>
                            <a:rPr lang="en-US" sz="2800" i="1">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𝑥</m:t>
                              </m:r>
                              <m:r>
                                <a:rPr lang="en-US" sz="2800" i="1">
                                  <a:latin typeface="Cambria Math" panose="02040503050406030204" pitchFamily="18" charset="0"/>
                                  <a:ea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𝑥</m:t>
                                  </m:r>
                                </m:e>
                                <m:sub>
                                  <m:r>
                                    <a:rPr lang="en-US" sz="2800" i="1">
                                      <a:latin typeface="Cambria Math" panose="02040503050406030204" pitchFamily="18" charset="0"/>
                                    </a:rPr>
                                    <m:t>0</m:t>
                                  </m:r>
                                </m:sub>
                                <m:sup>
                                  <m:r>
                                    <a:rPr lang="en-US" sz="2800" i="1">
                                      <a:latin typeface="Cambria Math" panose="02040503050406030204" pitchFamily="18" charset="0"/>
                                    </a:rPr>
                                    <m:t>𝑧</m:t>
                                  </m:r>
                                </m:sup>
                              </m:sSubSup>
                              <m:r>
                                <a:rPr lang="en-US" sz="2800" i="1">
                                  <a:latin typeface="Cambria Math" panose="02040503050406030204" pitchFamily="18" charset="0"/>
                                  <a:ea typeface="Cambria Math" panose="02040503050406030204" pitchFamily="18" charset="0"/>
                                </a:rPr>
                                <m:t>)</m:t>
                              </m:r>
                            </m:e>
                            <m:sup>
                              <m:r>
                                <a:rPr lang="en-US" sz="2800" i="1">
                                  <a:latin typeface="Cambria Math" panose="02040503050406030204" pitchFamily="18" charset="0"/>
                                  <a:ea typeface="Cambria Math" panose="02040503050406030204" pitchFamily="18" charset="0"/>
                                </a:rPr>
                                <m:t>2</m:t>
                              </m:r>
                            </m:sup>
                          </m:sSup>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𝑦</m:t>
                              </m:r>
                              <m:r>
                                <a:rPr lang="en-US" sz="2800" i="1">
                                  <a:latin typeface="Cambria Math" panose="02040503050406030204" pitchFamily="18" charset="0"/>
                                  <a:ea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𝑦</m:t>
                                  </m:r>
                                </m:e>
                                <m:sub>
                                  <m:r>
                                    <a:rPr lang="en-US" sz="2800" i="1">
                                      <a:latin typeface="Cambria Math" panose="02040503050406030204" pitchFamily="18" charset="0"/>
                                    </a:rPr>
                                    <m:t>0</m:t>
                                  </m:r>
                                </m:sub>
                                <m:sup>
                                  <m:r>
                                    <a:rPr lang="en-US" sz="2800" i="1">
                                      <a:latin typeface="Cambria Math" panose="02040503050406030204" pitchFamily="18" charset="0"/>
                                    </a:rPr>
                                    <m:t>𝑧</m:t>
                                  </m:r>
                                </m:sup>
                              </m:sSubSup>
                              <m:r>
                                <a:rPr lang="en-US" sz="2800" i="1">
                                  <a:latin typeface="Cambria Math" panose="02040503050406030204" pitchFamily="18" charset="0"/>
                                  <a:ea typeface="Cambria Math" panose="02040503050406030204" pitchFamily="18" charset="0"/>
                                </a:rPr>
                                <m:t>)</m:t>
                              </m:r>
                            </m:e>
                            <m:sup>
                              <m:r>
                                <a:rPr lang="en-US" sz="2800" i="1">
                                  <a:latin typeface="Cambria Math" panose="02040503050406030204" pitchFamily="18" charset="0"/>
                                  <a:ea typeface="Cambria Math" panose="02040503050406030204" pitchFamily="18" charset="0"/>
                                </a:rPr>
                                <m:t>2</m:t>
                              </m:r>
                            </m:sup>
                          </m:sSup>
                        </m:e>
                      </m:d>
                    </m:oMath>
                  </m:oMathPara>
                </a14:m>
                <a:endParaRPr lang="en-US" sz="3200" dirty="0"/>
              </a:p>
            </p:txBody>
          </p:sp>
        </mc:Choice>
        <mc:Fallback xmlns="">
          <p:sp>
            <p:nvSpPr>
              <p:cNvPr id="44" name="文本框 43">
                <a:extLst>
                  <a:ext uri="{FF2B5EF4-FFF2-40B4-BE49-F238E27FC236}">
                    <a16:creationId xmlns:a16="http://schemas.microsoft.com/office/drawing/2014/main" id="{FE08B200-2E03-44EB-944E-D95AB44D5450}"/>
                  </a:ext>
                </a:extLst>
              </p:cNvPr>
              <p:cNvSpPr txBox="1">
                <a:spLocks noRot="1" noChangeAspect="1" noMove="1" noResize="1" noEditPoints="1" noAdjustHandles="1" noChangeArrowheads="1" noChangeShapeType="1" noTextEdit="1"/>
              </p:cNvSpPr>
              <p:nvPr/>
            </p:nvSpPr>
            <p:spPr>
              <a:xfrm>
                <a:off x="1169943" y="21876052"/>
                <a:ext cx="6159250" cy="550792"/>
              </a:xfrm>
              <a:prstGeom prst="rect">
                <a:avLst/>
              </a:prstGeom>
              <a:blipFill>
                <a:blip r:embed="rId11"/>
                <a:stretch>
                  <a:fillRect/>
                </a:stretch>
              </a:blipFill>
            </p:spPr>
            <p:txBody>
              <a:bodyPr/>
              <a:lstStyle/>
              <a:p>
                <a:r>
                  <a:rPr lang="en-US">
                    <a:noFill/>
                  </a:rPr>
                  <a:t> </a:t>
                </a:r>
              </a:p>
            </p:txBody>
          </p:sp>
        </mc:Fallback>
      </mc:AlternateContent>
      <p:pic>
        <p:nvPicPr>
          <p:cNvPr id="471" name="图片 470">
            <a:extLst>
              <a:ext uri="{FF2B5EF4-FFF2-40B4-BE49-F238E27FC236}">
                <a16:creationId xmlns:a16="http://schemas.microsoft.com/office/drawing/2014/main" id="{2384D0B8-67EB-450C-82C1-2D517F7457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54265" y="21985026"/>
            <a:ext cx="3875310" cy="2906483"/>
          </a:xfrm>
          <a:prstGeom prst="rect">
            <a:avLst/>
          </a:prstGeom>
        </p:spPr>
      </p:pic>
      <p:pic>
        <p:nvPicPr>
          <p:cNvPr id="46" name="图片 45">
            <a:extLst>
              <a:ext uri="{FF2B5EF4-FFF2-40B4-BE49-F238E27FC236}">
                <a16:creationId xmlns:a16="http://schemas.microsoft.com/office/drawing/2014/main" id="{A8ACDB4E-FBD0-4047-A019-64D4A7C5F9AC}"/>
              </a:ext>
            </a:extLst>
          </p:cNvPr>
          <p:cNvPicPr>
            <a:picLocks noChangeAspect="1"/>
          </p:cNvPicPr>
          <p:nvPr/>
        </p:nvPicPr>
        <p:blipFill>
          <a:blip r:embed="rId13"/>
          <a:stretch>
            <a:fillRect/>
          </a:stretch>
        </p:blipFill>
        <p:spPr>
          <a:xfrm>
            <a:off x="8530317" y="19443782"/>
            <a:ext cx="7596754" cy="2757298"/>
          </a:xfrm>
          <a:prstGeom prst="rect">
            <a:avLst/>
          </a:prstGeom>
        </p:spPr>
      </p:pic>
      <mc:AlternateContent xmlns:mc="http://schemas.openxmlformats.org/markup-compatibility/2006" xmlns:a14="http://schemas.microsoft.com/office/drawing/2010/main">
        <mc:Choice Requires="a14">
          <p:sp>
            <p:nvSpPr>
              <p:cNvPr id="473" name="文本框 472">
                <a:extLst>
                  <a:ext uri="{FF2B5EF4-FFF2-40B4-BE49-F238E27FC236}">
                    <a16:creationId xmlns:a16="http://schemas.microsoft.com/office/drawing/2014/main" id="{510561BD-A2A8-4B37-8972-0019FC7E2B0D}"/>
                  </a:ext>
                </a:extLst>
              </p:cNvPr>
              <p:cNvSpPr txBox="1"/>
              <p:nvPr/>
            </p:nvSpPr>
            <p:spPr>
              <a:xfrm>
                <a:off x="1316449" y="22632307"/>
                <a:ext cx="6758197" cy="2062103"/>
              </a:xfrm>
              <a:prstGeom prst="rect">
                <a:avLst/>
              </a:prstGeom>
              <a:noFill/>
            </p:spPr>
            <p:txBody>
              <a:bodyPr wrap="square" rtlCol="0">
                <a:spAutoFit/>
              </a:bodyPr>
              <a:lstStyle/>
              <a:p>
                <a:r>
                  <a:rPr lang="en-US" sz="3200" dirty="0"/>
                  <a:t>X center: 15.329 mm,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=1.251 </m:t>
                    </m:r>
                    <m:r>
                      <a:rPr lang="en-US" sz="3200" b="0" i="1" smtClean="0">
                        <a:latin typeface="Cambria Math" panose="02040503050406030204" pitchFamily="18" charset="0"/>
                        <a:ea typeface="Cambria Math" panose="02040503050406030204" pitchFamily="18" charset="0"/>
                      </a:rPr>
                      <m:t>𝑚𝑚</m:t>
                    </m:r>
                  </m:oMath>
                </a14:m>
                <a:endParaRPr lang="en-US" sz="3200" dirty="0"/>
              </a:p>
              <a:p>
                <a:r>
                  <a:rPr lang="en-US" sz="3200" dirty="0"/>
                  <a:t>Y center: 63.404 mm,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=0.846 </m:t>
                    </m:r>
                    <m:r>
                      <a:rPr lang="en-US" sz="3200" b="0" i="1" smtClean="0">
                        <a:latin typeface="Cambria Math" panose="02040503050406030204" pitchFamily="18" charset="0"/>
                        <a:ea typeface="Cambria Math" panose="02040503050406030204" pitchFamily="18" charset="0"/>
                      </a:rPr>
                      <m:t>𝑚𝑚</m:t>
                    </m:r>
                  </m:oMath>
                </a14:m>
                <a:endParaRPr lang="en-US" sz="3200" dirty="0"/>
              </a:p>
              <a:p>
                <a:r>
                  <a:rPr lang="en-US" sz="3200" dirty="0"/>
                  <a:t>x-z plane rotate angle: -0.00846 deg</a:t>
                </a:r>
              </a:p>
              <a:p>
                <a:r>
                  <a:rPr lang="en-US" sz="3200" dirty="0"/>
                  <a:t>y-z plane rotate angle: 0.279 deg</a:t>
                </a:r>
              </a:p>
            </p:txBody>
          </p:sp>
        </mc:Choice>
        <mc:Fallback xmlns="">
          <p:sp>
            <p:nvSpPr>
              <p:cNvPr id="473" name="文本框 472">
                <a:extLst>
                  <a:ext uri="{FF2B5EF4-FFF2-40B4-BE49-F238E27FC236}">
                    <a16:creationId xmlns:a16="http://schemas.microsoft.com/office/drawing/2014/main" id="{510561BD-A2A8-4B37-8972-0019FC7E2B0D}"/>
                  </a:ext>
                </a:extLst>
              </p:cNvPr>
              <p:cNvSpPr txBox="1">
                <a:spLocks noRot="1" noChangeAspect="1" noMove="1" noResize="1" noEditPoints="1" noAdjustHandles="1" noChangeArrowheads="1" noChangeShapeType="1" noTextEdit="1"/>
              </p:cNvSpPr>
              <p:nvPr/>
            </p:nvSpPr>
            <p:spPr>
              <a:xfrm>
                <a:off x="1316449" y="22632307"/>
                <a:ext cx="6758197" cy="2062103"/>
              </a:xfrm>
              <a:prstGeom prst="rect">
                <a:avLst/>
              </a:prstGeom>
              <a:blipFill>
                <a:blip r:embed="rId14"/>
                <a:stretch>
                  <a:fillRect l="-2344" t="-4142" b="-8580"/>
                </a:stretch>
              </a:blipFill>
            </p:spPr>
            <p:txBody>
              <a:bodyPr/>
              <a:lstStyle/>
              <a:p>
                <a:r>
                  <a:rPr lang="en-US">
                    <a:noFill/>
                  </a:rPr>
                  <a:t> </a:t>
                </a:r>
              </a:p>
            </p:txBody>
          </p:sp>
        </mc:Fallback>
      </mc:AlternateContent>
      <p:sp>
        <p:nvSpPr>
          <p:cNvPr id="283" name="Rectangle 282"/>
          <p:cNvSpPr/>
          <p:nvPr/>
        </p:nvSpPr>
        <p:spPr bwMode="auto">
          <a:xfrm>
            <a:off x="750550" y="14542865"/>
            <a:ext cx="15305434" cy="10416669"/>
          </a:xfrm>
          <a:prstGeom prst="rect">
            <a:avLst/>
          </a:prstGeom>
          <a:noFill/>
          <a:ln w="19050">
            <a:solidFill>
              <a:srgbClr val="0070C0"/>
            </a:solidFill>
            <a:prstDash val="lg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84" name="Rectangle 283"/>
          <p:cNvSpPr/>
          <p:nvPr/>
        </p:nvSpPr>
        <p:spPr bwMode="auto">
          <a:xfrm>
            <a:off x="16247853" y="14542865"/>
            <a:ext cx="13264943" cy="10427845"/>
          </a:xfrm>
          <a:prstGeom prst="rect">
            <a:avLst/>
          </a:prstGeom>
          <a:noFill/>
          <a:ln w="19050">
            <a:solidFill>
              <a:srgbClr val="0070C0"/>
            </a:solidFill>
            <a:prstDash val="lg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53" name="图片 52">
            <a:extLst>
              <a:ext uri="{FF2B5EF4-FFF2-40B4-BE49-F238E27FC236}">
                <a16:creationId xmlns:a16="http://schemas.microsoft.com/office/drawing/2014/main" id="{0A5BA528-DECE-4F14-A8D5-59E5D4F79693}"/>
              </a:ext>
            </a:extLst>
          </p:cNvPr>
          <p:cNvPicPr>
            <a:picLocks noChangeAspect="1"/>
          </p:cNvPicPr>
          <p:nvPr/>
        </p:nvPicPr>
        <p:blipFill>
          <a:blip r:embed="rId15"/>
          <a:stretch>
            <a:fillRect/>
          </a:stretch>
        </p:blipFill>
        <p:spPr>
          <a:xfrm>
            <a:off x="16353104" y="16587428"/>
            <a:ext cx="3409950" cy="2809875"/>
          </a:xfrm>
          <a:prstGeom prst="rect">
            <a:avLst/>
          </a:prstGeom>
        </p:spPr>
      </p:pic>
      <p:sp>
        <p:nvSpPr>
          <p:cNvPr id="54" name="文本框 53">
            <a:extLst>
              <a:ext uri="{FF2B5EF4-FFF2-40B4-BE49-F238E27FC236}">
                <a16:creationId xmlns:a16="http://schemas.microsoft.com/office/drawing/2014/main" id="{050417D2-6C1C-4174-A264-E19D27CC54FF}"/>
              </a:ext>
            </a:extLst>
          </p:cNvPr>
          <p:cNvSpPr txBox="1"/>
          <p:nvPr/>
        </p:nvSpPr>
        <p:spPr>
          <a:xfrm>
            <a:off x="16767316" y="15199069"/>
            <a:ext cx="1749197" cy="461665"/>
          </a:xfrm>
          <a:prstGeom prst="rect">
            <a:avLst/>
          </a:prstGeom>
          <a:noFill/>
        </p:spPr>
        <p:txBody>
          <a:bodyPr wrap="none" rtlCol="0">
            <a:spAutoFit/>
          </a:bodyPr>
          <a:lstStyle/>
          <a:p>
            <a:r>
              <a:rPr lang="en-US" b="1" dirty="0">
                <a:solidFill>
                  <a:srgbClr val="FF0000"/>
                </a:solidFill>
              </a:rPr>
              <a:t>Method one</a:t>
            </a:r>
          </a:p>
        </p:txBody>
      </p:sp>
      <p:grpSp>
        <p:nvGrpSpPr>
          <p:cNvPr id="474" name="组合 473">
            <a:extLst>
              <a:ext uri="{FF2B5EF4-FFF2-40B4-BE49-F238E27FC236}">
                <a16:creationId xmlns:a16="http://schemas.microsoft.com/office/drawing/2014/main" id="{22610675-0888-4A92-B1AF-0DA3A107F4AF}"/>
              </a:ext>
            </a:extLst>
          </p:cNvPr>
          <p:cNvGrpSpPr/>
          <p:nvPr/>
        </p:nvGrpSpPr>
        <p:grpSpPr>
          <a:xfrm>
            <a:off x="20194350" y="16292497"/>
            <a:ext cx="8820817" cy="3576735"/>
            <a:chOff x="4560352" y="3271016"/>
            <a:chExt cx="7059625" cy="2907473"/>
          </a:xfrm>
        </p:grpSpPr>
        <mc:AlternateContent xmlns:mc="http://schemas.openxmlformats.org/markup-compatibility/2006" xmlns:a14="http://schemas.microsoft.com/office/drawing/2010/main">
          <mc:Choice Requires="a14">
            <p:sp>
              <p:nvSpPr>
                <p:cNvPr id="475" name="TextBox 90">
                  <a:extLst>
                    <a:ext uri="{FF2B5EF4-FFF2-40B4-BE49-F238E27FC236}">
                      <a16:creationId xmlns:a16="http://schemas.microsoft.com/office/drawing/2014/main" id="{DBD28062-E40B-4D5F-9B0E-771D87FC24FB}"/>
                    </a:ext>
                  </a:extLst>
                </p:cNvPr>
                <p:cNvSpPr txBox="1"/>
                <p:nvPr/>
              </p:nvSpPr>
              <p:spPr>
                <a:xfrm>
                  <a:off x="4571993" y="3271016"/>
                  <a:ext cx="5997910" cy="8185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𝑟</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0</m:t>
                                </m:r>
                              </m:sub>
                            </m:sSub>
                          </m:e>
                        </m:d>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𝐵</m:t>
                                </m:r>
                              </m:e>
                              <m:sub>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0</m:t>
                                </m:r>
                              </m:sub>
                            </m:sSub>
                          </m:e>
                        </m:d>
                        <m:nary>
                          <m:naryPr>
                            <m:chr m:val="∑"/>
                            <m:ctrlPr>
                              <a:rPr lang="en-US"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up>
                            <m:r>
                              <a:rPr lang="en-US" i="1" smtClean="0">
                                <a:latin typeface="Cambria Math" panose="02040503050406030204" pitchFamily="18" charset="0"/>
                                <a:ea typeface="Cambria Math" panose="02040503050406030204" pitchFamily="18" charset="0"/>
                              </a:rPr>
                              <m:t>∞</m:t>
                            </m:r>
                          </m:sup>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𝑛</m:t>
                                </m:r>
                              </m:sup>
                            </m:sSup>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𝑛</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𝜃</m:t>
                                        </m:r>
                                      </m:e>
                                    </m:d>
                                  </m:e>
                                </m:func>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𝑛</m:t>
                                    </m:r>
                                  </m:sub>
                                </m:sSub>
                                <m:r>
                                  <m:rPr>
                                    <m:sty m:val="p"/>
                                  </m:rPr>
                                  <a:rPr lang="en-US" b="0" i="0" smtClean="0">
                                    <a:latin typeface="Cambria Math" panose="02040503050406030204" pitchFamily="18" charset="0"/>
                                    <a:ea typeface="Cambria Math" panose="02040503050406030204" pitchFamily="18" charset="0"/>
                                  </a:rPr>
                                  <m:t>sin</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e>
                            </m:d>
                          </m:e>
                        </m:nary>
                      </m:oMath>
                    </m:oMathPara>
                  </a14:m>
                  <a:endParaRPr lang="de-DE" dirty="0"/>
                </a:p>
              </p:txBody>
            </p:sp>
          </mc:Choice>
          <mc:Fallback xmlns="">
            <p:sp>
              <p:nvSpPr>
                <p:cNvPr id="475" name="TextBox 90">
                  <a:extLst>
                    <a:ext uri="{FF2B5EF4-FFF2-40B4-BE49-F238E27FC236}">
                      <a16:creationId xmlns:a16="http://schemas.microsoft.com/office/drawing/2014/main" id="{DBD28062-E40B-4D5F-9B0E-771D87FC24FB}"/>
                    </a:ext>
                  </a:extLst>
                </p:cNvPr>
                <p:cNvSpPr txBox="1">
                  <a:spLocks noRot="1" noChangeAspect="1" noMove="1" noResize="1" noEditPoints="1" noAdjustHandles="1" noChangeArrowheads="1" noChangeShapeType="1" noTextEdit="1"/>
                </p:cNvSpPr>
                <p:nvPr/>
              </p:nvSpPr>
              <p:spPr>
                <a:xfrm>
                  <a:off x="4571993" y="3271016"/>
                  <a:ext cx="5997910" cy="818581"/>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6" name="TextBox 91">
                  <a:extLst>
                    <a:ext uri="{FF2B5EF4-FFF2-40B4-BE49-F238E27FC236}">
                      <a16:creationId xmlns:a16="http://schemas.microsoft.com/office/drawing/2014/main" id="{3910B969-0F2C-4571-A5C1-8CC82BD03F31}"/>
                    </a:ext>
                  </a:extLst>
                </p:cNvPr>
                <p:cNvSpPr txBox="1"/>
                <p:nvPr/>
              </p:nvSpPr>
              <p:spPr>
                <a:xfrm>
                  <a:off x="4560352" y="4113098"/>
                  <a:ext cx="7059625" cy="369332"/>
                </a:xfrm>
                <a:prstGeom prst="rect">
                  <a:avLst/>
                </a:prstGeom>
                <a:noFill/>
              </p:spPr>
              <p:txBody>
                <a:bodyPr wrap="none" rtlCol="0">
                  <a:spAutoFit/>
                </a:bodyPr>
                <a:lstStyle/>
                <a:p>
                  <a14:m>
                    <m:oMath xmlns:m="http://schemas.openxmlformats.org/officeDocument/2006/math">
                      <m:sSub>
                        <m:sSubPr>
                          <m:ctrlPr>
                            <a:rPr lang="de-DE"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𝑛</m:t>
                          </m:r>
                        </m:sub>
                      </m:sSub>
                    </m:oMath>
                  </a14:m>
                  <a:r>
                    <a:rPr lang="de-DE" dirty="0"/>
                    <a:t> </a:t>
                  </a:r>
                  <a:r>
                    <a:rPr lang="de-DE" dirty="0" err="1"/>
                    <a:t>are</a:t>
                  </a:r>
                  <a:r>
                    <a:rPr lang="de-DE" dirty="0"/>
                    <a:t> </a:t>
                  </a:r>
                  <a:r>
                    <a:rPr lang="de-DE" dirty="0" err="1"/>
                    <a:t>the</a:t>
                  </a:r>
                  <a:r>
                    <a:rPr lang="de-DE" dirty="0"/>
                    <a:t> </a:t>
                  </a:r>
                  <a:r>
                    <a:rPr lang="de-DE" dirty="0" err="1"/>
                    <a:t>skew</a:t>
                  </a:r>
                  <a:r>
                    <a:rPr lang="de-DE" dirty="0"/>
                    <a:t> </a:t>
                  </a:r>
                  <a:r>
                    <a:rPr lang="de-DE" dirty="0" err="1"/>
                    <a:t>and</a:t>
                  </a:r>
                  <a:r>
                    <a:rPr lang="de-DE" dirty="0"/>
                    <a:t> normal 2(n+1)-pole </a:t>
                  </a:r>
                  <a:r>
                    <a:rPr lang="de-DE" dirty="0" err="1"/>
                    <a:t>coefficients</a:t>
                  </a:r>
                  <a:r>
                    <a:rPr lang="de-DE" dirty="0"/>
                    <a:t>, </a:t>
                  </a:r>
                  <a:r>
                    <a:rPr lang="de-DE" dirty="0" err="1"/>
                    <a:t>respectively</a:t>
                  </a:r>
                  <a:r>
                    <a:rPr lang="de-DE" dirty="0"/>
                    <a:t>.</a:t>
                  </a:r>
                </a:p>
              </p:txBody>
            </p:sp>
          </mc:Choice>
          <mc:Fallback xmlns="">
            <p:sp>
              <p:nvSpPr>
                <p:cNvPr id="93" name="TextBox 91">
                  <a:extLst>
                    <a:ext uri="{FF2B5EF4-FFF2-40B4-BE49-F238E27FC236}">
                      <a16:creationId xmlns:a16="http://schemas.microsoft.com/office/drawing/2014/main" id="{7B0A3C82-DF39-4FEF-9FF9-F67E688A620E}"/>
                    </a:ext>
                  </a:extLst>
                </p:cNvPr>
                <p:cNvSpPr txBox="1">
                  <a:spLocks noRot="1" noChangeAspect="1" noMove="1" noResize="1" noEditPoints="1" noAdjustHandles="1" noChangeArrowheads="1" noChangeShapeType="1" noTextEdit="1"/>
                </p:cNvSpPr>
                <p:nvPr/>
              </p:nvSpPr>
              <p:spPr>
                <a:xfrm>
                  <a:off x="4560352" y="4113098"/>
                  <a:ext cx="7059625" cy="369332"/>
                </a:xfrm>
                <a:prstGeom prst="rect">
                  <a:avLst/>
                </a:prstGeom>
                <a:blipFill>
                  <a:blip r:embed="rId24"/>
                  <a:stretch>
                    <a:fillRect t="-10000" r="-60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7" name="Rectangle 92">
                  <a:extLst>
                    <a:ext uri="{FF2B5EF4-FFF2-40B4-BE49-F238E27FC236}">
                      <a16:creationId xmlns:a16="http://schemas.microsoft.com/office/drawing/2014/main" id="{35208B98-4F29-4D06-A9DA-CA966CC1ABD4}"/>
                    </a:ext>
                  </a:extLst>
                </p:cNvPr>
                <p:cNvSpPr/>
                <p:nvPr/>
              </p:nvSpPr>
              <p:spPr>
                <a:xfrm>
                  <a:off x="4560352" y="4458369"/>
                  <a:ext cx="3694601" cy="8714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𝑀</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sup>
                            </m:sSup>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𝑚</m:t>
                            </m:r>
                            <m:r>
                              <a:rPr lang="en-US" b="0" i="1" smtClean="0">
                                <a:latin typeface="Cambria Math" panose="02040503050406030204" pitchFamily="18" charset="0"/>
                              </a:rPr>
                              <m:t>=0</m:t>
                            </m:r>
                          </m:sub>
                          <m:sup>
                            <m:r>
                              <a:rPr lang="en-US" b="0" i="1" smtClean="0">
                                <a:latin typeface="Cambria Math" panose="02040503050406030204" pitchFamily="18" charset="0"/>
                              </a:rPr>
                              <m:t>𝑀</m:t>
                            </m:r>
                            <m:r>
                              <a:rPr lang="en-US" b="0" i="1" smtClean="0">
                                <a:latin typeface="Cambria Math" panose="02040503050406030204" pitchFamily="18" charset="0"/>
                              </a:rPr>
                              <m:t>−1</m:t>
                            </m:r>
                          </m:sup>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𝑚</m:t>
                                    </m:r>
                                  </m:sub>
                                </m:sSub>
                              </m:e>
                            </m:d>
                            <m:r>
                              <m:rPr>
                                <m:sty m:val="p"/>
                              </m:rPr>
                              <a:rPr lang="en-US" b="0" i="0" smtClean="0">
                                <a:latin typeface="Cambria Math" panose="02040503050406030204" pitchFamily="18" charset="0"/>
                              </a:rPr>
                              <m:t>sin</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𝑛𝑚</m:t>
                                </m:r>
                              </m:num>
                              <m:den>
                                <m:r>
                                  <a:rPr lang="en-US" b="0" i="1" smtClean="0">
                                    <a:latin typeface="Cambria Math" panose="02040503050406030204" pitchFamily="18" charset="0"/>
                                  </a:rPr>
                                  <m:t>𝑀</m:t>
                                </m:r>
                              </m:den>
                            </m:f>
                            <m:r>
                              <a:rPr lang="en-US" b="0" i="1" smtClean="0">
                                <a:latin typeface="Cambria Math" panose="02040503050406030204" pitchFamily="18" charset="0"/>
                              </a:rPr>
                              <m:t>)</m:t>
                            </m:r>
                          </m:e>
                        </m:nary>
                      </m:oMath>
                    </m:oMathPara>
                  </a14:m>
                  <a:endParaRPr lang="de-DE" dirty="0"/>
                </a:p>
              </p:txBody>
            </p:sp>
          </mc:Choice>
          <mc:Fallback xmlns="">
            <p:sp>
              <p:nvSpPr>
                <p:cNvPr id="94" name="Rectangle 92">
                  <a:extLst>
                    <a:ext uri="{FF2B5EF4-FFF2-40B4-BE49-F238E27FC236}">
                      <a16:creationId xmlns:a16="http://schemas.microsoft.com/office/drawing/2014/main" id="{7BBC5813-0160-46D4-9359-463897634457}"/>
                    </a:ext>
                  </a:extLst>
                </p:cNvPr>
                <p:cNvSpPr>
                  <a:spLocks noRot="1" noChangeAspect="1" noMove="1" noResize="1" noEditPoints="1" noAdjustHandles="1" noChangeArrowheads="1" noChangeShapeType="1" noTextEdit="1"/>
                </p:cNvSpPr>
                <p:nvPr/>
              </p:nvSpPr>
              <p:spPr>
                <a:xfrm>
                  <a:off x="4560352" y="4458369"/>
                  <a:ext cx="3694601" cy="871457"/>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8" name="Rectangle 93">
                  <a:extLst>
                    <a:ext uri="{FF2B5EF4-FFF2-40B4-BE49-F238E27FC236}">
                      <a16:creationId xmlns:a16="http://schemas.microsoft.com/office/drawing/2014/main" id="{FFE77983-CC55-4EBF-AE45-F3CE065B8DBE}"/>
                    </a:ext>
                  </a:extLst>
                </p:cNvPr>
                <p:cNvSpPr/>
                <p:nvPr/>
              </p:nvSpPr>
              <p:spPr>
                <a:xfrm>
                  <a:off x="4560352" y="5307032"/>
                  <a:ext cx="3502947" cy="8714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𝑀</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𝐵</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sup>
                            </m:sSup>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𝑚</m:t>
                            </m:r>
                            <m:r>
                              <a:rPr lang="en-US" b="0" i="1" smtClean="0">
                                <a:latin typeface="Cambria Math" panose="02040503050406030204" pitchFamily="18" charset="0"/>
                              </a:rPr>
                              <m:t>=0</m:t>
                            </m:r>
                          </m:sub>
                          <m:sup>
                            <m:r>
                              <a:rPr lang="en-US" b="0" i="1" smtClean="0">
                                <a:latin typeface="Cambria Math" panose="02040503050406030204" pitchFamily="18" charset="0"/>
                              </a:rPr>
                              <m:t>𝑀</m:t>
                            </m:r>
                            <m:r>
                              <a:rPr lang="en-US" b="0" i="1" smtClean="0">
                                <a:latin typeface="Cambria Math" panose="02040503050406030204" pitchFamily="18" charset="0"/>
                              </a:rPr>
                              <m:t>−1</m:t>
                            </m:r>
                          </m:sup>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𝑚</m:t>
                                    </m:r>
                                  </m:sub>
                                </m:sSub>
                              </m:e>
                            </m:d>
                            <m:r>
                              <m:rPr>
                                <m:sty m:val="p"/>
                              </m:rPr>
                              <a:rPr lang="en-US" b="0" i="0" smtClean="0">
                                <a:latin typeface="Cambria Math" panose="02040503050406030204" pitchFamily="18" charset="0"/>
                              </a:rPr>
                              <m:t>cos</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𝑛𝑚</m:t>
                                </m:r>
                              </m:num>
                              <m:den>
                                <m:r>
                                  <a:rPr lang="en-US" b="0" i="1" smtClean="0">
                                    <a:latin typeface="Cambria Math" panose="02040503050406030204" pitchFamily="18" charset="0"/>
                                  </a:rPr>
                                  <m:t>𝑀</m:t>
                                </m:r>
                              </m:den>
                            </m:f>
                            <m:r>
                              <a:rPr lang="en-US" b="0" i="1" smtClean="0">
                                <a:latin typeface="Cambria Math" panose="02040503050406030204" pitchFamily="18" charset="0"/>
                              </a:rPr>
                              <m:t>)</m:t>
                            </m:r>
                          </m:e>
                        </m:nary>
                      </m:oMath>
                    </m:oMathPara>
                  </a14:m>
                  <a:endParaRPr lang="de-DE" dirty="0"/>
                </a:p>
              </p:txBody>
            </p:sp>
          </mc:Choice>
          <mc:Fallback xmlns="">
            <p:sp>
              <p:nvSpPr>
                <p:cNvPr id="95" name="Rectangle 93">
                  <a:extLst>
                    <a:ext uri="{FF2B5EF4-FFF2-40B4-BE49-F238E27FC236}">
                      <a16:creationId xmlns:a16="http://schemas.microsoft.com/office/drawing/2014/main" id="{095BE76C-C0E1-4169-8A3F-E2ED362EF7FC}"/>
                    </a:ext>
                  </a:extLst>
                </p:cNvPr>
                <p:cNvSpPr>
                  <a:spLocks noRot="1" noChangeAspect="1" noMove="1" noResize="1" noEditPoints="1" noAdjustHandles="1" noChangeArrowheads="1" noChangeShapeType="1" noTextEdit="1"/>
                </p:cNvSpPr>
                <p:nvPr/>
              </p:nvSpPr>
              <p:spPr>
                <a:xfrm>
                  <a:off x="4560352" y="5307032"/>
                  <a:ext cx="3502947" cy="871457"/>
                </a:xfrm>
                <a:prstGeom prst="rect">
                  <a:avLst/>
                </a:prstGeom>
                <a:blipFill>
                  <a:blip r:embed="rId26"/>
                  <a:stretch>
                    <a:fillRect/>
                  </a:stretch>
                </a:blipFill>
              </p:spPr>
              <p:txBody>
                <a:bodyPr/>
                <a:lstStyle/>
                <a:p>
                  <a:r>
                    <a:rPr lang="en-US">
                      <a:noFill/>
                    </a:rPr>
                    <a:t> </a:t>
                  </a:r>
                </a:p>
              </p:txBody>
            </p:sp>
          </mc:Fallback>
        </mc:AlternateContent>
      </p:grpSp>
      <p:sp>
        <p:nvSpPr>
          <p:cNvPr id="479" name="文本框 478">
            <a:extLst>
              <a:ext uri="{FF2B5EF4-FFF2-40B4-BE49-F238E27FC236}">
                <a16:creationId xmlns:a16="http://schemas.microsoft.com/office/drawing/2014/main" id="{319F70FC-3D8D-40A8-9581-44C8DD6699AD}"/>
              </a:ext>
            </a:extLst>
          </p:cNvPr>
          <p:cNvSpPr txBox="1"/>
          <p:nvPr/>
        </p:nvSpPr>
        <p:spPr>
          <a:xfrm>
            <a:off x="16869791" y="19765098"/>
            <a:ext cx="1766830" cy="461665"/>
          </a:xfrm>
          <a:prstGeom prst="rect">
            <a:avLst/>
          </a:prstGeom>
          <a:noFill/>
        </p:spPr>
        <p:txBody>
          <a:bodyPr wrap="none" rtlCol="0">
            <a:spAutoFit/>
          </a:bodyPr>
          <a:lstStyle/>
          <a:p>
            <a:r>
              <a:rPr lang="en-US" b="1" dirty="0">
                <a:solidFill>
                  <a:srgbClr val="FF0000"/>
                </a:solidFill>
              </a:rPr>
              <a:t>Method two</a:t>
            </a:r>
          </a:p>
        </p:txBody>
      </p:sp>
      <p:sp>
        <p:nvSpPr>
          <p:cNvPr id="55" name="文本框 54">
            <a:extLst>
              <a:ext uri="{FF2B5EF4-FFF2-40B4-BE49-F238E27FC236}">
                <a16:creationId xmlns:a16="http://schemas.microsoft.com/office/drawing/2014/main" id="{DDD0086C-D588-4387-B83B-FEAE3E5DD05E}"/>
              </a:ext>
            </a:extLst>
          </p:cNvPr>
          <p:cNvSpPr txBox="1"/>
          <p:nvPr/>
        </p:nvSpPr>
        <p:spPr>
          <a:xfrm>
            <a:off x="16785278" y="15766816"/>
            <a:ext cx="9178090" cy="461665"/>
          </a:xfrm>
          <a:prstGeom prst="rect">
            <a:avLst/>
          </a:prstGeom>
          <a:noFill/>
        </p:spPr>
        <p:txBody>
          <a:bodyPr wrap="none" rtlCol="0">
            <a:spAutoFit/>
          </a:bodyPr>
          <a:lstStyle/>
          <a:p>
            <a:r>
              <a:rPr lang="en-US" dirty="0"/>
              <a:t>Analyze the solenoid field from </a:t>
            </a:r>
            <a:r>
              <a:rPr lang="en-US" b="0" i="0" dirty="0">
                <a:solidFill>
                  <a:srgbClr val="000000"/>
                </a:solidFill>
                <a:effectLst/>
                <a:latin typeface="Linux Libertine"/>
              </a:rPr>
              <a:t>Laplace's equation </a:t>
            </a:r>
            <a:r>
              <a:rPr lang="en-US" dirty="0"/>
              <a:t> using Fourier series.</a:t>
            </a:r>
          </a:p>
        </p:txBody>
      </p:sp>
      <p:sp>
        <p:nvSpPr>
          <p:cNvPr id="509" name="文本框 508">
            <a:extLst>
              <a:ext uri="{FF2B5EF4-FFF2-40B4-BE49-F238E27FC236}">
                <a16:creationId xmlns:a16="http://schemas.microsoft.com/office/drawing/2014/main" id="{D517BAE1-46C9-441E-B931-6F0B931A9C00}"/>
              </a:ext>
            </a:extLst>
          </p:cNvPr>
          <p:cNvSpPr txBox="1"/>
          <p:nvPr/>
        </p:nvSpPr>
        <p:spPr>
          <a:xfrm>
            <a:off x="16767316" y="20339012"/>
            <a:ext cx="11263020" cy="461665"/>
          </a:xfrm>
          <a:prstGeom prst="rect">
            <a:avLst/>
          </a:prstGeom>
          <a:noFill/>
        </p:spPr>
        <p:txBody>
          <a:bodyPr wrap="none" rtlCol="0">
            <a:spAutoFit/>
          </a:bodyPr>
          <a:lstStyle/>
          <a:p>
            <a:r>
              <a:rPr lang="en-US" dirty="0"/>
              <a:t>Linear fitting using the feature of the field depending on the  cartesian coordinate system.  </a:t>
            </a:r>
          </a:p>
        </p:txBody>
      </p:sp>
      <p:grpSp>
        <p:nvGrpSpPr>
          <p:cNvPr id="17" name="组合 16">
            <a:extLst>
              <a:ext uri="{FF2B5EF4-FFF2-40B4-BE49-F238E27FC236}">
                <a16:creationId xmlns:a16="http://schemas.microsoft.com/office/drawing/2014/main" id="{3E43A95A-1039-4C8E-A147-D43F4497415C}"/>
              </a:ext>
            </a:extLst>
          </p:cNvPr>
          <p:cNvGrpSpPr/>
          <p:nvPr/>
        </p:nvGrpSpPr>
        <p:grpSpPr>
          <a:xfrm>
            <a:off x="18632614" y="21162389"/>
            <a:ext cx="8326732" cy="3384084"/>
            <a:chOff x="18632614" y="21162389"/>
            <a:chExt cx="8326732" cy="3384084"/>
          </a:xfrm>
        </p:grpSpPr>
        <p:grpSp>
          <p:nvGrpSpPr>
            <p:cNvPr id="480" name="组合 479">
              <a:extLst>
                <a:ext uri="{FF2B5EF4-FFF2-40B4-BE49-F238E27FC236}">
                  <a16:creationId xmlns:a16="http://schemas.microsoft.com/office/drawing/2014/main" id="{395522D2-F9D3-4C0E-AE06-E2F4AA19E30B}"/>
                </a:ext>
              </a:extLst>
            </p:cNvPr>
            <p:cNvGrpSpPr/>
            <p:nvPr/>
          </p:nvGrpSpPr>
          <p:grpSpPr>
            <a:xfrm>
              <a:off x="18632614" y="21162389"/>
              <a:ext cx="7664558" cy="2185982"/>
              <a:chOff x="347145" y="1206098"/>
              <a:chExt cx="3927696" cy="1741053"/>
            </a:xfrm>
          </p:grpSpPr>
          <mc:AlternateContent xmlns:mc="http://schemas.openxmlformats.org/markup-compatibility/2006" xmlns:a14="http://schemas.microsoft.com/office/drawing/2010/main">
            <mc:Choice Requires="a14">
              <p:sp>
                <p:nvSpPr>
                  <p:cNvPr id="481" name="文本框 480">
                    <a:extLst>
                      <a:ext uri="{FF2B5EF4-FFF2-40B4-BE49-F238E27FC236}">
                        <a16:creationId xmlns:a16="http://schemas.microsoft.com/office/drawing/2014/main" id="{0BEABCF4-56A1-477C-9ECE-A3B366C79049}"/>
                      </a:ext>
                    </a:extLst>
                  </p:cNvPr>
                  <p:cNvSpPr txBox="1"/>
                  <p:nvPr/>
                </p:nvSpPr>
                <p:spPr>
                  <a:xfrm>
                    <a:off x="2170880" y="1206098"/>
                    <a:ext cx="2001637" cy="3388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𝑡</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𝑡</m:t>
                              </m:r>
                            </m:sub>
                          </m:sSub>
                          <m:r>
                            <a:rPr lang="en-US" b="0" i="1" smtClean="0">
                              <a:latin typeface="Cambria Math" panose="02040503050406030204" pitchFamily="18" charset="0"/>
                            </a:rPr>
                            <m:t>𝑥</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𝑥</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𝑡</m:t>
                              </m:r>
                            </m:sub>
                          </m:sSub>
                          <m:r>
                            <a:rPr lang="en-US" b="0" i="1" smtClean="0">
                              <a:latin typeface="Cambria Math" panose="02040503050406030204" pitchFamily="18" charset="0"/>
                            </a:rPr>
                            <m:t>𝑦</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𝑦</m:t>
                                  </m:r>
                                </m:sub>
                              </m:sSub>
                            </m:e>
                          </m:acc>
                        </m:oMath>
                      </m:oMathPara>
                    </a14:m>
                    <a:endParaRPr lang="en-US" dirty="0"/>
                  </a:p>
                </p:txBody>
              </p:sp>
            </mc:Choice>
            <mc:Fallback xmlns="">
              <p:sp>
                <p:nvSpPr>
                  <p:cNvPr id="481" name="文本框 480">
                    <a:extLst>
                      <a:ext uri="{FF2B5EF4-FFF2-40B4-BE49-F238E27FC236}">
                        <a16:creationId xmlns:a16="http://schemas.microsoft.com/office/drawing/2014/main" id="{0BEABCF4-56A1-477C-9ECE-A3B366C79049}"/>
                      </a:ext>
                    </a:extLst>
                  </p:cNvPr>
                  <p:cNvSpPr txBox="1">
                    <a:spLocks noRot="1" noChangeAspect="1" noMove="1" noResize="1" noEditPoints="1" noAdjustHandles="1" noChangeArrowheads="1" noChangeShapeType="1" noTextEdit="1"/>
                  </p:cNvSpPr>
                  <p:nvPr/>
                </p:nvSpPr>
                <p:spPr>
                  <a:xfrm>
                    <a:off x="2170880" y="1206098"/>
                    <a:ext cx="2001637" cy="338875"/>
                  </a:xfrm>
                  <a:prstGeom prst="rect">
                    <a:avLst/>
                  </a:prstGeom>
                  <a:blipFill>
                    <a:blip r:embed="rId27"/>
                    <a:stretch>
                      <a:fillRect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5" name="文本框 484">
                    <a:extLst>
                      <a:ext uri="{FF2B5EF4-FFF2-40B4-BE49-F238E27FC236}">
                        <a16:creationId xmlns:a16="http://schemas.microsoft.com/office/drawing/2014/main" id="{7AED3384-F068-4485-879A-487B175A30BF}"/>
                      </a:ext>
                    </a:extLst>
                  </p:cNvPr>
                  <p:cNvSpPr txBox="1"/>
                  <p:nvPr/>
                </p:nvSpPr>
                <p:spPr>
                  <a:xfrm>
                    <a:off x="2173989" y="1630243"/>
                    <a:ext cx="2017925" cy="3388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𝑏</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𝑏𝑥</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𝑥</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𝑏𝑦</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𝑥</m:t>
                                  </m:r>
                                </m:sub>
                              </m:sSub>
                            </m:e>
                          </m:acc>
                        </m:oMath>
                      </m:oMathPara>
                    </a14:m>
                    <a:endParaRPr lang="en-US" dirty="0"/>
                  </a:p>
                </p:txBody>
              </p:sp>
            </mc:Choice>
            <mc:Fallback xmlns="">
              <p:sp>
                <p:nvSpPr>
                  <p:cNvPr id="485" name="文本框 484">
                    <a:extLst>
                      <a:ext uri="{FF2B5EF4-FFF2-40B4-BE49-F238E27FC236}">
                        <a16:creationId xmlns:a16="http://schemas.microsoft.com/office/drawing/2014/main" id="{7AED3384-F068-4485-879A-487B175A30BF}"/>
                      </a:ext>
                    </a:extLst>
                  </p:cNvPr>
                  <p:cNvSpPr txBox="1">
                    <a:spLocks noRot="1" noChangeAspect="1" noMove="1" noResize="1" noEditPoints="1" noAdjustHandles="1" noChangeArrowheads="1" noChangeShapeType="1" noTextEdit="1"/>
                  </p:cNvSpPr>
                  <p:nvPr/>
                </p:nvSpPr>
                <p:spPr>
                  <a:xfrm>
                    <a:off x="2173989" y="1630243"/>
                    <a:ext cx="2017925" cy="338875"/>
                  </a:xfrm>
                  <a:prstGeom prst="rect">
                    <a:avLst/>
                  </a:prstGeom>
                  <a:blipFill>
                    <a:blip r:embed="rId28"/>
                    <a:stretch>
                      <a:fillRect b="-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7" name="文本框 486">
                    <a:extLst>
                      <a:ext uri="{FF2B5EF4-FFF2-40B4-BE49-F238E27FC236}">
                        <a16:creationId xmlns:a16="http://schemas.microsoft.com/office/drawing/2014/main" id="{A8D81168-4DD0-4065-832D-8FA4A09760D6}"/>
                      </a:ext>
                    </a:extLst>
                  </p:cNvPr>
                  <p:cNvSpPr txBox="1"/>
                  <p:nvPr/>
                </p:nvSpPr>
                <p:spPr>
                  <a:xfrm>
                    <a:off x="2182345" y="2070454"/>
                    <a:ext cx="2092496" cy="3388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𝑛</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𝑛</m:t>
                              </m:r>
                            </m:sub>
                          </m:sSub>
                          <m:r>
                            <a:rPr lang="en-US" b="0" i="1" smtClean="0">
                              <a:latin typeface="Cambria Math" panose="02040503050406030204" pitchFamily="18" charset="0"/>
                            </a:rPr>
                            <m:t>𝑦</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𝑥</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𝑛</m:t>
                              </m:r>
                            </m:sub>
                          </m:sSub>
                          <m:r>
                            <a:rPr lang="en-US" b="0" i="1" smtClean="0">
                              <a:latin typeface="Cambria Math" panose="02040503050406030204" pitchFamily="18" charset="0"/>
                            </a:rPr>
                            <m:t>𝑥</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𝑦</m:t>
                                  </m:r>
                                </m:sub>
                              </m:sSub>
                            </m:e>
                          </m:acc>
                        </m:oMath>
                      </m:oMathPara>
                    </a14:m>
                    <a:endParaRPr lang="en-US" dirty="0"/>
                  </a:p>
                </p:txBody>
              </p:sp>
            </mc:Choice>
            <mc:Fallback xmlns="">
              <p:sp>
                <p:nvSpPr>
                  <p:cNvPr id="487" name="文本框 486">
                    <a:extLst>
                      <a:ext uri="{FF2B5EF4-FFF2-40B4-BE49-F238E27FC236}">
                        <a16:creationId xmlns:a16="http://schemas.microsoft.com/office/drawing/2014/main" id="{A8D81168-4DD0-4065-832D-8FA4A09760D6}"/>
                      </a:ext>
                    </a:extLst>
                  </p:cNvPr>
                  <p:cNvSpPr txBox="1">
                    <a:spLocks noRot="1" noChangeAspect="1" noMove="1" noResize="1" noEditPoints="1" noAdjustHandles="1" noChangeArrowheads="1" noChangeShapeType="1" noTextEdit="1"/>
                  </p:cNvSpPr>
                  <p:nvPr/>
                </p:nvSpPr>
                <p:spPr>
                  <a:xfrm>
                    <a:off x="2182345" y="2070454"/>
                    <a:ext cx="2092496" cy="338875"/>
                  </a:xfrm>
                  <a:prstGeom prst="rect">
                    <a:avLst/>
                  </a:prstGeom>
                  <a:blipFill>
                    <a:blip r:embed="rId29"/>
                    <a:stretch>
                      <a:fillRect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4" name="文本框 493">
                    <a:extLst>
                      <a:ext uri="{FF2B5EF4-FFF2-40B4-BE49-F238E27FC236}">
                        <a16:creationId xmlns:a16="http://schemas.microsoft.com/office/drawing/2014/main" id="{B4B0F765-6C91-4869-B5D2-B47A7EAD61D9}"/>
                      </a:ext>
                    </a:extLst>
                  </p:cNvPr>
                  <p:cNvSpPr txBox="1"/>
                  <p:nvPr/>
                </p:nvSpPr>
                <p:spPr>
                  <a:xfrm>
                    <a:off x="2193020" y="2544857"/>
                    <a:ext cx="2012474" cy="3388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𝑠</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𝑠</m:t>
                              </m:r>
                            </m:sub>
                          </m:sSub>
                          <m:r>
                            <a:rPr lang="en-US" b="0" i="1" smtClean="0">
                              <a:latin typeface="Cambria Math" panose="02040503050406030204" pitchFamily="18" charset="0"/>
                            </a:rPr>
                            <m:t>𝑥</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𝑥</m:t>
                                  </m:r>
                                </m:sub>
                              </m:sSub>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𝑠</m:t>
                              </m:r>
                            </m:sub>
                          </m:sSub>
                          <m:r>
                            <a:rPr lang="en-US" b="0" i="1" smtClean="0">
                              <a:latin typeface="Cambria Math" panose="02040503050406030204" pitchFamily="18" charset="0"/>
                            </a:rPr>
                            <m:t>𝑦</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𝑦</m:t>
                                  </m:r>
                                </m:sub>
                              </m:sSub>
                            </m:e>
                          </m:acc>
                        </m:oMath>
                      </m:oMathPara>
                    </a14:m>
                    <a:endParaRPr lang="en-US" dirty="0"/>
                  </a:p>
                </p:txBody>
              </p:sp>
            </mc:Choice>
            <mc:Fallback xmlns="">
              <p:sp>
                <p:nvSpPr>
                  <p:cNvPr id="494" name="文本框 493">
                    <a:extLst>
                      <a:ext uri="{FF2B5EF4-FFF2-40B4-BE49-F238E27FC236}">
                        <a16:creationId xmlns:a16="http://schemas.microsoft.com/office/drawing/2014/main" id="{B4B0F765-6C91-4869-B5D2-B47A7EAD61D9}"/>
                      </a:ext>
                    </a:extLst>
                  </p:cNvPr>
                  <p:cNvSpPr txBox="1">
                    <a:spLocks noRot="1" noChangeAspect="1" noMove="1" noResize="1" noEditPoints="1" noAdjustHandles="1" noChangeArrowheads="1" noChangeShapeType="1" noTextEdit="1"/>
                  </p:cNvSpPr>
                  <p:nvPr/>
                </p:nvSpPr>
                <p:spPr>
                  <a:xfrm>
                    <a:off x="2193020" y="2544857"/>
                    <a:ext cx="2012474" cy="338875"/>
                  </a:xfrm>
                  <a:prstGeom prst="rect">
                    <a:avLst/>
                  </a:prstGeom>
                  <a:blipFill>
                    <a:blip r:embed="rId30"/>
                    <a:stretch>
                      <a:fillRect b="-5714"/>
                    </a:stretch>
                  </a:blipFill>
                </p:spPr>
                <p:txBody>
                  <a:bodyPr/>
                  <a:lstStyle/>
                  <a:p>
                    <a:r>
                      <a:rPr lang="en-US">
                        <a:noFill/>
                      </a:rPr>
                      <a:t> </a:t>
                    </a:r>
                  </a:p>
                </p:txBody>
              </p:sp>
            </mc:Fallback>
          </mc:AlternateContent>
          <p:sp>
            <p:nvSpPr>
              <p:cNvPr id="497" name="文本框 496">
                <a:extLst>
                  <a:ext uri="{FF2B5EF4-FFF2-40B4-BE49-F238E27FC236}">
                    <a16:creationId xmlns:a16="http://schemas.microsoft.com/office/drawing/2014/main" id="{12FFA745-E3C5-46E0-86C7-A7AA83B93E93}"/>
                  </a:ext>
                </a:extLst>
              </p:cNvPr>
              <p:cNvSpPr txBox="1"/>
              <p:nvPr/>
            </p:nvSpPr>
            <p:spPr>
              <a:xfrm>
                <a:off x="377734" y="1210281"/>
                <a:ext cx="1694823" cy="369332"/>
              </a:xfrm>
              <a:prstGeom prst="rect">
                <a:avLst/>
              </a:prstGeom>
              <a:noFill/>
            </p:spPr>
            <p:txBody>
              <a:bodyPr wrap="none" rtlCol="0">
                <a:spAutoFit/>
              </a:bodyPr>
              <a:lstStyle/>
              <a:p>
                <a:r>
                  <a:rPr lang="en-US" dirty="0"/>
                  <a:t>Transverse field </a:t>
                </a:r>
              </a:p>
            </p:txBody>
          </p:sp>
          <p:sp>
            <p:nvSpPr>
              <p:cNvPr id="498" name="文本框 497">
                <a:extLst>
                  <a:ext uri="{FF2B5EF4-FFF2-40B4-BE49-F238E27FC236}">
                    <a16:creationId xmlns:a16="http://schemas.microsoft.com/office/drawing/2014/main" id="{D869CB63-73A0-4C86-99CF-F1E54730FBFF}"/>
                  </a:ext>
                </a:extLst>
              </p:cNvPr>
              <p:cNvSpPr txBox="1"/>
              <p:nvPr/>
            </p:nvSpPr>
            <p:spPr>
              <a:xfrm>
                <a:off x="347145" y="1678671"/>
                <a:ext cx="1924694" cy="369332"/>
              </a:xfrm>
              <a:prstGeom prst="rect">
                <a:avLst/>
              </a:prstGeom>
              <a:noFill/>
            </p:spPr>
            <p:txBody>
              <a:bodyPr wrap="none" rtlCol="0">
                <a:spAutoFit/>
              </a:bodyPr>
              <a:lstStyle/>
              <a:p>
                <a:r>
                  <a:rPr lang="en-US" dirty="0"/>
                  <a:t>Dipole component</a:t>
                </a:r>
              </a:p>
            </p:txBody>
          </p:sp>
          <p:sp>
            <p:nvSpPr>
              <p:cNvPr id="500" name="文本框 499">
                <a:extLst>
                  <a:ext uri="{FF2B5EF4-FFF2-40B4-BE49-F238E27FC236}">
                    <a16:creationId xmlns:a16="http://schemas.microsoft.com/office/drawing/2014/main" id="{426A71A1-247B-4438-8E70-0AECEBA00F70}"/>
                  </a:ext>
                </a:extLst>
              </p:cNvPr>
              <p:cNvSpPr txBox="1"/>
              <p:nvPr/>
            </p:nvSpPr>
            <p:spPr>
              <a:xfrm>
                <a:off x="347145" y="2109429"/>
                <a:ext cx="3131755" cy="369332"/>
              </a:xfrm>
              <a:prstGeom prst="rect">
                <a:avLst/>
              </a:prstGeom>
              <a:noFill/>
            </p:spPr>
            <p:txBody>
              <a:bodyPr wrap="none" rtlCol="0">
                <a:spAutoFit/>
              </a:bodyPr>
              <a:lstStyle/>
              <a:p>
                <a:r>
                  <a:rPr lang="en-US" dirty="0"/>
                  <a:t>Normal quadrupole component</a:t>
                </a:r>
              </a:p>
            </p:txBody>
          </p:sp>
          <p:sp>
            <p:nvSpPr>
              <p:cNvPr id="503" name="文本框 502">
                <a:extLst>
                  <a:ext uri="{FF2B5EF4-FFF2-40B4-BE49-F238E27FC236}">
                    <a16:creationId xmlns:a16="http://schemas.microsoft.com/office/drawing/2014/main" id="{DC1277E0-9EA0-4562-A765-840BD667CDC1}"/>
                  </a:ext>
                </a:extLst>
              </p:cNvPr>
              <p:cNvSpPr txBox="1"/>
              <p:nvPr/>
            </p:nvSpPr>
            <p:spPr>
              <a:xfrm>
                <a:off x="347145" y="2577819"/>
                <a:ext cx="2942024" cy="369332"/>
              </a:xfrm>
              <a:prstGeom prst="rect">
                <a:avLst/>
              </a:prstGeom>
              <a:noFill/>
            </p:spPr>
            <p:txBody>
              <a:bodyPr wrap="none" rtlCol="0">
                <a:spAutoFit/>
              </a:bodyPr>
              <a:lstStyle/>
              <a:p>
                <a:r>
                  <a:rPr lang="en-US" dirty="0"/>
                  <a:t>Skew quadrupole component</a:t>
                </a:r>
              </a:p>
            </p:txBody>
          </p:sp>
        </p:grpSp>
        <mc:AlternateContent xmlns:mc="http://schemas.openxmlformats.org/markup-compatibility/2006" xmlns:a14="http://schemas.microsoft.com/office/drawing/2010/main">
          <mc:Choice Requires="a14">
            <p:sp>
              <p:nvSpPr>
                <p:cNvPr id="507" name="文本框 506">
                  <a:extLst>
                    <a:ext uri="{FF2B5EF4-FFF2-40B4-BE49-F238E27FC236}">
                      <a16:creationId xmlns:a16="http://schemas.microsoft.com/office/drawing/2014/main" id="{6BB98065-A11A-471E-9128-6B7BE7FE64AE}"/>
                    </a:ext>
                  </a:extLst>
                </p:cNvPr>
                <p:cNvSpPr txBox="1"/>
                <p:nvPr/>
              </p:nvSpPr>
              <p:spPr>
                <a:xfrm>
                  <a:off x="22590597" y="23541646"/>
                  <a:ext cx="431389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𝑥</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𝑠</m:t>
                                </m:r>
                              </m:sub>
                            </m:sSub>
                          </m:e>
                        </m:d>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𝑛</m:t>
                            </m:r>
                          </m:sub>
                        </m:sSub>
                        <m:r>
                          <a:rPr lang="en-US" b="0" i="1" smtClean="0">
                            <a:latin typeface="Cambria Math" panose="02040503050406030204" pitchFamily="18" charset="0"/>
                          </a:rPr>
                          <m:t>𝑦</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𝑏𝑥</m:t>
                            </m:r>
                          </m:sub>
                        </m:sSub>
                      </m:oMath>
                    </m:oMathPara>
                  </a14:m>
                  <a:endParaRPr lang="en-US" dirty="0"/>
                </a:p>
              </p:txBody>
            </p:sp>
          </mc:Choice>
          <mc:Fallback xmlns="">
            <p:sp>
              <p:nvSpPr>
                <p:cNvPr id="507" name="文本框 506">
                  <a:extLst>
                    <a:ext uri="{FF2B5EF4-FFF2-40B4-BE49-F238E27FC236}">
                      <a16:creationId xmlns:a16="http://schemas.microsoft.com/office/drawing/2014/main" id="{6BB98065-A11A-471E-9128-6B7BE7FE64AE}"/>
                    </a:ext>
                  </a:extLst>
                </p:cNvPr>
                <p:cNvSpPr txBox="1">
                  <a:spLocks noRot="1" noChangeAspect="1" noMove="1" noResize="1" noEditPoints="1" noAdjustHandles="1" noChangeArrowheads="1" noChangeShapeType="1" noTextEdit="1"/>
                </p:cNvSpPr>
                <p:nvPr/>
              </p:nvSpPr>
              <p:spPr>
                <a:xfrm>
                  <a:off x="22590597" y="23541646"/>
                  <a:ext cx="4313892" cy="369332"/>
                </a:xfrm>
                <a:prstGeom prst="rect">
                  <a:avLst/>
                </a:prstGeom>
                <a:blipFill>
                  <a:blip r:embed="rId31"/>
                  <a:stretch>
                    <a:fillRect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8" name="文本框 507">
                  <a:extLst>
                    <a:ext uri="{FF2B5EF4-FFF2-40B4-BE49-F238E27FC236}">
                      <a16:creationId xmlns:a16="http://schemas.microsoft.com/office/drawing/2014/main" id="{9A7BBCF6-CE32-4B3F-B816-044485535357}"/>
                    </a:ext>
                  </a:extLst>
                </p:cNvPr>
                <p:cNvSpPr txBox="1"/>
                <p:nvPr/>
              </p:nvSpPr>
              <p:spPr>
                <a:xfrm>
                  <a:off x="22506440" y="24095628"/>
                  <a:ext cx="4452906" cy="3985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𝑦</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𝑠</m:t>
                                </m:r>
                              </m:sub>
                            </m:sSub>
                          </m:e>
                        </m:d>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𝑛</m:t>
                            </m:r>
                          </m:sub>
                        </m:sSub>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𝑏𝑦</m:t>
                            </m:r>
                          </m:sub>
                        </m:sSub>
                      </m:oMath>
                    </m:oMathPara>
                  </a14:m>
                  <a:endParaRPr lang="en-US" dirty="0"/>
                </a:p>
              </p:txBody>
            </p:sp>
          </mc:Choice>
          <mc:Fallback xmlns="">
            <p:sp>
              <p:nvSpPr>
                <p:cNvPr id="508" name="文本框 507">
                  <a:extLst>
                    <a:ext uri="{FF2B5EF4-FFF2-40B4-BE49-F238E27FC236}">
                      <a16:creationId xmlns:a16="http://schemas.microsoft.com/office/drawing/2014/main" id="{9A7BBCF6-CE32-4B3F-B816-044485535357}"/>
                    </a:ext>
                  </a:extLst>
                </p:cNvPr>
                <p:cNvSpPr txBox="1">
                  <a:spLocks noRot="1" noChangeAspect="1" noMove="1" noResize="1" noEditPoints="1" noAdjustHandles="1" noChangeArrowheads="1" noChangeShapeType="1" noTextEdit="1"/>
                </p:cNvSpPr>
                <p:nvPr/>
              </p:nvSpPr>
              <p:spPr>
                <a:xfrm>
                  <a:off x="22506440" y="24095628"/>
                  <a:ext cx="4452906" cy="398507"/>
                </a:xfrm>
                <a:prstGeom prst="rect">
                  <a:avLst/>
                </a:prstGeom>
                <a:blipFill>
                  <a:blip r:embed="rId32"/>
                  <a:stretch>
                    <a:fillRect b="-24615"/>
                  </a:stretch>
                </a:blipFill>
              </p:spPr>
              <p:txBody>
                <a:bodyPr/>
                <a:lstStyle/>
                <a:p>
                  <a:r>
                    <a:rPr lang="en-US">
                      <a:noFill/>
                    </a:rPr>
                    <a:t> </a:t>
                  </a:r>
                </a:p>
              </p:txBody>
            </p:sp>
          </mc:Fallback>
        </mc:AlternateContent>
        <p:sp>
          <p:nvSpPr>
            <p:cNvPr id="510" name="文本框 509">
              <a:extLst>
                <a:ext uri="{FF2B5EF4-FFF2-40B4-BE49-F238E27FC236}">
                  <a16:creationId xmlns:a16="http://schemas.microsoft.com/office/drawing/2014/main" id="{9828431F-A0A5-4829-948B-BADB5666C6AA}"/>
                </a:ext>
              </a:extLst>
            </p:cNvPr>
            <p:cNvSpPr txBox="1"/>
            <p:nvPr/>
          </p:nvSpPr>
          <p:spPr>
            <a:xfrm>
              <a:off x="18632614" y="23492750"/>
              <a:ext cx="3417923" cy="461665"/>
            </a:xfrm>
            <a:prstGeom prst="rect">
              <a:avLst/>
            </a:prstGeom>
            <a:noFill/>
          </p:spPr>
          <p:txBody>
            <a:bodyPr wrap="none" rtlCol="0">
              <a:spAutoFit/>
            </a:bodyPr>
            <a:lstStyle/>
            <a:p>
              <a:r>
                <a:rPr lang="en-US" dirty="0"/>
                <a:t>Horizontal magnetic field </a:t>
              </a:r>
            </a:p>
          </p:txBody>
        </p:sp>
        <p:sp>
          <p:nvSpPr>
            <p:cNvPr id="511" name="文本框 510">
              <a:extLst>
                <a:ext uri="{FF2B5EF4-FFF2-40B4-BE49-F238E27FC236}">
                  <a16:creationId xmlns:a16="http://schemas.microsoft.com/office/drawing/2014/main" id="{8447A6D2-FEEC-4DCE-992A-30643E5897A8}"/>
                </a:ext>
              </a:extLst>
            </p:cNvPr>
            <p:cNvSpPr txBox="1"/>
            <p:nvPr/>
          </p:nvSpPr>
          <p:spPr>
            <a:xfrm>
              <a:off x="18632614" y="24084808"/>
              <a:ext cx="3058401" cy="461665"/>
            </a:xfrm>
            <a:prstGeom prst="rect">
              <a:avLst/>
            </a:prstGeom>
            <a:noFill/>
          </p:spPr>
          <p:txBody>
            <a:bodyPr wrap="none" rtlCol="0">
              <a:spAutoFit/>
            </a:bodyPr>
            <a:lstStyle/>
            <a:p>
              <a:r>
                <a:rPr lang="en-US" dirty="0"/>
                <a:t>Vertical magnetic field </a:t>
              </a:r>
            </a:p>
          </p:txBody>
        </p:sp>
      </p:grpSp>
      <p:grpSp>
        <p:nvGrpSpPr>
          <p:cNvPr id="15" name="组合 14">
            <a:extLst>
              <a:ext uri="{FF2B5EF4-FFF2-40B4-BE49-F238E27FC236}">
                <a16:creationId xmlns:a16="http://schemas.microsoft.com/office/drawing/2014/main" id="{8065AFD2-0843-4EE0-92D5-B28757735AA7}"/>
              </a:ext>
            </a:extLst>
          </p:cNvPr>
          <p:cNvGrpSpPr/>
          <p:nvPr/>
        </p:nvGrpSpPr>
        <p:grpSpPr>
          <a:xfrm>
            <a:off x="3558048" y="29138788"/>
            <a:ext cx="10786311" cy="5113858"/>
            <a:chOff x="4434964" y="28656319"/>
            <a:chExt cx="10786311" cy="5113858"/>
          </a:xfrm>
        </p:grpSpPr>
        <p:grpSp>
          <p:nvGrpSpPr>
            <p:cNvPr id="14" name="组合 13">
              <a:extLst>
                <a:ext uri="{FF2B5EF4-FFF2-40B4-BE49-F238E27FC236}">
                  <a16:creationId xmlns:a16="http://schemas.microsoft.com/office/drawing/2014/main" id="{4B1A4F51-475A-42BF-9564-C5069162D7BA}"/>
                </a:ext>
              </a:extLst>
            </p:cNvPr>
            <p:cNvGrpSpPr/>
            <p:nvPr/>
          </p:nvGrpSpPr>
          <p:grpSpPr>
            <a:xfrm>
              <a:off x="4437357" y="28656319"/>
              <a:ext cx="10783918" cy="2377440"/>
              <a:chOff x="1556795" y="28749701"/>
              <a:chExt cx="10783918" cy="2377440"/>
            </a:xfrm>
          </p:grpSpPr>
          <p:pic>
            <p:nvPicPr>
              <p:cNvPr id="113" name="图片 112">
                <a:extLst>
                  <a:ext uri="{FF2B5EF4-FFF2-40B4-BE49-F238E27FC236}">
                    <a16:creationId xmlns:a16="http://schemas.microsoft.com/office/drawing/2014/main" id="{B32CEE7F-EF72-48BA-ADCC-16C503B3D60E}"/>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170793" y="28749701"/>
                <a:ext cx="3169920" cy="2377440"/>
              </a:xfrm>
              <a:prstGeom prst="rect">
                <a:avLst/>
              </a:prstGeom>
            </p:spPr>
          </p:pic>
          <p:pic>
            <p:nvPicPr>
              <p:cNvPr id="114" name="图片 113">
                <a:extLst>
                  <a:ext uri="{FF2B5EF4-FFF2-40B4-BE49-F238E27FC236}">
                    <a16:creationId xmlns:a16="http://schemas.microsoft.com/office/drawing/2014/main" id="{77C1CA1A-A320-40AB-99B4-FCF1A9325F30}"/>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556795" y="28749701"/>
                <a:ext cx="3169920" cy="2377440"/>
              </a:xfrm>
              <a:prstGeom prst="rect">
                <a:avLst/>
              </a:prstGeom>
            </p:spPr>
          </p:pic>
          <p:pic>
            <p:nvPicPr>
              <p:cNvPr id="115" name="图片 114">
                <a:extLst>
                  <a:ext uri="{FF2B5EF4-FFF2-40B4-BE49-F238E27FC236}">
                    <a16:creationId xmlns:a16="http://schemas.microsoft.com/office/drawing/2014/main" id="{E03DB972-A303-4318-9071-1F919BC4EF6B}"/>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5398499" y="28749701"/>
                <a:ext cx="3169920" cy="2377440"/>
              </a:xfrm>
              <a:prstGeom prst="rect">
                <a:avLst/>
              </a:prstGeom>
            </p:spPr>
          </p:pic>
        </p:grpSp>
        <p:pic>
          <p:nvPicPr>
            <p:cNvPr id="117" name="图片 116">
              <a:extLst>
                <a:ext uri="{FF2B5EF4-FFF2-40B4-BE49-F238E27FC236}">
                  <a16:creationId xmlns:a16="http://schemas.microsoft.com/office/drawing/2014/main" id="{2F5CCEEC-2B3B-44C0-8025-31135EC301C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2051355" y="31392737"/>
              <a:ext cx="3169920" cy="2377440"/>
            </a:xfrm>
            <a:prstGeom prst="rect">
              <a:avLst/>
            </a:prstGeom>
          </p:spPr>
        </p:pic>
        <p:pic>
          <p:nvPicPr>
            <p:cNvPr id="118" name="图片 117">
              <a:extLst>
                <a:ext uri="{FF2B5EF4-FFF2-40B4-BE49-F238E27FC236}">
                  <a16:creationId xmlns:a16="http://schemas.microsoft.com/office/drawing/2014/main" id="{093D0819-1491-4A7A-8BB7-5B26FA9F8AE7}"/>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4434964" y="31385841"/>
              <a:ext cx="3169920" cy="2377440"/>
            </a:xfrm>
            <a:prstGeom prst="rect">
              <a:avLst/>
            </a:prstGeom>
          </p:spPr>
        </p:pic>
        <p:pic>
          <p:nvPicPr>
            <p:cNvPr id="119" name="图片 118">
              <a:extLst>
                <a:ext uri="{FF2B5EF4-FFF2-40B4-BE49-F238E27FC236}">
                  <a16:creationId xmlns:a16="http://schemas.microsoft.com/office/drawing/2014/main" id="{8073D2D4-3929-4723-92CA-E4FE6A32DFDC}"/>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279061" y="31385841"/>
              <a:ext cx="3169920" cy="2377440"/>
            </a:xfrm>
            <a:prstGeom prst="rect">
              <a:avLst/>
            </a:prstGeom>
          </p:spPr>
        </p:pic>
      </p:grpSp>
      <p:sp>
        <p:nvSpPr>
          <p:cNvPr id="16" name="文本框 15">
            <a:extLst>
              <a:ext uri="{FF2B5EF4-FFF2-40B4-BE49-F238E27FC236}">
                <a16:creationId xmlns:a16="http://schemas.microsoft.com/office/drawing/2014/main" id="{4B03A3D4-19B5-43C9-A5E4-0E46A2A70998}"/>
              </a:ext>
            </a:extLst>
          </p:cNvPr>
          <p:cNvSpPr txBox="1"/>
          <p:nvPr/>
        </p:nvSpPr>
        <p:spPr>
          <a:xfrm>
            <a:off x="1508878" y="30210265"/>
            <a:ext cx="1715534" cy="461665"/>
          </a:xfrm>
          <a:prstGeom prst="rect">
            <a:avLst/>
          </a:prstGeom>
          <a:noFill/>
        </p:spPr>
        <p:txBody>
          <a:bodyPr wrap="none" rtlCol="0">
            <a:spAutoFit/>
          </a:bodyPr>
          <a:lstStyle/>
          <a:p>
            <a:r>
              <a:rPr lang="en-US" dirty="0"/>
              <a:t>z = 168 mm</a:t>
            </a:r>
          </a:p>
        </p:txBody>
      </p:sp>
      <p:sp>
        <p:nvSpPr>
          <p:cNvPr id="125" name="文本框 124">
            <a:extLst>
              <a:ext uri="{FF2B5EF4-FFF2-40B4-BE49-F238E27FC236}">
                <a16:creationId xmlns:a16="http://schemas.microsoft.com/office/drawing/2014/main" id="{541CD478-AA75-4FCE-9554-B151EDAB1191}"/>
              </a:ext>
            </a:extLst>
          </p:cNvPr>
          <p:cNvSpPr txBox="1"/>
          <p:nvPr/>
        </p:nvSpPr>
        <p:spPr>
          <a:xfrm>
            <a:off x="1498887" y="32833093"/>
            <a:ext cx="1715534" cy="461665"/>
          </a:xfrm>
          <a:prstGeom prst="rect">
            <a:avLst/>
          </a:prstGeom>
          <a:noFill/>
        </p:spPr>
        <p:txBody>
          <a:bodyPr wrap="none" rtlCol="0">
            <a:spAutoFit/>
          </a:bodyPr>
          <a:lstStyle/>
          <a:p>
            <a:r>
              <a:rPr lang="en-US" dirty="0"/>
              <a:t>z = 178 mm</a:t>
            </a:r>
          </a:p>
        </p:txBody>
      </p:sp>
      <p:grpSp>
        <p:nvGrpSpPr>
          <p:cNvPr id="12" name="组合 11">
            <a:extLst>
              <a:ext uri="{FF2B5EF4-FFF2-40B4-BE49-F238E27FC236}">
                <a16:creationId xmlns:a16="http://schemas.microsoft.com/office/drawing/2014/main" id="{31419B94-87C6-4C7B-840D-770B883A457C}"/>
              </a:ext>
            </a:extLst>
          </p:cNvPr>
          <p:cNvGrpSpPr/>
          <p:nvPr/>
        </p:nvGrpSpPr>
        <p:grpSpPr>
          <a:xfrm>
            <a:off x="1134467" y="26019130"/>
            <a:ext cx="6089648" cy="2546679"/>
            <a:chOff x="1214123" y="26106636"/>
            <a:chExt cx="5506445" cy="2010484"/>
          </a:xfrm>
        </p:grpSpPr>
        <p:grpSp>
          <p:nvGrpSpPr>
            <p:cNvPr id="10" name="组合 9">
              <a:extLst>
                <a:ext uri="{FF2B5EF4-FFF2-40B4-BE49-F238E27FC236}">
                  <a16:creationId xmlns:a16="http://schemas.microsoft.com/office/drawing/2014/main" id="{648FEED1-67EC-4E5F-A30F-652324490C07}"/>
                </a:ext>
              </a:extLst>
            </p:cNvPr>
            <p:cNvGrpSpPr/>
            <p:nvPr/>
          </p:nvGrpSpPr>
          <p:grpSpPr>
            <a:xfrm>
              <a:off x="1214123" y="26348729"/>
              <a:ext cx="5506445" cy="1768391"/>
              <a:chOff x="1214123" y="26348729"/>
              <a:chExt cx="5506445" cy="1768391"/>
            </a:xfrm>
          </p:grpSpPr>
          <p:grpSp>
            <p:nvGrpSpPr>
              <p:cNvPr id="95" name="组合 94">
                <a:extLst>
                  <a:ext uri="{FF2B5EF4-FFF2-40B4-BE49-F238E27FC236}">
                    <a16:creationId xmlns:a16="http://schemas.microsoft.com/office/drawing/2014/main" id="{D111A76F-6549-4472-B146-F16747FD55A3}"/>
                  </a:ext>
                </a:extLst>
              </p:cNvPr>
              <p:cNvGrpSpPr/>
              <p:nvPr/>
            </p:nvGrpSpPr>
            <p:grpSpPr>
              <a:xfrm>
                <a:off x="1515826" y="26348729"/>
                <a:ext cx="5204742" cy="1725167"/>
                <a:chOff x="2469158" y="1175426"/>
                <a:chExt cx="2715842" cy="900962"/>
              </a:xfrm>
            </p:grpSpPr>
            <p:sp>
              <p:nvSpPr>
                <p:cNvPr id="96" name="矩形 95">
                  <a:extLst>
                    <a:ext uri="{FF2B5EF4-FFF2-40B4-BE49-F238E27FC236}">
                      <a16:creationId xmlns:a16="http://schemas.microsoft.com/office/drawing/2014/main" id="{9E5A0BDC-1B56-49D3-BF9A-C7D762C34293}"/>
                    </a:ext>
                  </a:extLst>
                </p:cNvPr>
                <p:cNvSpPr/>
                <p:nvPr/>
              </p:nvSpPr>
              <p:spPr>
                <a:xfrm>
                  <a:off x="2673344" y="1286276"/>
                  <a:ext cx="1372422" cy="443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直接连接符 96">
                  <a:extLst>
                    <a:ext uri="{FF2B5EF4-FFF2-40B4-BE49-F238E27FC236}">
                      <a16:creationId xmlns:a16="http://schemas.microsoft.com/office/drawing/2014/main" id="{5283E887-2549-4FD4-9E0E-6C721314F685}"/>
                    </a:ext>
                  </a:extLst>
                </p:cNvPr>
                <p:cNvCxnSpPr/>
                <p:nvPr/>
              </p:nvCxnSpPr>
              <p:spPr>
                <a:xfrm>
                  <a:off x="3356925" y="1175427"/>
                  <a:ext cx="0" cy="7163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C9195C5F-DAEB-4DAC-B96A-F1A552A4E8E8}"/>
                    </a:ext>
                  </a:extLst>
                </p:cNvPr>
                <p:cNvCxnSpPr/>
                <p:nvPr/>
              </p:nvCxnSpPr>
              <p:spPr>
                <a:xfrm>
                  <a:off x="3001818" y="1175426"/>
                  <a:ext cx="0" cy="71631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F188B273-15EB-4A09-8983-528F41635BE7}"/>
                    </a:ext>
                  </a:extLst>
                </p:cNvPr>
                <p:cNvCxnSpPr/>
                <p:nvPr/>
              </p:nvCxnSpPr>
              <p:spPr>
                <a:xfrm>
                  <a:off x="3695756" y="1175427"/>
                  <a:ext cx="0" cy="71631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1" name="文本框 100">
                  <a:extLst>
                    <a:ext uri="{FF2B5EF4-FFF2-40B4-BE49-F238E27FC236}">
                      <a16:creationId xmlns:a16="http://schemas.microsoft.com/office/drawing/2014/main" id="{4CB00BDE-55F9-44F4-869F-87D12751B583}"/>
                    </a:ext>
                  </a:extLst>
                </p:cNvPr>
                <p:cNvSpPr txBox="1"/>
                <p:nvPr/>
              </p:nvSpPr>
              <p:spPr>
                <a:xfrm>
                  <a:off x="4908962" y="1360827"/>
                  <a:ext cx="276038" cy="369332"/>
                </a:xfrm>
                <a:prstGeom prst="rect">
                  <a:avLst/>
                </a:prstGeom>
                <a:noFill/>
              </p:spPr>
              <p:txBody>
                <a:bodyPr wrap="none" rtlCol="0">
                  <a:spAutoFit/>
                </a:bodyPr>
                <a:lstStyle/>
                <a:p>
                  <a:r>
                    <a:rPr lang="en-US" dirty="0"/>
                    <a:t>z</a:t>
                  </a:r>
                </a:p>
              </p:txBody>
            </p:sp>
            <p:cxnSp>
              <p:nvCxnSpPr>
                <p:cNvPr id="102" name="直接箭头连接符 101">
                  <a:extLst>
                    <a:ext uri="{FF2B5EF4-FFF2-40B4-BE49-F238E27FC236}">
                      <a16:creationId xmlns:a16="http://schemas.microsoft.com/office/drawing/2014/main" id="{CE58555A-DEC7-4EA4-8D01-CF66764D6C99}"/>
                    </a:ext>
                  </a:extLst>
                </p:cNvPr>
                <p:cNvCxnSpPr>
                  <a:cxnSpLocks/>
                </p:cNvCxnSpPr>
                <p:nvPr/>
              </p:nvCxnSpPr>
              <p:spPr>
                <a:xfrm>
                  <a:off x="2469158" y="1508217"/>
                  <a:ext cx="10929" cy="4054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文本框 102">
                  <a:extLst>
                    <a:ext uri="{FF2B5EF4-FFF2-40B4-BE49-F238E27FC236}">
                      <a16:creationId xmlns:a16="http://schemas.microsoft.com/office/drawing/2014/main" id="{DB55CF6B-82FD-48C6-B492-CF17D3E747C0}"/>
                    </a:ext>
                  </a:extLst>
                </p:cNvPr>
                <p:cNvSpPr txBox="1"/>
                <p:nvPr/>
              </p:nvSpPr>
              <p:spPr>
                <a:xfrm>
                  <a:off x="2483673" y="1707056"/>
                  <a:ext cx="288862" cy="369332"/>
                </a:xfrm>
                <a:prstGeom prst="rect">
                  <a:avLst/>
                </a:prstGeom>
                <a:noFill/>
              </p:spPr>
              <p:txBody>
                <a:bodyPr wrap="none" rtlCol="0">
                  <a:spAutoFit/>
                </a:bodyPr>
                <a:lstStyle/>
                <a:p>
                  <a:r>
                    <a:rPr lang="en-US" dirty="0"/>
                    <a:t>y</a:t>
                  </a:r>
                </a:p>
              </p:txBody>
            </p:sp>
            <p:cxnSp>
              <p:nvCxnSpPr>
                <p:cNvPr id="100" name="直接箭头连接符 99">
                  <a:extLst>
                    <a:ext uri="{FF2B5EF4-FFF2-40B4-BE49-F238E27FC236}">
                      <a16:creationId xmlns:a16="http://schemas.microsoft.com/office/drawing/2014/main" id="{5E544412-148A-4F5E-8ED4-B521BEC1FEB8}"/>
                    </a:ext>
                  </a:extLst>
                </p:cNvPr>
                <p:cNvCxnSpPr/>
                <p:nvPr/>
              </p:nvCxnSpPr>
              <p:spPr>
                <a:xfrm>
                  <a:off x="2469158" y="1508217"/>
                  <a:ext cx="24502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B4F19CA2-2108-4A05-8CB3-6599FBD2FE45}"/>
                  </a:ext>
                </a:extLst>
              </p:cNvPr>
              <p:cNvSpPr txBox="1"/>
              <p:nvPr/>
            </p:nvSpPr>
            <p:spPr>
              <a:xfrm>
                <a:off x="1214123" y="26674268"/>
                <a:ext cx="338554" cy="461665"/>
              </a:xfrm>
              <a:prstGeom prst="rect">
                <a:avLst/>
              </a:prstGeom>
              <a:noFill/>
            </p:spPr>
            <p:txBody>
              <a:bodyPr wrap="none" rtlCol="0">
                <a:spAutoFit/>
              </a:bodyPr>
              <a:lstStyle/>
              <a:p>
                <a:r>
                  <a:rPr lang="en-US" dirty="0"/>
                  <a:t>0</a:t>
                </a:r>
              </a:p>
            </p:txBody>
          </p:sp>
          <p:sp>
            <p:nvSpPr>
              <p:cNvPr id="4" name="文本框 3">
                <a:extLst>
                  <a:ext uri="{FF2B5EF4-FFF2-40B4-BE49-F238E27FC236}">
                    <a16:creationId xmlns:a16="http://schemas.microsoft.com/office/drawing/2014/main" id="{6AE8B297-F04A-420E-9C93-212B4CDCB15C}"/>
                  </a:ext>
                </a:extLst>
              </p:cNvPr>
              <p:cNvSpPr txBox="1"/>
              <p:nvPr/>
            </p:nvSpPr>
            <p:spPr>
              <a:xfrm>
                <a:off x="2211243" y="27654617"/>
                <a:ext cx="646331" cy="461665"/>
              </a:xfrm>
              <a:prstGeom prst="rect">
                <a:avLst/>
              </a:prstGeom>
              <a:noFill/>
            </p:spPr>
            <p:txBody>
              <a:bodyPr wrap="none" rtlCol="0">
                <a:spAutoFit/>
              </a:bodyPr>
              <a:lstStyle/>
              <a:p>
                <a:r>
                  <a:rPr lang="en-US" dirty="0"/>
                  <a:t>168</a:t>
                </a:r>
              </a:p>
            </p:txBody>
          </p:sp>
          <p:sp>
            <p:nvSpPr>
              <p:cNvPr id="107" name="文本框 106">
                <a:extLst>
                  <a:ext uri="{FF2B5EF4-FFF2-40B4-BE49-F238E27FC236}">
                    <a16:creationId xmlns:a16="http://schemas.microsoft.com/office/drawing/2014/main" id="{E951B7C0-2DFE-45A7-9CE1-903C00FEE15E}"/>
                  </a:ext>
                </a:extLst>
              </p:cNvPr>
              <p:cNvSpPr txBox="1"/>
              <p:nvPr/>
            </p:nvSpPr>
            <p:spPr>
              <a:xfrm>
                <a:off x="2894488" y="27655286"/>
                <a:ext cx="646331" cy="461665"/>
              </a:xfrm>
              <a:prstGeom prst="rect">
                <a:avLst/>
              </a:prstGeom>
              <a:noFill/>
            </p:spPr>
            <p:txBody>
              <a:bodyPr wrap="none" rtlCol="0">
                <a:spAutoFit/>
              </a:bodyPr>
              <a:lstStyle/>
              <a:p>
                <a:r>
                  <a:rPr lang="en-US" dirty="0"/>
                  <a:t>178</a:t>
                </a:r>
              </a:p>
            </p:txBody>
          </p:sp>
          <p:sp>
            <p:nvSpPr>
              <p:cNvPr id="108" name="文本框 107">
                <a:extLst>
                  <a:ext uri="{FF2B5EF4-FFF2-40B4-BE49-F238E27FC236}">
                    <a16:creationId xmlns:a16="http://schemas.microsoft.com/office/drawing/2014/main" id="{6D043609-FFFB-4046-96F3-760E8A1B0AA5}"/>
                  </a:ext>
                </a:extLst>
              </p:cNvPr>
              <p:cNvSpPr txBox="1"/>
              <p:nvPr/>
            </p:nvSpPr>
            <p:spPr>
              <a:xfrm>
                <a:off x="3580267" y="27655455"/>
                <a:ext cx="646331" cy="461665"/>
              </a:xfrm>
              <a:prstGeom prst="rect">
                <a:avLst/>
              </a:prstGeom>
              <a:noFill/>
            </p:spPr>
            <p:txBody>
              <a:bodyPr wrap="none" rtlCol="0">
                <a:spAutoFit/>
              </a:bodyPr>
              <a:lstStyle/>
              <a:p>
                <a:r>
                  <a:rPr lang="en-US" dirty="0"/>
                  <a:t>188</a:t>
                </a:r>
              </a:p>
            </p:txBody>
          </p:sp>
          <p:sp>
            <p:nvSpPr>
              <p:cNvPr id="7" name="文本框 6">
                <a:extLst>
                  <a:ext uri="{FF2B5EF4-FFF2-40B4-BE49-F238E27FC236}">
                    <a16:creationId xmlns:a16="http://schemas.microsoft.com/office/drawing/2014/main" id="{356BC4F0-831F-48BA-B78F-E42AA7534FFE}"/>
                  </a:ext>
                </a:extLst>
              </p:cNvPr>
              <p:cNvSpPr txBox="1"/>
              <p:nvPr/>
            </p:nvSpPr>
            <p:spPr>
              <a:xfrm>
                <a:off x="5576050" y="26966454"/>
                <a:ext cx="662361" cy="461665"/>
              </a:xfrm>
              <a:prstGeom prst="rect">
                <a:avLst/>
              </a:prstGeom>
              <a:noFill/>
            </p:spPr>
            <p:txBody>
              <a:bodyPr wrap="none" rtlCol="0">
                <a:spAutoFit/>
              </a:bodyPr>
              <a:lstStyle/>
              <a:p>
                <a:r>
                  <a:rPr lang="en-US" dirty="0"/>
                  <a:t>mm</a:t>
                </a:r>
              </a:p>
            </p:txBody>
          </p:sp>
        </p:grpSp>
        <p:sp>
          <p:nvSpPr>
            <p:cNvPr id="11" name="文本框 10">
              <a:extLst>
                <a:ext uri="{FF2B5EF4-FFF2-40B4-BE49-F238E27FC236}">
                  <a16:creationId xmlns:a16="http://schemas.microsoft.com/office/drawing/2014/main" id="{FCFAF63E-271D-4C5B-B4EE-811923FB5FA1}"/>
                </a:ext>
              </a:extLst>
            </p:cNvPr>
            <p:cNvSpPr txBox="1"/>
            <p:nvPr/>
          </p:nvSpPr>
          <p:spPr>
            <a:xfrm>
              <a:off x="2589014" y="26106636"/>
              <a:ext cx="1470274" cy="338554"/>
            </a:xfrm>
            <a:prstGeom prst="rect">
              <a:avLst/>
            </a:prstGeom>
            <a:noFill/>
          </p:spPr>
          <p:txBody>
            <a:bodyPr wrap="none" rtlCol="0">
              <a:spAutoFit/>
            </a:bodyPr>
            <a:lstStyle/>
            <a:p>
              <a:r>
                <a:rPr lang="en-US" sz="1600" dirty="0">
                  <a:solidFill>
                    <a:srgbClr val="FF0000"/>
                  </a:solidFill>
                </a:rPr>
                <a:t>Solenoid center</a:t>
              </a:r>
            </a:p>
          </p:txBody>
        </p:sp>
      </p:grpSp>
      <p:grpSp>
        <p:nvGrpSpPr>
          <p:cNvPr id="129" name="组合 128">
            <a:extLst>
              <a:ext uri="{FF2B5EF4-FFF2-40B4-BE49-F238E27FC236}">
                <a16:creationId xmlns:a16="http://schemas.microsoft.com/office/drawing/2014/main" id="{174D9F9B-4131-48D0-ADE4-9A58A316AA3D}"/>
              </a:ext>
            </a:extLst>
          </p:cNvPr>
          <p:cNvGrpSpPr/>
          <p:nvPr/>
        </p:nvGrpSpPr>
        <p:grpSpPr>
          <a:xfrm>
            <a:off x="8641024" y="25599580"/>
            <a:ext cx="5067223" cy="3802395"/>
            <a:chOff x="2927589" y="1646441"/>
            <a:chExt cx="5067223" cy="3802395"/>
          </a:xfrm>
        </p:grpSpPr>
        <p:pic>
          <p:nvPicPr>
            <p:cNvPr id="130" name="图片 129">
              <a:extLst>
                <a:ext uri="{FF2B5EF4-FFF2-40B4-BE49-F238E27FC236}">
                  <a16:creationId xmlns:a16="http://schemas.microsoft.com/office/drawing/2014/main" id="{3AA1DF13-3924-4544-A253-90C713D19BCF}"/>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927589" y="1648418"/>
              <a:ext cx="5067223" cy="3800418"/>
            </a:xfrm>
            <a:prstGeom prst="rect">
              <a:avLst/>
            </a:prstGeom>
          </p:spPr>
        </p:pic>
        <p:sp>
          <p:nvSpPr>
            <p:cNvPr id="131" name="文本框 130">
              <a:extLst>
                <a:ext uri="{FF2B5EF4-FFF2-40B4-BE49-F238E27FC236}">
                  <a16:creationId xmlns:a16="http://schemas.microsoft.com/office/drawing/2014/main" id="{59C313D9-B549-447F-8460-5C1EBAA41BB6}"/>
                </a:ext>
              </a:extLst>
            </p:cNvPr>
            <p:cNvSpPr txBox="1"/>
            <p:nvPr/>
          </p:nvSpPr>
          <p:spPr>
            <a:xfrm>
              <a:off x="3644558" y="1646441"/>
              <a:ext cx="2681632" cy="369332"/>
            </a:xfrm>
            <a:prstGeom prst="rect">
              <a:avLst/>
            </a:prstGeom>
            <a:solidFill>
              <a:schemeClr val="bg1"/>
            </a:solidFill>
          </p:spPr>
          <p:txBody>
            <a:bodyPr wrap="none" rtlCol="0">
              <a:spAutoFit/>
            </a:bodyPr>
            <a:lstStyle/>
            <a:p>
              <a:r>
                <a:rPr lang="en-US" dirty="0" err="1"/>
                <a:t>Bz</a:t>
              </a:r>
              <a:r>
                <a:rPr lang="en-US" dirty="0"/>
                <a:t> in axis x=16.58, y=64.25</a:t>
              </a:r>
            </a:p>
          </p:txBody>
        </p:sp>
      </p:grpSp>
      <p:pic>
        <p:nvPicPr>
          <p:cNvPr id="132" name="图片 131">
            <a:extLst>
              <a:ext uri="{FF2B5EF4-FFF2-40B4-BE49-F238E27FC236}">
                <a16:creationId xmlns:a16="http://schemas.microsoft.com/office/drawing/2014/main" id="{360EB651-8279-47DA-843F-16B821D70CF0}"/>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515826" y="34363949"/>
            <a:ext cx="3048000" cy="2286000"/>
          </a:xfrm>
          <a:prstGeom prst="rect">
            <a:avLst/>
          </a:prstGeom>
        </p:spPr>
      </p:pic>
      <p:graphicFrame>
        <p:nvGraphicFramePr>
          <p:cNvPr id="134" name="表格 133">
            <a:extLst>
              <a:ext uri="{FF2B5EF4-FFF2-40B4-BE49-F238E27FC236}">
                <a16:creationId xmlns:a16="http://schemas.microsoft.com/office/drawing/2014/main" id="{A45A81BE-4E8E-4BE2-8BDA-F7DB86C5E8A2}"/>
              </a:ext>
            </a:extLst>
          </p:cNvPr>
          <p:cNvGraphicFramePr>
            <a:graphicFrameLocks noGrp="1"/>
          </p:cNvGraphicFramePr>
          <p:nvPr>
            <p:extLst>
              <p:ext uri="{D42A27DB-BD31-4B8C-83A1-F6EECF244321}">
                <p14:modId xmlns:p14="http://schemas.microsoft.com/office/powerpoint/2010/main" val="866356997"/>
              </p:ext>
            </p:extLst>
          </p:nvPr>
        </p:nvGraphicFramePr>
        <p:xfrm>
          <a:off x="8530317" y="34663272"/>
          <a:ext cx="6518612" cy="1778860"/>
        </p:xfrm>
        <a:graphic>
          <a:graphicData uri="http://schemas.openxmlformats.org/drawingml/2006/table">
            <a:tbl>
              <a:tblPr firstCol="1" bandRow="1">
                <a:tableStyleId>{5C22544A-7EE6-4342-B048-85BDC9FD1C3A}</a:tableStyleId>
              </a:tblPr>
              <a:tblGrid>
                <a:gridCol w="3259306">
                  <a:extLst>
                    <a:ext uri="{9D8B030D-6E8A-4147-A177-3AD203B41FA5}">
                      <a16:colId xmlns:a16="http://schemas.microsoft.com/office/drawing/2014/main" val="1295740789"/>
                    </a:ext>
                  </a:extLst>
                </a:gridCol>
                <a:gridCol w="3259306">
                  <a:extLst>
                    <a:ext uri="{9D8B030D-6E8A-4147-A177-3AD203B41FA5}">
                      <a16:colId xmlns:a16="http://schemas.microsoft.com/office/drawing/2014/main" val="2676814257"/>
                    </a:ext>
                  </a:extLst>
                </a:gridCol>
              </a:tblGrid>
              <a:tr h="444715">
                <a:tc>
                  <a:txBody>
                    <a:bodyPr/>
                    <a:lstStyle/>
                    <a:p>
                      <a:pPr marL="0" marR="0" algn="just">
                        <a:spcBef>
                          <a:spcPts val="0"/>
                        </a:spcBef>
                        <a:spcAft>
                          <a:spcPts val="0"/>
                        </a:spcAft>
                      </a:pPr>
                      <a:r>
                        <a:rPr lang="en-US" sz="1050" kern="100" dirty="0">
                          <a:effectLst/>
                        </a:rPr>
                        <a:t>Field center in x direction</a:t>
                      </a:r>
                      <a:endParaRPr lang="en-US"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kern="100" dirty="0">
                          <a:effectLst/>
                        </a:rPr>
                        <a:t>15.329 ± 0.0227 mm</a:t>
                      </a:r>
                      <a:endParaRPr lang="en-US"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30222261"/>
                  </a:ext>
                </a:extLst>
              </a:tr>
              <a:tr h="444715">
                <a:tc>
                  <a:txBody>
                    <a:bodyPr/>
                    <a:lstStyle/>
                    <a:p>
                      <a:pPr marL="0" marR="0" algn="just">
                        <a:spcBef>
                          <a:spcPts val="0"/>
                        </a:spcBef>
                        <a:spcAft>
                          <a:spcPts val="0"/>
                        </a:spcAft>
                      </a:pPr>
                      <a:r>
                        <a:rPr lang="en-US" sz="1050" kern="100">
                          <a:effectLst/>
                        </a:rPr>
                        <a:t>Field center in y direction</a:t>
                      </a:r>
                      <a:endParaRPr lang="en-US"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kern="100">
                          <a:effectLst/>
                        </a:rPr>
                        <a:t>63.4404 ± 0.0197 mm</a:t>
                      </a:r>
                      <a:endParaRPr lang="en-US"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90050058"/>
                  </a:ext>
                </a:extLst>
              </a:tr>
              <a:tr h="444715">
                <a:tc>
                  <a:txBody>
                    <a:bodyPr/>
                    <a:lstStyle/>
                    <a:p>
                      <a:pPr marL="0" marR="0" algn="just">
                        <a:spcBef>
                          <a:spcPts val="0"/>
                        </a:spcBef>
                        <a:spcAft>
                          <a:spcPts val="0"/>
                        </a:spcAft>
                      </a:pPr>
                      <a:r>
                        <a:rPr lang="en-US" sz="1050" kern="100">
                          <a:effectLst/>
                        </a:rPr>
                        <a:t>Effective length</a:t>
                      </a:r>
                      <a:endParaRPr lang="en-US"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kern="100">
                          <a:effectLst/>
                        </a:rPr>
                        <a:t>40.33 ± 0.143 mm</a:t>
                      </a:r>
                      <a:endParaRPr lang="en-US"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13276613"/>
                  </a:ext>
                </a:extLst>
              </a:tr>
              <a:tr h="444715">
                <a:tc>
                  <a:txBody>
                    <a:bodyPr/>
                    <a:lstStyle/>
                    <a:p>
                      <a:pPr marL="0" marR="0" algn="just">
                        <a:spcBef>
                          <a:spcPts val="0"/>
                        </a:spcBef>
                        <a:spcAft>
                          <a:spcPts val="0"/>
                        </a:spcAft>
                      </a:pPr>
                      <a:r>
                        <a:rPr lang="en-US" sz="1050" kern="100" dirty="0">
                          <a:effectLst/>
                        </a:rPr>
                        <a:t>Longitudinal field</a:t>
                      </a:r>
                      <a:endParaRPr lang="en-US"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kern="100" dirty="0">
                          <a:effectLst/>
                        </a:rPr>
                        <a:t>45.2267 ± 0.117428 </a:t>
                      </a:r>
                      <a:r>
                        <a:rPr lang="en-US" sz="1100" kern="100" dirty="0" err="1">
                          <a:effectLst/>
                        </a:rPr>
                        <a:t>mT</a:t>
                      </a:r>
                      <a:r>
                        <a:rPr lang="en-US" sz="1100" kern="100" dirty="0">
                          <a:effectLst/>
                        </a:rPr>
                        <a:t>/A</a:t>
                      </a:r>
                      <a:endParaRPr lang="en-US"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16702656"/>
                  </a:ext>
                </a:extLst>
              </a:tr>
            </a:tbl>
          </a:graphicData>
        </a:graphic>
      </p:graphicFrame>
      <p:sp>
        <p:nvSpPr>
          <p:cNvPr id="19" name="文本框 18">
            <a:extLst>
              <a:ext uri="{FF2B5EF4-FFF2-40B4-BE49-F238E27FC236}">
                <a16:creationId xmlns:a16="http://schemas.microsoft.com/office/drawing/2014/main" id="{12CF5F41-4C65-4053-B09A-48477CCB51D6}"/>
              </a:ext>
            </a:extLst>
          </p:cNvPr>
          <p:cNvSpPr txBox="1"/>
          <p:nvPr/>
        </p:nvSpPr>
        <p:spPr>
          <a:xfrm>
            <a:off x="1795523" y="37361039"/>
            <a:ext cx="13611859" cy="1200329"/>
          </a:xfrm>
          <a:prstGeom prst="rect">
            <a:avLst/>
          </a:prstGeom>
          <a:noFill/>
        </p:spPr>
        <p:txBody>
          <a:bodyPr wrap="square" rtlCol="0">
            <a:spAutoFit/>
          </a:bodyPr>
          <a:lstStyle/>
          <a:p>
            <a:pPr algn="just"/>
            <a:r>
              <a:rPr lang="en-US" dirty="0"/>
              <a:t>From the measurement results, the mechanical alignment is well. The second method can analyze the solenoid multipole fields easily and fast. The influence of the magnetic field center is negligible compared with the first method. The quadrupole component is inverse symmetric with the center of field.</a:t>
            </a:r>
          </a:p>
        </p:txBody>
      </p:sp>
      <p:grpSp>
        <p:nvGrpSpPr>
          <p:cNvPr id="136" name="Group 20">
            <a:extLst>
              <a:ext uri="{FF2B5EF4-FFF2-40B4-BE49-F238E27FC236}">
                <a16:creationId xmlns:a16="http://schemas.microsoft.com/office/drawing/2014/main" id="{C245C2A4-4353-4A96-B090-DEFC8013597B}"/>
              </a:ext>
            </a:extLst>
          </p:cNvPr>
          <p:cNvGrpSpPr/>
          <p:nvPr/>
        </p:nvGrpSpPr>
        <p:grpSpPr>
          <a:xfrm>
            <a:off x="17603367" y="26168440"/>
            <a:ext cx="10628564" cy="1737643"/>
            <a:chOff x="445836" y="4154986"/>
            <a:chExt cx="11961087" cy="2144456"/>
          </a:xfrm>
        </p:grpSpPr>
        <p:pic>
          <p:nvPicPr>
            <p:cNvPr id="137" name="Picture 7">
              <a:extLst>
                <a:ext uri="{FF2B5EF4-FFF2-40B4-BE49-F238E27FC236}">
                  <a16:creationId xmlns:a16="http://schemas.microsoft.com/office/drawing/2014/main" id="{4ADC62BF-023A-48E7-89E0-B108BF0F2D77}"/>
                </a:ext>
              </a:extLst>
            </p:cNvPr>
            <p:cNvPicPr>
              <a:picLocks noChangeAspect="1"/>
            </p:cNvPicPr>
            <p:nvPr/>
          </p:nvPicPr>
          <p:blipFill>
            <a:blip r:embed="rId41"/>
            <a:stretch>
              <a:fillRect/>
            </a:stretch>
          </p:blipFill>
          <p:spPr>
            <a:xfrm>
              <a:off x="10460825" y="4155886"/>
              <a:ext cx="1946098" cy="1713600"/>
            </a:xfrm>
            <a:prstGeom prst="rect">
              <a:avLst/>
            </a:prstGeom>
          </p:spPr>
        </p:pic>
        <p:sp>
          <p:nvSpPr>
            <p:cNvPr id="138" name="TextBox 8">
              <a:extLst>
                <a:ext uri="{FF2B5EF4-FFF2-40B4-BE49-F238E27FC236}">
                  <a16:creationId xmlns:a16="http://schemas.microsoft.com/office/drawing/2014/main" id="{C10BA79D-283D-40A6-BF2C-9842D0D2607E}"/>
                </a:ext>
              </a:extLst>
            </p:cNvPr>
            <p:cNvSpPr txBox="1"/>
            <p:nvPr/>
          </p:nvSpPr>
          <p:spPr>
            <a:xfrm>
              <a:off x="11261970" y="5928101"/>
              <a:ext cx="662361" cy="369332"/>
            </a:xfrm>
            <a:prstGeom prst="rect">
              <a:avLst/>
            </a:prstGeom>
            <a:noFill/>
          </p:spPr>
          <p:txBody>
            <a:bodyPr wrap="none" rtlCol="0">
              <a:spAutoFit/>
            </a:bodyPr>
            <a:lstStyle/>
            <a:p>
              <a:r>
                <a:rPr lang="en-US" dirty="0"/>
                <a:t>4.2 A</a:t>
              </a:r>
              <a:endParaRPr lang="de-DE" dirty="0"/>
            </a:p>
          </p:txBody>
        </p:sp>
        <p:pic>
          <p:nvPicPr>
            <p:cNvPr id="139" name="Picture 9">
              <a:extLst>
                <a:ext uri="{FF2B5EF4-FFF2-40B4-BE49-F238E27FC236}">
                  <a16:creationId xmlns:a16="http://schemas.microsoft.com/office/drawing/2014/main" id="{16522887-F485-4BA5-83E8-427973E5A324}"/>
                </a:ext>
              </a:extLst>
            </p:cNvPr>
            <p:cNvPicPr>
              <a:picLocks noChangeAspect="1"/>
            </p:cNvPicPr>
            <p:nvPr/>
          </p:nvPicPr>
          <p:blipFill>
            <a:blip r:embed="rId42"/>
            <a:stretch>
              <a:fillRect/>
            </a:stretch>
          </p:blipFill>
          <p:spPr>
            <a:xfrm>
              <a:off x="8536774" y="4154986"/>
              <a:ext cx="1924051" cy="1714500"/>
            </a:xfrm>
            <a:prstGeom prst="rect">
              <a:avLst/>
            </a:prstGeom>
          </p:spPr>
        </p:pic>
        <p:sp>
          <p:nvSpPr>
            <p:cNvPr id="140" name="TextBox 10">
              <a:extLst>
                <a:ext uri="{FF2B5EF4-FFF2-40B4-BE49-F238E27FC236}">
                  <a16:creationId xmlns:a16="http://schemas.microsoft.com/office/drawing/2014/main" id="{0D1C32C5-C4CF-4D85-8974-B09F5C152060}"/>
                </a:ext>
              </a:extLst>
            </p:cNvPr>
            <p:cNvSpPr txBox="1"/>
            <p:nvPr/>
          </p:nvSpPr>
          <p:spPr>
            <a:xfrm>
              <a:off x="9167619" y="5928101"/>
              <a:ext cx="662361" cy="369332"/>
            </a:xfrm>
            <a:prstGeom prst="rect">
              <a:avLst/>
            </a:prstGeom>
            <a:noFill/>
          </p:spPr>
          <p:txBody>
            <a:bodyPr wrap="none" rtlCol="0">
              <a:spAutoFit/>
            </a:bodyPr>
            <a:lstStyle/>
            <a:p>
              <a:r>
                <a:rPr lang="en-US" dirty="0"/>
                <a:t>4.0 A</a:t>
              </a:r>
              <a:endParaRPr lang="de-DE" dirty="0"/>
            </a:p>
          </p:txBody>
        </p:sp>
        <p:pic>
          <p:nvPicPr>
            <p:cNvPr id="141" name="Picture 11">
              <a:extLst>
                <a:ext uri="{FF2B5EF4-FFF2-40B4-BE49-F238E27FC236}">
                  <a16:creationId xmlns:a16="http://schemas.microsoft.com/office/drawing/2014/main" id="{B619FA1A-A37C-48F9-891F-D62C9C0E9036}"/>
                </a:ext>
              </a:extLst>
            </p:cNvPr>
            <p:cNvPicPr>
              <a:picLocks noChangeAspect="1"/>
            </p:cNvPicPr>
            <p:nvPr/>
          </p:nvPicPr>
          <p:blipFill>
            <a:blip r:embed="rId43"/>
            <a:stretch>
              <a:fillRect/>
            </a:stretch>
          </p:blipFill>
          <p:spPr>
            <a:xfrm>
              <a:off x="6665804" y="4155886"/>
              <a:ext cx="1870971" cy="1713600"/>
            </a:xfrm>
            <a:prstGeom prst="rect">
              <a:avLst/>
            </a:prstGeom>
          </p:spPr>
        </p:pic>
        <p:sp>
          <p:nvSpPr>
            <p:cNvPr id="143" name="TextBox 13">
              <a:extLst>
                <a:ext uri="{FF2B5EF4-FFF2-40B4-BE49-F238E27FC236}">
                  <a16:creationId xmlns:a16="http://schemas.microsoft.com/office/drawing/2014/main" id="{BC1D0C33-EFEC-44A4-8C16-F9BC288AA22A}"/>
                </a:ext>
              </a:extLst>
            </p:cNvPr>
            <p:cNvSpPr txBox="1"/>
            <p:nvPr/>
          </p:nvSpPr>
          <p:spPr>
            <a:xfrm>
              <a:off x="7270108" y="5930110"/>
              <a:ext cx="662361" cy="369332"/>
            </a:xfrm>
            <a:prstGeom prst="rect">
              <a:avLst/>
            </a:prstGeom>
            <a:noFill/>
          </p:spPr>
          <p:txBody>
            <a:bodyPr wrap="none" rtlCol="0">
              <a:spAutoFit/>
            </a:bodyPr>
            <a:lstStyle/>
            <a:p>
              <a:r>
                <a:rPr lang="en-US" dirty="0"/>
                <a:t>3.9 A</a:t>
              </a:r>
              <a:endParaRPr lang="de-DE" dirty="0"/>
            </a:p>
          </p:txBody>
        </p:sp>
        <p:pic>
          <p:nvPicPr>
            <p:cNvPr id="144" name="Picture 14">
              <a:extLst>
                <a:ext uri="{FF2B5EF4-FFF2-40B4-BE49-F238E27FC236}">
                  <a16:creationId xmlns:a16="http://schemas.microsoft.com/office/drawing/2014/main" id="{AD22B2E4-70F3-4994-910D-09EBB39125F8}"/>
                </a:ext>
              </a:extLst>
            </p:cNvPr>
            <p:cNvPicPr>
              <a:picLocks noChangeAspect="1"/>
            </p:cNvPicPr>
            <p:nvPr/>
          </p:nvPicPr>
          <p:blipFill>
            <a:blip r:embed="rId44"/>
            <a:stretch>
              <a:fillRect/>
            </a:stretch>
          </p:blipFill>
          <p:spPr>
            <a:xfrm>
              <a:off x="4458759" y="4155886"/>
              <a:ext cx="2207045" cy="1713600"/>
            </a:xfrm>
            <a:prstGeom prst="rect">
              <a:avLst/>
            </a:prstGeom>
          </p:spPr>
        </p:pic>
        <p:sp>
          <p:nvSpPr>
            <p:cNvPr id="145" name="TextBox 15">
              <a:extLst>
                <a:ext uri="{FF2B5EF4-FFF2-40B4-BE49-F238E27FC236}">
                  <a16:creationId xmlns:a16="http://schemas.microsoft.com/office/drawing/2014/main" id="{7EC24C00-3588-4B45-95AE-ECB1586E21AE}"/>
                </a:ext>
              </a:extLst>
            </p:cNvPr>
            <p:cNvSpPr txBox="1"/>
            <p:nvPr/>
          </p:nvSpPr>
          <p:spPr>
            <a:xfrm>
              <a:off x="5305331" y="5928101"/>
              <a:ext cx="662361" cy="369332"/>
            </a:xfrm>
            <a:prstGeom prst="rect">
              <a:avLst/>
            </a:prstGeom>
            <a:noFill/>
          </p:spPr>
          <p:txBody>
            <a:bodyPr wrap="none" rtlCol="0">
              <a:spAutoFit/>
            </a:bodyPr>
            <a:lstStyle/>
            <a:p>
              <a:r>
                <a:rPr lang="en-US" dirty="0"/>
                <a:t>3.6 A</a:t>
              </a:r>
              <a:endParaRPr lang="de-DE" dirty="0"/>
            </a:p>
          </p:txBody>
        </p:sp>
        <p:pic>
          <p:nvPicPr>
            <p:cNvPr id="146" name="Picture 16">
              <a:extLst>
                <a:ext uri="{FF2B5EF4-FFF2-40B4-BE49-F238E27FC236}">
                  <a16:creationId xmlns:a16="http://schemas.microsoft.com/office/drawing/2014/main" id="{F1318C65-4404-4FD9-9F3A-CB7FE73F65CC}"/>
                </a:ext>
              </a:extLst>
            </p:cNvPr>
            <p:cNvPicPr>
              <a:picLocks noChangeAspect="1"/>
            </p:cNvPicPr>
            <p:nvPr/>
          </p:nvPicPr>
          <p:blipFill>
            <a:blip r:embed="rId45"/>
            <a:stretch>
              <a:fillRect/>
            </a:stretch>
          </p:blipFill>
          <p:spPr>
            <a:xfrm>
              <a:off x="2371900" y="4155886"/>
              <a:ext cx="2086859" cy="1713600"/>
            </a:xfrm>
            <a:prstGeom prst="rect">
              <a:avLst/>
            </a:prstGeom>
          </p:spPr>
        </p:pic>
        <p:sp>
          <p:nvSpPr>
            <p:cNvPr id="147" name="TextBox 17">
              <a:extLst>
                <a:ext uri="{FF2B5EF4-FFF2-40B4-BE49-F238E27FC236}">
                  <a16:creationId xmlns:a16="http://schemas.microsoft.com/office/drawing/2014/main" id="{359A07E4-F170-4595-ADD8-B952E8C72712}"/>
                </a:ext>
              </a:extLst>
            </p:cNvPr>
            <p:cNvSpPr txBox="1"/>
            <p:nvPr/>
          </p:nvSpPr>
          <p:spPr>
            <a:xfrm>
              <a:off x="3119311" y="5928101"/>
              <a:ext cx="662361" cy="369332"/>
            </a:xfrm>
            <a:prstGeom prst="rect">
              <a:avLst/>
            </a:prstGeom>
            <a:noFill/>
          </p:spPr>
          <p:txBody>
            <a:bodyPr wrap="none" rtlCol="0">
              <a:spAutoFit/>
            </a:bodyPr>
            <a:lstStyle/>
            <a:p>
              <a:r>
                <a:rPr lang="en-US" dirty="0"/>
                <a:t>3.3 A</a:t>
              </a:r>
              <a:endParaRPr lang="de-DE" dirty="0"/>
            </a:p>
          </p:txBody>
        </p:sp>
        <p:pic>
          <p:nvPicPr>
            <p:cNvPr id="148" name="Picture 18">
              <a:extLst>
                <a:ext uri="{FF2B5EF4-FFF2-40B4-BE49-F238E27FC236}">
                  <a16:creationId xmlns:a16="http://schemas.microsoft.com/office/drawing/2014/main" id="{511AA333-FB74-4BB1-9503-F423C6B142C6}"/>
                </a:ext>
              </a:extLst>
            </p:cNvPr>
            <p:cNvPicPr>
              <a:picLocks noChangeAspect="1"/>
            </p:cNvPicPr>
            <p:nvPr/>
          </p:nvPicPr>
          <p:blipFill>
            <a:blip r:embed="rId46"/>
            <a:stretch>
              <a:fillRect/>
            </a:stretch>
          </p:blipFill>
          <p:spPr>
            <a:xfrm>
              <a:off x="445836" y="4155886"/>
              <a:ext cx="1927038" cy="1713600"/>
            </a:xfrm>
            <a:prstGeom prst="rect">
              <a:avLst/>
            </a:prstGeom>
          </p:spPr>
        </p:pic>
        <p:sp>
          <p:nvSpPr>
            <p:cNvPr id="149" name="TextBox 19">
              <a:extLst>
                <a:ext uri="{FF2B5EF4-FFF2-40B4-BE49-F238E27FC236}">
                  <a16:creationId xmlns:a16="http://schemas.microsoft.com/office/drawing/2014/main" id="{63A18293-4F42-4B84-9861-E5CA4EBE4587}"/>
                </a:ext>
              </a:extLst>
            </p:cNvPr>
            <p:cNvSpPr txBox="1"/>
            <p:nvPr/>
          </p:nvSpPr>
          <p:spPr>
            <a:xfrm>
              <a:off x="1139366" y="5928101"/>
              <a:ext cx="662361" cy="369332"/>
            </a:xfrm>
            <a:prstGeom prst="rect">
              <a:avLst/>
            </a:prstGeom>
            <a:noFill/>
          </p:spPr>
          <p:txBody>
            <a:bodyPr wrap="none" rtlCol="0">
              <a:spAutoFit/>
            </a:bodyPr>
            <a:lstStyle/>
            <a:p>
              <a:r>
                <a:rPr lang="en-US" dirty="0"/>
                <a:t>3.0 A</a:t>
              </a:r>
              <a:endParaRPr lang="de-DE" dirty="0"/>
            </a:p>
          </p:txBody>
        </p:sp>
      </p:grpSp>
      <p:pic>
        <p:nvPicPr>
          <p:cNvPr id="150" name="Picture 26">
            <a:extLst>
              <a:ext uri="{FF2B5EF4-FFF2-40B4-BE49-F238E27FC236}">
                <a16:creationId xmlns:a16="http://schemas.microsoft.com/office/drawing/2014/main" id="{4E7BC4B7-B337-4E01-99DC-B009CF1DF5C9}"/>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6536367" y="28802225"/>
            <a:ext cx="3310942" cy="3384553"/>
          </a:xfrm>
          <a:prstGeom prst="rect">
            <a:avLst/>
          </a:prstGeom>
        </p:spPr>
      </p:pic>
      <p:pic>
        <p:nvPicPr>
          <p:cNvPr id="151" name="Picture 24">
            <a:extLst>
              <a:ext uri="{FF2B5EF4-FFF2-40B4-BE49-F238E27FC236}">
                <a16:creationId xmlns:a16="http://schemas.microsoft.com/office/drawing/2014/main" id="{F0990A40-7621-4759-B2D2-96C8207A0178}"/>
              </a:ext>
            </a:extLst>
          </p:cNvPr>
          <p:cNvPicPr>
            <a:picLocks noChangeAspect="1"/>
          </p:cNvPicPr>
          <p:nvPr/>
        </p:nvPicPr>
        <p:blipFill>
          <a:blip r:embed="rId48"/>
          <a:stretch>
            <a:fillRect/>
          </a:stretch>
        </p:blipFill>
        <p:spPr>
          <a:xfrm>
            <a:off x="20136879" y="28786725"/>
            <a:ext cx="2699676" cy="3397484"/>
          </a:xfrm>
          <a:prstGeom prst="rect">
            <a:avLst/>
          </a:prstGeom>
        </p:spPr>
      </p:pic>
      <p:sp>
        <p:nvSpPr>
          <p:cNvPr id="20" name="文本框 19">
            <a:extLst>
              <a:ext uri="{FF2B5EF4-FFF2-40B4-BE49-F238E27FC236}">
                <a16:creationId xmlns:a16="http://schemas.microsoft.com/office/drawing/2014/main" id="{116BF777-BC1E-493A-A47D-5C4F7CA35B01}"/>
              </a:ext>
            </a:extLst>
          </p:cNvPr>
          <p:cNvSpPr txBox="1"/>
          <p:nvPr/>
        </p:nvSpPr>
        <p:spPr>
          <a:xfrm>
            <a:off x="16395298" y="27925539"/>
            <a:ext cx="8246284" cy="830997"/>
          </a:xfrm>
          <a:prstGeom prst="rect">
            <a:avLst/>
          </a:prstGeom>
          <a:noFill/>
        </p:spPr>
        <p:txBody>
          <a:bodyPr wrap="square" rtlCol="0">
            <a:spAutoFit/>
          </a:bodyPr>
          <a:lstStyle/>
          <a:p>
            <a:pPr algn="just"/>
            <a:r>
              <a:rPr lang="en-US" sz="2400" dirty="0"/>
              <a:t>The way to correct the problem is to use a </a:t>
            </a:r>
            <a:r>
              <a:rPr lang="de-DE" altLang="zh-CN" sz="2400" dirty="0"/>
              <a:t>reverse</a:t>
            </a:r>
            <a:r>
              <a:rPr lang="en-US" altLang="zh-CN" sz="2400" dirty="0"/>
              <a:t> coupled field: a rotated quadrupole field + normal quadrupole field.</a:t>
            </a:r>
            <a:endParaRPr lang="de-DE" sz="2400" dirty="0"/>
          </a:p>
        </p:txBody>
      </p:sp>
      <p:sp>
        <p:nvSpPr>
          <p:cNvPr id="21" name="文本框 20">
            <a:extLst>
              <a:ext uri="{FF2B5EF4-FFF2-40B4-BE49-F238E27FC236}">
                <a16:creationId xmlns:a16="http://schemas.microsoft.com/office/drawing/2014/main" id="{5E4123C2-8978-4C93-9D33-6D10AD8E61AF}"/>
              </a:ext>
            </a:extLst>
          </p:cNvPr>
          <p:cNvSpPr txBox="1"/>
          <p:nvPr/>
        </p:nvSpPr>
        <p:spPr>
          <a:xfrm>
            <a:off x="23562652" y="28356389"/>
            <a:ext cx="5779146" cy="3046988"/>
          </a:xfrm>
          <a:prstGeom prst="rect">
            <a:avLst/>
          </a:prstGeom>
          <a:noFill/>
        </p:spPr>
        <p:txBody>
          <a:bodyPr wrap="none" rtlCol="0">
            <a:spAutoFit/>
          </a:bodyPr>
          <a:lstStyle/>
          <a:p>
            <a:r>
              <a:rPr lang="en-US" sz="2400" dirty="0"/>
              <a:t>Parameters:</a:t>
            </a:r>
          </a:p>
          <a:p>
            <a:r>
              <a:rPr lang="en-US" sz="2400" dirty="0"/>
              <a:t>-  Combination of a normal and a skew quads</a:t>
            </a:r>
          </a:p>
          <a:p>
            <a:r>
              <a:rPr lang="en-US" sz="2400" dirty="0"/>
              <a:t>-  Aluminum frame</a:t>
            </a:r>
          </a:p>
          <a:p>
            <a:r>
              <a:rPr lang="en-US" sz="2400" dirty="0"/>
              <a:t>-  0.56 mm copper cable</a:t>
            </a:r>
          </a:p>
          <a:p>
            <a:r>
              <a:rPr lang="en-US" sz="2400" dirty="0"/>
              <a:t>-  140 windings per coil</a:t>
            </a:r>
          </a:p>
          <a:p>
            <a:r>
              <a:rPr lang="en-US" sz="2400" dirty="0"/>
              <a:t>-  Non-magnetic screws</a:t>
            </a:r>
          </a:p>
          <a:p>
            <a:r>
              <a:rPr lang="en-US" sz="2400" dirty="0"/>
              <a:t>-  </a:t>
            </a:r>
            <a:r>
              <a:rPr lang="en-US" sz="2400" dirty="0" err="1"/>
              <a:t>Q_grad</a:t>
            </a:r>
            <a:r>
              <a:rPr lang="en-US" sz="2400" dirty="0"/>
              <a:t> = 0.0117 T/m @ 1A</a:t>
            </a:r>
          </a:p>
          <a:p>
            <a:r>
              <a:rPr lang="en-US" sz="2400" dirty="0"/>
              <a:t>-  Position 0.437 m to solenoid center</a:t>
            </a:r>
            <a:endParaRPr lang="de-DE" sz="2400" dirty="0"/>
          </a:p>
        </p:txBody>
      </p:sp>
      <p:grpSp>
        <p:nvGrpSpPr>
          <p:cNvPr id="34" name="组合 33">
            <a:extLst>
              <a:ext uri="{FF2B5EF4-FFF2-40B4-BE49-F238E27FC236}">
                <a16:creationId xmlns:a16="http://schemas.microsoft.com/office/drawing/2014/main" id="{919FED72-B54B-48BB-BE45-05C97130AB1D}"/>
              </a:ext>
            </a:extLst>
          </p:cNvPr>
          <p:cNvGrpSpPr/>
          <p:nvPr/>
        </p:nvGrpSpPr>
        <p:grpSpPr>
          <a:xfrm>
            <a:off x="8572157" y="15028325"/>
            <a:ext cx="6476772" cy="4201702"/>
            <a:chOff x="8572157" y="15028325"/>
            <a:chExt cx="6476772" cy="4201702"/>
          </a:xfrm>
        </p:grpSpPr>
        <p:pic>
          <p:nvPicPr>
            <p:cNvPr id="18" name="图片 17">
              <a:extLst>
                <a:ext uri="{FF2B5EF4-FFF2-40B4-BE49-F238E27FC236}">
                  <a16:creationId xmlns:a16="http://schemas.microsoft.com/office/drawing/2014/main" id="{312209F7-9921-4BA5-83EA-AD6CC4590063}"/>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8572157" y="15028325"/>
              <a:ext cx="6476772" cy="4201702"/>
            </a:xfrm>
            <a:prstGeom prst="rect">
              <a:avLst/>
            </a:prstGeom>
          </p:spPr>
        </p:pic>
        <p:sp>
          <p:nvSpPr>
            <p:cNvPr id="25" name="矩形 24">
              <a:extLst>
                <a:ext uri="{FF2B5EF4-FFF2-40B4-BE49-F238E27FC236}">
                  <a16:creationId xmlns:a16="http://schemas.microsoft.com/office/drawing/2014/main" id="{EC74C4C0-C2AD-456F-8C0F-4C1130406AC5}"/>
                </a:ext>
              </a:extLst>
            </p:cNvPr>
            <p:cNvSpPr/>
            <p:nvPr/>
          </p:nvSpPr>
          <p:spPr bwMode="auto">
            <a:xfrm>
              <a:off x="9357993" y="18354314"/>
              <a:ext cx="504773" cy="5134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58" name="矩形 157">
              <a:extLst>
                <a:ext uri="{FF2B5EF4-FFF2-40B4-BE49-F238E27FC236}">
                  <a16:creationId xmlns:a16="http://schemas.microsoft.com/office/drawing/2014/main" id="{9C7A2F00-F24D-440E-A239-B2C26137DBE5}"/>
                </a:ext>
              </a:extLst>
            </p:cNvPr>
            <p:cNvSpPr/>
            <p:nvPr/>
          </p:nvSpPr>
          <p:spPr bwMode="auto">
            <a:xfrm>
              <a:off x="9705829" y="17965453"/>
              <a:ext cx="792088" cy="465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cxnSp>
          <p:nvCxnSpPr>
            <p:cNvPr id="27" name="直接箭头连接符 26">
              <a:extLst>
                <a:ext uri="{FF2B5EF4-FFF2-40B4-BE49-F238E27FC236}">
                  <a16:creationId xmlns:a16="http://schemas.microsoft.com/office/drawing/2014/main" id="{F5335138-7389-47B1-BC55-85A356D4D5B1}"/>
                </a:ext>
              </a:extLst>
            </p:cNvPr>
            <p:cNvCxnSpPr/>
            <p:nvPr/>
          </p:nvCxnSpPr>
          <p:spPr bwMode="auto">
            <a:xfrm flipV="1">
              <a:off x="10523777" y="17328415"/>
              <a:ext cx="1021937" cy="592681"/>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文本框 32">
              <a:extLst>
                <a:ext uri="{FF2B5EF4-FFF2-40B4-BE49-F238E27FC236}">
                  <a16:creationId xmlns:a16="http://schemas.microsoft.com/office/drawing/2014/main" id="{FBC87300-86AC-4446-8863-A3308743E15F}"/>
                </a:ext>
              </a:extLst>
            </p:cNvPr>
            <p:cNvSpPr txBox="1"/>
            <p:nvPr/>
          </p:nvSpPr>
          <p:spPr>
            <a:xfrm>
              <a:off x="11382282" y="17351395"/>
              <a:ext cx="389850" cy="461665"/>
            </a:xfrm>
            <a:prstGeom prst="rect">
              <a:avLst/>
            </a:prstGeom>
            <a:noFill/>
          </p:spPr>
          <p:txBody>
            <a:bodyPr wrap="none" rtlCol="0">
              <a:spAutoFit/>
            </a:bodyPr>
            <a:lstStyle/>
            <a:p>
              <a:r>
                <a:rPr lang="en-US" b="1" dirty="0"/>
                <a:t>Z</a:t>
              </a:r>
            </a:p>
          </p:txBody>
        </p:sp>
      </p:grpSp>
      <p:sp>
        <p:nvSpPr>
          <p:cNvPr id="6" name="文本框 5">
            <a:extLst>
              <a:ext uri="{FF2B5EF4-FFF2-40B4-BE49-F238E27FC236}">
                <a16:creationId xmlns:a16="http://schemas.microsoft.com/office/drawing/2014/main" id="{5C88CDA5-B3E3-4184-8CED-7985224CC740}"/>
              </a:ext>
            </a:extLst>
          </p:cNvPr>
          <p:cNvSpPr txBox="1"/>
          <p:nvPr/>
        </p:nvSpPr>
        <p:spPr>
          <a:xfrm>
            <a:off x="16494531" y="32438909"/>
            <a:ext cx="7030160" cy="2677656"/>
          </a:xfrm>
          <a:prstGeom prst="rect">
            <a:avLst/>
          </a:prstGeom>
          <a:noFill/>
        </p:spPr>
        <p:txBody>
          <a:bodyPr wrap="square" rtlCol="0">
            <a:spAutoFit/>
          </a:bodyPr>
          <a:lstStyle/>
          <a:p>
            <a:pPr algn="just"/>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Conclusions</a:t>
            </a:r>
          </a:p>
          <a:p>
            <a:pPr algn="just"/>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From the measurement results, although the magnetic transverse field multipole components are small comparing to the longitudinal filed, they will destroy the beam symmetry and enlarge beam projected emittance. The correctors can cancel this influence and optimize the beam projected emittance.</a:t>
            </a:r>
            <a:endParaRPr lang="en-US"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13" name="图片 12">
            <a:extLst>
              <a:ext uri="{FF2B5EF4-FFF2-40B4-BE49-F238E27FC236}">
                <a16:creationId xmlns:a16="http://schemas.microsoft.com/office/drawing/2014/main" id="{0E2E06A2-FED5-4163-A23E-41DA02ACB6C3}"/>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4695547" y="34358689"/>
            <a:ext cx="3048000" cy="2286000"/>
          </a:xfrm>
          <a:prstGeom prst="rect">
            <a:avLst/>
          </a:prstGeom>
        </p:spPr>
      </p:pic>
      <p:pic>
        <p:nvPicPr>
          <p:cNvPr id="8" name="图片 7">
            <a:extLst>
              <a:ext uri="{FF2B5EF4-FFF2-40B4-BE49-F238E27FC236}">
                <a16:creationId xmlns:a16="http://schemas.microsoft.com/office/drawing/2014/main" id="{4D1CA9BE-0F4B-4BAA-B1AF-9B1157E714BE}"/>
              </a:ext>
            </a:extLst>
          </p:cNvPr>
          <p:cNvPicPr>
            <a:picLocks noChangeAspect="1"/>
          </p:cNvPicPr>
          <p:nvPr/>
        </p:nvPicPr>
        <p:blipFill>
          <a:blip r:embed="rId51"/>
          <a:stretch>
            <a:fillRect/>
          </a:stretch>
        </p:blipFill>
        <p:spPr>
          <a:xfrm>
            <a:off x="1155891" y="72976"/>
            <a:ext cx="3767869" cy="36154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ppt_x"/>
                                          </p:val>
                                        </p:tav>
                                        <p:tav tm="100000">
                                          <p:val>
                                            <p:strVal val="#ppt_x"/>
                                          </p:val>
                                        </p:tav>
                                      </p:tavLst>
                                    </p:anim>
                                    <p:anim calcmode="lin" valueType="num">
                                      <p:cBhvr additive="base">
                                        <p:cTn id="8"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2137</TotalTime>
  <Words>817</Words>
  <Application>Microsoft Office PowerPoint</Application>
  <PresentationFormat>自定义</PresentationFormat>
  <Paragraphs>89</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Linux Libertine</vt:lpstr>
      <vt:lpstr>等线</vt:lpstr>
      <vt:lpstr>Arial</vt:lpstr>
      <vt:lpstr>Calibri</vt:lpstr>
      <vt:lpstr>Cambria Math</vt:lpstr>
      <vt:lpstr>Times</vt:lpstr>
      <vt:lpstr>Times New Roman</vt:lpstr>
      <vt:lpstr>Leere Präsentation</vt:lpstr>
      <vt:lpstr>PowerPoint 演示文稿</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Claus Preußel</dc:creator>
  <cp:lastModifiedBy>Shuai Ma</cp:lastModifiedBy>
  <cp:revision>568</cp:revision>
  <cp:lastPrinted>2013-08-15T07:51:49Z</cp:lastPrinted>
  <dcterms:created xsi:type="dcterms:W3CDTF">2011-02-16T16:49:23Z</dcterms:created>
  <dcterms:modified xsi:type="dcterms:W3CDTF">2021-06-16T12:00:17Z</dcterms:modified>
</cp:coreProperties>
</file>