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3" r:id="rId2"/>
  </p:sldIdLst>
  <p:sldSz cx="51206400" cy="28803600"/>
  <p:notesSz cx="9931400" cy="14363700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171" userDrawn="1">
          <p15:clr>
            <a:srgbClr val="A4A3A4"/>
          </p15:clr>
        </p15:guide>
        <p15:guide id="2" orient="horz" pos="16182" userDrawn="1">
          <p15:clr>
            <a:srgbClr val="A4A3A4"/>
          </p15:clr>
        </p15:guide>
        <p15:guide id="3" orient="horz" pos="11693" userDrawn="1">
          <p15:clr>
            <a:srgbClr val="A4A3A4"/>
          </p15:clr>
        </p15:guide>
        <p15:guide id="4" orient="horz" pos="16587" userDrawn="1">
          <p15:clr>
            <a:srgbClr val="A4A3A4"/>
          </p15:clr>
        </p15:guide>
        <p15:guide id="5" pos="16127" userDrawn="1">
          <p15:clr>
            <a:srgbClr val="A4A3A4"/>
          </p15:clr>
        </p15:guide>
        <p15:guide id="6" pos="1970" userDrawn="1">
          <p15:clr>
            <a:srgbClr val="A4A3A4"/>
          </p15:clr>
        </p15:guide>
        <p15:guide id="7" pos="9003" userDrawn="1">
          <p15:clr>
            <a:srgbClr val="A4A3A4"/>
          </p15:clr>
        </p15:guide>
        <p15:guide id="8" pos="23194" userDrawn="1">
          <p15:clr>
            <a:srgbClr val="A4A3A4"/>
          </p15:clr>
        </p15:guide>
        <p15:guide id="9" pos="30257" userDrawn="1">
          <p15:clr>
            <a:srgbClr val="A4A3A4"/>
          </p15:clr>
        </p15:guide>
        <p15:guide id="10" orient="horz" pos="16756" userDrawn="1">
          <p15:clr>
            <a:srgbClr val="A4A3A4"/>
          </p15:clr>
        </p15:guide>
        <p15:guide id="11" orient="horz" pos="1101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B5B7"/>
    <a:srgbClr val="F2F2F2"/>
    <a:srgbClr val="FFFFFF"/>
    <a:srgbClr val="00A6EB"/>
    <a:srgbClr val="66FF99"/>
    <a:srgbClr val="FFFF99"/>
    <a:srgbClr val="00FF00"/>
    <a:srgbClr val="B7DEF3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50" autoAdjust="0"/>
    <p:restoredTop sz="94660"/>
  </p:normalViewPr>
  <p:slideViewPr>
    <p:cSldViewPr snapToGrid="0">
      <p:cViewPr varScale="1">
        <p:scale>
          <a:sx n="37" d="100"/>
          <a:sy n="37" d="100"/>
        </p:scale>
        <p:origin x="1112" y="76"/>
      </p:cViewPr>
      <p:guideLst>
        <p:guide orient="horz" pos="7171"/>
        <p:guide orient="horz" pos="16182"/>
        <p:guide orient="horz" pos="11693"/>
        <p:guide orient="horz" pos="16587"/>
        <p:guide pos="16127"/>
        <p:guide pos="1970"/>
        <p:guide pos="9003"/>
        <p:guide pos="23194"/>
        <p:guide pos="30257"/>
        <p:guide orient="horz" pos="16756"/>
        <p:guide orient="horz" pos="1101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4736" cy="71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t" anchorCtr="0" compatLnSpc="1">
            <a:prstTxWarp prst="textNoShape">
              <a:avLst/>
            </a:prstTxWarp>
          </a:bodyPr>
          <a:lstStyle>
            <a:lvl1pPr defTabSz="315978">
              <a:defRPr sz="4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25125" y="2"/>
            <a:ext cx="4303195" cy="71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t" anchorCtr="0" compatLnSpc="1">
            <a:prstTxWarp prst="textNoShape">
              <a:avLst/>
            </a:prstTxWarp>
          </a:bodyPr>
          <a:lstStyle>
            <a:lvl1pPr algn="r" defTabSz="315978">
              <a:defRPr sz="4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3640538"/>
            <a:ext cx="4304736" cy="7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b" anchorCtr="0" compatLnSpc="1">
            <a:prstTxWarp prst="textNoShape">
              <a:avLst/>
            </a:prstTxWarp>
          </a:bodyPr>
          <a:lstStyle>
            <a:lvl1pPr defTabSz="315978">
              <a:defRPr sz="4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25125" y="13640538"/>
            <a:ext cx="4303195" cy="7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b" anchorCtr="0" compatLnSpc="1">
            <a:prstTxWarp prst="textNoShape">
              <a:avLst/>
            </a:prstTxWarp>
          </a:bodyPr>
          <a:lstStyle>
            <a:lvl1pPr algn="r" defTabSz="315978">
              <a:defRPr sz="400">
                <a:latin typeface="Times" pitchFamily="18" charset="0"/>
              </a:defRPr>
            </a:lvl1pPr>
          </a:lstStyle>
          <a:p>
            <a:fld id="{5E1FA552-D81E-47F3-8F86-EB30D3F867F2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5989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2"/>
            <a:ext cx="4304736" cy="71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t" anchorCtr="0" compatLnSpc="1">
            <a:prstTxWarp prst="textNoShape">
              <a:avLst/>
            </a:prstTxWarp>
          </a:bodyPr>
          <a:lstStyle>
            <a:lvl1pPr defTabSz="315978">
              <a:defRPr sz="4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5125" y="2"/>
            <a:ext cx="4303195" cy="718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t" anchorCtr="0" compatLnSpc="1">
            <a:prstTxWarp prst="textNoShape">
              <a:avLst/>
            </a:prstTxWarp>
          </a:bodyPr>
          <a:lstStyle>
            <a:lvl1pPr algn="r" defTabSz="315978">
              <a:defRPr sz="4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84150" y="1079500"/>
            <a:ext cx="9566275" cy="5381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57" y="6822603"/>
            <a:ext cx="7943888" cy="6461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13640538"/>
            <a:ext cx="4304736" cy="7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b" anchorCtr="0" compatLnSpc="1">
            <a:prstTxWarp prst="textNoShape">
              <a:avLst/>
            </a:prstTxWarp>
          </a:bodyPr>
          <a:lstStyle>
            <a:lvl1pPr defTabSz="315978">
              <a:defRPr sz="400">
                <a:latin typeface="Times" pitchFamily="18" charset="0"/>
              </a:defRPr>
            </a:lvl1pPr>
          </a:lstStyle>
          <a:p>
            <a:endParaRPr lang="de-DE" dirty="0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5125" y="13640538"/>
            <a:ext cx="4303195" cy="721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1396" tIns="15697" rIns="31396" bIns="15697" numCol="1" anchor="b" anchorCtr="0" compatLnSpc="1">
            <a:prstTxWarp prst="textNoShape">
              <a:avLst/>
            </a:prstTxWarp>
          </a:bodyPr>
          <a:lstStyle>
            <a:lvl1pPr algn="r" defTabSz="315978">
              <a:defRPr sz="400">
                <a:latin typeface="Times" pitchFamily="18" charset="0"/>
              </a:defRPr>
            </a:lvl1pPr>
          </a:lstStyle>
          <a:p>
            <a:fld id="{2AAB6949-9A42-41ED-BCB9-E6EC2FC55128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028830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6C4802F-6AF3-41E1-BE25-D959AB9BB71D}" type="slidenum">
              <a:rPr lang="de-DE"/>
              <a:pPr/>
              <a:t>1</a:t>
            </a:fld>
            <a:endParaRPr lang="de-DE" dirty="0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84150" y="1079500"/>
            <a:ext cx="9566275" cy="5381625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839612" y="8947781"/>
            <a:ext cx="43527185" cy="617456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681905" y="16322005"/>
            <a:ext cx="35842599" cy="736140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307630" indent="0" algn="ctr">
              <a:buNone/>
              <a:defRPr/>
            </a:lvl2pPr>
            <a:lvl3pPr marL="615260" indent="0" algn="ctr">
              <a:buNone/>
              <a:defRPr/>
            </a:lvl3pPr>
            <a:lvl4pPr marL="922891" indent="0" algn="ctr">
              <a:buNone/>
              <a:defRPr/>
            </a:lvl4pPr>
            <a:lvl5pPr marL="1230521" indent="0" algn="ctr">
              <a:buNone/>
              <a:defRPr/>
            </a:lvl5pPr>
            <a:lvl6pPr marL="1538151" indent="0" algn="ctr">
              <a:buNone/>
              <a:defRPr/>
            </a:lvl6pPr>
            <a:lvl7pPr marL="1845782" indent="0" algn="ctr">
              <a:buNone/>
              <a:defRPr/>
            </a:lvl7pPr>
            <a:lvl8pPr marL="2153412" indent="0" algn="ctr">
              <a:buNone/>
              <a:defRPr/>
            </a:lvl8pPr>
            <a:lvl9pPr marL="246104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35284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532" y="1153726"/>
            <a:ext cx="46083344" cy="48007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61532" y="6720448"/>
            <a:ext cx="46083344" cy="1900975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62688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37126054" y="1153727"/>
            <a:ext cx="11518822" cy="245764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561528" y="1153727"/>
            <a:ext cx="34306758" cy="245764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8644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532" y="1153726"/>
            <a:ext cx="46083344" cy="48007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561532" y="6720448"/>
            <a:ext cx="46083344" cy="190097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5999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043673" y="18508741"/>
            <a:ext cx="43527185" cy="5720554"/>
          </a:xfrm>
          <a:prstGeom prst="rect">
            <a:avLst/>
          </a:prstGeom>
        </p:spPr>
        <p:txBody>
          <a:bodyPr anchor="t"/>
          <a:lstStyle>
            <a:lvl1pPr algn="l">
              <a:defRPr sz="2692" b="1" cap="all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43673" y="12208121"/>
            <a:ext cx="43527185" cy="6300621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46"/>
            </a:lvl1pPr>
            <a:lvl2pPr marL="307630" indent="0">
              <a:buNone/>
              <a:defRPr sz="1211"/>
            </a:lvl2pPr>
            <a:lvl3pPr marL="615260" indent="0">
              <a:buNone/>
              <a:defRPr sz="1077"/>
            </a:lvl3pPr>
            <a:lvl4pPr marL="922891" indent="0">
              <a:buNone/>
              <a:defRPr sz="942"/>
            </a:lvl4pPr>
            <a:lvl5pPr marL="1230521" indent="0">
              <a:buNone/>
              <a:defRPr sz="942"/>
            </a:lvl5pPr>
            <a:lvl6pPr marL="1538151" indent="0">
              <a:buNone/>
              <a:defRPr sz="942"/>
            </a:lvl6pPr>
            <a:lvl7pPr marL="1845782" indent="0">
              <a:buNone/>
              <a:defRPr sz="942"/>
            </a:lvl7pPr>
            <a:lvl8pPr marL="2153412" indent="0">
              <a:buNone/>
              <a:defRPr sz="942"/>
            </a:lvl8pPr>
            <a:lvl9pPr marL="2461043" indent="0">
              <a:buNone/>
              <a:defRPr sz="942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2677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532" y="1153726"/>
            <a:ext cx="46083344" cy="48007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61528" y="6720448"/>
            <a:ext cx="22911448" cy="19009756"/>
          </a:xfrm>
          <a:prstGeom prst="rect">
            <a:avLst/>
          </a:prstGeom>
        </p:spPr>
        <p:txBody>
          <a:bodyPr/>
          <a:lstStyle>
            <a:lvl1pPr>
              <a:defRPr sz="1883"/>
            </a:lvl1pPr>
            <a:lvl2pPr>
              <a:defRPr sz="1616"/>
            </a:lvl2pPr>
            <a:lvl3pPr>
              <a:defRPr sz="1346"/>
            </a:lvl3pPr>
            <a:lvl4pPr>
              <a:defRPr sz="1211"/>
            </a:lvl4pPr>
            <a:lvl5pPr>
              <a:defRPr sz="1211"/>
            </a:lvl5pPr>
            <a:lvl6pPr>
              <a:defRPr sz="1211"/>
            </a:lvl6pPr>
            <a:lvl7pPr>
              <a:defRPr sz="1211"/>
            </a:lvl7pPr>
            <a:lvl8pPr>
              <a:defRPr sz="1211"/>
            </a:lvl8pPr>
            <a:lvl9pPr>
              <a:defRPr sz="12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730744" y="6720448"/>
            <a:ext cx="22914132" cy="19009756"/>
          </a:xfrm>
          <a:prstGeom prst="rect">
            <a:avLst/>
          </a:prstGeom>
        </p:spPr>
        <p:txBody>
          <a:bodyPr/>
          <a:lstStyle>
            <a:lvl1pPr>
              <a:defRPr sz="1883"/>
            </a:lvl1pPr>
            <a:lvl2pPr>
              <a:defRPr sz="1616"/>
            </a:lvl2pPr>
            <a:lvl3pPr>
              <a:defRPr sz="1346"/>
            </a:lvl3pPr>
            <a:lvl4pPr>
              <a:defRPr sz="1211"/>
            </a:lvl4pPr>
            <a:lvl5pPr>
              <a:defRPr sz="1211"/>
            </a:lvl5pPr>
            <a:lvl6pPr>
              <a:defRPr sz="1211"/>
            </a:lvl6pPr>
            <a:lvl7pPr>
              <a:defRPr sz="1211"/>
            </a:lvl7pPr>
            <a:lvl8pPr>
              <a:defRPr sz="1211"/>
            </a:lvl8pPr>
            <a:lvl9pPr>
              <a:defRPr sz="1211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9996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532" y="1153726"/>
            <a:ext cx="46083344" cy="480077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561531" y="6446974"/>
            <a:ext cx="22624148" cy="26877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16" b="1"/>
            </a:lvl1pPr>
            <a:lvl2pPr marL="307630" indent="0">
              <a:buNone/>
              <a:defRPr sz="1346" b="1"/>
            </a:lvl2pPr>
            <a:lvl3pPr marL="615260" indent="0">
              <a:buNone/>
              <a:defRPr sz="1211" b="1"/>
            </a:lvl3pPr>
            <a:lvl4pPr marL="922891" indent="0">
              <a:buNone/>
              <a:defRPr sz="1077" b="1"/>
            </a:lvl4pPr>
            <a:lvl5pPr marL="1230521" indent="0">
              <a:buNone/>
              <a:defRPr sz="1077" b="1"/>
            </a:lvl5pPr>
            <a:lvl6pPr marL="1538151" indent="0">
              <a:buNone/>
              <a:defRPr sz="1077" b="1"/>
            </a:lvl6pPr>
            <a:lvl7pPr marL="1845782" indent="0">
              <a:buNone/>
              <a:defRPr sz="1077" b="1"/>
            </a:lvl7pPr>
            <a:lvl8pPr marL="2153412" indent="0">
              <a:buNone/>
              <a:defRPr sz="1077" b="1"/>
            </a:lvl8pPr>
            <a:lvl9pPr marL="2461043" indent="0">
              <a:buNone/>
              <a:defRPr sz="10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561531" y="9134727"/>
            <a:ext cx="22624148" cy="16595479"/>
          </a:xfrm>
          <a:prstGeom prst="rect">
            <a:avLst/>
          </a:prstGeom>
        </p:spPr>
        <p:txBody>
          <a:bodyPr/>
          <a:lstStyle>
            <a:lvl1pPr>
              <a:defRPr sz="1616"/>
            </a:lvl1pPr>
            <a:lvl2pPr>
              <a:defRPr sz="1346"/>
            </a:lvl2pPr>
            <a:lvl3pPr>
              <a:defRPr sz="1211"/>
            </a:lvl3pPr>
            <a:lvl4pPr>
              <a:defRPr sz="1077"/>
            </a:lvl4pPr>
            <a:lvl5pPr>
              <a:defRPr sz="1077"/>
            </a:lvl5pPr>
            <a:lvl6pPr>
              <a:defRPr sz="1077"/>
            </a:lvl6pPr>
            <a:lvl7pPr>
              <a:defRPr sz="1077"/>
            </a:lvl7pPr>
            <a:lvl8pPr>
              <a:defRPr sz="1077"/>
            </a:lvl8pPr>
            <a:lvl9pPr>
              <a:defRPr sz="1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26012668" y="6446974"/>
            <a:ext cx="22632204" cy="268775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616" b="1"/>
            </a:lvl1pPr>
            <a:lvl2pPr marL="307630" indent="0">
              <a:buNone/>
              <a:defRPr sz="1346" b="1"/>
            </a:lvl2pPr>
            <a:lvl3pPr marL="615260" indent="0">
              <a:buNone/>
              <a:defRPr sz="1211" b="1"/>
            </a:lvl3pPr>
            <a:lvl4pPr marL="922891" indent="0">
              <a:buNone/>
              <a:defRPr sz="1077" b="1"/>
            </a:lvl4pPr>
            <a:lvl5pPr marL="1230521" indent="0">
              <a:buNone/>
              <a:defRPr sz="1077" b="1"/>
            </a:lvl5pPr>
            <a:lvl6pPr marL="1538151" indent="0">
              <a:buNone/>
              <a:defRPr sz="1077" b="1"/>
            </a:lvl6pPr>
            <a:lvl7pPr marL="1845782" indent="0">
              <a:buNone/>
              <a:defRPr sz="1077" b="1"/>
            </a:lvl7pPr>
            <a:lvl8pPr marL="2153412" indent="0">
              <a:buNone/>
              <a:defRPr sz="1077" b="1"/>
            </a:lvl8pPr>
            <a:lvl9pPr marL="2461043" indent="0">
              <a:buNone/>
              <a:defRPr sz="107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26012668" y="9134727"/>
            <a:ext cx="22632204" cy="16595479"/>
          </a:xfrm>
          <a:prstGeom prst="rect">
            <a:avLst/>
          </a:prstGeom>
        </p:spPr>
        <p:txBody>
          <a:bodyPr/>
          <a:lstStyle>
            <a:lvl1pPr>
              <a:defRPr sz="1616"/>
            </a:lvl1pPr>
            <a:lvl2pPr>
              <a:defRPr sz="1346"/>
            </a:lvl2pPr>
            <a:lvl3pPr>
              <a:defRPr sz="1211"/>
            </a:lvl3pPr>
            <a:lvl4pPr>
              <a:defRPr sz="1077"/>
            </a:lvl4pPr>
            <a:lvl5pPr>
              <a:defRPr sz="1077"/>
            </a:lvl5pPr>
            <a:lvl6pPr>
              <a:defRPr sz="1077"/>
            </a:lvl6pPr>
            <a:lvl7pPr>
              <a:defRPr sz="1077"/>
            </a:lvl7pPr>
            <a:lvl8pPr>
              <a:defRPr sz="1077"/>
            </a:lvl8pPr>
            <a:lvl9pPr>
              <a:defRPr sz="107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676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532" y="1153726"/>
            <a:ext cx="46083344" cy="480077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8745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108316C-7309-4427-924A-35F30BB1EB4D}"/>
              </a:ext>
            </a:extLst>
          </p:cNvPr>
          <p:cNvSpPr/>
          <p:nvPr userDrawn="1"/>
        </p:nvSpPr>
        <p:spPr bwMode="auto">
          <a:xfrm>
            <a:off x="41217011" y="517585"/>
            <a:ext cx="6676846" cy="35713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BB3B2426-06D4-4CA1-92CF-38FEBE84A3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2784" y="396819"/>
            <a:ext cx="3782568" cy="378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956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61531" y="1147316"/>
            <a:ext cx="16845941" cy="4879830"/>
          </a:xfrm>
          <a:prstGeom prst="rect">
            <a:avLst/>
          </a:prstGeom>
        </p:spPr>
        <p:txBody>
          <a:bodyPr anchor="b"/>
          <a:lstStyle>
            <a:lvl1pPr algn="l">
              <a:defRPr sz="1346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20019659" y="1147316"/>
            <a:ext cx="28625213" cy="24582888"/>
          </a:xfrm>
          <a:prstGeom prst="rect">
            <a:avLst/>
          </a:prstGeom>
        </p:spPr>
        <p:txBody>
          <a:bodyPr/>
          <a:lstStyle>
            <a:lvl1pPr>
              <a:defRPr sz="2153"/>
            </a:lvl1pPr>
            <a:lvl2pPr>
              <a:defRPr sz="1883"/>
            </a:lvl2pPr>
            <a:lvl3pPr>
              <a:defRPr sz="1616"/>
            </a:lvl3pPr>
            <a:lvl4pPr>
              <a:defRPr sz="1346"/>
            </a:lvl4pPr>
            <a:lvl5pPr>
              <a:defRPr sz="1346"/>
            </a:lvl5pPr>
            <a:lvl6pPr>
              <a:defRPr sz="1346"/>
            </a:lvl6pPr>
            <a:lvl7pPr>
              <a:defRPr sz="1346"/>
            </a:lvl7pPr>
            <a:lvl8pPr>
              <a:defRPr sz="1346"/>
            </a:lvl8pPr>
            <a:lvl9pPr>
              <a:defRPr sz="134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561531" y="6027147"/>
            <a:ext cx="16845941" cy="197030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42"/>
            </a:lvl1pPr>
            <a:lvl2pPr marL="307630" indent="0">
              <a:buNone/>
              <a:defRPr sz="807"/>
            </a:lvl2pPr>
            <a:lvl3pPr marL="615260" indent="0">
              <a:buNone/>
              <a:defRPr sz="673"/>
            </a:lvl3pPr>
            <a:lvl4pPr marL="922891" indent="0">
              <a:buNone/>
              <a:defRPr sz="606"/>
            </a:lvl4pPr>
            <a:lvl5pPr marL="1230521" indent="0">
              <a:buNone/>
              <a:defRPr sz="606"/>
            </a:lvl5pPr>
            <a:lvl6pPr marL="1538151" indent="0">
              <a:buNone/>
              <a:defRPr sz="606"/>
            </a:lvl6pPr>
            <a:lvl7pPr marL="1845782" indent="0">
              <a:buNone/>
              <a:defRPr sz="606"/>
            </a:lvl7pPr>
            <a:lvl8pPr marL="2153412" indent="0">
              <a:buNone/>
              <a:defRPr sz="606"/>
            </a:lvl8pPr>
            <a:lvl9pPr marL="2461043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8512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036684" y="20162414"/>
            <a:ext cx="30724914" cy="2380092"/>
          </a:xfrm>
          <a:prstGeom prst="rect">
            <a:avLst/>
          </a:prstGeom>
        </p:spPr>
        <p:txBody>
          <a:bodyPr anchor="b"/>
          <a:lstStyle>
            <a:lvl1pPr algn="l">
              <a:defRPr sz="1346" b="1"/>
            </a:lvl1pPr>
          </a:lstStyle>
          <a:p>
            <a:r>
              <a:rPr lang="en-US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0036684" y="2573450"/>
            <a:ext cx="30724914" cy="1728237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153"/>
            </a:lvl1pPr>
            <a:lvl2pPr marL="307630" indent="0">
              <a:buNone/>
              <a:defRPr sz="1883"/>
            </a:lvl2pPr>
            <a:lvl3pPr marL="615260" indent="0">
              <a:buNone/>
              <a:defRPr sz="1616"/>
            </a:lvl3pPr>
            <a:lvl4pPr marL="922891" indent="0">
              <a:buNone/>
              <a:defRPr sz="1346"/>
            </a:lvl4pPr>
            <a:lvl5pPr marL="1230521" indent="0">
              <a:buNone/>
              <a:defRPr sz="1346"/>
            </a:lvl5pPr>
            <a:lvl6pPr marL="1538151" indent="0">
              <a:buNone/>
              <a:defRPr sz="1346"/>
            </a:lvl6pPr>
            <a:lvl7pPr marL="1845782" indent="0">
              <a:buNone/>
              <a:defRPr sz="1346"/>
            </a:lvl7pPr>
            <a:lvl8pPr marL="2153412" indent="0">
              <a:buNone/>
              <a:defRPr sz="1346"/>
            </a:lvl8pPr>
            <a:lvl9pPr marL="2461043" indent="0">
              <a:buNone/>
              <a:defRPr sz="1346"/>
            </a:lvl9pPr>
          </a:lstStyle>
          <a:p>
            <a:r>
              <a:rPr lang="en-US" dirty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0036684" y="22542507"/>
            <a:ext cx="30724914" cy="338105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42"/>
            </a:lvl1pPr>
            <a:lvl2pPr marL="307630" indent="0">
              <a:buNone/>
              <a:defRPr sz="807"/>
            </a:lvl2pPr>
            <a:lvl3pPr marL="615260" indent="0">
              <a:buNone/>
              <a:defRPr sz="673"/>
            </a:lvl3pPr>
            <a:lvl4pPr marL="922891" indent="0">
              <a:buNone/>
              <a:defRPr sz="606"/>
            </a:lvl4pPr>
            <a:lvl5pPr marL="1230521" indent="0">
              <a:buNone/>
              <a:defRPr sz="606"/>
            </a:lvl5pPr>
            <a:lvl6pPr marL="1538151" indent="0">
              <a:buNone/>
              <a:defRPr sz="606"/>
            </a:lvl6pPr>
            <a:lvl7pPr marL="1845782" indent="0">
              <a:buNone/>
              <a:defRPr sz="606"/>
            </a:lvl7pPr>
            <a:lvl8pPr marL="2153412" indent="0">
              <a:buNone/>
              <a:defRPr sz="606"/>
            </a:lvl8pPr>
            <a:lvl9pPr marL="2461043" indent="0">
              <a:buNone/>
              <a:defRPr sz="606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9784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Rectangle 73"/>
          <p:cNvSpPr>
            <a:spLocks noChangeArrowheads="1"/>
          </p:cNvSpPr>
          <p:nvPr/>
        </p:nvSpPr>
        <p:spPr bwMode="auto">
          <a:xfrm>
            <a:off x="3103906" y="4167298"/>
            <a:ext cx="44928776" cy="21520177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sz="807" dirty="0"/>
          </a:p>
        </p:txBody>
      </p:sp>
      <p:pic>
        <p:nvPicPr>
          <p:cNvPr id="1121" name="Picture 9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1795334" y="1172955"/>
            <a:ext cx="6240033" cy="2482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+mj-lt"/>
          <a:ea typeface="+mj-ea"/>
          <a:cs typeface="+mj-cs"/>
        </a:defRPr>
      </a:lvl1pPr>
      <a:lvl2pPr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2pPr>
      <a:lvl3pPr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3pPr>
      <a:lvl4pPr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4pPr>
      <a:lvl5pPr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5pPr>
      <a:lvl6pPr marL="307630"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6pPr>
      <a:lvl7pPr marL="615260"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7pPr>
      <a:lvl8pPr marL="922891"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8pPr>
      <a:lvl9pPr marL="1230521" algn="l" defTabSz="2809263" rtl="0" eaLnBrk="1" fontAlgn="base" hangingPunct="1">
        <a:lnSpc>
          <a:spcPct val="70000"/>
        </a:lnSpc>
        <a:spcBef>
          <a:spcPct val="0"/>
        </a:spcBef>
        <a:spcAft>
          <a:spcPct val="0"/>
        </a:spcAft>
        <a:defRPr sz="10093">
          <a:solidFill>
            <a:srgbClr val="0093D3"/>
          </a:solidFill>
          <a:latin typeface="Arial Black" pitchFamily="34" charset="0"/>
        </a:defRPr>
      </a:lvl9pPr>
    </p:titleStyle>
    <p:bodyStyle>
      <a:lvl1pPr marL="1053207" indent="-1053207" algn="l" defTabSz="2809263" rtl="0" eaLnBrk="1" fontAlgn="base" hangingPunct="1">
        <a:spcBef>
          <a:spcPct val="20000"/>
        </a:spcBef>
        <a:spcAft>
          <a:spcPct val="0"/>
        </a:spcAft>
        <a:buChar char="•"/>
        <a:defRPr sz="9824">
          <a:solidFill>
            <a:schemeClr val="tx1"/>
          </a:solidFill>
          <a:latin typeface="+mn-lt"/>
          <a:ea typeface="+mn-ea"/>
          <a:cs typeface="+mn-cs"/>
        </a:defRPr>
      </a:lvl1pPr>
      <a:lvl2pPr marL="2282661" indent="-878028" algn="l" defTabSz="2809263" rtl="0" eaLnBrk="1" fontAlgn="base" hangingPunct="1">
        <a:spcBef>
          <a:spcPct val="20000"/>
        </a:spcBef>
        <a:spcAft>
          <a:spcPct val="0"/>
        </a:spcAft>
        <a:buChar char="–"/>
        <a:defRPr sz="8612">
          <a:solidFill>
            <a:schemeClr val="tx1"/>
          </a:solidFill>
          <a:latin typeface="+mn-lt"/>
        </a:defRPr>
      </a:lvl2pPr>
      <a:lvl3pPr marL="3512113" indent="-702849" algn="l" defTabSz="2809263" rtl="0" eaLnBrk="1" fontAlgn="base" hangingPunct="1">
        <a:spcBef>
          <a:spcPct val="20000"/>
        </a:spcBef>
        <a:spcAft>
          <a:spcPct val="0"/>
        </a:spcAft>
        <a:buChar char="•"/>
        <a:defRPr sz="7401">
          <a:solidFill>
            <a:schemeClr val="tx1"/>
          </a:solidFill>
          <a:latin typeface="+mn-lt"/>
        </a:defRPr>
      </a:lvl3pPr>
      <a:lvl4pPr marL="4916744" indent="-701782" algn="l" defTabSz="2809263" rtl="0" eaLnBrk="1" fontAlgn="base" hangingPunct="1">
        <a:spcBef>
          <a:spcPct val="20000"/>
        </a:spcBef>
        <a:spcAft>
          <a:spcPct val="0"/>
        </a:spcAft>
        <a:buChar char="–"/>
        <a:defRPr sz="6123">
          <a:solidFill>
            <a:schemeClr val="tx1"/>
          </a:solidFill>
          <a:latin typeface="+mn-lt"/>
        </a:defRPr>
      </a:lvl4pPr>
      <a:lvl5pPr marL="6322445" indent="-702849" algn="l" defTabSz="2809263" rtl="0" eaLnBrk="1" fontAlgn="base" hangingPunct="1">
        <a:spcBef>
          <a:spcPct val="20000"/>
        </a:spcBef>
        <a:spcAft>
          <a:spcPct val="0"/>
        </a:spcAft>
        <a:buChar char="»"/>
        <a:defRPr sz="6123">
          <a:solidFill>
            <a:schemeClr val="tx1"/>
          </a:solidFill>
          <a:latin typeface="+mn-lt"/>
        </a:defRPr>
      </a:lvl5pPr>
      <a:lvl6pPr marL="6630074" indent="-702849" algn="l" defTabSz="2809263" rtl="0" eaLnBrk="1" fontAlgn="base" hangingPunct="1">
        <a:spcBef>
          <a:spcPct val="20000"/>
        </a:spcBef>
        <a:spcAft>
          <a:spcPct val="0"/>
        </a:spcAft>
        <a:buChar char="»"/>
        <a:defRPr sz="6123">
          <a:solidFill>
            <a:schemeClr val="tx1"/>
          </a:solidFill>
          <a:latin typeface="+mn-lt"/>
        </a:defRPr>
      </a:lvl6pPr>
      <a:lvl7pPr marL="6937705" indent="-702849" algn="l" defTabSz="2809263" rtl="0" eaLnBrk="1" fontAlgn="base" hangingPunct="1">
        <a:spcBef>
          <a:spcPct val="20000"/>
        </a:spcBef>
        <a:spcAft>
          <a:spcPct val="0"/>
        </a:spcAft>
        <a:buChar char="»"/>
        <a:defRPr sz="6123">
          <a:solidFill>
            <a:schemeClr val="tx1"/>
          </a:solidFill>
          <a:latin typeface="+mn-lt"/>
        </a:defRPr>
      </a:lvl7pPr>
      <a:lvl8pPr marL="7245335" indent="-702849" algn="l" defTabSz="2809263" rtl="0" eaLnBrk="1" fontAlgn="base" hangingPunct="1">
        <a:spcBef>
          <a:spcPct val="20000"/>
        </a:spcBef>
        <a:spcAft>
          <a:spcPct val="0"/>
        </a:spcAft>
        <a:buChar char="»"/>
        <a:defRPr sz="6123">
          <a:solidFill>
            <a:schemeClr val="tx1"/>
          </a:solidFill>
          <a:latin typeface="+mn-lt"/>
        </a:defRPr>
      </a:lvl8pPr>
      <a:lvl9pPr marL="7552965" indent="-702849" algn="l" defTabSz="2809263" rtl="0" eaLnBrk="1" fontAlgn="base" hangingPunct="1">
        <a:spcBef>
          <a:spcPct val="20000"/>
        </a:spcBef>
        <a:spcAft>
          <a:spcPct val="0"/>
        </a:spcAft>
        <a:buChar char="»"/>
        <a:defRPr sz="6123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1pPr>
      <a:lvl2pPr marL="307630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2pPr>
      <a:lvl3pPr marL="615260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3pPr>
      <a:lvl4pPr marL="922891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4pPr>
      <a:lvl5pPr marL="1230521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5pPr>
      <a:lvl6pPr marL="1538151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6pPr>
      <a:lvl7pPr marL="1845782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7pPr>
      <a:lvl8pPr marL="2153412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8pPr>
      <a:lvl9pPr marL="2461043" algn="l" defTabSz="615260" rtl="0" eaLnBrk="1" latinLnBrk="0" hangingPunct="1">
        <a:defRPr sz="121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jpeg"/><Relationship Id="rId18" Type="http://schemas.openxmlformats.org/officeDocument/2006/relationships/image" Target="../media/image16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7.png"/><Relationship Id="rId12" Type="http://schemas.openxmlformats.org/officeDocument/2006/relationships/image" Target="../media/image12.jpeg"/><Relationship Id="rId17" Type="http://schemas.openxmlformats.org/officeDocument/2006/relationships/image" Target="../media/image3.e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1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11" Type="http://schemas.openxmlformats.org/officeDocument/2006/relationships/image" Target="../media/image11.jpeg"/><Relationship Id="rId5" Type="http://schemas.openxmlformats.org/officeDocument/2006/relationships/image" Target="../media/image5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jpeg"/><Relationship Id="rId1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90C13601-E632-4276-BF27-7C5D659B6521}"/>
              </a:ext>
            </a:extLst>
          </p:cNvPr>
          <p:cNvSpPr/>
          <p:nvPr/>
        </p:nvSpPr>
        <p:spPr bwMode="auto">
          <a:xfrm>
            <a:off x="3068231" y="4193661"/>
            <a:ext cx="44944153" cy="21521350"/>
          </a:xfrm>
          <a:prstGeom prst="rect">
            <a:avLst/>
          </a:prstGeom>
          <a:solidFill>
            <a:srgbClr val="B3B5B7"/>
          </a:solidFill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6" name="Rechteck: abgerundete Ecken 35">
            <a:extLst>
              <a:ext uri="{FF2B5EF4-FFF2-40B4-BE49-F238E27FC236}">
                <a16:creationId xmlns:a16="http://schemas.microsoft.com/office/drawing/2014/main" id="{7B995395-895D-4150-9801-CEA82071D200}"/>
              </a:ext>
            </a:extLst>
          </p:cNvPr>
          <p:cNvSpPr/>
          <p:nvPr/>
        </p:nvSpPr>
        <p:spPr bwMode="auto">
          <a:xfrm>
            <a:off x="41145329" y="9754817"/>
            <a:ext cx="6345348" cy="690540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1532" tIns="30766" rIns="61532" bIns="30766" numCol="1" rtlCol="0" anchor="t" anchorCtr="0" compatLnSpc="1">
            <a:prstTxWarp prst="textNoShape">
              <a:avLst/>
            </a:prstTxWarp>
          </a:bodyPr>
          <a:lstStyle/>
          <a:p>
            <a:pPr defTabSz="615260"/>
            <a:endParaRPr lang="en-DE" sz="807" dirty="0"/>
          </a:p>
        </p:txBody>
      </p:sp>
      <p:sp>
        <p:nvSpPr>
          <p:cNvPr id="14415" name="Rectangle 79"/>
          <p:cNvSpPr>
            <a:spLocks noChangeArrowheads="1"/>
          </p:cNvSpPr>
          <p:nvPr/>
        </p:nvSpPr>
        <p:spPr bwMode="auto">
          <a:xfrm>
            <a:off x="2851209" y="2767232"/>
            <a:ext cx="35307036" cy="132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281004" tIns="140503" rIns="281004" bIns="140503"/>
          <a:lstStyle/>
          <a:p>
            <a:pPr eaLnBrk="1" hangingPunct="1">
              <a:lnSpc>
                <a:spcPct val="90000"/>
              </a:lnSpc>
            </a:pPr>
            <a:r>
              <a:rPr lang="de-DE" sz="4400" b="1" dirty="0">
                <a:solidFill>
                  <a:srgbClr val="F28E00"/>
                </a:solidFill>
              </a:rPr>
              <a:t>T. Weilbach, P. </a:t>
            </a:r>
            <a:r>
              <a:rPr lang="en-US" sz="4400" b="1" dirty="0">
                <a:solidFill>
                  <a:srgbClr val="F28E00"/>
                </a:solidFill>
              </a:rPr>
              <a:t>Boonpornprasert</a:t>
            </a:r>
            <a:r>
              <a:rPr lang="de-DE" sz="4400" b="1" dirty="0">
                <a:solidFill>
                  <a:srgbClr val="F28E00"/>
                </a:solidFill>
              </a:rPr>
              <a:t>, G. Georgiev, G. Koss, M. Krasilnikov, X.-K. Li, A. Lueangaramwong, F. Mueller, A. Oppelt, </a:t>
            </a:r>
          </a:p>
          <a:p>
            <a:pPr eaLnBrk="1" hangingPunct="1">
              <a:lnSpc>
                <a:spcPct val="90000"/>
              </a:lnSpc>
            </a:pPr>
            <a:r>
              <a:rPr lang="de-DE" sz="4400" b="1" dirty="0">
                <a:solidFill>
                  <a:srgbClr val="F28E00"/>
                </a:solidFill>
              </a:rPr>
              <a:t>S. Philipp and F. Stephan DESY, Zeuthen, Germany</a:t>
            </a:r>
          </a:p>
        </p:txBody>
      </p:sp>
      <p:sp>
        <p:nvSpPr>
          <p:cNvPr id="14620" name="Text Box 284"/>
          <p:cNvSpPr txBox="1">
            <a:spLocks noChangeArrowheads="1"/>
          </p:cNvSpPr>
          <p:nvPr/>
        </p:nvSpPr>
        <p:spPr bwMode="auto">
          <a:xfrm>
            <a:off x="2851209" y="570333"/>
            <a:ext cx="40919222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8000" b="1" dirty="0">
                <a:solidFill>
                  <a:srgbClr val="00A6EB"/>
                </a:solidFill>
              </a:rPr>
              <a:t>Status of the THz@PITZ Project – the Proof-of-Principle Experiment on a </a:t>
            </a:r>
          </a:p>
          <a:p>
            <a:pPr eaLnBrk="1" hangingPunct="1">
              <a:lnSpc>
                <a:spcPct val="90000"/>
              </a:lnSpc>
            </a:pPr>
            <a:r>
              <a:rPr lang="en-US" sz="8000" b="1" dirty="0">
                <a:solidFill>
                  <a:srgbClr val="00A6EB"/>
                </a:solidFill>
              </a:rPr>
              <a:t>THz SASE FEL at the PITZ Facility</a:t>
            </a:r>
            <a:endParaRPr lang="de-DE" sz="7200" b="1" dirty="0">
              <a:solidFill>
                <a:srgbClr val="00A6EB"/>
              </a:solidFill>
            </a:endParaRPr>
          </a:p>
        </p:txBody>
      </p:sp>
      <p:pic>
        <p:nvPicPr>
          <p:cNvPr id="50" name="Picture 2" descr="http://pitz.desy.de/sites/site_pitz/content/e168/e170/e151625/PITZlogo_en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634" y="25920109"/>
            <a:ext cx="1214052" cy="1214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2" name="Text Box 218"/>
          <p:cNvSpPr txBox="1">
            <a:spLocks noChangeArrowheads="1"/>
          </p:cNvSpPr>
          <p:nvPr/>
        </p:nvSpPr>
        <p:spPr bwMode="auto">
          <a:xfrm>
            <a:off x="41617428" y="9802453"/>
            <a:ext cx="533731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solidFill>
                  <a:srgbClr val="00A6EB"/>
                </a:solidFill>
              </a:rPr>
              <a:t>Outlook</a:t>
            </a:r>
          </a:p>
        </p:txBody>
      </p:sp>
      <p:sp>
        <p:nvSpPr>
          <p:cNvPr id="223" name="Content Placeholder 2"/>
          <p:cNvSpPr txBox="1">
            <a:spLocks/>
          </p:cNvSpPr>
          <p:nvPr/>
        </p:nvSpPr>
        <p:spPr>
          <a:xfrm>
            <a:off x="41383438" y="10920245"/>
            <a:ext cx="5745701" cy="6342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marL="266700" indent="-266700" algn="l" defTabSz="914400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  <a:tabLst>
                <a:tab pos="361950" algn="l"/>
              </a:tabLst>
              <a:defRPr sz="18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9263" indent="-18256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30238" indent="-18097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Tx/>
              <a:buChar char="-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62050" indent="-2667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8275" indent="-27622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fontAlgn="auto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Arial"/>
              </a:rPr>
              <a:t>Preparations of tunnel annex finished</a:t>
            </a:r>
          </a:p>
          <a:p>
            <a:pPr lvl="0" fontAlgn="auto">
              <a:buFont typeface="Arial" panose="020B0604020202020204" pitchFamily="34" charset="0"/>
              <a:buChar char="•"/>
              <a:defRPr/>
            </a:pPr>
            <a:r>
              <a:rPr lang="de-DE" sz="3600" b="1" dirty="0">
                <a:solidFill>
                  <a:sysClr val="windowText" lastClr="000000"/>
                </a:solidFill>
                <a:latin typeface="Arial"/>
              </a:rPr>
              <a:t>Last heavy </a:t>
            </a:r>
            <a:r>
              <a:rPr lang="en-US" sz="3600" b="1" dirty="0">
                <a:solidFill>
                  <a:sysClr val="windowText" lastClr="000000"/>
                </a:solidFill>
                <a:latin typeface="Arial"/>
              </a:rPr>
              <a:t>construction</a:t>
            </a:r>
            <a:r>
              <a:rPr lang="de-DE" sz="3600" b="1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Arial"/>
              </a:rPr>
              <a:t>work</a:t>
            </a:r>
            <a:r>
              <a:rPr lang="de-DE" sz="3600" b="1" dirty="0">
                <a:solidFill>
                  <a:sysClr val="windowText" lastClr="000000"/>
                </a:solidFill>
                <a:latin typeface="Arial"/>
              </a:rPr>
              <a:t> </a:t>
            </a:r>
            <a:r>
              <a:rPr lang="en-US" sz="3600" b="1" dirty="0">
                <a:solidFill>
                  <a:sysClr val="windowText" lastClr="000000"/>
                </a:solidFill>
                <a:latin typeface="Arial"/>
              </a:rPr>
              <a:t>done</a:t>
            </a:r>
            <a:r>
              <a:rPr lang="de-DE" sz="3600" b="1" dirty="0">
                <a:solidFill>
                  <a:sysClr val="windowText" lastClr="000000"/>
                </a:solidFill>
                <a:latin typeface="Arial"/>
              </a:rPr>
              <a:t> in 06/2021</a:t>
            </a:r>
            <a:endParaRPr lang="en-US" sz="3600" b="1" dirty="0">
              <a:solidFill>
                <a:sysClr val="windowText" lastClr="000000"/>
              </a:solidFill>
              <a:latin typeface="Arial"/>
            </a:endParaRPr>
          </a:p>
          <a:p>
            <a:pPr lvl="0" fontAlgn="auto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Arial"/>
              </a:rPr>
              <a:t>Production / Ordering of components ongoing</a:t>
            </a:r>
          </a:p>
          <a:p>
            <a:pPr lvl="0" fontAlgn="auto">
              <a:buFont typeface="Arial" panose="020B0604020202020204" pitchFamily="34" charset="0"/>
              <a:buChar char="•"/>
              <a:defRPr/>
            </a:pPr>
            <a:r>
              <a:rPr lang="en-US" sz="3600" b="1" dirty="0">
                <a:solidFill>
                  <a:sysClr val="windowText" lastClr="000000"/>
                </a:solidFill>
                <a:latin typeface="Arial"/>
              </a:rPr>
              <a:t>First beam in undulator planed for Q4/2021</a:t>
            </a: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245" y="25965149"/>
            <a:ext cx="4968447" cy="1147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13481" y="25886177"/>
            <a:ext cx="1301146" cy="1281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hteck: abgerundete Ecken 19">
            <a:extLst>
              <a:ext uri="{FF2B5EF4-FFF2-40B4-BE49-F238E27FC236}">
                <a16:creationId xmlns:a16="http://schemas.microsoft.com/office/drawing/2014/main" id="{31B3AD48-2569-44E1-8D69-650B78D1E6DE}"/>
              </a:ext>
            </a:extLst>
          </p:cNvPr>
          <p:cNvSpPr/>
          <p:nvPr/>
        </p:nvSpPr>
        <p:spPr bwMode="auto">
          <a:xfrm>
            <a:off x="15452121" y="17493145"/>
            <a:ext cx="19953247" cy="800463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1532" tIns="30766" rIns="61532" bIns="30766" numCol="1" rtlCol="0" anchor="t" anchorCtr="0" compatLnSpc="1">
            <a:prstTxWarp prst="textNoShape">
              <a:avLst/>
            </a:prstTxWarp>
          </a:bodyPr>
          <a:lstStyle/>
          <a:p>
            <a:pPr defTabSz="615260"/>
            <a:endParaRPr lang="en-DE" sz="807" dirty="0"/>
          </a:p>
        </p:txBody>
      </p:sp>
      <p:sp>
        <p:nvSpPr>
          <p:cNvPr id="89" name="Textfeld 88">
            <a:extLst>
              <a:ext uri="{FF2B5EF4-FFF2-40B4-BE49-F238E27FC236}">
                <a16:creationId xmlns:a16="http://schemas.microsoft.com/office/drawing/2014/main" id="{2A0185DC-C4BB-41C8-AA22-E816F1DD9C77}"/>
              </a:ext>
            </a:extLst>
          </p:cNvPr>
          <p:cNvSpPr txBox="1"/>
          <p:nvPr/>
        </p:nvSpPr>
        <p:spPr>
          <a:xfrm>
            <a:off x="16039968" y="17935707"/>
            <a:ext cx="7133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A6EB"/>
                </a:solidFill>
              </a:rPr>
              <a:t>Screen Station Design</a:t>
            </a:r>
            <a:endParaRPr lang="en-DE" sz="4800" b="1" dirty="0">
              <a:solidFill>
                <a:srgbClr val="00A6EB"/>
              </a:solidFill>
            </a:endParaRPr>
          </a:p>
        </p:txBody>
      </p:sp>
      <p:sp>
        <p:nvSpPr>
          <p:cNvPr id="108" name="Rectangle 20">
            <a:extLst>
              <a:ext uri="{FF2B5EF4-FFF2-40B4-BE49-F238E27FC236}">
                <a16:creationId xmlns:a16="http://schemas.microsoft.com/office/drawing/2014/main" id="{CD3802EE-53D0-49DC-90F2-75D1E5C509F6}"/>
              </a:ext>
            </a:extLst>
          </p:cNvPr>
          <p:cNvSpPr/>
          <p:nvPr/>
        </p:nvSpPr>
        <p:spPr>
          <a:xfrm>
            <a:off x="30077502" y="17705277"/>
            <a:ext cx="260223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Test target for camera </a:t>
            </a:r>
          </a:p>
          <a:p>
            <a:r>
              <a:rPr lang="en-US" sz="3600" b="1" dirty="0"/>
              <a:t>alignment</a:t>
            </a:r>
          </a:p>
        </p:txBody>
      </p:sp>
      <p:pic>
        <p:nvPicPr>
          <p:cNvPr id="94" name="Inhaltsplatzhalter 8">
            <a:extLst>
              <a:ext uri="{FF2B5EF4-FFF2-40B4-BE49-F238E27FC236}">
                <a16:creationId xmlns:a16="http://schemas.microsoft.com/office/drawing/2014/main" id="{5AE1C7D5-0B9A-4184-88DE-2E7E19447C4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86306" y="18094534"/>
            <a:ext cx="3417303" cy="7340559"/>
          </a:xfrm>
          <a:prstGeom prst="rect">
            <a:avLst/>
          </a:prstGeom>
        </p:spPr>
      </p:pic>
      <p:cxnSp>
        <p:nvCxnSpPr>
          <p:cNvPr id="97" name="Gerade Verbindung mit Pfeil 96">
            <a:extLst>
              <a:ext uri="{FF2B5EF4-FFF2-40B4-BE49-F238E27FC236}">
                <a16:creationId xmlns:a16="http://schemas.microsoft.com/office/drawing/2014/main" id="{C20953D3-3094-4FB7-ABF5-539C0DF84689}"/>
              </a:ext>
            </a:extLst>
          </p:cNvPr>
          <p:cNvCxnSpPr>
            <a:cxnSpLocks/>
          </p:cNvCxnSpPr>
          <p:nvPr/>
        </p:nvCxnSpPr>
        <p:spPr>
          <a:xfrm flipV="1">
            <a:off x="26305217" y="22364367"/>
            <a:ext cx="2024246" cy="967459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Pfeil nach rechts 24">
            <a:extLst>
              <a:ext uri="{FF2B5EF4-FFF2-40B4-BE49-F238E27FC236}">
                <a16:creationId xmlns:a16="http://schemas.microsoft.com/office/drawing/2014/main" id="{62F5D8C3-1494-44B8-B5DB-B4E13A7F7014}"/>
              </a:ext>
            </a:extLst>
          </p:cNvPr>
          <p:cNvSpPr/>
          <p:nvPr/>
        </p:nvSpPr>
        <p:spPr>
          <a:xfrm flipH="1">
            <a:off x="29458272" y="19447602"/>
            <a:ext cx="1068412" cy="1078922"/>
          </a:xfrm>
          <a:prstGeom prst="right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/>
                </a:solidFill>
              </a:rPr>
              <a:t>e</a:t>
            </a:r>
            <a:r>
              <a:rPr lang="de-DE" sz="4800" b="1" baseline="30000" dirty="0">
                <a:solidFill>
                  <a:schemeClr val="tx1"/>
                </a:solidFill>
              </a:rPr>
              <a:t>-</a:t>
            </a:r>
            <a:endParaRPr lang="en-US" sz="1100" b="1" baseline="30000" dirty="0">
              <a:solidFill>
                <a:schemeClr val="tx1"/>
              </a:solidFill>
            </a:endParaRPr>
          </a:p>
        </p:txBody>
      </p:sp>
      <p:sp>
        <p:nvSpPr>
          <p:cNvPr id="102" name="Rectangle 20">
            <a:extLst>
              <a:ext uri="{FF2B5EF4-FFF2-40B4-BE49-F238E27FC236}">
                <a16:creationId xmlns:a16="http://schemas.microsoft.com/office/drawing/2014/main" id="{ADA41A60-D319-4765-9A7B-3473553C7523}"/>
              </a:ext>
            </a:extLst>
          </p:cNvPr>
          <p:cNvSpPr/>
          <p:nvPr/>
        </p:nvSpPr>
        <p:spPr>
          <a:xfrm>
            <a:off x="24436260" y="17770565"/>
            <a:ext cx="286954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/>
              <a:t>Ellipsoidal </a:t>
            </a:r>
          </a:p>
          <a:p>
            <a:r>
              <a:rPr lang="en-US" sz="3600" b="1" dirty="0"/>
              <a:t>THz-mirror</a:t>
            </a:r>
          </a:p>
          <a:p>
            <a:r>
              <a:rPr lang="en-US" sz="3600" b="1" dirty="0"/>
              <a:t>with</a:t>
            </a:r>
            <a:r>
              <a:rPr lang="de-DE" sz="3600" b="1" dirty="0"/>
              <a:t> hole</a:t>
            </a:r>
            <a:endParaRPr lang="en-US" sz="3600" b="1" dirty="0"/>
          </a:p>
        </p:txBody>
      </p:sp>
      <p:cxnSp>
        <p:nvCxnSpPr>
          <p:cNvPr id="103" name="Gerade Verbindung mit Pfeil 102">
            <a:extLst>
              <a:ext uri="{FF2B5EF4-FFF2-40B4-BE49-F238E27FC236}">
                <a16:creationId xmlns:a16="http://schemas.microsoft.com/office/drawing/2014/main" id="{41760526-88B9-4F73-94B1-524FEF3442D8}"/>
              </a:ext>
            </a:extLst>
          </p:cNvPr>
          <p:cNvCxnSpPr>
            <a:cxnSpLocks/>
          </p:cNvCxnSpPr>
          <p:nvPr/>
        </p:nvCxnSpPr>
        <p:spPr>
          <a:xfrm>
            <a:off x="26952859" y="18740865"/>
            <a:ext cx="1557928" cy="1073481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Inhaltsplatzhalter 8">
            <a:extLst>
              <a:ext uri="{FF2B5EF4-FFF2-40B4-BE49-F238E27FC236}">
                <a16:creationId xmlns:a16="http://schemas.microsoft.com/office/drawing/2014/main" id="{DD1AD5C5-19C4-4253-8F54-8205962922B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449213" y="18390982"/>
            <a:ext cx="3286361" cy="6361579"/>
          </a:xfrm>
          <a:prstGeom prst="rect">
            <a:avLst/>
          </a:prstGeom>
        </p:spPr>
      </p:pic>
      <p:sp>
        <p:nvSpPr>
          <p:cNvPr id="105" name="Rectangle 20">
            <a:extLst>
              <a:ext uri="{FF2B5EF4-FFF2-40B4-BE49-F238E27FC236}">
                <a16:creationId xmlns:a16="http://schemas.microsoft.com/office/drawing/2014/main" id="{27CCD4DF-D6DD-4782-85FB-DAA385652DEE}"/>
              </a:ext>
            </a:extLst>
          </p:cNvPr>
          <p:cNvSpPr/>
          <p:nvPr/>
        </p:nvSpPr>
        <p:spPr>
          <a:xfrm>
            <a:off x="28874857" y="24581600"/>
            <a:ext cx="602019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4000" b="1" dirty="0"/>
              <a:t>YAG and LYSO Screen</a:t>
            </a:r>
            <a:endParaRPr lang="en-US" sz="4000" b="1" dirty="0"/>
          </a:p>
        </p:txBody>
      </p:sp>
      <p:cxnSp>
        <p:nvCxnSpPr>
          <p:cNvPr id="106" name="Gerade Verbindung mit Pfeil 105">
            <a:extLst>
              <a:ext uri="{FF2B5EF4-FFF2-40B4-BE49-F238E27FC236}">
                <a16:creationId xmlns:a16="http://schemas.microsoft.com/office/drawing/2014/main" id="{8B805CD5-C054-43AA-BD4D-66AFCF9F4671}"/>
              </a:ext>
            </a:extLst>
          </p:cNvPr>
          <p:cNvCxnSpPr>
            <a:cxnSpLocks/>
          </p:cNvCxnSpPr>
          <p:nvPr/>
        </p:nvCxnSpPr>
        <p:spPr>
          <a:xfrm flipV="1">
            <a:off x="31749628" y="23306832"/>
            <a:ext cx="835452" cy="1293463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Gerade Verbindung mit Pfeil 106">
            <a:extLst>
              <a:ext uri="{FF2B5EF4-FFF2-40B4-BE49-F238E27FC236}">
                <a16:creationId xmlns:a16="http://schemas.microsoft.com/office/drawing/2014/main" id="{96935E32-FB3F-4853-941F-A00F4DEE03B4}"/>
              </a:ext>
            </a:extLst>
          </p:cNvPr>
          <p:cNvCxnSpPr>
            <a:cxnSpLocks/>
          </p:cNvCxnSpPr>
          <p:nvPr/>
        </p:nvCxnSpPr>
        <p:spPr>
          <a:xfrm flipV="1">
            <a:off x="29570862" y="22016202"/>
            <a:ext cx="2902156" cy="262168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Gerade Verbindung mit Pfeil 108">
            <a:extLst>
              <a:ext uri="{FF2B5EF4-FFF2-40B4-BE49-F238E27FC236}">
                <a16:creationId xmlns:a16="http://schemas.microsoft.com/office/drawing/2014/main" id="{09711ED7-5896-47AC-B399-2BAA5AD3CBA6}"/>
              </a:ext>
            </a:extLst>
          </p:cNvPr>
          <p:cNvCxnSpPr>
            <a:cxnSpLocks/>
          </p:cNvCxnSpPr>
          <p:nvPr/>
        </p:nvCxnSpPr>
        <p:spPr>
          <a:xfrm>
            <a:off x="31067184" y="19390359"/>
            <a:ext cx="1224937" cy="1859274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Inhaltsplatzhalter 2">
            <a:extLst>
              <a:ext uri="{FF2B5EF4-FFF2-40B4-BE49-F238E27FC236}">
                <a16:creationId xmlns:a16="http://schemas.microsoft.com/office/drawing/2014/main" id="{098481FE-D2D7-4E3E-BF85-F4F953A62380}"/>
              </a:ext>
            </a:extLst>
          </p:cNvPr>
          <p:cNvSpPr txBox="1">
            <a:spLocks/>
          </p:cNvSpPr>
          <p:nvPr/>
        </p:nvSpPr>
        <p:spPr>
          <a:xfrm>
            <a:off x="15993706" y="18875236"/>
            <a:ext cx="7779106" cy="6296567"/>
          </a:xfrm>
          <a:prstGeom prst="rect">
            <a:avLst/>
          </a:prstGeom>
        </p:spPr>
        <p:txBody>
          <a:bodyPr/>
          <a:lstStyle>
            <a:lvl1pPr marL="1565275" indent="-15652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392488" indent="-130492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2800">
                <a:solidFill>
                  <a:schemeClr val="tx1"/>
                </a:solidFill>
                <a:latin typeface="+mn-lt"/>
              </a:defRPr>
            </a:lvl2pPr>
            <a:lvl3pPr marL="5219700" indent="-10445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1000">
                <a:solidFill>
                  <a:schemeClr val="tx1"/>
                </a:solidFill>
                <a:latin typeface="+mn-lt"/>
              </a:defRPr>
            </a:lvl3pPr>
            <a:lvl4pPr marL="7307263" indent="-1042988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9100">
                <a:solidFill>
                  <a:schemeClr val="tx1"/>
                </a:solidFill>
                <a:latin typeface="+mn-lt"/>
              </a:defRPr>
            </a:lvl4pPr>
            <a:lvl5pPr marL="9396413" indent="-10445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5pPr>
            <a:lvl6pPr marL="9853613" indent="-10445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6pPr>
            <a:lvl7pPr marL="10310813" indent="-10445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7pPr>
            <a:lvl8pPr marL="10768013" indent="-10445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8pPr>
            <a:lvl9pPr marL="11225213" indent="-1044575" algn="l" defTabSz="4175125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9100">
                <a:solidFill>
                  <a:schemeClr val="tx1"/>
                </a:solidFill>
                <a:latin typeface="+mn-lt"/>
              </a:defRPr>
            </a:lvl9pPr>
          </a:lstStyle>
          <a:p>
            <a:pPr marL="192269" indent="-192269">
              <a:buFont typeface="Arial" panose="020B0604020202020204" pitchFamily="34" charset="0"/>
              <a:buChar char="•"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Design of all six screen stations finished</a:t>
            </a:r>
          </a:p>
          <a:p>
            <a:pPr marL="192269" indent="-192269">
              <a:buFont typeface="Arial" panose="020B0604020202020204" pitchFamily="34" charset="0"/>
              <a:buChar char="•"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Designed modularly to minimize the number of parts to produce</a:t>
            </a:r>
          </a:p>
          <a:p>
            <a:pPr marL="192269" indent="-192269">
              <a:buFont typeface="Arial" panose="020B0604020202020204" pitchFamily="34" charset="0"/>
              <a:buChar char="•"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In vacuum roller bearings for better stiffness at the THz screen</a:t>
            </a:r>
          </a:p>
          <a:p>
            <a:pPr marL="192269" indent="-192269">
              <a:buFont typeface="Arial" panose="020B0604020202020204" pitchFamily="34" charset="0"/>
              <a:buChar char="•"/>
            </a:pPr>
            <a:r>
              <a:rPr lang="en-US" sz="3600" b="1" kern="0" dirty="0">
                <a:latin typeface="Arial" panose="020B0604020202020204" pitchFamily="34" charset="0"/>
                <a:cs typeface="Arial" panose="020B0604020202020204" pitchFamily="34" charset="0"/>
              </a:rPr>
              <a:t>Ellipsoidal mirror in vacuum to focus THz radiation, focus in diamond window to minimize window size (diameter: 20mm)</a:t>
            </a:r>
          </a:p>
          <a:p>
            <a:pPr marL="0" indent="0">
              <a:buNone/>
            </a:pPr>
            <a:endParaRPr lang="en-US" sz="942" kern="0" dirty="0"/>
          </a:p>
        </p:txBody>
      </p:sp>
      <p:sp>
        <p:nvSpPr>
          <p:cNvPr id="30" name="Rechteck: abgerundete Ecken 29">
            <a:extLst>
              <a:ext uri="{FF2B5EF4-FFF2-40B4-BE49-F238E27FC236}">
                <a16:creationId xmlns:a16="http://schemas.microsoft.com/office/drawing/2014/main" id="{9AB70E63-5CAD-49F3-AFF9-4791DB8A818E}"/>
              </a:ext>
            </a:extLst>
          </p:cNvPr>
          <p:cNvSpPr/>
          <p:nvPr/>
        </p:nvSpPr>
        <p:spPr bwMode="auto">
          <a:xfrm>
            <a:off x="3531747" y="4455777"/>
            <a:ext cx="23349543" cy="50610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1532" tIns="30766" rIns="61532" bIns="30766" numCol="1" rtlCol="0" anchor="t" anchorCtr="0" compatLnSpc="1">
            <a:prstTxWarp prst="textNoShape">
              <a:avLst/>
            </a:prstTxWarp>
          </a:bodyPr>
          <a:lstStyle/>
          <a:p>
            <a:pPr defTabSz="615260"/>
            <a:endParaRPr lang="en-DE" sz="807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82A7670-9BF3-4095-A9F3-6DF35452E2E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64711" y="25886177"/>
            <a:ext cx="1311128" cy="1311128"/>
          </a:xfrm>
          <a:prstGeom prst="rect">
            <a:avLst/>
          </a:prstGeom>
        </p:spPr>
      </p:pic>
      <p:sp>
        <p:nvSpPr>
          <p:cNvPr id="133" name="Pfeil nach rechts 24">
            <a:extLst>
              <a:ext uri="{FF2B5EF4-FFF2-40B4-BE49-F238E27FC236}">
                <a16:creationId xmlns:a16="http://schemas.microsoft.com/office/drawing/2014/main" id="{A4FEFE3E-88BD-405B-A0A8-41FF7B5BD038}"/>
              </a:ext>
            </a:extLst>
          </p:cNvPr>
          <p:cNvSpPr/>
          <p:nvPr/>
        </p:nvSpPr>
        <p:spPr>
          <a:xfrm flipH="1">
            <a:off x="26815713" y="19500146"/>
            <a:ext cx="1068412" cy="1078922"/>
          </a:xfrm>
          <a:prstGeom prst="rightArrow">
            <a:avLst/>
          </a:prstGeom>
          <a:noFill/>
          <a:ln w="317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4800" b="1" dirty="0">
                <a:solidFill>
                  <a:schemeClr val="tx1"/>
                </a:solidFill>
              </a:rPr>
              <a:t>e</a:t>
            </a:r>
            <a:r>
              <a:rPr lang="de-DE" sz="4800" b="1" baseline="30000" dirty="0">
                <a:solidFill>
                  <a:schemeClr val="tx1"/>
                </a:solidFill>
              </a:rPr>
              <a:t>-</a:t>
            </a:r>
            <a:endParaRPr lang="en-US" sz="1100" b="1" baseline="30000" dirty="0">
              <a:solidFill>
                <a:schemeClr val="tx1"/>
              </a:solidFill>
            </a:endParaRPr>
          </a:p>
        </p:txBody>
      </p:sp>
      <p:cxnSp>
        <p:nvCxnSpPr>
          <p:cNvPr id="59" name="Gerade Verbindung mit Pfeil 58">
            <a:extLst>
              <a:ext uri="{FF2B5EF4-FFF2-40B4-BE49-F238E27FC236}">
                <a16:creationId xmlns:a16="http://schemas.microsoft.com/office/drawing/2014/main" id="{D065198C-5A74-427A-BFAB-90AC088921E0}"/>
              </a:ext>
            </a:extLst>
          </p:cNvPr>
          <p:cNvCxnSpPr>
            <a:cxnSpLocks/>
          </p:cNvCxnSpPr>
          <p:nvPr/>
        </p:nvCxnSpPr>
        <p:spPr bwMode="auto">
          <a:xfrm flipV="1">
            <a:off x="28720974" y="17520003"/>
            <a:ext cx="10194" cy="958579"/>
          </a:xfrm>
          <a:prstGeom prst="straightConnector1">
            <a:avLst/>
          </a:prstGeom>
          <a:noFill/>
          <a:ln w="12700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0" name="Textfeld 59">
            <a:extLst>
              <a:ext uri="{FF2B5EF4-FFF2-40B4-BE49-F238E27FC236}">
                <a16:creationId xmlns:a16="http://schemas.microsoft.com/office/drawing/2014/main" id="{3D3415E5-E092-4BF3-BFE5-07D8E24FCDEC}"/>
              </a:ext>
            </a:extLst>
          </p:cNvPr>
          <p:cNvSpPr txBox="1"/>
          <p:nvPr/>
        </p:nvSpPr>
        <p:spPr>
          <a:xfrm>
            <a:off x="27307714" y="17642304"/>
            <a:ext cx="156714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THz</a:t>
            </a:r>
            <a:endParaRPr lang="en-DE" sz="3200" b="1" dirty="0"/>
          </a:p>
        </p:txBody>
      </p:sp>
      <p:sp>
        <p:nvSpPr>
          <p:cNvPr id="14430" name="Rechteck 14429">
            <a:extLst>
              <a:ext uri="{FF2B5EF4-FFF2-40B4-BE49-F238E27FC236}">
                <a16:creationId xmlns:a16="http://schemas.microsoft.com/office/drawing/2014/main" id="{DBCD4D15-55DC-4FB5-8F52-AF5E12596E1B}"/>
              </a:ext>
            </a:extLst>
          </p:cNvPr>
          <p:cNvSpPr/>
          <p:nvPr/>
        </p:nvSpPr>
        <p:spPr bwMode="auto">
          <a:xfrm>
            <a:off x="26305217" y="24477739"/>
            <a:ext cx="1041387" cy="811747"/>
          </a:xfrm>
          <a:prstGeom prst="rect">
            <a:avLst/>
          </a:prstGeom>
          <a:solidFill>
            <a:srgbClr val="F2F2F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1" name="Rectangle 20">
            <a:extLst>
              <a:ext uri="{FF2B5EF4-FFF2-40B4-BE49-F238E27FC236}">
                <a16:creationId xmlns:a16="http://schemas.microsoft.com/office/drawing/2014/main" id="{7887B57C-6504-4537-92EA-554D332FB545}"/>
              </a:ext>
            </a:extLst>
          </p:cNvPr>
          <p:cNvSpPr/>
          <p:nvPr/>
        </p:nvSpPr>
        <p:spPr>
          <a:xfrm>
            <a:off x="23804835" y="19945263"/>
            <a:ext cx="2757747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3600" b="1" dirty="0"/>
              <a:t>Mirror </a:t>
            </a:r>
            <a:r>
              <a:rPr lang="en-US" sz="3600" b="1" dirty="0"/>
              <a:t>to</a:t>
            </a:r>
            <a:r>
              <a:rPr lang="de-DE" sz="3600" b="1" dirty="0"/>
              <a:t> </a:t>
            </a:r>
            <a:r>
              <a:rPr lang="en-US" sz="3600" b="1" dirty="0"/>
              <a:t>look at screens</a:t>
            </a:r>
            <a:endParaRPr lang="de-DE" sz="3600" b="1" dirty="0"/>
          </a:p>
        </p:txBody>
      </p:sp>
      <p:sp>
        <p:nvSpPr>
          <p:cNvPr id="95" name="Textfeld 94">
            <a:extLst>
              <a:ext uri="{FF2B5EF4-FFF2-40B4-BE49-F238E27FC236}">
                <a16:creationId xmlns:a16="http://schemas.microsoft.com/office/drawing/2014/main" id="{FCB31154-0E78-4AE6-AE22-641C4722FD83}"/>
              </a:ext>
            </a:extLst>
          </p:cNvPr>
          <p:cNvSpPr txBox="1"/>
          <p:nvPr/>
        </p:nvSpPr>
        <p:spPr>
          <a:xfrm>
            <a:off x="23715294" y="22348376"/>
            <a:ext cx="314207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b="1" dirty="0"/>
              <a:t>Additional </a:t>
            </a:r>
          </a:p>
          <a:p>
            <a:r>
              <a:rPr lang="de-DE" sz="3600" b="1" dirty="0"/>
              <a:t>in-</a:t>
            </a:r>
            <a:r>
              <a:rPr lang="en-US" sz="3600" b="1" dirty="0"/>
              <a:t>vacuum</a:t>
            </a:r>
            <a:r>
              <a:rPr lang="de-DE" sz="3600" b="1" dirty="0"/>
              <a:t> </a:t>
            </a:r>
            <a:r>
              <a:rPr lang="en-US" sz="3600" b="1" dirty="0"/>
              <a:t>roller</a:t>
            </a:r>
            <a:r>
              <a:rPr lang="de-DE" sz="3600" b="1" dirty="0"/>
              <a:t> </a:t>
            </a:r>
            <a:r>
              <a:rPr lang="en-US" sz="3600" b="1" dirty="0"/>
              <a:t>bearing</a:t>
            </a:r>
            <a:r>
              <a:rPr lang="de-DE" sz="3600" b="1" dirty="0"/>
              <a:t> </a:t>
            </a:r>
            <a:r>
              <a:rPr lang="en-US" sz="3600" b="1" dirty="0"/>
              <a:t>for</a:t>
            </a:r>
            <a:r>
              <a:rPr lang="de-DE" sz="3600" b="1" dirty="0"/>
              <a:t> </a:t>
            </a:r>
            <a:r>
              <a:rPr lang="en-US" sz="3600" b="1" dirty="0"/>
              <a:t>higher</a:t>
            </a:r>
            <a:r>
              <a:rPr lang="de-DE" sz="3600" b="1" dirty="0"/>
              <a:t> </a:t>
            </a:r>
            <a:r>
              <a:rPr lang="en-US" sz="3600" b="1" dirty="0"/>
              <a:t>stiffness</a:t>
            </a:r>
          </a:p>
        </p:txBody>
      </p:sp>
      <p:cxnSp>
        <p:nvCxnSpPr>
          <p:cNvPr id="172" name="Gerade Verbindung mit Pfeil 171">
            <a:extLst>
              <a:ext uri="{FF2B5EF4-FFF2-40B4-BE49-F238E27FC236}">
                <a16:creationId xmlns:a16="http://schemas.microsoft.com/office/drawing/2014/main" id="{129B8D94-9D28-4F37-92D6-9334BE156733}"/>
              </a:ext>
            </a:extLst>
          </p:cNvPr>
          <p:cNvCxnSpPr>
            <a:cxnSpLocks/>
          </p:cNvCxnSpPr>
          <p:nvPr/>
        </p:nvCxnSpPr>
        <p:spPr>
          <a:xfrm flipV="1">
            <a:off x="25687903" y="20747820"/>
            <a:ext cx="3033071" cy="74606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feld 3">
            <a:extLst>
              <a:ext uri="{FF2B5EF4-FFF2-40B4-BE49-F238E27FC236}">
                <a16:creationId xmlns:a16="http://schemas.microsoft.com/office/drawing/2014/main" id="{84123002-D3CE-458F-BFCC-5C65DAAB9B2D}"/>
              </a:ext>
            </a:extLst>
          </p:cNvPr>
          <p:cNvSpPr txBox="1"/>
          <p:nvPr/>
        </p:nvSpPr>
        <p:spPr>
          <a:xfrm>
            <a:off x="37038890" y="2726382"/>
            <a:ext cx="69270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MT meeting 2021 part 2</a:t>
            </a:r>
          </a:p>
          <a:p>
            <a:r>
              <a:rPr lang="de-DE" sz="4400" b="1" dirty="0"/>
              <a:t>16-18th </a:t>
            </a:r>
            <a:r>
              <a:rPr lang="en-US" sz="4400" b="1" dirty="0"/>
              <a:t>of</a:t>
            </a:r>
            <a:r>
              <a:rPr lang="de-DE" sz="4400" b="1" dirty="0"/>
              <a:t> June 2021</a:t>
            </a:r>
            <a:endParaRPr lang="en-DE" sz="4400" b="1" dirty="0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0E5154F6-769A-4EA0-B6D4-C909B9E8EB0C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737" y="4658015"/>
            <a:ext cx="22688798" cy="4644950"/>
          </a:xfrm>
          <a:prstGeom prst="rect">
            <a:avLst/>
          </a:prstGeom>
        </p:spPr>
      </p:pic>
      <p:sp>
        <p:nvSpPr>
          <p:cNvPr id="124" name="Textfeld 123">
            <a:extLst>
              <a:ext uri="{FF2B5EF4-FFF2-40B4-BE49-F238E27FC236}">
                <a16:creationId xmlns:a16="http://schemas.microsoft.com/office/drawing/2014/main" id="{5A4AE0DD-955D-4F77-B2A8-7FE733800293}"/>
              </a:ext>
            </a:extLst>
          </p:cNvPr>
          <p:cNvSpPr txBox="1"/>
          <p:nvPr/>
        </p:nvSpPr>
        <p:spPr>
          <a:xfrm>
            <a:off x="6427226" y="4514946"/>
            <a:ext cx="116799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rgbClr val="00A6EB"/>
                </a:solidFill>
              </a:rPr>
              <a:t>Schematic</a:t>
            </a:r>
            <a:r>
              <a:rPr lang="de-DE" sz="4800" b="1" dirty="0">
                <a:solidFill>
                  <a:srgbClr val="00A6EB"/>
                </a:solidFill>
              </a:rPr>
              <a:t> </a:t>
            </a:r>
            <a:r>
              <a:rPr lang="en-US" sz="4800" b="1" dirty="0">
                <a:solidFill>
                  <a:srgbClr val="00A6EB"/>
                </a:solidFill>
              </a:rPr>
              <a:t>Overview</a:t>
            </a:r>
            <a:r>
              <a:rPr lang="de-DE" sz="4800" b="1" dirty="0">
                <a:solidFill>
                  <a:srgbClr val="00A6EB"/>
                </a:solidFill>
              </a:rPr>
              <a:t> </a:t>
            </a:r>
            <a:r>
              <a:rPr lang="en-US" sz="4800" b="1" dirty="0">
                <a:solidFill>
                  <a:srgbClr val="00A6EB"/>
                </a:solidFill>
              </a:rPr>
              <a:t>of</a:t>
            </a:r>
            <a:r>
              <a:rPr lang="de-DE" sz="4800" b="1" dirty="0">
                <a:solidFill>
                  <a:srgbClr val="00A6EB"/>
                </a:solidFill>
              </a:rPr>
              <a:t> PITZ</a:t>
            </a:r>
            <a:endParaRPr lang="en-DE" sz="4800" b="1" dirty="0">
              <a:solidFill>
                <a:srgbClr val="00A6EB"/>
              </a:solidFill>
            </a:endParaRPr>
          </a:p>
        </p:txBody>
      </p:sp>
      <p:cxnSp>
        <p:nvCxnSpPr>
          <p:cNvPr id="32" name="Gerader Verbinder 31">
            <a:extLst>
              <a:ext uri="{FF2B5EF4-FFF2-40B4-BE49-F238E27FC236}">
                <a16:creationId xmlns:a16="http://schemas.microsoft.com/office/drawing/2014/main" id="{319E42E3-13B9-4D50-9390-CE18C5DE38EB}"/>
              </a:ext>
            </a:extLst>
          </p:cNvPr>
          <p:cNvCxnSpPr>
            <a:cxnSpLocks/>
          </p:cNvCxnSpPr>
          <p:nvPr/>
        </p:nvCxnSpPr>
        <p:spPr bwMode="auto">
          <a:xfrm>
            <a:off x="26473535" y="5895363"/>
            <a:ext cx="14451742" cy="5595424"/>
          </a:xfrm>
          <a:prstGeom prst="line">
            <a:avLst/>
          </a:prstGeom>
          <a:noFill/>
          <a:ln w="952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BFBDA25A-176F-4A4E-9D91-BAC1180DA45F}"/>
              </a:ext>
            </a:extLst>
          </p:cNvPr>
          <p:cNvCxnSpPr>
            <a:cxnSpLocks/>
          </p:cNvCxnSpPr>
          <p:nvPr/>
        </p:nvCxnSpPr>
        <p:spPr bwMode="auto">
          <a:xfrm flipH="1">
            <a:off x="15002641" y="5895363"/>
            <a:ext cx="3022309" cy="1932895"/>
          </a:xfrm>
          <a:prstGeom prst="line">
            <a:avLst/>
          </a:prstGeom>
          <a:noFill/>
          <a:ln w="952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32F83D8F-39D6-4CBE-8615-CEDC00CC953A}"/>
              </a:ext>
            </a:extLst>
          </p:cNvPr>
          <p:cNvCxnSpPr>
            <a:cxnSpLocks/>
          </p:cNvCxnSpPr>
          <p:nvPr/>
        </p:nvCxnSpPr>
        <p:spPr bwMode="auto">
          <a:xfrm flipH="1">
            <a:off x="10105958" y="9407158"/>
            <a:ext cx="2342534" cy="1472209"/>
          </a:xfrm>
          <a:prstGeom prst="line">
            <a:avLst/>
          </a:prstGeom>
          <a:noFill/>
          <a:ln w="95250" cap="flat" cmpd="sng" algn="ctr">
            <a:solidFill>
              <a:srgbClr val="FF000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" name="Rechteck: abgerundete Ecken 11">
            <a:extLst>
              <a:ext uri="{FF2B5EF4-FFF2-40B4-BE49-F238E27FC236}">
                <a16:creationId xmlns:a16="http://schemas.microsoft.com/office/drawing/2014/main" id="{A99A40F7-CB20-419A-897F-CACEB918BD81}"/>
              </a:ext>
            </a:extLst>
          </p:cNvPr>
          <p:cNvSpPr/>
          <p:nvPr/>
        </p:nvSpPr>
        <p:spPr bwMode="auto">
          <a:xfrm>
            <a:off x="27171484" y="4439954"/>
            <a:ext cx="20319193" cy="5111582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635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61532" tIns="30766" rIns="61532" bIns="30766" numCol="1" rtlCol="0" anchor="t" anchorCtr="0" compatLnSpc="1">
            <a:prstTxWarp prst="textNoShape">
              <a:avLst/>
            </a:prstTxWarp>
          </a:bodyPr>
          <a:lstStyle/>
          <a:p>
            <a:pPr defTabSz="615260"/>
            <a:endParaRPr lang="en-DE" sz="807" dirty="0"/>
          </a:p>
        </p:txBody>
      </p:sp>
      <p:pic>
        <p:nvPicPr>
          <p:cNvPr id="184" name="Grafik 183">
            <a:extLst>
              <a:ext uri="{FF2B5EF4-FFF2-40B4-BE49-F238E27FC236}">
                <a16:creationId xmlns:a16="http://schemas.microsoft.com/office/drawing/2014/main" id="{0D8201A0-84B8-49E7-8371-1CECE84151C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47" y="9802453"/>
            <a:ext cx="6092182" cy="6857768"/>
          </a:xfrm>
          <a:prstGeom prst="rect">
            <a:avLst/>
          </a:prstGeom>
          <a:ln w="63500">
            <a:noFill/>
          </a:ln>
        </p:spPr>
      </p:pic>
      <p:pic>
        <p:nvPicPr>
          <p:cNvPr id="185" name="Grafik 184">
            <a:extLst>
              <a:ext uri="{FF2B5EF4-FFF2-40B4-BE49-F238E27FC236}">
                <a16:creationId xmlns:a16="http://schemas.microsoft.com/office/drawing/2014/main" id="{B723A8CF-D8F8-4FF3-8CFD-72A19002022D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1747" y="17007575"/>
            <a:ext cx="11148182" cy="8491989"/>
          </a:xfrm>
          <a:prstGeom prst="rect">
            <a:avLst/>
          </a:prstGeom>
        </p:spPr>
      </p:pic>
      <p:sp>
        <p:nvSpPr>
          <p:cNvPr id="201" name="Textfeld 200">
            <a:extLst>
              <a:ext uri="{FF2B5EF4-FFF2-40B4-BE49-F238E27FC236}">
                <a16:creationId xmlns:a16="http://schemas.microsoft.com/office/drawing/2014/main" id="{887BBD4B-01F8-42B0-B145-9ECA3022A5B0}"/>
              </a:ext>
            </a:extLst>
          </p:cNvPr>
          <p:cNvSpPr txBox="1"/>
          <p:nvPr/>
        </p:nvSpPr>
        <p:spPr>
          <a:xfrm>
            <a:off x="3517067" y="9811390"/>
            <a:ext cx="6099643" cy="83099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A6EB"/>
                </a:solidFill>
              </a:rPr>
              <a:t>Core hole </a:t>
            </a:r>
            <a:r>
              <a:rPr lang="en-US" sz="4800" b="1" dirty="0">
                <a:solidFill>
                  <a:srgbClr val="00A6EB"/>
                </a:solidFill>
              </a:rPr>
              <a:t>drilling</a:t>
            </a:r>
          </a:p>
        </p:txBody>
      </p:sp>
      <p:sp>
        <p:nvSpPr>
          <p:cNvPr id="202" name="Textfeld 201">
            <a:extLst>
              <a:ext uri="{FF2B5EF4-FFF2-40B4-BE49-F238E27FC236}">
                <a16:creationId xmlns:a16="http://schemas.microsoft.com/office/drawing/2014/main" id="{A6C237A6-BA4A-4F14-9214-1DA1BBDC31A2}"/>
              </a:ext>
            </a:extLst>
          </p:cNvPr>
          <p:cNvSpPr txBox="1"/>
          <p:nvPr/>
        </p:nvSpPr>
        <p:spPr>
          <a:xfrm>
            <a:off x="3775202" y="23394816"/>
            <a:ext cx="3596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Core </a:t>
            </a:r>
            <a:r>
              <a:rPr lang="en-US" sz="4400" b="1" dirty="0"/>
              <a:t>holes</a:t>
            </a:r>
          </a:p>
        </p:txBody>
      </p:sp>
      <p:cxnSp>
        <p:nvCxnSpPr>
          <p:cNvPr id="14442" name="Gerade Verbindung mit Pfeil 14441">
            <a:extLst>
              <a:ext uri="{FF2B5EF4-FFF2-40B4-BE49-F238E27FC236}">
                <a16:creationId xmlns:a16="http://schemas.microsoft.com/office/drawing/2014/main" id="{DA16F182-18B6-4896-ACD5-72290AFA4F05}"/>
              </a:ext>
            </a:extLst>
          </p:cNvPr>
          <p:cNvCxnSpPr>
            <a:cxnSpLocks/>
          </p:cNvCxnSpPr>
          <p:nvPr/>
        </p:nvCxnSpPr>
        <p:spPr bwMode="auto">
          <a:xfrm flipV="1">
            <a:off x="4763627" y="19524892"/>
            <a:ext cx="2249196" cy="3716011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45" name="Gerade Verbindung mit Pfeil 14444">
            <a:extLst>
              <a:ext uri="{FF2B5EF4-FFF2-40B4-BE49-F238E27FC236}">
                <a16:creationId xmlns:a16="http://schemas.microsoft.com/office/drawing/2014/main" id="{862B4666-24A5-428F-A5E2-D512991C618E}"/>
              </a:ext>
            </a:extLst>
          </p:cNvPr>
          <p:cNvCxnSpPr/>
          <p:nvPr/>
        </p:nvCxnSpPr>
        <p:spPr bwMode="auto">
          <a:xfrm flipV="1">
            <a:off x="5573425" y="21290945"/>
            <a:ext cx="2161293" cy="1916026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9CBDF059-A167-4CF8-985F-4DB5FA5D9867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22" t="22707" r="2391" b="35443"/>
          <a:stretch/>
        </p:blipFill>
        <p:spPr>
          <a:xfrm>
            <a:off x="9840393" y="9638860"/>
            <a:ext cx="31108471" cy="7755563"/>
          </a:xfrm>
          <a:prstGeom prst="rect">
            <a:avLst/>
          </a:prstGeom>
        </p:spPr>
      </p:pic>
      <p:pic>
        <p:nvPicPr>
          <p:cNvPr id="79" name="Bildplatzhalter 8">
            <a:extLst>
              <a:ext uri="{FF2B5EF4-FFF2-40B4-BE49-F238E27FC236}">
                <a16:creationId xmlns:a16="http://schemas.microsoft.com/office/drawing/2014/main" id="{E1DAC48D-FCC7-42AB-A002-67D63357BCDB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45" b="-690"/>
          <a:stretch/>
        </p:blipFill>
        <p:spPr>
          <a:xfrm>
            <a:off x="36132403" y="16873268"/>
            <a:ext cx="11291520" cy="8514529"/>
          </a:xfrm>
          <a:prstGeom prst="rect">
            <a:avLst/>
          </a:prstGeom>
        </p:spPr>
      </p:pic>
      <p:sp>
        <p:nvSpPr>
          <p:cNvPr id="208" name="Textfeld 207">
            <a:extLst>
              <a:ext uri="{FF2B5EF4-FFF2-40B4-BE49-F238E27FC236}">
                <a16:creationId xmlns:a16="http://schemas.microsoft.com/office/drawing/2014/main" id="{33715B8D-DA1D-46F2-9E6B-420BF55EF12A}"/>
              </a:ext>
            </a:extLst>
          </p:cNvPr>
          <p:cNvSpPr txBox="1"/>
          <p:nvPr/>
        </p:nvSpPr>
        <p:spPr>
          <a:xfrm>
            <a:off x="45095947" y="17452306"/>
            <a:ext cx="2621889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Cable </a:t>
            </a:r>
          </a:p>
          <a:p>
            <a:r>
              <a:rPr lang="en-US" sz="4400" b="1" dirty="0"/>
              <a:t>trays</a:t>
            </a:r>
          </a:p>
        </p:txBody>
      </p:sp>
      <p:sp>
        <p:nvSpPr>
          <p:cNvPr id="209" name="Textfeld 208">
            <a:extLst>
              <a:ext uri="{FF2B5EF4-FFF2-40B4-BE49-F238E27FC236}">
                <a16:creationId xmlns:a16="http://schemas.microsoft.com/office/drawing/2014/main" id="{B4C0BA42-CBF8-4EFC-9E38-5B696110E0C7}"/>
              </a:ext>
            </a:extLst>
          </p:cNvPr>
          <p:cNvSpPr txBox="1"/>
          <p:nvPr/>
        </p:nvSpPr>
        <p:spPr>
          <a:xfrm>
            <a:off x="12668280" y="20576731"/>
            <a:ext cx="21871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Crane</a:t>
            </a:r>
            <a:endParaRPr lang="en-DE" sz="4400" b="1" dirty="0"/>
          </a:p>
        </p:txBody>
      </p:sp>
      <p:cxnSp>
        <p:nvCxnSpPr>
          <p:cNvPr id="14447" name="Gerade Verbindung mit Pfeil 14446">
            <a:extLst>
              <a:ext uri="{FF2B5EF4-FFF2-40B4-BE49-F238E27FC236}">
                <a16:creationId xmlns:a16="http://schemas.microsoft.com/office/drawing/2014/main" id="{192FFD7E-BD9E-422D-8B07-682E3310A622}"/>
              </a:ext>
            </a:extLst>
          </p:cNvPr>
          <p:cNvCxnSpPr/>
          <p:nvPr/>
        </p:nvCxnSpPr>
        <p:spPr bwMode="auto">
          <a:xfrm flipH="1" flipV="1">
            <a:off x="12738627" y="18740865"/>
            <a:ext cx="804750" cy="1390851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49" name="Gerade Verbindung mit Pfeil 14448">
            <a:extLst>
              <a:ext uri="{FF2B5EF4-FFF2-40B4-BE49-F238E27FC236}">
                <a16:creationId xmlns:a16="http://schemas.microsoft.com/office/drawing/2014/main" id="{8BD8AA08-F7C0-4ECF-A0FE-C9CBD1F60C50}"/>
              </a:ext>
            </a:extLst>
          </p:cNvPr>
          <p:cNvCxnSpPr>
            <a:cxnSpLocks/>
          </p:cNvCxnSpPr>
          <p:nvPr/>
        </p:nvCxnSpPr>
        <p:spPr bwMode="auto">
          <a:xfrm flipH="1">
            <a:off x="42742413" y="17796323"/>
            <a:ext cx="2112477" cy="454376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451" name="Gerade Verbindung mit Pfeil 14450">
            <a:extLst>
              <a:ext uri="{FF2B5EF4-FFF2-40B4-BE49-F238E27FC236}">
                <a16:creationId xmlns:a16="http://schemas.microsoft.com/office/drawing/2014/main" id="{AD863D6F-7803-4BC2-96DE-EFD5ECE1E642}"/>
              </a:ext>
            </a:extLst>
          </p:cNvPr>
          <p:cNvCxnSpPr>
            <a:cxnSpLocks/>
          </p:cNvCxnSpPr>
          <p:nvPr/>
        </p:nvCxnSpPr>
        <p:spPr bwMode="auto">
          <a:xfrm flipH="1">
            <a:off x="44449369" y="18257118"/>
            <a:ext cx="641721" cy="442927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15" name="Textfeld 214">
            <a:extLst>
              <a:ext uri="{FF2B5EF4-FFF2-40B4-BE49-F238E27FC236}">
                <a16:creationId xmlns:a16="http://schemas.microsoft.com/office/drawing/2014/main" id="{F79E8790-09B5-4D5B-9FA3-8285F569D7F7}"/>
              </a:ext>
            </a:extLst>
          </p:cNvPr>
          <p:cNvSpPr txBox="1"/>
          <p:nvPr/>
        </p:nvSpPr>
        <p:spPr>
          <a:xfrm>
            <a:off x="36998154" y="24307502"/>
            <a:ext cx="63873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Support </a:t>
            </a:r>
            <a:r>
              <a:rPr lang="en-US" sz="4400" b="1" dirty="0"/>
              <a:t>structures</a:t>
            </a:r>
          </a:p>
        </p:txBody>
      </p:sp>
      <p:cxnSp>
        <p:nvCxnSpPr>
          <p:cNvPr id="216" name="Gerade Verbindung mit Pfeil 215">
            <a:extLst>
              <a:ext uri="{FF2B5EF4-FFF2-40B4-BE49-F238E27FC236}">
                <a16:creationId xmlns:a16="http://schemas.microsoft.com/office/drawing/2014/main" id="{25799410-8493-4C80-ABC9-509ECFD2F531}"/>
              </a:ext>
            </a:extLst>
          </p:cNvPr>
          <p:cNvCxnSpPr>
            <a:cxnSpLocks/>
          </p:cNvCxnSpPr>
          <p:nvPr/>
        </p:nvCxnSpPr>
        <p:spPr bwMode="auto">
          <a:xfrm flipV="1">
            <a:off x="38236534" y="20961451"/>
            <a:ext cx="3856445" cy="3017110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8" name="Gerade Verbindung mit Pfeil 217">
            <a:extLst>
              <a:ext uri="{FF2B5EF4-FFF2-40B4-BE49-F238E27FC236}">
                <a16:creationId xmlns:a16="http://schemas.microsoft.com/office/drawing/2014/main" id="{F8BD9DEC-5A57-4A54-94D4-354B3517018E}"/>
              </a:ext>
            </a:extLst>
          </p:cNvPr>
          <p:cNvCxnSpPr>
            <a:cxnSpLocks/>
          </p:cNvCxnSpPr>
          <p:nvPr/>
        </p:nvCxnSpPr>
        <p:spPr bwMode="auto">
          <a:xfrm flipV="1">
            <a:off x="38489924" y="22248958"/>
            <a:ext cx="7949629" cy="1729603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6" name="Gerade Verbindung mit Pfeil 225">
            <a:extLst>
              <a:ext uri="{FF2B5EF4-FFF2-40B4-BE49-F238E27FC236}">
                <a16:creationId xmlns:a16="http://schemas.microsoft.com/office/drawing/2014/main" id="{13F58BBB-98BA-46CA-A163-5C6B54CFA0EF}"/>
              </a:ext>
            </a:extLst>
          </p:cNvPr>
          <p:cNvCxnSpPr>
            <a:cxnSpLocks/>
          </p:cNvCxnSpPr>
          <p:nvPr/>
        </p:nvCxnSpPr>
        <p:spPr bwMode="auto">
          <a:xfrm>
            <a:off x="38020983" y="18740865"/>
            <a:ext cx="2170835" cy="1246198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5" name="TextBox 3">
            <a:extLst>
              <a:ext uri="{FF2B5EF4-FFF2-40B4-BE49-F238E27FC236}">
                <a16:creationId xmlns:a16="http://schemas.microsoft.com/office/drawing/2014/main" id="{22744BCA-14AB-4E4B-B2AC-05F5C05970BD}"/>
              </a:ext>
            </a:extLst>
          </p:cNvPr>
          <p:cNvSpPr txBox="1"/>
          <p:nvPr/>
        </p:nvSpPr>
        <p:spPr>
          <a:xfrm>
            <a:off x="41257265" y="5214970"/>
            <a:ext cx="56941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Beam transport in undulator</a:t>
            </a:r>
          </a:p>
        </p:txBody>
      </p:sp>
      <p:pic>
        <p:nvPicPr>
          <p:cNvPr id="86" name="Picture 6">
            <a:extLst>
              <a:ext uri="{FF2B5EF4-FFF2-40B4-BE49-F238E27FC236}">
                <a16:creationId xmlns:a16="http://schemas.microsoft.com/office/drawing/2014/main" id="{17EFAD32-11E9-46AE-B7C9-AF30A4E3FEE7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15"/>
          <a:stretch/>
        </p:blipFill>
        <p:spPr>
          <a:xfrm>
            <a:off x="41307828" y="5710310"/>
            <a:ext cx="5557730" cy="3661498"/>
          </a:xfrm>
          <a:prstGeom prst="rect">
            <a:avLst/>
          </a:prstGeom>
        </p:spPr>
      </p:pic>
      <p:sp>
        <p:nvSpPr>
          <p:cNvPr id="87" name="Textfeld 86">
            <a:extLst>
              <a:ext uri="{FF2B5EF4-FFF2-40B4-BE49-F238E27FC236}">
                <a16:creationId xmlns:a16="http://schemas.microsoft.com/office/drawing/2014/main" id="{6D213B21-0220-4E96-B02C-48F7758ED357}"/>
              </a:ext>
            </a:extLst>
          </p:cNvPr>
          <p:cNvSpPr txBox="1"/>
          <p:nvPr/>
        </p:nvSpPr>
        <p:spPr>
          <a:xfrm>
            <a:off x="27221180" y="4511151"/>
            <a:ext cx="203191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800" b="1" dirty="0">
                <a:solidFill>
                  <a:srgbClr val="00A6EB"/>
                </a:solidFill>
              </a:rPr>
              <a:t>Beam </a:t>
            </a:r>
            <a:r>
              <a:rPr lang="en-US" sz="4800" b="1" dirty="0">
                <a:solidFill>
                  <a:srgbClr val="00A6EB"/>
                </a:solidFill>
              </a:rPr>
              <a:t>Optics</a:t>
            </a:r>
            <a:r>
              <a:rPr lang="de-DE" sz="4800" b="1" dirty="0">
                <a:solidFill>
                  <a:srgbClr val="00A6EB"/>
                </a:solidFill>
              </a:rPr>
              <a:t> </a:t>
            </a:r>
            <a:r>
              <a:rPr lang="en-US" sz="4800" b="1" dirty="0">
                <a:solidFill>
                  <a:srgbClr val="00A6EB"/>
                </a:solidFill>
              </a:rPr>
              <a:t>Simulations</a:t>
            </a:r>
            <a:r>
              <a:rPr lang="de-DE" sz="4800" b="1" dirty="0">
                <a:solidFill>
                  <a:srgbClr val="00A6EB"/>
                </a:solidFill>
              </a:rPr>
              <a:t> and </a:t>
            </a:r>
            <a:r>
              <a:rPr lang="en-US" sz="4800" b="1" dirty="0">
                <a:solidFill>
                  <a:srgbClr val="00A6EB"/>
                </a:solidFill>
              </a:rPr>
              <a:t>Measurements</a:t>
            </a:r>
          </a:p>
        </p:txBody>
      </p:sp>
      <p:graphicFrame>
        <p:nvGraphicFramePr>
          <p:cNvPr id="90" name="Object 118">
            <a:extLst>
              <a:ext uri="{FF2B5EF4-FFF2-40B4-BE49-F238E27FC236}">
                <a16:creationId xmlns:a16="http://schemas.microsoft.com/office/drawing/2014/main" id="{44D79372-F419-4A89-ABF1-B51A5F2B9D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732991"/>
              </p:ext>
            </p:extLst>
          </p:nvPr>
        </p:nvGraphicFramePr>
        <p:xfrm>
          <a:off x="35665998" y="5672201"/>
          <a:ext cx="5496733" cy="36614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Acrobat Document" r:id="rId16" imgW="2057341" imgH="1371600" progId="AcroExch.Document.DC">
                  <p:embed/>
                </p:oleObj>
              </mc:Choice>
              <mc:Fallback>
                <p:oleObj name="Acrobat Document" r:id="rId16" imgW="2057341" imgH="1371600" progId="AcroExch.Document.DC">
                  <p:embed/>
                  <p:pic>
                    <p:nvPicPr>
                      <p:cNvPr id="119" name="Object 118">
                        <a:extLst>
                          <a:ext uri="{FF2B5EF4-FFF2-40B4-BE49-F238E27FC236}">
                            <a16:creationId xmlns:a16="http://schemas.microsoft.com/office/drawing/2014/main" id="{A743B3A9-05CE-4461-9B6A-5876A8B6C4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5665998" y="5672201"/>
                        <a:ext cx="5496733" cy="36614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1" name="TextBox 3">
            <a:extLst>
              <a:ext uri="{FF2B5EF4-FFF2-40B4-BE49-F238E27FC236}">
                <a16:creationId xmlns:a16="http://schemas.microsoft.com/office/drawing/2014/main" id="{5B8C999D-2C51-402C-8A4E-F40855A679E1}"/>
              </a:ext>
            </a:extLst>
          </p:cNvPr>
          <p:cNvSpPr txBox="1"/>
          <p:nvPr/>
        </p:nvSpPr>
        <p:spPr>
          <a:xfrm>
            <a:off x="35468543" y="5212409"/>
            <a:ext cx="5694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Beam transport to undulator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2" name="TextBox 53">
                <a:extLst>
                  <a:ext uri="{FF2B5EF4-FFF2-40B4-BE49-F238E27FC236}">
                    <a16:creationId xmlns:a16="http://schemas.microsoft.com/office/drawing/2014/main" id="{AF90B4FB-1F15-433A-8F8B-5EDAB49D378F}"/>
                  </a:ext>
                </a:extLst>
              </p:cNvPr>
              <p:cNvSpPr txBox="1"/>
              <p:nvPr/>
            </p:nvSpPr>
            <p:spPr>
              <a:xfrm>
                <a:off x="27579238" y="5248817"/>
                <a:ext cx="7923225" cy="40140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To be </a:t>
                </a:r>
                <a:r>
                  <a:rPr lang="en-US" sz="3600" b="1" dirty="0"/>
                  <a:t>matched</a:t>
                </a:r>
                <a:r>
                  <a:rPr lang="en-US" sz="3600" dirty="0">
                    <a:solidFill>
                      <a:srgbClr val="FF0000"/>
                    </a:solidFill>
                  </a:rPr>
                  <a:t>:</a:t>
                </a:r>
              </a:p>
              <a:p>
                <a:pPr marL="228594" indent="-228594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Trans. phase space </a:t>
                </a:r>
                <a:r>
                  <a:rPr lang="en-US" sz="3600" dirty="0"/>
                  <a:t>in front of undulator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3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sz="3600" dirty="0"/>
                  <a:t>, 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⟨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𝑦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⟩</m:t>
                    </m:r>
                  </m:oMath>
                </a14:m>
                <a:endParaRPr lang="en-US" sz="3600" dirty="0"/>
              </a:p>
              <a:p>
                <a:pPr marL="228594" indent="-228594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Hor. phase space </a:t>
                </a:r>
                <a:r>
                  <a:rPr lang="en-US" sz="3600" dirty="0"/>
                  <a:t>in front of triplet in case of symmetric beam, or</a:t>
                </a:r>
              </a:p>
              <a:p>
                <a:pPr marL="228594" indent="-228594">
                  <a:buFont typeface="Arial" panose="020B0604020202020204" pitchFamily="34" charset="0"/>
                  <a:buChar char="•"/>
                </a:pPr>
                <a:r>
                  <a:rPr lang="en-US" sz="3600" b="1" dirty="0"/>
                  <a:t>Beam size </a:t>
                </a:r>
                <a:r>
                  <a:rPr lang="en-US" sz="3600" dirty="0"/>
                  <a:t>at two monitor screens (High2.Scr3 and High3.Scr1) </a:t>
                </a:r>
              </a:p>
            </p:txBody>
          </p:sp>
        </mc:Choice>
        <mc:Fallback>
          <p:sp>
            <p:nvSpPr>
              <p:cNvPr id="92" name="TextBox 53">
                <a:extLst>
                  <a:ext uri="{FF2B5EF4-FFF2-40B4-BE49-F238E27FC236}">
                    <a16:creationId xmlns:a16="http://schemas.microsoft.com/office/drawing/2014/main" id="{AF90B4FB-1F15-433A-8F8B-5EDAB49D3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79238" y="5248817"/>
                <a:ext cx="7923225" cy="4014048"/>
              </a:xfrm>
              <a:prstGeom prst="rect">
                <a:avLst/>
              </a:prstGeom>
              <a:blipFill>
                <a:blip r:embed="rId18"/>
                <a:stretch>
                  <a:fillRect l="-2308" t="-2280" b="-48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3" name="Straight Connector 133">
            <a:extLst>
              <a:ext uri="{FF2B5EF4-FFF2-40B4-BE49-F238E27FC236}">
                <a16:creationId xmlns:a16="http://schemas.microsoft.com/office/drawing/2014/main" id="{2311E60B-18F5-4BC5-BF8D-92782C0BD4F4}"/>
              </a:ext>
            </a:extLst>
          </p:cNvPr>
          <p:cNvCxnSpPr>
            <a:cxnSpLocks/>
          </p:cNvCxnSpPr>
          <p:nvPr/>
        </p:nvCxnSpPr>
        <p:spPr>
          <a:xfrm>
            <a:off x="39477093" y="6682810"/>
            <a:ext cx="0" cy="2305916"/>
          </a:xfrm>
          <a:prstGeom prst="line">
            <a:avLst/>
          </a:prstGeom>
          <a:ln w="63500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134">
            <a:extLst>
              <a:ext uri="{FF2B5EF4-FFF2-40B4-BE49-F238E27FC236}">
                <a16:creationId xmlns:a16="http://schemas.microsoft.com/office/drawing/2014/main" id="{160CE4FF-1811-41FD-A5A8-9C00F9AB8439}"/>
              </a:ext>
            </a:extLst>
          </p:cNvPr>
          <p:cNvSpPr txBox="1"/>
          <p:nvPr/>
        </p:nvSpPr>
        <p:spPr>
          <a:xfrm rot="16200000">
            <a:off x="39641018" y="5765447"/>
            <a:ext cx="1046440" cy="1340514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en-US" sz="2800" b="1" dirty="0"/>
              <a:t>Undul.. ent.</a:t>
            </a:r>
          </a:p>
        </p:txBody>
      </p:sp>
      <p:sp>
        <p:nvSpPr>
          <p:cNvPr id="127" name="Textfeld 126">
            <a:extLst>
              <a:ext uri="{FF2B5EF4-FFF2-40B4-BE49-F238E27FC236}">
                <a16:creationId xmlns:a16="http://schemas.microsoft.com/office/drawing/2014/main" id="{64C06E9F-1999-4E83-8CF2-7474ADF61156}"/>
              </a:ext>
            </a:extLst>
          </p:cNvPr>
          <p:cNvSpPr txBox="1"/>
          <p:nvPr/>
        </p:nvSpPr>
        <p:spPr>
          <a:xfrm>
            <a:off x="12775088" y="9546369"/>
            <a:ext cx="47080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/>
              <a:t>PITZ Tunnel</a:t>
            </a:r>
            <a:endParaRPr lang="en-DE" sz="5400" b="1" dirty="0"/>
          </a:p>
        </p:txBody>
      </p:sp>
      <p:sp>
        <p:nvSpPr>
          <p:cNvPr id="128" name="Textfeld 127">
            <a:extLst>
              <a:ext uri="{FF2B5EF4-FFF2-40B4-BE49-F238E27FC236}">
                <a16:creationId xmlns:a16="http://schemas.microsoft.com/office/drawing/2014/main" id="{DA7D66F6-46EF-49ED-A788-4A031AFEADE9}"/>
              </a:ext>
            </a:extLst>
          </p:cNvPr>
          <p:cNvSpPr txBox="1"/>
          <p:nvPr/>
        </p:nvSpPr>
        <p:spPr>
          <a:xfrm>
            <a:off x="25919798" y="9685373"/>
            <a:ext cx="5709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5400" b="1" dirty="0"/>
              <a:t>Tunnel Annex</a:t>
            </a:r>
            <a:endParaRPr lang="en-DE" sz="5400" b="1" dirty="0"/>
          </a:p>
        </p:txBody>
      </p:sp>
      <p:sp>
        <p:nvSpPr>
          <p:cNvPr id="129" name="Textfeld 128">
            <a:extLst>
              <a:ext uri="{FF2B5EF4-FFF2-40B4-BE49-F238E27FC236}">
                <a16:creationId xmlns:a16="http://schemas.microsoft.com/office/drawing/2014/main" id="{AE3E47A6-4A32-4C9C-A6DA-4DD8A6F7AC54}"/>
              </a:ext>
            </a:extLst>
          </p:cNvPr>
          <p:cNvSpPr txBox="1"/>
          <p:nvPr/>
        </p:nvSpPr>
        <p:spPr>
          <a:xfrm>
            <a:off x="33212626" y="9951612"/>
            <a:ext cx="45118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Screen </a:t>
            </a:r>
            <a:r>
              <a:rPr lang="en-US" sz="4400" b="1" dirty="0"/>
              <a:t>stations</a:t>
            </a:r>
          </a:p>
        </p:txBody>
      </p:sp>
      <p:sp>
        <p:nvSpPr>
          <p:cNvPr id="130" name="Textfeld 129">
            <a:extLst>
              <a:ext uri="{FF2B5EF4-FFF2-40B4-BE49-F238E27FC236}">
                <a16:creationId xmlns:a16="http://schemas.microsoft.com/office/drawing/2014/main" id="{E7262378-5CAC-4E5F-9EED-FDB67FE6C238}"/>
              </a:ext>
            </a:extLst>
          </p:cNvPr>
          <p:cNvSpPr txBox="1"/>
          <p:nvPr/>
        </p:nvSpPr>
        <p:spPr>
          <a:xfrm>
            <a:off x="33529617" y="15499609"/>
            <a:ext cx="34685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2nd THz </a:t>
            </a:r>
          </a:p>
          <a:p>
            <a:r>
              <a:rPr lang="en-US" sz="4400" b="1" dirty="0"/>
              <a:t>diagnostic</a:t>
            </a:r>
            <a:endParaRPr lang="en-US" sz="3600" b="1" dirty="0"/>
          </a:p>
        </p:txBody>
      </p:sp>
      <p:sp>
        <p:nvSpPr>
          <p:cNvPr id="131" name="Textfeld 130">
            <a:extLst>
              <a:ext uri="{FF2B5EF4-FFF2-40B4-BE49-F238E27FC236}">
                <a16:creationId xmlns:a16="http://schemas.microsoft.com/office/drawing/2014/main" id="{04D688CA-DA7B-47CA-80ED-3CC64F069191}"/>
              </a:ext>
            </a:extLst>
          </p:cNvPr>
          <p:cNvSpPr txBox="1"/>
          <p:nvPr/>
        </p:nvSpPr>
        <p:spPr>
          <a:xfrm>
            <a:off x="13831132" y="13055826"/>
            <a:ext cx="56728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Bunch</a:t>
            </a:r>
            <a:r>
              <a:rPr lang="de-DE" sz="4400" b="1" dirty="0"/>
              <a:t> </a:t>
            </a:r>
            <a:r>
              <a:rPr lang="en-US" sz="4400" b="1" dirty="0"/>
              <a:t>compressor</a:t>
            </a:r>
          </a:p>
        </p:txBody>
      </p:sp>
      <p:sp>
        <p:nvSpPr>
          <p:cNvPr id="132" name="Textfeld 131">
            <a:extLst>
              <a:ext uri="{FF2B5EF4-FFF2-40B4-BE49-F238E27FC236}">
                <a16:creationId xmlns:a16="http://schemas.microsoft.com/office/drawing/2014/main" id="{500AA88D-CA2C-4A05-9781-F52C27381982}"/>
              </a:ext>
            </a:extLst>
          </p:cNvPr>
          <p:cNvSpPr txBox="1"/>
          <p:nvPr/>
        </p:nvSpPr>
        <p:spPr>
          <a:xfrm>
            <a:off x="37556838" y="12893288"/>
            <a:ext cx="3502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Beam Dump</a:t>
            </a:r>
            <a:endParaRPr lang="en-DE" sz="4400" b="1" dirty="0"/>
          </a:p>
        </p:txBody>
      </p:sp>
      <p:sp>
        <p:nvSpPr>
          <p:cNvPr id="134" name="Textfeld 133">
            <a:extLst>
              <a:ext uri="{FF2B5EF4-FFF2-40B4-BE49-F238E27FC236}">
                <a16:creationId xmlns:a16="http://schemas.microsoft.com/office/drawing/2014/main" id="{8D2FC54C-A15E-48B5-9432-40B26AF805D4}"/>
              </a:ext>
            </a:extLst>
          </p:cNvPr>
          <p:cNvSpPr txBox="1"/>
          <p:nvPr/>
        </p:nvSpPr>
        <p:spPr>
          <a:xfrm>
            <a:off x="18742047" y="14324164"/>
            <a:ext cx="35964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Beam Dump</a:t>
            </a:r>
            <a:endParaRPr lang="en-DE" sz="4400" b="1" dirty="0"/>
          </a:p>
        </p:txBody>
      </p:sp>
      <p:cxnSp>
        <p:nvCxnSpPr>
          <p:cNvPr id="137" name="Gerade Verbindung mit Pfeil 136">
            <a:extLst>
              <a:ext uri="{FF2B5EF4-FFF2-40B4-BE49-F238E27FC236}">
                <a16:creationId xmlns:a16="http://schemas.microsoft.com/office/drawing/2014/main" id="{F9681ADC-1E35-47F6-8028-25B65E4314C0}"/>
              </a:ext>
            </a:extLst>
          </p:cNvPr>
          <p:cNvCxnSpPr>
            <a:cxnSpLocks/>
          </p:cNvCxnSpPr>
          <p:nvPr/>
        </p:nvCxnSpPr>
        <p:spPr>
          <a:xfrm>
            <a:off x="9868860" y="12434033"/>
            <a:ext cx="2147297" cy="133979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feld 137">
            <a:extLst>
              <a:ext uri="{FF2B5EF4-FFF2-40B4-BE49-F238E27FC236}">
                <a16:creationId xmlns:a16="http://schemas.microsoft.com/office/drawing/2014/main" id="{EFE06F5E-7C04-4B43-91C5-2F0FE1EAE67F}"/>
              </a:ext>
            </a:extLst>
          </p:cNvPr>
          <p:cNvSpPr txBox="1"/>
          <p:nvPr/>
        </p:nvSpPr>
        <p:spPr>
          <a:xfrm>
            <a:off x="9837882" y="12652171"/>
            <a:ext cx="28032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e</a:t>
            </a:r>
            <a:r>
              <a:rPr lang="de-DE" sz="4400" b="1" baseline="30000" dirty="0"/>
              <a:t>-</a:t>
            </a:r>
            <a:r>
              <a:rPr lang="de-DE" sz="4400" b="1" dirty="0"/>
              <a:t>-beam</a:t>
            </a:r>
            <a:endParaRPr lang="en-DE" sz="4400" b="1" dirty="0"/>
          </a:p>
        </p:txBody>
      </p:sp>
      <p:cxnSp>
        <p:nvCxnSpPr>
          <p:cNvPr id="155" name="Gerade Verbindung mit Pfeil 154">
            <a:extLst>
              <a:ext uri="{FF2B5EF4-FFF2-40B4-BE49-F238E27FC236}">
                <a16:creationId xmlns:a16="http://schemas.microsoft.com/office/drawing/2014/main" id="{D25C205B-BB99-4377-AA4C-FBC51272E306}"/>
              </a:ext>
            </a:extLst>
          </p:cNvPr>
          <p:cNvCxnSpPr>
            <a:cxnSpLocks/>
          </p:cNvCxnSpPr>
          <p:nvPr/>
        </p:nvCxnSpPr>
        <p:spPr>
          <a:xfrm>
            <a:off x="36319818" y="11179744"/>
            <a:ext cx="240222" cy="2307311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feld 134">
            <a:extLst>
              <a:ext uri="{FF2B5EF4-FFF2-40B4-BE49-F238E27FC236}">
                <a16:creationId xmlns:a16="http://schemas.microsoft.com/office/drawing/2014/main" id="{B0A2419C-099C-40F6-A351-21FC8203CA4E}"/>
              </a:ext>
            </a:extLst>
          </p:cNvPr>
          <p:cNvSpPr txBox="1"/>
          <p:nvPr/>
        </p:nvSpPr>
        <p:spPr>
          <a:xfrm>
            <a:off x="29695653" y="12379938"/>
            <a:ext cx="4895804" cy="769441"/>
          </a:xfrm>
          <a:prstGeom prst="rect">
            <a:avLst/>
          </a:prstGeom>
          <a:solidFill>
            <a:srgbClr val="B3B5B7"/>
          </a:solidFill>
        </p:spPr>
        <p:txBody>
          <a:bodyPr wrap="square" rtlCol="0">
            <a:spAutoFit/>
          </a:bodyPr>
          <a:lstStyle/>
          <a:p>
            <a:r>
              <a:rPr lang="de-DE" sz="4400" dirty="0"/>
              <a:t>LCLS-I </a:t>
            </a:r>
            <a:r>
              <a:rPr lang="en-US" sz="4400" b="1" dirty="0"/>
              <a:t>Undulator</a:t>
            </a:r>
          </a:p>
        </p:txBody>
      </p:sp>
      <p:sp>
        <p:nvSpPr>
          <p:cNvPr id="199" name="Textfeld 198">
            <a:extLst>
              <a:ext uri="{FF2B5EF4-FFF2-40B4-BE49-F238E27FC236}">
                <a16:creationId xmlns:a16="http://schemas.microsoft.com/office/drawing/2014/main" id="{E0EBA20E-74E5-447F-B4D7-A54F5E8D660A}"/>
              </a:ext>
            </a:extLst>
          </p:cNvPr>
          <p:cNvSpPr txBox="1"/>
          <p:nvPr/>
        </p:nvSpPr>
        <p:spPr>
          <a:xfrm>
            <a:off x="24676573" y="14940546"/>
            <a:ext cx="552047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Matching</a:t>
            </a:r>
            <a:r>
              <a:rPr lang="de-DE" sz="4000" b="1" dirty="0"/>
              <a:t> </a:t>
            </a:r>
            <a:r>
              <a:rPr lang="en-US" sz="4000" b="1" dirty="0"/>
              <a:t>section</a:t>
            </a:r>
          </a:p>
          <a:p>
            <a:r>
              <a:rPr lang="de-DE" sz="4000" b="1" dirty="0"/>
              <a:t> + </a:t>
            </a:r>
            <a:r>
              <a:rPr lang="en-US" sz="4000" b="1" dirty="0"/>
              <a:t>first</a:t>
            </a:r>
            <a:r>
              <a:rPr lang="de-DE" sz="4000" b="1" dirty="0"/>
              <a:t> THz </a:t>
            </a:r>
            <a:r>
              <a:rPr lang="en-GB" sz="4000" b="1" dirty="0"/>
              <a:t>diagnostic</a:t>
            </a:r>
          </a:p>
          <a:p>
            <a:r>
              <a:rPr lang="de-DE" sz="4000" b="1" dirty="0"/>
              <a:t>(</a:t>
            </a:r>
            <a:r>
              <a:rPr lang="en-US" sz="4000" b="1" dirty="0"/>
              <a:t>Bunch</a:t>
            </a:r>
            <a:r>
              <a:rPr lang="de-DE" sz="4000" b="1" dirty="0"/>
              <a:t> </a:t>
            </a:r>
            <a:r>
              <a:rPr lang="en-US" sz="4000" b="1" dirty="0"/>
              <a:t>compression</a:t>
            </a:r>
            <a:r>
              <a:rPr lang="de-DE" sz="4000" b="1" dirty="0"/>
              <a:t> </a:t>
            </a:r>
            <a:r>
              <a:rPr lang="en-US" sz="4000" b="1" dirty="0"/>
              <a:t>measurements</a:t>
            </a:r>
            <a:r>
              <a:rPr lang="de-DE" sz="4000" b="1" dirty="0"/>
              <a:t>)</a:t>
            </a:r>
            <a:endParaRPr lang="en-DE" sz="4000" b="1" dirty="0"/>
          </a:p>
        </p:txBody>
      </p:sp>
      <p:sp>
        <p:nvSpPr>
          <p:cNvPr id="224" name="Textfeld 223">
            <a:extLst>
              <a:ext uri="{FF2B5EF4-FFF2-40B4-BE49-F238E27FC236}">
                <a16:creationId xmlns:a16="http://schemas.microsoft.com/office/drawing/2014/main" id="{5391D78A-941F-4307-A740-C9E8EF9F97A9}"/>
              </a:ext>
            </a:extLst>
          </p:cNvPr>
          <p:cNvSpPr txBox="1"/>
          <p:nvPr/>
        </p:nvSpPr>
        <p:spPr>
          <a:xfrm>
            <a:off x="36283921" y="17097159"/>
            <a:ext cx="63873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4400" b="1" dirty="0"/>
              <a:t>Radiation </a:t>
            </a:r>
          </a:p>
          <a:p>
            <a:r>
              <a:rPr lang="en-US" sz="4400" b="1" dirty="0"/>
              <a:t>detectors</a:t>
            </a:r>
          </a:p>
        </p:txBody>
      </p:sp>
      <p:cxnSp>
        <p:nvCxnSpPr>
          <p:cNvPr id="147" name="Gerade Verbindung mit Pfeil 146">
            <a:extLst>
              <a:ext uri="{FF2B5EF4-FFF2-40B4-BE49-F238E27FC236}">
                <a16:creationId xmlns:a16="http://schemas.microsoft.com/office/drawing/2014/main" id="{02451DC2-5383-4CA3-AA6C-D209E10F378D}"/>
              </a:ext>
            </a:extLst>
          </p:cNvPr>
          <p:cNvCxnSpPr>
            <a:cxnSpLocks/>
          </p:cNvCxnSpPr>
          <p:nvPr/>
        </p:nvCxnSpPr>
        <p:spPr>
          <a:xfrm flipH="1">
            <a:off x="35056206" y="11073434"/>
            <a:ext cx="822949" cy="2367112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>
            <a:extLst>
              <a:ext uri="{FF2B5EF4-FFF2-40B4-BE49-F238E27FC236}">
                <a16:creationId xmlns:a16="http://schemas.microsoft.com/office/drawing/2014/main" id="{8B027FDF-744E-4258-B175-CF7B6EE4735D}"/>
              </a:ext>
            </a:extLst>
          </p:cNvPr>
          <p:cNvCxnSpPr>
            <a:cxnSpLocks/>
          </p:cNvCxnSpPr>
          <p:nvPr/>
        </p:nvCxnSpPr>
        <p:spPr>
          <a:xfrm flipH="1">
            <a:off x="28284731" y="10786764"/>
            <a:ext cx="7419790" cy="1689702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Gerade Verbindung mit Pfeil 99">
            <a:extLst>
              <a:ext uri="{FF2B5EF4-FFF2-40B4-BE49-F238E27FC236}">
                <a16:creationId xmlns:a16="http://schemas.microsoft.com/office/drawing/2014/main" id="{9DE2F9D4-2A74-4467-A98E-F6FDB21D7881}"/>
              </a:ext>
            </a:extLst>
          </p:cNvPr>
          <p:cNvCxnSpPr>
            <a:cxnSpLocks/>
          </p:cNvCxnSpPr>
          <p:nvPr/>
        </p:nvCxnSpPr>
        <p:spPr bwMode="auto">
          <a:xfrm>
            <a:off x="39106400" y="17796323"/>
            <a:ext cx="1564525" cy="844298"/>
          </a:xfrm>
          <a:prstGeom prst="straightConnector1">
            <a:avLst/>
          </a:prstGeom>
          <a:noFill/>
          <a:ln w="952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" name="Gerade Verbindung mit Pfeil 111">
            <a:extLst>
              <a:ext uri="{FF2B5EF4-FFF2-40B4-BE49-F238E27FC236}">
                <a16:creationId xmlns:a16="http://schemas.microsoft.com/office/drawing/2014/main" id="{EB1B471B-3FE4-476C-A787-DF525AC7D3FD}"/>
              </a:ext>
            </a:extLst>
          </p:cNvPr>
          <p:cNvCxnSpPr>
            <a:cxnSpLocks/>
          </p:cNvCxnSpPr>
          <p:nvPr/>
        </p:nvCxnSpPr>
        <p:spPr>
          <a:xfrm>
            <a:off x="36451723" y="10741782"/>
            <a:ext cx="1596425" cy="4192235"/>
          </a:xfrm>
          <a:prstGeom prst="straightConnector1">
            <a:avLst/>
          </a:prstGeom>
          <a:ln w="1270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Scientific-Poster_Template_A0">
  <a:themeElements>
    <a:clrScheme name="Scientific-Poster_Template_A0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cientific-Poster_Template_A0">
      <a:majorFont>
        <a:latin typeface="Arial Black"/>
        <a:ea typeface=""/>
        <a:cs typeface=""/>
      </a:majorFont>
      <a:minorFont>
        <a:latin typeface="Time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cientific-Poster_Template_A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cientific-Poster_Template_A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cientific-Poster_Template_A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7" id="{F2DCA396-C752-6646-A35F-E9E6D17DDA17}" vid="{FAFFFDD4-4151-7C44-9E87-02536275BC7E}"/>
    </a:ext>
  </a:ext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Scientific-Poster_Template_A0</Template>
  <TotalTime>0</TotalTime>
  <Words>308</Words>
  <Application>Microsoft Office PowerPoint</Application>
  <PresentationFormat>Benutzerdefiniert</PresentationFormat>
  <Paragraphs>59</Paragraphs>
  <Slides>1</Slides>
  <Notes>1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7" baseType="lpstr">
      <vt:lpstr>Arial</vt:lpstr>
      <vt:lpstr>Arial Black</vt:lpstr>
      <vt:lpstr>Cambria Math</vt:lpstr>
      <vt:lpstr>Times</vt:lpstr>
      <vt:lpstr>Scientific-Poster_Template_A0</vt:lpstr>
      <vt:lpstr>Acrobat Document</vt:lpstr>
      <vt:lpstr>PowerPoint-Präsentation</vt:lpstr>
    </vt:vector>
  </TitlesOfParts>
  <Company>DESY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Boonpornprasert, Prach</dc:creator>
  <cp:lastModifiedBy>Weilbach, Tobias</cp:lastModifiedBy>
  <cp:revision>174</cp:revision>
  <cp:lastPrinted>2020-01-27T12:38:49Z</cp:lastPrinted>
  <dcterms:created xsi:type="dcterms:W3CDTF">2018-06-04T11:07:42Z</dcterms:created>
  <dcterms:modified xsi:type="dcterms:W3CDTF">2021-06-15T11:18:45Z</dcterms:modified>
</cp:coreProperties>
</file>