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304" r:id="rId3"/>
    <p:sldId id="305" r:id="rId4"/>
    <p:sldId id="306" r:id="rId5"/>
    <p:sldId id="257" r:id="rId6"/>
    <p:sldId id="258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79"/>
    <p:restoredTop sz="96327"/>
  </p:normalViewPr>
  <p:slideViewPr>
    <p:cSldViewPr snapToGrid="0" snapToObjects="1">
      <p:cViewPr varScale="1">
        <p:scale>
          <a:sx n="149" d="100"/>
          <a:sy n="149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CA8F-CB86-9C40-BC27-77C3797D5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1626A-7EB0-2541-850D-37BEE1A10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68FF0-13FD-5249-8CF7-FB41F794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B42C-E5E2-F746-BC0B-53AE6FE6C5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9491-8CD7-CD48-B3D1-8ECC808E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E6B0A-1E5C-F34D-85ED-56A2776B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4249-D8C1-D74F-B374-7798A5E19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3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79E3-FBDB-304C-907E-066A0EA6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BCBD2-83BF-C941-BC1A-CF6B2EB51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4764F-CB0D-944E-9DBB-4B594B0B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B42C-E5E2-F746-BC0B-53AE6FE6C5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9D9EF-EA09-C84D-81DB-5A4331F6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6BE9F-AFE8-C34D-BD45-C8516E33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4249-D8C1-D74F-B374-7798A5E19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3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3447A-5D69-0847-A11D-839861194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EFDE7-6162-724B-8A0F-7155094BB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3941-2D02-F34B-BA12-A1F03DEC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B42C-E5E2-F746-BC0B-53AE6FE6C5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96986-2019-6F46-B7A0-6713697F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D58B-1C98-1845-80F5-953A4DAD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4249-D8C1-D74F-B374-7798A5E19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8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2E49-AEA9-6E44-A0DD-1C271892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F647-405B-6745-AB10-FCCF6C30C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B3444-C13B-E24D-AA26-23E9C728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B42C-E5E2-F746-BC0B-53AE6FE6C5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BAEA4-E309-3046-A02C-8D04BD8B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C55A8-9F0B-2548-B4C8-0E26C742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4249-D8C1-D74F-B374-7798A5E19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4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B1D0-EE06-8A46-BFD1-E577BF75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F662A-E5CF-674E-9BFA-AE5F950C2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A7718-0C56-344C-A18E-E8B15E20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B42C-E5E2-F746-BC0B-53AE6FE6C5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CB50-8710-5B45-8E92-A0A6168F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CA337-60AC-E94E-8EA5-60C07DD2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4249-D8C1-D74F-B374-7798A5E19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2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028B-3B22-F44A-8B20-219C36B1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37453-39CC-3A4A-B5A7-C9CC8A1C2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075F1-2D9F-3D40-97DE-103ADCB95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A2BA3-4D8F-3243-9FA1-7D37527A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B42C-E5E2-F746-BC0B-53AE6FE6C5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2F196-47C1-8D4E-B159-2C8C7E8B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AEBDF-3A3E-7345-93E5-C74F6D8D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4249-D8C1-D74F-B374-7798A5E19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64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6A4A-E8C5-D44C-81B0-1D61FDE9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EAAAC-82D7-3143-B062-0FE2B8B0C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80F59-154E-7344-A010-F00B9F01F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50E35-ECCE-EE48-BB3D-36A34B362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54F86-3249-144D-AC1C-DBB9B405C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CE52C-2610-694A-A147-1340783E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B42C-E5E2-F746-BC0B-53AE6FE6C5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BC8F6-23BD-6146-8E09-43E98BA2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AEA52-6F69-674A-82CE-15FE0400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4249-D8C1-D74F-B374-7798A5E19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6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2D5F-633F-FE4A-8DFE-40A24963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7F61D-10C0-4647-9B12-FC8E12DB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B42C-E5E2-F746-BC0B-53AE6FE6C5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0325F-4387-4E42-8EAD-BD1DE6F8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224C8-BA78-2C41-90F0-865130CD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4249-D8C1-D74F-B374-7798A5E19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82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35162-90A4-E942-937F-AA342815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B42C-E5E2-F746-BC0B-53AE6FE6C5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460D1-3602-A449-B7FD-FF9C0DEC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F35ED-4D84-804E-9945-4743872E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4249-D8C1-D74F-B374-7798A5E19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7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35E5-8EC5-2740-AC24-551679FB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6AF98-3815-3F40-80EC-45FC1567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1B43C-FBF8-A54C-B288-08F0DA92C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97DCC-3378-D444-80A4-E200FD77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B42C-E5E2-F746-BC0B-53AE6FE6C5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9990D-70E5-004E-91F4-69E133CA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6FA30-771F-1C4A-9AD0-737393E8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4249-D8C1-D74F-B374-7798A5E19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0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08E9-04AB-DC49-B4CA-8F293D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3BA8D2-579F-714F-B8E4-F0874AF7B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7CCDB-6AE8-094F-8EBC-D3840C8EC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8847E-AA5B-EC4E-8A3F-FD7C4262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B42C-E5E2-F746-BC0B-53AE6FE6C5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FE389-3317-C348-BA07-4AD96E23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C5F8C-EF91-4B4C-BEBC-2EC923EB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4249-D8C1-D74F-B374-7798A5E19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2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EA62E-7722-EE44-B78D-E8D63BC4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64027-025B-424C-8D67-204D3510B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FA243-CBD6-304E-AA44-63C8F775F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7B42C-E5E2-F746-BC0B-53AE6FE6C5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91A64-BFC7-1149-BACB-768792460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9E3FD-2F31-8E46-BA45-6A9675D95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E4249-D8C1-D74F-B374-7798A5E19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9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6A5B-8D73-E04F-85B0-99160F021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LUXE Beam Profiler positioning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18247-F94A-0143-AB1D-6248E3204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3022" y="3813283"/>
            <a:ext cx="10140778" cy="1655762"/>
          </a:xfrm>
        </p:spPr>
        <p:txBody>
          <a:bodyPr/>
          <a:lstStyle/>
          <a:p>
            <a:r>
              <a:rPr lang="en-US" u="sng" dirty="0"/>
              <a:t>M. </a:t>
            </a:r>
            <a:r>
              <a:rPr lang="en-US" u="sng" dirty="0" err="1"/>
              <a:t>Bruschi</a:t>
            </a:r>
            <a:r>
              <a:rPr lang="en-US" dirty="0"/>
              <a:t>, N. Cavanagh, U. </a:t>
            </a:r>
            <a:r>
              <a:rPr lang="en-US" dirty="0" err="1"/>
              <a:t>Dosselli</a:t>
            </a:r>
            <a:r>
              <a:rPr lang="en-US" dirty="0"/>
              <a:t>, K. Fleck, M. </a:t>
            </a:r>
            <a:r>
              <a:rPr lang="en-US" dirty="0" err="1"/>
              <a:t>Morandin</a:t>
            </a:r>
            <a:r>
              <a:rPr lang="en-US" dirty="0"/>
              <a:t>, G. </a:t>
            </a:r>
            <a:r>
              <a:rPr lang="en-US" dirty="0" err="1"/>
              <a:t>Sarri</a:t>
            </a:r>
            <a:r>
              <a:rPr lang="en-US" dirty="0"/>
              <a:t>, A. </a:t>
            </a:r>
            <a:r>
              <a:rPr lang="en-US" dirty="0" err="1"/>
              <a:t>Sbrizzi</a:t>
            </a:r>
            <a:r>
              <a:rPr lang="en-US" dirty="0"/>
              <a:t>, S. </a:t>
            </a:r>
            <a:r>
              <a:rPr lang="en-US" dirty="0" err="1"/>
              <a:t>Schuwalow</a:t>
            </a:r>
            <a:r>
              <a:rPr lang="en-US" dirty="0"/>
              <a:t>, A. </a:t>
            </a:r>
            <a:r>
              <a:rPr lang="en-US" dirty="0" err="1"/>
              <a:t>Tyazhev</a:t>
            </a:r>
            <a:r>
              <a:rPr lang="en-US" dirty="0"/>
              <a:t>, M. Zanetti</a:t>
            </a:r>
          </a:p>
          <a:p>
            <a:r>
              <a:rPr lang="en-US" dirty="0"/>
              <a:t>and </a:t>
            </a:r>
            <a:r>
              <a:rPr lang="en-US" b="1" dirty="0"/>
              <a:t> </a:t>
            </a:r>
            <a:r>
              <a:rPr lang="en-US" dirty="0"/>
              <a:t>A. </a:t>
            </a:r>
            <a:r>
              <a:rPr lang="en-US" dirty="0" err="1"/>
              <a:t>Zarubin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C2211-1CBA-B54B-8BB8-DF5D51BF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03/02/2021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7E110-5F2D-AC40-8288-87F66686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14674-452E-E04D-A7F6-4237988A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5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AA2B5-3594-B848-9DDB-A1A141BB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A2DEC-99F2-9C4A-BDA0-6661DA9A3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FAB08-5D83-5E43-8017-901E054D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272-C749-4C46-9A88-B6C7B95421DE}" type="datetime1">
              <a:rPr lang="it-IT" smtClean="0"/>
              <a:t>09/03/21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3ECD-A6AF-324C-84EA-FAE53B14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Bologna (Italy)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EBFF1-EFBB-F14D-953E-52134184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173EC-28FE-9D42-A08D-B33484189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9" y="127001"/>
            <a:ext cx="11085471" cy="63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9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0C74-33B0-2C4D-B28B-4EDE1CEF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3" y="-144439"/>
            <a:ext cx="10515600" cy="1325563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6EE9-E046-DF44-84E2-FD9DFBB4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34" y="935038"/>
            <a:ext cx="5089794" cy="543718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To place movable tables in vacuum would be in principle possible</a:t>
            </a:r>
          </a:p>
          <a:p>
            <a:pPr lvl="1"/>
            <a:r>
              <a:rPr lang="en-GB" dirty="0"/>
              <a:t>Technical challenging</a:t>
            </a:r>
          </a:p>
          <a:p>
            <a:pPr lvl="1"/>
            <a:r>
              <a:rPr lang="en-GB" dirty="0"/>
              <a:t>More expensive</a:t>
            </a:r>
          </a:p>
          <a:p>
            <a:r>
              <a:rPr lang="en-GB" dirty="0"/>
              <a:t>Beam line new #2 is the preferred solution for the GBP</a:t>
            </a:r>
          </a:p>
          <a:p>
            <a:pPr lvl="1"/>
            <a:r>
              <a:rPr lang="en-GB" dirty="0"/>
              <a:t>X-Y stations placed just outside the beam pipe</a:t>
            </a:r>
          </a:p>
          <a:p>
            <a:pPr lvl="1"/>
            <a:r>
              <a:rPr lang="en-GB" dirty="0"/>
              <a:t>200 um of Kapton, or similar will not spoil significantly the performances</a:t>
            </a:r>
          </a:p>
          <a:p>
            <a:pPr lvl="1"/>
            <a:r>
              <a:rPr lang="en-GB" dirty="0"/>
              <a:t>12m distance from the IP will guarantee maximum beam opening</a:t>
            </a:r>
          </a:p>
          <a:p>
            <a:pPr lvl="2"/>
            <a:r>
              <a:rPr lang="en-GB" dirty="0"/>
              <a:t>Easier and better profile reconstruction</a:t>
            </a:r>
          </a:p>
          <a:p>
            <a:pPr lvl="2"/>
            <a:r>
              <a:rPr lang="en-GB" dirty="0"/>
              <a:t>Less damage from irradiation</a:t>
            </a:r>
          </a:p>
          <a:p>
            <a:pPr lvl="1"/>
            <a:r>
              <a:rPr lang="en-GB" dirty="0"/>
              <a:t>GEANT4 simulation has shown that in the rear station impact of the beam background is minimal</a:t>
            </a:r>
          </a:p>
          <a:p>
            <a:pPr lvl="1"/>
            <a:r>
              <a:rPr lang="en-GB" dirty="0"/>
              <a:t>More details in the backup slides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2BEC-4225-D143-9210-7C9EDBAD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272-C749-4C46-9A88-B6C7B95421DE}" type="datetime1">
              <a:rPr lang="it-IT" smtClean="0"/>
              <a:t>09/03/21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82C0-33C1-7848-8D80-9E323053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0666" y="6387596"/>
            <a:ext cx="4114800" cy="365125"/>
          </a:xfrm>
        </p:spPr>
        <p:txBody>
          <a:bodyPr/>
          <a:lstStyle/>
          <a:p>
            <a:r>
              <a:rPr lang="en-GB" dirty="0"/>
              <a:t>M. </a:t>
            </a:r>
            <a:r>
              <a:rPr lang="en-GB" dirty="0" err="1"/>
              <a:t>Bruschi</a:t>
            </a:r>
            <a:r>
              <a:rPr lang="en-GB" dirty="0"/>
              <a:t>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E63BA-A63C-B840-AAD6-17C13FC0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9E81A-B27D-D44F-BC6A-2BE9ECDBA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3" r="21250" b="3701"/>
          <a:stretch/>
        </p:blipFill>
        <p:spPr>
          <a:xfrm>
            <a:off x="6096000" y="303864"/>
            <a:ext cx="4851671" cy="2802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97052C-01B5-A745-8D2D-D90AE146A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803" y="3554361"/>
            <a:ext cx="5661424" cy="31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4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FFA8-9C6C-7F47-811D-EF163D6D6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9D7A8-1C09-D74F-9EC5-F04F5E65A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87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C4CC-5821-654F-A252-6A0357D0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8D8-507C-0649-9D01-B1D935FAB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5141"/>
            <a:ext cx="10295238" cy="1011822"/>
          </a:xfrm>
        </p:spPr>
        <p:txBody>
          <a:bodyPr/>
          <a:lstStyle/>
          <a:p>
            <a:r>
              <a:rPr lang="en-GB" dirty="0"/>
              <a:t>From geometry implemented by Sasha </a:t>
            </a:r>
            <a:r>
              <a:rPr lang="en-GB" dirty="0" err="1"/>
              <a:t>Borysov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9EE4-90FE-4543-A83D-9DF606D0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195"/>
            <a:ext cx="9999363" cy="49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4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1E70-94DB-DF41-8D18-15E4CD0AD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899" y="2100303"/>
            <a:ext cx="5457657" cy="4351338"/>
          </a:xfrm>
        </p:spPr>
        <p:txBody>
          <a:bodyPr/>
          <a:lstStyle/>
          <a:p>
            <a:r>
              <a:rPr lang="en-GB" dirty="0"/>
              <a:t>Gammas converting in air</a:t>
            </a:r>
          </a:p>
          <a:p>
            <a:pPr lvl="1"/>
            <a:r>
              <a:rPr lang="en-GB" dirty="0"/>
              <a:t>Broaden the profile</a:t>
            </a:r>
          </a:p>
          <a:p>
            <a:pPr lvl="1"/>
            <a:r>
              <a:rPr lang="en-GB" dirty="0"/>
              <a:t>Increase the energy released in the detector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27E6E-E2C7-024D-9E0E-8FE1C322A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49" y="1365715"/>
            <a:ext cx="5747951" cy="2338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304097-2AE7-6F47-B3D0-35B61BC18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96" y="4275972"/>
            <a:ext cx="5363004" cy="221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3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7018E-58EA-7C43-AC1E-21145E89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D448-E91D-364D-B0B9-753076582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006" y="1825625"/>
            <a:ext cx="3475793" cy="4351338"/>
          </a:xfrm>
        </p:spPr>
        <p:txBody>
          <a:bodyPr/>
          <a:lstStyle/>
          <a:p>
            <a:r>
              <a:rPr lang="en-GB" dirty="0"/>
              <a:t>Beam widening due to 6m of air spoils significantly the beam profile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1F4E9-E057-AA46-9642-8093199C7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0" y="0"/>
            <a:ext cx="7188555" cy="4985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CE96C1-6D12-804E-9626-061BFAF93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3"/>
          <a:stretch/>
        </p:blipFill>
        <p:spPr>
          <a:xfrm>
            <a:off x="4603377" y="2373317"/>
            <a:ext cx="3274629" cy="2469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D54F6-717E-9D4D-AE7D-277001D846FC}"/>
              </a:ext>
            </a:extLst>
          </p:cNvPr>
          <p:cNvSpPr txBox="1"/>
          <p:nvPr/>
        </p:nvSpPr>
        <p:spPr>
          <a:xfrm>
            <a:off x="441872" y="4980993"/>
            <a:ext cx="385464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Point of attention</a:t>
            </a:r>
          </a:p>
          <a:p>
            <a:r>
              <a:rPr lang="en-US" sz="2400" dirty="0"/>
              <a:t>Detector Thickness: 0.14% Xo</a:t>
            </a:r>
          </a:p>
          <a:p>
            <a:r>
              <a:rPr lang="en-US" sz="2400" dirty="0"/>
              <a:t>1m of air : 0.33% Xo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2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0B1C1E-0826-7A4A-9156-FDB0A988A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29" y="365124"/>
            <a:ext cx="8087028" cy="606108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E7C5F-9237-B54D-9EC6-1133105C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631" y="3657599"/>
            <a:ext cx="6573795" cy="2519363"/>
          </a:xfrm>
        </p:spPr>
        <p:txBody>
          <a:bodyPr/>
          <a:lstStyle/>
          <a:p>
            <a:r>
              <a:rPr lang="en-GB" dirty="0"/>
              <a:t>Beam profiles becomes wider in the last two sensors</a:t>
            </a:r>
          </a:p>
          <a:p>
            <a:pPr lvl="1"/>
            <a:r>
              <a:rPr lang="en-GB" dirty="0"/>
              <a:t>Angular opening effect</a:t>
            </a:r>
          </a:p>
          <a:p>
            <a:pPr lvl="1"/>
            <a:r>
              <a:rPr lang="en-GB" dirty="0"/>
              <a:t>Multiple scattering in air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63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236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LUXE Beam Profiler positioning</vt:lpstr>
      <vt:lpstr>PowerPoint Presentation</vt:lpstr>
      <vt:lpstr>Motivation</vt:lpstr>
      <vt:lpstr>Backup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photon-beam profiler</dc:title>
  <dc:creator>Microsoft Office User</dc:creator>
  <cp:lastModifiedBy>Microsoft Office User</cp:lastModifiedBy>
  <cp:revision>12</cp:revision>
  <dcterms:created xsi:type="dcterms:W3CDTF">2021-03-01T17:31:16Z</dcterms:created>
  <dcterms:modified xsi:type="dcterms:W3CDTF">2021-03-09T09:02:13Z</dcterms:modified>
</cp:coreProperties>
</file>