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8" r:id="rId3"/>
    <p:sldId id="269" r:id="rId4"/>
    <p:sldId id="257" r:id="rId5"/>
    <p:sldId id="262" r:id="rId6"/>
    <p:sldId id="259" r:id="rId7"/>
    <p:sldId id="281" r:id="rId8"/>
    <p:sldId id="282" r:id="rId9"/>
    <p:sldId id="309" r:id="rId10"/>
    <p:sldId id="287" r:id="rId11"/>
    <p:sldId id="270" r:id="rId12"/>
    <p:sldId id="271" r:id="rId13"/>
    <p:sldId id="272" r:id="rId14"/>
    <p:sldId id="273" r:id="rId15"/>
    <p:sldId id="283" r:id="rId16"/>
    <p:sldId id="284" r:id="rId17"/>
    <p:sldId id="274" r:id="rId18"/>
    <p:sldId id="297" r:id="rId19"/>
    <p:sldId id="275" r:id="rId20"/>
    <p:sldId id="285" r:id="rId21"/>
    <p:sldId id="276" r:id="rId22"/>
    <p:sldId id="293" r:id="rId23"/>
    <p:sldId id="286" r:id="rId24"/>
    <p:sldId id="294" r:id="rId25"/>
    <p:sldId id="277" r:id="rId26"/>
    <p:sldId id="288" r:id="rId27"/>
    <p:sldId id="260" r:id="rId28"/>
    <p:sldId id="261" r:id="rId29"/>
    <p:sldId id="264" r:id="rId30"/>
    <p:sldId id="265" r:id="rId31"/>
    <p:sldId id="298" r:id="rId32"/>
    <p:sldId id="266" r:id="rId33"/>
    <p:sldId id="289" r:id="rId34"/>
    <p:sldId id="295" r:id="rId35"/>
    <p:sldId id="296" r:id="rId36"/>
    <p:sldId id="290" r:id="rId37"/>
    <p:sldId id="291" r:id="rId38"/>
    <p:sldId id="29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80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55F2E-031D-49EA-B2F0-5B84E22C88DE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9454E-3DD4-4947-A72F-392ABCA24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Pieces times irradiation times annealing times voltage </a:t>
            </a:r>
            <a:r>
              <a:rPr lang="en-US" smtClean="0"/>
              <a:t>times temperatures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FBEB-BDD7-44DD-A4FA-50E501F1F00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don’t see the multi-geometry</a:t>
            </a:r>
            <a:r>
              <a:rPr lang="en-US" baseline="0" dirty="0" smtClean="0"/>
              <a:t> pixel covered so 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9454E-3DD4-4947-A72F-392ABCA2479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0" dirty="0" smtClean="0"/>
              <a:t>15p + 6n simulates situation</a:t>
            </a:r>
            <a:r>
              <a:rPr lang="en-GB" b="0" baseline="0" dirty="0" smtClean="0"/>
              <a:t> @r=15cm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EBBBA-38A5-4BC8-B098-1AB93E0E54BA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structures need</a:t>
            </a:r>
            <a:r>
              <a:rPr lang="en-US" baseline="0" dirty="0" smtClean="0"/>
              <a:t> at the right time, otherwise the </a:t>
            </a:r>
            <a:r>
              <a:rPr lang="en-US" baseline="0" dirty="0" err="1" smtClean="0"/>
              <a:t>irrad</a:t>
            </a:r>
            <a:r>
              <a:rPr lang="en-US" baseline="0" dirty="0" smtClean="0"/>
              <a:t> cost will explode!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9454E-3DD4-4947-A72F-392ABCA2479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Readout here CMS, thus ARC or FEC/FED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9454E-3DD4-4947-A72F-392ABCA2479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Looks like, we have </a:t>
            </a:r>
            <a:r>
              <a:rPr lang="en-US" smtClean="0"/>
              <a:t>enough hybrids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9454E-3DD4-4947-A72F-392ABCA2479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122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08069E-21DA-4696-AF1F-13F696EE7B40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7FB2-6BE1-461C-ACC4-B295708798EE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EE90-95D5-4BC3-A9A0-45F006CC9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7FB2-6BE1-461C-ACC4-B295708798EE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EE90-95D5-4BC3-A9A0-45F006CC9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7FB2-6BE1-461C-ACC4-B295708798EE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EE90-95D5-4BC3-A9A0-45F006CC9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7FB2-6BE1-461C-ACC4-B295708798EE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EE90-95D5-4BC3-A9A0-45F006CC9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7FB2-6BE1-461C-ACC4-B295708798EE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EE90-95D5-4BC3-A9A0-45F006CC9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7FB2-6BE1-461C-ACC4-B295708798EE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EE90-95D5-4BC3-A9A0-45F006CC9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7FB2-6BE1-461C-ACC4-B295708798EE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EE90-95D5-4BC3-A9A0-45F006CC9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7FB2-6BE1-461C-ACC4-B295708798EE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EE90-95D5-4BC3-A9A0-45F006CC9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7FB2-6BE1-461C-ACC4-B295708798EE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EE90-95D5-4BC3-A9A0-45F006CC9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7FB2-6BE1-461C-ACC4-B295708798EE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EE90-95D5-4BC3-A9A0-45F006CC9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7FB2-6BE1-461C-ACC4-B295708798EE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EE90-95D5-4BC3-A9A0-45F006CC9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97FB2-6BE1-461C-ACC4-B295708798EE}" type="datetimeFigureOut">
              <a:rPr lang="en-US" smtClean="0"/>
              <a:pPr/>
              <a:t>5/19/2010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FEE90-95D5-4BC3-A9A0-45F006CC9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indico.cern.ch/materialDisplay.py?contribId=2&amp;materialId=slides&amp;confId=7790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ndico.cern.ch/materialDisplay.py?contribId=1&amp;materialId=slides&amp;confId=77900" TargetMode="Externa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indico.cern.ch/materialDisplay.py?contribId=7&amp;materialId=slides&amp;confId=7790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ndico.cern.ch/conferenceDisplay.py?confId=77903" TargetMode="External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indico.cern.ch/materialDisplay.py?contribId=3&amp;sessionId=3&amp;materialId=slides&amp;confId=76114" TargetMode="External"/><Relationship Id="rId3" Type="http://schemas.openxmlformats.org/officeDocument/2006/relationships/hyperlink" Target="http://indico.cern.ch/materialDisplay.py?contribId=2&amp;materialId=slides&amp;confId=77900" TargetMode="External"/><Relationship Id="rId7" Type="http://schemas.openxmlformats.org/officeDocument/2006/relationships/hyperlink" Target="http://indico.cern.ch/materialDisplay.py?contribId=34&amp;sessionId=1&amp;materialId=slides&amp;confId=80949" TargetMode="External"/><Relationship Id="rId2" Type="http://schemas.openxmlformats.org/officeDocument/2006/relationships/hyperlink" Target="http://indico.cern.ch/sessionDisplay.py?sessionId=7&amp;slotId=0&amp;confId=67916#2009-10-2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dico.cern.ch/conferenceDisplay.py?confId=77903" TargetMode="External"/><Relationship Id="rId5" Type="http://schemas.openxmlformats.org/officeDocument/2006/relationships/hyperlink" Target="http://indico.cern.ch/materialDisplay.py?contribId=7&amp;materialId=slides&amp;confId=77900" TargetMode="External"/><Relationship Id="rId4" Type="http://schemas.openxmlformats.org/officeDocument/2006/relationships/hyperlink" Target="http://indico.cern.ch/materialDisplay.py?contribId=1&amp;materialId=slides&amp;confId=77900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spsschedule.web.cern.ch/SPSschedule/schedules/sps/2010/v100/p6.pdf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928670"/>
            <a:ext cx="7772400" cy="1470025"/>
          </a:xfrm>
        </p:spPr>
        <p:txBody>
          <a:bodyPr/>
          <a:lstStyle/>
          <a:p>
            <a:r>
              <a:rPr lang="en-US" dirty="0" smtClean="0"/>
              <a:t>HPK Campaign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2786058"/>
            <a:ext cx="6400800" cy="2928958"/>
          </a:xfrm>
        </p:spPr>
        <p:txBody>
          <a:bodyPr>
            <a:normAutofit/>
          </a:bodyPr>
          <a:lstStyle/>
          <a:p>
            <a:r>
              <a:rPr lang="en-US" dirty="0" smtClean="0"/>
              <a:t>Frank Hartmann</a:t>
            </a:r>
          </a:p>
          <a:p>
            <a:r>
              <a:rPr lang="en-US" dirty="0" smtClean="0"/>
              <a:t>CEC Meeting   </a:t>
            </a:r>
            <a:r>
              <a:rPr lang="en-US" dirty="0" err="1" smtClean="0"/>
              <a:t>Zeuthen</a:t>
            </a:r>
            <a:r>
              <a:rPr lang="en-US" dirty="0" smtClean="0"/>
              <a:t> 19.05.2010</a:t>
            </a:r>
          </a:p>
          <a:p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pieces need several different measurements</a:t>
            </a:r>
          </a:p>
          <a:p>
            <a:r>
              <a:rPr lang="en-US" dirty="0" smtClean="0"/>
              <a:t>All pieces come non-irradiated and irradiated</a:t>
            </a:r>
          </a:p>
          <a:p>
            <a:r>
              <a:rPr lang="en-US" dirty="0" smtClean="0"/>
              <a:t>Many will undergo several annealing steps </a:t>
            </a:r>
          </a:p>
          <a:p>
            <a:r>
              <a:rPr lang="en-US" dirty="0" smtClean="0"/>
              <a:t>Most measurements are well defined by the responsible groups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4500594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Diodes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57222" y="92867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Measurements:</a:t>
            </a:r>
          </a:p>
          <a:p>
            <a:pPr lvl="1"/>
            <a:r>
              <a:rPr lang="en-US" dirty="0" smtClean="0"/>
              <a:t>CV/IV</a:t>
            </a:r>
          </a:p>
          <a:p>
            <a:pPr lvl="1"/>
            <a:r>
              <a:rPr lang="en-US" dirty="0" smtClean="0"/>
              <a:t>CCE</a:t>
            </a:r>
          </a:p>
          <a:p>
            <a:pPr lvl="1"/>
            <a:r>
              <a:rPr lang="en-US" dirty="0" smtClean="0"/>
              <a:t>TCT</a:t>
            </a:r>
          </a:p>
          <a:p>
            <a:pPr lvl="2"/>
            <a:r>
              <a:rPr lang="en-US" dirty="0" smtClean="0"/>
              <a:t>Probably only for diodes without carrier</a:t>
            </a:r>
          </a:p>
          <a:p>
            <a:pPr lvl="2"/>
            <a:r>
              <a:rPr lang="en-US" dirty="0" smtClean="0"/>
              <a:t>Hopefully some with edge-TCT</a:t>
            </a:r>
          </a:p>
          <a:p>
            <a:pPr lvl="2"/>
            <a:r>
              <a:rPr lang="en-US" dirty="0" smtClean="0"/>
              <a:t>Difficult or impossible for thin large diodes</a:t>
            </a:r>
          </a:p>
          <a:p>
            <a:pPr lvl="1"/>
            <a:r>
              <a:rPr lang="en-US" dirty="0" smtClean="0"/>
              <a:t>Annealing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2844" y="5429264"/>
            <a:ext cx="8786874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More info:</a:t>
            </a:r>
          </a:p>
          <a:p>
            <a:r>
              <a:rPr lang="en-US" dirty="0" smtClean="0">
                <a:hlinkClick r:id="rId2"/>
              </a:rPr>
              <a:t>http://indico.cern.ch/materialDisplay.py?contribId=2&amp;materialId=slides&amp;confId=77900</a:t>
            </a:r>
            <a:r>
              <a:rPr lang="en-US" dirty="0" smtClean="0"/>
              <a:t> &amp; http://indico.cern.ch/conferenceDisplay.py?confId=77903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32" y="6488668"/>
            <a:ext cx="390914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Participating institutes: UHH, CERN, KIT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96005" y="6488668"/>
            <a:ext cx="3447995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TCT &amp; CCE calibration not yet done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43504" y="142852"/>
            <a:ext cx="3489545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Material Study - Info of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Neutron &amp; Proton irradiation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Mixed and Pure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Annealing</a:t>
            </a:r>
            <a:endParaRPr lang="en-US" dirty="0"/>
          </a:p>
        </p:txBody>
      </p:sp>
      <p:pic>
        <p:nvPicPr>
          <p:cNvPr id="9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26" y="1616260"/>
            <a:ext cx="2505798" cy="2455682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358082" y="1428736"/>
          <a:ext cx="762000" cy="190500"/>
        </p:xfrm>
        <a:graphic>
          <a:graphicData uri="http://schemas.openxmlformats.org/drawingml/2006/table">
            <a:tbl>
              <a:tblPr/>
              <a:tblGrid>
                <a:gridCol w="7620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7120um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881702" y="2666996"/>
          <a:ext cx="762000" cy="190500"/>
        </p:xfrm>
        <a:graphic>
          <a:graphicData uri="http://schemas.openxmlformats.org/drawingml/2006/table">
            <a:tbl>
              <a:tblPr/>
              <a:tblGrid>
                <a:gridCol w="7620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7120um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500826" y="4286256"/>
            <a:ext cx="1521570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8 large diodes</a:t>
            </a:r>
          </a:p>
          <a:p>
            <a:r>
              <a:rPr lang="en-US" dirty="0" smtClean="0"/>
              <a:t>4 small diodes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7643834" y="4500570"/>
            <a:ext cx="714380" cy="64294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929586" y="4774180"/>
            <a:ext cx="716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wafer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929058" y="5000636"/>
            <a:ext cx="138371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Help needed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Sensor </a:t>
            </a:r>
            <a:r>
              <a:rPr lang="en-US" sz="4800" dirty="0" err="1" smtClean="0">
                <a:solidFill>
                  <a:srgbClr val="C00000"/>
                </a:solidFill>
              </a:rPr>
              <a:t>baby_std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14282" y="928670"/>
            <a:ext cx="3929090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Sensor behavior with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fluence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annealing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CV, IV, strip parameters, CCE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12"/>
          <p:cNvSpPr txBox="1">
            <a:spLocks noChangeArrowheads="1"/>
          </p:cNvSpPr>
          <p:nvPr/>
        </p:nvSpPr>
        <p:spPr>
          <a:xfrm>
            <a:off x="-32" y="1773784"/>
            <a:ext cx="8602663" cy="2281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Times New Roman" pitchFamily="18" charset="0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Complete strip measurement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Times New Roman" pitchFamily="18" charset="0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CCE (128 strips bonded)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Times New Roman" pitchFamily="18" charset="0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Ramps on 5-10 strips after first irradiation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Times New Roman" pitchFamily="18" charset="0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CCE (128 strips bonded) after first irradiation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Times New Roman" pitchFamily="18" charset="0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Ramps on 5-10 strips after second irradiation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Times New Roman" pitchFamily="18" charset="0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CCE (128 strips bonded) after second irradiation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Times New Roman" pitchFamily="18" charset="0"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" name="Group 20"/>
          <p:cNvGrpSpPr>
            <a:grpSpLocks/>
          </p:cNvGrpSpPr>
          <p:nvPr/>
        </p:nvGrpSpPr>
        <p:grpSpPr bwMode="auto">
          <a:xfrm rot="5400000">
            <a:off x="6685765" y="2088911"/>
            <a:ext cx="2786082" cy="1727200"/>
            <a:chOff x="3696" y="2614"/>
            <a:chExt cx="1905" cy="1088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696" y="2614"/>
              <a:ext cx="1905" cy="108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3749" y="2614"/>
              <a:ext cx="1" cy="10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5522" y="2614"/>
              <a:ext cx="0" cy="531"/>
            </a:xfrm>
            <a:prstGeom prst="lin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>
              <a:off x="5522" y="3171"/>
              <a:ext cx="0" cy="531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5442" y="2614"/>
              <a:ext cx="1" cy="531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3828" y="2614"/>
              <a:ext cx="1" cy="1088"/>
            </a:xfrm>
            <a:prstGeom prst="line">
              <a:avLst/>
            </a:prstGeom>
            <a:noFill/>
            <a:ln w="57150">
              <a:solidFill>
                <a:srgbClr val="008080"/>
              </a:solidFill>
              <a:prstDash val="sysDot"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5643570" y="1895999"/>
            <a:ext cx="1223963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5643570" y="2616724"/>
            <a:ext cx="1223963" cy="0"/>
          </a:xfrm>
          <a:prstGeom prst="line">
            <a:avLst/>
          </a:prstGeom>
          <a:noFill/>
          <a:ln w="57150">
            <a:solidFill>
              <a:srgbClr val="008080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5643570" y="3408886"/>
            <a:ext cx="1223963" cy="0"/>
          </a:xfrm>
          <a:prstGeom prst="line">
            <a:avLst/>
          </a:prstGeom>
          <a:noFill/>
          <a:ln w="57150">
            <a:solidFill>
              <a:srgbClr val="008080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5643570" y="2256361"/>
            <a:ext cx="1223963" cy="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5643570" y="3048524"/>
            <a:ext cx="1223963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5643570" y="3840686"/>
            <a:ext cx="1223963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42844" y="4429132"/>
            <a:ext cx="905497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second irradiation: Sensor bonded to ALIBAVA</a:t>
            </a:r>
          </a:p>
          <a:p>
            <a:r>
              <a:rPr lang="en-US" dirty="0" smtClean="0"/>
              <a:t>Measurement (S/N &amp; IV/CV for several voltages, several temperatures with source and/or laser)</a:t>
            </a:r>
          </a:p>
          <a:p>
            <a:r>
              <a:rPr lang="en-US" dirty="0" smtClean="0"/>
              <a:t>Annealing</a:t>
            </a:r>
          </a:p>
          <a:p>
            <a:r>
              <a:rPr lang="en-US" dirty="0" smtClean="0"/>
              <a:t>Measurement</a:t>
            </a:r>
          </a:p>
          <a:p>
            <a:r>
              <a:rPr lang="en-US" dirty="0" smtClean="0"/>
              <a:t>Annealing</a:t>
            </a:r>
          </a:p>
          <a:p>
            <a:r>
              <a:rPr lang="en-US" dirty="0" smtClean="0"/>
              <a:t>Measurement</a:t>
            </a:r>
          </a:p>
          <a:p>
            <a:r>
              <a:rPr lang="en-US" dirty="0" smtClean="0"/>
              <a:t>Etc.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429520" y="1202280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Probe station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599826" y="4345552"/>
            <a:ext cx="97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ALIBAVA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928794" y="5429264"/>
            <a:ext cx="285752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All steps fully automated in the </a:t>
            </a:r>
            <a:r>
              <a:rPr lang="en-US" sz="2000" u="sng" dirty="0" smtClean="0"/>
              <a:t>one </a:t>
            </a:r>
            <a:r>
              <a:rPr lang="en-US" sz="2000" dirty="0" smtClean="0"/>
              <a:t>setup</a:t>
            </a:r>
            <a:endParaRPr lang="en-US" sz="2000" dirty="0"/>
          </a:p>
        </p:txBody>
      </p:sp>
      <p:sp>
        <p:nvSpPr>
          <p:cNvPr id="27" name="Rectangle 26"/>
          <p:cNvSpPr/>
          <p:nvPr/>
        </p:nvSpPr>
        <p:spPr>
          <a:xfrm>
            <a:off x="5000660" y="6027003"/>
            <a:ext cx="4071934" cy="738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en-US" sz="2000" dirty="0" err="1" smtClean="0">
                <a:solidFill>
                  <a:schemeClr val="tx1"/>
                </a:solidFill>
              </a:rPr>
              <a:t>Baby_std</a:t>
            </a:r>
            <a:r>
              <a:rPr lang="en-US" sz="2000" dirty="0" smtClean="0">
                <a:solidFill>
                  <a:schemeClr val="tx1"/>
                </a:solidFill>
              </a:rPr>
              <a:t>: </a:t>
            </a:r>
            <a:r>
              <a:rPr lang="en-US" sz="1100" dirty="0" smtClean="0"/>
              <a:t>http://indico.cern.ch/materialDisplay.py?contribId=34&amp;sessionId=1&amp;materialId=slides&amp;confId=80949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85786" y="6488668"/>
            <a:ext cx="385765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Participating Institutes: KIT, CERN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Standard Test Structures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85926"/>
            <a:ext cx="6000760" cy="109693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Many small different structures</a:t>
            </a:r>
          </a:p>
          <a:p>
            <a:pPr lvl="1"/>
            <a:r>
              <a:rPr lang="en-US" sz="2400" dirty="0" smtClean="0"/>
              <a:t>Sheet, MOS, diode, GDC, TS-CAP, VIA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485778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Participating Institutes: HEPHY (crosscheck KIT)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4282" y="6121619"/>
            <a:ext cx="8501122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 smtClean="0"/>
              <a:t>TS     </a:t>
            </a:r>
            <a:r>
              <a:rPr lang="en-US" sz="1400" dirty="0" smtClean="0"/>
              <a:t>  http://indico.cern.ch/getFile.py/access?contribId=1&amp;sessionId=0&amp;resId=0&amp;materialId=slides&amp;confId=77907</a:t>
            </a:r>
            <a:endParaRPr lang="en-US" sz="1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4282" y="785794"/>
            <a:ext cx="7072362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Qualify test structure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design for pre- and post irradiation process checking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Check sheet resistances, oxide quality, break down voltages, etc</a:t>
            </a:r>
            <a:endParaRPr kumimoji="0" lang="en-US" sz="1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2266"/>
            <a:ext cx="4643438" cy="2724190"/>
          </a:xfrm>
          <a:prstGeom prst="rect">
            <a:avLst/>
          </a:prstGeom>
        </p:spPr>
      </p:pic>
      <p:pic>
        <p:nvPicPr>
          <p:cNvPr id="8" name="Inhaltsplatzhalter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1873" y="1643050"/>
            <a:ext cx="2902128" cy="157163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7566073" y="1285860"/>
            <a:ext cx="1577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CAP-TS-AC</a:t>
            </a:r>
            <a:endParaRPr lang="de-DE" dirty="0">
              <a:solidFill>
                <a:srgbClr val="FF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659227" y="3214686"/>
            <a:ext cx="4484773" cy="2739724"/>
            <a:chOff x="4454079" y="3645024"/>
            <a:chExt cx="5413467" cy="3168352"/>
          </a:xfrm>
        </p:grpSpPr>
        <p:pic>
          <p:nvPicPr>
            <p:cNvPr id="10" name="Grafik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4778" y="4185376"/>
              <a:ext cx="4852768" cy="2628000"/>
            </a:xfrm>
            <a:prstGeom prst="rect">
              <a:avLst/>
            </a:prstGeom>
          </p:spPr>
        </p:pic>
        <p:sp>
          <p:nvSpPr>
            <p:cNvPr id="11" name="Textfeld 12"/>
            <p:cNvSpPr txBox="1"/>
            <p:nvPr/>
          </p:nvSpPr>
          <p:spPr>
            <a:xfrm>
              <a:off x="4454079" y="3671637"/>
              <a:ext cx="1248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FF0000"/>
                  </a:solidFill>
                </a:rPr>
                <a:t>N+/p+ </a:t>
              </a:r>
              <a:r>
                <a:rPr lang="de-DE" dirty="0" err="1" smtClean="0">
                  <a:solidFill>
                    <a:srgbClr val="FF0000"/>
                  </a:solidFill>
                </a:rPr>
                <a:t>strip</a:t>
              </a:r>
              <a:endParaRPr lang="de-DE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feld 13"/>
            <p:cNvSpPr txBox="1"/>
            <p:nvPr/>
          </p:nvSpPr>
          <p:spPr>
            <a:xfrm>
              <a:off x="9009451" y="3645024"/>
              <a:ext cx="470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>
                  <a:solidFill>
                    <a:srgbClr val="FF0000"/>
                  </a:solidFill>
                </a:rPr>
                <a:t>alu</a:t>
              </a:r>
              <a:endParaRPr lang="de-DE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Gerade Verbindung mit Pfeil 17"/>
            <p:cNvCxnSpPr/>
            <p:nvPr/>
          </p:nvCxnSpPr>
          <p:spPr>
            <a:xfrm flipH="1">
              <a:off x="7371269" y="4014356"/>
              <a:ext cx="1638182" cy="5667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mit Pfeil 19"/>
            <p:cNvCxnSpPr>
              <a:stCxn id="12" idx="2"/>
            </p:cNvCxnSpPr>
            <p:nvPr/>
          </p:nvCxnSpPr>
          <p:spPr>
            <a:xfrm flipH="1">
              <a:off x="7917330" y="4014356"/>
              <a:ext cx="1327121" cy="9268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21"/>
            <p:cNvCxnSpPr>
              <a:stCxn id="12" idx="2"/>
            </p:cNvCxnSpPr>
            <p:nvPr/>
          </p:nvCxnSpPr>
          <p:spPr>
            <a:xfrm flipH="1">
              <a:off x="8590682" y="4014356"/>
              <a:ext cx="653769" cy="9268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23"/>
            <p:cNvCxnSpPr/>
            <p:nvPr/>
          </p:nvCxnSpPr>
          <p:spPr>
            <a:xfrm>
              <a:off x="5655078" y="4014356"/>
              <a:ext cx="1404156" cy="28338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mit Pfeil 25"/>
            <p:cNvCxnSpPr/>
            <p:nvPr/>
          </p:nvCxnSpPr>
          <p:spPr>
            <a:xfrm>
              <a:off x="5187026" y="4040970"/>
              <a:ext cx="1248139" cy="90019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5929322" y="4763168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GCD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Multi-geometry Strip Sensor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7422" y="2357430"/>
            <a:ext cx="5929354" cy="319722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Inter-strip measurements</a:t>
            </a:r>
          </a:p>
          <a:p>
            <a:pPr lvl="1"/>
            <a:r>
              <a:rPr lang="en-US" sz="2000" dirty="0" smtClean="0"/>
              <a:t>In Vienna box with multiplexer</a:t>
            </a:r>
          </a:p>
          <a:p>
            <a:pPr lvl="1"/>
            <a:r>
              <a:rPr lang="en-US" sz="2000" dirty="0" smtClean="0"/>
              <a:t>Values always vs. voltage ramp</a:t>
            </a:r>
          </a:p>
          <a:p>
            <a:r>
              <a:rPr lang="en-US" sz="2400" dirty="0" smtClean="0"/>
              <a:t>CCE / Resolution with APV readout</a:t>
            </a:r>
          </a:p>
          <a:p>
            <a:pPr lvl="1">
              <a:buNone/>
            </a:pPr>
            <a:r>
              <a:rPr lang="en-US" sz="2000" dirty="0" smtClean="0">
                <a:solidFill>
                  <a:schemeClr val="tx2"/>
                </a:solidFill>
                <a:sym typeface="Wingdings" pitchFamily="2" charset="2"/>
              </a:rPr>
              <a:t> On CMS RODS  </a:t>
            </a:r>
            <a:r>
              <a:rPr lang="en-US" sz="2000" dirty="0" smtClean="0">
                <a:solidFill>
                  <a:schemeClr val="tx2"/>
                </a:solidFill>
              </a:rPr>
              <a:t>CRACK / </a:t>
            </a:r>
            <a:r>
              <a:rPr lang="en-US" sz="2000" dirty="0" err="1" smtClean="0">
                <a:solidFill>
                  <a:schemeClr val="tx2"/>
                </a:solidFill>
              </a:rPr>
              <a:t>x,z</a:t>
            </a:r>
            <a:r>
              <a:rPr lang="en-US" sz="2000" dirty="0" smtClean="0">
                <a:solidFill>
                  <a:schemeClr val="tx2"/>
                </a:solidFill>
              </a:rPr>
              <a:t> table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485778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Participating Institutes: CERN, Florence, FNAL?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00760" y="857232"/>
            <a:ext cx="2786082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Geometry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study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Full irradiation campaign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Inhaltsplatzhalter 3"/>
          <p:cNvSpPr txBox="1">
            <a:spLocks/>
          </p:cNvSpPr>
          <p:nvPr/>
        </p:nvSpPr>
        <p:spPr>
          <a:xfrm>
            <a:off x="2066679" y="928670"/>
            <a:ext cx="3719767" cy="1800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65744,25um x 32792um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regions</a:t>
            </a: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Different: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pitch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width</a:t>
            </a:r>
            <a:r>
              <a:rPr kumimoji="0" lang="de-D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de-DE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ratios</a:t>
            </a:r>
            <a:endParaRPr kumimoji="0" lang="de-DE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Inhaltsplatzhalt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56"/>
            <a:ext cx="2011986" cy="5358273"/>
          </a:xfrm>
          <a:prstGeom prst="rect">
            <a:avLst/>
          </a:prstGeom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8730" y="4500570"/>
            <a:ext cx="310527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4572008"/>
            <a:ext cx="3643306" cy="831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5916059"/>
            <a:ext cx="5500694" cy="5386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en-US" dirty="0" smtClean="0"/>
              <a:t>Multi-geometry: </a:t>
            </a:r>
            <a:r>
              <a:rPr lang="en-US" sz="1050" dirty="0" smtClean="0">
                <a:hlinkClick r:id="rId5"/>
              </a:rPr>
              <a:t>http://indico.cern.ch/materialDisplay.py?contribId=1&amp;materialId=slides&amp;confId=77900</a:t>
            </a:r>
            <a:endParaRPr lang="en-US" sz="105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Rectangle 256"/>
          <p:cNvSpPr/>
          <p:nvPr/>
        </p:nvSpPr>
        <p:spPr>
          <a:xfrm>
            <a:off x="5357818" y="2357430"/>
            <a:ext cx="3571900" cy="15716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80" y="0"/>
            <a:ext cx="8229600" cy="64291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E.g. Multi-geometry strips, electrical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290" y="5548986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Goes to irradiation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6583374" y="2571744"/>
            <a:ext cx="2008563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Goes to Vienna Box</a:t>
            </a:r>
            <a:endParaRPr lang="en-US" dirty="0"/>
          </a:p>
        </p:txBody>
      </p:sp>
      <p:sp>
        <p:nvSpPr>
          <p:cNvPr id="138" name="Rectangle 25"/>
          <p:cNvSpPr>
            <a:spLocks noChangeArrowheads="1"/>
          </p:cNvSpPr>
          <p:nvPr/>
        </p:nvSpPr>
        <p:spPr bwMode="auto">
          <a:xfrm>
            <a:off x="295244" y="1653230"/>
            <a:ext cx="4991136" cy="381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  <p:sp>
        <p:nvSpPr>
          <p:cNvPr id="158" name="Rectangle 49"/>
          <p:cNvSpPr>
            <a:spLocks noChangeArrowheads="1"/>
          </p:cNvSpPr>
          <p:nvPr/>
        </p:nvSpPr>
        <p:spPr bwMode="auto">
          <a:xfrm rot="10800000">
            <a:off x="3190844" y="1881830"/>
            <a:ext cx="595338" cy="35052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eaLnBrk="1" hangingPunct="1"/>
            <a:r>
              <a:rPr lang="en-US" dirty="0">
                <a:latin typeface="Arial" pitchFamily="34" charset="0"/>
              </a:rPr>
              <a:t>Pitch adaptor</a:t>
            </a:r>
          </a:p>
        </p:txBody>
      </p:sp>
      <p:sp>
        <p:nvSpPr>
          <p:cNvPr id="159" name="Text Box 51"/>
          <p:cNvSpPr txBox="1">
            <a:spLocks noChangeArrowheads="1"/>
          </p:cNvSpPr>
          <p:nvPr/>
        </p:nvSpPr>
        <p:spPr bwMode="auto">
          <a:xfrm>
            <a:off x="5153023" y="1334144"/>
            <a:ext cx="11544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 dirty="0">
                <a:latin typeface="Arial" pitchFamily="34" charset="0"/>
              </a:rPr>
              <a:t>12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×2</a:t>
            </a:r>
            <a:r>
              <a:rPr lang="en-US" sz="1400" dirty="0">
                <a:latin typeface="Arial" pitchFamily="34" charset="0"/>
              </a:rPr>
              <a:t> cables</a:t>
            </a:r>
          </a:p>
        </p:txBody>
      </p:sp>
      <p:sp>
        <p:nvSpPr>
          <p:cNvPr id="160" name="Text Box 52"/>
          <p:cNvSpPr txBox="1">
            <a:spLocks noChangeArrowheads="1"/>
          </p:cNvSpPr>
          <p:nvPr/>
        </p:nvSpPr>
        <p:spPr bwMode="auto">
          <a:xfrm>
            <a:off x="5429256" y="2500306"/>
            <a:ext cx="9781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 dirty="0">
                <a:latin typeface="Arial" pitchFamily="34" charset="0"/>
                <a:cs typeface="Arial" pitchFamily="34" charset="0"/>
              </a:rPr>
              <a:t>To the </a:t>
            </a:r>
          </a:p>
          <a:p>
            <a:pPr algn="l" eaLnBrk="1" hangingPunct="1"/>
            <a:r>
              <a:rPr lang="en-US" sz="1200" dirty="0">
                <a:latin typeface="Arial" pitchFamily="34" charset="0"/>
                <a:cs typeface="Arial" pitchFamily="34" charset="0"/>
              </a:rPr>
              <a:t>instruments</a:t>
            </a:r>
          </a:p>
        </p:txBody>
      </p:sp>
      <p:sp>
        <p:nvSpPr>
          <p:cNvPr id="161" name="Text Box 53"/>
          <p:cNvSpPr txBox="1">
            <a:spLocks noChangeArrowheads="1"/>
          </p:cNvSpPr>
          <p:nvPr/>
        </p:nvSpPr>
        <p:spPr bwMode="auto">
          <a:xfrm>
            <a:off x="2967001" y="1262706"/>
            <a:ext cx="6719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 dirty="0">
                <a:latin typeface="Arial" pitchFamily="34" charset="0"/>
              </a:rPr>
              <a:t>bonds</a:t>
            </a:r>
          </a:p>
        </p:txBody>
      </p:sp>
      <p:grpSp>
        <p:nvGrpSpPr>
          <p:cNvPr id="3" name="Group 122"/>
          <p:cNvGrpSpPr>
            <a:grpSpLocks/>
          </p:cNvGrpSpPr>
          <p:nvPr/>
        </p:nvGrpSpPr>
        <p:grpSpPr bwMode="auto">
          <a:xfrm>
            <a:off x="3800444" y="1958030"/>
            <a:ext cx="1200184" cy="3429000"/>
            <a:chOff x="2784" y="1200"/>
            <a:chExt cx="1680" cy="2160"/>
          </a:xfrm>
        </p:grpSpPr>
        <p:grpSp>
          <p:nvGrpSpPr>
            <p:cNvPr id="4" name="Group 58"/>
            <p:cNvGrpSpPr>
              <a:grpSpLocks/>
            </p:cNvGrpSpPr>
            <p:nvPr/>
          </p:nvGrpSpPr>
          <p:grpSpPr bwMode="auto">
            <a:xfrm>
              <a:off x="2784" y="1200"/>
              <a:ext cx="1680" cy="48"/>
              <a:chOff x="2784" y="1200"/>
              <a:chExt cx="1680" cy="48"/>
            </a:xfrm>
          </p:grpSpPr>
          <p:sp>
            <p:nvSpPr>
              <p:cNvPr id="227" name="Rectangle 26"/>
              <p:cNvSpPr>
                <a:spLocks noChangeArrowheads="1"/>
              </p:cNvSpPr>
              <p:nvPr/>
            </p:nvSpPr>
            <p:spPr bwMode="auto">
              <a:xfrm>
                <a:off x="3360" y="1200"/>
                <a:ext cx="1104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GB"/>
              </a:p>
            </p:txBody>
          </p:sp>
          <p:sp>
            <p:nvSpPr>
              <p:cNvPr id="228" name="Line 57"/>
              <p:cNvSpPr>
                <a:spLocks noChangeShapeType="1"/>
              </p:cNvSpPr>
              <p:nvPr/>
            </p:nvSpPr>
            <p:spPr bwMode="auto">
              <a:xfrm>
                <a:off x="2784" y="1214"/>
                <a:ext cx="57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59"/>
            <p:cNvGrpSpPr>
              <a:grpSpLocks/>
            </p:cNvGrpSpPr>
            <p:nvPr/>
          </p:nvGrpSpPr>
          <p:grpSpPr bwMode="auto">
            <a:xfrm>
              <a:off x="2784" y="1300"/>
              <a:ext cx="1680" cy="48"/>
              <a:chOff x="2784" y="1200"/>
              <a:chExt cx="1680" cy="48"/>
            </a:xfrm>
          </p:grpSpPr>
          <p:sp>
            <p:nvSpPr>
              <p:cNvPr id="225" name="Rectangle 60"/>
              <p:cNvSpPr>
                <a:spLocks noChangeArrowheads="1"/>
              </p:cNvSpPr>
              <p:nvPr/>
            </p:nvSpPr>
            <p:spPr bwMode="auto">
              <a:xfrm>
                <a:off x="3360" y="1200"/>
                <a:ext cx="1104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GB"/>
              </a:p>
            </p:txBody>
          </p:sp>
          <p:sp>
            <p:nvSpPr>
              <p:cNvPr id="226" name="Line 61"/>
              <p:cNvSpPr>
                <a:spLocks noChangeShapeType="1"/>
              </p:cNvSpPr>
              <p:nvPr/>
            </p:nvSpPr>
            <p:spPr bwMode="auto">
              <a:xfrm>
                <a:off x="2784" y="1214"/>
                <a:ext cx="57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62"/>
            <p:cNvGrpSpPr>
              <a:grpSpLocks/>
            </p:cNvGrpSpPr>
            <p:nvPr/>
          </p:nvGrpSpPr>
          <p:grpSpPr bwMode="auto">
            <a:xfrm>
              <a:off x="2784" y="1401"/>
              <a:ext cx="1680" cy="48"/>
              <a:chOff x="2784" y="1200"/>
              <a:chExt cx="1680" cy="48"/>
            </a:xfrm>
          </p:grpSpPr>
          <p:sp>
            <p:nvSpPr>
              <p:cNvPr id="223" name="Rectangle 63"/>
              <p:cNvSpPr>
                <a:spLocks noChangeArrowheads="1"/>
              </p:cNvSpPr>
              <p:nvPr/>
            </p:nvSpPr>
            <p:spPr bwMode="auto">
              <a:xfrm>
                <a:off x="3360" y="1200"/>
                <a:ext cx="1104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GB"/>
              </a:p>
            </p:txBody>
          </p:sp>
          <p:sp>
            <p:nvSpPr>
              <p:cNvPr id="224" name="Line 64"/>
              <p:cNvSpPr>
                <a:spLocks noChangeShapeType="1"/>
              </p:cNvSpPr>
              <p:nvPr/>
            </p:nvSpPr>
            <p:spPr bwMode="auto">
              <a:xfrm>
                <a:off x="2784" y="1214"/>
                <a:ext cx="57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65"/>
            <p:cNvGrpSpPr>
              <a:grpSpLocks/>
            </p:cNvGrpSpPr>
            <p:nvPr/>
          </p:nvGrpSpPr>
          <p:grpSpPr bwMode="auto">
            <a:xfrm>
              <a:off x="2784" y="1501"/>
              <a:ext cx="1680" cy="48"/>
              <a:chOff x="2784" y="1200"/>
              <a:chExt cx="1680" cy="48"/>
            </a:xfrm>
          </p:grpSpPr>
          <p:sp>
            <p:nvSpPr>
              <p:cNvPr id="221" name="Rectangle 66"/>
              <p:cNvSpPr>
                <a:spLocks noChangeArrowheads="1"/>
              </p:cNvSpPr>
              <p:nvPr/>
            </p:nvSpPr>
            <p:spPr bwMode="auto">
              <a:xfrm>
                <a:off x="3360" y="1200"/>
                <a:ext cx="1104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GB"/>
              </a:p>
            </p:txBody>
          </p:sp>
          <p:sp>
            <p:nvSpPr>
              <p:cNvPr id="222" name="Line 67"/>
              <p:cNvSpPr>
                <a:spLocks noChangeShapeType="1"/>
              </p:cNvSpPr>
              <p:nvPr/>
            </p:nvSpPr>
            <p:spPr bwMode="auto">
              <a:xfrm>
                <a:off x="2784" y="1214"/>
                <a:ext cx="57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68"/>
            <p:cNvGrpSpPr>
              <a:grpSpLocks/>
            </p:cNvGrpSpPr>
            <p:nvPr/>
          </p:nvGrpSpPr>
          <p:grpSpPr bwMode="auto">
            <a:xfrm>
              <a:off x="2784" y="1602"/>
              <a:ext cx="1680" cy="48"/>
              <a:chOff x="2784" y="1200"/>
              <a:chExt cx="1680" cy="48"/>
            </a:xfrm>
          </p:grpSpPr>
          <p:sp>
            <p:nvSpPr>
              <p:cNvPr id="219" name="Rectangle 69"/>
              <p:cNvSpPr>
                <a:spLocks noChangeArrowheads="1"/>
              </p:cNvSpPr>
              <p:nvPr/>
            </p:nvSpPr>
            <p:spPr bwMode="auto">
              <a:xfrm>
                <a:off x="3360" y="1200"/>
                <a:ext cx="1104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GB"/>
              </a:p>
            </p:txBody>
          </p:sp>
          <p:sp>
            <p:nvSpPr>
              <p:cNvPr id="220" name="Line 70"/>
              <p:cNvSpPr>
                <a:spLocks noChangeShapeType="1"/>
              </p:cNvSpPr>
              <p:nvPr/>
            </p:nvSpPr>
            <p:spPr bwMode="auto">
              <a:xfrm>
                <a:off x="2784" y="1214"/>
                <a:ext cx="57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71"/>
            <p:cNvGrpSpPr>
              <a:grpSpLocks/>
            </p:cNvGrpSpPr>
            <p:nvPr/>
          </p:nvGrpSpPr>
          <p:grpSpPr bwMode="auto">
            <a:xfrm>
              <a:off x="2784" y="1702"/>
              <a:ext cx="1680" cy="48"/>
              <a:chOff x="2784" y="1200"/>
              <a:chExt cx="1680" cy="48"/>
            </a:xfrm>
          </p:grpSpPr>
          <p:sp>
            <p:nvSpPr>
              <p:cNvPr id="217" name="Rectangle 72"/>
              <p:cNvSpPr>
                <a:spLocks noChangeArrowheads="1"/>
              </p:cNvSpPr>
              <p:nvPr/>
            </p:nvSpPr>
            <p:spPr bwMode="auto">
              <a:xfrm>
                <a:off x="3360" y="1200"/>
                <a:ext cx="1104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GB"/>
              </a:p>
            </p:txBody>
          </p:sp>
          <p:sp>
            <p:nvSpPr>
              <p:cNvPr id="218" name="Line 73"/>
              <p:cNvSpPr>
                <a:spLocks noChangeShapeType="1"/>
              </p:cNvSpPr>
              <p:nvPr/>
            </p:nvSpPr>
            <p:spPr bwMode="auto">
              <a:xfrm>
                <a:off x="2784" y="1214"/>
                <a:ext cx="57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74"/>
            <p:cNvGrpSpPr>
              <a:grpSpLocks/>
            </p:cNvGrpSpPr>
            <p:nvPr/>
          </p:nvGrpSpPr>
          <p:grpSpPr bwMode="auto">
            <a:xfrm>
              <a:off x="2784" y="1803"/>
              <a:ext cx="1680" cy="48"/>
              <a:chOff x="2784" y="1200"/>
              <a:chExt cx="1680" cy="48"/>
            </a:xfrm>
          </p:grpSpPr>
          <p:sp>
            <p:nvSpPr>
              <p:cNvPr id="215" name="Rectangle 75"/>
              <p:cNvSpPr>
                <a:spLocks noChangeArrowheads="1"/>
              </p:cNvSpPr>
              <p:nvPr/>
            </p:nvSpPr>
            <p:spPr bwMode="auto">
              <a:xfrm>
                <a:off x="3360" y="1200"/>
                <a:ext cx="1104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GB"/>
              </a:p>
            </p:txBody>
          </p:sp>
          <p:sp>
            <p:nvSpPr>
              <p:cNvPr id="216" name="Line 76"/>
              <p:cNvSpPr>
                <a:spLocks noChangeShapeType="1"/>
              </p:cNvSpPr>
              <p:nvPr/>
            </p:nvSpPr>
            <p:spPr bwMode="auto">
              <a:xfrm>
                <a:off x="2784" y="1214"/>
                <a:ext cx="57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77"/>
            <p:cNvGrpSpPr>
              <a:grpSpLocks/>
            </p:cNvGrpSpPr>
            <p:nvPr/>
          </p:nvGrpSpPr>
          <p:grpSpPr bwMode="auto">
            <a:xfrm>
              <a:off x="2784" y="1904"/>
              <a:ext cx="1680" cy="48"/>
              <a:chOff x="2784" y="1200"/>
              <a:chExt cx="1680" cy="48"/>
            </a:xfrm>
          </p:grpSpPr>
          <p:sp>
            <p:nvSpPr>
              <p:cNvPr id="213" name="Rectangle 78"/>
              <p:cNvSpPr>
                <a:spLocks noChangeArrowheads="1"/>
              </p:cNvSpPr>
              <p:nvPr/>
            </p:nvSpPr>
            <p:spPr bwMode="auto">
              <a:xfrm>
                <a:off x="3360" y="1200"/>
                <a:ext cx="1104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GB"/>
              </a:p>
            </p:txBody>
          </p:sp>
          <p:sp>
            <p:nvSpPr>
              <p:cNvPr id="214" name="Line 79"/>
              <p:cNvSpPr>
                <a:spLocks noChangeShapeType="1"/>
              </p:cNvSpPr>
              <p:nvPr/>
            </p:nvSpPr>
            <p:spPr bwMode="auto">
              <a:xfrm>
                <a:off x="2784" y="1214"/>
                <a:ext cx="57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80"/>
            <p:cNvGrpSpPr>
              <a:grpSpLocks/>
            </p:cNvGrpSpPr>
            <p:nvPr/>
          </p:nvGrpSpPr>
          <p:grpSpPr bwMode="auto">
            <a:xfrm>
              <a:off x="2784" y="2004"/>
              <a:ext cx="1680" cy="48"/>
              <a:chOff x="2784" y="1200"/>
              <a:chExt cx="1680" cy="48"/>
            </a:xfrm>
          </p:grpSpPr>
          <p:sp>
            <p:nvSpPr>
              <p:cNvPr id="211" name="Rectangle 81"/>
              <p:cNvSpPr>
                <a:spLocks noChangeArrowheads="1"/>
              </p:cNvSpPr>
              <p:nvPr/>
            </p:nvSpPr>
            <p:spPr bwMode="auto">
              <a:xfrm>
                <a:off x="3360" y="1200"/>
                <a:ext cx="1104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GB"/>
              </a:p>
            </p:txBody>
          </p:sp>
          <p:sp>
            <p:nvSpPr>
              <p:cNvPr id="212" name="Line 82"/>
              <p:cNvSpPr>
                <a:spLocks noChangeShapeType="1"/>
              </p:cNvSpPr>
              <p:nvPr/>
            </p:nvSpPr>
            <p:spPr bwMode="auto">
              <a:xfrm>
                <a:off x="2784" y="1214"/>
                <a:ext cx="57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83"/>
            <p:cNvGrpSpPr>
              <a:grpSpLocks/>
            </p:cNvGrpSpPr>
            <p:nvPr/>
          </p:nvGrpSpPr>
          <p:grpSpPr bwMode="auto">
            <a:xfrm>
              <a:off x="2784" y="2105"/>
              <a:ext cx="1680" cy="48"/>
              <a:chOff x="2784" y="1200"/>
              <a:chExt cx="1680" cy="48"/>
            </a:xfrm>
          </p:grpSpPr>
          <p:sp>
            <p:nvSpPr>
              <p:cNvPr id="209" name="Rectangle 84"/>
              <p:cNvSpPr>
                <a:spLocks noChangeArrowheads="1"/>
              </p:cNvSpPr>
              <p:nvPr/>
            </p:nvSpPr>
            <p:spPr bwMode="auto">
              <a:xfrm>
                <a:off x="3360" y="1200"/>
                <a:ext cx="1104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GB"/>
              </a:p>
            </p:txBody>
          </p:sp>
          <p:sp>
            <p:nvSpPr>
              <p:cNvPr id="210" name="Line 85"/>
              <p:cNvSpPr>
                <a:spLocks noChangeShapeType="1"/>
              </p:cNvSpPr>
              <p:nvPr/>
            </p:nvSpPr>
            <p:spPr bwMode="auto">
              <a:xfrm>
                <a:off x="2784" y="1214"/>
                <a:ext cx="57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86"/>
            <p:cNvGrpSpPr>
              <a:grpSpLocks/>
            </p:cNvGrpSpPr>
            <p:nvPr/>
          </p:nvGrpSpPr>
          <p:grpSpPr bwMode="auto">
            <a:xfrm>
              <a:off x="2784" y="2205"/>
              <a:ext cx="1680" cy="48"/>
              <a:chOff x="2784" y="1200"/>
              <a:chExt cx="1680" cy="48"/>
            </a:xfrm>
          </p:grpSpPr>
          <p:sp>
            <p:nvSpPr>
              <p:cNvPr id="207" name="Rectangle 87"/>
              <p:cNvSpPr>
                <a:spLocks noChangeArrowheads="1"/>
              </p:cNvSpPr>
              <p:nvPr/>
            </p:nvSpPr>
            <p:spPr bwMode="auto">
              <a:xfrm>
                <a:off x="3360" y="1200"/>
                <a:ext cx="1104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GB"/>
              </a:p>
            </p:txBody>
          </p:sp>
          <p:sp>
            <p:nvSpPr>
              <p:cNvPr id="208" name="Line 88"/>
              <p:cNvSpPr>
                <a:spLocks noChangeShapeType="1"/>
              </p:cNvSpPr>
              <p:nvPr/>
            </p:nvSpPr>
            <p:spPr bwMode="auto">
              <a:xfrm>
                <a:off x="2784" y="1214"/>
                <a:ext cx="57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89"/>
            <p:cNvGrpSpPr>
              <a:grpSpLocks/>
            </p:cNvGrpSpPr>
            <p:nvPr/>
          </p:nvGrpSpPr>
          <p:grpSpPr bwMode="auto">
            <a:xfrm>
              <a:off x="2784" y="2306"/>
              <a:ext cx="1680" cy="48"/>
              <a:chOff x="2784" y="1200"/>
              <a:chExt cx="1680" cy="48"/>
            </a:xfrm>
          </p:grpSpPr>
          <p:sp>
            <p:nvSpPr>
              <p:cNvPr id="205" name="Rectangle 90"/>
              <p:cNvSpPr>
                <a:spLocks noChangeArrowheads="1"/>
              </p:cNvSpPr>
              <p:nvPr/>
            </p:nvSpPr>
            <p:spPr bwMode="auto">
              <a:xfrm>
                <a:off x="3360" y="1200"/>
                <a:ext cx="1104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GB"/>
              </a:p>
            </p:txBody>
          </p:sp>
          <p:sp>
            <p:nvSpPr>
              <p:cNvPr id="206" name="Line 91"/>
              <p:cNvSpPr>
                <a:spLocks noChangeShapeType="1"/>
              </p:cNvSpPr>
              <p:nvPr/>
            </p:nvSpPr>
            <p:spPr bwMode="auto">
              <a:xfrm>
                <a:off x="2784" y="1214"/>
                <a:ext cx="57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92"/>
            <p:cNvGrpSpPr>
              <a:grpSpLocks/>
            </p:cNvGrpSpPr>
            <p:nvPr/>
          </p:nvGrpSpPr>
          <p:grpSpPr bwMode="auto">
            <a:xfrm>
              <a:off x="2784" y="2406"/>
              <a:ext cx="1680" cy="48"/>
              <a:chOff x="2784" y="1200"/>
              <a:chExt cx="1680" cy="48"/>
            </a:xfrm>
          </p:grpSpPr>
          <p:sp>
            <p:nvSpPr>
              <p:cNvPr id="203" name="Rectangle 93"/>
              <p:cNvSpPr>
                <a:spLocks noChangeArrowheads="1"/>
              </p:cNvSpPr>
              <p:nvPr/>
            </p:nvSpPr>
            <p:spPr bwMode="auto">
              <a:xfrm>
                <a:off x="3360" y="1200"/>
                <a:ext cx="1104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GB"/>
              </a:p>
            </p:txBody>
          </p:sp>
          <p:sp>
            <p:nvSpPr>
              <p:cNvPr id="204" name="Line 94"/>
              <p:cNvSpPr>
                <a:spLocks noChangeShapeType="1"/>
              </p:cNvSpPr>
              <p:nvPr/>
            </p:nvSpPr>
            <p:spPr bwMode="auto">
              <a:xfrm>
                <a:off x="2784" y="1214"/>
                <a:ext cx="57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95"/>
            <p:cNvGrpSpPr>
              <a:grpSpLocks/>
            </p:cNvGrpSpPr>
            <p:nvPr/>
          </p:nvGrpSpPr>
          <p:grpSpPr bwMode="auto">
            <a:xfrm>
              <a:off x="2784" y="2507"/>
              <a:ext cx="1680" cy="48"/>
              <a:chOff x="2784" y="1200"/>
              <a:chExt cx="1680" cy="48"/>
            </a:xfrm>
          </p:grpSpPr>
          <p:sp>
            <p:nvSpPr>
              <p:cNvPr id="201" name="Rectangle 96"/>
              <p:cNvSpPr>
                <a:spLocks noChangeArrowheads="1"/>
              </p:cNvSpPr>
              <p:nvPr/>
            </p:nvSpPr>
            <p:spPr bwMode="auto">
              <a:xfrm>
                <a:off x="3360" y="1200"/>
                <a:ext cx="1104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GB"/>
              </a:p>
            </p:txBody>
          </p:sp>
          <p:sp>
            <p:nvSpPr>
              <p:cNvPr id="202" name="Line 97"/>
              <p:cNvSpPr>
                <a:spLocks noChangeShapeType="1"/>
              </p:cNvSpPr>
              <p:nvPr/>
            </p:nvSpPr>
            <p:spPr bwMode="auto">
              <a:xfrm>
                <a:off x="2784" y="1214"/>
                <a:ext cx="57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98"/>
            <p:cNvGrpSpPr>
              <a:grpSpLocks/>
            </p:cNvGrpSpPr>
            <p:nvPr/>
          </p:nvGrpSpPr>
          <p:grpSpPr bwMode="auto">
            <a:xfrm>
              <a:off x="2784" y="2608"/>
              <a:ext cx="1680" cy="48"/>
              <a:chOff x="2784" y="1200"/>
              <a:chExt cx="1680" cy="48"/>
            </a:xfrm>
          </p:grpSpPr>
          <p:sp>
            <p:nvSpPr>
              <p:cNvPr id="199" name="Rectangle 99"/>
              <p:cNvSpPr>
                <a:spLocks noChangeArrowheads="1"/>
              </p:cNvSpPr>
              <p:nvPr/>
            </p:nvSpPr>
            <p:spPr bwMode="auto">
              <a:xfrm>
                <a:off x="3360" y="1200"/>
                <a:ext cx="1104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GB"/>
              </a:p>
            </p:txBody>
          </p:sp>
          <p:sp>
            <p:nvSpPr>
              <p:cNvPr id="200" name="Line 100"/>
              <p:cNvSpPr>
                <a:spLocks noChangeShapeType="1"/>
              </p:cNvSpPr>
              <p:nvPr/>
            </p:nvSpPr>
            <p:spPr bwMode="auto">
              <a:xfrm>
                <a:off x="2784" y="1214"/>
                <a:ext cx="57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101"/>
            <p:cNvGrpSpPr>
              <a:grpSpLocks/>
            </p:cNvGrpSpPr>
            <p:nvPr/>
          </p:nvGrpSpPr>
          <p:grpSpPr bwMode="auto">
            <a:xfrm>
              <a:off x="2784" y="2708"/>
              <a:ext cx="1680" cy="48"/>
              <a:chOff x="2784" y="1200"/>
              <a:chExt cx="1680" cy="48"/>
            </a:xfrm>
          </p:grpSpPr>
          <p:sp>
            <p:nvSpPr>
              <p:cNvPr id="197" name="Rectangle 102"/>
              <p:cNvSpPr>
                <a:spLocks noChangeArrowheads="1"/>
              </p:cNvSpPr>
              <p:nvPr/>
            </p:nvSpPr>
            <p:spPr bwMode="auto">
              <a:xfrm>
                <a:off x="3360" y="1200"/>
                <a:ext cx="1104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GB"/>
              </a:p>
            </p:txBody>
          </p:sp>
          <p:sp>
            <p:nvSpPr>
              <p:cNvPr id="198" name="Line 103"/>
              <p:cNvSpPr>
                <a:spLocks noChangeShapeType="1"/>
              </p:cNvSpPr>
              <p:nvPr/>
            </p:nvSpPr>
            <p:spPr bwMode="auto">
              <a:xfrm>
                <a:off x="2784" y="1214"/>
                <a:ext cx="57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" name="Group 104"/>
            <p:cNvGrpSpPr>
              <a:grpSpLocks/>
            </p:cNvGrpSpPr>
            <p:nvPr/>
          </p:nvGrpSpPr>
          <p:grpSpPr bwMode="auto">
            <a:xfrm>
              <a:off x="2784" y="2809"/>
              <a:ext cx="1680" cy="48"/>
              <a:chOff x="2784" y="1200"/>
              <a:chExt cx="1680" cy="48"/>
            </a:xfrm>
          </p:grpSpPr>
          <p:sp>
            <p:nvSpPr>
              <p:cNvPr id="195" name="Rectangle 105"/>
              <p:cNvSpPr>
                <a:spLocks noChangeArrowheads="1"/>
              </p:cNvSpPr>
              <p:nvPr/>
            </p:nvSpPr>
            <p:spPr bwMode="auto">
              <a:xfrm>
                <a:off x="3360" y="1200"/>
                <a:ext cx="1104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GB"/>
              </a:p>
            </p:txBody>
          </p:sp>
          <p:sp>
            <p:nvSpPr>
              <p:cNvPr id="196" name="Line 106"/>
              <p:cNvSpPr>
                <a:spLocks noChangeShapeType="1"/>
              </p:cNvSpPr>
              <p:nvPr/>
            </p:nvSpPr>
            <p:spPr bwMode="auto">
              <a:xfrm>
                <a:off x="2784" y="1214"/>
                <a:ext cx="57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107"/>
            <p:cNvGrpSpPr>
              <a:grpSpLocks/>
            </p:cNvGrpSpPr>
            <p:nvPr/>
          </p:nvGrpSpPr>
          <p:grpSpPr bwMode="auto">
            <a:xfrm>
              <a:off x="2784" y="2909"/>
              <a:ext cx="1680" cy="48"/>
              <a:chOff x="2784" y="1200"/>
              <a:chExt cx="1680" cy="48"/>
            </a:xfrm>
          </p:grpSpPr>
          <p:sp>
            <p:nvSpPr>
              <p:cNvPr id="193" name="Rectangle 108"/>
              <p:cNvSpPr>
                <a:spLocks noChangeArrowheads="1"/>
              </p:cNvSpPr>
              <p:nvPr/>
            </p:nvSpPr>
            <p:spPr bwMode="auto">
              <a:xfrm>
                <a:off x="3360" y="1200"/>
                <a:ext cx="1104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GB"/>
              </a:p>
            </p:txBody>
          </p:sp>
          <p:sp>
            <p:nvSpPr>
              <p:cNvPr id="194" name="Line 109"/>
              <p:cNvSpPr>
                <a:spLocks noChangeShapeType="1"/>
              </p:cNvSpPr>
              <p:nvPr/>
            </p:nvSpPr>
            <p:spPr bwMode="auto">
              <a:xfrm>
                <a:off x="2784" y="1214"/>
                <a:ext cx="57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" name="Group 110"/>
            <p:cNvGrpSpPr>
              <a:grpSpLocks/>
            </p:cNvGrpSpPr>
            <p:nvPr/>
          </p:nvGrpSpPr>
          <p:grpSpPr bwMode="auto">
            <a:xfrm>
              <a:off x="2784" y="3010"/>
              <a:ext cx="1680" cy="48"/>
              <a:chOff x="2784" y="1200"/>
              <a:chExt cx="1680" cy="48"/>
            </a:xfrm>
          </p:grpSpPr>
          <p:sp>
            <p:nvSpPr>
              <p:cNvPr id="191" name="Rectangle 111"/>
              <p:cNvSpPr>
                <a:spLocks noChangeArrowheads="1"/>
              </p:cNvSpPr>
              <p:nvPr/>
            </p:nvSpPr>
            <p:spPr bwMode="auto">
              <a:xfrm>
                <a:off x="3360" y="1200"/>
                <a:ext cx="1104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GB"/>
              </a:p>
            </p:txBody>
          </p:sp>
          <p:sp>
            <p:nvSpPr>
              <p:cNvPr id="192" name="Line 112"/>
              <p:cNvSpPr>
                <a:spLocks noChangeShapeType="1"/>
              </p:cNvSpPr>
              <p:nvPr/>
            </p:nvSpPr>
            <p:spPr bwMode="auto">
              <a:xfrm>
                <a:off x="2784" y="1214"/>
                <a:ext cx="57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113"/>
            <p:cNvGrpSpPr>
              <a:grpSpLocks/>
            </p:cNvGrpSpPr>
            <p:nvPr/>
          </p:nvGrpSpPr>
          <p:grpSpPr bwMode="auto">
            <a:xfrm>
              <a:off x="2784" y="3110"/>
              <a:ext cx="1680" cy="48"/>
              <a:chOff x="2784" y="1200"/>
              <a:chExt cx="1680" cy="48"/>
            </a:xfrm>
          </p:grpSpPr>
          <p:sp>
            <p:nvSpPr>
              <p:cNvPr id="189" name="Rectangle 114"/>
              <p:cNvSpPr>
                <a:spLocks noChangeArrowheads="1"/>
              </p:cNvSpPr>
              <p:nvPr/>
            </p:nvSpPr>
            <p:spPr bwMode="auto">
              <a:xfrm>
                <a:off x="3360" y="1200"/>
                <a:ext cx="1104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GB"/>
              </a:p>
            </p:txBody>
          </p:sp>
          <p:sp>
            <p:nvSpPr>
              <p:cNvPr id="190" name="Line 115"/>
              <p:cNvSpPr>
                <a:spLocks noChangeShapeType="1"/>
              </p:cNvSpPr>
              <p:nvPr/>
            </p:nvSpPr>
            <p:spPr bwMode="auto">
              <a:xfrm>
                <a:off x="2784" y="1214"/>
                <a:ext cx="57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116"/>
            <p:cNvGrpSpPr>
              <a:grpSpLocks/>
            </p:cNvGrpSpPr>
            <p:nvPr/>
          </p:nvGrpSpPr>
          <p:grpSpPr bwMode="auto">
            <a:xfrm>
              <a:off x="2784" y="3211"/>
              <a:ext cx="1680" cy="48"/>
              <a:chOff x="2784" y="1200"/>
              <a:chExt cx="1680" cy="48"/>
            </a:xfrm>
          </p:grpSpPr>
          <p:sp>
            <p:nvSpPr>
              <p:cNvPr id="187" name="Rectangle 117"/>
              <p:cNvSpPr>
                <a:spLocks noChangeArrowheads="1"/>
              </p:cNvSpPr>
              <p:nvPr/>
            </p:nvSpPr>
            <p:spPr bwMode="auto">
              <a:xfrm>
                <a:off x="3360" y="1200"/>
                <a:ext cx="1104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GB"/>
              </a:p>
            </p:txBody>
          </p:sp>
          <p:sp>
            <p:nvSpPr>
              <p:cNvPr id="188" name="Line 118"/>
              <p:cNvSpPr>
                <a:spLocks noChangeShapeType="1"/>
              </p:cNvSpPr>
              <p:nvPr/>
            </p:nvSpPr>
            <p:spPr bwMode="auto">
              <a:xfrm>
                <a:off x="2784" y="1214"/>
                <a:ext cx="57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" name="Group 119"/>
            <p:cNvGrpSpPr>
              <a:grpSpLocks/>
            </p:cNvGrpSpPr>
            <p:nvPr/>
          </p:nvGrpSpPr>
          <p:grpSpPr bwMode="auto">
            <a:xfrm>
              <a:off x="2784" y="3312"/>
              <a:ext cx="1680" cy="48"/>
              <a:chOff x="2784" y="1200"/>
              <a:chExt cx="1680" cy="48"/>
            </a:xfrm>
          </p:grpSpPr>
          <p:sp>
            <p:nvSpPr>
              <p:cNvPr id="185" name="Rectangle 120"/>
              <p:cNvSpPr>
                <a:spLocks noChangeArrowheads="1"/>
              </p:cNvSpPr>
              <p:nvPr/>
            </p:nvSpPr>
            <p:spPr bwMode="auto">
              <a:xfrm>
                <a:off x="3360" y="1200"/>
                <a:ext cx="1104" cy="4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GB"/>
              </a:p>
            </p:txBody>
          </p:sp>
          <p:sp>
            <p:nvSpPr>
              <p:cNvPr id="186" name="Line 121"/>
              <p:cNvSpPr>
                <a:spLocks noChangeShapeType="1"/>
              </p:cNvSpPr>
              <p:nvPr/>
            </p:nvSpPr>
            <p:spPr bwMode="auto">
              <a:xfrm>
                <a:off x="2784" y="1214"/>
                <a:ext cx="57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29" name="Text Box 123"/>
          <p:cNvSpPr txBox="1">
            <a:spLocks noChangeArrowheads="1"/>
          </p:cNvSpPr>
          <p:nvPr/>
        </p:nvSpPr>
        <p:spPr bwMode="auto">
          <a:xfrm>
            <a:off x="4357651" y="1283346"/>
            <a:ext cx="6719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 dirty="0">
                <a:latin typeface="Arial" pitchFamily="34" charset="0"/>
              </a:rPr>
              <a:t>solder</a:t>
            </a:r>
          </a:p>
        </p:txBody>
      </p:sp>
      <p:sp>
        <p:nvSpPr>
          <p:cNvPr id="230" name="Line 124"/>
          <p:cNvSpPr>
            <a:spLocks noChangeShapeType="1"/>
          </p:cNvSpPr>
          <p:nvPr/>
        </p:nvSpPr>
        <p:spPr bwMode="auto">
          <a:xfrm flipH="1">
            <a:off x="4638644" y="1548458"/>
            <a:ext cx="4794" cy="2428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1" name="Text Box 125"/>
          <p:cNvSpPr txBox="1">
            <a:spLocks noChangeArrowheads="1"/>
          </p:cNvSpPr>
          <p:nvPr/>
        </p:nvSpPr>
        <p:spPr bwMode="auto">
          <a:xfrm>
            <a:off x="5440366" y="3009893"/>
            <a:ext cx="28953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 dirty="0">
                <a:latin typeface="Arial" pitchFamily="34" charset="0"/>
                <a:cs typeface="Arial" pitchFamily="34" charset="0"/>
              </a:rPr>
              <a:t>31 strips in each group bonded together</a:t>
            </a:r>
          </a:p>
          <a:p>
            <a:pPr algn="l" eaLnBrk="1" hangingPunct="1"/>
            <a:r>
              <a:rPr lang="en-US" sz="1200" dirty="0">
                <a:latin typeface="Arial" pitchFamily="34" charset="0"/>
                <a:cs typeface="Arial" pitchFamily="34" charset="0"/>
              </a:rPr>
              <a:t>for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C</a:t>
            </a:r>
            <a:r>
              <a:rPr lang="en-US" sz="1200" baseline="-25000" dirty="0" err="1">
                <a:latin typeface="Arial" pitchFamily="34" charset="0"/>
                <a:cs typeface="Arial" pitchFamily="34" charset="0"/>
              </a:rPr>
              <a:t>interstrip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measurements</a:t>
            </a:r>
          </a:p>
          <a:p>
            <a:pPr algn="l" eaLnBrk="1" hangingPunct="1"/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algn="l" eaLnBrk="1" hangingPunct="1"/>
            <a:r>
              <a:rPr lang="en-US" sz="1200" dirty="0" smtClean="0">
                <a:latin typeface="Arial" pitchFamily="34" charset="0"/>
                <a:cs typeface="Arial" pitchFamily="34" charset="0"/>
              </a:rPr>
              <a:t>IV/CV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Group 129"/>
          <p:cNvGrpSpPr>
            <a:grpSpLocks/>
          </p:cNvGrpSpPr>
          <p:nvPr/>
        </p:nvGrpSpPr>
        <p:grpSpPr bwMode="auto">
          <a:xfrm>
            <a:off x="1209644" y="5034605"/>
            <a:ext cx="966827" cy="228600"/>
            <a:chOff x="480" y="3792"/>
            <a:chExt cx="768" cy="144"/>
          </a:xfrm>
        </p:grpSpPr>
        <p:sp>
          <p:nvSpPr>
            <p:cNvPr id="234" name="AutoShape 127"/>
            <p:cNvSpPr>
              <a:spLocks noChangeArrowheads="1"/>
            </p:cNvSpPr>
            <p:nvPr/>
          </p:nvSpPr>
          <p:spPr bwMode="auto">
            <a:xfrm>
              <a:off x="480" y="379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GB"/>
            </a:p>
          </p:txBody>
        </p:sp>
        <p:sp>
          <p:nvSpPr>
            <p:cNvPr id="235" name="AutoShape 128"/>
            <p:cNvSpPr>
              <a:spLocks noChangeArrowheads="1"/>
            </p:cNvSpPr>
            <p:nvPr/>
          </p:nvSpPr>
          <p:spPr bwMode="auto">
            <a:xfrm>
              <a:off x="1152" y="379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GB"/>
            </a:p>
          </p:txBody>
        </p:sp>
      </p:grpSp>
      <p:grpSp>
        <p:nvGrpSpPr>
          <p:cNvPr id="31" name="Group 130"/>
          <p:cNvGrpSpPr>
            <a:grpSpLocks/>
          </p:cNvGrpSpPr>
          <p:nvPr/>
        </p:nvGrpSpPr>
        <p:grpSpPr bwMode="auto">
          <a:xfrm flipV="1">
            <a:off x="1209644" y="1777055"/>
            <a:ext cx="966827" cy="228600"/>
            <a:chOff x="480" y="3792"/>
            <a:chExt cx="768" cy="144"/>
          </a:xfrm>
        </p:grpSpPr>
        <p:sp>
          <p:nvSpPr>
            <p:cNvPr id="237" name="AutoShape 131"/>
            <p:cNvSpPr>
              <a:spLocks noChangeArrowheads="1"/>
            </p:cNvSpPr>
            <p:nvPr/>
          </p:nvSpPr>
          <p:spPr bwMode="auto">
            <a:xfrm>
              <a:off x="480" y="379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/>
              <a:endParaRPr lang="en-GB"/>
            </a:p>
          </p:txBody>
        </p:sp>
        <p:sp>
          <p:nvSpPr>
            <p:cNvPr id="238" name="AutoShape 132"/>
            <p:cNvSpPr>
              <a:spLocks noChangeArrowheads="1"/>
            </p:cNvSpPr>
            <p:nvPr/>
          </p:nvSpPr>
          <p:spPr bwMode="auto">
            <a:xfrm>
              <a:off x="1152" y="379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/>
              <a:endParaRPr lang="en-GB"/>
            </a:p>
          </p:txBody>
        </p:sp>
      </p:grpSp>
      <p:sp>
        <p:nvSpPr>
          <p:cNvPr id="239" name="Text Box 136"/>
          <p:cNvSpPr txBox="1">
            <a:spLocks noChangeArrowheads="1"/>
          </p:cNvSpPr>
          <p:nvPr/>
        </p:nvSpPr>
        <p:spPr bwMode="auto">
          <a:xfrm>
            <a:off x="1316020" y="1283346"/>
            <a:ext cx="7521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 dirty="0">
                <a:latin typeface="Arial" pitchFamily="34" charset="0"/>
              </a:rPr>
              <a:t>clamps</a:t>
            </a:r>
          </a:p>
        </p:txBody>
      </p:sp>
      <p:sp>
        <p:nvSpPr>
          <p:cNvPr id="240" name="Line 137"/>
          <p:cNvSpPr>
            <a:spLocks noChangeShapeType="1"/>
          </p:cNvSpPr>
          <p:nvPr/>
        </p:nvSpPr>
        <p:spPr bwMode="auto">
          <a:xfrm flipH="1">
            <a:off x="1133444" y="1548458"/>
            <a:ext cx="295284" cy="18097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1" name="Line 138"/>
          <p:cNvSpPr>
            <a:spLocks noChangeShapeType="1"/>
          </p:cNvSpPr>
          <p:nvPr/>
        </p:nvSpPr>
        <p:spPr bwMode="auto">
          <a:xfrm>
            <a:off x="1928794" y="1548458"/>
            <a:ext cx="157162" cy="16192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2" name="Line 139"/>
          <p:cNvSpPr>
            <a:spLocks noChangeShapeType="1"/>
          </p:cNvSpPr>
          <p:nvPr/>
        </p:nvSpPr>
        <p:spPr bwMode="auto">
          <a:xfrm flipH="1">
            <a:off x="3136868" y="1548457"/>
            <a:ext cx="6371" cy="355597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6" name="Line 118"/>
          <p:cNvSpPr>
            <a:spLocks noChangeShapeType="1"/>
          </p:cNvSpPr>
          <p:nvPr/>
        </p:nvSpPr>
        <p:spPr bwMode="auto">
          <a:xfrm flipH="1">
            <a:off x="3267044" y="1977080"/>
            <a:ext cx="533400" cy="152400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7" name="Line 119"/>
          <p:cNvSpPr>
            <a:spLocks noChangeShapeType="1"/>
          </p:cNvSpPr>
          <p:nvPr/>
        </p:nvSpPr>
        <p:spPr bwMode="auto">
          <a:xfrm flipH="1" flipV="1">
            <a:off x="3267044" y="5025080"/>
            <a:ext cx="533400" cy="304800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8" name="Rectangle 120"/>
          <p:cNvSpPr>
            <a:spLocks noChangeArrowheads="1"/>
          </p:cNvSpPr>
          <p:nvPr/>
        </p:nvSpPr>
        <p:spPr bwMode="auto">
          <a:xfrm>
            <a:off x="752444" y="1958030"/>
            <a:ext cx="228600" cy="31242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 l="1786" r="5357"/>
          <a:stretch>
            <a:fillRect/>
          </a:stretch>
        </p:blipFill>
        <p:spPr bwMode="auto">
          <a:xfrm rot="5400000">
            <a:off x="171322" y="2559345"/>
            <a:ext cx="3714776" cy="197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9" name="Text Box 125"/>
          <p:cNvSpPr txBox="1">
            <a:spLocks noChangeArrowheads="1"/>
          </p:cNvSpPr>
          <p:nvPr/>
        </p:nvSpPr>
        <p:spPr bwMode="auto">
          <a:xfrm>
            <a:off x="0" y="976954"/>
            <a:ext cx="2743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1400" dirty="0">
                <a:latin typeface="Arial" pitchFamily="34" charset="0"/>
              </a:rPr>
              <a:t>Biasing circuit </a:t>
            </a:r>
            <a:endParaRPr lang="en-US" sz="1400" dirty="0" smtClean="0">
              <a:latin typeface="Arial" pitchFamily="34" charset="0"/>
            </a:endParaRPr>
          </a:p>
          <a:p>
            <a:pPr algn="l" eaLnBrk="1" hangingPunct="1"/>
            <a:r>
              <a:rPr lang="en-US" sz="1400" dirty="0" smtClean="0">
                <a:latin typeface="Arial" pitchFamily="34" charset="0"/>
              </a:rPr>
              <a:t>12 </a:t>
            </a:r>
            <a:r>
              <a:rPr lang="en-US" sz="1400" dirty="0">
                <a:latin typeface="Arial" pitchFamily="34" charset="0"/>
              </a:rPr>
              <a:t>resistors</a:t>
            </a:r>
          </a:p>
          <a:p>
            <a:pPr algn="l" eaLnBrk="1" hangingPunct="1"/>
            <a:endParaRPr lang="en-US" sz="1400" dirty="0">
              <a:latin typeface="Arial" pitchFamily="34" charset="0"/>
            </a:endParaRPr>
          </a:p>
        </p:txBody>
      </p:sp>
      <p:sp>
        <p:nvSpPr>
          <p:cNvPr id="250" name="Line 122"/>
          <p:cNvSpPr>
            <a:spLocks noChangeShapeType="1"/>
          </p:cNvSpPr>
          <p:nvPr/>
        </p:nvSpPr>
        <p:spPr bwMode="auto">
          <a:xfrm>
            <a:off x="571472" y="1477020"/>
            <a:ext cx="214314" cy="428628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32" name="Group 7"/>
          <p:cNvGrpSpPr>
            <a:grpSpLocks/>
          </p:cNvGrpSpPr>
          <p:nvPr/>
        </p:nvGrpSpPr>
        <p:grpSpPr bwMode="auto">
          <a:xfrm rot="5400000">
            <a:off x="290490" y="2951798"/>
            <a:ext cx="2984500" cy="1149364"/>
            <a:chOff x="480" y="1680"/>
            <a:chExt cx="1880" cy="1440"/>
          </a:xfrm>
        </p:grpSpPr>
        <p:grpSp>
          <p:nvGrpSpPr>
            <p:cNvPr id="233" name="Group 8"/>
            <p:cNvGrpSpPr>
              <a:grpSpLocks/>
            </p:cNvGrpSpPr>
            <p:nvPr/>
          </p:nvGrpSpPr>
          <p:grpSpPr bwMode="auto">
            <a:xfrm>
              <a:off x="480" y="1680"/>
              <a:ext cx="619" cy="1440"/>
              <a:chOff x="480" y="1680"/>
              <a:chExt cx="619" cy="1440"/>
            </a:xfrm>
          </p:grpSpPr>
          <p:sp>
            <p:nvSpPr>
              <p:cNvPr id="154" name="Rectangle 9"/>
              <p:cNvSpPr>
                <a:spLocks noChangeArrowheads="1"/>
              </p:cNvSpPr>
              <p:nvPr/>
            </p:nvSpPr>
            <p:spPr bwMode="auto">
              <a:xfrm>
                <a:off x="480" y="1680"/>
                <a:ext cx="81" cy="1440"/>
              </a:xfrm>
              <a:prstGeom prst="rect">
                <a:avLst/>
              </a:prstGeom>
              <a:solidFill>
                <a:srgbClr val="D0EA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l"/>
                <a:endParaRPr lang="en-GB"/>
              </a:p>
            </p:txBody>
          </p:sp>
          <p:sp>
            <p:nvSpPr>
              <p:cNvPr id="155" name="Rectangle 10"/>
              <p:cNvSpPr>
                <a:spLocks noChangeArrowheads="1"/>
              </p:cNvSpPr>
              <p:nvPr/>
            </p:nvSpPr>
            <p:spPr bwMode="auto">
              <a:xfrm>
                <a:off x="573" y="1680"/>
                <a:ext cx="92" cy="1440"/>
              </a:xfrm>
              <a:prstGeom prst="rect">
                <a:avLst/>
              </a:prstGeom>
              <a:solidFill>
                <a:srgbClr val="D0EA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l"/>
                <a:endParaRPr lang="en-GB"/>
              </a:p>
            </p:txBody>
          </p:sp>
          <p:sp>
            <p:nvSpPr>
              <p:cNvPr id="156" name="Rectangle 11"/>
              <p:cNvSpPr>
                <a:spLocks noChangeArrowheads="1"/>
              </p:cNvSpPr>
              <p:nvPr/>
            </p:nvSpPr>
            <p:spPr bwMode="auto">
              <a:xfrm>
                <a:off x="823" y="1680"/>
                <a:ext cx="276" cy="1440"/>
              </a:xfrm>
              <a:prstGeom prst="rect">
                <a:avLst/>
              </a:prstGeom>
              <a:solidFill>
                <a:srgbClr val="D0EA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l"/>
                <a:endParaRPr lang="en-GB"/>
              </a:p>
            </p:txBody>
          </p:sp>
          <p:sp>
            <p:nvSpPr>
              <p:cNvPr id="157" name="Rectangle 12"/>
              <p:cNvSpPr>
                <a:spLocks noChangeArrowheads="1"/>
              </p:cNvSpPr>
              <p:nvPr/>
            </p:nvSpPr>
            <p:spPr bwMode="auto">
              <a:xfrm>
                <a:off x="677" y="1680"/>
                <a:ext cx="138" cy="1440"/>
              </a:xfrm>
              <a:prstGeom prst="rect">
                <a:avLst/>
              </a:prstGeom>
              <a:solidFill>
                <a:srgbClr val="D0EA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l"/>
                <a:endParaRPr lang="en-GB"/>
              </a:p>
            </p:txBody>
          </p:sp>
        </p:grpSp>
        <p:grpSp>
          <p:nvGrpSpPr>
            <p:cNvPr id="236" name="Group 13"/>
            <p:cNvGrpSpPr>
              <a:grpSpLocks/>
            </p:cNvGrpSpPr>
            <p:nvPr/>
          </p:nvGrpSpPr>
          <p:grpSpPr bwMode="auto">
            <a:xfrm>
              <a:off x="1104" y="1680"/>
              <a:ext cx="619" cy="1440"/>
              <a:chOff x="480" y="1680"/>
              <a:chExt cx="619" cy="1440"/>
            </a:xfrm>
          </p:grpSpPr>
          <p:sp>
            <p:nvSpPr>
              <p:cNvPr id="150" name="Rectangle 14"/>
              <p:cNvSpPr>
                <a:spLocks noChangeArrowheads="1"/>
              </p:cNvSpPr>
              <p:nvPr/>
            </p:nvSpPr>
            <p:spPr bwMode="auto">
              <a:xfrm>
                <a:off x="480" y="1680"/>
                <a:ext cx="81" cy="1440"/>
              </a:xfrm>
              <a:prstGeom prst="rect">
                <a:avLst/>
              </a:prstGeom>
              <a:solidFill>
                <a:srgbClr val="B7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l"/>
                <a:endParaRPr lang="en-GB"/>
              </a:p>
            </p:txBody>
          </p:sp>
          <p:sp>
            <p:nvSpPr>
              <p:cNvPr id="151" name="Rectangle 15"/>
              <p:cNvSpPr>
                <a:spLocks noChangeArrowheads="1"/>
              </p:cNvSpPr>
              <p:nvPr/>
            </p:nvSpPr>
            <p:spPr bwMode="auto">
              <a:xfrm>
                <a:off x="573" y="1680"/>
                <a:ext cx="92" cy="1440"/>
              </a:xfrm>
              <a:prstGeom prst="rect">
                <a:avLst/>
              </a:prstGeom>
              <a:solidFill>
                <a:srgbClr val="B7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l"/>
                <a:endParaRPr lang="en-GB"/>
              </a:p>
            </p:txBody>
          </p:sp>
          <p:sp>
            <p:nvSpPr>
              <p:cNvPr id="152" name="Rectangle 16"/>
              <p:cNvSpPr>
                <a:spLocks noChangeArrowheads="1"/>
              </p:cNvSpPr>
              <p:nvPr/>
            </p:nvSpPr>
            <p:spPr bwMode="auto">
              <a:xfrm>
                <a:off x="823" y="1680"/>
                <a:ext cx="276" cy="1440"/>
              </a:xfrm>
              <a:prstGeom prst="rect">
                <a:avLst/>
              </a:prstGeom>
              <a:solidFill>
                <a:srgbClr val="B7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l"/>
                <a:endParaRPr lang="en-GB"/>
              </a:p>
            </p:txBody>
          </p:sp>
          <p:sp>
            <p:nvSpPr>
              <p:cNvPr id="153" name="Rectangle 17"/>
              <p:cNvSpPr>
                <a:spLocks noChangeArrowheads="1"/>
              </p:cNvSpPr>
              <p:nvPr/>
            </p:nvSpPr>
            <p:spPr bwMode="auto">
              <a:xfrm>
                <a:off x="677" y="1680"/>
                <a:ext cx="138" cy="1440"/>
              </a:xfrm>
              <a:prstGeom prst="rect">
                <a:avLst/>
              </a:prstGeom>
              <a:solidFill>
                <a:srgbClr val="B7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l"/>
                <a:endParaRPr lang="en-GB"/>
              </a:p>
            </p:txBody>
          </p:sp>
        </p:grpSp>
        <p:grpSp>
          <p:nvGrpSpPr>
            <p:cNvPr id="243" name="Group 18"/>
            <p:cNvGrpSpPr>
              <a:grpSpLocks/>
            </p:cNvGrpSpPr>
            <p:nvPr/>
          </p:nvGrpSpPr>
          <p:grpSpPr bwMode="auto">
            <a:xfrm>
              <a:off x="1741" y="1680"/>
              <a:ext cx="619" cy="1440"/>
              <a:chOff x="480" y="1680"/>
              <a:chExt cx="619" cy="1440"/>
            </a:xfrm>
          </p:grpSpPr>
          <p:sp>
            <p:nvSpPr>
              <p:cNvPr id="146" name="Rectangle 19"/>
              <p:cNvSpPr>
                <a:spLocks noChangeArrowheads="1"/>
              </p:cNvSpPr>
              <p:nvPr/>
            </p:nvSpPr>
            <p:spPr bwMode="auto">
              <a:xfrm>
                <a:off x="480" y="1680"/>
                <a:ext cx="81" cy="1440"/>
              </a:xfrm>
              <a:prstGeom prst="rect">
                <a:avLst/>
              </a:prstGeom>
              <a:solidFill>
                <a:srgbClr val="DDF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l"/>
                <a:endParaRPr lang="en-GB"/>
              </a:p>
            </p:txBody>
          </p:sp>
          <p:sp>
            <p:nvSpPr>
              <p:cNvPr id="147" name="Rectangle 20"/>
              <p:cNvSpPr>
                <a:spLocks noChangeArrowheads="1"/>
              </p:cNvSpPr>
              <p:nvPr/>
            </p:nvSpPr>
            <p:spPr bwMode="auto">
              <a:xfrm>
                <a:off x="573" y="1680"/>
                <a:ext cx="92" cy="1440"/>
              </a:xfrm>
              <a:prstGeom prst="rect">
                <a:avLst/>
              </a:prstGeom>
              <a:solidFill>
                <a:srgbClr val="DDF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l"/>
                <a:endParaRPr lang="en-GB"/>
              </a:p>
            </p:txBody>
          </p:sp>
          <p:sp>
            <p:nvSpPr>
              <p:cNvPr id="148" name="Rectangle 21"/>
              <p:cNvSpPr>
                <a:spLocks noChangeArrowheads="1"/>
              </p:cNvSpPr>
              <p:nvPr/>
            </p:nvSpPr>
            <p:spPr bwMode="auto">
              <a:xfrm>
                <a:off x="823" y="1680"/>
                <a:ext cx="276" cy="1440"/>
              </a:xfrm>
              <a:prstGeom prst="rect">
                <a:avLst/>
              </a:prstGeom>
              <a:solidFill>
                <a:srgbClr val="DDF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l"/>
                <a:endParaRPr lang="en-GB"/>
              </a:p>
            </p:txBody>
          </p:sp>
          <p:sp>
            <p:nvSpPr>
              <p:cNvPr id="149" name="Rectangle 22"/>
              <p:cNvSpPr>
                <a:spLocks noChangeArrowheads="1"/>
              </p:cNvSpPr>
              <p:nvPr/>
            </p:nvSpPr>
            <p:spPr bwMode="auto">
              <a:xfrm>
                <a:off x="677" y="1680"/>
                <a:ext cx="138" cy="1440"/>
              </a:xfrm>
              <a:prstGeom prst="rect">
                <a:avLst/>
              </a:prstGeom>
              <a:solidFill>
                <a:srgbClr val="DDF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l"/>
                <a:endParaRPr lang="en-GB"/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 rot="5400000">
            <a:off x="614800" y="3256405"/>
            <a:ext cx="2437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Multi-</a:t>
            </a:r>
            <a:r>
              <a:rPr lang="en-US" sz="1400" dirty="0" err="1" smtClean="0"/>
              <a:t>geomtry</a:t>
            </a:r>
            <a:r>
              <a:rPr lang="en-US" sz="1400" dirty="0" smtClean="0"/>
              <a:t> strips goes here</a:t>
            </a:r>
            <a:endParaRPr lang="en-US" sz="1400" dirty="0"/>
          </a:p>
        </p:txBody>
      </p:sp>
      <p:cxnSp>
        <p:nvCxnSpPr>
          <p:cNvPr id="252" name="Straight Connector 251"/>
          <p:cNvCxnSpPr/>
          <p:nvPr/>
        </p:nvCxnSpPr>
        <p:spPr>
          <a:xfrm rot="16200000" flipV="1">
            <a:off x="1107257" y="5370391"/>
            <a:ext cx="428628" cy="357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2393141" y="5298953"/>
            <a:ext cx="642942" cy="5715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TextBox 258"/>
          <p:cNvSpPr txBox="1"/>
          <p:nvPr/>
        </p:nvSpPr>
        <p:spPr>
          <a:xfrm>
            <a:off x="6715140" y="59293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61" name="TextBox 260"/>
          <p:cNvSpPr txBox="1"/>
          <p:nvPr/>
        </p:nvSpPr>
        <p:spPr>
          <a:xfrm>
            <a:off x="5429256" y="5309258"/>
            <a:ext cx="37455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Measure: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Before irradiation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After first irradiation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After second (mixed) irradiation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(possibly additional annealing study)</a:t>
            </a:r>
            <a:endParaRPr lang="en-US" dirty="0"/>
          </a:p>
        </p:txBody>
      </p:sp>
      <p:sp>
        <p:nvSpPr>
          <p:cNvPr id="118" name="Rectangle 117"/>
          <p:cNvSpPr/>
          <p:nvPr/>
        </p:nvSpPr>
        <p:spPr>
          <a:xfrm>
            <a:off x="5429256" y="4143380"/>
            <a:ext cx="3500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Rpoly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insterstrip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en-US" baseline="-25000" dirty="0" err="1" smtClean="0">
                <a:latin typeface="Arial" pitchFamily="34" charset="0"/>
                <a:cs typeface="Arial" pitchFamily="34" charset="0"/>
              </a:rPr>
              <a:t>Probestation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 in Florence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857256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E.g. Multi-geometry strips S/N &amp; resolution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47766" y="5834738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Goes to irradiation</a:t>
            </a:r>
            <a:endParaRPr lang="en-US" sz="1400" dirty="0"/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285720" y="1938982"/>
            <a:ext cx="4991136" cy="381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  <p:sp>
        <p:nvSpPr>
          <p:cNvPr id="21" name="Text Box 51"/>
          <p:cNvSpPr txBox="1">
            <a:spLocks noChangeArrowheads="1"/>
          </p:cNvSpPr>
          <p:nvPr/>
        </p:nvSpPr>
        <p:spPr bwMode="auto">
          <a:xfrm>
            <a:off x="5143499" y="1619896"/>
            <a:ext cx="11544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 dirty="0">
                <a:latin typeface="Arial" pitchFamily="34" charset="0"/>
              </a:rPr>
              <a:t>12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×2</a:t>
            </a:r>
            <a:r>
              <a:rPr lang="en-US" sz="1400" dirty="0">
                <a:latin typeface="Arial" pitchFamily="34" charset="0"/>
              </a:rPr>
              <a:t> cables</a:t>
            </a:r>
          </a:p>
        </p:txBody>
      </p:sp>
      <p:sp>
        <p:nvSpPr>
          <p:cNvPr id="23" name="Text Box 53"/>
          <p:cNvSpPr txBox="1">
            <a:spLocks noChangeArrowheads="1"/>
          </p:cNvSpPr>
          <p:nvPr/>
        </p:nvSpPr>
        <p:spPr bwMode="auto">
          <a:xfrm>
            <a:off x="2957477" y="1548458"/>
            <a:ext cx="6719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 dirty="0">
                <a:latin typeface="Arial" pitchFamily="34" charset="0"/>
              </a:rPr>
              <a:t>bonds</a:t>
            </a:r>
          </a:p>
        </p:txBody>
      </p:sp>
      <p:sp>
        <p:nvSpPr>
          <p:cNvPr id="91" name="Text Box 123"/>
          <p:cNvSpPr txBox="1">
            <a:spLocks noChangeArrowheads="1"/>
          </p:cNvSpPr>
          <p:nvPr/>
        </p:nvSpPr>
        <p:spPr bwMode="auto">
          <a:xfrm>
            <a:off x="4348127" y="1569098"/>
            <a:ext cx="6719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 dirty="0">
                <a:latin typeface="Arial" pitchFamily="34" charset="0"/>
              </a:rPr>
              <a:t>solder</a:t>
            </a:r>
          </a:p>
        </p:txBody>
      </p:sp>
      <p:sp>
        <p:nvSpPr>
          <p:cNvPr id="92" name="Line 124"/>
          <p:cNvSpPr>
            <a:spLocks noChangeShapeType="1"/>
          </p:cNvSpPr>
          <p:nvPr/>
        </p:nvSpPr>
        <p:spPr bwMode="auto">
          <a:xfrm flipH="1">
            <a:off x="4629120" y="1834210"/>
            <a:ext cx="4794" cy="24288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129"/>
          <p:cNvGrpSpPr>
            <a:grpSpLocks/>
          </p:cNvGrpSpPr>
          <p:nvPr/>
        </p:nvGrpSpPr>
        <p:grpSpPr bwMode="auto">
          <a:xfrm>
            <a:off x="1200120" y="5320357"/>
            <a:ext cx="966827" cy="228600"/>
            <a:chOff x="480" y="3792"/>
            <a:chExt cx="768" cy="144"/>
          </a:xfrm>
        </p:grpSpPr>
        <p:sp>
          <p:nvSpPr>
            <p:cNvPr id="94" name="AutoShape 127"/>
            <p:cNvSpPr>
              <a:spLocks noChangeArrowheads="1"/>
            </p:cNvSpPr>
            <p:nvPr/>
          </p:nvSpPr>
          <p:spPr bwMode="auto">
            <a:xfrm>
              <a:off x="480" y="379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GB"/>
            </a:p>
          </p:txBody>
        </p:sp>
        <p:sp>
          <p:nvSpPr>
            <p:cNvPr id="95" name="AutoShape 128"/>
            <p:cNvSpPr>
              <a:spLocks noChangeArrowheads="1"/>
            </p:cNvSpPr>
            <p:nvPr/>
          </p:nvSpPr>
          <p:spPr bwMode="auto">
            <a:xfrm>
              <a:off x="1152" y="379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GB"/>
            </a:p>
          </p:txBody>
        </p:sp>
      </p:grpSp>
      <p:grpSp>
        <p:nvGrpSpPr>
          <p:cNvPr id="4" name="Group 130"/>
          <p:cNvGrpSpPr>
            <a:grpSpLocks/>
          </p:cNvGrpSpPr>
          <p:nvPr/>
        </p:nvGrpSpPr>
        <p:grpSpPr bwMode="auto">
          <a:xfrm flipV="1">
            <a:off x="1200120" y="2062807"/>
            <a:ext cx="966827" cy="228600"/>
            <a:chOff x="480" y="3792"/>
            <a:chExt cx="768" cy="144"/>
          </a:xfrm>
        </p:grpSpPr>
        <p:sp>
          <p:nvSpPr>
            <p:cNvPr id="97" name="AutoShape 131"/>
            <p:cNvSpPr>
              <a:spLocks noChangeArrowheads="1"/>
            </p:cNvSpPr>
            <p:nvPr/>
          </p:nvSpPr>
          <p:spPr bwMode="auto">
            <a:xfrm>
              <a:off x="480" y="379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/>
              <a:endParaRPr lang="en-GB"/>
            </a:p>
          </p:txBody>
        </p:sp>
        <p:sp>
          <p:nvSpPr>
            <p:cNvPr id="98" name="AutoShape 132"/>
            <p:cNvSpPr>
              <a:spLocks noChangeArrowheads="1"/>
            </p:cNvSpPr>
            <p:nvPr/>
          </p:nvSpPr>
          <p:spPr bwMode="auto">
            <a:xfrm>
              <a:off x="1152" y="379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l"/>
              <a:endParaRPr lang="en-GB"/>
            </a:p>
          </p:txBody>
        </p:sp>
      </p:grpSp>
      <p:sp>
        <p:nvSpPr>
          <p:cNvPr id="99" name="Text Box 136"/>
          <p:cNvSpPr txBox="1">
            <a:spLocks noChangeArrowheads="1"/>
          </p:cNvSpPr>
          <p:nvPr/>
        </p:nvSpPr>
        <p:spPr bwMode="auto">
          <a:xfrm>
            <a:off x="1306496" y="1569098"/>
            <a:ext cx="7521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 dirty="0">
                <a:latin typeface="Arial" pitchFamily="34" charset="0"/>
              </a:rPr>
              <a:t>clamps</a:t>
            </a:r>
          </a:p>
        </p:txBody>
      </p:sp>
      <p:sp>
        <p:nvSpPr>
          <p:cNvPr id="100" name="Line 137"/>
          <p:cNvSpPr>
            <a:spLocks noChangeShapeType="1"/>
          </p:cNvSpPr>
          <p:nvPr/>
        </p:nvSpPr>
        <p:spPr bwMode="auto">
          <a:xfrm flipH="1">
            <a:off x="1123920" y="1834210"/>
            <a:ext cx="295284" cy="18097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" name="Line 138"/>
          <p:cNvSpPr>
            <a:spLocks noChangeShapeType="1"/>
          </p:cNvSpPr>
          <p:nvPr/>
        </p:nvSpPr>
        <p:spPr bwMode="auto">
          <a:xfrm>
            <a:off x="1919270" y="1834210"/>
            <a:ext cx="157162" cy="16192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" name="Line 139"/>
          <p:cNvSpPr>
            <a:spLocks noChangeShapeType="1"/>
          </p:cNvSpPr>
          <p:nvPr/>
        </p:nvSpPr>
        <p:spPr bwMode="auto">
          <a:xfrm flipH="1">
            <a:off x="3127344" y="1834209"/>
            <a:ext cx="6371" cy="355597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5" name="Rectangle 120"/>
          <p:cNvSpPr>
            <a:spLocks noChangeArrowheads="1"/>
          </p:cNvSpPr>
          <p:nvPr/>
        </p:nvSpPr>
        <p:spPr bwMode="auto">
          <a:xfrm>
            <a:off x="742920" y="2243782"/>
            <a:ext cx="228600" cy="31242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6" name="Picture 1"/>
          <p:cNvPicPr>
            <a:picLocks noChangeAspect="1" noChangeArrowheads="1"/>
          </p:cNvPicPr>
          <p:nvPr/>
        </p:nvPicPr>
        <p:blipFill>
          <a:blip r:embed="rId2" cstate="print"/>
          <a:srcRect l="1786" r="5357"/>
          <a:stretch>
            <a:fillRect/>
          </a:stretch>
        </p:blipFill>
        <p:spPr bwMode="auto">
          <a:xfrm rot="5400000">
            <a:off x="161798" y="2845097"/>
            <a:ext cx="3714776" cy="197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" name="Line 122"/>
          <p:cNvSpPr>
            <a:spLocks noChangeShapeType="1"/>
          </p:cNvSpPr>
          <p:nvPr/>
        </p:nvSpPr>
        <p:spPr bwMode="auto">
          <a:xfrm>
            <a:off x="561948" y="1762772"/>
            <a:ext cx="214314" cy="428628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 rot="5400000">
            <a:off x="280966" y="3237550"/>
            <a:ext cx="2984500" cy="1149364"/>
            <a:chOff x="480" y="1680"/>
            <a:chExt cx="1880" cy="1440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480" y="1680"/>
              <a:ext cx="619" cy="1440"/>
              <a:chOff x="480" y="1680"/>
              <a:chExt cx="619" cy="1440"/>
            </a:xfrm>
          </p:grpSpPr>
          <p:sp>
            <p:nvSpPr>
              <p:cNvPr id="120" name="Rectangle 9"/>
              <p:cNvSpPr>
                <a:spLocks noChangeArrowheads="1"/>
              </p:cNvSpPr>
              <p:nvPr/>
            </p:nvSpPr>
            <p:spPr bwMode="auto">
              <a:xfrm>
                <a:off x="480" y="1680"/>
                <a:ext cx="81" cy="1440"/>
              </a:xfrm>
              <a:prstGeom prst="rect">
                <a:avLst/>
              </a:prstGeom>
              <a:solidFill>
                <a:srgbClr val="D0EA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l"/>
                <a:endParaRPr lang="en-GB"/>
              </a:p>
            </p:txBody>
          </p:sp>
          <p:sp>
            <p:nvSpPr>
              <p:cNvPr id="121" name="Rectangle 10"/>
              <p:cNvSpPr>
                <a:spLocks noChangeArrowheads="1"/>
              </p:cNvSpPr>
              <p:nvPr/>
            </p:nvSpPr>
            <p:spPr bwMode="auto">
              <a:xfrm>
                <a:off x="573" y="1680"/>
                <a:ext cx="92" cy="1440"/>
              </a:xfrm>
              <a:prstGeom prst="rect">
                <a:avLst/>
              </a:prstGeom>
              <a:solidFill>
                <a:srgbClr val="D0EA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l"/>
                <a:endParaRPr lang="en-GB"/>
              </a:p>
            </p:txBody>
          </p:sp>
          <p:sp>
            <p:nvSpPr>
              <p:cNvPr id="122" name="Rectangle 11"/>
              <p:cNvSpPr>
                <a:spLocks noChangeArrowheads="1"/>
              </p:cNvSpPr>
              <p:nvPr/>
            </p:nvSpPr>
            <p:spPr bwMode="auto">
              <a:xfrm>
                <a:off x="823" y="1680"/>
                <a:ext cx="276" cy="1440"/>
              </a:xfrm>
              <a:prstGeom prst="rect">
                <a:avLst/>
              </a:prstGeom>
              <a:solidFill>
                <a:srgbClr val="D0EA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l"/>
                <a:endParaRPr lang="en-GB"/>
              </a:p>
            </p:txBody>
          </p:sp>
          <p:sp>
            <p:nvSpPr>
              <p:cNvPr id="123" name="Rectangle 12"/>
              <p:cNvSpPr>
                <a:spLocks noChangeArrowheads="1"/>
              </p:cNvSpPr>
              <p:nvPr/>
            </p:nvSpPr>
            <p:spPr bwMode="auto">
              <a:xfrm>
                <a:off x="677" y="1680"/>
                <a:ext cx="138" cy="1440"/>
              </a:xfrm>
              <a:prstGeom prst="rect">
                <a:avLst/>
              </a:prstGeom>
              <a:solidFill>
                <a:srgbClr val="D0EAE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l"/>
                <a:endParaRPr lang="en-GB"/>
              </a:p>
            </p:txBody>
          </p:sp>
        </p:grpSp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1104" y="1680"/>
              <a:ext cx="619" cy="1440"/>
              <a:chOff x="480" y="1680"/>
              <a:chExt cx="619" cy="1440"/>
            </a:xfrm>
          </p:grpSpPr>
          <p:sp>
            <p:nvSpPr>
              <p:cNvPr id="116" name="Rectangle 14"/>
              <p:cNvSpPr>
                <a:spLocks noChangeArrowheads="1"/>
              </p:cNvSpPr>
              <p:nvPr/>
            </p:nvSpPr>
            <p:spPr bwMode="auto">
              <a:xfrm>
                <a:off x="480" y="1680"/>
                <a:ext cx="81" cy="1440"/>
              </a:xfrm>
              <a:prstGeom prst="rect">
                <a:avLst/>
              </a:prstGeom>
              <a:solidFill>
                <a:srgbClr val="B7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l"/>
                <a:endParaRPr lang="en-GB"/>
              </a:p>
            </p:txBody>
          </p:sp>
          <p:sp>
            <p:nvSpPr>
              <p:cNvPr id="117" name="Rectangle 15"/>
              <p:cNvSpPr>
                <a:spLocks noChangeArrowheads="1"/>
              </p:cNvSpPr>
              <p:nvPr/>
            </p:nvSpPr>
            <p:spPr bwMode="auto">
              <a:xfrm>
                <a:off x="573" y="1680"/>
                <a:ext cx="92" cy="1440"/>
              </a:xfrm>
              <a:prstGeom prst="rect">
                <a:avLst/>
              </a:prstGeom>
              <a:solidFill>
                <a:srgbClr val="B7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l"/>
                <a:endParaRPr lang="en-GB"/>
              </a:p>
            </p:txBody>
          </p:sp>
          <p:sp>
            <p:nvSpPr>
              <p:cNvPr id="118" name="Rectangle 16"/>
              <p:cNvSpPr>
                <a:spLocks noChangeArrowheads="1"/>
              </p:cNvSpPr>
              <p:nvPr/>
            </p:nvSpPr>
            <p:spPr bwMode="auto">
              <a:xfrm>
                <a:off x="823" y="1680"/>
                <a:ext cx="276" cy="1440"/>
              </a:xfrm>
              <a:prstGeom prst="rect">
                <a:avLst/>
              </a:prstGeom>
              <a:solidFill>
                <a:srgbClr val="B7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l"/>
                <a:endParaRPr lang="en-GB"/>
              </a:p>
            </p:txBody>
          </p:sp>
          <p:sp>
            <p:nvSpPr>
              <p:cNvPr id="119" name="Rectangle 17"/>
              <p:cNvSpPr>
                <a:spLocks noChangeArrowheads="1"/>
              </p:cNvSpPr>
              <p:nvPr/>
            </p:nvSpPr>
            <p:spPr bwMode="auto">
              <a:xfrm>
                <a:off x="677" y="1680"/>
                <a:ext cx="138" cy="1440"/>
              </a:xfrm>
              <a:prstGeom prst="rect">
                <a:avLst/>
              </a:prstGeom>
              <a:solidFill>
                <a:srgbClr val="B7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l"/>
                <a:endParaRPr lang="en-GB"/>
              </a:p>
            </p:txBody>
          </p:sp>
        </p:grpSp>
        <p:grpSp>
          <p:nvGrpSpPr>
            <p:cNvPr id="13" name="Group 18"/>
            <p:cNvGrpSpPr>
              <a:grpSpLocks/>
            </p:cNvGrpSpPr>
            <p:nvPr/>
          </p:nvGrpSpPr>
          <p:grpSpPr bwMode="auto">
            <a:xfrm>
              <a:off x="1741" y="1680"/>
              <a:ext cx="619" cy="1440"/>
              <a:chOff x="480" y="1680"/>
              <a:chExt cx="619" cy="1440"/>
            </a:xfrm>
          </p:grpSpPr>
          <p:sp>
            <p:nvSpPr>
              <p:cNvPr id="112" name="Rectangle 19"/>
              <p:cNvSpPr>
                <a:spLocks noChangeArrowheads="1"/>
              </p:cNvSpPr>
              <p:nvPr/>
            </p:nvSpPr>
            <p:spPr bwMode="auto">
              <a:xfrm>
                <a:off x="480" y="1680"/>
                <a:ext cx="81" cy="1440"/>
              </a:xfrm>
              <a:prstGeom prst="rect">
                <a:avLst/>
              </a:prstGeom>
              <a:solidFill>
                <a:srgbClr val="DDF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l"/>
                <a:endParaRPr lang="en-GB"/>
              </a:p>
            </p:txBody>
          </p:sp>
          <p:sp>
            <p:nvSpPr>
              <p:cNvPr id="113" name="Rectangle 20"/>
              <p:cNvSpPr>
                <a:spLocks noChangeArrowheads="1"/>
              </p:cNvSpPr>
              <p:nvPr/>
            </p:nvSpPr>
            <p:spPr bwMode="auto">
              <a:xfrm>
                <a:off x="573" y="1680"/>
                <a:ext cx="92" cy="1440"/>
              </a:xfrm>
              <a:prstGeom prst="rect">
                <a:avLst/>
              </a:prstGeom>
              <a:solidFill>
                <a:srgbClr val="DDF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l"/>
                <a:endParaRPr lang="en-GB"/>
              </a:p>
            </p:txBody>
          </p:sp>
          <p:sp>
            <p:nvSpPr>
              <p:cNvPr id="114" name="Rectangle 21"/>
              <p:cNvSpPr>
                <a:spLocks noChangeArrowheads="1"/>
              </p:cNvSpPr>
              <p:nvPr/>
            </p:nvSpPr>
            <p:spPr bwMode="auto">
              <a:xfrm>
                <a:off x="823" y="1680"/>
                <a:ext cx="276" cy="1440"/>
              </a:xfrm>
              <a:prstGeom prst="rect">
                <a:avLst/>
              </a:prstGeom>
              <a:solidFill>
                <a:srgbClr val="DDF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l"/>
                <a:endParaRPr lang="en-GB"/>
              </a:p>
            </p:txBody>
          </p:sp>
          <p:sp>
            <p:nvSpPr>
              <p:cNvPr id="115" name="Rectangle 22"/>
              <p:cNvSpPr>
                <a:spLocks noChangeArrowheads="1"/>
              </p:cNvSpPr>
              <p:nvPr/>
            </p:nvSpPr>
            <p:spPr bwMode="auto">
              <a:xfrm>
                <a:off x="677" y="1680"/>
                <a:ext cx="138" cy="1440"/>
              </a:xfrm>
              <a:prstGeom prst="rect">
                <a:avLst/>
              </a:prstGeom>
              <a:solidFill>
                <a:srgbClr val="DDF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l"/>
                <a:endParaRPr lang="en-GB"/>
              </a:p>
            </p:txBody>
          </p:sp>
        </p:grpSp>
      </p:grpSp>
      <p:sp>
        <p:nvSpPr>
          <p:cNvPr id="124" name="TextBox 123"/>
          <p:cNvSpPr txBox="1"/>
          <p:nvPr/>
        </p:nvSpPr>
        <p:spPr>
          <a:xfrm rot="5400000">
            <a:off x="605276" y="3542157"/>
            <a:ext cx="2437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Multi-</a:t>
            </a:r>
            <a:r>
              <a:rPr lang="en-US" sz="1400" dirty="0" err="1" smtClean="0"/>
              <a:t>geomtry</a:t>
            </a:r>
            <a:r>
              <a:rPr lang="en-US" sz="1400" dirty="0" smtClean="0"/>
              <a:t> strips goes here</a:t>
            </a:r>
            <a:endParaRPr lang="en-US" sz="1400" dirty="0"/>
          </a:p>
        </p:txBody>
      </p:sp>
      <p:cxnSp>
        <p:nvCxnSpPr>
          <p:cNvPr id="125" name="Straight Connector 124"/>
          <p:cNvCxnSpPr/>
          <p:nvPr/>
        </p:nvCxnSpPr>
        <p:spPr>
          <a:xfrm rot="16200000" flipV="1">
            <a:off x="1097733" y="5656143"/>
            <a:ext cx="428628" cy="357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0"/>
          <p:cNvCxnSpPr/>
          <p:nvPr/>
        </p:nvCxnSpPr>
        <p:spPr>
          <a:xfrm rot="5400000" flipH="1" flipV="1">
            <a:off x="2383617" y="5584705"/>
            <a:ext cx="642942" cy="5715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33"/>
          <p:cNvGrpSpPr>
            <a:grpSpLocks/>
          </p:cNvGrpSpPr>
          <p:nvPr/>
        </p:nvGrpSpPr>
        <p:grpSpPr bwMode="auto">
          <a:xfrm>
            <a:off x="3357554" y="2224734"/>
            <a:ext cx="2971800" cy="3276600"/>
            <a:chOff x="2388" y="1152"/>
            <a:chExt cx="1872" cy="2064"/>
          </a:xfrm>
        </p:grpSpPr>
        <p:grpSp>
          <p:nvGrpSpPr>
            <p:cNvPr id="22" name="Group 131"/>
            <p:cNvGrpSpPr>
              <a:grpSpLocks/>
            </p:cNvGrpSpPr>
            <p:nvPr/>
          </p:nvGrpSpPr>
          <p:grpSpPr bwMode="auto">
            <a:xfrm>
              <a:off x="2388" y="1152"/>
              <a:ext cx="1872" cy="2064"/>
              <a:chOff x="2388" y="1152"/>
              <a:chExt cx="1872" cy="2064"/>
            </a:xfrm>
          </p:grpSpPr>
          <p:grpSp>
            <p:nvGrpSpPr>
              <p:cNvPr id="24" name="Group 128"/>
              <p:cNvGrpSpPr>
                <a:grpSpLocks/>
              </p:cNvGrpSpPr>
              <p:nvPr/>
            </p:nvGrpSpPr>
            <p:grpSpPr bwMode="auto">
              <a:xfrm>
                <a:off x="2388" y="1152"/>
                <a:ext cx="1008" cy="2064"/>
                <a:chOff x="2496" y="1152"/>
                <a:chExt cx="1008" cy="2064"/>
              </a:xfrm>
            </p:grpSpPr>
            <p:sp>
              <p:nvSpPr>
                <p:cNvPr id="10" name="Rectangle 115"/>
                <p:cNvSpPr>
                  <a:spLocks noChangeArrowheads="1"/>
                </p:cNvSpPr>
                <p:nvPr/>
              </p:nvSpPr>
              <p:spPr bwMode="auto">
                <a:xfrm>
                  <a:off x="2496" y="1152"/>
                  <a:ext cx="1008" cy="2064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/>
                  <a:endParaRPr lang="en-GB"/>
                </a:p>
              </p:txBody>
            </p:sp>
            <p:sp>
              <p:nvSpPr>
                <p:cNvPr id="11" name="Rectangle 116"/>
                <p:cNvSpPr>
                  <a:spLocks noChangeArrowheads="1"/>
                </p:cNvSpPr>
                <p:nvPr/>
              </p:nvSpPr>
              <p:spPr bwMode="auto">
                <a:xfrm>
                  <a:off x="2544" y="1248"/>
                  <a:ext cx="240" cy="187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/>
                  <a:endParaRPr lang="en-GB"/>
                </a:p>
              </p:txBody>
            </p:sp>
            <p:grpSp>
              <p:nvGrpSpPr>
                <p:cNvPr id="25" name="Group 124"/>
                <p:cNvGrpSpPr>
                  <a:grpSpLocks/>
                </p:cNvGrpSpPr>
                <p:nvPr/>
              </p:nvGrpSpPr>
              <p:grpSpPr bwMode="auto">
                <a:xfrm>
                  <a:off x="2832" y="1296"/>
                  <a:ext cx="240" cy="528"/>
                  <a:chOff x="2880" y="1248"/>
                  <a:chExt cx="240" cy="528"/>
                </a:xfrm>
              </p:grpSpPr>
              <p:sp>
                <p:nvSpPr>
                  <p:cNvPr id="16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1248"/>
                    <a:ext cx="240" cy="240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/>
                    <a:endParaRPr lang="en-GB"/>
                  </a:p>
                </p:txBody>
              </p:sp>
              <p:sp>
                <p:nvSpPr>
                  <p:cNvPr id="17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1536"/>
                    <a:ext cx="240" cy="240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/>
                    <a:endParaRPr lang="en-GB"/>
                  </a:p>
                </p:txBody>
              </p:sp>
            </p:grpSp>
            <p:grpSp>
              <p:nvGrpSpPr>
                <p:cNvPr id="26" name="Group 125"/>
                <p:cNvGrpSpPr>
                  <a:grpSpLocks/>
                </p:cNvGrpSpPr>
                <p:nvPr/>
              </p:nvGrpSpPr>
              <p:grpSpPr bwMode="auto">
                <a:xfrm>
                  <a:off x="2832" y="2544"/>
                  <a:ext cx="240" cy="528"/>
                  <a:chOff x="2880" y="1248"/>
                  <a:chExt cx="240" cy="528"/>
                </a:xfrm>
              </p:grpSpPr>
              <p:sp>
                <p:nvSpPr>
                  <p:cNvPr id="14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1248"/>
                    <a:ext cx="240" cy="240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/>
                    <a:endParaRPr lang="en-GB"/>
                  </a:p>
                </p:txBody>
              </p:sp>
              <p:sp>
                <p:nvSpPr>
                  <p:cNvPr id="15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1536"/>
                    <a:ext cx="240" cy="240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l"/>
                    <a:endParaRPr lang="en-GB"/>
                  </a:p>
                </p:txBody>
              </p:sp>
            </p:grpSp>
          </p:grpSp>
          <p:sp>
            <p:nvSpPr>
              <p:cNvPr id="8" name="Rectangle 129"/>
              <p:cNvSpPr>
                <a:spLocks noChangeArrowheads="1"/>
              </p:cNvSpPr>
              <p:nvPr/>
            </p:nvSpPr>
            <p:spPr bwMode="auto">
              <a:xfrm>
                <a:off x="3396" y="2640"/>
                <a:ext cx="768" cy="384"/>
              </a:xfrm>
              <a:prstGeom prst="rect">
                <a:avLst/>
              </a:prstGeom>
              <a:solidFill>
                <a:srgbClr val="99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GB"/>
              </a:p>
            </p:txBody>
          </p:sp>
          <p:sp>
            <p:nvSpPr>
              <p:cNvPr id="9" name="Rectangle 130"/>
              <p:cNvSpPr>
                <a:spLocks noChangeArrowheads="1"/>
              </p:cNvSpPr>
              <p:nvPr/>
            </p:nvSpPr>
            <p:spPr bwMode="auto">
              <a:xfrm>
                <a:off x="4164" y="2640"/>
                <a:ext cx="96" cy="384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GB"/>
              </a:p>
            </p:txBody>
          </p:sp>
        </p:grpSp>
        <p:sp>
          <p:nvSpPr>
            <p:cNvPr id="6" name="Text Box 132"/>
            <p:cNvSpPr txBox="1">
              <a:spLocks noChangeArrowheads="1"/>
            </p:cNvSpPr>
            <p:nvPr/>
          </p:nvSpPr>
          <p:spPr bwMode="auto">
            <a:xfrm rot="5400000">
              <a:off x="2076" y="2084"/>
              <a:ext cx="9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>
                  <a:latin typeface="Arial" pitchFamily="34" charset="0"/>
                </a:rPr>
                <a:t>Pitch adaptor</a:t>
              </a:r>
            </a:p>
          </p:txBody>
        </p:sp>
      </p:grpSp>
      <p:sp>
        <p:nvSpPr>
          <p:cNvPr id="127" name="Rectangle 126"/>
          <p:cNvSpPr/>
          <p:nvPr/>
        </p:nvSpPr>
        <p:spPr>
          <a:xfrm>
            <a:off x="5572132" y="2653362"/>
            <a:ext cx="3429024" cy="17145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5643570" y="2939114"/>
            <a:ext cx="3409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This part can be exchanged with a CMS hybrid: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Signal to Noise, &amp; Resolution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6000760" y="3510618"/>
            <a:ext cx="269785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Goes to CRACK or </a:t>
            </a:r>
            <a:r>
              <a:rPr lang="en-US" dirty="0" err="1" smtClean="0"/>
              <a:t>x,y</a:t>
            </a:r>
            <a:r>
              <a:rPr lang="en-US" dirty="0" smtClean="0"/>
              <a:t>-table</a:t>
            </a:r>
          </a:p>
          <a:p>
            <a:r>
              <a:rPr lang="en-US" dirty="0" smtClean="0"/>
              <a:t>(cosmic, source)</a:t>
            </a:r>
            <a:endParaRPr lang="en-US" dirty="0"/>
          </a:p>
        </p:txBody>
      </p:sp>
      <p:sp>
        <p:nvSpPr>
          <p:cNvPr id="130" name="Text Box 125"/>
          <p:cNvSpPr txBox="1">
            <a:spLocks noChangeArrowheads="1"/>
          </p:cNvSpPr>
          <p:nvPr/>
        </p:nvSpPr>
        <p:spPr bwMode="auto">
          <a:xfrm>
            <a:off x="0" y="1261576"/>
            <a:ext cx="150016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en-US" sz="1400" dirty="0">
                <a:latin typeface="Arial" pitchFamily="34" charset="0"/>
              </a:rPr>
              <a:t>Biasing circuit </a:t>
            </a:r>
            <a:endParaRPr lang="en-US" sz="1400" dirty="0" smtClean="0">
              <a:latin typeface="Arial" pitchFamily="34" charset="0"/>
            </a:endParaRPr>
          </a:p>
          <a:p>
            <a:pPr algn="l" eaLnBrk="1" hangingPunct="1"/>
            <a:r>
              <a:rPr lang="en-US" sz="1400" dirty="0" smtClean="0">
                <a:latin typeface="Arial" pitchFamily="34" charset="0"/>
              </a:rPr>
              <a:t>12 </a:t>
            </a:r>
            <a:r>
              <a:rPr lang="en-US" sz="1400" dirty="0">
                <a:latin typeface="Arial" pitchFamily="34" charset="0"/>
              </a:rPr>
              <a:t>resistors</a:t>
            </a:r>
          </a:p>
          <a:p>
            <a:pPr algn="l" eaLnBrk="1" hangingPunct="1"/>
            <a:endParaRPr lang="en-US" sz="1400" dirty="0">
              <a:latin typeface="Arial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4211816" y="928670"/>
            <a:ext cx="462004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 smtClean="0"/>
              <a:t>Similar</a:t>
            </a:r>
            <a:r>
              <a:rPr lang="en-US" dirty="0" smtClean="0"/>
              <a:t> plans for the multi-geometry long pixels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Multi-geometry Long Pixel Sensor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4678" y="3589357"/>
            <a:ext cx="5686436" cy="26257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Same as multi-geometry strips</a:t>
            </a:r>
          </a:p>
          <a:p>
            <a:pPr lvl="1"/>
            <a:r>
              <a:rPr lang="en-US" sz="2400" dirty="0" smtClean="0"/>
              <a:t>Bonding more complicated</a:t>
            </a:r>
          </a:p>
          <a:p>
            <a:pPr lvl="1"/>
            <a:r>
              <a:rPr lang="en-US" sz="2400" dirty="0" smtClean="0"/>
              <a:t>Inter-pixel parameters, CCE, resolution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DELAYED!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43636" y="1142984"/>
            <a:ext cx="2857520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Geometry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study for long pixel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Full irradiation campaign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3372" y="6429396"/>
            <a:ext cx="442915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Participating Institutes: CERN, FNAL?, </a:t>
            </a:r>
            <a:r>
              <a:rPr lang="en-US" dirty="0" smtClean="0">
                <a:solidFill>
                  <a:srgbClr val="FF0000"/>
                </a:solidFill>
              </a:rPr>
              <a:t>??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32"/>
            <a:ext cx="5173594" cy="1983593"/>
          </a:xfrm>
          <a:prstGeom prst="rect">
            <a:avLst/>
          </a:prstGeom>
        </p:spPr>
      </p:pic>
      <p:sp>
        <p:nvSpPr>
          <p:cNvPr id="9" name="Inhaltsplatzhalter 5"/>
          <p:cNvSpPr txBox="1">
            <a:spLocks/>
          </p:cNvSpPr>
          <p:nvPr/>
        </p:nvSpPr>
        <p:spPr>
          <a:xfrm>
            <a:off x="214282" y="3000372"/>
            <a:ext cx="8929718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regions</a:t>
            </a:r>
            <a:r>
              <a:rPr lang="de-DE" sz="2000" dirty="0" smtClean="0"/>
              <a:t>: 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ratios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w/p, 2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pixel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lengths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(1.25</a:t>
            </a:r>
            <a:r>
              <a:rPr kumimoji="0" lang="de-DE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mm </a:t>
            </a:r>
            <a:r>
              <a:rPr kumimoji="0" lang="de-DE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</a:t>
            </a:r>
            <a:r>
              <a:rPr kumimoji="0" lang="de-DE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2.5 mm)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2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Bias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schemes</a:t>
            </a: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3000396" cy="1624854"/>
          </a:xfrm>
          <a:prstGeom prst="rect">
            <a:avLst/>
          </a:prstGeom>
        </p:spPr>
      </p:pic>
      <p:pic>
        <p:nvPicPr>
          <p:cNvPr id="11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" y="5271857"/>
            <a:ext cx="2928958" cy="15861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57786" y="5500702"/>
            <a:ext cx="2214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Discussion started at CERN to establish a second </a:t>
            </a:r>
            <a:r>
              <a:rPr lang="en-US" sz="1200" dirty="0" err="1" smtClean="0"/>
              <a:t>x,y</a:t>
            </a:r>
            <a:r>
              <a:rPr lang="en-US" sz="1200" dirty="0" smtClean="0"/>
              <a:t> station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85818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Multi-geometry Long Pixel Sensor</a:t>
            </a:r>
            <a:endParaRPr lang="en-US" dirty="0"/>
          </a:p>
        </p:txBody>
      </p:sp>
      <p:pic>
        <p:nvPicPr>
          <p:cNvPr id="4" name="Picture 5" descr="ceramic_support"/>
          <p:cNvPicPr>
            <a:picLocks noChangeAspect="1" noChangeArrowheads="1"/>
          </p:cNvPicPr>
          <p:nvPr/>
        </p:nvPicPr>
        <p:blipFill>
          <a:blip r:embed="rId3" cstate="print"/>
          <a:srcRect l="7172" t="8318" r="13667" b="18126"/>
          <a:stretch>
            <a:fillRect/>
          </a:stretch>
        </p:blipFill>
        <p:spPr bwMode="auto">
          <a:xfrm>
            <a:off x="4439363" y="3429000"/>
            <a:ext cx="477610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4282" y="845090"/>
            <a:ext cx="81534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Originally designed only for capacitance measurements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Relatively easy to do by stitch bonding neighboring pads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 the capacitance might be too low to measure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Signal measurements make sense only if one can read at least 3 rows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Bonding at a pitch of 80/3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m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loop length ~ 5 mm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Bonding only 16 strips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 smtClean="0"/>
              <a:t>Probably more </a:t>
            </a:r>
            <a:r>
              <a:rPr lang="en-US" dirty="0" err="1" smtClean="0"/>
              <a:t>more</a:t>
            </a:r>
            <a:r>
              <a:rPr lang="en-US" dirty="0" smtClean="0"/>
              <a:t> pixel measurements </a:t>
            </a:r>
            <a:endParaRPr lang="en-US" sz="2000" dirty="0" smtClean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dirty="0" err="1" smtClean="0"/>
              <a:t>Rpoly</a:t>
            </a:r>
            <a:r>
              <a:rPr lang="en-US" dirty="0" smtClean="0"/>
              <a:t>, punch through characteristics</a:t>
            </a: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4000496" y="2631040"/>
            <a:ext cx="1673225" cy="762000"/>
            <a:chOff x="3696" y="2832"/>
            <a:chExt cx="1054" cy="480"/>
          </a:xfrm>
        </p:grpSpPr>
        <p:sp>
          <p:nvSpPr>
            <p:cNvPr id="7" name="AutoShape 5"/>
            <p:cNvSpPr>
              <a:spLocks/>
            </p:cNvSpPr>
            <p:nvPr/>
          </p:nvSpPr>
          <p:spPr bwMode="auto">
            <a:xfrm>
              <a:off x="3696" y="2832"/>
              <a:ext cx="48" cy="480"/>
            </a:xfrm>
            <a:prstGeom prst="rightBrace">
              <a:avLst>
                <a:gd name="adj1" fmla="val 83333"/>
                <a:gd name="adj2" fmla="val 50000"/>
              </a:avLst>
            </a:prstGeom>
            <a:noFill/>
            <a:ln w="38100" cap="sq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3762" y="2928"/>
              <a:ext cx="988" cy="21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FF3300"/>
                  </a:solidFill>
                </a:rPr>
                <a:t>very challenging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5000636"/>
            <a:ext cx="4265014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sym typeface="Wingdings" pitchFamily="2" charset="2"/>
              </a:rPr>
              <a:t> Test beam and/or source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285852" y="5786454"/>
            <a:ext cx="2320828" cy="461665"/>
          </a:xfrm>
          <a:prstGeom prst="rec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Help appreciated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143704" y="5929330"/>
            <a:ext cx="2000296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Bonding can be fully done at CERN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6488668"/>
            <a:ext cx="442915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Participating Institutes: CERN, FNAL?, </a:t>
            </a:r>
            <a:r>
              <a:rPr lang="en-US" dirty="0" smtClean="0">
                <a:solidFill>
                  <a:srgbClr val="C00000"/>
                </a:solidFill>
              </a:rPr>
              <a:t>??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9388" y="1202280"/>
            <a:ext cx="252222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1) Cold box + multiplexer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715008" y="2773916"/>
            <a:ext cx="225625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2) Cold box + read out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357422" y="4274114"/>
            <a:ext cx="217848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3) Probe station, cold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Strixel</a:t>
            </a:r>
            <a:r>
              <a:rPr lang="en-US" dirty="0" smtClean="0">
                <a:solidFill>
                  <a:srgbClr val="C00000"/>
                </a:solidFill>
              </a:rPr>
              <a:t> and Pitch Adapter Sensor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928671"/>
            <a:ext cx="7358114" cy="214314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Strip measurements (esp. Cap)</a:t>
            </a:r>
          </a:p>
          <a:p>
            <a:pPr lvl="1"/>
            <a:r>
              <a:rPr lang="en-US" sz="2400" dirty="0" smtClean="0"/>
              <a:t>Ramp after irradiation</a:t>
            </a:r>
          </a:p>
          <a:p>
            <a:r>
              <a:rPr lang="en-US" sz="2800" dirty="0" smtClean="0"/>
              <a:t>Irradiation</a:t>
            </a:r>
          </a:p>
          <a:p>
            <a:r>
              <a:rPr lang="en-US" sz="2800" dirty="0" smtClean="0"/>
              <a:t>CCE, Signal vs. position (laser and source)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485778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Participating Institutes: Perugia, KIT, Vienna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357950" y="785794"/>
            <a:ext cx="2000264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 qualification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Routing studies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6029286"/>
            <a:ext cx="821537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en-US" sz="2000" dirty="0" err="1" smtClean="0"/>
              <a:t>Baby_PA</a:t>
            </a:r>
            <a:r>
              <a:rPr lang="en-US" sz="2000" dirty="0" smtClean="0"/>
              <a:t> &amp; _</a:t>
            </a:r>
            <a:r>
              <a:rPr lang="en-US" sz="2000" dirty="0" err="1" smtClean="0"/>
              <a:t>strixel</a:t>
            </a:r>
            <a:r>
              <a:rPr lang="en-US" sz="2000" dirty="0" smtClean="0"/>
              <a:t>: </a:t>
            </a:r>
            <a:r>
              <a:rPr lang="en-US" sz="1100" dirty="0" smtClean="0">
                <a:hlinkClick r:id="rId2"/>
              </a:rPr>
              <a:t>http://indico.cern.ch/materialDisplay.py?contribId=7&amp;materialId=slides&amp;confId=77900</a:t>
            </a:r>
            <a:endParaRPr lang="en-US" sz="1100" dirty="0" smtClean="0"/>
          </a:p>
        </p:txBody>
      </p:sp>
      <p:pic>
        <p:nvPicPr>
          <p:cNvPr id="7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8" y="3500438"/>
            <a:ext cx="4121050" cy="2231739"/>
          </a:xfrm>
          <a:prstGeom prst="rect">
            <a:avLst/>
          </a:prstGeom>
        </p:spPr>
      </p:pic>
      <p:pic>
        <p:nvPicPr>
          <p:cNvPr id="8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273" y="4214818"/>
            <a:ext cx="2678885" cy="1571636"/>
          </a:xfrm>
          <a:prstGeom prst="rect">
            <a:avLst/>
          </a:prstGeom>
        </p:spPr>
      </p:pic>
      <p:pic>
        <p:nvPicPr>
          <p:cNvPr id="9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8" y="3786190"/>
            <a:ext cx="3813808" cy="20653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8728" y="3071810"/>
            <a:ext cx="3366434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Laser and source scan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000132"/>
          </a:xfrm>
        </p:spPr>
        <p:txBody>
          <a:bodyPr/>
          <a:lstStyle/>
          <a:p>
            <a:r>
              <a:rPr lang="en-US" dirty="0" smtClean="0"/>
              <a:t>Tentative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" y="785794"/>
            <a:ext cx="8229600" cy="5929354"/>
          </a:xfrm>
        </p:spPr>
        <p:txBody>
          <a:bodyPr>
            <a:noAutofit/>
          </a:bodyPr>
          <a:lstStyle/>
          <a:p>
            <a:r>
              <a:rPr lang="en-US" sz="2000" dirty="0" smtClean="0"/>
              <a:t>Initial Test and Campaign description September 2009</a:t>
            </a:r>
          </a:p>
          <a:p>
            <a:r>
              <a:rPr lang="en-US" sz="2000" dirty="0" smtClean="0"/>
              <a:t>We (CMS) </a:t>
            </a:r>
            <a:r>
              <a:rPr lang="en-US" sz="2000" dirty="0" smtClean="0"/>
              <a:t>started ~monthly meetings in January</a:t>
            </a:r>
          </a:p>
          <a:p>
            <a:pPr lvl="1"/>
            <a:r>
              <a:rPr lang="en-US" sz="1600" dirty="0" smtClean="0"/>
              <a:t>More iterations of measurement definitions</a:t>
            </a:r>
          </a:p>
          <a:p>
            <a:pPr lvl="2"/>
            <a:r>
              <a:rPr lang="en-US" sz="1600" dirty="0" smtClean="0"/>
              <a:t>Finalized and defined by participating institutes  themselves</a:t>
            </a:r>
          </a:p>
          <a:p>
            <a:r>
              <a:rPr lang="en-US" sz="2000" dirty="0" smtClean="0"/>
              <a:t>Final design approved by CMS: 02.02.2010</a:t>
            </a:r>
          </a:p>
          <a:p>
            <a:r>
              <a:rPr lang="en-US" sz="2000" dirty="0" smtClean="0"/>
              <a:t>Double Metal design delivered to HPK: 26.03.2010</a:t>
            </a:r>
          </a:p>
          <a:p>
            <a:r>
              <a:rPr lang="en-US" sz="2000" dirty="0" smtClean="0"/>
              <a:t>Start Delivery to CERN: </a:t>
            </a:r>
            <a:r>
              <a:rPr lang="en-US" sz="2000" dirty="0" smtClean="0">
                <a:solidFill>
                  <a:srgbClr val="00B050"/>
                </a:solidFill>
              </a:rPr>
              <a:t>End of June</a:t>
            </a:r>
          </a:p>
          <a:p>
            <a:pPr lvl="1"/>
            <a:r>
              <a:rPr lang="en-US" sz="1600" dirty="0" smtClean="0"/>
              <a:t> 6/E : 10 </a:t>
            </a:r>
            <a:r>
              <a:rPr lang="en-US" sz="1600" dirty="0" err="1" smtClean="0"/>
              <a:t>pcs</a:t>
            </a:r>
            <a:r>
              <a:rPr lang="en-US" sz="1600" dirty="0" smtClean="0"/>
              <a:t> (320 um thick) </a:t>
            </a:r>
            <a:br>
              <a:rPr lang="en-US" sz="1600" dirty="0" smtClean="0"/>
            </a:br>
            <a:r>
              <a:rPr lang="en-US" sz="1600" dirty="0" smtClean="0"/>
              <a:t> 7/E : 44 </a:t>
            </a:r>
            <a:r>
              <a:rPr lang="en-US" sz="1600" dirty="0" err="1" smtClean="0"/>
              <a:t>pcs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 8/M : 36 </a:t>
            </a:r>
            <a:r>
              <a:rPr lang="en-US" sz="1600" dirty="0" err="1" smtClean="0"/>
              <a:t>pcs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 8/E : 12 </a:t>
            </a:r>
            <a:r>
              <a:rPr lang="en-US" sz="1600" dirty="0" err="1" smtClean="0"/>
              <a:t>pcs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 9/M : 24 </a:t>
            </a:r>
            <a:r>
              <a:rPr lang="en-US" sz="1600" dirty="0" err="1" smtClean="0"/>
              <a:t>pcs</a:t>
            </a:r>
            <a:r>
              <a:rPr lang="en-US" sz="1600" dirty="0" smtClean="0"/>
              <a:t> (2nd AL, N-MCZ)</a:t>
            </a:r>
          </a:p>
          <a:p>
            <a:pPr lvl="1"/>
            <a:r>
              <a:rPr lang="en-US" sz="2000" dirty="0" smtClean="0"/>
              <a:t>Ship sensors to institutes: Beginning of July </a:t>
            </a:r>
          </a:p>
          <a:p>
            <a:r>
              <a:rPr lang="en-US" sz="2000" dirty="0" smtClean="0"/>
              <a:t>Some pieces will be shipped to Warsaw for further diode cutting</a:t>
            </a:r>
          </a:p>
          <a:p>
            <a:r>
              <a:rPr lang="en-US" sz="2000" dirty="0" smtClean="0"/>
              <a:t>First full pre-irradiation measurement (first set): August-September</a:t>
            </a:r>
          </a:p>
          <a:p>
            <a:r>
              <a:rPr lang="en-US" sz="2000" dirty="0" smtClean="0"/>
              <a:t>First Irradiation: End of September!!</a:t>
            </a:r>
          </a:p>
          <a:p>
            <a:r>
              <a:rPr lang="en-US" sz="2000" dirty="0" smtClean="0"/>
              <a:t>…</a:t>
            </a:r>
          </a:p>
          <a:p>
            <a:r>
              <a:rPr lang="en-US" sz="2000" dirty="0" smtClean="0"/>
              <a:t>End of Campaign: End of 2011    = 1.5 y of campaign</a:t>
            </a:r>
            <a:endParaRPr lang="en-US" sz="2000" dirty="0"/>
          </a:p>
          <a:p>
            <a:pPr>
              <a:buNone/>
            </a:pPr>
            <a:r>
              <a:rPr lang="en-US" sz="2000" dirty="0" smtClean="0"/>
              <a:t>			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7620" y="3286124"/>
            <a:ext cx="485350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We’ll start with the 300um FZ parts, as requested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60207" y="6488668"/>
            <a:ext cx="308379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Not all institutes are ready yet!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/>
          <a:lstStyle/>
          <a:p>
            <a:r>
              <a:rPr lang="de-DE" dirty="0" smtClean="0"/>
              <a:t>Plans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Baby_PA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Baby_Strixel</a:t>
            </a:r>
            <a:endParaRPr lang="de-DE" dirty="0"/>
          </a:p>
        </p:txBody>
      </p:sp>
      <p:sp>
        <p:nvSpPr>
          <p:cNvPr id="4" name="Rechteck 3"/>
          <p:cNvSpPr txBox="1">
            <a:spLocks noChangeArrowheads="1"/>
          </p:cNvSpPr>
          <p:nvPr/>
        </p:nvSpPr>
        <p:spPr>
          <a:xfrm>
            <a:off x="0" y="908720"/>
            <a:ext cx="9144000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8000"/>
              </a:lnSpc>
            </a:pPr>
            <a:r>
              <a:rPr lang="en-US" sz="2000" dirty="0" smtClean="0"/>
              <a:t>Irradiate with lowest and highest </a:t>
            </a:r>
            <a:r>
              <a:rPr lang="en-US" sz="2000" dirty="0" err="1" smtClean="0"/>
              <a:t>fluence</a:t>
            </a:r>
            <a:r>
              <a:rPr lang="en-US" sz="2000" dirty="0" smtClean="0"/>
              <a:t>:</a:t>
            </a:r>
          </a:p>
          <a:p>
            <a:pPr marL="0" indent="0">
              <a:lnSpc>
                <a:spcPct val="78000"/>
              </a:lnSpc>
              <a:buNone/>
            </a:pPr>
            <a:r>
              <a:rPr lang="en-US" sz="2000" dirty="0" smtClean="0"/>
              <a:t>	18 materials =&gt; 36 </a:t>
            </a:r>
            <a:r>
              <a:rPr lang="en-US" sz="2000" dirty="0" err="1" smtClean="0"/>
              <a:t>Baby_PA</a:t>
            </a:r>
            <a:r>
              <a:rPr lang="en-US" sz="2000" dirty="0" smtClean="0"/>
              <a:t> and 36 </a:t>
            </a:r>
            <a:r>
              <a:rPr lang="en-US" sz="2000" dirty="0" err="1" smtClean="0"/>
              <a:t>Baby_Strixel</a:t>
            </a:r>
            <a:endParaRPr lang="en-US" sz="2000" dirty="0" smtClean="0"/>
          </a:p>
          <a:p>
            <a:pPr>
              <a:lnSpc>
                <a:spcPct val="78000"/>
              </a:lnSpc>
            </a:pPr>
            <a:r>
              <a:rPr lang="en-US" sz="2000" dirty="0" smtClean="0">
                <a:solidFill>
                  <a:srgbClr val="00B050"/>
                </a:solidFill>
              </a:rPr>
              <a:t>Probe stations</a:t>
            </a:r>
            <a:r>
              <a:rPr lang="en-US" sz="2000" dirty="0" smtClean="0"/>
              <a:t> (all 72 sensors):</a:t>
            </a:r>
          </a:p>
          <a:p>
            <a:pPr lvl="1">
              <a:lnSpc>
                <a:spcPct val="77000"/>
              </a:lnSpc>
              <a:buFont typeface="Times New Roman" pitchFamily="18" charset="0"/>
              <a:buChar char="–"/>
            </a:pPr>
            <a:r>
              <a:rPr lang="en-US" sz="1800" dirty="0" smtClean="0"/>
              <a:t>Before irradiation: full strip characterization + 10 ramps on strips + iv/cv =&gt;  22/ 29 days</a:t>
            </a:r>
            <a:endParaRPr lang="en-US" sz="1400" dirty="0" smtClean="0"/>
          </a:p>
          <a:p>
            <a:pPr lvl="1">
              <a:lnSpc>
                <a:spcPct val="77000"/>
              </a:lnSpc>
              <a:buFont typeface="Times New Roman" pitchFamily="18" charset="0"/>
              <a:buChar char="–"/>
            </a:pPr>
            <a:r>
              <a:rPr lang="en-US" sz="1800" dirty="0" smtClean="0"/>
              <a:t>After p-irradiation: 10 ramps on strips + iv/cv =&gt; 16 / 16 days</a:t>
            </a:r>
            <a:endParaRPr lang="en-US" sz="1800" b="1" dirty="0" smtClean="0"/>
          </a:p>
          <a:p>
            <a:pPr lvl="1">
              <a:lnSpc>
                <a:spcPct val="77000"/>
              </a:lnSpc>
              <a:buFont typeface="Times New Roman" pitchFamily="18" charset="0"/>
              <a:buChar char="–"/>
            </a:pPr>
            <a:r>
              <a:rPr lang="en-US" sz="1800" dirty="0" smtClean="0"/>
              <a:t>After n-irradiation: 10 ramps on strips + iv/cv =&gt; 16 / 16 days</a:t>
            </a:r>
          </a:p>
          <a:p>
            <a:pPr>
              <a:lnSpc>
                <a:spcPct val="78000"/>
              </a:lnSpc>
            </a:pP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Bonding</a:t>
            </a:r>
            <a:r>
              <a:rPr lang="en-US" sz="2000" dirty="0" smtClean="0"/>
              <a:t>:</a:t>
            </a:r>
          </a:p>
          <a:p>
            <a:pPr lvl="1">
              <a:lnSpc>
                <a:spcPct val="77000"/>
              </a:lnSpc>
              <a:buFont typeface="Times New Roman" pitchFamily="18" charset="0"/>
              <a:buChar char="–"/>
            </a:pPr>
            <a:r>
              <a:rPr lang="en-US" sz="1800" dirty="0" smtClean="0"/>
              <a:t>Needed three times: before, p-</a:t>
            </a:r>
            <a:r>
              <a:rPr lang="en-US" sz="1800" dirty="0" err="1" smtClean="0"/>
              <a:t>irr</a:t>
            </a:r>
            <a:r>
              <a:rPr lang="en-US" sz="1800" dirty="0" smtClean="0"/>
              <a:t>, n-</a:t>
            </a:r>
            <a:r>
              <a:rPr lang="en-US" sz="1800" dirty="0" err="1" smtClean="0"/>
              <a:t>irr</a:t>
            </a:r>
            <a:r>
              <a:rPr lang="en-US" sz="1800" dirty="0" smtClean="0"/>
              <a:t>  =&gt; assume 1h per sensor ???</a:t>
            </a:r>
            <a:endParaRPr lang="en-US" sz="1600" dirty="0" smtClean="0">
              <a:sym typeface="Wingdings" pitchFamily="2" charset="2"/>
            </a:endParaRPr>
          </a:p>
        </p:txBody>
      </p:sp>
      <p:grpSp>
        <p:nvGrpSpPr>
          <p:cNvPr id="3" name="Gruppieren 16"/>
          <p:cNvGrpSpPr/>
          <p:nvPr/>
        </p:nvGrpSpPr>
        <p:grpSpPr>
          <a:xfrm>
            <a:off x="179512" y="5713060"/>
            <a:ext cx="2191824" cy="939138"/>
            <a:chOff x="323528" y="5589240"/>
            <a:chExt cx="2191824" cy="939138"/>
          </a:xfrm>
        </p:grpSpPr>
        <p:sp>
          <p:nvSpPr>
            <p:cNvPr id="13" name="Ellipse 12"/>
            <p:cNvSpPr/>
            <p:nvPr/>
          </p:nvSpPr>
          <p:spPr>
            <a:xfrm>
              <a:off x="323528" y="5589240"/>
              <a:ext cx="190400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4" name="Ellipse 13"/>
            <p:cNvSpPr/>
            <p:nvPr/>
          </p:nvSpPr>
          <p:spPr>
            <a:xfrm>
              <a:off x="323528" y="5949280"/>
              <a:ext cx="190400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Ellipse 14"/>
            <p:cNvSpPr/>
            <p:nvPr/>
          </p:nvSpPr>
          <p:spPr>
            <a:xfrm>
              <a:off x="323528" y="6309320"/>
              <a:ext cx="190400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683568" y="5605048"/>
              <a:ext cx="183178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>
                  <a:solidFill>
                    <a:srgbClr val="00B050"/>
                  </a:solidFill>
                </a:rPr>
                <a:t>Before</a:t>
              </a:r>
              <a:r>
                <a:rPr lang="de-DE" dirty="0" smtClean="0">
                  <a:solidFill>
                    <a:srgbClr val="00B050"/>
                  </a:solidFill>
                </a:rPr>
                <a:t> </a:t>
              </a:r>
              <a:r>
                <a:rPr lang="de-DE" dirty="0" err="1" smtClean="0">
                  <a:solidFill>
                    <a:srgbClr val="00B050"/>
                  </a:solidFill>
                </a:rPr>
                <a:t>irradiation</a:t>
              </a:r>
              <a:endParaRPr lang="de-DE" dirty="0" smtClean="0">
                <a:solidFill>
                  <a:srgbClr val="00B050"/>
                </a:solidFill>
              </a:endParaRPr>
            </a:p>
            <a:p>
              <a:r>
                <a:rPr lang="de-DE" dirty="0" smtClean="0">
                  <a:solidFill>
                    <a:srgbClr val="00B050"/>
                  </a:solidFill>
                </a:rPr>
                <a:t>P-irradiation</a:t>
              </a:r>
            </a:p>
            <a:p>
              <a:r>
                <a:rPr lang="de-DE" dirty="0" smtClean="0">
                  <a:solidFill>
                    <a:srgbClr val="00B050"/>
                  </a:solidFill>
                </a:rPr>
                <a:t>N-irradiation</a:t>
              </a:r>
              <a:endParaRPr lang="de-DE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6" name="Gruppieren 47"/>
          <p:cNvGrpSpPr/>
          <p:nvPr/>
        </p:nvGrpSpPr>
        <p:grpSpPr>
          <a:xfrm>
            <a:off x="637184" y="4322048"/>
            <a:ext cx="3790800" cy="1339200"/>
            <a:chOff x="637184" y="4322048"/>
            <a:chExt cx="3790800" cy="1339200"/>
          </a:xfrm>
        </p:grpSpPr>
        <p:sp>
          <p:nvSpPr>
            <p:cNvPr id="5" name="Rechteck 4"/>
            <p:cNvSpPr>
              <a:spLocks noChangeAspect="1"/>
            </p:cNvSpPr>
            <p:nvPr/>
          </p:nvSpPr>
          <p:spPr>
            <a:xfrm>
              <a:off x="637184" y="4322048"/>
              <a:ext cx="3790800" cy="1339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PA</a:t>
              </a:r>
              <a:endParaRPr lang="de-DE" dirty="0"/>
            </a:p>
          </p:txBody>
        </p:sp>
        <p:cxnSp>
          <p:nvCxnSpPr>
            <p:cNvPr id="9" name="Gerade Verbindung 8"/>
            <p:cNvCxnSpPr/>
            <p:nvPr/>
          </p:nvCxnSpPr>
          <p:spPr>
            <a:xfrm>
              <a:off x="755576" y="4394056"/>
              <a:ext cx="0" cy="11521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>
              <a:off x="827584" y="4394056"/>
              <a:ext cx="0" cy="57606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>
              <a:off x="827584" y="4970120"/>
              <a:ext cx="0" cy="576064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>
              <a:off x="3779912" y="4322048"/>
              <a:ext cx="648072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flipH="1">
              <a:off x="3779912" y="5258152"/>
              <a:ext cx="648072" cy="403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>
              <a:off x="4283968" y="4682088"/>
              <a:ext cx="0" cy="576064"/>
            </a:xfrm>
            <a:prstGeom prst="line">
              <a:avLst/>
            </a:prstGeom>
            <a:ln w="38100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/>
          </p:nvCxnSpPr>
          <p:spPr>
            <a:xfrm>
              <a:off x="4139952" y="4682088"/>
              <a:ext cx="0" cy="576064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34"/>
          <p:cNvGrpSpPr/>
          <p:nvPr/>
        </p:nvGrpSpPr>
        <p:grpSpPr>
          <a:xfrm>
            <a:off x="266328" y="3286124"/>
            <a:ext cx="3613557" cy="375526"/>
            <a:chOff x="3923928" y="6005802"/>
            <a:chExt cx="3613557" cy="375526"/>
          </a:xfrm>
        </p:grpSpPr>
        <p:cxnSp>
          <p:nvCxnSpPr>
            <p:cNvPr id="25" name="Gerade Verbindung 24"/>
            <p:cNvCxnSpPr/>
            <p:nvPr/>
          </p:nvCxnSpPr>
          <p:spPr>
            <a:xfrm>
              <a:off x="4066277" y="6005802"/>
              <a:ext cx="0" cy="369461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/>
          </p:nvCxnSpPr>
          <p:spPr>
            <a:xfrm>
              <a:off x="3923928" y="6021288"/>
              <a:ext cx="0" cy="339844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feld 33"/>
            <p:cNvSpPr txBox="1"/>
            <p:nvPr/>
          </p:nvSpPr>
          <p:spPr>
            <a:xfrm>
              <a:off x="4139952" y="6011996"/>
              <a:ext cx="3397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Each</a:t>
              </a:r>
              <a:r>
                <a:rPr lang="de-D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 time 64 </a:t>
              </a:r>
              <a:r>
                <a:rPr lang="de-DE" dirty="0" err="1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strips</a:t>
              </a:r>
              <a:r>
                <a:rPr lang="de-D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 will </a:t>
              </a:r>
              <a:r>
                <a:rPr lang="de-DE" dirty="0" err="1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be</a:t>
              </a:r>
              <a:r>
                <a:rPr lang="de-D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de-DE" dirty="0" err="1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bonded</a:t>
              </a:r>
              <a:endParaRPr lang="de-DE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0" name="Gruppieren 35"/>
          <p:cNvGrpSpPr/>
          <p:nvPr/>
        </p:nvGrpSpPr>
        <p:grpSpPr>
          <a:xfrm>
            <a:off x="5044472" y="5733256"/>
            <a:ext cx="3764305" cy="939138"/>
            <a:chOff x="323528" y="5589240"/>
            <a:chExt cx="3764305" cy="939138"/>
          </a:xfrm>
        </p:grpSpPr>
        <p:sp>
          <p:nvSpPr>
            <p:cNvPr id="37" name="Ellipse 36"/>
            <p:cNvSpPr/>
            <p:nvPr/>
          </p:nvSpPr>
          <p:spPr>
            <a:xfrm>
              <a:off x="323528" y="5589240"/>
              <a:ext cx="190400" cy="2160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38" name="Ellipse 37"/>
            <p:cNvSpPr/>
            <p:nvPr/>
          </p:nvSpPr>
          <p:spPr>
            <a:xfrm>
              <a:off x="323528" y="5949280"/>
              <a:ext cx="190400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Ellipse 38"/>
            <p:cNvSpPr/>
            <p:nvPr/>
          </p:nvSpPr>
          <p:spPr>
            <a:xfrm>
              <a:off x="323528" y="6309320"/>
              <a:ext cx="190400" cy="21602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683568" y="5605048"/>
              <a:ext cx="340426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>
                  <a:solidFill>
                    <a:srgbClr val="00B050"/>
                  </a:solidFill>
                </a:rPr>
                <a:t>Before</a:t>
              </a:r>
              <a:r>
                <a:rPr lang="de-DE" dirty="0" smtClean="0">
                  <a:solidFill>
                    <a:srgbClr val="00B050"/>
                  </a:solidFill>
                </a:rPr>
                <a:t> </a:t>
              </a:r>
              <a:r>
                <a:rPr lang="de-DE" dirty="0" err="1" smtClean="0">
                  <a:solidFill>
                    <a:srgbClr val="00B050"/>
                  </a:solidFill>
                </a:rPr>
                <a:t>irradiation</a:t>
              </a:r>
              <a:r>
                <a:rPr lang="de-DE" dirty="0" smtClean="0">
                  <a:solidFill>
                    <a:srgbClr val="00B050"/>
                  </a:solidFill>
                </a:rPr>
                <a:t> </a:t>
              </a:r>
              <a:r>
                <a:rPr lang="de-D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also </a:t>
              </a:r>
              <a:r>
                <a:rPr lang="de-DE" dirty="0" err="1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for</a:t>
              </a:r>
              <a:r>
                <a:rPr lang="de-D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de-DE" dirty="0" err="1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bonding</a:t>
              </a:r>
              <a:endParaRPr lang="de-DE" dirty="0" smtClean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  <a:p>
              <a:r>
                <a:rPr lang="de-DE" dirty="0" smtClean="0">
                  <a:solidFill>
                    <a:srgbClr val="00B050"/>
                  </a:solidFill>
                </a:rPr>
                <a:t>P-irradiation </a:t>
              </a:r>
              <a:r>
                <a:rPr lang="de-D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also </a:t>
              </a:r>
              <a:r>
                <a:rPr lang="de-DE" dirty="0" err="1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for</a:t>
              </a:r>
              <a:r>
                <a:rPr lang="de-D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de-DE" dirty="0" err="1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bonding</a:t>
              </a:r>
              <a:endParaRPr lang="de-DE" dirty="0" smtClean="0">
                <a:solidFill>
                  <a:srgbClr val="00B050"/>
                </a:solidFill>
              </a:endParaRPr>
            </a:p>
            <a:p>
              <a:r>
                <a:rPr lang="de-DE" dirty="0" smtClean="0">
                  <a:solidFill>
                    <a:srgbClr val="00B050"/>
                  </a:solidFill>
                </a:rPr>
                <a:t>N-irradiation </a:t>
              </a:r>
              <a:r>
                <a:rPr lang="de-D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also </a:t>
              </a:r>
              <a:r>
                <a:rPr lang="de-DE" dirty="0" err="1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for</a:t>
              </a:r>
              <a:r>
                <a:rPr lang="de-DE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de-DE" dirty="0" err="1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bonding</a:t>
              </a:r>
              <a:endParaRPr lang="de-DE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7" name="Gruppieren 46"/>
          <p:cNvGrpSpPr/>
          <p:nvPr/>
        </p:nvGrpSpPr>
        <p:grpSpPr>
          <a:xfrm>
            <a:off x="4932040" y="4005064"/>
            <a:ext cx="3790800" cy="1630800"/>
            <a:chOff x="4932040" y="4005064"/>
            <a:chExt cx="3790800" cy="1630800"/>
          </a:xfrm>
        </p:grpSpPr>
        <p:sp>
          <p:nvSpPr>
            <p:cNvPr id="7" name="Rechteck 6"/>
            <p:cNvSpPr>
              <a:spLocks noChangeAspect="1"/>
            </p:cNvSpPr>
            <p:nvPr/>
          </p:nvSpPr>
          <p:spPr>
            <a:xfrm>
              <a:off x="4932040" y="4005064"/>
              <a:ext cx="3790800" cy="16308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 smtClean="0"/>
                <a:t>Strixel</a:t>
              </a:r>
              <a:endParaRPr lang="de-DE" dirty="0"/>
            </a:p>
          </p:txBody>
        </p:sp>
        <p:cxnSp>
          <p:nvCxnSpPr>
            <p:cNvPr id="41" name="Gerade Verbindung 40"/>
            <p:cNvCxnSpPr/>
            <p:nvPr/>
          </p:nvCxnSpPr>
          <p:spPr>
            <a:xfrm>
              <a:off x="5076056" y="4221088"/>
              <a:ext cx="0" cy="11521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/>
          </p:nvCxnSpPr>
          <p:spPr>
            <a:xfrm>
              <a:off x="5148064" y="4221088"/>
              <a:ext cx="0" cy="57606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/>
          </p:nvCxnSpPr>
          <p:spPr>
            <a:xfrm>
              <a:off x="5148064" y="4797152"/>
              <a:ext cx="0" cy="576064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/>
          </p:nvCxnSpPr>
          <p:spPr>
            <a:xfrm>
              <a:off x="8604448" y="4221088"/>
              <a:ext cx="0" cy="11521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/>
            <p:nvPr/>
          </p:nvCxnSpPr>
          <p:spPr>
            <a:xfrm>
              <a:off x="8532440" y="4221088"/>
              <a:ext cx="0" cy="57606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/>
          </p:nvCxnSpPr>
          <p:spPr>
            <a:xfrm>
              <a:off x="8532440" y="4797152"/>
              <a:ext cx="0" cy="576064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285720" y="3786190"/>
            <a:ext cx="914400" cy="41433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Laser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3571868" y="4286256"/>
            <a:ext cx="571504" cy="35719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571604" y="4143380"/>
            <a:ext cx="571504" cy="35719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4572000" y="4000504"/>
            <a:ext cx="571504" cy="35719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214942" y="4071942"/>
            <a:ext cx="571504" cy="35719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857884" y="4071942"/>
            <a:ext cx="571504" cy="35719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4000496" y="5286388"/>
            <a:ext cx="285752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285852" y="4500570"/>
            <a:ext cx="285752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000628" y="4500570"/>
            <a:ext cx="285752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572132" y="4500570"/>
            <a:ext cx="285752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143636" y="4500570"/>
            <a:ext cx="285752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000496" y="4857760"/>
            <a:ext cx="285752" cy="2857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3428992" y="4572008"/>
            <a:ext cx="571504" cy="35719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1714480" y="3786190"/>
            <a:ext cx="1428760" cy="4286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Source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7000892" y="857232"/>
            <a:ext cx="2000264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 qualification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Routing studies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297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85818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Lorentz Angle Sensor </a:t>
            </a:r>
            <a:r>
              <a:rPr lang="en-US" dirty="0" err="1" smtClean="0">
                <a:solidFill>
                  <a:srgbClr val="C00000"/>
                </a:solidFill>
              </a:rPr>
              <a:t>add_baby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3714776"/>
            <a:ext cx="4748893" cy="2786058"/>
          </a:xfrm>
          <a:prstGeom prst="rect">
            <a:avLst/>
          </a:prstGeom>
        </p:spPr>
      </p:pic>
      <p:sp>
        <p:nvSpPr>
          <p:cNvPr id="5" name="Textfeld 5"/>
          <p:cNvSpPr txBox="1"/>
          <p:nvPr/>
        </p:nvSpPr>
        <p:spPr>
          <a:xfrm>
            <a:off x="4666323" y="3169507"/>
            <a:ext cx="440627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/>
              <a:t>Additional </a:t>
            </a:r>
            <a:r>
              <a:rPr lang="de-DE" sz="1600" dirty="0" err="1" smtClean="0"/>
              <a:t>minisensor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64 </a:t>
            </a:r>
            <a:r>
              <a:rPr lang="de-DE" sz="1600" dirty="0" err="1" smtClean="0"/>
              <a:t>strips</a:t>
            </a:r>
            <a:endParaRPr lang="de-DE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/>
              <a:t>80um </a:t>
            </a:r>
            <a:r>
              <a:rPr lang="de-DE" sz="1600" dirty="0" err="1" smtClean="0"/>
              <a:t>pitch</a:t>
            </a:r>
            <a:r>
              <a:rPr lang="de-DE" sz="1600" dirty="0" smtClean="0"/>
              <a:t>;  18um </a:t>
            </a:r>
            <a:r>
              <a:rPr lang="de-DE" sz="1600" dirty="0" err="1" smtClean="0"/>
              <a:t>implant</a:t>
            </a:r>
            <a:r>
              <a:rPr lang="de-DE" sz="1600" dirty="0" smtClean="0"/>
              <a:t>;  31um </a:t>
            </a:r>
            <a:r>
              <a:rPr lang="de-DE" sz="1600" dirty="0" err="1" smtClean="0"/>
              <a:t>alu</a:t>
            </a:r>
            <a:endParaRPr lang="de-DE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/>
              <a:t>AC-Pad: 150um x 50um;  DC-Pad: 85um x 38um</a:t>
            </a:r>
            <a:endParaRPr lang="de-DE" sz="1600" dirty="0"/>
          </a:p>
        </p:txBody>
      </p:sp>
      <p:pic>
        <p:nvPicPr>
          <p:cNvPr id="6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326365"/>
            <a:ext cx="4315224" cy="2531635"/>
          </a:xfrm>
          <a:prstGeom prst="rect">
            <a:avLst/>
          </a:prstGeom>
        </p:spPr>
      </p:pic>
      <p:sp>
        <p:nvSpPr>
          <p:cNvPr id="7" name="Textfeld 3"/>
          <p:cNvSpPr txBox="1"/>
          <p:nvPr/>
        </p:nvSpPr>
        <p:spPr>
          <a:xfrm>
            <a:off x="7215206" y="4059800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P-type</a:t>
            </a:r>
            <a:endParaRPr lang="de-DE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57158" y="688987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Lorentz Angle for different </a:t>
            </a:r>
            <a:r>
              <a:rPr lang="en-US" sz="2800" dirty="0" err="1" smtClean="0"/>
              <a:t>fluences</a:t>
            </a:r>
            <a:r>
              <a:rPr lang="en-US" sz="2800" dirty="0" smtClean="0"/>
              <a:t>, temperatures, voltages, B-fields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Irradiation cross-calibration</a:t>
            </a:r>
          </a:p>
          <a:p>
            <a:pPr marL="914400" lvl="1" indent="-514350"/>
            <a:r>
              <a:rPr lang="en-US" sz="2400" dirty="0" smtClean="0"/>
              <a:t>Neutrons Louvain</a:t>
            </a:r>
            <a:r>
              <a:rPr lang="en-US" sz="2400" dirty="0" smtClean="0"/>
              <a:t>!!!</a:t>
            </a:r>
          </a:p>
          <a:p>
            <a:pPr marL="914400" lvl="1" indent="-514350"/>
            <a:r>
              <a:rPr lang="en-US" sz="2400" dirty="0" smtClean="0"/>
              <a:t>Neutron Vienna???</a:t>
            </a:r>
            <a:endParaRPr lang="en-US" sz="2400" dirty="0" smtClean="0"/>
          </a:p>
          <a:p>
            <a:pPr marL="914400" lvl="1" indent="-514350"/>
            <a:r>
              <a:rPr lang="en-US" sz="2400" dirty="0" smtClean="0"/>
              <a:t>Protons Catania???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488668"/>
            <a:ext cx="446878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Participating Institutes: KIT, Louvain, Perugia?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929454" y="1714488"/>
            <a:ext cx="2071702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Lorentz angle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600" dirty="0" err="1" smtClean="0">
                <a:solidFill>
                  <a:schemeClr val="tx1"/>
                </a:solidFill>
              </a:rPr>
              <a:t>Irrad</a:t>
            </a:r>
            <a:r>
              <a:rPr lang="en-US" sz="1600" dirty="0" smtClean="0">
                <a:solidFill>
                  <a:schemeClr val="tx1"/>
                </a:solidFill>
              </a:rPr>
              <a:t>. cross calibration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/>
          <a:p>
            <a:r>
              <a:rPr lang="en-US" dirty="0" smtClean="0"/>
              <a:t>Lorentz Angle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7232"/>
            <a:ext cx="8229600" cy="4525963"/>
          </a:xfrm>
        </p:spPr>
        <p:txBody>
          <a:bodyPr/>
          <a:lstStyle/>
          <a:p>
            <a:r>
              <a:rPr lang="en-US" dirty="0" smtClean="0"/>
              <a:t>Measure displacement for different fields 		(up to 10 T), temperatures, voltages</a:t>
            </a:r>
          </a:p>
          <a:p>
            <a:pPr lvl="1"/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357430"/>
            <a:ext cx="5203213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4"/>
          <p:cNvGrpSpPr/>
          <p:nvPr/>
        </p:nvGrpSpPr>
        <p:grpSpPr>
          <a:xfrm>
            <a:off x="214282" y="2500306"/>
            <a:ext cx="3467100" cy="3048000"/>
            <a:chOff x="5568950" y="2020888"/>
            <a:chExt cx="3467100" cy="3048000"/>
          </a:xfrm>
        </p:grpSpPr>
        <p:sp>
          <p:nvSpPr>
            <p:cNvPr id="6" name="Oval 4"/>
            <p:cNvSpPr>
              <a:spLocks noChangeAspect="1" noChangeArrowheads="1"/>
            </p:cNvSpPr>
            <p:nvPr/>
          </p:nvSpPr>
          <p:spPr bwMode="auto">
            <a:xfrm>
              <a:off x="5645150" y="2179638"/>
              <a:ext cx="2627313" cy="262731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5822950" y="3067050"/>
              <a:ext cx="223202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6786563" y="3024188"/>
              <a:ext cx="261937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7167563" y="3024188"/>
              <a:ext cx="261937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6024563" y="3024188"/>
              <a:ext cx="261937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6405563" y="3024188"/>
              <a:ext cx="261937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7548563" y="3024188"/>
              <a:ext cx="261937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31"/>
            <p:cNvSpPr>
              <a:spLocks noChangeShapeType="1"/>
            </p:cNvSpPr>
            <p:nvPr/>
          </p:nvSpPr>
          <p:spPr bwMode="auto">
            <a:xfrm>
              <a:off x="7897813" y="5038725"/>
              <a:ext cx="360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32"/>
            <p:cNvSpPr txBox="1">
              <a:spLocks noChangeArrowheads="1"/>
            </p:cNvSpPr>
            <p:nvPr/>
          </p:nvSpPr>
          <p:spPr bwMode="auto">
            <a:xfrm>
              <a:off x="7854950" y="4770438"/>
              <a:ext cx="42386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000"/>
                <a:t>1cm</a:t>
              </a:r>
            </a:p>
          </p:txBody>
        </p:sp>
        <p:sp>
          <p:nvSpPr>
            <p:cNvPr id="15" name="Text Box 33"/>
            <p:cNvSpPr txBox="1">
              <a:spLocks noChangeArrowheads="1"/>
            </p:cNvSpPr>
            <p:nvPr/>
          </p:nvSpPr>
          <p:spPr bwMode="auto">
            <a:xfrm>
              <a:off x="7972425" y="2543175"/>
              <a:ext cx="10636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400"/>
                <a:t>TOP-6APV</a:t>
              </a:r>
            </a:p>
          </p:txBody>
        </p:sp>
        <p:sp>
          <p:nvSpPr>
            <p:cNvPr id="16" name="Line 34"/>
            <p:cNvSpPr>
              <a:spLocks noChangeShapeType="1"/>
            </p:cNvSpPr>
            <p:nvPr/>
          </p:nvSpPr>
          <p:spPr bwMode="auto">
            <a:xfrm>
              <a:off x="6035675" y="2924175"/>
              <a:ext cx="17764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35"/>
            <p:cNvSpPr txBox="1">
              <a:spLocks noChangeArrowheads="1"/>
            </p:cNvSpPr>
            <p:nvPr/>
          </p:nvSpPr>
          <p:spPr bwMode="auto">
            <a:xfrm>
              <a:off x="6421438" y="2708275"/>
              <a:ext cx="598487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000" dirty="0"/>
                <a:t>4,95cm</a:t>
              </a:r>
            </a:p>
          </p:txBody>
        </p:sp>
        <p:sp>
          <p:nvSpPr>
            <p:cNvPr id="18" name="Line 36"/>
            <p:cNvSpPr>
              <a:spLocks noChangeShapeType="1"/>
            </p:cNvSpPr>
            <p:nvPr/>
          </p:nvSpPr>
          <p:spPr bwMode="auto">
            <a:xfrm>
              <a:off x="8378825" y="3028950"/>
              <a:ext cx="0" cy="450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7"/>
            <p:cNvSpPr>
              <a:spLocks noChangeShapeType="1"/>
            </p:cNvSpPr>
            <p:nvPr/>
          </p:nvSpPr>
          <p:spPr bwMode="auto">
            <a:xfrm>
              <a:off x="6954838" y="2020888"/>
              <a:ext cx="0" cy="3048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38"/>
            <p:cNvSpPr>
              <a:spLocks noChangeShapeType="1"/>
            </p:cNvSpPr>
            <p:nvPr/>
          </p:nvSpPr>
          <p:spPr bwMode="auto">
            <a:xfrm>
              <a:off x="5568950" y="3475038"/>
              <a:ext cx="2895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39"/>
            <p:cNvSpPr txBox="1">
              <a:spLocks noChangeArrowheads="1"/>
            </p:cNvSpPr>
            <p:nvPr/>
          </p:nvSpPr>
          <p:spPr bwMode="auto">
            <a:xfrm>
              <a:off x="8388350" y="3141663"/>
              <a:ext cx="5984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000"/>
                <a:t>1.25cm</a:t>
              </a:r>
            </a:p>
          </p:txBody>
        </p:sp>
        <p:sp>
          <p:nvSpPr>
            <p:cNvPr id="22" name="Oval 40"/>
            <p:cNvSpPr>
              <a:spLocks noChangeArrowheads="1"/>
            </p:cNvSpPr>
            <p:nvPr/>
          </p:nvSpPr>
          <p:spPr bwMode="auto">
            <a:xfrm>
              <a:off x="7169150" y="2408238"/>
              <a:ext cx="228600" cy="228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41"/>
            <p:cNvSpPr>
              <a:spLocks noChangeArrowheads="1"/>
            </p:cNvSpPr>
            <p:nvPr/>
          </p:nvSpPr>
          <p:spPr bwMode="auto">
            <a:xfrm>
              <a:off x="7267575" y="2506663"/>
              <a:ext cx="36513" cy="3651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42"/>
            <p:cNvSpPr txBox="1">
              <a:spLocks noChangeArrowheads="1"/>
            </p:cNvSpPr>
            <p:nvPr/>
          </p:nvSpPr>
          <p:spPr bwMode="auto">
            <a:xfrm>
              <a:off x="7305675" y="2495550"/>
              <a:ext cx="3032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400"/>
                <a:t>B</a:t>
              </a:r>
            </a:p>
          </p:txBody>
        </p:sp>
        <p:sp>
          <p:nvSpPr>
            <p:cNvPr id="25" name="Line 43"/>
            <p:cNvSpPr>
              <a:spLocks noChangeShapeType="1"/>
            </p:cNvSpPr>
            <p:nvPr/>
          </p:nvSpPr>
          <p:spPr bwMode="auto">
            <a:xfrm flipH="1">
              <a:off x="8027988" y="2781300"/>
              <a:ext cx="360362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" name="Rectangle 44"/>
            <p:cNvSpPr>
              <a:spLocks noChangeArrowheads="1"/>
            </p:cNvSpPr>
            <p:nvPr/>
          </p:nvSpPr>
          <p:spPr bwMode="auto">
            <a:xfrm>
              <a:off x="6119813" y="3249613"/>
              <a:ext cx="71437" cy="32385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Rectangle 45"/>
            <p:cNvSpPr>
              <a:spLocks noChangeArrowheads="1"/>
            </p:cNvSpPr>
            <p:nvPr/>
          </p:nvSpPr>
          <p:spPr bwMode="auto">
            <a:xfrm>
              <a:off x="6516688" y="3249613"/>
              <a:ext cx="71437" cy="32385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8" name="Rectangle 46"/>
            <p:cNvSpPr>
              <a:spLocks noChangeArrowheads="1"/>
            </p:cNvSpPr>
            <p:nvPr/>
          </p:nvSpPr>
          <p:spPr bwMode="auto">
            <a:xfrm>
              <a:off x="6875463" y="3249613"/>
              <a:ext cx="71437" cy="32385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" name="Rectangle 47"/>
            <p:cNvSpPr>
              <a:spLocks noChangeArrowheads="1"/>
            </p:cNvSpPr>
            <p:nvPr/>
          </p:nvSpPr>
          <p:spPr bwMode="auto">
            <a:xfrm>
              <a:off x="7272338" y="3249613"/>
              <a:ext cx="71437" cy="32385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" name="Rectangle 48"/>
            <p:cNvSpPr>
              <a:spLocks noChangeArrowheads="1"/>
            </p:cNvSpPr>
            <p:nvPr/>
          </p:nvSpPr>
          <p:spPr bwMode="auto">
            <a:xfrm>
              <a:off x="7632700" y="3249613"/>
              <a:ext cx="71438" cy="32385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Freeform 52"/>
            <p:cNvSpPr>
              <a:spLocks/>
            </p:cNvSpPr>
            <p:nvPr/>
          </p:nvSpPr>
          <p:spPr bwMode="auto">
            <a:xfrm>
              <a:off x="6113463" y="3573463"/>
              <a:ext cx="727075" cy="971550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72" y="340"/>
                </a:cxn>
                <a:cxn ang="0">
                  <a:pos x="458" y="612"/>
                </a:cxn>
              </a:cxnLst>
              <a:rect l="0" t="0" r="r" b="b"/>
              <a:pathLst>
                <a:path w="458" h="612">
                  <a:moveTo>
                    <a:pt x="27" y="0"/>
                  </a:moveTo>
                  <a:cubicBezTo>
                    <a:pt x="13" y="119"/>
                    <a:pt x="0" y="238"/>
                    <a:pt x="72" y="340"/>
                  </a:cubicBezTo>
                  <a:cubicBezTo>
                    <a:pt x="144" y="442"/>
                    <a:pt x="394" y="548"/>
                    <a:pt x="458" y="612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2" name="Freeform 53"/>
            <p:cNvSpPr>
              <a:spLocks/>
            </p:cNvSpPr>
            <p:nvPr/>
          </p:nvSpPr>
          <p:spPr bwMode="auto">
            <a:xfrm flipH="1">
              <a:off x="6977063" y="3573463"/>
              <a:ext cx="727075" cy="971550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72" y="340"/>
                </a:cxn>
                <a:cxn ang="0">
                  <a:pos x="458" y="612"/>
                </a:cxn>
              </a:cxnLst>
              <a:rect l="0" t="0" r="r" b="b"/>
              <a:pathLst>
                <a:path w="458" h="612">
                  <a:moveTo>
                    <a:pt x="27" y="0"/>
                  </a:moveTo>
                  <a:cubicBezTo>
                    <a:pt x="13" y="119"/>
                    <a:pt x="0" y="238"/>
                    <a:pt x="72" y="340"/>
                  </a:cubicBezTo>
                  <a:cubicBezTo>
                    <a:pt x="144" y="442"/>
                    <a:pt x="394" y="548"/>
                    <a:pt x="458" y="612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3" name="Freeform 54"/>
            <p:cNvSpPr>
              <a:spLocks/>
            </p:cNvSpPr>
            <p:nvPr/>
          </p:nvSpPr>
          <p:spPr bwMode="auto">
            <a:xfrm>
              <a:off x="6497638" y="3573463"/>
              <a:ext cx="379412" cy="900112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4" y="227"/>
                </a:cxn>
                <a:cxn ang="0">
                  <a:pos x="239" y="567"/>
                </a:cxn>
              </a:cxnLst>
              <a:rect l="0" t="0" r="r" b="b"/>
              <a:pathLst>
                <a:path w="239" h="567">
                  <a:moveTo>
                    <a:pt x="34" y="0"/>
                  </a:moveTo>
                  <a:cubicBezTo>
                    <a:pt x="17" y="66"/>
                    <a:pt x="0" y="133"/>
                    <a:pt x="34" y="227"/>
                  </a:cubicBezTo>
                  <a:cubicBezTo>
                    <a:pt x="68" y="321"/>
                    <a:pt x="153" y="444"/>
                    <a:pt x="239" y="567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4" name="Freeform 55"/>
            <p:cNvSpPr>
              <a:spLocks/>
            </p:cNvSpPr>
            <p:nvPr/>
          </p:nvSpPr>
          <p:spPr bwMode="auto">
            <a:xfrm flipH="1">
              <a:off x="6964363" y="3573463"/>
              <a:ext cx="379412" cy="900112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4" y="227"/>
                </a:cxn>
                <a:cxn ang="0">
                  <a:pos x="239" y="567"/>
                </a:cxn>
              </a:cxnLst>
              <a:rect l="0" t="0" r="r" b="b"/>
              <a:pathLst>
                <a:path w="239" h="567">
                  <a:moveTo>
                    <a:pt x="34" y="0"/>
                  </a:moveTo>
                  <a:cubicBezTo>
                    <a:pt x="17" y="66"/>
                    <a:pt x="0" y="133"/>
                    <a:pt x="34" y="227"/>
                  </a:cubicBezTo>
                  <a:cubicBezTo>
                    <a:pt x="68" y="321"/>
                    <a:pt x="153" y="444"/>
                    <a:pt x="239" y="567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5" name="Line 57"/>
            <p:cNvSpPr>
              <a:spLocks noChangeShapeType="1"/>
            </p:cNvSpPr>
            <p:nvPr/>
          </p:nvSpPr>
          <p:spPr bwMode="auto">
            <a:xfrm>
              <a:off x="6911975" y="3573463"/>
              <a:ext cx="0" cy="9001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0" y="5643578"/>
            <a:ext cx="4357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5-6 sensors from same technology irradiated to different </a:t>
            </a:r>
            <a:r>
              <a:rPr lang="en-US" dirty="0" err="1" smtClean="0"/>
              <a:t>fluences</a:t>
            </a:r>
            <a:r>
              <a:rPr lang="en-US" dirty="0" smtClean="0"/>
              <a:t> on one hybrid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4429124" y="5929330"/>
            <a:ext cx="442915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en-US" sz="2400" dirty="0" err="1" smtClean="0"/>
              <a:t>Lorentzangle</a:t>
            </a:r>
            <a:r>
              <a:rPr lang="en-US" sz="2400" dirty="0" smtClean="0"/>
              <a:t>: </a:t>
            </a:r>
            <a:r>
              <a:rPr lang="en-US" sz="1200" dirty="0" smtClean="0">
                <a:hlinkClick r:id="rId3"/>
              </a:rPr>
              <a:t>http://indico.cern.ch/conferenceDisplay.py?confId=77903</a:t>
            </a:r>
            <a:endParaRPr lang="en-US" sz="1200" dirty="0" smtClean="0"/>
          </a:p>
        </p:txBody>
      </p:sp>
      <p:sp>
        <p:nvSpPr>
          <p:cNvPr id="38" name="TextBox 37"/>
          <p:cNvSpPr txBox="1"/>
          <p:nvPr/>
        </p:nvSpPr>
        <p:spPr>
          <a:xfrm>
            <a:off x="0" y="6429396"/>
            <a:ext cx="278101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Participating Institutes: KIT</a:t>
            </a:r>
            <a:endParaRPr lang="en-US" dirty="0"/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7215206" y="1500174"/>
            <a:ext cx="1714544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Lorentz angle</a:t>
            </a:r>
            <a:endParaRPr kumimoji="0" lang="en-US" sz="1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Hall Structure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0174"/>
            <a:ext cx="8229600" cy="4525963"/>
          </a:xfrm>
        </p:spPr>
        <p:txBody>
          <a:bodyPr/>
          <a:lstStyle/>
          <a:p>
            <a:pPr lvl="1"/>
            <a:r>
              <a:rPr lang="en-US" dirty="0" smtClean="0"/>
              <a:t>Resistivity</a:t>
            </a:r>
          </a:p>
          <a:p>
            <a:pPr lvl="1"/>
            <a:r>
              <a:rPr lang="en-US" dirty="0" smtClean="0"/>
              <a:t>Photoconductivity</a:t>
            </a:r>
          </a:p>
          <a:p>
            <a:pPr lvl="1"/>
            <a:r>
              <a:rPr lang="en-US" dirty="0" smtClean="0"/>
              <a:t>Trapping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Radiation levels to be defined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302749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Participating Institutes: Vilnius</a:t>
            </a:r>
            <a:endParaRPr lang="en-US" dirty="0"/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2" cstate="print"/>
          <a:srcRect l="29911" t="17857" r="38393" b="12857"/>
          <a:stretch>
            <a:fillRect/>
          </a:stretch>
        </p:blipFill>
        <p:spPr bwMode="auto">
          <a:xfrm>
            <a:off x="5222256" y="1571612"/>
            <a:ext cx="3921743" cy="5357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C00000"/>
                </a:solidFill>
              </a:rPr>
              <a:t>SIMS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Surface characteristics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283353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Participating Institutes: ????</a:t>
            </a:r>
            <a:endParaRPr lang="en-US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 l="9375" t="30714" b="22143"/>
          <a:stretch>
            <a:fillRect/>
          </a:stretch>
        </p:blipFill>
        <p:spPr bwMode="auto">
          <a:xfrm>
            <a:off x="500034" y="2857496"/>
            <a:ext cx="8072462" cy="262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5721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Pixel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785794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Pixels will be bonded to PSI46 RIC chips, then irradiated</a:t>
            </a:r>
          </a:p>
          <a:p>
            <a:pPr lvl="1"/>
            <a:r>
              <a:rPr lang="en-US" sz="2000" dirty="0" smtClean="0"/>
              <a:t>Pixel readout system needed</a:t>
            </a:r>
          </a:p>
          <a:p>
            <a:pPr lvl="1"/>
            <a:r>
              <a:rPr lang="en-US" sz="2000" dirty="0" smtClean="0"/>
              <a:t>CCE</a:t>
            </a:r>
          </a:p>
        </p:txBody>
      </p:sp>
      <p:pic>
        <p:nvPicPr>
          <p:cNvPr id="4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403" y="4214818"/>
            <a:ext cx="2248531" cy="2269089"/>
          </a:xfrm>
          <a:prstGeom prst="rect">
            <a:avLst/>
          </a:prstGeom>
        </p:spPr>
      </p:pic>
      <p:pic>
        <p:nvPicPr>
          <p:cNvPr id="5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866" y="4073148"/>
            <a:ext cx="2745480" cy="2770610"/>
          </a:xfrm>
          <a:prstGeom prst="rect">
            <a:avLst/>
          </a:prstGeom>
        </p:spPr>
      </p:pic>
      <p:sp>
        <p:nvSpPr>
          <p:cNvPr id="6" name="Textfeld 7"/>
          <p:cNvSpPr txBox="1"/>
          <p:nvPr/>
        </p:nvSpPr>
        <p:spPr>
          <a:xfrm>
            <a:off x="71406" y="2139727"/>
            <a:ext cx="4827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/>
            <a:r>
              <a:rPr lang="de-DE" sz="1600" dirty="0" smtClean="0"/>
              <a:t>6 </a:t>
            </a:r>
            <a:r>
              <a:rPr lang="de-DE" sz="1600" dirty="0" err="1" smtClean="0"/>
              <a:t>structures</a:t>
            </a:r>
            <a:r>
              <a:rPr lang="de-DE" sz="1600" dirty="0" smtClean="0"/>
              <a:t>:  </a:t>
            </a:r>
            <a:r>
              <a:rPr lang="de-DE" sz="1600" dirty="0" err="1" smtClean="0"/>
              <a:t>BPix</a:t>
            </a:r>
            <a:r>
              <a:rPr lang="de-DE" sz="1600" dirty="0" smtClean="0"/>
              <a:t> A, </a:t>
            </a:r>
            <a:r>
              <a:rPr lang="de-DE" sz="1600" dirty="0" err="1" smtClean="0"/>
              <a:t>BPix</a:t>
            </a:r>
            <a:r>
              <a:rPr lang="de-DE" sz="1600" dirty="0" smtClean="0"/>
              <a:t> </a:t>
            </a:r>
            <a:r>
              <a:rPr lang="de-DE" sz="1600" dirty="0"/>
              <a:t>B</a:t>
            </a:r>
            <a:r>
              <a:rPr lang="de-DE" sz="1600" dirty="0" smtClean="0"/>
              <a:t>, </a:t>
            </a:r>
            <a:r>
              <a:rPr lang="de-DE" sz="1600" dirty="0" err="1" smtClean="0"/>
              <a:t>BPix</a:t>
            </a:r>
            <a:r>
              <a:rPr lang="de-DE" sz="1600" dirty="0" smtClean="0"/>
              <a:t> C, </a:t>
            </a:r>
            <a:r>
              <a:rPr lang="de-DE" sz="1600" dirty="0" err="1" smtClean="0"/>
              <a:t>BPix</a:t>
            </a:r>
            <a:r>
              <a:rPr lang="de-DE" sz="1600" dirty="0" smtClean="0"/>
              <a:t> D, </a:t>
            </a:r>
            <a:r>
              <a:rPr lang="de-DE" sz="1600" dirty="0" err="1" smtClean="0"/>
              <a:t>FPix</a:t>
            </a:r>
            <a:r>
              <a:rPr lang="de-DE" sz="1600" dirty="0" smtClean="0"/>
              <a:t> E, </a:t>
            </a:r>
            <a:r>
              <a:rPr lang="de-DE" sz="1600" dirty="0" err="1" smtClean="0"/>
              <a:t>FPix</a:t>
            </a:r>
            <a:r>
              <a:rPr lang="de-DE" sz="1600" dirty="0" smtClean="0"/>
              <a:t> F</a:t>
            </a:r>
          </a:p>
          <a:p>
            <a:pPr marL="285750" indent="-285750"/>
            <a:r>
              <a:rPr lang="de-DE" sz="1600" dirty="0" smtClean="0"/>
              <a:t>Size: 10420um x 10120um</a:t>
            </a:r>
            <a:endParaRPr lang="de-DE" sz="1600" dirty="0"/>
          </a:p>
        </p:txBody>
      </p:sp>
      <p:pic>
        <p:nvPicPr>
          <p:cNvPr id="7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6" y="2634182"/>
            <a:ext cx="2745480" cy="1610705"/>
          </a:xfrm>
          <a:prstGeom prst="rect">
            <a:avLst/>
          </a:prstGeom>
        </p:spPr>
      </p:pic>
      <p:sp>
        <p:nvSpPr>
          <p:cNvPr id="8" name="Textfeld 4"/>
          <p:cNvSpPr txBox="1"/>
          <p:nvPr/>
        </p:nvSpPr>
        <p:spPr>
          <a:xfrm>
            <a:off x="7786679" y="3643314"/>
            <a:ext cx="1357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FPix</a:t>
            </a:r>
            <a:r>
              <a:rPr lang="de-DE" dirty="0" smtClean="0"/>
              <a:t> p-type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1" y="2769253"/>
            <a:ext cx="2951066" cy="1731317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071802" y="3571876"/>
            <a:ext cx="1568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BPix</a:t>
            </a:r>
            <a:r>
              <a:rPr lang="de-DE" dirty="0" smtClean="0"/>
              <a:t> p-type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" y="4694825"/>
            <a:ext cx="1647288" cy="96642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155" y="4593892"/>
            <a:ext cx="1647288" cy="96642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6488668"/>
            <a:ext cx="612847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Participating Institutes: Participating institutes: PSI, Purdue, +??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Measurement </a:t>
            </a:r>
            <a:br>
              <a:rPr lang="en-US" dirty="0" smtClean="0"/>
            </a:br>
            <a:r>
              <a:rPr lang="en-US" dirty="0" smtClean="0"/>
              <a:t>Descriptions &amp;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2214554"/>
            <a:ext cx="9001156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Combination of </a:t>
            </a:r>
          </a:p>
          <a:p>
            <a:pPr lvl="1"/>
            <a:r>
              <a:rPr lang="en-US" sz="2400" dirty="0" smtClean="0"/>
              <a:t>Initial talk at FNAL: </a:t>
            </a:r>
            <a:r>
              <a:rPr lang="de-DE" sz="1200" u="sng" dirty="0" smtClean="0">
                <a:hlinkClick r:id="rId2"/>
              </a:rPr>
              <a:t>http</a:t>
            </a:r>
            <a:r>
              <a:rPr lang="de-DE" sz="1200" u="sng" dirty="0">
                <a:hlinkClick r:id="rId2"/>
              </a:rPr>
              <a:t>://indico.cern.ch/sessionDisplay.py?sessionId=7&amp;slotId=0&amp;confId=67916#2009-10-29</a:t>
            </a:r>
            <a:endParaRPr lang="en-US" sz="1200" dirty="0"/>
          </a:p>
          <a:p>
            <a:pPr lvl="1"/>
            <a:r>
              <a:rPr lang="en-US" sz="2400" dirty="0" smtClean="0"/>
              <a:t>Diodes: </a:t>
            </a:r>
            <a:r>
              <a:rPr lang="en-US" sz="1200" dirty="0" smtClean="0">
                <a:hlinkClick r:id="rId3"/>
              </a:rPr>
              <a:t>http://indico.cern.ch/materialDisplay.py?contribId=2&amp;materialId=slides&amp;confId=77900</a:t>
            </a:r>
            <a:r>
              <a:rPr lang="en-US" sz="1200" dirty="0" smtClean="0"/>
              <a:t> &amp; http://indico.cern.ch/conferenceDisplay.py?confId=77903</a:t>
            </a:r>
          </a:p>
          <a:p>
            <a:pPr lvl="1"/>
            <a:r>
              <a:rPr lang="en-US" sz="2400" dirty="0" smtClean="0"/>
              <a:t>Multi-geometry: </a:t>
            </a:r>
            <a:r>
              <a:rPr lang="en-US" sz="1200" dirty="0" smtClean="0">
                <a:hlinkClick r:id="rId4"/>
              </a:rPr>
              <a:t>http://indico.cern.ch/materialDisplay.py?contribId=1&amp;materialId=slides&amp;confId=77900</a:t>
            </a:r>
            <a:endParaRPr lang="en-US" sz="1200" dirty="0" smtClean="0"/>
          </a:p>
          <a:p>
            <a:pPr lvl="1"/>
            <a:r>
              <a:rPr lang="en-US" sz="2400" dirty="0" err="1" smtClean="0"/>
              <a:t>Baby_std</a:t>
            </a:r>
            <a:r>
              <a:rPr lang="en-US" sz="2400" dirty="0" smtClean="0"/>
              <a:t>: </a:t>
            </a:r>
            <a:r>
              <a:rPr lang="en-US" sz="1200" dirty="0" smtClean="0"/>
              <a:t>http://indico.cern.ch/materialDisplay.py?contribId=34&amp;sessionId=1&amp;materialId=slides&amp;confId=80949</a:t>
            </a:r>
          </a:p>
          <a:p>
            <a:pPr lvl="1"/>
            <a:r>
              <a:rPr lang="en-US" sz="2400" dirty="0" err="1" smtClean="0"/>
              <a:t>Baby_PA</a:t>
            </a:r>
            <a:r>
              <a:rPr lang="en-US" sz="2400" dirty="0" smtClean="0"/>
              <a:t> &amp; _</a:t>
            </a:r>
            <a:r>
              <a:rPr lang="en-US" sz="2400" dirty="0" err="1" smtClean="0"/>
              <a:t>strixel</a:t>
            </a:r>
            <a:r>
              <a:rPr lang="en-US" sz="2400" dirty="0" smtClean="0"/>
              <a:t>: </a:t>
            </a:r>
            <a:r>
              <a:rPr lang="en-US" sz="1200" dirty="0" smtClean="0">
                <a:hlinkClick r:id="rId5"/>
              </a:rPr>
              <a:t>http://indico.cern.ch/materialDisplay.py?contribId=7&amp;materialId=slides&amp;confId=77900</a:t>
            </a:r>
            <a:endParaRPr lang="en-US" sz="1200" dirty="0" smtClean="0"/>
          </a:p>
          <a:p>
            <a:pPr lvl="1"/>
            <a:r>
              <a:rPr lang="en-US" sz="2400" dirty="0" err="1" smtClean="0"/>
              <a:t>Lorentzangle</a:t>
            </a:r>
            <a:r>
              <a:rPr lang="en-US" sz="2400" dirty="0" smtClean="0"/>
              <a:t>: </a:t>
            </a:r>
            <a:r>
              <a:rPr lang="en-US" sz="1200" dirty="0" smtClean="0">
                <a:hlinkClick r:id="rId6"/>
              </a:rPr>
              <a:t>http://indico.cern.ch/conferenceDisplay.py?confId=77903</a:t>
            </a:r>
            <a:endParaRPr lang="en-US" sz="1200" dirty="0" smtClean="0"/>
          </a:p>
          <a:p>
            <a:pPr lvl="1"/>
            <a:r>
              <a:rPr lang="en-US" sz="2400" dirty="0" smtClean="0"/>
              <a:t>TS &amp; double metal: </a:t>
            </a:r>
            <a:r>
              <a:rPr lang="en-US" sz="1300" dirty="0" smtClean="0"/>
              <a:t>http://indico.cern.ch/conferenceDisplay.py?confId=77907</a:t>
            </a:r>
          </a:p>
          <a:p>
            <a:r>
              <a:rPr lang="en-US" sz="2800" dirty="0" smtClean="0"/>
              <a:t>Irradiation:</a:t>
            </a:r>
            <a:r>
              <a:rPr lang="en-US" dirty="0" smtClean="0"/>
              <a:t> </a:t>
            </a:r>
            <a:r>
              <a:rPr lang="en-US" sz="1200" dirty="0" smtClean="0">
                <a:hlinkClick r:id="rId7"/>
              </a:rPr>
              <a:t>http://indico.cern.ch/materialDisplay.py?contribId=34&amp;sessionId=1&amp;materialId=slides&amp;confId=80949</a:t>
            </a:r>
            <a:r>
              <a:rPr lang="en-US" sz="1200" dirty="0"/>
              <a:t> </a:t>
            </a:r>
            <a:r>
              <a:rPr lang="en-US" sz="1200" dirty="0" smtClean="0"/>
              <a:t>&amp; </a:t>
            </a:r>
            <a:r>
              <a:rPr lang="en-US" sz="1200" dirty="0" smtClean="0">
                <a:hlinkClick r:id="rId8"/>
              </a:rPr>
              <a:t>http://indico.cern.ch/materialDisplay.py?contribId=3&amp;sessionId=3&amp;materialId=slides&amp;confId=76114</a:t>
            </a:r>
            <a:endParaRPr lang="en-US" sz="1200" dirty="0" smtClean="0"/>
          </a:p>
          <a:p>
            <a:endParaRPr lang="en-US" sz="1200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0430" y="1488032"/>
            <a:ext cx="534396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The former descriptions in this talk are not exhaustive: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n-US" dirty="0" smtClean="0"/>
              <a:t>Bottlenecks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39760"/>
            <a:ext cx="9144000" cy="5143536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E.g. a pitch adapter is missing for the Lorentz angle measurement campaign (</a:t>
            </a:r>
            <a:r>
              <a:rPr lang="en-US" sz="2000" dirty="0" smtClean="0"/>
              <a:t>Help?)</a:t>
            </a:r>
          </a:p>
          <a:p>
            <a:r>
              <a:rPr lang="en-US" sz="2400" dirty="0" smtClean="0"/>
              <a:t>Packages for cut diodes?</a:t>
            </a:r>
          </a:p>
          <a:p>
            <a:r>
              <a:rPr lang="en-US" sz="2400" dirty="0" smtClean="0"/>
              <a:t>The DIODE measurement campaign is not fully covered</a:t>
            </a:r>
          </a:p>
          <a:p>
            <a:pPr lvl="1"/>
            <a:r>
              <a:rPr lang="en-US" sz="2000" dirty="0" smtClean="0"/>
              <a:t>CV/IV (can be done at many places)</a:t>
            </a:r>
          </a:p>
          <a:p>
            <a:pPr lvl="1"/>
            <a:r>
              <a:rPr lang="en-US" sz="2000" dirty="0" smtClean="0"/>
              <a:t>CCE (laser setup needed)</a:t>
            </a:r>
          </a:p>
          <a:p>
            <a:pPr lvl="1"/>
            <a:r>
              <a:rPr lang="en-US" sz="2000" dirty="0" smtClean="0"/>
              <a:t>TCT (not available in many places)</a:t>
            </a:r>
          </a:p>
          <a:p>
            <a:pPr lvl="1"/>
            <a:r>
              <a:rPr lang="en-US" sz="2000" dirty="0" smtClean="0"/>
              <a:t>Rough calculation*:</a:t>
            </a:r>
          </a:p>
          <a:p>
            <a:pPr lvl="2"/>
            <a:r>
              <a:rPr lang="en-US" sz="1800" dirty="0" smtClean="0"/>
              <a:t>12 types * 30 different </a:t>
            </a:r>
            <a:r>
              <a:rPr lang="en-US" sz="1800" dirty="0" err="1" smtClean="0"/>
              <a:t>fluences</a:t>
            </a:r>
            <a:r>
              <a:rPr lang="en-US" sz="1800" dirty="0" smtClean="0"/>
              <a:t> (10 * (</a:t>
            </a:r>
            <a:r>
              <a:rPr lang="en-US" sz="1800" dirty="0" err="1" smtClean="0"/>
              <a:t>n+p+mixed</a:t>
            </a:r>
            <a:r>
              <a:rPr lang="en-US" sz="1800" dirty="0" smtClean="0"/>
              <a:t>)) = 360 diodes</a:t>
            </a:r>
          </a:p>
          <a:p>
            <a:pPr lvl="3"/>
            <a:r>
              <a:rPr lang="en-US" sz="1600" dirty="0" smtClean="0"/>
              <a:t>360 * 10 annealing steps = 3600</a:t>
            </a:r>
          </a:p>
          <a:p>
            <a:pPr lvl="4"/>
            <a:r>
              <a:rPr lang="en-US" sz="1600" dirty="0" smtClean="0"/>
              <a:t>3600 * 10 voltages * 3 temperatures = 108000 measurements TIMES X</a:t>
            </a:r>
          </a:p>
          <a:p>
            <a:pPr lvl="3"/>
            <a:r>
              <a:rPr lang="en-US" sz="1600" dirty="0" smtClean="0"/>
              <a:t>Probably all times 2 diodes</a:t>
            </a:r>
          </a:p>
          <a:p>
            <a:r>
              <a:rPr lang="en-US" sz="2400" dirty="0" smtClean="0"/>
              <a:t>The multi-geometry (especially pixel) would profit from help</a:t>
            </a:r>
          </a:p>
          <a:p>
            <a:endParaRPr lang="en-US" sz="2400" dirty="0" smtClean="0"/>
          </a:p>
          <a:p>
            <a:r>
              <a:rPr lang="en-US" sz="2400" dirty="0" smtClean="0"/>
              <a:t>Logistics</a:t>
            </a:r>
          </a:p>
          <a:p>
            <a:r>
              <a:rPr lang="en-US" sz="2400" dirty="0" smtClean="0"/>
              <a:t>Frames etc. definition for neutron irradiation</a:t>
            </a:r>
            <a:endParaRPr lang="en-US" sz="2400" dirty="0"/>
          </a:p>
        </p:txBody>
      </p:sp>
      <p:sp>
        <p:nvSpPr>
          <p:cNvPr id="4" name="Freeform 3"/>
          <p:cNvSpPr/>
          <p:nvPr/>
        </p:nvSpPr>
        <p:spPr>
          <a:xfrm>
            <a:off x="4214810" y="2214554"/>
            <a:ext cx="397313" cy="519076"/>
          </a:xfrm>
          <a:custGeom>
            <a:avLst/>
            <a:gdLst>
              <a:gd name="connsiteX0" fmla="*/ 133165 w 397313"/>
              <a:gd name="connsiteY0" fmla="*/ 7476 h 744322"/>
              <a:gd name="connsiteX1" fmla="*/ 195309 w 397313"/>
              <a:gd name="connsiteY1" fmla="*/ 34109 h 744322"/>
              <a:gd name="connsiteX2" fmla="*/ 221942 w 397313"/>
              <a:gd name="connsiteY2" fmla="*/ 42987 h 744322"/>
              <a:gd name="connsiteX3" fmla="*/ 292963 w 397313"/>
              <a:gd name="connsiteY3" fmla="*/ 96253 h 744322"/>
              <a:gd name="connsiteX4" fmla="*/ 310718 w 397313"/>
              <a:gd name="connsiteY4" fmla="*/ 149519 h 744322"/>
              <a:gd name="connsiteX5" fmla="*/ 346229 w 397313"/>
              <a:gd name="connsiteY5" fmla="*/ 398093 h 744322"/>
              <a:gd name="connsiteX6" fmla="*/ 381740 w 397313"/>
              <a:gd name="connsiteY6" fmla="*/ 406971 h 744322"/>
              <a:gd name="connsiteX7" fmla="*/ 328474 w 397313"/>
              <a:gd name="connsiteY7" fmla="*/ 433604 h 744322"/>
              <a:gd name="connsiteX8" fmla="*/ 301841 w 397313"/>
              <a:gd name="connsiteY8" fmla="*/ 442482 h 744322"/>
              <a:gd name="connsiteX9" fmla="*/ 248575 w 397313"/>
              <a:gd name="connsiteY9" fmla="*/ 469115 h 744322"/>
              <a:gd name="connsiteX10" fmla="*/ 248575 w 397313"/>
              <a:gd name="connsiteY10" fmla="*/ 602280 h 744322"/>
              <a:gd name="connsiteX11" fmla="*/ 239697 w 397313"/>
              <a:gd name="connsiteY11" fmla="*/ 646668 h 744322"/>
              <a:gd name="connsiteX12" fmla="*/ 159798 w 397313"/>
              <a:gd name="connsiteY12" fmla="*/ 691056 h 744322"/>
              <a:gd name="connsiteX13" fmla="*/ 97654 w 397313"/>
              <a:gd name="connsiteY13" fmla="*/ 717689 h 744322"/>
              <a:gd name="connsiteX14" fmla="*/ 44388 w 397313"/>
              <a:gd name="connsiteY14" fmla="*/ 735445 h 744322"/>
              <a:gd name="connsiteX15" fmla="*/ 0 w 397313"/>
              <a:gd name="connsiteY15" fmla="*/ 744322 h 74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7313" h="744322">
                <a:moveTo>
                  <a:pt x="133165" y="7476"/>
                </a:moveTo>
                <a:cubicBezTo>
                  <a:pt x="237001" y="28244"/>
                  <a:pt x="138459" y="0"/>
                  <a:pt x="195309" y="34109"/>
                </a:cubicBezTo>
                <a:cubicBezTo>
                  <a:pt x="203333" y="38924"/>
                  <a:pt x="213762" y="38442"/>
                  <a:pt x="221942" y="42987"/>
                </a:cubicBezTo>
                <a:cubicBezTo>
                  <a:pt x="267118" y="68085"/>
                  <a:pt x="266024" y="69313"/>
                  <a:pt x="292963" y="96253"/>
                </a:cubicBezTo>
                <a:cubicBezTo>
                  <a:pt x="298881" y="114008"/>
                  <a:pt x="309999" y="130817"/>
                  <a:pt x="310718" y="149519"/>
                </a:cubicBezTo>
                <a:cubicBezTo>
                  <a:pt x="313912" y="232556"/>
                  <a:pt x="256375" y="359584"/>
                  <a:pt x="346229" y="398093"/>
                </a:cubicBezTo>
                <a:cubicBezTo>
                  <a:pt x="357444" y="402899"/>
                  <a:pt x="369903" y="404012"/>
                  <a:pt x="381740" y="406971"/>
                </a:cubicBezTo>
                <a:cubicBezTo>
                  <a:pt x="314797" y="429286"/>
                  <a:pt x="397313" y="399185"/>
                  <a:pt x="328474" y="433604"/>
                </a:cubicBezTo>
                <a:cubicBezTo>
                  <a:pt x="320104" y="437789"/>
                  <a:pt x="310211" y="438297"/>
                  <a:pt x="301841" y="442482"/>
                </a:cubicBezTo>
                <a:cubicBezTo>
                  <a:pt x="233002" y="476901"/>
                  <a:pt x="315518" y="446800"/>
                  <a:pt x="248575" y="469115"/>
                </a:cubicBezTo>
                <a:cubicBezTo>
                  <a:pt x="225893" y="537159"/>
                  <a:pt x="248575" y="457458"/>
                  <a:pt x="248575" y="602280"/>
                </a:cubicBezTo>
                <a:cubicBezTo>
                  <a:pt x="248575" y="617369"/>
                  <a:pt x="248961" y="634757"/>
                  <a:pt x="239697" y="646668"/>
                </a:cubicBezTo>
                <a:cubicBezTo>
                  <a:pt x="218327" y="674143"/>
                  <a:pt x="189274" y="681231"/>
                  <a:pt x="159798" y="691056"/>
                </a:cubicBezTo>
                <a:cubicBezTo>
                  <a:pt x="128456" y="722400"/>
                  <a:pt x="155511" y="701910"/>
                  <a:pt x="97654" y="717689"/>
                </a:cubicBezTo>
                <a:cubicBezTo>
                  <a:pt x="79598" y="722613"/>
                  <a:pt x="62740" y="731775"/>
                  <a:pt x="44388" y="735445"/>
                </a:cubicBezTo>
                <a:lnTo>
                  <a:pt x="0" y="744322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43438" y="2214554"/>
            <a:ext cx="435768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Program can be probably be split in two packages: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IV/CV/CCE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TCT</a:t>
            </a:r>
            <a:endParaRPr lang="en-US" sz="1600" dirty="0"/>
          </a:p>
        </p:txBody>
      </p:sp>
      <p:sp>
        <p:nvSpPr>
          <p:cNvPr id="6" name="Freeform 5"/>
          <p:cNvSpPr/>
          <p:nvPr/>
        </p:nvSpPr>
        <p:spPr>
          <a:xfrm>
            <a:off x="4214810" y="2786058"/>
            <a:ext cx="239697" cy="261299"/>
          </a:xfrm>
          <a:custGeom>
            <a:avLst/>
            <a:gdLst>
              <a:gd name="connsiteX0" fmla="*/ 0 w 239697"/>
              <a:gd name="connsiteY0" fmla="*/ 1824 h 374686"/>
              <a:gd name="connsiteX1" fmla="*/ 124288 w 239697"/>
              <a:gd name="connsiteY1" fmla="*/ 10702 h 374686"/>
              <a:gd name="connsiteX2" fmla="*/ 133165 w 239697"/>
              <a:gd name="connsiteY2" fmla="*/ 37335 h 374686"/>
              <a:gd name="connsiteX3" fmla="*/ 142043 w 239697"/>
              <a:gd name="connsiteY3" fmla="*/ 72846 h 374686"/>
              <a:gd name="connsiteX4" fmla="*/ 150921 w 239697"/>
              <a:gd name="connsiteY4" fmla="*/ 117234 h 374686"/>
              <a:gd name="connsiteX5" fmla="*/ 239697 w 239697"/>
              <a:gd name="connsiteY5" fmla="*/ 143867 h 374686"/>
              <a:gd name="connsiteX6" fmla="*/ 213064 w 239697"/>
              <a:gd name="connsiteY6" fmla="*/ 152745 h 374686"/>
              <a:gd name="connsiteX7" fmla="*/ 150921 w 239697"/>
              <a:gd name="connsiteY7" fmla="*/ 170500 h 374686"/>
              <a:gd name="connsiteX8" fmla="*/ 133165 w 239697"/>
              <a:gd name="connsiteY8" fmla="*/ 188255 h 374686"/>
              <a:gd name="connsiteX9" fmla="*/ 133165 w 239697"/>
              <a:gd name="connsiteY9" fmla="*/ 303665 h 374686"/>
              <a:gd name="connsiteX10" fmla="*/ 150921 w 239697"/>
              <a:gd name="connsiteY10" fmla="*/ 321420 h 374686"/>
              <a:gd name="connsiteX11" fmla="*/ 88777 w 239697"/>
              <a:gd name="connsiteY11" fmla="*/ 365809 h 374686"/>
              <a:gd name="connsiteX12" fmla="*/ 53266 w 239697"/>
              <a:gd name="connsiteY12" fmla="*/ 374686 h 37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9697" h="374686">
                <a:moveTo>
                  <a:pt x="0" y="1824"/>
                </a:moveTo>
                <a:cubicBezTo>
                  <a:pt x="41429" y="4783"/>
                  <a:pt x="84156" y="0"/>
                  <a:pt x="124288" y="10702"/>
                </a:cubicBezTo>
                <a:cubicBezTo>
                  <a:pt x="133330" y="13113"/>
                  <a:pt x="130594" y="28337"/>
                  <a:pt x="133165" y="37335"/>
                </a:cubicBezTo>
                <a:cubicBezTo>
                  <a:pt x="136517" y="49067"/>
                  <a:pt x="139396" y="60935"/>
                  <a:pt x="142043" y="72846"/>
                </a:cubicBezTo>
                <a:cubicBezTo>
                  <a:pt x="145316" y="87576"/>
                  <a:pt x="140251" y="106565"/>
                  <a:pt x="150921" y="117234"/>
                </a:cubicBezTo>
                <a:cubicBezTo>
                  <a:pt x="158124" y="124437"/>
                  <a:pt x="223605" y="139844"/>
                  <a:pt x="239697" y="143867"/>
                </a:cubicBezTo>
                <a:cubicBezTo>
                  <a:pt x="230819" y="146826"/>
                  <a:pt x="222062" y="150174"/>
                  <a:pt x="213064" y="152745"/>
                </a:cubicBezTo>
                <a:cubicBezTo>
                  <a:pt x="135033" y="175039"/>
                  <a:pt x="214778" y="149213"/>
                  <a:pt x="150921" y="170500"/>
                </a:cubicBezTo>
                <a:cubicBezTo>
                  <a:pt x="145002" y="176418"/>
                  <a:pt x="136908" y="180769"/>
                  <a:pt x="133165" y="188255"/>
                </a:cubicBezTo>
                <a:cubicBezTo>
                  <a:pt x="116744" y="221097"/>
                  <a:pt x="125237" y="274596"/>
                  <a:pt x="133165" y="303665"/>
                </a:cubicBezTo>
                <a:cubicBezTo>
                  <a:pt x="135367" y="311740"/>
                  <a:pt x="145002" y="315502"/>
                  <a:pt x="150921" y="321420"/>
                </a:cubicBezTo>
                <a:cubicBezTo>
                  <a:pt x="137066" y="362982"/>
                  <a:pt x="149037" y="350745"/>
                  <a:pt x="88777" y="365809"/>
                </a:cubicBezTo>
                <a:lnTo>
                  <a:pt x="53266" y="374686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4282" y="6357958"/>
            <a:ext cx="8561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Numbers can be lowered (as proposed by HH), but that does not change the problem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00958" y="3357562"/>
            <a:ext cx="122392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Anybody??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5786446" y="2643182"/>
            <a:ext cx="2214578" cy="714380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58082" y="4286256"/>
            <a:ext cx="122392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Anybody??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-142900"/>
            <a:ext cx="8229600" cy="1143000"/>
          </a:xfrm>
        </p:spPr>
        <p:txBody>
          <a:bodyPr/>
          <a:lstStyle/>
          <a:p>
            <a:r>
              <a:rPr lang="en-US" dirty="0" smtClean="0"/>
              <a:t>Proposal Scratch Pads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86776" y="0"/>
            <a:ext cx="857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Mainly from Alex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8228" y="853843"/>
            <a:ext cx="390645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Scratch pad definition accepted by HPK</a:t>
            </a:r>
            <a:endParaRPr lang="en-US" dirty="0"/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886358" y="3214686"/>
            <a:ext cx="4114797" cy="3579438"/>
            <a:chOff x="0" y="0"/>
            <a:chExt cx="477" cy="411"/>
          </a:xfrm>
        </p:grpSpPr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8"/>
              <a:ext cx="477" cy="201"/>
            </a:xfrm>
            <a:prstGeom prst="rect">
              <a:avLst/>
            </a:prstGeom>
            <a:noFill/>
          </p:spPr>
        </p:pic>
        <p:sp>
          <p:nvSpPr>
            <p:cNvPr id="15" name="Line 3"/>
            <p:cNvSpPr>
              <a:spLocks noChangeShapeType="1"/>
            </p:cNvSpPr>
            <p:nvPr/>
          </p:nvSpPr>
          <p:spPr bwMode="auto">
            <a:xfrm>
              <a:off x="95" y="2"/>
              <a:ext cx="0" cy="29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</p:sp>
        <p:sp>
          <p:nvSpPr>
            <p:cNvPr id="16" name="Line 4"/>
            <p:cNvSpPr>
              <a:spLocks noChangeShapeType="1"/>
            </p:cNvSpPr>
            <p:nvPr/>
          </p:nvSpPr>
          <p:spPr bwMode="auto">
            <a:xfrm>
              <a:off x="228" y="0"/>
              <a:ext cx="0" cy="29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</p:sp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121" y="266"/>
              <a:ext cx="73" cy="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288" tIns="2286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000" b="0" i="0" u="none" strike="noStrike" baseline="0">
                  <a:solidFill>
                    <a:srgbClr val="0000FF"/>
                  </a:solidFill>
                  <a:latin typeface="Arial"/>
                  <a:cs typeface="Arial"/>
                </a:rPr>
                <a:t>Wafer type</a:t>
              </a:r>
            </a:p>
          </p:txBody>
        </p:sp>
        <p:sp>
          <p:nvSpPr>
            <p:cNvPr id="18" name="Line 6"/>
            <p:cNvSpPr>
              <a:spLocks noChangeShapeType="1"/>
            </p:cNvSpPr>
            <p:nvPr/>
          </p:nvSpPr>
          <p:spPr bwMode="auto">
            <a:xfrm>
              <a:off x="255" y="2"/>
              <a:ext cx="0" cy="29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</p:sp>
        <p:sp>
          <p:nvSpPr>
            <p:cNvPr id="19" name="Text Box 8"/>
            <p:cNvSpPr txBox="1">
              <a:spLocks noChangeArrowheads="1"/>
            </p:cNvSpPr>
            <p:nvPr/>
          </p:nvSpPr>
          <p:spPr bwMode="auto">
            <a:xfrm>
              <a:off x="201" y="357"/>
              <a:ext cx="12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000" b="0" i="0" u="none" strike="noStrike" baseline="0">
                  <a:solidFill>
                    <a:srgbClr val="0000FF"/>
                  </a:solidFill>
                  <a:latin typeface="Arial"/>
                  <a:cs typeface="Arial"/>
                </a:rPr>
                <a:t>Position</a:t>
              </a:r>
              <a:endParaRPr lang="en-US" sz="1100" b="0" i="0" u="none" strike="noStrike" baseline="0">
                <a:solidFill>
                  <a:srgbClr val="0000FF"/>
                </a:solidFill>
                <a:latin typeface="Arial"/>
                <a:cs typeface="Arial"/>
              </a:endParaRPr>
            </a:p>
            <a:p>
              <a:pPr algn="l" rtl="0">
                <a:defRPr sz="1000"/>
              </a:pPr>
              <a:r>
                <a:rPr lang="en-US" sz="900" b="0" i="0" u="none" strike="noStrike" baseline="0">
                  <a:solidFill>
                    <a:srgbClr val="0000FF"/>
                  </a:solidFill>
                  <a:latin typeface="Arial"/>
                  <a:cs typeface="Arial"/>
                </a:rPr>
                <a:t>(Upper or Lower)</a:t>
              </a:r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>
              <a:off x="303" y="2"/>
              <a:ext cx="0" cy="29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</p:sp>
        <p:sp>
          <p:nvSpPr>
            <p:cNvPr id="21" name="Line 11"/>
            <p:cNvSpPr>
              <a:spLocks noChangeShapeType="1"/>
            </p:cNvSpPr>
            <p:nvPr/>
          </p:nvSpPr>
          <p:spPr bwMode="auto">
            <a:xfrm>
              <a:off x="437" y="3"/>
              <a:ext cx="0" cy="29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</p:sp>
        <p:sp>
          <p:nvSpPr>
            <p:cNvPr id="22" name="Line 12"/>
            <p:cNvSpPr>
              <a:spLocks noChangeShapeType="1"/>
            </p:cNvSpPr>
            <p:nvPr/>
          </p:nvSpPr>
          <p:spPr bwMode="auto">
            <a:xfrm flipV="1">
              <a:off x="242" y="128"/>
              <a:ext cx="0" cy="2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sp>
        <p:sp>
          <p:nvSpPr>
            <p:cNvPr id="23" name="Text Box 13"/>
            <p:cNvSpPr txBox="1">
              <a:spLocks noChangeArrowheads="1"/>
            </p:cNvSpPr>
            <p:nvPr/>
          </p:nvSpPr>
          <p:spPr bwMode="auto">
            <a:xfrm>
              <a:off x="332" y="255"/>
              <a:ext cx="67" cy="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288" tIns="2286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000" b="0" i="0" u="none" strike="noStrike" baseline="0">
                  <a:solidFill>
                    <a:srgbClr val="0000FF"/>
                  </a:solidFill>
                  <a:latin typeface="Arial"/>
                  <a:cs typeface="Arial"/>
                </a:rPr>
                <a:t>Wafer No.</a:t>
              </a:r>
            </a:p>
          </p:txBody>
        </p:sp>
        <p:sp>
          <p:nvSpPr>
            <p:cNvPr id="24" name="Text Box 15"/>
            <p:cNvSpPr txBox="1">
              <a:spLocks noChangeArrowheads="1"/>
            </p:cNvSpPr>
            <p:nvPr/>
          </p:nvSpPr>
          <p:spPr bwMode="auto">
            <a:xfrm>
              <a:off x="255" y="295"/>
              <a:ext cx="87" cy="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000" b="0" i="0" u="none" strike="noStrike" baseline="0">
                  <a:solidFill>
                    <a:srgbClr val="0000FF"/>
                  </a:solidFill>
                  <a:latin typeface="Arial"/>
                  <a:cs typeface="Arial"/>
                </a:rPr>
                <a:t>HPK use</a:t>
              </a:r>
            </a:p>
          </p:txBody>
        </p:sp>
        <p:sp>
          <p:nvSpPr>
            <p:cNvPr id="25" name="Line 16"/>
            <p:cNvSpPr>
              <a:spLocks noChangeShapeType="1"/>
            </p:cNvSpPr>
            <p:nvPr/>
          </p:nvSpPr>
          <p:spPr bwMode="auto">
            <a:xfrm flipV="1">
              <a:off x="279" y="131"/>
              <a:ext cx="0" cy="1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sp>
        <p:sp>
          <p:nvSpPr>
            <p:cNvPr id="26" name="Line 19"/>
            <p:cNvSpPr>
              <a:spLocks noChangeShapeType="1"/>
            </p:cNvSpPr>
            <p:nvPr/>
          </p:nvSpPr>
          <p:spPr bwMode="auto">
            <a:xfrm>
              <a:off x="21" y="0"/>
              <a:ext cx="0" cy="29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</p:sp>
        <p:sp>
          <p:nvSpPr>
            <p:cNvPr id="27" name="Text Box 20"/>
            <p:cNvSpPr txBox="1">
              <a:spLocks noChangeArrowheads="1"/>
            </p:cNvSpPr>
            <p:nvPr/>
          </p:nvSpPr>
          <p:spPr bwMode="auto">
            <a:xfrm>
              <a:off x="19" y="303"/>
              <a:ext cx="94" cy="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8288" tIns="22860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000" b="0" i="0" u="none" strike="noStrike" baseline="0">
                  <a:solidFill>
                    <a:srgbClr val="0000FF"/>
                  </a:solidFill>
                  <a:latin typeface="Arial"/>
                  <a:cs typeface="Arial"/>
                </a:rPr>
                <a:t>irradiation type </a:t>
              </a:r>
            </a:p>
          </p:txBody>
        </p:sp>
      </p:grp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53980" y="1353909"/>
          <a:ext cx="5232400" cy="4029075"/>
        </p:xfrm>
        <a:graphic>
          <a:graphicData uri="http://schemas.openxmlformats.org/drawingml/2006/table">
            <a:tbl>
              <a:tblPr/>
              <a:tblGrid>
                <a:gridCol w="902684"/>
                <a:gridCol w="760155"/>
                <a:gridCol w="332568"/>
                <a:gridCol w="544778"/>
                <a:gridCol w="294560"/>
                <a:gridCol w="760155"/>
                <a:gridCol w="304062"/>
                <a:gridCol w="456093"/>
                <a:gridCol w="430754"/>
                <a:gridCol w="446591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latin typeface="Arial"/>
                        </a:rPr>
                        <a:t>Doping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Material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Position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Wafer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n-type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Arial"/>
                        </a:rPr>
                        <a:t>FZ300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00001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Upper half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n-type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FZ200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00010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Lower half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001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n-type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FZ100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00011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n-type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MCZ200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00100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n-type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Epi100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00101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n-type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Arial"/>
                        </a:rPr>
                        <a:t>Ep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i50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00110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p-type p-stop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FZ300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00111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p-type p-stop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FZ200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01000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p-type p-stop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FZ100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01001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p-type p-stop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MCZ200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01010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p-type p-stop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Epi100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01011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latin typeface="ＭＳ Ｐゴシック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p-type p-stop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Epi50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01100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latin typeface="ＭＳ Ｐゴシック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p-type p-spray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FZ300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01101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p-type p-spray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FZ200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01110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p-type p-spray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FZ100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01111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p-type p-spray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MCZ200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10000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p-type p-spray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Epi100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10001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p-type p-spray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Epi50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10010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Example: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FZ200 p-type p-spray, wafer 7, upper half:  0000 1110 1000 0111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first three pads are always unscratched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143372" y="6068817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Scratched by CMS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4143371" y="4997247"/>
            <a:ext cx="1428760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n-US" dirty="0" smtClean="0"/>
              <a:t>Barcodes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21464"/>
            <a:ext cx="7858180" cy="589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/>
          <a:lstStyle/>
          <a:p>
            <a:r>
              <a:rPr lang="en-US" dirty="0" smtClean="0"/>
              <a:t>HPK Submission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2881" y="939757"/>
          <a:ext cx="8929713" cy="3813161"/>
        </p:xfrm>
        <a:graphic>
          <a:graphicData uri="http://schemas.openxmlformats.org/drawingml/2006/table">
            <a:tbl>
              <a:tblPr/>
              <a:tblGrid>
                <a:gridCol w="176734"/>
                <a:gridCol w="2917041"/>
                <a:gridCol w="829719"/>
                <a:gridCol w="829719"/>
                <a:gridCol w="829719"/>
                <a:gridCol w="829719"/>
                <a:gridCol w="829719"/>
                <a:gridCol w="829719"/>
                <a:gridCol w="699494"/>
                <a:gridCol w="158130"/>
              </a:tblGrid>
              <a:tr h="192074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 </a:t>
                      </a:r>
                    </a:p>
                  </a:txBody>
                  <a:tcPr marL="6363" marR="6363" marT="6363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 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 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 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 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 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 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 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 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 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44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 </a:t>
                      </a:r>
                    </a:p>
                  </a:txBody>
                  <a:tcPr marL="6363" marR="6363" marT="6363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substrate type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B714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FZ 200um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B714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MCZ 200um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B714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FZ 100um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B714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epi 100um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B714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epi 75um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B714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FZ 300um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Total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 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74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 </a:t>
                      </a:r>
                    </a:p>
                  </a:txBody>
                  <a:tcPr marL="6363" marR="6363" marT="6363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&amp; Active Thickness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B714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carrier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B714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B714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carrier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B714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carrier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B714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carrier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B714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 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74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 </a:t>
                      </a:r>
                    </a:p>
                  </a:txBody>
                  <a:tcPr marL="6363" marR="6363" marT="6363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1FB714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1FB714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1FB714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1FB714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1FB714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1FB714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 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74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 </a:t>
                      </a:r>
                    </a:p>
                  </a:txBody>
                  <a:tcPr marL="6363" marR="6363" marT="6363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1FB714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1FB714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1FB714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1FB714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1FB714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1FB714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 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74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 </a:t>
                      </a:r>
                    </a:p>
                  </a:txBody>
                  <a:tcPr marL="6363" marR="6363" marT="6363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P-on-</a:t>
                      </a: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N</a:t>
                      </a: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 Production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B714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6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B714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6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B714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6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B714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6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B714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6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B714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6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36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 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731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 </a:t>
                      </a:r>
                    </a:p>
                  </a:txBody>
                  <a:tcPr marL="6363" marR="6363" marT="6363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1FB714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1FB714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1FB714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1FB714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1FB714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1FB714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 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74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 </a:t>
                      </a:r>
                    </a:p>
                  </a:txBody>
                  <a:tcPr marL="6363" marR="6363" marT="6363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N-on-</a:t>
                      </a: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 Production p-spray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B714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6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B714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6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B714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6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B714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6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B714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6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B714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6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36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 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74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 </a:t>
                      </a:r>
                    </a:p>
                  </a:txBody>
                  <a:tcPr marL="6363" marR="6363" marT="6363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1FB714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B714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1FB714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1FB714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1FB714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1FB714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 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74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 </a:t>
                      </a:r>
                    </a:p>
                  </a:txBody>
                  <a:tcPr marL="6363" marR="6363" marT="6363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N-on-</a:t>
                      </a: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P</a:t>
                      </a: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 Production p-stop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B714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6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B714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6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B714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6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B714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6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B714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6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B714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6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36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 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74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 </a:t>
                      </a:r>
                    </a:p>
                  </a:txBody>
                  <a:tcPr marL="6363" marR="6363" marT="6363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1FB714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1FB714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1FB714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1FB714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1FB714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1FB714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 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74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 </a:t>
                      </a:r>
                    </a:p>
                  </a:txBody>
                  <a:tcPr marL="6363" marR="6363" marT="6363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2'nd metal production P-on-N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B714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6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1FB714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1FB714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1FB714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1FB714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1FB714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6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 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44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 </a:t>
                      </a:r>
                    </a:p>
                  </a:txBody>
                  <a:tcPr marL="6363" marR="6363" marT="6363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2'nd metal production N-on-P p-stop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B714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6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1FB714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1FB714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1FB714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1FB714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1FB714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6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 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44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 </a:t>
                      </a:r>
                    </a:p>
                  </a:txBody>
                  <a:tcPr marL="6363" marR="6363" marT="6363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2'nd metal production N-on-P p-spray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6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1FB714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1FB714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1FB714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1FB714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1FB714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6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 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74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 </a:t>
                      </a:r>
                    </a:p>
                  </a:txBody>
                  <a:tcPr marL="6363" marR="6363" marT="6363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1FB714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1FB714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1FB714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1FB714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1FB714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rgbClr val="1FB714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ＭＳ Ｐゴシック" pitchFamily="-112" charset="-128"/>
                      </a:endParaRP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 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74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 </a:t>
                      </a:r>
                    </a:p>
                  </a:txBody>
                  <a:tcPr marL="6363" marR="6363" marT="6363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Total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B714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36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B714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18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B714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18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B714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18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B714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18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B714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18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126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 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19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 </a:t>
                      </a:r>
                    </a:p>
                  </a:txBody>
                  <a:tcPr marL="6363" marR="6363" marT="6363" marB="0" anchor="b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 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 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 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 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 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 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 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 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ＭＳ Ｐゴシック" pitchFamily="-112" charset="-128"/>
                        </a:rPr>
                        <a:t> </a:t>
                      </a:r>
                    </a:p>
                  </a:txBody>
                  <a:tcPr marL="6363" marR="6363" marT="6363" marB="0" anchor="b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215338" y="4286256"/>
            <a:ext cx="714380" cy="42862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71472" y="4857760"/>
            <a:ext cx="35989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Many different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technologies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t</a:t>
            </a:r>
            <a:r>
              <a:rPr lang="en-US" dirty="0" smtClean="0"/>
              <a:t>hicknesses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geometries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structures with different objectives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71934" y="5143512"/>
            <a:ext cx="3202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ym typeface="Wingdings" pitchFamily="2" charset="2"/>
              </a:rPr>
              <a:t> Choice of technology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143372" y="6488692"/>
            <a:ext cx="508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Only two (times 3) with correct backside light access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Beam(s)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Definitively NOT ORGANIZED yet</a:t>
            </a:r>
          </a:p>
          <a:p>
            <a:pPr lvl="1"/>
            <a:r>
              <a:rPr lang="en-US" dirty="0" smtClean="0"/>
              <a:t>No real plan: WHAT?  HOW?</a:t>
            </a:r>
          </a:p>
          <a:p>
            <a:r>
              <a:rPr lang="en-US" dirty="0" smtClean="0"/>
              <a:t>Possible to join parasitically with the SILC TB in September (quite early)</a:t>
            </a:r>
          </a:p>
          <a:p>
            <a:r>
              <a:rPr lang="en-US" dirty="0" smtClean="0"/>
              <a:t>CERN: 5.11-15.11. @SPS</a:t>
            </a:r>
          </a:p>
          <a:p>
            <a:pPr lvl="1"/>
            <a:r>
              <a:rPr lang="en-US" sz="1600" dirty="0" smtClean="0">
                <a:hlinkClick r:id="rId2"/>
              </a:rPr>
              <a:t>http://spsschedule.web.cern.ch/SPSschedule/schedules/sps/2010/v100/p6.pdf</a:t>
            </a:r>
            <a:endParaRPr lang="en-US" sz="1600" dirty="0" smtClean="0"/>
          </a:p>
          <a:p>
            <a:pPr lvl="1"/>
            <a:r>
              <a:rPr lang="en-US" sz="1600" dirty="0" smtClean="0"/>
              <a:t>Plan to use SIBT telescope and readout</a:t>
            </a:r>
          </a:p>
          <a:p>
            <a:r>
              <a:rPr lang="en-US" dirty="0" err="1" smtClean="0"/>
              <a:t>Fermilab</a:t>
            </a:r>
            <a:r>
              <a:rPr lang="en-US" dirty="0" smtClean="0"/>
              <a:t>, maybe after November??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00496" y="5786454"/>
            <a:ext cx="294497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 see room for improvement!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16" y="6072206"/>
            <a:ext cx="1335687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Anybody??</a:t>
            </a:r>
            <a:endParaRPr lang="en-US" sz="2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far, no person dedicated to do the logistics, this WILL cause some friction</a:t>
            </a:r>
          </a:p>
          <a:p>
            <a:r>
              <a:rPr lang="en-US" dirty="0" smtClean="0"/>
              <a:t>All data should go to a common DB</a:t>
            </a:r>
          </a:p>
          <a:p>
            <a:pPr lvl="1"/>
            <a:r>
              <a:rPr lang="en-US" dirty="0" smtClean="0"/>
              <a:t>Most tables defined</a:t>
            </a:r>
          </a:p>
          <a:p>
            <a:pPr lvl="1"/>
            <a:r>
              <a:rPr lang="en-US" dirty="0" smtClean="0"/>
              <a:t>Expert User: Stefano Mersi, CERN</a:t>
            </a:r>
          </a:p>
          <a:p>
            <a:pPr lvl="1"/>
            <a:r>
              <a:rPr lang="en-US" dirty="0" smtClean="0"/>
              <a:t>More Details, see DB talk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000108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Conclusion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Wafers coming end of June</a:t>
            </a:r>
          </a:p>
          <a:p>
            <a:pPr lvl="1"/>
            <a:r>
              <a:rPr lang="en-US" dirty="0" smtClean="0"/>
              <a:t>CEC defined a substantial part of the design</a:t>
            </a:r>
          </a:p>
          <a:p>
            <a:r>
              <a:rPr lang="en-US" dirty="0" smtClean="0"/>
              <a:t>Testing Campaign defined</a:t>
            </a:r>
          </a:p>
          <a:p>
            <a:pPr lvl="1"/>
            <a:r>
              <a:rPr lang="en-US" dirty="0" smtClean="0"/>
              <a:t>CEC will lively participate in the testing</a:t>
            </a:r>
          </a:p>
          <a:p>
            <a:endParaRPr lang="en-US" dirty="0" smtClean="0"/>
          </a:p>
          <a:p>
            <a:r>
              <a:rPr lang="en-US" i="1" dirty="0" smtClean="0"/>
              <a:t>CEC sensor deliverables covered by this campaign</a:t>
            </a:r>
          </a:p>
          <a:p>
            <a:pPr lvl="1"/>
            <a:r>
              <a:rPr lang="en-US" dirty="0" smtClean="0"/>
              <a:t>Choice of technology!</a:t>
            </a:r>
          </a:p>
          <a:p>
            <a:pPr lvl="1"/>
            <a:r>
              <a:rPr lang="en-US" dirty="0" smtClean="0"/>
              <a:t>Routing schemes!</a:t>
            </a:r>
          </a:p>
          <a:p>
            <a:pPr lvl="2"/>
            <a:r>
              <a:rPr lang="en-US" dirty="0" err="1" smtClean="0"/>
              <a:t>Strixel</a:t>
            </a:r>
            <a:r>
              <a:rPr lang="en-US" dirty="0" smtClean="0"/>
              <a:t>, PA, double metal</a:t>
            </a:r>
          </a:p>
          <a:p>
            <a:pPr lvl="1"/>
            <a:r>
              <a:rPr lang="en-US" dirty="0" smtClean="0"/>
              <a:t>Standard Test Structures!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57422" y="0"/>
            <a:ext cx="4857784" cy="42860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2800" b="0" dirty="0" smtClean="0"/>
              <a:t>HPK 2009/2010 planning</a:t>
            </a:r>
            <a:endParaRPr lang="en-GB" sz="2800" b="0" dirty="0"/>
          </a:p>
        </p:txBody>
      </p:sp>
      <p:sp>
        <p:nvSpPr>
          <p:cNvPr id="5123" name="Inhaltsplatzhalter 2"/>
          <p:cNvSpPr>
            <a:spLocks noGrp="1"/>
          </p:cNvSpPr>
          <p:nvPr>
            <p:ph idx="1"/>
          </p:nvPr>
        </p:nvSpPr>
        <p:spPr>
          <a:xfrm>
            <a:off x="0" y="285728"/>
            <a:ext cx="9144001" cy="650083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1800" b="0" dirty="0" smtClean="0"/>
              <a:t>Planned studies:  </a:t>
            </a:r>
            <a:r>
              <a:rPr lang="en-GB" sz="1600" b="0" dirty="0" smtClean="0"/>
              <a:t>(There will be 6 wafers per thickness/technology)</a:t>
            </a:r>
          </a:p>
          <a:p>
            <a:pPr lvl="1">
              <a:defRPr/>
            </a:pPr>
            <a:r>
              <a:rPr lang="en-GB" sz="1400" dirty="0" smtClean="0"/>
              <a:t>FPIX/BPIX pixel will be handled differently (~ 50% </a:t>
            </a:r>
            <a:r>
              <a:rPr lang="en-GB" sz="1400" dirty="0" err="1" smtClean="0"/>
              <a:t>bumb</a:t>
            </a:r>
            <a:r>
              <a:rPr lang="en-GB" sz="1400" dirty="0" smtClean="0"/>
              <a:t> bonded – irradiated – tested by PSI)</a:t>
            </a:r>
            <a:endParaRPr lang="en-GB" sz="1400" b="0" dirty="0" smtClean="0"/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GB" sz="1400" b="0" dirty="0" smtClean="0">
                <a:solidFill>
                  <a:schemeClr val="tx2">
                    <a:lumMod val="75000"/>
                  </a:schemeClr>
                </a:solidFill>
              </a:rPr>
              <a:t>4-5 MIXED (</a:t>
            </a:r>
            <a:r>
              <a:rPr lang="en-GB" sz="1400" b="0" dirty="0" err="1" smtClean="0">
                <a:solidFill>
                  <a:schemeClr val="tx2">
                    <a:lumMod val="75000"/>
                  </a:schemeClr>
                </a:solidFill>
              </a:rPr>
              <a:t>n+p</a:t>
            </a:r>
            <a:r>
              <a:rPr lang="en-GB" sz="1400" b="0" dirty="0" smtClean="0">
                <a:solidFill>
                  <a:schemeClr val="tx2">
                    <a:lumMod val="75000"/>
                  </a:schemeClr>
                </a:solidFill>
              </a:rPr>
              <a:t>) radiation </a:t>
            </a:r>
            <a:r>
              <a:rPr lang="en-GB" sz="1400" b="0" dirty="0" smtClean="0"/>
              <a:t>(full annealing study); </a:t>
            </a:r>
            <a:r>
              <a:rPr lang="en-GB" sz="1400" dirty="0" smtClean="0"/>
              <a:t>(</a:t>
            </a:r>
            <a:r>
              <a:rPr lang="en-GB" sz="1400" dirty="0" smtClean="0">
                <a:solidFill>
                  <a:srgbClr val="C00000"/>
                </a:solidFill>
              </a:rPr>
              <a:t>multi-geometry(</a:t>
            </a:r>
            <a:r>
              <a:rPr lang="en-GB" sz="1400" dirty="0" err="1" smtClean="0">
                <a:solidFill>
                  <a:srgbClr val="C00000"/>
                </a:solidFill>
              </a:rPr>
              <a:t>s&amp;p</a:t>
            </a:r>
            <a:r>
              <a:rPr lang="en-GB" sz="1400" dirty="0" smtClean="0">
                <a:solidFill>
                  <a:srgbClr val="C00000"/>
                </a:solidFill>
              </a:rPr>
              <a:t>), baby, 4 diodes, </a:t>
            </a:r>
            <a:r>
              <a:rPr lang="en-GB" sz="1400" dirty="0" err="1" smtClean="0">
                <a:solidFill>
                  <a:srgbClr val="C00000"/>
                </a:solidFill>
              </a:rPr>
              <a:t>strixel</a:t>
            </a:r>
            <a:r>
              <a:rPr lang="en-GB" sz="1400" dirty="0" smtClean="0">
                <a:solidFill>
                  <a:srgbClr val="C00000"/>
                </a:solidFill>
              </a:rPr>
              <a:t>, PA, test structures</a:t>
            </a:r>
            <a:r>
              <a:rPr lang="en-GB" sz="1400" dirty="0" smtClean="0"/>
              <a:t>)</a:t>
            </a:r>
            <a:endParaRPr lang="en-GB" sz="1400" b="0" dirty="0" smtClean="0"/>
          </a:p>
          <a:p>
            <a:pPr lvl="2">
              <a:defRPr/>
            </a:pPr>
            <a:r>
              <a:rPr lang="en-GB" sz="1200" dirty="0" smtClean="0"/>
              <a:t>Sequence for </a:t>
            </a:r>
            <a:r>
              <a:rPr lang="en-GB" sz="1200" dirty="0" smtClean="0">
                <a:solidFill>
                  <a:srgbClr val="C00000"/>
                </a:solidFill>
              </a:rPr>
              <a:t>multi-geometry(</a:t>
            </a:r>
            <a:r>
              <a:rPr lang="en-GB" sz="1200" dirty="0" err="1" smtClean="0">
                <a:solidFill>
                  <a:srgbClr val="C00000"/>
                </a:solidFill>
              </a:rPr>
              <a:t>s&amp;p</a:t>
            </a:r>
            <a:r>
              <a:rPr lang="en-GB" sz="1200" dirty="0" smtClean="0">
                <a:solidFill>
                  <a:srgbClr val="C00000"/>
                </a:solidFill>
              </a:rPr>
              <a:t>), baby, </a:t>
            </a:r>
            <a:r>
              <a:rPr lang="en-GB" sz="1200" dirty="0" err="1" smtClean="0">
                <a:solidFill>
                  <a:srgbClr val="C00000"/>
                </a:solidFill>
              </a:rPr>
              <a:t>strixel</a:t>
            </a:r>
            <a:r>
              <a:rPr lang="en-GB" sz="1200" dirty="0" smtClean="0">
                <a:solidFill>
                  <a:srgbClr val="C00000"/>
                </a:solidFill>
              </a:rPr>
              <a:t>, PA</a:t>
            </a:r>
            <a:r>
              <a:rPr lang="en-GB" sz="1200" dirty="0" smtClean="0"/>
              <a:t>:</a:t>
            </a:r>
          </a:p>
          <a:p>
            <a:pPr lvl="3">
              <a:defRPr/>
            </a:pPr>
            <a:r>
              <a:rPr lang="en-GB" sz="900" b="0" dirty="0" smtClean="0"/>
              <a:t>Half of the structure will be p-irradiation – short  annealing </a:t>
            </a:r>
            <a:r>
              <a:rPr lang="de-DE" sz="900" b="0" dirty="0" smtClean="0"/>
              <a:t>– </a:t>
            </a:r>
            <a:r>
              <a:rPr lang="de-DE" sz="900" b="0" dirty="0" err="1" smtClean="0"/>
              <a:t>measure</a:t>
            </a:r>
            <a:r>
              <a:rPr lang="de-DE" sz="900" dirty="0" err="1" smtClean="0"/>
              <a:t>_A</a:t>
            </a:r>
            <a:r>
              <a:rPr lang="de-DE" sz="900" dirty="0" smtClean="0"/>
              <a:t> – n-</a:t>
            </a:r>
            <a:r>
              <a:rPr lang="de-DE" sz="900" dirty="0" err="1" smtClean="0"/>
              <a:t>irradiation</a:t>
            </a:r>
            <a:r>
              <a:rPr lang="de-DE" sz="900" dirty="0" smtClean="0"/>
              <a:t> – </a:t>
            </a:r>
            <a:r>
              <a:rPr lang="en-GB" sz="900" dirty="0" smtClean="0"/>
              <a:t>short  annealing </a:t>
            </a:r>
            <a:r>
              <a:rPr lang="de-DE" sz="900" dirty="0" smtClean="0"/>
              <a:t>– </a:t>
            </a:r>
            <a:r>
              <a:rPr lang="de-DE" sz="900" dirty="0" err="1" smtClean="0"/>
              <a:t>measure_A</a:t>
            </a:r>
            <a:r>
              <a:rPr lang="de-DE" sz="900" dirty="0" smtClean="0"/>
              <a:t> – </a:t>
            </a:r>
            <a:r>
              <a:rPr lang="de-DE" sz="900" b="1" dirty="0" err="1" smtClean="0"/>
              <a:t>longterm</a:t>
            </a:r>
            <a:r>
              <a:rPr lang="de-DE" sz="900" b="1" dirty="0" smtClean="0"/>
              <a:t>  </a:t>
            </a:r>
            <a:r>
              <a:rPr lang="de-DE" sz="900" b="1" dirty="0" err="1" smtClean="0"/>
              <a:t>annealing</a:t>
            </a:r>
            <a:endParaRPr lang="de-DE" sz="900" b="1" dirty="0" smtClean="0"/>
          </a:p>
          <a:p>
            <a:pPr lvl="3">
              <a:defRPr/>
            </a:pPr>
            <a:r>
              <a:rPr lang="en-GB" sz="900" dirty="0" smtClean="0"/>
              <a:t>Half of the structure will be n-irradiation – short  annealing </a:t>
            </a:r>
            <a:r>
              <a:rPr lang="de-DE" sz="900" dirty="0" smtClean="0"/>
              <a:t>– </a:t>
            </a:r>
            <a:r>
              <a:rPr lang="de-DE" sz="900" dirty="0" err="1" smtClean="0"/>
              <a:t>measure_A</a:t>
            </a:r>
            <a:r>
              <a:rPr lang="de-DE" sz="900" dirty="0" smtClean="0"/>
              <a:t> – p-</a:t>
            </a:r>
            <a:r>
              <a:rPr lang="de-DE" sz="900" dirty="0" err="1" smtClean="0"/>
              <a:t>irradiation</a:t>
            </a:r>
            <a:r>
              <a:rPr lang="de-DE" sz="900" dirty="0" smtClean="0"/>
              <a:t> – </a:t>
            </a:r>
            <a:r>
              <a:rPr lang="en-GB" sz="900" dirty="0" smtClean="0"/>
              <a:t>short  annealing  </a:t>
            </a:r>
            <a:r>
              <a:rPr lang="de-DE" sz="900" dirty="0" smtClean="0"/>
              <a:t>– </a:t>
            </a:r>
            <a:r>
              <a:rPr lang="de-DE" sz="900" dirty="0" err="1" smtClean="0"/>
              <a:t>measure_A</a:t>
            </a:r>
            <a:r>
              <a:rPr lang="de-DE" sz="900" dirty="0" smtClean="0"/>
              <a:t> – </a:t>
            </a:r>
            <a:r>
              <a:rPr lang="de-DE" sz="900" b="1" dirty="0" err="1" smtClean="0"/>
              <a:t>longterm</a:t>
            </a:r>
            <a:r>
              <a:rPr lang="de-DE" sz="900" b="1" dirty="0" smtClean="0"/>
              <a:t>  </a:t>
            </a:r>
            <a:r>
              <a:rPr lang="de-DE" sz="900" b="1" dirty="0" err="1" smtClean="0"/>
              <a:t>annealing</a:t>
            </a:r>
            <a:endParaRPr lang="de-DE" sz="900" b="1" dirty="0" smtClean="0"/>
          </a:p>
          <a:p>
            <a:pPr lvl="2">
              <a:defRPr/>
            </a:pPr>
            <a:r>
              <a:rPr lang="de-DE" sz="1300" dirty="0" smtClean="0"/>
              <a:t>5cm * </a:t>
            </a:r>
            <a:r>
              <a:rPr lang="de-DE" sz="1300" dirty="0" err="1" smtClean="0"/>
              <a:t>is</a:t>
            </a:r>
            <a:r>
              <a:rPr lang="de-DE" sz="1300" dirty="0" smtClean="0"/>
              <a:t> not </a:t>
            </a:r>
            <a:r>
              <a:rPr lang="de-DE" sz="1300" dirty="0" err="1" smtClean="0"/>
              <a:t>possible</a:t>
            </a:r>
            <a:r>
              <a:rPr lang="de-DE" sz="1300" dirty="0" smtClean="0"/>
              <a:t> </a:t>
            </a:r>
            <a:r>
              <a:rPr lang="de-DE" sz="1300" dirty="0" err="1" smtClean="0"/>
              <a:t>for</a:t>
            </a:r>
            <a:r>
              <a:rPr lang="de-DE" sz="1300" dirty="0" smtClean="0"/>
              <a:t> a </a:t>
            </a:r>
            <a:r>
              <a:rPr lang="de-DE" sz="1300" dirty="0" err="1" smtClean="0"/>
              <a:t>full</a:t>
            </a:r>
            <a:r>
              <a:rPr lang="de-DE" sz="1300" dirty="0" smtClean="0"/>
              <a:t> </a:t>
            </a:r>
            <a:r>
              <a:rPr lang="de-DE" sz="1300" dirty="0" err="1" smtClean="0"/>
              <a:t>set</a:t>
            </a:r>
            <a:r>
              <a:rPr lang="de-DE" sz="1300" dirty="0" smtClean="0"/>
              <a:t>, </a:t>
            </a:r>
            <a:r>
              <a:rPr lang="de-DE" sz="1300" dirty="0" err="1" smtClean="0"/>
              <a:t>only</a:t>
            </a:r>
            <a:r>
              <a:rPr lang="de-DE" sz="1300" dirty="0" smtClean="0"/>
              <a:t> </a:t>
            </a:r>
            <a:r>
              <a:rPr lang="de-DE" sz="1300" dirty="0" err="1" smtClean="0"/>
              <a:t>for</a:t>
            </a:r>
            <a:r>
              <a:rPr lang="de-DE" sz="1300" dirty="0" smtClean="0"/>
              <a:t> </a:t>
            </a:r>
            <a:r>
              <a:rPr lang="de-DE" sz="1300" dirty="0" err="1" smtClean="0"/>
              <a:t>diodes</a:t>
            </a:r>
            <a:r>
              <a:rPr lang="de-DE" sz="1300" dirty="0" smtClean="0"/>
              <a:t> </a:t>
            </a:r>
            <a:r>
              <a:rPr lang="de-DE" sz="1300" dirty="0" err="1" smtClean="0"/>
              <a:t>and</a:t>
            </a:r>
            <a:r>
              <a:rPr lang="de-DE" sz="1300" dirty="0" smtClean="0"/>
              <a:t> </a:t>
            </a:r>
            <a:r>
              <a:rPr lang="de-DE" sz="1300" dirty="0" err="1" smtClean="0"/>
              <a:t>may</a:t>
            </a:r>
            <a:r>
              <a:rPr lang="de-DE" sz="1300" dirty="0" smtClean="0"/>
              <a:t> </a:t>
            </a:r>
            <a:r>
              <a:rPr lang="de-DE" sz="1300" dirty="0" err="1" smtClean="0"/>
              <a:t>be</a:t>
            </a:r>
            <a:r>
              <a:rPr lang="de-DE" sz="1300" dirty="0" smtClean="0"/>
              <a:t> </a:t>
            </a:r>
            <a:r>
              <a:rPr lang="de-DE" sz="1300" dirty="0" err="1" smtClean="0"/>
              <a:t>one</a:t>
            </a:r>
            <a:r>
              <a:rPr lang="de-DE" sz="1300" dirty="0" smtClean="0"/>
              <a:t> ?mini </a:t>
            </a:r>
            <a:r>
              <a:rPr lang="de-DE" sz="1300" dirty="0" err="1" smtClean="0"/>
              <a:t>sensor</a:t>
            </a:r>
            <a:r>
              <a:rPr lang="de-DE" sz="1300" dirty="0" smtClean="0"/>
              <a:t>?</a:t>
            </a:r>
          </a:p>
          <a:p>
            <a:pPr lvl="3">
              <a:defRPr/>
            </a:pPr>
            <a:r>
              <a:rPr lang="de-DE" sz="900" dirty="0" err="1" smtClean="0"/>
              <a:t>Only</a:t>
            </a:r>
            <a:r>
              <a:rPr lang="de-DE" sz="900" dirty="0" smtClean="0"/>
              <a:t> </a:t>
            </a:r>
            <a:r>
              <a:rPr lang="de-DE" sz="900" dirty="0" err="1" smtClean="0"/>
              <a:t>for</a:t>
            </a:r>
            <a:r>
              <a:rPr lang="de-DE" sz="900" dirty="0" smtClean="0"/>
              <a:t> </a:t>
            </a:r>
            <a:r>
              <a:rPr lang="de-DE" sz="900" dirty="0" err="1" smtClean="0"/>
              <a:t>pixel</a:t>
            </a:r>
            <a:r>
              <a:rPr lang="de-DE" sz="900" dirty="0" smtClean="0"/>
              <a:t> </a:t>
            </a:r>
            <a:r>
              <a:rPr lang="de-DE" sz="900" dirty="0" err="1" smtClean="0"/>
              <a:t>and</a:t>
            </a:r>
            <a:r>
              <a:rPr lang="de-DE" sz="900" dirty="0" smtClean="0"/>
              <a:t> EPI!!</a:t>
            </a:r>
            <a:endParaRPr lang="en-GB" sz="900" dirty="0" smtClean="0"/>
          </a:p>
          <a:p>
            <a:pPr lvl="3">
              <a:defRPr/>
            </a:pPr>
            <a:endParaRPr lang="en-GB" sz="1100" b="0" dirty="0" smtClean="0"/>
          </a:p>
          <a:p>
            <a:pPr marL="800100" lvl="1" indent="-342900">
              <a:buFont typeface="+mj-lt"/>
              <a:buAutoNum type="arabicPeriod"/>
              <a:defRPr/>
            </a:pPr>
            <a:endParaRPr lang="de-DE" sz="1400" b="0" dirty="0" smtClean="0">
              <a:solidFill>
                <a:schemeClr val="tx2"/>
              </a:solidFill>
            </a:endParaRPr>
          </a:p>
          <a:p>
            <a:pPr marL="800100" lvl="1" indent="-342900">
              <a:buFont typeface="+mj-lt"/>
              <a:buAutoNum type="arabicPeriod"/>
              <a:defRPr/>
            </a:pPr>
            <a:endParaRPr lang="de-DE" sz="1400" b="0" dirty="0" smtClean="0">
              <a:solidFill>
                <a:schemeClr val="tx2"/>
              </a:solidFill>
            </a:endParaRPr>
          </a:p>
          <a:p>
            <a:pPr marL="800100" lvl="1" indent="-342900">
              <a:buFont typeface="+mj-lt"/>
              <a:buAutoNum type="arabicPeriod"/>
              <a:defRPr/>
            </a:pPr>
            <a:endParaRPr lang="de-DE" sz="1400" dirty="0" smtClean="0">
              <a:solidFill>
                <a:schemeClr val="tx2"/>
              </a:solidFill>
            </a:endParaRPr>
          </a:p>
          <a:p>
            <a:pPr marL="800100" lvl="1" indent="-342900">
              <a:buFont typeface="+mj-lt"/>
              <a:buAutoNum type="arabicPeriod"/>
              <a:defRPr/>
            </a:pPr>
            <a:endParaRPr lang="de-DE" sz="1400" b="0" dirty="0" smtClean="0">
              <a:solidFill>
                <a:schemeClr val="tx2"/>
              </a:solidFill>
            </a:endParaRPr>
          </a:p>
          <a:p>
            <a:pPr marL="800100" lvl="1" indent="-342900">
              <a:buFont typeface="+mj-lt"/>
              <a:buAutoNum type="arabicPeriod"/>
              <a:defRPr/>
            </a:pPr>
            <a:endParaRPr lang="de-DE" sz="1400" dirty="0" smtClean="0">
              <a:solidFill>
                <a:schemeClr val="tx2"/>
              </a:solidFill>
            </a:endParaRPr>
          </a:p>
          <a:p>
            <a:pPr marL="800100" lvl="1" indent="-342900">
              <a:buFont typeface="+mj-lt"/>
              <a:buAutoNum type="arabicPeriod"/>
              <a:defRPr/>
            </a:pPr>
            <a:endParaRPr lang="de-DE" sz="1400" b="0" dirty="0" smtClean="0">
              <a:solidFill>
                <a:schemeClr val="tx2"/>
              </a:solidFill>
            </a:endParaRPr>
          </a:p>
          <a:p>
            <a:pPr marL="800100" lvl="1" indent="-342900">
              <a:buFont typeface="+mj-lt"/>
              <a:buAutoNum type="arabicPeriod"/>
              <a:defRPr/>
            </a:pPr>
            <a:endParaRPr lang="de-DE" sz="1400" dirty="0" smtClean="0">
              <a:solidFill>
                <a:schemeClr val="tx2"/>
              </a:solidFill>
            </a:endParaRPr>
          </a:p>
          <a:p>
            <a:pPr marL="800100" lvl="1" indent="-342900">
              <a:buFont typeface="+mj-lt"/>
              <a:buAutoNum type="arabicPeriod"/>
              <a:defRPr/>
            </a:pPr>
            <a:endParaRPr lang="de-DE" sz="1400" b="0" dirty="0" smtClean="0">
              <a:solidFill>
                <a:schemeClr val="tx2"/>
              </a:solidFill>
            </a:endParaRPr>
          </a:p>
          <a:p>
            <a:pPr marL="800100" lvl="1" indent="-342900">
              <a:buFont typeface="+mj-lt"/>
              <a:buAutoNum type="arabicPeriod"/>
              <a:defRPr/>
            </a:pPr>
            <a:endParaRPr lang="de-DE" sz="1400" dirty="0" smtClean="0">
              <a:solidFill>
                <a:schemeClr val="tx2"/>
              </a:solidFill>
            </a:endParaRPr>
          </a:p>
          <a:p>
            <a:pPr marL="800100" lvl="1" indent="-342900">
              <a:buFont typeface="+mj-lt"/>
              <a:buAutoNum type="arabicPeriod"/>
              <a:defRPr/>
            </a:pPr>
            <a:endParaRPr lang="de-DE" sz="1400" b="0" dirty="0" smtClean="0">
              <a:solidFill>
                <a:schemeClr val="tx2"/>
              </a:solidFill>
            </a:endParaRPr>
          </a:p>
          <a:p>
            <a:pPr marL="800100" lvl="1" indent="-342900">
              <a:buFont typeface="+mj-lt"/>
              <a:buAutoNum type="arabicPeriod"/>
              <a:defRPr/>
            </a:pPr>
            <a:endParaRPr lang="en-GB" sz="1400" b="0" dirty="0" smtClean="0">
              <a:solidFill>
                <a:schemeClr val="tx2"/>
              </a:solidFill>
            </a:endParaRP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GB" sz="1400" b="0" dirty="0" smtClean="0">
                <a:solidFill>
                  <a:schemeClr val="tx2"/>
                </a:solidFill>
              </a:rPr>
              <a:t>Standard </a:t>
            </a:r>
            <a:r>
              <a:rPr lang="en-GB" sz="1400" b="0" dirty="0" err="1" smtClean="0">
                <a:solidFill>
                  <a:schemeClr val="tx2"/>
                </a:solidFill>
              </a:rPr>
              <a:t>iso</a:t>
            </a:r>
            <a:r>
              <a:rPr lang="en-GB" sz="1400" b="0" dirty="0" smtClean="0">
                <a:solidFill>
                  <a:schemeClr val="tx2"/>
                </a:solidFill>
              </a:rPr>
              <a:t>-thermal annealing study</a:t>
            </a:r>
            <a:r>
              <a:rPr lang="en-GB" sz="1400" b="0" dirty="0" smtClean="0"/>
              <a:t>; </a:t>
            </a:r>
            <a:r>
              <a:rPr lang="en-GB" sz="1400" b="0" dirty="0" smtClean="0">
                <a:solidFill>
                  <a:srgbClr val="C00000"/>
                </a:solidFill>
              </a:rPr>
              <a:t>most diodes </a:t>
            </a:r>
            <a:r>
              <a:rPr lang="en-GB" sz="1400" b="0" dirty="0" smtClean="0"/>
              <a:t>(5*8 = 50</a:t>
            </a:r>
            <a:r>
              <a:rPr lang="en-GB" sz="1400" b="0" dirty="0" smtClean="0">
                <a:sym typeface="Wingdings" pitchFamily="2" charset="2"/>
              </a:rPr>
              <a:t> 2*12 p+2*12 n</a:t>
            </a:r>
            <a:r>
              <a:rPr lang="en-GB" sz="1400" b="0" dirty="0" smtClean="0"/>
              <a:t>) of </a:t>
            </a:r>
            <a:r>
              <a:rPr lang="en-GB" sz="1400" b="0" dirty="0" smtClean="0">
                <a:solidFill>
                  <a:schemeClr val="tx1"/>
                </a:solidFill>
              </a:rPr>
              <a:t>five </a:t>
            </a:r>
            <a:r>
              <a:rPr lang="en-GB" sz="1400" b="0" dirty="0" smtClean="0"/>
              <a:t>wafers </a:t>
            </a:r>
          </a:p>
          <a:p>
            <a:pPr lvl="2">
              <a:defRPr/>
            </a:pPr>
            <a:r>
              <a:rPr lang="en-GB" sz="1200" b="0" dirty="0" smtClean="0"/>
              <a:t>Radiate to 5 </a:t>
            </a:r>
            <a:r>
              <a:rPr lang="en-GB" sz="1200" b="1" dirty="0" smtClean="0"/>
              <a:t>additional</a:t>
            </a:r>
            <a:r>
              <a:rPr lang="en-GB" sz="1200" b="0" dirty="0" smtClean="0"/>
              <a:t> different </a:t>
            </a:r>
            <a:r>
              <a:rPr lang="en-GB" sz="1200" b="0" dirty="0" err="1" smtClean="0"/>
              <a:t>fluences</a:t>
            </a:r>
            <a:r>
              <a:rPr lang="en-GB" sz="1200" b="0" dirty="0" smtClean="0"/>
              <a:t> 1(</a:t>
            </a:r>
            <a:r>
              <a:rPr lang="en-GB" sz="1200" b="0" dirty="0" err="1" smtClean="0"/>
              <a:t>n+p</a:t>
            </a:r>
            <a:r>
              <a:rPr lang="en-GB" sz="1200" b="0" dirty="0" smtClean="0"/>
              <a:t>), </a:t>
            </a:r>
            <a:r>
              <a:rPr lang="fr-FR" sz="1200" dirty="0" smtClean="0"/>
              <a:t>2.5(n+p), 10(n+p), 15p, 30p (100p for EPI) · 10</a:t>
            </a:r>
            <a:r>
              <a:rPr lang="fr-FR" sz="1200" baseline="30000" dirty="0" smtClean="0"/>
              <a:t>14</a:t>
            </a:r>
            <a:r>
              <a:rPr lang="fr-FR" sz="1200" dirty="0" smtClean="0"/>
              <a:t> </a:t>
            </a:r>
            <a:r>
              <a:rPr lang="fr-FR" sz="1200" dirty="0" err="1" smtClean="0"/>
              <a:t>neq</a:t>
            </a:r>
            <a:r>
              <a:rPr lang="fr-FR" sz="1200" dirty="0" smtClean="0"/>
              <a:t>/cm²</a:t>
            </a:r>
          </a:p>
          <a:p>
            <a:pPr marL="1657350" lvl="3" indent="-342900">
              <a:defRPr/>
            </a:pPr>
            <a:r>
              <a:rPr lang="fr-FR" sz="900" dirty="0" err="1" smtClean="0"/>
              <a:t>measure_C</a:t>
            </a:r>
            <a:r>
              <a:rPr lang="fr-FR" sz="900" dirty="0" smtClean="0"/>
              <a:t> –  </a:t>
            </a:r>
            <a:r>
              <a:rPr lang="fr-FR" sz="900" dirty="0" err="1" smtClean="0"/>
              <a:t>anneal</a:t>
            </a:r>
            <a:r>
              <a:rPr lang="fr-FR" sz="900" dirty="0" smtClean="0"/>
              <a:t> - </a:t>
            </a:r>
            <a:r>
              <a:rPr lang="fr-FR" sz="900" dirty="0" err="1" smtClean="0"/>
              <a:t>measure_C</a:t>
            </a:r>
            <a:r>
              <a:rPr lang="fr-FR" sz="900" dirty="0" smtClean="0"/>
              <a:t> – </a:t>
            </a:r>
            <a:r>
              <a:rPr lang="fr-FR" sz="900" dirty="0" err="1" smtClean="0"/>
              <a:t>anneal</a:t>
            </a:r>
            <a:r>
              <a:rPr lang="fr-FR" sz="900" dirty="0" smtClean="0"/>
              <a:t> … Long </a:t>
            </a:r>
            <a:r>
              <a:rPr lang="fr-FR" sz="900" dirty="0" err="1" smtClean="0"/>
              <a:t>term</a:t>
            </a:r>
            <a:r>
              <a:rPr lang="fr-FR" sz="900" dirty="0" smtClean="0"/>
              <a:t> </a:t>
            </a:r>
            <a:r>
              <a:rPr lang="fr-FR" sz="900" dirty="0" err="1" smtClean="0"/>
              <a:t>annealing</a:t>
            </a:r>
            <a:endParaRPr lang="en-GB" sz="900" b="0" dirty="0" smtClean="0"/>
          </a:p>
          <a:p>
            <a:pPr>
              <a:defRPr/>
            </a:pPr>
            <a:r>
              <a:rPr lang="en-GB" sz="1600" b="0" dirty="0" smtClean="0"/>
              <a:t>Measurements  A, B, C to be defined</a:t>
            </a:r>
            <a:r>
              <a:rPr lang="en-GB" sz="1600" dirty="0" smtClean="0"/>
              <a:t>; measurement A, B, C different for the different structures</a:t>
            </a:r>
          </a:p>
          <a:p>
            <a:pPr>
              <a:defRPr/>
            </a:pPr>
            <a:r>
              <a:rPr lang="en-US" sz="1600" b="0" dirty="0" smtClean="0"/>
              <a:t>Short annealing = 10 min at 60C or x d @RT;   </a:t>
            </a:r>
            <a:r>
              <a:rPr lang="en-US" sz="1600" b="0" dirty="0" err="1" smtClean="0"/>
              <a:t>Longterm</a:t>
            </a:r>
            <a:r>
              <a:rPr lang="en-US" sz="1600" b="0" dirty="0" smtClean="0"/>
              <a:t> annealing to be defined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00958" y="142852"/>
            <a:ext cx="101720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Option B</a:t>
            </a:r>
            <a:endParaRPr lang="en-GB" dirty="0"/>
          </a:p>
        </p:txBody>
      </p:sp>
      <p:grpSp>
        <p:nvGrpSpPr>
          <p:cNvPr id="3" name="Group 11"/>
          <p:cNvGrpSpPr/>
          <p:nvPr/>
        </p:nvGrpSpPr>
        <p:grpSpPr>
          <a:xfrm>
            <a:off x="71470" y="2559602"/>
            <a:ext cx="2214514" cy="2441034"/>
            <a:chOff x="6994620" y="1500174"/>
            <a:chExt cx="2149380" cy="2441034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00892" y="1714488"/>
              <a:ext cx="2093876" cy="2091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6994620" y="2643182"/>
              <a:ext cx="2149380" cy="1214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358082" y="1500174"/>
              <a:ext cx="1449308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dirty="0" smtClean="0"/>
                <a:t>First n then p</a:t>
              </a:r>
              <a:endParaRPr lang="en-GB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00958" y="3571876"/>
              <a:ext cx="1449308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dirty="0" smtClean="0"/>
                <a:t>First p then n</a:t>
              </a:r>
              <a:endParaRPr lang="en-GB" dirty="0"/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9698" y="2405122"/>
            <a:ext cx="4307275" cy="30241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42844" y="6572272"/>
            <a:ext cx="8811258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1400" dirty="0" smtClean="0"/>
              <a:t>Option B: easier logistics; do we learn the same? Can we understand scientifically difference between p- &amp; n-irradiation</a:t>
            </a:r>
            <a:endParaRPr lang="en-GB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643174" y="4784063"/>
            <a:ext cx="2778325" cy="4308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100" dirty="0" smtClean="0"/>
              <a:t>Maybe we can play a bit with these numbers,</a:t>
            </a:r>
          </a:p>
          <a:p>
            <a:r>
              <a:rPr lang="en-US" sz="1100" dirty="0" smtClean="0"/>
              <a:t>especially with n</a:t>
            </a:r>
            <a:endParaRPr lang="en-GB" sz="11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2357422" y="2724158"/>
          <a:ext cx="3390900" cy="1847850"/>
        </p:xfrm>
        <a:graphic>
          <a:graphicData uri="http://schemas.openxmlformats.org/drawingml/2006/table">
            <a:tbl>
              <a:tblPr/>
              <a:tblGrid>
                <a:gridCol w="595228"/>
                <a:gridCol w="544570"/>
                <a:gridCol w="405262"/>
                <a:gridCol w="468584"/>
                <a:gridCol w="408428"/>
                <a:gridCol w="370434"/>
                <a:gridCol w="598394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Scenario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mixed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protons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neutron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Radius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neutrons adjust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166.5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1" u="none" strike="noStrike">
                          <a:solidFill>
                            <a:srgbClr val="FF0000"/>
                          </a:solidFill>
                          <a:latin typeface="Wingdings"/>
                        </a:rPr>
                        <a:t>è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ref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1??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1??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1??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Oval 16"/>
          <p:cNvSpPr/>
          <p:nvPr/>
        </p:nvSpPr>
        <p:spPr>
          <a:xfrm>
            <a:off x="4357686" y="3286124"/>
            <a:ext cx="500066" cy="1428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5357818" y="3286124"/>
            <a:ext cx="500066" cy="1428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Structures </a:t>
            </a:r>
            <a:r>
              <a:rPr lang="en-GB" dirty="0" err="1" smtClean="0"/>
              <a:t>vs</a:t>
            </a:r>
            <a:r>
              <a:rPr lang="en-GB" dirty="0" smtClean="0"/>
              <a:t> </a:t>
            </a:r>
            <a:r>
              <a:rPr lang="en-GB" dirty="0" err="1" smtClean="0"/>
              <a:t>fluence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50496"/>
          <a:ext cx="8229600" cy="4025371"/>
        </p:xfrm>
        <a:graphic>
          <a:graphicData uri="http://schemas.openxmlformats.org/drawingml/2006/table">
            <a:tbl>
              <a:tblPr/>
              <a:tblGrid>
                <a:gridCol w="932429"/>
                <a:gridCol w="319951"/>
                <a:gridCol w="292527"/>
                <a:gridCol w="319951"/>
                <a:gridCol w="329092"/>
                <a:gridCol w="292527"/>
                <a:gridCol w="301668"/>
                <a:gridCol w="356517"/>
                <a:gridCol w="267388"/>
                <a:gridCol w="319951"/>
                <a:gridCol w="347376"/>
                <a:gridCol w="294812"/>
                <a:gridCol w="319951"/>
                <a:gridCol w="294812"/>
                <a:gridCol w="294812"/>
                <a:gridCol w="294812"/>
                <a:gridCol w="466215"/>
                <a:gridCol w="548488"/>
                <a:gridCol w="438790"/>
                <a:gridCol w="1197531"/>
              </a:tblGrid>
              <a:tr h="24853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initial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 cm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 cm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40cm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 cm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 cm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20cm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15cm 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15cm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15cm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10cm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10cm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10cm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5cm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5cm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5cm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wafer used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remain at 0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study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1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~10E14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2.5p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n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2.5+4n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9p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5n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9p+5n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15p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6n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15p+6n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33p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8n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33+8n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1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Multi strip &amp; strixel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multi-geometry, radiation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1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Baby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radiation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1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TS incl. 1 diode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functionality, process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1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 &amp; strixel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Strixel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both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Strixel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both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Strixel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both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Strixel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both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functionality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1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diodes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10x6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radiation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1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1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Pixel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?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?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9p+5n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?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?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15p+6n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?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?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33+8n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many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bumbed before irradiation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1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1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EPI multi &amp;strip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9p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5n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9p+5n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15p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6n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15p+6n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33p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8n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33+8n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multi-geometry, radiation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1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EPI Baby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160p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12n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166p+12n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radiation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1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EPI TS incl. 1 diode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functionality, process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1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EPI PA, Strixel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Strixel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both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Strixel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both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functionality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1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EPI diodes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10x6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2+2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2+2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2+2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radiation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1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1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PSI structures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?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?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?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?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?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?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1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Hall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13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7313">
                <a:tc gridSpan="11"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remaining "thick" diodes should be additionally subjectedto a SLHC scenario; similar for EPI</a:t>
                      </a: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31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 e14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2.5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313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2n+2p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2n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2n+2p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2n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2p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313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1041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800" b="1" i="0" u="none" strike="noStrike">
                          <a:solidFill>
                            <a:srgbClr val="0070C0"/>
                          </a:solidFill>
                          <a:latin typeface="Calibri"/>
                        </a:rPr>
                        <a:t>TCT, CCE</a:t>
                      </a: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start long term annealing </a:t>
                      </a: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diodes thick(=2*10+4*6)</a:t>
                      </a: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313"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 pairs of two</a:t>
                      </a: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66" marR="6866" marT="686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00958" y="642918"/>
            <a:ext cx="13667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For Option B</a:t>
            </a:r>
            <a:endParaRPr lang="en-GB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42910" y="1214422"/>
          <a:ext cx="4389904" cy="5340452"/>
        </p:xfrm>
        <a:graphic>
          <a:graphicData uri="http://schemas.openxmlformats.org/drawingml/2006/table">
            <a:tbl>
              <a:tblPr/>
              <a:tblGrid>
                <a:gridCol w="1097476"/>
                <a:gridCol w="1097476"/>
                <a:gridCol w="1097476"/>
                <a:gridCol w="1097476"/>
              </a:tblGrid>
              <a:tr h="146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[micron]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Length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Width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#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Multi-Pixel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54664</a:t>
                      </a:r>
                    </a:p>
                  </a:txBody>
                  <a:tcPr marL="7345" marR="7345" marT="73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22452</a:t>
                      </a:r>
                    </a:p>
                  </a:txBody>
                  <a:tcPr marL="7345" marR="7345" marT="73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Multi-SSD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65744.25</a:t>
                      </a:r>
                    </a:p>
                  </a:txBody>
                  <a:tcPr marL="7345" marR="7345" marT="73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32792</a:t>
                      </a:r>
                    </a:p>
                  </a:txBody>
                  <a:tcPr marL="7345" marR="7345" marT="73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Baby_std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35120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22620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Baby_PA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35120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12380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Baby_Strixel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35120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15120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345" marR="7345" marT="73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Add_Baby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28120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7260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BPIX-A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10420</a:t>
                      </a:r>
                    </a:p>
                  </a:txBody>
                  <a:tcPr marL="7345" marR="7345" marT="73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10120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BPIX-B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10420</a:t>
                      </a:r>
                    </a:p>
                  </a:txBody>
                  <a:tcPr marL="7345" marR="7345" marT="73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10120</a:t>
                      </a:r>
                    </a:p>
                  </a:txBody>
                  <a:tcPr marL="7345" marR="7345" marT="73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BPIX-C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10420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10120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BPIX-D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10420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10120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FPIX-E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10420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10120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FPIX-F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10420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10120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Diode_New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7120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7120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Diode_CMS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7000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7000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CAP-TS-AC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37120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5234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CAP-TS-DC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12895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5454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CCP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8340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4340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GCD_New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7580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7120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MOS_New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7120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7120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Sheet_New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11690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8970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Via1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1720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1720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Via2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1720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1720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TS-CAP120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7120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5312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HKP_TEST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Hall_Sample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5620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2120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Cap-Pixel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12110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8310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8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Sheet_Pspray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3120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3120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SIMS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6610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2110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89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PTTS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5620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5620</a:t>
                      </a: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45" marR="7345" marT="73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95721448"/>
              </p:ext>
            </p:extLst>
          </p:nvPr>
        </p:nvGraphicFramePr>
        <p:xfrm>
          <a:off x="457200" y="620691"/>
          <a:ext cx="8229599" cy="57606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4474"/>
                <a:gridCol w="1991203"/>
                <a:gridCol w="2541961"/>
                <a:gridCol w="2541961"/>
              </a:tblGrid>
              <a:tr h="476782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Institute</a:t>
                      </a:r>
                      <a:endParaRPr lang="de-DE" sz="1200" b="1" i="0" u="none" strike="noStrike" dirty="0">
                        <a:solidFill>
                          <a:schemeClr val="accent6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IV </a:t>
                      </a:r>
                      <a:r>
                        <a:rPr lang="de-DE" sz="12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/ CV</a:t>
                      </a:r>
                      <a:endParaRPr lang="de-DE" sz="1200" b="1" i="0" u="none" strike="noStrike" dirty="0">
                        <a:solidFill>
                          <a:schemeClr val="accent6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 err="1">
                          <a:solidFill>
                            <a:schemeClr val="accent6"/>
                          </a:solidFill>
                          <a:effectLst/>
                        </a:rPr>
                        <a:t>stripmeasurements</a:t>
                      </a:r>
                      <a:endParaRPr lang="de-DE" sz="1200" b="1" i="0" u="none" strike="noStrike" dirty="0">
                        <a:solidFill>
                          <a:schemeClr val="accent6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TS</a:t>
                      </a:r>
                      <a:endParaRPr lang="de-DE" sz="1200" b="1" i="0" u="none" strike="noStrike" dirty="0">
                        <a:solidFill>
                          <a:schemeClr val="accent6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</a:tr>
              <a:tr h="476782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Vienna</a:t>
                      </a:r>
                      <a:endParaRPr lang="de-DE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successful</a:t>
                      </a:r>
                      <a:endParaRPr lang="de-DE" sz="1200" b="0" i="0" u="none" strike="noStrike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successful</a:t>
                      </a:r>
                      <a:endParaRPr lang="de-DE" sz="1200" b="0" i="0" u="none" strike="noStrike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successful</a:t>
                      </a:r>
                      <a:endParaRPr lang="de-DE" sz="1200" b="0" i="0" u="none" strike="noStrike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</a:tr>
              <a:tr h="476782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Louvain</a:t>
                      </a:r>
                      <a:endParaRPr lang="de-DE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successful</a:t>
                      </a:r>
                      <a:endParaRPr lang="de-DE" sz="1200" b="0" i="0" u="none" strike="noStrike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strange Rpoly</a:t>
                      </a:r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x</a:t>
                      </a:r>
                      <a:endParaRPr lang="de-DE" sz="12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</a:tr>
              <a:tr h="476782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Hamburg</a:t>
                      </a:r>
                      <a:endParaRPr lang="de-DE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successful</a:t>
                      </a:r>
                      <a:endParaRPr lang="de-DE" sz="1200" b="0" i="0" u="none" strike="noStrike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successful</a:t>
                      </a:r>
                      <a:endParaRPr lang="de-DE" sz="1200" b="0" i="0" u="none" strike="noStrike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successful</a:t>
                      </a:r>
                      <a:endParaRPr lang="de-DE" sz="1200" b="0" i="0" u="none" strike="noStrike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</a:tr>
              <a:tr h="476782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DESY Zeuthen</a:t>
                      </a:r>
                      <a:endParaRPr lang="de-DE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successful</a:t>
                      </a:r>
                      <a:endParaRPr lang="de-DE" sz="1200" b="0" i="0" u="none" strike="noStrike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successful</a:t>
                      </a:r>
                      <a:endParaRPr lang="de-DE" sz="1200" b="0" i="0" u="none" strike="noStrike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successful</a:t>
                      </a:r>
                      <a:endParaRPr lang="de-DE" sz="1200" b="0" i="0" u="none" strike="noStrike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</a:tr>
              <a:tr h="476782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Bari</a:t>
                      </a:r>
                      <a:endParaRPr lang="de-DE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successful</a:t>
                      </a:r>
                      <a:endParaRPr lang="de-DE" sz="1200" b="0" i="0" u="none" strike="noStrike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successful</a:t>
                      </a:r>
                      <a:endParaRPr lang="de-DE" sz="1200" b="0" i="0" u="none" strike="noStrike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x</a:t>
                      </a:r>
                      <a:endParaRPr lang="de-DE" sz="12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</a:tr>
              <a:tr h="516034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Rochester</a:t>
                      </a:r>
                      <a:endParaRPr lang="de-DE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successful</a:t>
                      </a:r>
                      <a:endParaRPr lang="de-DE" sz="1200" b="0" i="0" u="none" strike="noStrike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missing Cint, Rint, Pinhole; bad Ileak</a:t>
                      </a:r>
                      <a:endParaRPr lang="en-US" sz="1200" b="0" i="0" u="none" strike="noStrike"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x</a:t>
                      </a:r>
                      <a:endParaRPr lang="de-DE" sz="12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</a:tr>
              <a:tr h="476782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Fiorentino</a:t>
                      </a:r>
                      <a:endParaRPr lang="de-DE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successful</a:t>
                      </a:r>
                      <a:endParaRPr lang="de-DE" sz="1200" b="0" i="0" u="none" strike="noStrike">
                        <a:solidFill>
                          <a:srgbClr val="92D050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successful</a:t>
                      </a:r>
                      <a:endParaRPr lang="de-DE" sz="1200" b="0" i="0" u="none" strike="noStrike">
                        <a:solidFill>
                          <a:srgbClr val="92D050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successful</a:t>
                      </a:r>
                      <a:endParaRPr lang="de-DE" sz="1200" b="0" i="0" u="none" strike="noStrike">
                        <a:solidFill>
                          <a:srgbClr val="92D050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</a:tr>
              <a:tr h="476782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CERN</a:t>
                      </a:r>
                      <a:endParaRPr lang="de-DE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successful</a:t>
                      </a:r>
                      <a:endParaRPr lang="de-DE" sz="1200" b="0" i="0" u="none" strike="noStrike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successful</a:t>
                      </a:r>
                      <a:endParaRPr lang="de-DE" sz="1200" b="0" i="0" u="none" strike="noStrike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some missing structures</a:t>
                      </a:r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</a:tr>
              <a:tr h="476782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Karlsruhe</a:t>
                      </a:r>
                      <a:endParaRPr lang="de-DE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successful</a:t>
                      </a:r>
                      <a:endParaRPr lang="de-DE" sz="1200" b="0" i="0" u="none" strike="noStrike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 err="1">
                          <a:effectLst/>
                        </a:rPr>
                        <a:t>successful</a:t>
                      </a:r>
                      <a:endParaRPr lang="de-DE" sz="12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 err="1">
                          <a:effectLst/>
                        </a:rPr>
                        <a:t>successful</a:t>
                      </a:r>
                      <a:endParaRPr lang="de-DE" sz="12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</a:tr>
              <a:tr h="476782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Santander</a:t>
                      </a:r>
                      <a:endParaRPr lang="de-DE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 err="1">
                          <a:effectLst/>
                        </a:rPr>
                        <a:t>successful</a:t>
                      </a:r>
                      <a:endParaRPr lang="de-DE" sz="12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Missing</a:t>
                      </a:r>
                      <a:r>
                        <a:rPr lang="de-DE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2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Ileak</a:t>
                      </a:r>
                      <a:r>
                        <a:rPr lang="de-DE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de-DE" sz="12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Pinhole</a:t>
                      </a:r>
                      <a:endParaRPr lang="de-DE" sz="12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 err="1">
                          <a:effectLst/>
                        </a:rPr>
                        <a:t>successful</a:t>
                      </a:r>
                      <a:endParaRPr lang="de-DE" sz="12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</a:tr>
              <a:tr h="476782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Fermilab</a:t>
                      </a:r>
                      <a:endParaRPr lang="de-DE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successful</a:t>
                      </a:r>
                      <a:endParaRPr lang="de-DE" sz="1200" b="0" i="0" u="none" strike="noStrike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x</a:t>
                      </a:r>
                      <a:endParaRPr lang="de-DE" sz="12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 err="1">
                          <a:effectLst/>
                        </a:rPr>
                        <a:t>successful</a:t>
                      </a:r>
                      <a:endParaRPr lang="de-DE" sz="12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</a:tr>
            </a:tbl>
          </a:graphicData>
        </a:graphic>
      </p:graphicFrame>
      <p:sp>
        <p:nvSpPr>
          <p:cNvPr id="5" name="Titel 1"/>
          <p:cNvSpPr txBox="1">
            <a:spLocks/>
          </p:cNvSpPr>
          <p:nvPr/>
        </p:nvSpPr>
        <p:spPr>
          <a:xfrm>
            <a:off x="2285984" y="44624"/>
            <a:ext cx="640081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 smtClean="0"/>
              <a:t>non-</a:t>
            </a:r>
            <a:r>
              <a:rPr lang="de-DE" sz="3600" dirty="0" err="1" smtClean="0"/>
              <a:t>irradiated</a:t>
            </a:r>
            <a:r>
              <a:rPr lang="de-DE" sz="3600" dirty="0" smtClean="0"/>
              <a:t> </a:t>
            </a:r>
            <a:r>
              <a:rPr lang="de-DE" sz="3600" dirty="0" err="1" smtClean="0"/>
              <a:t>structure</a:t>
            </a:r>
            <a:endParaRPr lang="de-DE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142852"/>
            <a:ext cx="238385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Calibration campaign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92448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2357422" y="44624"/>
            <a:ext cx="632937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 err="1" smtClean="0"/>
              <a:t>irradiated</a:t>
            </a:r>
            <a:r>
              <a:rPr lang="de-DE" sz="3600" dirty="0" smtClean="0"/>
              <a:t> </a:t>
            </a:r>
            <a:r>
              <a:rPr lang="de-DE" sz="3600" dirty="0" err="1" smtClean="0"/>
              <a:t>structure</a:t>
            </a:r>
            <a:endParaRPr lang="de-DE" sz="3600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62267402"/>
              </p:ext>
            </p:extLst>
          </p:nvPr>
        </p:nvGraphicFramePr>
        <p:xfrm>
          <a:off x="457200" y="620691"/>
          <a:ext cx="8229600" cy="57606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2445"/>
                <a:gridCol w="887777"/>
                <a:gridCol w="1870904"/>
                <a:gridCol w="2229237"/>
                <a:gridCol w="2229237"/>
              </a:tblGrid>
              <a:tr h="480053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Institute</a:t>
                      </a:r>
                      <a:endParaRPr lang="de-DE" sz="1200" b="1" i="0" u="none" strike="noStrike" dirty="0">
                        <a:solidFill>
                          <a:schemeClr val="accent6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0" i="0" u="none" strike="noStrike" dirty="0" err="1" smtClean="0">
                          <a:solidFill>
                            <a:schemeClr val="accent6"/>
                          </a:solidFill>
                          <a:effectLst/>
                          <a:latin typeface="Arial"/>
                        </a:rPr>
                        <a:t>Structure</a:t>
                      </a:r>
                      <a:r>
                        <a:rPr lang="de-DE" sz="1200" b="0" i="0" u="none" strike="noStrike" baseline="0" dirty="0" smtClean="0">
                          <a:solidFill>
                            <a:schemeClr val="accent6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de-DE" sz="1200" b="0" i="0" u="none" strike="noStrike" baseline="0" dirty="0" err="1" smtClean="0">
                          <a:solidFill>
                            <a:schemeClr val="accent6"/>
                          </a:solidFill>
                          <a:effectLst/>
                          <a:latin typeface="Arial"/>
                        </a:rPr>
                        <a:t>received</a:t>
                      </a:r>
                      <a:endParaRPr lang="de-DE" sz="1200" b="0" i="0" u="none" strike="noStrike" dirty="0">
                        <a:solidFill>
                          <a:schemeClr val="accent6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IV / CV</a:t>
                      </a:r>
                      <a:endParaRPr lang="de-DE" sz="1200" b="1" i="0" u="none" strike="noStrike" dirty="0">
                        <a:solidFill>
                          <a:schemeClr val="accent6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Strips, </a:t>
                      </a:r>
                      <a:r>
                        <a:rPr lang="de-DE" sz="1200" u="none" strike="noStrike" dirty="0" err="1" smtClean="0">
                          <a:solidFill>
                            <a:schemeClr val="accent6"/>
                          </a:solidFill>
                          <a:effectLst/>
                        </a:rPr>
                        <a:t>ramps</a:t>
                      </a:r>
                      <a:endParaRPr lang="de-DE" sz="1200" b="1" i="0" u="none" strike="noStrike" dirty="0">
                        <a:solidFill>
                          <a:schemeClr val="accent6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TS</a:t>
                      </a:r>
                      <a:endParaRPr lang="de-DE" sz="1200" b="1" i="0" u="none" strike="noStrike" dirty="0">
                        <a:solidFill>
                          <a:schemeClr val="accent6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</a:tr>
              <a:tr h="480053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Vienna</a:t>
                      </a:r>
                      <a:endParaRPr lang="de-DE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X</a:t>
                      </a:r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 err="1">
                          <a:effectLst/>
                        </a:rPr>
                        <a:t>successful</a:t>
                      </a:r>
                      <a:endParaRPr lang="de-DE" sz="12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 err="1">
                          <a:effectLst/>
                        </a:rPr>
                        <a:t>successful</a:t>
                      </a:r>
                      <a:endParaRPr lang="de-DE" sz="12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 err="1">
                          <a:effectLst/>
                        </a:rPr>
                        <a:t>successful</a:t>
                      </a:r>
                      <a:endParaRPr lang="de-DE" sz="1200" b="0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</a:tr>
              <a:tr h="480053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Louvain</a:t>
                      </a:r>
                      <a:endParaRPr lang="de-DE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X</a:t>
                      </a:r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x</a:t>
                      </a:r>
                      <a:endParaRPr lang="de-DE" sz="12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x</a:t>
                      </a:r>
                      <a:endParaRPr lang="de-DE" sz="12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x</a:t>
                      </a:r>
                      <a:endParaRPr lang="de-DE" sz="12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</a:tr>
              <a:tr h="480053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Hamburg</a:t>
                      </a:r>
                      <a:endParaRPr lang="de-DE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X</a:t>
                      </a:r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successful</a:t>
                      </a:r>
                      <a:endParaRPr lang="de-DE" sz="1200" b="0" i="0" u="none" strike="noStrike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successful</a:t>
                      </a:r>
                      <a:endParaRPr lang="de-DE" sz="1200" b="0" i="0" u="none" strike="noStrike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x</a:t>
                      </a:r>
                      <a:endParaRPr lang="de-DE" sz="12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</a:tr>
              <a:tr h="480053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DESY </a:t>
                      </a:r>
                      <a:r>
                        <a:rPr lang="de-DE" sz="120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Zeuthen </a:t>
                      </a:r>
                      <a:endParaRPr lang="de-DE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x</a:t>
                      </a:r>
                      <a:endParaRPr lang="de-DE" sz="12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x</a:t>
                      </a:r>
                      <a:endParaRPr lang="de-DE" sz="12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x</a:t>
                      </a:r>
                      <a:endParaRPr lang="de-DE" sz="12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</a:tr>
              <a:tr h="480053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Bari</a:t>
                      </a:r>
                      <a:endParaRPr lang="de-DE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X</a:t>
                      </a:r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x</a:t>
                      </a:r>
                      <a:endParaRPr lang="de-DE" sz="12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x</a:t>
                      </a:r>
                      <a:endParaRPr lang="de-DE" sz="12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x</a:t>
                      </a:r>
                      <a:endParaRPr lang="de-DE" sz="12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</a:tr>
              <a:tr h="480053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Rochester</a:t>
                      </a:r>
                      <a:endParaRPr lang="de-DE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x</a:t>
                      </a:r>
                      <a:endParaRPr lang="de-DE" sz="12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x</a:t>
                      </a:r>
                      <a:endParaRPr lang="de-DE" sz="12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x</a:t>
                      </a:r>
                      <a:endParaRPr lang="de-DE" sz="12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</a:tr>
              <a:tr h="480053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Fiorentino</a:t>
                      </a:r>
                      <a:endParaRPr lang="de-DE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x</a:t>
                      </a:r>
                      <a:endParaRPr lang="de-DE" sz="12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x</a:t>
                      </a:r>
                      <a:endParaRPr lang="de-DE" sz="12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x</a:t>
                      </a:r>
                      <a:endParaRPr lang="de-DE" sz="12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</a:tr>
              <a:tr h="480053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CERN</a:t>
                      </a:r>
                      <a:endParaRPr lang="de-DE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X</a:t>
                      </a:r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x</a:t>
                      </a:r>
                      <a:endParaRPr lang="de-DE" sz="12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x</a:t>
                      </a:r>
                      <a:endParaRPr lang="de-DE" sz="12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x</a:t>
                      </a:r>
                      <a:endParaRPr lang="de-DE" sz="12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</a:tr>
              <a:tr h="480053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Karlsruhe</a:t>
                      </a:r>
                      <a:endParaRPr lang="de-DE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X</a:t>
                      </a:r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successful</a:t>
                      </a:r>
                      <a:endParaRPr lang="de-DE" sz="1200" b="0" i="0" u="none" strike="noStrike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successful</a:t>
                      </a:r>
                      <a:endParaRPr lang="de-DE" sz="1200" b="0" i="0" u="none" strike="noStrike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successful</a:t>
                      </a:r>
                      <a:endParaRPr lang="de-DE" sz="1200" b="0" i="0" u="none" strike="noStrike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</a:tr>
              <a:tr h="480053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Santander </a:t>
                      </a:r>
                      <a:endParaRPr lang="de-DE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x</a:t>
                      </a:r>
                      <a:endParaRPr lang="de-DE" sz="12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x</a:t>
                      </a:r>
                      <a:endParaRPr lang="de-DE" sz="12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x</a:t>
                      </a:r>
                      <a:endParaRPr lang="de-DE" sz="12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</a:tr>
              <a:tr h="480053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Fermilab</a:t>
                      </a:r>
                      <a:endParaRPr lang="de-DE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x</a:t>
                      </a:r>
                      <a:endParaRPr lang="de-DE" sz="12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x</a:t>
                      </a:r>
                      <a:endParaRPr lang="de-DE" sz="12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x</a:t>
                      </a:r>
                      <a:endParaRPr lang="de-DE" sz="12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944" marR="7944" marT="7944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0034" y="142852"/>
            <a:ext cx="238385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Calibration campaign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88814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000132"/>
          </a:xfrm>
        </p:spPr>
        <p:txBody>
          <a:bodyPr>
            <a:normAutofit/>
          </a:bodyPr>
          <a:lstStyle/>
          <a:p>
            <a:r>
              <a:rPr lang="en-US" dirty="0" smtClean="0"/>
              <a:t>Cutting </a:t>
            </a:r>
            <a:r>
              <a:rPr lang="en-US" dirty="0" smtClean="0">
                <a:sym typeface="Wingdings" pitchFamily="2" charset="2"/>
              </a:rPr>
              <a:t> Work </a:t>
            </a:r>
            <a:r>
              <a:rPr lang="en-US" dirty="0" smtClean="0"/>
              <a:t>Packages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2108" y="2143117"/>
            <a:ext cx="3900486" cy="3857652"/>
          </a:xfrm>
        </p:spPr>
        <p:txBody>
          <a:bodyPr>
            <a:noAutofit/>
          </a:bodyPr>
          <a:lstStyle/>
          <a:p>
            <a:r>
              <a:rPr lang="en-US" sz="1800" dirty="0" smtClean="0"/>
              <a:t>Pixel</a:t>
            </a:r>
          </a:p>
          <a:p>
            <a:r>
              <a:rPr lang="en-US" sz="1800" dirty="0" smtClean="0"/>
              <a:t>Multi-geometry strips</a:t>
            </a:r>
          </a:p>
          <a:p>
            <a:r>
              <a:rPr lang="en-US" sz="1800" dirty="0" smtClean="0"/>
              <a:t>Multi-geometry pixel</a:t>
            </a:r>
          </a:p>
          <a:p>
            <a:r>
              <a:rPr lang="en-US" sz="1800" dirty="0" err="1" smtClean="0"/>
              <a:t>Baby_std</a:t>
            </a:r>
            <a:endParaRPr lang="en-US" sz="1800" dirty="0" smtClean="0"/>
          </a:p>
          <a:p>
            <a:r>
              <a:rPr lang="en-US" sz="1800" dirty="0" err="1" smtClean="0"/>
              <a:t>Baby_PA</a:t>
            </a:r>
            <a:endParaRPr lang="en-US" sz="1800" dirty="0" smtClean="0"/>
          </a:p>
          <a:p>
            <a:r>
              <a:rPr lang="en-US" sz="1800" dirty="0" err="1" smtClean="0"/>
              <a:t>Baby_Strixel</a:t>
            </a:r>
            <a:endParaRPr lang="en-US" sz="1800" dirty="0" smtClean="0"/>
          </a:p>
          <a:p>
            <a:r>
              <a:rPr lang="en-US" sz="1800" dirty="0" smtClean="0"/>
              <a:t>Diodes</a:t>
            </a:r>
          </a:p>
          <a:p>
            <a:r>
              <a:rPr lang="en-US" sz="1800" dirty="0" smtClean="0"/>
              <a:t>Test-structures</a:t>
            </a:r>
          </a:p>
          <a:p>
            <a:r>
              <a:rPr lang="en-US" sz="1800" dirty="0" err="1" smtClean="0"/>
              <a:t>Add_Baby</a:t>
            </a:r>
            <a:r>
              <a:rPr lang="en-US" sz="1800" dirty="0" smtClean="0"/>
              <a:t> </a:t>
            </a:r>
            <a:r>
              <a:rPr lang="en-US" sz="1400" dirty="0" smtClean="0"/>
              <a:t>aka Lorentz angle sensor</a:t>
            </a:r>
            <a:endParaRPr lang="en-US" sz="1800" dirty="0" smtClean="0"/>
          </a:p>
        </p:txBody>
      </p:sp>
      <p:pic>
        <p:nvPicPr>
          <p:cNvPr id="5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70" y="1000108"/>
            <a:ext cx="5316923" cy="4791933"/>
          </a:xfrm>
          <a:prstGeom prst="rect">
            <a:avLst/>
          </a:prstGeom>
          <a:ln>
            <a:noFill/>
          </a:ln>
        </p:spPr>
      </p:pic>
      <p:grpSp>
        <p:nvGrpSpPr>
          <p:cNvPr id="4" name="Group 52"/>
          <p:cNvGrpSpPr/>
          <p:nvPr/>
        </p:nvGrpSpPr>
        <p:grpSpPr>
          <a:xfrm>
            <a:off x="-40959" y="928670"/>
            <a:ext cx="5286380" cy="5072098"/>
            <a:chOff x="3857620" y="714356"/>
            <a:chExt cx="5286380" cy="5072098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929058" y="2143116"/>
              <a:ext cx="5072098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857620" y="4214818"/>
              <a:ext cx="5072098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071902" y="1571612"/>
              <a:ext cx="2214610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715140" y="4857760"/>
              <a:ext cx="2214610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857620" y="4714884"/>
              <a:ext cx="2214610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929390" y="1785926"/>
              <a:ext cx="2214610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929390" y="1571612"/>
              <a:ext cx="2214610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857620" y="4929198"/>
              <a:ext cx="2214610" cy="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5572132" y="1428736"/>
              <a:ext cx="142876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6215074" y="1428736"/>
              <a:ext cx="142876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5286380" y="5000636"/>
              <a:ext cx="1571636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5929322" y="5000636"/>
              <a:ext cx="1571636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6750859" y="2321711"/>
              <a:ext cx="35719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7108049" y="2321711"/>
              <a:ext cx="35719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7393801" y="2321711"/>
              <a:ext cx="35719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7679553" y="2321711"/>
              <a:ext cx="35719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7965305" y="2321711"/>
              <a:ext cx="35719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6750859" y="4036223"/>
              <a:ext cx="35719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7108049" y="4036223"/>
              <a:ext cx="35719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7393801" y="4036223"/>
              <a:ext cx="35719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7679553" y="4036223"/>
              <a:ext cx="35719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7965305" y="4036223"/>
              <a:ext cx="357190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43702" y="3929066"/>
              <a:ext cx="2366978" cy="9524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643702" y="2500306"/>
              <a:ext cx="2366978" cy="9524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5607851" y="3178967"/>
              <a:ext cx="2071702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4500562" y="4786322"/>
              <a:ext cx="1143008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7429520" y="1571612"/>
              <a:ext cx="1143008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5679289" y="1178703"/>
              <a:ext cx="785818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6536545" y="5322107"/>
              <a:ext cx="928694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3679025" y="3178967"/>
              <a:ext cx="2071702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7250925" y="3250405"/>
              <a:ext cx="2071702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285720" y="5988626"/>
            <a:ext cx="392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Diodes to be cut further (backup slides)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1230463" y="5544743"/>
            <a:ext cx="499272" cy="3884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572265" y="6143644"/>
            <a:ext cx="228601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All cut pieces come in an individual envelope 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357818" y="5715016"/>
            <a:ext cx="3708003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~ 30 pieces per wafer </a:t>
            </a:r>
            <a:r>
              <a:rPr lang="en-US" dirty="0" smtClean="0">
                <a:sym typeface="Wingdings" pitchFamily="2" charset="2"/>
              </a:rPr>
              <a:t> 3800 pieces 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 rot="1927470">
            <a:off x="7534600" y="2651852"/>
            <a:ext cx="1455783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Geometry/thickness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 rot="176533">
            <a:off x="6678426" y="3181559"/>
            <a:ext cx="1499834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Irradiation/annealing</a:t>
            </a:r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 rot="1274172">
            <a:off x="6512422" y="3670045"/>
            <a:ext cx="1136017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Routing/design</a:t>
            </a:r>
            <a:endParaRPr lang="en-US" sz="1200" dirty="0"/>
          </a:p>
        </p:txBody>
      </p:sp>
      <p:sp>
        <p:nvSpPr>
          <p:cNvPr id="45" name="TextBox 44"/>
          <p:cNvSpPr txBox="1"/>
          <p:nvPr/>
        </p:nvSpPr>
        <p:spPr>
          <a:xfrm rot="176533">
            <a:off x="6463729" y="4196686"/>
            <a:ext cx="2084160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Irradiation/annealing/material</a:t>
            </a:r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 rot="176533">
            <a:off x="7106955" y="4542759"/>
            <a:ext cx="1650965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Design/process/surface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 rot="20783342">
            <a:off x="7904982" y="5045652"/>
            <a:ext cx="1022780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Lorentz angle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 rot="20783342">
            <a:off x="6149935" y="2002364"/>
            <a:ext cx="1872500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more rad. hard planar pixel</a:t>
            </a:r>
            <a:endParaRPr lang="en-US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7286644" y="1000108"/>
            <a:ext cx="1225977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Objectives: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5643570" y="1000108"/>
            <a:ext cx="114826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Structures</a:t>
            </a:r>
            <a:endParaRPr lang="en-US" dirty="0"/>
          </a:p>
        </p:txBody>
      </p:sp>
      <p:grpSp>
        <p:nvGrpSpPr>
          <p:cNvPr id="53" name="Group 52"/>
          <p:cNvGrpSpPr/>
          <p:nvPr/>
        </p:nvGrpSpPr>
        <p:grpSpPr>
          <a:xfrm>
            <a:off x="-428660" y="785794"/>
            <a:ext cx="6000792" cy="5214974"/>
            <a:chOff x="-428660" y="785794"/>
            <a:chExt cx="6000792" cy="5214974"/>
          </a:xfrm>
        </p:grpSpPr>
        <p:sp>
          <p:nvSpPr>
            <p:cNvPr id="51" name="Oval 50"/>
            <p:cNvSpPr/>
            <p:nvPr/>
          </p:nvSpPr>
          <p:spPr>
            <a:xfrm>
              <a:off x="-428660" y="4286256"/>
              <a:ext cx="5715040" cy="17145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-142908" y="785794"/>
              <a:ext cx="5715040" cy="17145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351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351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351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351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351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351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8786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861" y="-71414"/>
            <a:ext cx="85371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1414"/>
            <a:ext cx="2971792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Diode Cutting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4071934" y="71438"/>
            <a:ext cx="500066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572264" y="71438"/>
            <a:ext cx="500066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0034" y="2071702"/>
            <a:ext cx="500066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86182" y="6143668"/>
            <a:ext cx="500066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501090" y="6143668"/>
            <a:ext cx="500066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6006132"/>
            <a:ext cx="26713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/>
              <a:buChar char="è"/>
            </a:pPr>
            <a:r>
              <a:rPr lang="en-US" dirty="0" smtClean="0">
                <a:sym typeface="Wingdings" pitchFamily="2" charset="2"/>
              </a:rPr>
              <a:t>2*2 diodes IN TS</a:t>
            </a:r>
          </a:p>
          <a:p>
            <a:pPr>
              <a:buFont typeface="Wingdings"/>
              <a:buChar char="è"/>
            </a:pP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8 individual </a:t>
            </a:r>
            <a:r>
              <a:rPr lang="en-US" dirty="0" err="1" smtClean="0">
                <a:sym typeface="Wingdings" pitchFamily="2" charset="2"/>
              </a:rPr>
              <a:t>diode_new</a:t>
            </a:r>
            <a:endParaRPr lang="en-US" dirty="0" smtClean="0">
              <a:sym typeface="Wingdings" pitchFamily="2" charset="2"/>
            </a:endParaRPr>
          </a:p>
          <a:p>
            <a:pPr>
              <a:buFont typeface="Wingdings"/>
              <a:buChar char="è"/>
            </a:pP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4 individual HPK diode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43372" y="6429396"/>
            <a:ext cx="204979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Done in Warsaw ITE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C00000"/>
                </a:solidFill>
              </a:rPr>
              <a:t>Commitments, so far</a:t>
            </a:r>
            <a:endParaRPr lang="en-US" sz="5400" dirty="0">
              <a:solidFill>
                <a:srgbClr val="C00000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28596" y="1500174"/>
          <a:ext cx="8586789" cy="4053034"/>
        </p:xfrm>
        <a:graphic>
          <a:graphicData uri="http://schemas.openxmlformats.org/drawingml/2006/table">
            <a:tbl>
              <a:tblPr/>
              <a:tblGrid>
                <a:gridCol w="642941"/>
                <a:gridCol w="1240540"/>
                <a:gridCol w="474388"/>
                <a:gridCol w="350635"/>
                <a:gridCol w="360947"/>
                <a:gridCol w="363525"/>
                <a:gridCol w="363525"/>
                <a:gridCol w="577516"/>
                <a:gridCol w="433137"/>
                <a:gridCol w="456341"/>
                <a:gridCol w="464075"/>
                <a:gridCol w="484701"/>
                <a:gridCol w="464075"/>
                <a:gridCol w="1910443"/>
              </a:tblGrid>
              <a:tr h="325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baby_std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Multi strip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multi pixel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strixel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pixel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Lorentz angle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Diodes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SIMS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comments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00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help appreciated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help needed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not defined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logistics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80% for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strixel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and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 is 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3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PSI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3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Purdue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3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CERN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xxx%???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DB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xxx~30%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Karlsruhe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50-100% annealing (100% strip)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crossC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3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Vienna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crossC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crossC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3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annealing study?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interested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xxx%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xxx~30%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3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Perugia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50+%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50+%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p-cross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calib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with LA-sensors????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6263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Louvain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n-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irrad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cross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calib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with LA sensors!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6263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FNAL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interested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Firenze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strip testing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also strip measurement on PS, together with CENR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3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3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Rochester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3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Zeuthen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3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Bari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3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Brown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3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Santander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3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Aachen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3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Helsinki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 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see today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3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Lyon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7158" y="6072206"/>
            <a:ext cx="7425302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Program well covered,</a:t>
            </a:r>
            <a:r>
              <a:rPr lang="en-US" sz="2800" dirty="0" smtClean="0">
                <a:solidFill>
                  <a:schemeClr val="tx1"/>
                </a:solidFill>
              </a:rPr>
              <a:t> BUT </a:t>
            </a:r>
            <a:r>
              <a:rPr lang="en-US" sz="2800" dirty="0" smtClean="0"/>
              <a:t>diodes and multi-pixel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irradiations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00200"/>
            <a:ext cx="3643338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è"/>
            </a:pPr>
            <a:r>
              <a:rPr lang="en-US" sz="2000" dirty="0" smtClean="0">
                <a:sym typeface="Wingdings" pitchFamily="2" charset="2"/>
              </a:rPr>
              <a:t>Mixed radiations with full annealing evaluation </a:t>
            </a:r>
          </a:p>
          <a:p>
            <a:pPr lvl="1">
              <a:buFont typeface="Wingdings" pitchFamily="2" charset="2"/>
              <a:buChar char="è"/>
            </a:pPr>
            <a:r>
              <a:rPr lang="en-US" sz="1600" dirty="0" smtClean="0">
                <a:sym typeface="Wingdings" pitchFamily="2" charset="2"/>
              </a:rPr>
              <a:t>Neutron </a:t>
            </a:r>
            <a:r>
              <a:rPr lang="en-US" sz="1600" dirty="0" err="1" smtClean="0">
                <a:sym typeface="Wingdings" pitchFamily="2" charset="2"/>
              </a:rPr>
              <a:t>fluence</a:t>
            </a:r>
            <a:r>
              <a:rPr lang="en-US" sz="1600" dirty="0" smtClean="0">
                <a:sym typeface="Wingdings" pitchFamily="2" charset="2"/>
              </a:rPr>
              <a:t> a bit adapted</a:t>
            </a:r>
          </a:p>
          <a:p>
            <a:pPr>
              <a:buFont typeface="Wingdings" pitchFamily="2" charset="2"/>
              <a:buChar char="è"/>
            </a:pPr>
            <a:r>
              <a:rPr lang="en-US" sz="2000" dirty="0" smtClean="0">
                <a:sym typeface="Wingdings" pitchFamily="2" charset="2"/>
              </a:rPr>
              <a:t>Some intermediate proton/neutron only results</a:t>
            </a:r>
          </a:p>
          <a:p>
            <a:pPr>
              <a:buFont typeface="Wingdings" pitchFamily="2" charset="2"/>
              <a:buChar char="è"/>
            </a:pPr>
            <a:r>
              <a:rPr lang="en-US" sz="2000" dirty="0" smtClean="0">
                <a:sym typeface="Wingdings" pitchFamily="2" charset="2"/>
              </a:rPr>
              <a:t>Full material info from diodes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285860"/>
            <a:ext cx="6205939" cy="43577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rot="5400000">
            <a:off x="3321835" y="3536157"/>
            <a:ext cx="378621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607587" y="3536157"/>
            <a:ext cx="378621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893339" y="3536157"/>
            <a:ext cx="378621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179091" y="3536157"/>
            <a:ext cx="378621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393537" y="3536157"/>
            <a:ext cx="378621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57686" y="5500702"/>
            <a:ext cx="1357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Small subset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007500" y="5925941"/>
            <a:ext cx="120757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Proton </a:t>
            </a:r>
          </a:p>
          <a:p>
            <a:pPr algn="ctr"/>
            <a:r>
              <a:rPr lang="en-US" dirty="0" smtClean="0"/>
              <a:t>dominated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15140" y="5929330"/>
            <a:ext cx="120757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Neutron</a:t>
            </a:r>
          </a:p>
          <a:p>
            <a:pPr algn="ctr"/>
            <a:r>
              <a:rPr lang="en-US" dirty="0" smtClean="0"/>
              <a:t>dominated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7686" y="-142900"/>
            <a:ext cx="4786314" cy="857256"/>
          </a:xfrm>
        </p:spPr>
        <p:txBody>
          <a:bodyPr/>
          <a:lstStyle/>
          <a:p>
            <a:r>
              <a:rPr lang="en-GB" dirty="0" smtClean="0"/>
              <a:t>Mixed radiations II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b="53459"/>
          <a:stretch>
            <a:fillRect/>
          </a:stretch>
        </p:blipFill>
        <p:spPr bwMode="auto">
          <a:xfrm>
            <a:off x="1210843" y="2000240"/>
            <a:ext cx="1064483" cy="47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t="49696"/>
          <a:stretch>
            <a:fillRect/>
          </a:stretch>
        </p:blipFill>
        <p:spPr bwMode="auto">
          <a:xfrm>
            <a:off x="1210843" y="3027761"/>
            <a:ext cx="1064483" cy="512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925091" y="1357298"/>
            <a:ext cx="130253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p-</a:t>
            </a:r>
            <a:r>
              <a:rPr lang="en-GB" dirty="0" err="1" smtClean="0"/>
              <a:t>irrad</a:t>
            </a:r>
            <a:r>
              <a:rPr lang="en-GB" dirty="0" smtClean="0"/>
              <a:t> (KA)</a:t>
            </a:r>
          </a:p>
          <a:p>
            <a:r>
              <a:rPr lang="en-GB" sz="1600" dirty="0" smtClean="0"/>
              <a:t>(e.g. 15x10</a:t>
            </a:r>
            <a:r>
              <a:rPr lang="en-GB" sz="1600" baseline="30000" dirty="0" smtClean="0"/>
              <a:t>14</a:t>
            </a:r>
            <a:r>
              <a:rPr lang="en-GB" sz="1600" dirty="0" smtClean="0"/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5091" y="3599265"/>
            <a:ext cx="185826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n-</a:t>
            </a:r>
            <a:r>
              <a:rPr lang="en-GB" dirty="0" err="1" smtClean="0"/>
              <a:t>irrad</a:t>
            </a:r>
            <a:r>
              <a:rPr lang="en-GB" dirty="0" smtClean="0"/>
              <a:t> (Ljubljana)</a:t>
            </a:r>
          </a:p>
          <a:p>
            <a:r>
              <a:rPr lang="en-GB" sz="1600" dirty="0" smtClean="0"/>
              <a:t>(e.g. 6x10</a:t>
            </a:r>
            <a:r>
              <a:rPr lang="en-GB" sz="1600" baseline="30000" dirty="0" smtClean="0"/>
              <a:t>14</a:t>
            </a:r>
            <a:r>
              <a:rPr lang="en-GB" sz="1600" dirty="0" smtClean="0"/>
              <a:t>)</a:t>
            </a:r>
            <a:endParaRPr lang="en-GB" sz="16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353851" y="242886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353851" y="314166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853917" y="2191400"/>
            <a:ext cx="116410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dirty="0" smtClean="0"/>
              <a:t>Short annealing</a:t>
            </a:r>
          </a:p>
          <a:p>
            <a:r>
              <a:rPr lang="en-GB" sz="1200" dirty="0" smtClean="0"/>
              <a:t>- measuring</a:t>
            </a:r>
            <a:endParaRPr lang="en-GB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2853917" y="2857496"/>
            <a:ext cx="116410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dirty="0" smtClean="0"/>
              <a:t>Short annealing</a:t>
            </a:r>
          </a:p>
          <a:p>
            <a:r>
              <a:rPr lang="en-GB" sz="1200" dirty="0" smtClean="0"/>
              <a:t>- measuring</a:t>
            </a:r>
            <a:endParaRPr lang="en-GB" sz="12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068363" y="2428868"/>
            <a:ext cx="92869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068363" y="2428868"/>
            <a:ext cx="100013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/>
          <a:srcRect t="49696"/>
          <a:stretch>
            <a:fillRect/>
          </a:stretch>
        </p:blipFill>
        <p:spPr bwMode="auto">
          <a:xfrm>
            <a:off x="5139933" y="2130740"/>
            <a:ext cx="1064483" cy="512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/>
          <a:srcRect b="53459"/>
          <a:stretch>
            <a:fillRect/>
          </a:stretch>
        </p:blipFill>
        <p:spPr bwMode="auto">
          <a:xfrm>
            <a:off x="5139933" y="2928934"/>
            <a:ext cx="1064483" cy="47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TextBox 34"/>
          <p:cNvSpPr txBox="1"/>
          <p:nvPr/>
        </p:nvSpPr>
        <p:spPr>
          <a:xfrm>
            <a:off x="4997057" y="1500174"/>
            <a:ext cx="130253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p-</a:t>
            </a:r>
            <a:r>
              <a:rPr lang="en-GB" dirty="0" err="1" smtClean="0"/>
              <a:t>irrad</a:t>
            </a:r>
            <a:r>
              <a:rPr lang="en-GB" dirty="0" smtClean="0"/>
              <a:t> (KA)</a:t>
            </a:r>
          </a:p>
          <a:p>
            <a:r>
              <a:rPr lang="en-GB" sz="1600" dirty="0" smtClean="0"/>
              <a:t>(e.g. 15x10</a:t>
            </a:r>
            <a:r>
              <a:rPr lang="en-GB" sz="1600" baseline="30000" dirty="0" smtClean="0"/>
              <a:t>14</a:t>
            </a:r>
            <a:r>
              <a:rPr lang="en-GB" sz="1600" dirty="0" smtClean="0"/>
              <a:t>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97854" y="3429000"/>
            <a:ext cx="185826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n-</a:t>
            </a:r>
            <a:r>
              <a:rPr lang="en-GB" dirty="0" err="1" smtClean="0"/>
              <a:t>irrad</a:t>
            </a:r>
            <a:r>
              <a:rPr lang="en-GB" dirty="0" smtClean="0"/>
              <a:t> (Ljubljana)</a:t>
            </a:r>
          </a:p>
          <a:p>
            <a:r>
              <a:rPr lang="en-GB" sz="1600" dirty="0" smtClean="0"/>
              <a:t>(e.g. 6x10</a:t>
            </a:r>
            <a:r>
              <a:rPr lang="en-GB" sz="1600" baseline="30000" dirty="0" smtClean="0"/>
              <a:t>14</a:t>
            </a:r>
            <a:r>
              <a:rPr lang="en-GB" sz="1600" dirty="0" smtClean="0"/>
              <a:t>)</a:t>
            </a:r>
            <a:endParaRPr lang="en-GB" sz="1600" dirty="0"/>
          </a:p>
        </p:txBody>
      </p:sp>
      <p:grpSp>
        <p:nvGrpSpPr>
          <p:cNvPr id="3" name="Group 43"/>
          <p:cNvGrpSpPr/>
          <p:nvPr/>
        </p:nvGrpSpPr>
        <p:grpSpPr>
          <a:xfrm>
            <a:off x="6783007" y="1857364"/>
            <a:ext cx="1785950" cy="1907113"/>
            <a:chOff x="6650853" y="446354"/>
            <a:chExt cx="2366108" cy="2264303"/>
          </a:xfrm>
        </p:grpSpPr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50853" y="446354"/>
              <a:ext cx="2366108" cy="2264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39" name="Straight Connector 38"/>
            <p:cNvCxnSpPr/>
            <p:nvPr/>
          </p:nvCxnSpPr>
          <p:spPr>
            <a:xfrm flipV="1">
              <a:off x="6858016" y="1500174"/>
              <a:ext cx="1928826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Straight Arrow Connector 45"/>
          <p:cNvCxnSpPr/>
          <p:nvPr/>
        </p:nvCxnSpPr>
        <p:spPr>
          <a:xfrm>
            <a:off x="6211503" y="2786058"/>
            <a:ext cx="428628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783007" y="1214422"/>
            <a:ext cx="1860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Wafer with both</a:t>
            </a:r>
          </a:p>
          <a:p>
            <a:r>
              <a:rPr lang="en-GB" dirty="0" smtClean="0"/>
              <a:t>p- &amp; n- irradiation</a:t>
            </a:r>
            <a:endParaRPr lang="en-GB" dirty="0"/>
          </a:p>
        </p:txBody>
      </p:sp>
      <p:sp>
        <p:nvSpPr>
          <p:cNvPr id="49" name="TextBox 48"/>
          <p:cNvSpPr txBox="1"/>
          <p:nvPr/>
        </p:nvSpPr>
        <p:spPr>
          <a:xfrm>
            <a:off x="1357290" y="4572008"/>
            <a:ext cx="473123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600" dirty="0" smtClean="0"/>
              <a:t>Full measurement:</a:t>
            </a:r>
          </a:p>
          <a:p>
            <a:r>
              <a:rPr lang="en-GB" sz="1600" dirty="0" smtClean="0"/>
              <a:t>Test beam (some)</a:t>
            </a:r>
          </a:p>
          <a:p>
            <a:r>
              <a:rPr lang="en-GB" sz="1600" dirty="0" smtClean="0"/>
              <a:t>Long term annealing (many steps, many </a:t>
            </a:r>
            <a:r>
              <a:rPr lang="en-GB" sz="1600" dirty="0" err="1" smtClean="0"/>
              <a:t>measurments</a:t>
            </a:r>
            <a:r>
              <a:rPr lang="en-GB" sz="1600" dirty="0" smtClean="0"/>
              <a:t> </a:t>
            </a:r>
          </a:p>
        </p:txBody>
      </p:sp>
      <p:cxnSp>
        <p:nvCxnSpPr>
          <p:cNvPr id="51" name="Shape 50"/>
          <p:cNvCxnSpPr>
            <a:stCxn id="38" idx="3"/>
            <a:endCxn id="49" idx="1"/>
          </p:cNvCxnSpPr>
          <p:nvPr/>
        </p:nvCxnSpPr>
        <p:spPr>
          <a:xfrm flipH="1">
            <a:off x="1357290" y="2810921"/>
            <a:ext cx="7211667" cy="2176586"/>
          </a:xfrm>
          <a:prstGeom prst="bentConnector5">
            <a:avLst>
              <a:gd name="adj1" fmla="val -3170"/>
              <a:gd name="adj2" fmla="val 62360"/>
              <a:gd name="adj3" fmla="val 10317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14282" y="5514819"/>
            <a:ext cx="8358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p- &amp; n- </a:t>
            </a:r>
            <a:r>
              <a:rPr lang="en-GB" dirty="0" err="1" smtClean="0"/>
              <a:t>fluences</a:t>
            </a:r>
            <a:r>
              <a:rPr lang="en-GB" dirty="0" smtClean="0"/>
              <a:t> defined by expectation for the different radii (with some adaptations) 	e.g. 15p+6n equals to situation @ R=15cm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This we will do with 4-5 wafers leaving 1-2 virgins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Some diodes will be irradiated to several additional </a:t>
            </a:r>
            <a:r>
              <a:rPr lang="en-GB" dirty="0" err="1" smtClean="0"/>
              <a:t>fluences</a:t>
            </a:r>
            <a:r>
              <a:rPr lang="en-GB" dirty="0" smtClean="0"/>
              <a:t> (p &amp; N &amp; mixed)</a:t>
            </a:r>
            <a:endParaRPr lang="en-GB" dirty="0"/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3425421" y="1214422"/>
            <a:ext cx="1285884" cy="92869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568297" y="928670"/>
            <a:ext cx="3466142" cy="27699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dirty="0" smtClean="0"/>
              <a:t>To investigate the </a:t>
            </a:r>
            <a:r>
              <a:rPr lang="en-GB" sz="1200" b="1" dirty="0" smtClean="0"/>
              <a:t>pure particle  (p &amp; n) dependence</a:t>
            </a:r>
            <a:endParaRPr lang="en-GB" sz="12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3786182" y="4643446"/>
            <a:ext cx="3787640" cy="30777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dirty="0" smtClean="0"/>
              <a:t>To investigate the </a:t>
            </a:r>
            <a:r>
              <a:rPr lang="en-GB" sz="1400" b="1" dirty="0" smtClean="0"/>
              <a:t>mixed (</a:t>
            </a:r>
            <a:r>
              <a:rPr lang="en-GB" sz="1400" b="1" dirty="0" err="1" smtClean="0"/>
              <a:t>p+n</a:t>
            </a:r>
            <a:r>
              <a:rPr lang="en-GB" sz="1400" b="1" dirty="0" smtClean="0"/>
              <a:t>) (real) dependence</a:t>
            </a:r>
            <a:endParaRPr lang="en-GB" sz="1400" b="1" dirty="0"/>
          </a:p>
        </p:txBody>
      </p:sp>
      <p:cxnSp>
        <p:nvCxnSpPr>
          <p:cNvPr id="62" name="Straight Arrow Connector 61"/>
          <p:cNvCxnSpPr/>
          <p:nvPr/>
        </p:nvCxnSpPr>
        <p:spPr>
          <a:xfrm rot="5400000" flipH="1" flipV="1">
            <a:off x="1639471" y="1428736"/>
            <a:ext cx="1285884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857356" y="285728"/>
            <a:ext cx="178595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2 diodes out for full long term annealing</a:t>
            </a:r>
            <a:endParaRPr lang="en-GB" sz="1400" dirty="0"/>
          </a:p>
        </p:txBody>
      </p:sp>
      <p:cxnSp>
        <p:nvCxnSpPr>
          <p:cNvPr id="71" name="Straight Arrow Connector 70"/>
          <p:cNvCxnSpPr/>
          <p:nvPr/>
        </p:nvCxnSpPr>
        <p:spPr>
          <a:xfrm rot="5400000" flipH="1" flipV="1">
            <a:off x="1246562" y="1893083"/>
            <a:ext cx="2214578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0" y="785794"/>
            <a:ext cx="150016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/>
              <a:t>Initial measurements</a:t>
            </a:r>
            <a:endParaRPr lang="en-GB" sz="1400" dirty="0"/>
          </a:p>
        </p:txBody>
      </p:sp>
      <p:cxnSp>
        <p:nvCxnSpPr>
          <p:cNvPr id="64" name="Shape 63"/>
          <p:cNvCxnSpPr/>
          <p:nvPr/>
        </p:nvCxnSpPr>
        <p:spPr>
          <a:xfrm rot="16200000" flipH="1">
            <a:off x="250001" y="1857363"/>
            <a:ext cx="1250165" cy="53578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2"/>
          <p:cNvSpPr txBox="1">
            <a:spLocks noChangeArrowheads="1"/>
          </p:cNvSpPr>
          <p:nvPr/>
        </p:nvSpPr>
        <p:spPr bwMode="auto">
          <a:xfrm>
            <a:off x="3598863" y="5818188"/>
            <a:ext cx="19494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de-DE"/>
              <a:t>250mm x 100mm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16"/>
            <a:ext cx="8229600" cy="785810"/>
          </a:xfrm>
        </p:spPr>
        <p:txBody>
          <a:bodyPr/>
          <a:lstStyle/>
          <a:p>
            <a:r>
              <a:rPr lang="de-DE" sz="3200" dirty="0"/>
              <a:t>Mixed Main Set - Big Area</a:t>
            </a:r>
          </a:p>
        </p:txBody>
      </p:sp>
      <p:sp>
        <p:nvSpPr>
          <p:cNvPr id="149508" name="AutoShape 4"/>
          <p:cNvSpPr>
            <a:spLocks noChangeArrowheads="1"/>
          </p:cNvSpPr>
          <p:nvPr/>
        </p:nvSpPr>
        <p:spPr bwMode="auto">
          <a:xfrm>
            <a:off x="217488" y="1989138"/>
            <a:ext cx="8747125" cy="3455987"/>
          </a:xfrm>
          <a:prstGeom prst="roundRect">
            <a:avLst>
              <a:gd name="adj" fmla="val 51"/>
            </a:avLst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323850" y="908050"/>
            <a:ext cx="4845050" cy="858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First layer: </a:t>
            </a:r>
            <a:r>
              <a:rPr lang="en-US">
                <a:solidFill>
                  <a:srgbClr val="33CCCC"/>
                </a:solidFill>
              </a:rPr>
              <a:t>TS</a:t>
            </a:r>
            <a:r>
              <a:rPr lang="en-US"/>
              <a:t>, </a:t>
            </a:r>
            <a:r>
              <a:rPr lang="en-US">
                <a:solidFill>
                  <a:srgbClr val="669900"/>
                </a:solidFill>
              </a:rPr>
              <a:t>Baby_std</a:t>
            </a:r>
            <a:r>
              <a:rPr lang="en-US"/>
              <a:t>, </a:t>
            </a:r>
            <a:r>
              <a:rPr lang="en-US">
                <a:solidFill>
                  <a:srgbClr val="FF00FF"/>
                </a:solidFill>
              </a:rPr>
              <a:t>2xDiodes</a:t>
            </a:r>
            <a:endParaRPr lang="en-US">
              <a:solidFill>
                <a:schemeClr val="accent2"/>
              </a:solidFill>
            </a:endParaRPr>
          </a:p>
          <a:p>
            <a:pPr algn="l"/>
            <a:r>
              <a:rPr lang="en-US"/>
              <a:t>Second layer: </a:t>
            </a:r>
            <a:r>
              <a:rPr lang="en-US">
                <a:solidFill>
                  <a:srgbClr val="00FF00"/>
                </a:solidFill>
              </a:rPr>
              <a:t>Multi-SSD (on ceramic with PA)</a:t>
            </a:r>
          </a:p>
          <a:p>
            <a:pPr algn="l"/>
            <a:r>
              <a:rPr lang="en-US"/>
              <a:t>Third layer: </a:t>
            </a:r>
            <a:r>
              <a:rPr lang="en-US">
                <a:solidFill>
                  <a:srgbClr val="FFCC00"/>
                </a:solidFill>
              </a:rPr>
              <a:t>Multi-Pixel</a:t>
            </a:r>
          </a:p>
        </p:txBody>
      </p:sp>
      <p:sp>
        <p:nvSpPr>
          <p:cNvPr id="149570" name="Rectangle 66"/>
          <p:cNvSpPr>
            <a:spLocks noChangeArrowheads="1"/>
          </p:cNvSpPr>
          <p:nvPr/>
        </p:nvSpPr>
        <p:spPr bwMode="auto">
          <a:xfrm rot="5400000">
            <a:off x="4392612" y="512763"/>
            <a:ext cx="288925" cy="9144000"/>
          </a:xfrm>
          <a:prstGeom prst="rect">
            <a:avLst/>
          </a:prstGeom>
          <a:solidFill>
            <a:schemeClr val="bg2">
              <a:alpha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9571" name="Rectangle 67"/>
          <p:cNvSpPr>
            <a:spLocks noChangeArrowheads="1"/>
          </p:cNvSpPr>
          <p:nvPr/>
        </p:nvSpPr>
        <p:spPr bwMode="auto">
          <a:xfrm rot="5400000">
            <a:off x="4392612" y="-2366962"/>
            <a:ext cx="288925" cy="9144000"/>
          </a:xfrm>
          <a:prstGeom prst="rect">
            <a:avLst/>
          </a:prstGeom>
          <a:solidFill>
            <a:schemeClr val="bg2">
              <a:alpha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9573" name="Rectangle 69"/>
          <p:cNvSpPr>
            <a:spLocks noChangeArrowheads="1"/>
          </p:cNvSpPr>
          <p:nvPr/>
        </p:nvSpPr>
        <p:spPr bwMode="auto">
          <a:xfrm>
            <a:off x="903288" y="2565400"/>
            <a:ext cx="1968500" cy="806450"/>
          </a:xfrm>
          <a:prstGeom prst="rect">
            <a:avLst/>
          </a:prstGeom>
          <a:noFill/>
          <a:ln w="2857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3279775" y="2060575"/>
            <a:ext cx="2663825" cy="1577975"/>
            <a:chOff x="113" y="1302"/>
            <a:chExt cx="1678" cy="994"/>
          </a:xfrm>
        </p:grpSpPr>
        <p:sp>
          <p:nvSpPr>
            <p:cNvPr id="149580" name="Rectangle 76"/>
            <p:cNvSpPr>
              <a:spLocks noChangeArrowheads="1"/>
            </p:cNvSpPr>
            <p:nvPr/>
          </p:nvSpPr>
          <p:spPr bwMode="auto">
            <a:xfrm>
              <a:off x="340" y="1616"/>
              <a:ext cx="1240" cy="508"/>
            </a:xfrm>
            <a:prstGeom prst="rect">
              <a:avLst/>
            </a:prstGeom>
            <a:noFill/>
            <a:ln w="2857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3" name="Group 77"/>
            <p:cNvGrpSpPr>
              <a:grpSpLocks/>
            </p:cNvGrpSpPr>
            <p:nvPr/>
          </p:nvGrpSpPr>
          <p:grpSpPr bwMode="auto">
            <a:xfrm rot="10800000">
              <a:off x="113" y="1302"/>
              <a:ext cx="1678" cy="994"/>
              <a:chOff x="3288" y="436"/>
              <a:chExt cx="1678" cy="994"/>
            </a:xfrm>
          </p:grpSpPr>
          <p:sp>
            <p:nvSpPr>
              <p:cNvPr id="149582" name="Rectangle 78"/>
              <p:cNvSpPr>
                <a:spLocks noChangeArrowheads="1"/>
              </p:cNvSpPr>
              <p:nvPr/>
            </p:nvSpPr>
            <p:spPr bwMode="auto">
              <a:xfrm rot="21600000">
                <a:off x="3288" y="436"/>
                <a:ext cx="1678" cy="99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endParaRPr lang="de-DE">
                  <a:solidFill>
                    <a:schemeClr val="bg1"/>
                  </a:solidFill>
                </a:endParaRPr>
              </a:p>
            </p:txBody>
          </p:sp>
          <p:sp>
            <p:nvSpPr>
              <p:cNvPr id="149583" name="Rectangle 79"/>
              <p:cNvSpPr>
                <a:spLocks noChangeArrowheads="1"/>
              </p:cNvSpPr>
              <p:nvPr/>
            </p:nvSpPr>
            <p:spPr bwMode="auto">
              <a:xfrm rot="21600000">
                <a:off x="3425" y="1253"/>
                <a:ext cx="1361" cy="13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84" name="Rectangle 80"/>
              <p:cNvSpPr>
                <a:spLocks noChangeArrowheads="1"/>
              </p:cNvSpPr>
              <p:nvPr/>
            </p:nvSpPr>
            <p:spPr bwMode="auto">
              <a:xfrm rot="-10800000">
                <a:off x="3424" y="482"/>
                <a:ext cx="1406" cy="744"/>
              </a:xfrm>
              <a:prstGeom prst="rect">
                <a:avLst/>
              </a:prstGeom>
              <a:noFill/>
              <a:ln w="28575">
                <a:solidFill>
                  <a:srgbClr val="00FF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endParaRPr lang="en-GB">
                  <a:solidFill>
                    <a:srgbClr val="000000"/>
                  </a:solidFill>
                </a:endParaRPr>
              </a:p>
              <a:p>
                <a: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endParaRPr lang="en-GB">
                  <a:solidFill>
                    <a:srgbClr val="000000"/>
                  </a:solidFill>
                </a:endParaRPr>
              </a:p>
              <a:p>
                <a: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endParaRPr lang="en-GB">
                  <a:solidFill>
                    <a:srgbClr val="000000"/>
                  </a:solidFill>
                </a:endParaRPr>
              </a:p>
              <a:p>
                <a: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endParaRPr lang="en-GB">
                  <a:solidFill>
                    <a:srgbClr val="00FF00"/>
                  </a:solidFill>
                </a:endParaRPr>
              </a:p>
            </p:txBody>
          </p:sp>
        </p:grpSp>
      </p:grpSp>
      <p:sp>
        <p:nvSpPr>
          <p:cNvPr id="149592" name="Rectangle 88"/>
          <p:cNvSpPr>
            <a:spLocks noChangeArrowheads="1"/>
          </p:cNvSpPr>
          <p:nvPr/>
        </p:nvSpPr>
        <p:spPr bwMode="auto">
          <a:xfrm rot="10800000">
            <a:off x="877888" y="3917950"/>
            <a:ext cx="1968500" cy="806450"/>
          </a:xfrm>
          <a:prstGeom prst="rect">
            <a:avLst/>
          </a:prstGeom>
          <a:noFill/>
          <a:ln w="2857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rot="10800000" wrap="none"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" name="Group 93"/>
          <p:cNvGrpSpPr>
            <a:grpSpLocks/>
          </p:cNvGrpSpPr>
          <p:nvPr/>
        </p:nvGrpSpPr>
        <p:grpSpPr bwMode="auto">
          <a:xfrm rot="10800000">
            <a:off x="3279775" y="3644900"/>
            <a:ext cx="2663825" cy="1577975"/>
            <a:chOff x="113" y="1302"/>
            <a:chExt cx="1678" cy="994"/>
          </a:xfrm>
        </p:grpSpPr>
        <p:sp>
          <p:nvSpPr>
            <p:cNvPr id="149598" name="Rectangle 94"/>
            <p:cNvSpPr>
              <a:spLocks noChangeArrowheads="1"/>
            </p:cNvSpPr>
            <p:nvPr/>
          </p:nvSpPr>
          <p:spPr bwMode="auto">
            <a:xfrm>
              <a:off x="340" y="1616"/>
              <a:ext cx="1240" cy="508"/>
            </a:xfrm>
            <a:prstGeom prst="rect">
              <a:avLst/>
            </a:prstGeom>
            <a:noFill/>
            <a:ln w="2857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rot="10800000" wrap="none" lIns="90000" tIns="46800" rIns="90000" bIns="46800" anchor="ctr"/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5" name="Group 95"/>
            <p:cNvGrpSpPr>
              <a:grpSpLocks/>
            </p:cNvGrpSpPr>
            <p:nvPr/>
          </p:nvGrpSpPr>
          <p:grpSpPr bwMode="auto">
            <a:xfrm rot="10800000">
              <a:off x="113" y="1302"/>
              <a:ext cx="1678" cy="994"/>
              <a:chOff x="3288" y="436"/>
              <a:chExt cx="1678" cy="994"/>
            </a:xfrm>
          </p:grpSpPr>
          <p:sp>
            <p:nvSpPr>
              <p:cNvPr id="149600" name="Rectangle 96"/>
              <p:cNvSpPr>
                <a:spLocks noChangeArrowheads="1"/>
              </p:cNvSpPr>
              <p:nvPr/>
            </p:nvSpPr>
            <p:spPr bwMode="auto">
              <a:xfrm rot="21600000">
                <a:off x="3288" y="436"/>
                <a:ext cx="1678" cy="99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>
                  <a:solidFill>
                    <a:schemeClr val="bg1"/>
                  </a:solidFill>
                </a:endParaRPr>
              </a:p>
            </p:txBody>
          </p:sp>
          <p:sp>
            <p:nvSpPr>
              <p:cNvPr id="149601" name="Rectangle 97"/>
              <p:cNvSpPr>
                <a:spLocks noChangeArrowheads="1"/>
              </p:cNvSpPr>
              <p:nvPr/>
            </p:nvSpPr>
            <p:spPr bwMode="auto">
              <a:xfrm rot="21600000">
                <a:off x="3425" y="1253"/>
                <a:ext cx="1361" cy="13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602" name="Rectangle 98"/>
              <p:cNvSpPr>
                <a:spLocks noChangeArrowheads="1"/>
              </p:cNvSpPr>
              <p:nvPr/>
            </p:nvSpPr>
            <p:spPr bwMode="auto">
              <a:xfrm rot="-10800000">
                <a:off x="3424" y="482"/>
                <a:ext cx="1406" cy="744"/>
              </a:xfrm>
              <a:prstGeom prst="rect">
                <a:avLst/>
              </a:prstGeom>
              <a:noFill/>
              <a:ln w="28575">
                <a:solidFill>
                  <a:srgbClr val="00FF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endParaRPr lang="en-GB">
                  <a:solidFill>
                    <a:srgbClr val="000000"/>
                  </a:solidFill>
                </a:endParaRPr>
              </a:p>
              <a:p>
                <a: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endParaRPr lang="en-GB">
                  <a:solidFill>
                    <a:srgbClr val="000000"/>
                  </a:solidFill>
                </a:endParaRPr>
              </a:p>
              <a:p>
                <a: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endParaRPr lang="en-GB">
                  <a:solidFill>
                    <a:srgbClr val="000000"/>
                  </a:solidFill>
                </a:endParaRPr>
              </a:p>
              <a:p>
                <a: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endParaRPr lang="en-GB">
                  <a:solidFill>
                    <a:srgbClr val="00FF00"/>
                  </a:solidFill>
                </a:endParaRPr>
              </a:p>
            </p:txBody>
          </p:sp>
        </p:grpSp>
      </p:grpSp>
      <p:sp>
        <p:nvSpPr>
          <p:cNvPr id="149630" name="Text Box 126"/>
          <p:cNvSpPr txBox="1">
            <a:spLocks noChangeArrowheads="1"/>
          </p:cNvSpPr>
          <p:nvPr/>
        </p:nvSpPr>
        <p:spPr bwMode="auto">
          <a:xfrm>
            <a:off x="992188" y="5414963"/>
            <a:ext cx="1347787" cy="319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3. Layer only</a:t>
            </a:r>
          </a:p>
        </p:txBody>
      </p:sp>
      <p:sp>
        <p:nvSpPr>
          <p:cNvPr id="149631" name="Text Box 127"/>
          <p:cNvSpPr txBox="1">
            <a:spLocks noChangeArrowheads="1"/>
          </p:cNvSpPr>
          <p:nvPr/>
        </p:nvSpPr>
        <p:spPr bwMode="auto">
          <a:xfrm>
            <a:off x="3937000" y="5414963"/>
            <a:ext cx="1322388" cy="319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2. + 3. Layer</a:t>
            </a:r>
          </a:p>
        </p:txBody>
      </p:sp>
      <p:sp>
        <p:nvSpPr>
          <p:cNvPr id="149632" name="Text Box 128"/>
          <p:cNvSpPr txBox="1">
            <a:spLocks noChangeArrowheads="1"/>
          </p:cNvSpPr>
          <p:nvPr/>
        </p:nvSpPr>
        <p:spPr bwMode="auto">
          <a:xfrm>
            <a:off x="6791325" y="5414963"/>
            <a:ext cx="1006475" cy="319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All layers</a:t>
            </a:r>
          </a:p>
        </p:txBody>
      </p:sp>
      <p:sp>
        <p:nvSpPr>
          <p:cNvPr id="149636" name="Text Box 132"/>
          <p:cNvSpPr txBox="1">
            <a:spLocks noChangeArrowheads="1"/>
          </p:cNvSpPr>
          <p:nvPr/>
        </p:nvSpPr>
        <p:spPr bwMode="auto">
          <a:xfrm>
            <a:off x="6588125" y="1154113"/>
            <a:ext cx="2592388" cy="546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/>
              <a:t>Inhomogenious irradiation by about 5% !</a:t>
            </a:r>
          </a:p>
        </p:txBody>
      </p:sp>
      <p:grpSp>
        <p:nvGrpSpPr>
          <p:cNvPr id="6" name="Group 133"/>
          <p:cNvGrpSpPr>
            <a:grpSpLocks/>
          </p:cNvGrpSpPr>
          <p:nvPr/>
        </p:nvGrpSpPr>
        <p:grpSpPr bwMode="auto">
          <a:xfrm>
            <a:off x="5940425" y="2066925"/>
            <a:ext cx="2663825" cy="1577975"/>
            <a:chOff x="3787" y="527"/>
            <a:chExt cx="1678" cy="994"/>
          </a:xfrm>
        </p:grpSpPr>
        <p:sp>
          <p:nvSpPr>
            <p:cNvPr id="149638" name="Rectangle 134"/>
            <p:cNvSpPr>
              <a:spLocks noChangeArrowheads="1"/>
            </p:cNvSpPr>
            <p:nvPr/>
          </p:nvSpPr>
          <p:spPr bwMode="auto">
            <a:xfrm>
              <a:off x="4014" y="845"/>
              <a:ext cx="1240" cy="508"/>
            </a:xfrm>
            <a:prstGeom prst="rect">
              <a:avLst/>
            </a:prstGeom>
            <a:noFill/>
            <a:ln w="2857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7" name="Group 135"/>
            <p:cNvGrpSpPr>
              <a:grpSpLocks/>
            </p:cNvGrpSpPr>
            <p:nvPr/>
          </p:nvGrpSpPr>
          <p:grpSpPr bwMode="auto">
            <a:xfrm rot="10800000">
              <a:off x="3787" y="527"/>
              <a:ext cx="1678" cy="994"/>
              <a:chOff x="3288" y="436"/>
              <a:chExt cx="1678" cy="994"/>
            </a:xfrm>
          </p:grpSpPr>
          <p:sp>
            <p:nvSpPr>
              <p:cNvPr id="149640" name="Rectangle 136"/>
              <p:cNvSpPr>
                <a:spLocks noChangeArrowheads="1"/>
              </p:cNvSpPr>
              <p:nvPr/>
            </p:nvSpPr>
            <p:spPr bwMode="auto">
              <a:xfrm rot="21600000">
                <a:off x="3288" y="436"/>
                <a:ext cx="1678" cy="99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endParaRPr lang="de-DE">
                  <a:solidFill>
                    <a:schemeClr val="bg1"/>
                  </a:solidFill>
                </a:endParaRPr>
              </a:p>
            </p:txBody>
          </p:sp>
          <p:sp>
            <p:nvSpPr>
              <p:cNvPr id="149641" name="Rectangle 137"/>
              <p:cNvSpPr>
                <a:spLocks noChangeArrowheads="1"/>
              </p:cNvSpPr>
              <p:nvPr/>
            </p:nvSpPr>
            <p:spPr bwMode="auto">
              <a:xfrm rot="21600000">
                <a:off x="3425" y="1253"/>
                <a:ext cx="1361" cy="13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642" name="Rectangle 138"/>
              <p:cNvSpPr>
                <a:spLocks noChangeArrowheads="1"/>
              </p:cNvSpPr>
              <p:nvPr/>
            </p:nvSpPr>
            <p:spPr bwMode="auto">
              <a:xfrm rot="-10800000">
                <a:off x="3424" y="482"/>
                <a:ext cx="1406" cy="744"/>
              </a:xfrm>
              <a:prstGeom prst="rect">
                <a:avLst/>
              </a:prstGeom>
              <a:noFill/>
              <a:ln w="28575">
                <a:solidFill>
                  <a:srgbClr val="00FF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endParaRPr lang="en-GB">
                  <a:solidFill>
                    <a:srgbClr val="000000"/>
                  </a:solidFill>
                </a:endParaRPr>
              </a:p>
              <a:p>
                <a: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endParaRPr lang="en-GB">
                  <a:solidFill>
                    <a:srgbClr val="000000"/>
                  </a:solidFill>
                </a:endParaRPr>
              </a:p>
              <a:p>
                <a: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endParaRPr lang="en-GB">
                  <a:solidFill>
                    <a:srgbClr val="000000"/>
                  </a:solidFill>
                </a:endParaRPr>
              </a:p>
              <a:p>
                <a: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endParaRPr lang="en-GB">
                  <a:solidFill>
                    <a:srgbClr val="00FF00"/>
                  </a:solidFill>
                </a:endParaRPr>
              </a:p>
            </p:txBody>
          </p:sp>
        </p:grpSp>
        <p:sp>
          <p:nvSpPr>
            <p:cNvPr id="149643" name="Rectangle 139"/>
            <p:cNvSpPr>
              <a:spLocks noChangeArrowheads="1"/>
            </p:cNvSpPr>
            <p:nvPr/>
          </p:nvSpPr>
          <p:spPr bwMode="auto">
            <a:xfrm rot="-27000000">
              <a:off x="4326" y="851"/>
              <a:ext cx="796" cy="512"/>
            </a:xfrm>
            <a:prstGeom prst="rect">
              <a:avLst/>
            </a:prstGeom>
            <a:noFill/>
            <a:ln w="28575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vert="eaVert" wrap="none" lIns="90000" tIns="46800" rIns="90000" bIns="46800" anchor="ctr"/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9644" name="Rectangle 140"/>
            <p:cNvSpPr>
              <a:spLocks noChangeArrowheads="1"/>
            </p:cNvSpPr>
            <p:nvPr/>
          </p:nvSpPr>
          <p:spPr bwMode="auto">
            <a:xfrm rot="-27000000">
              <a:off x="3781" y="851"/>
              <a:ext cx="796" cy="512"/>
            </a:xfrm>
            <a:prstGeom prst="rect">
              <a:avLst/>
            </a:prstGeom>
            <a:noFill/>
            <a:ln w="28575">
              <a:solidFill>
                <a:srgbClr val="669900"/>
              </a:solidFill>
              <a:miter lim="800000"/>
              <a:headEnd/>
              <a:tailEnd/>
            </a:ln>
            <a:effectLst/>
          </p:spPr>
          <p:txBody>
            <a:bodyPr vert="eaVert" wrap="none" lIns="90000" tIns="46800" rIns="90000" bIns="46800" anchor="ctr"/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9645" name="Rectangle 141"/>
            <p:cNvSpPr>
              <a:spLocks noChangeArrowheads="1"/>
            </p:cNvSpPr>
            <p:nvPr/>
          </p:nvSpPr>
          <p:spPr bwMode="auto">
            <a:xfrm>
              <a:off x="5032" y="1139"/>
              <a:ext cx="161" cy="295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9646" name="Rectangle 142"/>
            <p:cNvSpPr>
              <a:spLocks noChangeArrowheads="1"/>
            </p:cNvSpPr>
            <p:nvPr/>
          </p:nvSpPr>
          <p:spPr bwMode="auto">
            <a:xfrm>
              <a:off x="5239" y="1139"/>
              <a:ext cx="161" cy="295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9647" name="Rectangle 143"/>
            <p:cNvSpPr>
              <a:spLocks noChangeArrowheads="1"/>
            </p:cNvSpPr>
            <p:nvPr/>
          </p:nvSpPr>
          <p:spPr bwMode="auto">
            <a:xfrm>
              <a:off x="5239" y="731"/>
              <a:ext cx="161" cy="295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9648" name="Rectangle 144"/>
            <p:cNvSpPr>
              <a:spLocks noChangeArrowheads="1"/>
            </p:cNvSpPr>
            <p:nvPr/>
          </p:nvSpPr>
          <p:spPr bwMode="auto">
            <a:xfrm>
              <a:off x="5032" y="731"/>
              <a:ext cx="161" cy="295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145"/>
          <p:cNvGrpSpPr>
            <a:grpSpLocks/>
          </p:cNvGrpSpPr>
          <p:nvPr/>
        </p:nvGrpSpPr>
        <p:grpSpPr bwMode="auto">
          <a:xfrm rot="10800000">
            <a:off x="5940425" y="3651250"/>
            <a:ext cx="2663825" cy="1577975"/>
            <a:chOff x="3787" y="1616"/>
            <a:chExt cx="1678" cy="994"/>
          </a:xfrm>
        </p:grpSpPr>
        <p:sp>
          <p:nvSpPr>
            <p:cNvPr id="149650" name="Rectangle 146"/>
            <p:cNvSpPr>
              <a:spLocks noChangeArrowheads="1"/>
            </p:cNvSpPr>
            <p:nvPr/>
          </p:nvSpPr>
          <p:spPr bwMode="auto">
            <a:xfrm>
              <a:off x="4014" y="1933"/>
              <a:ext cx="1240" cy="508"/>
            </a:xfrm>
            <a:prstGeom prst="rect">
              <a:avLst/>
            </a:prstGeom>
            <a:noFill/>
            <a:ln w="28575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rot="10800000" wrap="none" lIns="90000" tIns="46800" rIns="90000" bIns="46800" anchor="ctr"/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9" name="Group 147"/>
            <p:cNvGrpSpPr>
              <a:grpSpLocks/>
            </p:cNvGrpSpPr>
            <p:nvPr/>
          </p:nvGrpSpPr>
          <p:grpSpPr bwMode="auto">
            <a:xfrm rot="10800000">
              <a:off x="3787" y="1616"/>
              <a:ext cx="1678" cy="994"/>
              <a:chOff x="3288" y="436"/>
              <a:chExt cx="1678" cy="994"/>
            </a:xfrm>
          </p:grpSpPr>
          <p:sp>
            <p:nvSpPr>
              <p:cNvPr id="149652" name="Rectangle 148"/>
              <p:cNvSpPr>
                <a:spLocks noChangeArrowheads="1"/>
              </p:cNvSpPr>
              <p:nvPr/>
            </p:nvSpPr>
            <p:spPr bwMode="auto">
              <a:xfrm rot="21600000">
                <a:off x="3288" y="436"/>
                <a:ext cx="1678" cy="99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>
                  <a:solidFill>
                    <a:schemeClr val="bg1"/>
                  </a:solidFill>
                </a:endParaRPr>
              </a:p>
            </p:txBody>
          </p:sp>
          <p:sp>
            <p:nvSpPr>
              <p:cNvPr id="149653" name="Rectangle 149"/>
              <p:cNvSpPr>
                <a:spLocks noChangeArrowheads="1"/>
              </p:cNvSpPr>
              <p:nvPr/>
            </p:nvSpPr>
            <p:spPr bwMode="auto">
              <a:xfrm rot="21600000">
                <a:off x="3425" y="1253"/>
                <a:ext cx="1361" cy="13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654" name="Rectangle 150"/>
              <p:cNvSpPr>
                <a:spLocks noChangeArrowheads="1"/>
              </p:cNvSpPr>
              <p:nvPr/>
            </p:nvSpPr>
            <p:spPr bwMode="auto">
              <a:xfrm rot="-10800000">
                <a:off x="3424" y="482"/>
                <a:ext cx="1406" cy="744"/>
              </a:xfrm>
              <a:prstGeom prst="rect">
                <a:avLst/>
              </a:prstGeom>
              <a:noFill/>
              <a:ln w="28575">
                <a:solidFill>
                  <a:srgbClr val="00FF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endParaRPr lang="en-GB">
                  <a:solidFill>
                    <a:srgbClr val="000000"/>
                  </a:solidFill>
                </a:endParaRPr>
              </a:p>
              <a:p>
                <a: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endParaRPr lang="en-GB">
                  <a:solidFill>
                    <a:srgbClr val="000000"/>
                  </a:solidFill>
                </a:endParaRPr>
              </a:p>
              <a:p>
                <a: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endParaRPr lang="en-GB">
                  <a:solidFill>
                    <a:srgbClr val="000000"/>
                  </a:solidFill>
                </a:endParaRPr>
              </a:p>
              <a:p>
                <a: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endParaRPr lang="en-GB">
                  <a:solidFill>
                    <a:srgbClr val="00FF00"/>
                  </a:solidFill>
                </a:endParaRPr>
              </a:p>
            </p:txBody>
          </p:sp>
        </p:grpSp>
        <p:sp>
          <p:nvSpPr>
            <p:cNvPr id="149655" name="Rectangle 151"/>
            <p:cNvSpPr>
              <a:spLocks noChangeArrowheads="1"/>
            </p:cNvSpPr>
            <p:nvPr/>
          </p:nvSpPr>
          <p:spPr bwMode="auto">
            <a:xfrm>
              <a:off x="3969" y="1689"/>
              <a:ext cx="1360" cy="426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rot="10800000" wrap="none" lIns="90000" tIns="46800" rIns="90000" bIns="46800" anchor="ctr"/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9656" name="Rectangle 152"/>
            <p:cNvSpPr>
              <a:spLocks noChangeArrowheads="1"/>
            </p:cNvSpPr>
            <p:nvPr/>
          </p:nvSpPr>
          <p:spPr bwMode="auto">
            <a:xfrm>
              <a:off x="3924" y="2142"/>
              <a:ext cx="1360" cy="426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rot="10800000" wrap="none" lIns="90000" tIns="46800" rIns="90000" bIns="46800" anchor="ctr"/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49610" name="Rectangle 106"/>
          <p:cNvSpPr>
            <a:spLocks noChangeArrowheads="1"/>
          </p:cNvSpPr>
          <p:nvPr/>
        </p:nvSpPr>
        <p:spPr bwMode="auto">
          <a:xfrm>
            <a:off x="684213" y="2349500"/>
            <a:ext cx="7848600" cy="2735263"/>
          </a:xfrm>
          <a:prstGeom prst="rect">
            <a:avLst/>
          </a:prstGeom>
          <a:noFill/>
          <a:ln w="19050" algn="ctr">
            <a:solidFill>
              <a:srgbClr val="FF3300"/>
            </a:solidFill>
            <a:prstDash val="dash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9633" name="Oval 129"/>
          <p:cNvSpPr>
            <a:spLocks noChangeArrowheads="1"/>
          </p:cNvSpPr>
          <p:nvPr/>
        </p:nvSpPr>
        <p:spPr bwMode="auto">
          <a:xfrm>
            <a:off x="7812088" y="2852738"/>
            <a:ext cx="792162" cy="215900"/>
          </a:xfrm>
          <a:prstGeom prst="ellipse">
            <a:avLst/>
          </a:prstGeom>
          <a:noFill/>
          <a:ln w="19050" algn="ctr">
            <a:solidFill>
              <a:srgbClr val="990000"/>
            </a:solidFill>
            <a:prstDash val="sysDot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9634" name="Line 130"/>
          <p:cNvSpPr>
            <a:spLocks noChangeShapeType="1"/>
          </p:cNvSpPr>
          <p:nvPr/>
        </p:nvSpPr>
        <p:spPr bwMode="auto">
          <a:xfrm>
            <a:off x="7019925" y="1700213"/>
            <a:ext cx="1008063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1847</TotalTime>
  <Words>3009</Words>
  <Application>Microsoft Office PowerPoint</Application>
  <PresentationFormat>On-screen Show (4:3)</PresentationFormat>
  <Paragraphs>1578</Paragraphs>
  <Slides>38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HPK Campaign</vt:lpstr>
      <vt:lpstr>Tentative Schedule</vt:lpstr>
      <vt:lpstr>HPK Submission</vt:lpstr>
      <vt:lpstr>Cutting  Work Packages so far</vt:lpstr>
      <vt:lpstr>Diode Cutting</vt:lpstr>
      <vt:lpstr>Commitments, so far</vt:lpstr>
      <vt:lpstr>Mixed irradiations I</vt:lpstr>
      <vt:lpstr>Mixed radiations II</vt:lpstr>
      <vt:lpstr>Mixed Main Set - Big Area</vt:lpstr>
      <vt:lpstr>Measurements</vt:lpstr>
      <vt:lpstr>Diodes</vt:lpstr>
      <vt:lpstr>Sensor baby_std</vt:lpstr>
      <vt:lpstr>Standard Test Structures</vt:lpstr>
      <vt:lpstr>Multi-geometry Strip Sensor</vt:lpstr>
      <vt:lpstr>E.g. Multi-geometry strips, electrical</vt:lpstr>
      <vt:lpstr>E.g. Multi-geometry strips S/N &amp; resolution</vt:lpstr>
      <vt:lpstr>Multi-geometry Long Pixel Sensor</vt:lpstr>
      <vt:lpstr>Multi-geometry Long Pixel Sensor</vt:lpstr>
      <vt:lpstr>Strixel and Pitch Adapter Sensor</vt:lpstr>
      <vt:lpstr>Plans for Baby_PA and Baby_Strixel</vt:lpstr>
      <vt:lpstr>Lorentz Angle Sensor add_baby</vt:lpstr>
      <vt:lpstr>Lorentz Angle Measurement</vt:lpstr>
      <vt:lpstr>Hall Structure</vt:lpstr>
      <vt:lpstr>SIMS</vt:lpstr>
      <vt:lpstr>Pixel</vt:lpstr>
      <vt:lpstr>Measurement  Descriptions &amp; Definitions</vt:lpstr>
      <vt:lpstr>Bottlenecks</vt:lpstr>
      <vt:lpstr>Proposal Scratch Pads</vt:lpstr>
      <vt:lpstr>Barcodes</vt:lpstr>
      <vt:lpstr>Test Beam(s)</vt:lpstr>
      <vt:lpstr>Logistics</vt:lpstr>
      <vt:lpstr>Conclusion</vt:lpstr>
      <vt:lpstr>Backup</vt:lpstr>
      <vt:lpstr>HPK 2009/2010 planning</vt:lpstr>
      <vt:lpstr>Structures vs fluence</vt:lpstr>
      <vt:lpstr>Slide 36</vt:lpstr>
      <vt:lpstr>Slide 37</vt:lpstr>
      <vt:lpstr>Slide 38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Sensor TUPO 04.05.2010</dc:title>
  <dc:creator>hartmanf</dc:creator>
  <cp:lastModifiedBy>hartmanf</cp:lastModifiedBy>
  <cp:revision>67</cp:revision>
  <dcterms:created xsi:type="dcterms:W3CDTF">2010-05-04T08:41:54Z</dcterms:created>
  <dcterms:modified xsi:type="dcterms:W3CDTF">2010-05-19T06:45:39Z</dcterms:modified>
</cp:coreProperties>
</file>