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3" r:id="rId6"/>
    <p:sldId id="262" r:id="rId7"/>
    <p:sldId id="266" r:id="rId8"/>
    <p:sldId id="264" r:id="rId9"/>
    <p:sldId id="265" r:id="rId10"/>
    <p:sldId id="267" r:id="rId11"/>
  </p:sldIdLst>
  <p:sldSz cx="10080625" cy="7561263"/>
  <p:notesSz cx="6858000" cy="9144000"/>
  <p:defaultTextStyle>
    <a:defPPr>
      <a:defRPr lang="de-D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10" y="-102"/>
      </p:cViewPr>
      <p:guideLst>
        <p:guide orient="horz" pos="2382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9A4ED-5770-4B99-97F9-F124BDBDAC57}" type="datetimeFigureOut">
              <a:rPr lang="de-DE" smtClean="0"/>
              <a:t>19.05.2010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A3E9-202C-4247-9E9B-0231600A19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08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6A3E9-202C-4247-9E9B-0231600A192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94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3586" y="2272181"/>
            <a:ext cx="8568531" cy="162077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19.05.2010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6950" y="7008171"/>
            <a:ext cx="4286726" cy="402567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Karl-Heinz Hoffmann CEC-Meeting 18-19.5.2010 @ DESY, Zeuthen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4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79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89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Karl-Heinz Hoffmann Institut für Experimentelle Kernphysik (IEKP) - Karlsruher Institut für Technologie (KIT)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51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00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72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29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50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00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24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16.03.2010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Karl-Heinz Hoffmann Institut für Experimentelle Kernphysik (IEKP) - Karlsruher Institut für Technologie (KIT)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64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17813" y="39692"/>
            <a:ext cx="4445000" cy="11907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de-DE" dirty="0" smtClean="0"/>
              <a:t>T 63.10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16.03.2010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FF26-A289-4D08-8803-4663EEBA6D09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" y="39692"/>
            <a:ext cx="2142182" cy="99229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39692"/>
            <a:ext cx="992188" cy="992292"/>
          </a:xfrm>
          <a:prstGeom prst="rect">
            <a:avLst/>
          </a:prstGeom>
        </p:spPr>
      </p:pic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896950" y="7008171"/>
            <a:ext cx="4286726" cy="402567"/>
          </a:xfrm>
          <a:prstGeom prst="rect">
            <a:avLst/>
          </a:prstGeom>
        </p:spPr>
        <p:txBody>
          <a:bodyPr lIns="100803" tIns="50402" rIns="100803" bIns="50402"/>
          <a:lstStyle>
            <a:lvl1pPr>
              <a:defRPr sz="1300"/>
            </a:lvl1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Institut für Experimentelle Kernphysik (IEKP) - Karlsruher Institut für Technologie (KIT)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407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3586" y="1240083"/>
            <a:ext cx="8568531" cy="1620771"/>
          </a:xfrm>
        </p:spPr>
        <p:txBody>
          <a:bodyPr>
            <a:normAutofit/>
          </a:bodyPr>
          <a:lstStyle/>
          <a:p>
            <a:r>
              <a:rPr lang="de-DE" dirty="0" smtClean="0"/>
              <a:t>Status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Calibration</a:t>
            </a:r>
            <a:r>
              <a:rPr lang="de-DE" dirty="0" smtClean="0"/>
              <a:t> </a:t>
            </a:r>
            <a:r>
              <a:rPr lang="de-DE" dirty="0" err="1" smtClean="0"/>
              <a:t>Campaign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1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715885" y="3251135"/>
            <a:ext cx="4228132" cy="1323418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pPr algn="ctr"/>
            <a:r>
              <a:rPr lang="de-DE" b="1" dirty="0" smtClean="0"/>
              <a:t>Karl-Heinz Hoffmann</a:t>
            </a:r>
          </a:p>
          <a:p>
            <a:pPr algn="ctr"/>
            <a:r>
              <a:rPr lang="de-DE" dirty="0" smtClean="0"/>
              <a:t>Institut </a:t>
            </a:r>
            <a:r>
              <a:rPr lang="de-DE" dirty="0"/>
              <a:t>für Experimentelle Kernphysik</a:t>
            </a:r>
          </a:p>
          <a:p>
            <a:pPr algn="ctr"/>
            <a:r>
              <a:rPr lang="de-DE" dirty="0" smtClean="0"/>
              <a:t>Karlsruhe Institute </a:t>
            </a:r>
            <a:r>
              <a:rPr lang="de-DE" dirty="0" err="1" smtClean="0"/>
              <a:t>of</a:t>
            </a:r>
            <a:r>
              <a:rPr lang="de-DE" dirty="0" smtClean="0"/>
              <a:t> Technology</a:t>
            </a:r>
            <a:endParaRPr lang="de-DE" dirty="0"/>
          </a:p>
          <a:p>
            <a:endParaRPr lang="de-DE" dirty="0"/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18516" y="5527259"/>
            <a:ext cx="9843594" cy="686564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de-DE" dirty="0" smtClean="0"/>
              <a:t>Initial </a:t>
            </a:r>
            <a:r>
              <a:rPr lang="de-DE" dirty="0" err="1" smtClean="0"/>
              <a:t>description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calibration</a:t>
            </a:r>
            <a:r>
              <a:rPr lang="de-DE" dirty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:</a:t>
            </a:r>
            <a:endParaRPr lang="de-DE" dirty="0"/>
          </a:p>
          <a:p>
            <a:pPr algn="ctr"/>
            <a:r>
              <a:rPr lang="de-DE" sz="18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http://www-ekp.physik.uni-karlsruhe.de/~hartmann/Calibration_and_final_measurement.3.doc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75478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/>
          <p:cNvSpPr/>
          <p:nvPr/>
        </p:nvSpPr>
        <p:spPr>
          <a:xfrm>
            <a:off x="7363838" y="2177498"/>
            <a:ext cx="158417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802161" y="5844827"/>
            <a:ext cx="1183671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Karlsruhe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212463" y="1319474"/>
            <a:ext cx="749646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Wien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err="1" smtClean="0"/>
              <a:t>Temperature</a:t>
            </a:r>
            <a:r>
              <a:rPr lang="de-DE" sz="3600" dirty="0" smtClean="0"/>
              <a:t> </a:t>
            </a:r>
            <a:r>
              <a:rPr lang="de-DE" sz="3600" dirty="0" err="1" smtClean="0"/>
              <a:t>Calibration</a:t>
            </a:r>
            <a:endParaRPr lang="de-DE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9832" y="1523077"/>
            <a:ext cx="4924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 </a:t>
            </a:r>
            <a:r>
              <a:rPr lang="de-DE" sz="2800" dirty="0" err="1" smtClean="0"/>
              <a:t>little</a:t>
            </a:r>
            <a:r>
              <a:rPr lang="de-DE" sz="2800" dirty="0" smtClean="0"/>
              <a:t> </a:t>
            </a:r>
            <a:r>
              <a:rPr lang="de-DE" sz="2800" dirty="0" err="1" smtClean="0"/>
              <a:t>bit</a:t>
            </a:r>
            <a:r>
              <a:rPr lang="de-DE" sz="2800" dirty="0" smtClean="0"/>
              <a:t> </a:t>
            </a:r>
            <a:r>
              <a:rPr lang="de-DE" sz="2800" dirty="0" err="1" smtClean="0"/>
              <a:t>playing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numbers</a:t>
            </a:r>
            <a:r>
              <a:rPr lang="de-DE" sz="2800" dirty="0" smtClean="0"/>
              <a:t>: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6984528" y="1726680"/>
            <a:ext cx="19634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Dark </a:t>
            </a:r>
            <a:r>
              <a:rPr lang="de-DE" u="sng" dirty="0" err="1" smtClean="0"/>
              <a:t>Current</a:t>
            </a:r>
            <a:r>
              <a:rPr lang="de-DE" u="sng" dirty="0" smtClean="0"/>
              <a:t>:</a:t>
            </a:r>
          </a:p>
          <a:p>
            <a:endParaRPr lang="de-DE" u="sng" dirty="0" smtClean="0"/>
          </a:p>
          <a:p>
            <a:r>
              <a:rPr lang="de-DE" dirty="0" smtClean="0"/>
              <a:t>I ~ T² </a:t>
            </a:r>
            <a:r>
              <a:rPr lang="de-DE" dirty="0" err="1" smtClean="0"/>
              <a:t>exp</a:t>
            </a:r>
            <a:r>
              <a:rPr lang="de-DE" dirty="0" smtClean="0"/>
              <a:t>(-</a:t>
            </a:r>
            <a:r>
              <a:rPr lang="de-DE" dirty="0" err="1" smtClean="0"/>
              <a:t>Eo</a:t>
            </a:r>
            <a:r>
              <a:rPr lang="de-DE" dirty="0" smtClean="0"/>
              <a:t>/</a:t>
            </a:r>
            <a:r>
              <a:rPr lang="de-DE" dirty="0" err="1" smtClean="0"/>
              <a:t>kT</a:t>
            </a:r>
            <a:r>
              <a:rPr lang="de-DE" dirty="0" smtClean="0"/>
              <a:t>)</a:t>
            </a:r>
            <a:endParaRPr lang="de-DE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31265"/>
              </p:ext>
            </p:extLst>
          </p:nvPr>
        </p:nvGraphicFramePr>
        <p:xfrm>
          <a:off x="575816" y="2897581"/>
          <a:ext cx="9000996" cy="3763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680"/>
                <a:gridCol w="1138680"/>
                <a:gridCol w="1084458"/>
                <a:gridCol w="1138680"/>
                <a:gridCol w="1138680"/>
                <a:gridCol w="1084458"/>
                <a:gridCol w="1138680"/>
                <a:gridCol w="1138680"/>
              </a:tblGrid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Temperature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Karlsruhe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Hamburg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I-Prop real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I-Prop *()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Faktor HH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Faktor KA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Faktor KA *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3,61E-08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3,90E-08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1,99996E-05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1,84104E-05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513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555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2,25E-08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2,58E-08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1,31473E-05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1,15609E-05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583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513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1,40E-08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1,69E-08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8,52082E-06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7,13408E-06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505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511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8,52E-09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1,09E-08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5,44034E-06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4,32167E-06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500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639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5,13E-09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6,95E-09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3,41916E-06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2,56714E-06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492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666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500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-5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3,06E-09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4,37E-09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2,1134E-06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1,49351E-06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484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690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487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-10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1,81E-09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2,71E-09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1,28354E-06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8,49885E-07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474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708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469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-15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1,04E-09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1,66E-09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7,65179E-07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4,72376E-07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462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739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456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3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-20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5,61E-10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9,98E-10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4,4727E-07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2,56047E-07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448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797</a:t>
                      </a:r>
                      <a:endParaRPr lang="de-DE" sz="11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 dirty="0">
                          <a:effectLst/>
                        </a:rPr>
                        <a:t>456</a:t>
                      </a:r>
                      <a:endParaRPr lang="de-DE" sz="11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0" name="Textfeld 19"/>
          <p:cNvSpPr txBox="1"/>
          <p:nvPr/>
        </p:nvSpPr>
        <p:spPr>
          <a:xfrm>
            <a:off x="1323529" y="2124447"/>
            <a:ext cx="4107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 *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reduced</a:t>
            </a:r>
            <a:r>
              <a:rPr lang="de-DE" dirty="0" smtClean="0"/>
              <a:t> </a:t>
            </a:r>
            <a:r>
              <a:rPr lang="de-DE" dirty="0" err="1" smtClean="0"/>
              <a:t>temperatures</a:t>
            </a:r>
            <a:r>
              <a:rPr lang="de-DE" dirty="0" smtClean="0"/>
              <a:t>;</a:t>
            </a:r>
          </a:p>
          <a:p>
            <a:r>
              <a:rPr lang="de-DE" dirty="0" err="1"/>
              <a:t>s</a:t>
            </a:r>
            <a:r>
              <a:rPr lang="de-DE" dirty="0" err="1" smtClean="0"/>
              <a:t>tarting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19°C </a:t>
            </a:r>
            <a:r>
              <a:rPr lang="de-DE" dirty="0" err="1" smtClean="0"/>
              <a:t>ending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-25°C 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01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220478" y="39692"/>
            <a:ext cx="5639679" cy="778897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pPr algn="ctr"/>
            <a:r>
              <a:rPr lang="de-DE" sz="4400" dirty="0" err="1"/>
              <a:t>m</a:t>
            </a:r>
            <a:r>
              <a:rPr lang="de-DE" sz="4400" dirty="0" err="1" smtClean="0"/>
              <a:t>easurement</a:t>
            </a:r>
            <a:r>
              <a:rPr lang="de-DE" sz="4400" dirty="0" smtClean="0"/>
              <a:t> </a:t>
            </a:r>
            <a:r>
              <a:rPr lang="de-DE" sz="4400" dirty="0" err="1" smtClean="0"/>
              <a:t>program</a:t>
            </a:r>
            <a:r>
              <a:rPr lang="de-DE" sz="4400" dirty="0" smtClean="0"/>
              <a:t>:</a:t>
            </a:r>
            <a:endParaRPr lang="de-DE" sz="4400" dirty="0"/>
          </a:p>
        </p:txBody>
      </p:sp>
      <p:pic>
        <p:nvPicPr>
          <p:cNvPr id="10" name="Bild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375" y="1071179"/>
            <a:ext cx="6620489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Rechteck 2"/>
          <p:cNvSpPr txBox="1">
            <a:spLocks noChangeArrowheads="1"/>
          </p:cNvSpPr>
          <p:nvPr/>
        </p:nvSpPr>
        <p:spPr>
          <a:xfrm>
            <a:off x="107950" y="1019770"/>
            <a:ext cx="9853613" cy="3336925"/>
          </a:xfrm>
          <a:prstGeom prst="rect">
            <a:avLst/>
          </a:prstGeom>
        </p:spPr>
        <p:txBody>
          <a:bodyPr vert="horz" lIns="100803" tIns="0" rIns="100803" bIns="50402" rtlCol="0" anchor="ctr">
            <a:normAutofit/>
          </a:bodyPr>
          <a:lstStyle>
            <a:lvl1pPr marL="378013" indent="-378013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9028" indent="-315011" algn="l" defTabSz="10080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043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060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078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2095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6112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0130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4147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dirty="0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CMS </a:t>
            </a:r>
            <a:r>
              <a:rPr lang="de-DE" dirty="0" err="1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halfmoon</a:t>
            </a:r>
            <a:r>
              <a:rPr lang="de-DE" dirty="0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:</a:t>
            </a:r>
          </a:p>
          <a:p>
            <a:pPr marL="671513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2200" dirty="0" smtClean="0"/>
              <a:t>CMS mini </a:t>
            </a:r>
            <a:r>
              <a:rPr lang="de-DE" sz="2200" dirty="0" err="1" smtClean="0"/>
              <a:t>sensor</a:t>
            </a:r>
            <a:endParaRPr lang="de-DE" sz="2200" dirty="0" smtClean="0"/>
          </a:p>
          <a:p>
            <a:pPr marL="1071563" lvl="1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1800" dirty="0" smtClean="0"/>
              <a:t>Global iv/cv</a:t>
            </a:r>
          </a:p>
          <a:p>
            <a:pPr marL="1071563" lvl="1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1800" dirty="0" err="1" smtClean="0"/>
              <a:t>Stripmeasurements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(</a:t>
            </a:r>
            <a:r>
              <a:rPr lang="de-DE" sz="1800" dirty="0" err="1" smtClean="0"/>
              <a:t>Rpoly</a:t>
            </a:r>
            <a:r>
              <a:rPr lang="de-DE" sz="1800" dirty="0" smtClean="0"/>
              <a:t>, </a:t>
            </a:r>
            <a:r>
              <a:rPr lang="de-DE" sz="1800" dirty="0" err="1" smtClean="0"/>
              <a:t>Rint</a:t>
            </a:r>
            <a:r>
              <a:rPr lang="de-DE" sz="1800" dirty="0" smtClean="0"/>
              <a:t>, CC, </a:t>
            </a:r>
            <a:r>
              <a:rPr lang="de-DE" sz="1800" dirty="0" err="1" smtClean="0"/>
              <a:t>Cint</a:t>
            </a:r>
            <a:r>
              <a:rPr lang="de-DE" sz="1800" dirty="0" smtClean="0"/>
              <a:t>, </a:t>
            </a:r>
            <a:r>
              <a:rPr lang="de-DE" sz="1800" dirty="0" err="1" smtClean="0"/>
              <a:t>Ileak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Pinhole</a:t>
            </a:r>
            <a:r>
              <a:rPr lang="de-DE" sz="1800" dirty="0" smtClean="0"/>
              <a:t>)</a:t>
            </a:r>
          </a:p>
          <a:p>
            <a:pPr marL="671513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2200" dirty="0" smtClean="0"/>
              <a:t>CMS </a:t>
            </a:r>
            <a:r>
              <a:rPr lang="de-DE" sz="2200" dirty="0" err="1" smtClean="0"/>
              <a:t>test</a:t>
            </a:r>
            <a:r>
              <a:rPr lang="de-DE" sz="2200" dirty="0" smtClean="0"/>
              <a:t> </a:t>
            </a:r>
            <a:r>
              <a:rPr lang="de-DE" sz="2200" dirty="0" err="1" smtClean="0"/>
              <a:t>structures</a:t>
            </a:r>
            <a:endParaRPr lang="de-DE" sz="2200" dirty="0" smtClean="0"/>
          </a:p>
          <a:p>
            <a:pPr marL="1071563" lvl="1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1800" dirty="0" smtClean="0"/>
              <a:t>TS-CAP, Sheet, GCD, CAP-TS-DC, Diode, MOS, CAP-TS-AC</a:t>
            </a:r>
          </a:p>
        </p:txBody>
      </p: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144463" y="4211638"/>
            <a:ext cx="96488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30250" indent="-2730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/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some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parameters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and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settings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: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measurement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to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be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done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room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temperature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(</a:t>
            </a:r>
            <a:r>
              <a:rPr lang="de-DE" sz="20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21C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)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and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relative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humidity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&lt; 30%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frequencies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for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capacitance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measurements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:</a:t>
            </a:r>
          </a:p>
          <a:p>
            <a:pPr lvl="1" eaLnBrk="1">
              <a:buFont typeface="Times New Roman" pitchFamily="18" charset="0"/>
              <a:buChar char="–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CV 1kHz, CC 100Hz,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Cint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1MHz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all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strip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measurements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Vbias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= 600V</a:t>
            </a:r>
          </a:p>
        </p:txBody>
      </p:sp>
      <p:sp>
        <p:nvSpPr>
          <p:cNvPr id="13" name="Rechteck 1"/>
          <p:cNvSpPr>
            <a:spLocks noChangeArrowheads="1"/>
          </p:cNvSpPr>
          <p:nvPr/>
        </p:nvSpPr>
        <p:spPr bwMode="auto">
          <a:xfrm>
            <a:off x="6192838" y="5075238"/>
            <a:ext cx="3455987" cy="9350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B050" mc:Ignorable="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non-</a:t>
            </a:r>
            <a:r>
              <a:rPr lang="de-DE" dirty="0" err="1"/>
              <a:t>irradiated</a:t>
            </a:r>
            <a:endParaRPr lang="de-DE" dirty="0"/>
          </a:p>
          <a:p>
            <a:pPr algn="ctr"/>
            <a:r>
              <a:rPr lang="de-DE" dirty="0" err="1"/>
              <a:t>halfmoon</a:t>
            </a:r>
            <a:endParaRPr lang="de-DE" dirty="0"/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5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6" name="Textfeld 5"/>
          <p:cNvSpPr txBox="1">
            <a:spLocks noChangeArrowheads="1"/>
          </p:cNvSpPr>
          <p:nvPr/>
        </p:nvSpPr>
        <p:spPr bwMode="auto">
          <a:xfrm>
            <a:off x="655638" y="6302375"/>
            <a:ext cx="87772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/>
            <a:r>
              <a:rPr lang="de-DE" sz="1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http://www-ekp.physik.uni-karlsruhe.de/~hartmann/Calibration_and_final_measurement.3.doc</a:t>
            </a:r>
          </a:p>
        </p:txBody>
      </p:sp>
    </p:spTree>
    <p:extLst>
      <p:ext uri="{BB962C8B-B14F-4D97-AF65-F5344CB8AC3E}">
        <p14:creationId xmlns:p14="http://schemas.microsoft.com/office/powerpoint/2010/main" val="1460599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3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2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3" name="Rechteck 2"/>
          <p:cNvSpPr txBox="1">
            <a:spLocks noChangeArrowheads="1"/>
          </p:cNvSpPr>
          <p:nvPr/>
        </p:nvSpPr>
        <p:spPr>
          <a:xfrm>
            <a:off x="107950" y="874713"/>
            <a:ext cx="9853613" cy="3336925"/>
          </a:xfrm>
          <a:prstGeom prst="rect">
            <a:avLst/>
          </a:prstGeom>
        </p:spPr>
        <p:txBody>
          <a:bodyPr vert="horz" lIns="100803" tIns="0" rIns="100803" bIns="50402" rtlCol="0" anchor="ctr">
            <a:normAutofit/>
          </a:bodyPr>
          <a:lstStyle>
            <a:lvl1pPr marL="378013" indent="-378013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9028" indent="-315011" algn="l" defTabSz="10080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043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060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078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2095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6112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0130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4147" indent="-252009" algn="l" defTabSz="10080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dirty="0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CMS </a:t>
            </a:r>
            <a:r>
              <a:rPr lang="de-DE" dirty="0" err="1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halfmoon</a:t>
            </a:r>
            <a:r>
              <a:rPr lang="de-DE" dirty="0" smtClean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:</a:t>
            </a:r>
          </a:p>
          <a:p>
            <a:pPr marL="671513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2200" dirty="0" smtClean="0"/>
              <a:t>CMS mini </a:t>
            </a:r>
            <a:r>
              <a:rPr lang="de-DE" sz="2200" dirty="0" err="1" smtClean="0"/>
              <a:t>sensor</a:t>
            </a:r>
            <a:endParaRPr lang="de-DE" sz="2200" dirty="0" smtClean="0"/>
          </a:p>
          <a:p>
            <a:pPr marL="1071563" lvl="1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1800" dirty="0" smtClean="0"/>
              <a:t>Global iv/cv</a:t>
            </a:r>
          </a:p>
          <a:p>
            <a:pPr marL="1071563" lvl="1" indent="-671513">
              <a:buFont typeface="Times New Roman" pitchFamily="18" charset="0"/>
              <a:buChar char="•"/>
              <a:tabLst>
                <a:tab pos="6731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  <a:tab pos="9410700" algn="l"/>
              </a:tabLst>
            </a:pPr>
            <a:r>
              <a:rPr lang="de-DE" sz="1800" dirty="0" err="1" smtClean="0"/>
              <a:t>Voltage</a:t>
            </a:r>
            <a:r>
              <a:rPr lang="de-DE" sz="1800" dirty="0" smtClean="0"/>
              <a:t> </a:t>
            </a:r>
            <a:r>
              <a:rPr lang="de-DE" sz="1800" dirty="0" err="1" smtClean="0"/>
              <a:t>ramps</a:t>
            </a:r>
            <a:r>
              <a:rPr lang="de-DE" sz="1800" dirty="0" smtClean="0"/>
              <a:t> on 10 Strips (</a:t>
            </a:r>
            <a:r>
              <a:rPr lang="de-DE" sz="1800" dirty="0" err="1" smtClean="0"/>
              <a:t>Stripmeasurements</a:t>
            </a:r>
            <a:r>
              <a:rPr lang="de-DE" sz="1800" dirty="0" smtClean="0"/>
              <a:t>: </a:t>
            </a:r>
            <a:r>
              <a:rPr lang="de-DE" sz="1800" dirty="0" err="1" smtClean="0"/>
              <a:t>Rpoly</a:t>
            </a:r>
            <a:r>
              <a:rPr lang="de-DE" sz="1800" dirty="0" smtClean="0"/>
              <a:t>, </a:t>
            </a:r>
            <a:r>
              <a:rPr lang="de-DE" sz="1800" dirty="0" err="1" smtClean="0"/>
              <a:t>Rint</a:t>
            </a:r>
            <a:r>
              <a:rPr lang="de-DE" sz="1800" dirty="0" smtClean="0"/>
              <a:t>, CC, </a:t>
            </a:r>
            <a:r>
              <a:rPr lang="de-DE" sz="1800" dirty="0" err="1" smtClean="0"/>
              <a:t>Cint</a:t>
            </a:r>
            <a:r>
              <a:rPr lang="de-DE" sz="1800" dirty="0" smtClean="0"/>
              <a:t>, </a:t>
            </a:r>
            <a:r>
              <a:rPr lang="de-DE" sz="1800" dirty="0" err="1" smtClean="0"/>
              <a:t>Ileak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Pinhole</a:t>
            </a:r>
            <a:r>
              <a:rPr lang="de-DE" sz="1800" dirty="0" smtClean="0"/>
              <a:t>)</a:t>
            </a:r>
          </a:p>
        </p:txBody>
      </p:sp>
      <p:sp>
        <p:nvSpPr>
          <p:cNvPr id="15" name="Textfeld 4"/>
          <p:cNvSpPr txBox="1">
            <a:spLocks noChangeArrowheads="1"/>
          </p:cNvSpPr>
          <p:nvPr/>
        </p:nvSpPr>
        <p:spPr bwMode="auto">
          <a:xfrm>
            <a:off x="144463" y="4211638"/>
            <a:ext cx="96488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30250" indent="-273050"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/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some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parameters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and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</a:t>
            </a:r>
            <a:r>
              <a:rPr lang="de-DE" sz="2600" dirty="0" err="1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settings</a:t>
            </a:r>
            <a:r>
              <a:rPr lang="de-DE" sz="2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: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measurement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to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be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done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room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temperature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(-</a:t>
            </a:r>
            <a:r>
              <a:rPr lang="de-DE" sz="2000" dirty="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20C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)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and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relative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humidity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~ 5%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frequencies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for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capacitance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measurements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:</a:t>
            </a:r>
          </a:p>
          <a:p>
            <a:pPr lvl="1" eaLnBrk="1">
              <a:buFont typeface="Times New Roman" pitchFamily="18" charset="0"/>
              <a:buChar char="–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CV 1kHz, CC 100Hz,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Cint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1MHz</a:t>
            </a:r>
          </a:p>
          <a:p>
            <a:pPr eaLnBrk="1">
              <a:buFont typeface="Times New Roman" pitchFamily="18" charset="0"/>
              <a:buChar char="•"/>
            </a:pP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all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strip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ramps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in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steps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</a:t>
            </a:r>
            <a:r>
              <a:rPr lang="de-DE" sz="2000" dirty="0" err="1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Vbias</a:t>
            </a:r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= 1-20 in 1 V</a:t>
            </a:r>
          </a:p>
          <a:p>
            <a:pPr eaLnBrk="1"/>
            <a:r>
              <a:rPr lang="de-DE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                                                         20-1000 in 20V</a:t>
            </a:r>
          </a:p>
        </p:txBody>
      </p:sp>
      <p:sp>
        <p:nvSpPr>
          <p:cNvPr id="16" name="Textfeld 5"/>
          <p:cNvSpPr txBox="1">
            <a:spLocks noChangeArrowheads="1"/>
          </p:cNvSpPr>
          <p:nvPr/>
        </p:nvSpPr>
        <p:spPr bwMode="auto">
          <a:xfrm>
            <a:off x="655638" y="6302375"/>
            <a:ext cx="87772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000000" mc:Ignorable="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/>
            <a:r>
              <a:rPr lang="de-DE" sz="1600" dirty="0">
                <a:solidFill>
                  <a:srgbClr xmlns:mc="http://schemas.openxmlformats.org/markup-compatibility/2006" xmlns:a14="http://schemas.microsoft.com/office/drawing/2010/main" val="00AE00" mc:Ignorable=""/>
                </a:solidFill>
              </a:rPr>
              <a:t> http://www-ekp.physik.uni-karlsruhe.de/~hartmann/Calibration_and_final_measurement.3.doc</a:t>
            </a:r>
          </a:p>
        </p:txBody>
      </p:sp>
      <p:sp>
        <p:nvSpPr>
          <p:cNvPr id="17" name="Rechteck 1"/>
          <p:cNvSpPr>
            <a:spLocks noChangeArrowheads="1"/>
          </p:cNvSpPr>
          <p:nvPr/>
        </p:nvSpPr>
        <p:spPr bwMode="auto">
          <a:xfrm>
            <a:off x="6192838" y="5148263"/>
            <a:ext cx="3455987" cy="9350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irradiated</a:t>
            </a:r>
            <a:endParaRPr lang="de-DE" dirty="0"/>
          </a:p>
          <a:p>
            <a:pPr algn="ctr"/>
            <a:r>
              <a:rPr lang="de-DE" dirty="0" err="1"/>
              <a:t>halfmoon</a:t>
            </a:r>
            <a:endParaRPr lang="de-DE" dirty="0"/>
          </a:p>
        </p:txBody>
      </p:sp>
      <p:pic>
        <p:nvPicPr>
          <p:cNvPr id="18" name="Bild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375" y="1071179"/>
            <a:ext cx="6620489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" name="Textfeld 18"/>
          <p:cNvSpPr txBox="1"/>
          <p:nvPr/>
        </p:nvSpPr>
        <p:spPr>
          <a:xfrm>
            <a:off x="2220478" y="39692"/>
            <a:ext cx="5639679" cy="778897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pPr algn="ctr"/>
            <a:r>
              <a:rPr lang="de-DE" sz="4400" dirty="0" err="1"/>
              <a:t>m</a:t>
            </a:r>
            <a:r>
              <a:rPr lang="de-DE" sz="4400" dirty="0" err="1" smtClean="0"/>
              <a:t>easurement</a:t>
            </a:r>
            <a:r>
              <a:rPr lang="de-DE" sz="4400" dirty="0" smtClean="0"/>
              <a:t> </a:t>
            </a:r>
            <a:r>
              <a:rPr lang="de-DE" sz="4400" dirty="0" err="1" smtClean="0"/>
              <a:t>program</a:t>
            </a:r>
            <a:r>
              <a:rPr lang="de-DE" sz="4400" dirty="0" smtClean="0"/>
              <a:t>: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85035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4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2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4" name="Rechteck 1"/>
          <p:cNvSpPr txBox="1">
            <a:spLocks noChangeArrowheads="1"/>
          </p:cNvSpPr>
          <p:nvPr/>
        </p:nvSpPr>
        <p:spPr>
          <a:xfrm>
            <a:off x="1079500" y="36513"/>
            <a:ext cx="7920038" cy="1081087"/>
          </a:xfrm>
          <a:prstGeom prst="rect">
            <a:avLst/>
          </a:prstGeom>
        </p:spPr>
        <p:txBody>
          <a:bodyPr vert="horz" lIns="100803" tIns="31680" rIns="100803" bIns="50402" rtlCol="0" anchor="ctr">
            <a:normAutofit/>
          </a:bodyPr>
          <a:lstStyle>
            <a:lvl1pPr algn="ctr" defTabSz="1008035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28613" indent="-328613"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0700" algn="l"/>
              </a:tabLst>
            </a:pPr>
            <a:r>
              <a:rPr lang="de-DE" dirty="0" smtClean="0"/>
              <a:t>Institutes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6686"/>
              </p:ext>
            </p:extLst>
          </p:nvPr>
        </p:nvGraphicFramePr>
        <p:xfrm>
          <a:off x="71760" y="1117595"/>
          <a:ext cx="10008864" cy="5679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9370"/>
                <a:gridCol w="2072148"/>
                <a:gridCol w="2560862"/>
                <a:gridCol w="2443571"/>
                <a:gridCol w="1172913"/>
              </a:tblGrid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institute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contact person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delivered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measurement done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TS-#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Wien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Thomas Bergauer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 + 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2, 9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Louvain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Otilia Militaru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3, 10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Hamburg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Georg Steinbrück                  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1, 5, 11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DESY Zeuthen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Wolfgang Lange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7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Bari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Mauro Depalma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14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Padova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Andrea Candelori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12, 13, 16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Rochester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Sergey Korjenevski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?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Fiorentino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Raffaello D'Alessandro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17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Pisa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Alberto Messineo 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18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Perdue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Daniela Bortoletto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?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CERN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Anna Peisert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Irradiated + 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8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Aachen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Lutz Feld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21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Santander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Iván Vila Álvarez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smtClean="0">
                          <a:effectLst/>
                          <a:latin typeface="Arial"/>
                        </a:rPr>
                        <a:t>Non-</a:t>
                      </a:r>
                      <a:r>
                        <a:rPr lang="de-DE" sz="1000" b="0" i="0" u="none" strike="noStrike" dirty="0" err="1" smtClean="0">
                          <a:effectLst/>
                          <a:latin typeface="Arial"/>
                        </a:rPr>
                        <a:t>irradiated</a:t>
                      </a:r>
                      <a:endParaRPr lang="de-DE" sz="10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22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586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Fermilab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Simon Kwan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Non-irradiated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smtClean="0">
                          <a:effectLst/>
                          <a:latin typeface="Arial"/>
                        </a:rPr>
                        <a:t>Non-</a:t>
                      </a:r>
                      <a:r>
                        <a:rPr lang="de-DE" sz="1000" b="0" i="0" u="none" strike="noStrike" dirty="0" err="1" smtClean="0">
                          <a:effectLst/>
                          <a:latin typeface="Arial"/>
                        </a:rPr>
                        <a:t>irradiated</a:t>
                      </a:r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>
                          <a:effectLst/>
                        </a:rPr>
                        <a:t>23</a:t>
                      </a:r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04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5</a:t>
            </a:fld>
            <a:endParaRPr lang="de-DE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0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25792"/>
              </p:ext>
            </p:extLst>
          </p:nvPr>
        </p:nvGraphicFramePr>
        <p:xfrm>
          <a:off x="215776" y="1260348"/>
          <a:ext cx="9721081" cy="5537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3704"/>
                <a:gridCol w="2352077"/>
                <a:gridCol w="3002650"/>
                <a:gridCol w="3002650"/>
              </a:tblGrid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Institute</a:t>
                      </a:r>
                      <a:endParaRPr lang="de-DE" sz="1200" b="1" i="0" u="none" strike="noStrike" dirty="0">
                        <a:solidFill>
                          <a:schemeClr val="accent6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IV </a:t>
                      </a:r>
                      <a:r>
                        <a:rPr lang="de-DE" sz="12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/ CV</a:t>
                      </a:r>
                      <a:endParaRPr lang="de-DE" sz="1200" b="1" i="0" u="none" strike="noStrike" dirty="0">
                        <a:solidFill>
                          <a:schemeClr val="accent6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 err="1">
                          <a:solidFill>
                            <a:schemeClr val="accent6"/>
                          </a:solidFill>
                          <a:effectLst/>
                        </a:rPr>
                        <a:t>stripmeasurements</a:t>
                      </a:r>
                      <a:endParaRPr lang="de-DE" sz="1200" b="1" i="0" u="none" strike="noStrike" dirty="0">
                        <a:solidFill>
                          <a:schemeClr val="accent6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TS</a:t>
                      </a:r>
                      <a:endParaRPr lang="de-DE" sz="1200" b="1" i="0" u="none" strike="noStrike" dirty="0">
                        <a:solidFill>
                          <a:schemeClr val="accent6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Vienna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Louvain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strange Rpoly</a:t>
                      </a:r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x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Hamburg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DESY Zeuthen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Bari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x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9601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Rochester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missing Cint, Rint, Pinhole; bad Ileak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x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Fiorentino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92D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92D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92D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CERN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some missing structures</a:t>
                      </a:r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Karlsruhe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Santander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Missing</a:t>
                      </a:r>
                      <a:r>
                        <a:rPr lang="de-DE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2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Ileak</a:t>
                      </a:r>
                      <a:r>
                        <a:rPr lang="de-DE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de-DE" sz="1200" b="0" i="0" u="none" strike="noStrike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Pinhole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  <a:tr h="45828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Fermilab</a:t>
                      </a:r>
                      <a:endParaRPr lang="de-DE" sz="12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successful</a:t>
                      </a:r>
                      <a:endParaRPr lang="de-DE" sz="12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x</a:t>
                      </a:r>
                      <a:endParaRPr lang="de-DE" sz="1200" b="0" i="0" u="none" strike="noStrike" dirty="0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 err="1">
                          <a:effectLst/>
                        </a:rPr>
                        <a:t>successful</a:t>
                      </a:r>
                      <a:endParaRPr lang="de-DE" sz="1200" b="0" i="0" u="none" strike="noStrike" dirty="0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7944" marR="7944" marT="7944" marB="0" anchor="b"/>
                </a:tc>
              </a:tr>
            </a:tbl>
          </a:graphicData>
        </a:graphic>
      </p:graphicFrame>
      <p:sp>
        <p:nvSpPr>
          <p:cNvPr id="12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non-</a:t>
            </a:r>
            <a:r>
              <a:rPr lang="de-DE" sz="3600" dirty="0" err="1" smtClean="0"/>
              <a:t>irradiated</a:t>
            </a:r>
            <a:r>
              <a:rPr lang="de-DE" sz="3600" dirty="0" smtClean="0"/>
              <a:t> </a:t>
            </a:r>
            <a:r>
              <a:rPr lang="de-DE" sz="3600" dirty="0" err="1" smtClean="0"/>
              <a:t>structure</a:t>
            </a:r>
            <a:endParaRPr lang="de-DE" sz="3600" dirty="0"/>
          </a:p>
        </p:txBody>
      </p:sp>
      <p:sp>
        <p:nvSpPr>
          <p:cNvPr id="4" name="Textfeld 3"/>
          <p:cNvSpPr txBox="1"/>
          <p:nvPr/>
        </p:nvSpPr>
        <p:spPr>
          <a:xfrm>
            <a:off x="6624488" y="831195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* stand 1.5.2010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61214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802161" y="5844827"/>
            <a:ext cx="1183671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Karlsruhe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212463" y="1319474"/>
            <a:ext cx="749646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Wien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err="1" smtClean="0"/>
              <a:t>irradiated</a:t>
            </a:r>
            <a:r>
              <a:rPr lang="de-DE" sz="3600" dirty="0" smtClean="0"/>
              <a:t> </a:t>
            </a:r>
            <a:r>
              <a:rPr lang="de-DE" sz="3600" dirty="0" err="1" smtClean="0"/>
              <a:t>structure</a:t>
            </a:r>
            <a:endParaRPr lang="de-DE" sz="3600" dirty="0"/>
          </a:p>
        </p:txBody>
      </p:sp>
      <p:sp>
        <p:nvSpPr>
          <p:cNvPr id="19" name="Textfeld 18"/>
          <p:cNvSpPr txBox="1"/>
          <p:nvPr/>
        </p:nvSpPr>
        <p:spPr>
          <a:xfrm>
            <a:off x="6624488" y="831195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* stand 1.5.2010</a:t>
            </a:r>
            <a:endParaRPr lang="de-DE" sz="1200" dirty="0"/>
          </a:p>
        </p:txBody>
      </p:sp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636053"/>
              </p:ext>
            </p:extLst>
          </p:nvPr>
        </p:nvGraphicFramePr>
        <p:xfrm>
          <a:off x="503238" y="1523078"/>
          <a:ext cx="9074149" cy="2676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2950"/>
                <a:gridCol w="2195547"/>
                <a:gridCol w="2802826"/>
                <a:gridCol w="2802826"/>
              </a:tblGrid>
              <a:tr h="669230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u="none" strike="noStrike">
                          <a:effectLst/>
                        </a:rPr>
                        <a:t>Institute</a:t>
                      </a:r>
                      <a:endParaRPr lang="de-DE" sz="1300" b="1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IV / CV</a:t>
                      </a:r>
                      <a:endParaRPr lang="de-DE" sz="1300" b="1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ramps</a:t>
                      </a:r>
                      <a:endParaRPr lang="de-DE" sz="1300" b="1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TS</a:t>
                      </a:r>
                      <a:endParaRPr lang="de-DE" sz="1300" b="1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</a:tr>
              <a:tr h="669230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u="none" strike="noStrike">
                          <a:effectLst/>
                        </a:rPr>
                        <a:t>Vienna</a:t>
                      </a:r>
                      <a:endParaRPr lang="de-DE" sz="1300" b="0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</a:tr>
              <a:tr h="669230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u="none" strike="noStrike">
                          <a:effectLst/>
                        </a:rPr>
                        <a:t>Hamburg</a:t>
                      </a:r>
                      <a:endParaRPr lang="de-DE" sz="1300" b="0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x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</a:tr>
              <a:tr h="669230">
                <a:tc>
                  <a:txBody>
                    <a:bodyPr/>
                    <a:lstStyle/>
                    <a:p>
                      <a:pPr algn="l" fontAlgn="b"/>
                      <a:r>
                        <a:rPr lang="de-DE" sz="1300" u="none" strike="noStrike">
                          <a:effectLst/>
                        </a:rPr>
                        <a:t>Karlsruhe</a:t>
                      </a:r>
                      <a:endParaRPr lang="de-DE" sz="1300" b="0" i="0" u="none" strike="noStrike"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>
                          <a:effectLst/>
                        </a:rPr>
                        <a:t>successful</a:t>
                      </a:r>
                      <a:endParaRPr lang="de-DE" sz="1300" b="0" i="0" u="none" strike="noStrike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u="none" strike="noStrike" dirty="0" err="1">
                          <a:effectLst/>
                        </a:rPr>
                        <a:t>successful</a:t>
                      </a:r>
                      <a:endParaRPr lang="de-DE" sz="1300" b="0" i="0" u="none" strike="noStrike" dirty="0">
                        <a:solidFill>
                          <a:srgbClr xmlns:mc="http://schemas.openxmlformats.org/markup-compatibility/2006" xmlns:a14="http://schemas.microsoft.com/office/drawing/2010/main" val="00B050" mc:Ignorable=""/>
                        </a:solidFill>
                        <a:effectLst/>
                        <a:latin typeface="Arial"/>
                      </a:endParaRPr>
                    </a:p>
                  </a:txBody>
                  <a:tcPr marL="8759" marR="8759" marT="8759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217390" y="4620817"/>
            <a:ext cx="94559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800" dirty="0" err="1" smtClean="0"/>
              <a:t>Up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now</a:t>
            </a:r>
            <a:r>
              <a:rPr lang="de-DE" sz="2800" dirty="0" smtClean="0"/>
              <a:t>, </a:t>
            </a:r>
            <a:r>
              <a:rPr lang="de-DE" sz="2800" dirty="0" err="1" smtClean="0"/>
              <a:t>three</a:t>
            </a:r>
            <a:r>
              <a:rPr lang="de-DE" sz="2800" dirty="0" smtClean="0"/>
              <a:t> Institutes </a:t>
            </a:r>
            <a:r>
              <a:rPr lang="de-DE" sz="2800" dirty="0" err="1" smtClean="0"/>
              <a:t>performed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measurements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on </a:t>
            </a:r>
            <a:r>
              <a:rPr lang="de-DE" sz="2800" dirty="0" err="1" smtClean="0"/>
              <a:t>irradiated</a:t>
            </a:r>
            <a:r>
              <a:rPr lang="de-DE" sz="2800" dirty="0" smtClean="0"/>
              <a:t> </a:t>
            </a:r>
            <a:r>
              <a:rPr lang="de-DE" sz="2800" dirty="0" err="1" smtClean="0"/>
              <a:t>structures</a:t>
            </a:r>
            <a:r>
              <a:rPr lang="de-DE" sz="2800" dirty="0" smtClean="0"/>
              <a:t>, but:</a:t>
            </a:r>
          </a:p>
          <a:p>
            <a:pPr marL="846917" lvl="1" indent="-342900">
              <a:buFont typeface="Arial" pitchFamily="34" charset="0"/>
              <a:buChar char="•"/>
            </a:pPr>
            <a:r>
              <a:rPr lang="de-DE" sz="2800" dirty="0" smtClean="0"/>
              <a:t>Bari </a:t>
            </a:r>
            <a:r>
              <a:rPr lang="de-DE" sz="2800" dirty="0" err="1" smtClean="0"/>
              <a:t>is</a:t>
            </a:r>
            <a:r>
              <a:rPr lang="de-DE" sz="2800" dirty="0" smtClean="0"/>
              <a:t> </a:t>
            </a:r>
            <a:r>
              <a:rPr lang="de-DE" sz="2800" dirty="0" err="1" smtClean="0"/>
              <a:t>measuring</a:t>
            </a:r>
            <a:r>
              <a:rPr lang="de-DE" sz="2800" dirty="0" smtClean="0"/>
              <a:t> an </a:t>
            </a:r>
            <a:r>
              <a:rPr lang="de-DE" sz="2800" dirty="0" err="1" smtClean="0"/>
              <a:t>irradiated</a:t>
            </a:r>
            <a:r>
              <a:rPr lang="de-DE" sz="2800" dirty="0" smtClean="0"/>
              <a:t> mini</a:t>
            </a:r>
          </a:p>
          <a:p>
            <a:pPr marL="846917" lvl="1" indent="-342900">
              <a:buFont typeface="Arial" pitchFamily="34" charset="0"/>
              <a:buChar char="•"/>
            </a:pPr>
            <a:r>
              <a:rPr lang="de-DE" sz="2800" dirty="0" smtClean="0"/>
              <a:t>6 </a:t>
            </a:r>
            <a:r>
              <a:rPr lang="de-DE" sz="2800" dirty="0" err="1" smtClean="0"/>
              <a:t>irradiated</a:t>
            </a:r>
            <a:r>
              <a:rPr lang="de-DE" sz="2800" dirty="0" smtClean="0"/>
              <a:t> </a:t>
            </a:r>
            <a:r>
              <a:rPr lang="de-DE" sz="2800" dirty="0" err="1" smtClean="0"/>
              <a:t>halfmoons</a:t>
            </a:r>
            <a:r>
              <a:rPr lang="de-DE" sz="2800" dirty="0" smtClean="0"/>
              <a:t>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ready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shipped</a:t>
            </a:r>
            <a:r>
              <a:rPr lang="de-DE" sz="2800" dirty="0" smtClean="0"/>
              <a:t> </a:t>
            </a:r>
            <a:r>
              <a:rPr lang="de-DE" sz="2800" dirty="0" err="1" smtClean="0"/>
              <a:t>next</a:t>
            </a:r>
            <a:r>
              <a:rPr lang="de-DE" sz="2800" dirty="0" smtClean="0"/>
              <a:t> </a:t>
            </a:r>
            <a:r>
              <a:rPr lang="de-DE" sz="2800" dirty="0" err="1" smtClean="0"/>
              <a:t>week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86226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802161" y="5844827"/>
            <a:ext cx="1183671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Karlsruhe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212463" y="1319474"/>
            <a:ext cx="749646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Wien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err="1" smtClean="0"/>
              <a:t>Temperature</a:t>
            </a:r>
            <a:r>
              <a:rPr lang="de-DE" sz="3600" dirty="0" smtClean="0"/>
              <a:t> </a:t>
            </a:r>
            <a:r>
              <a:rPr lang="de-DE" sz="3600" dirty="0" err="1" smtClean="0"/>
              <a:t>Calibration</a:t>
            </a:r>
            <a:endParaRPr lang="de-DE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457200" y="1319474"/>
            <a:ext cx="91300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sz="2800" dirty="0" err="1" smtClean="0"/>
              <a:t>Started</a:t>
            </a:r>
            <a:r>
              <a:rPr lang="de-DE" sz="2800" dirty="0" smtClean="0"/>
              <a:t> </a:t>
            </a:r>
            <a:r>
              <a:rPr lang="de-DE" sz="2800" dirty="0" err="1" smtClean="0"/>
              <a:t>Temperature</a:t>
            </a:r>
            <a:r>
              <a:rPr lang="de-DE" sz="2800" dirty="0" smtClean="0"/>
              <a:t> </a:t>
            </a:r>
            <a:r>
              <a:rPr lang="de-DE" sz="2800" dirty="0" err="1" smtClean="0"/>
              <a:t>calibration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Hamburg </a:t>
            </a:r>
            <a:r>
              <a:rPr lang="de-DE" sz="2800" dirty="0" err="1" smtClean="0"/>
              <a:t>with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non-</a:t>
            </a:r>
            <a:r>
              <a:rPr lang="de-DE" sz="2800" dirty="0" err="1" smtClean="0"/>
              <a:t>irradiated</a:t>
            </a:r>
            <a:r>
              <a:rPr lang="de-DE" sz="2800" dirty="0" smtClean="0"/>
              <a:t> </a:t>
            </a:r>
            <a:r>
              <a:rPr lang="de-DE" sz="2800" dirty="0" err="1" smtClean="0"/>
              <a:t>diode</a:t>
            </a:r>
            <a:endParaRPr lang="de-DE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sz="2800" dirty="0" err="1" smtClean="0"/>
              <a:t>We</a:t>
            </a:r>
            <a:r>
              <a:rPr lang="de-DE" sz="2800" dirty="0" smtClean="0"/>
              <a:t> will </a:t>
            </a:r>
            <a:r>
              <a:rPr lang="de-DE" sz="2800" dirty="0" err="1" smtClean="0"/>
              <a:t>calibrate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irradiated</a:t>
            </a:r>
            <a:r>
              <a:rPr lang="de-DE" sz="2800" dirty="0" smtClean="0"/>
              <a:t> </a:t>
            </a:r>
            <a:r>
              <a:rPr lang="de-DE" sz="2800" dirty="0" err="1" smtClean="0"/>
              <a:t>diode</a:t>
            </a:r>
            <a:endParaRPr lang="de-DE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sz="2800" dirty="0" smtClean="0"/>
              <a:t>Vienna will </a:t>
            </a:r>
            <a:r>
              <a:rPr lang="de-DE" sz="2800" dirty="0" err="1" smtClean="0"/>
              <a:t>join</a:t>
            </a:r>
            <a:endParaRPr lang="de-DE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sz="2800" dirty="0" smtClean="0"/>
              <a:t>Other </a:t>
            </a:r>
            <a:r>
              <a:rPr lang="de-DE" sz="2800" dirty="0" err="1" smtClean="0"/>
              <a:t>institutes</a:t>
            </a:r>
            <a:r>
              <a:rPr lang="de-DE" sz="2800" dirty="0" smtClean="0"/>
              <a:t> </a:t>
            </a:r>
            <a:r>
              <a:rPr lang="de-DE" sz="2800" dirty="0" err="1" smtClean="0"/>
              <a:t>should</a:t>
            </a:r>
            <a:r>
              <a:rPr lang="de-DE" sz="2800" dirty="0" smtClean="0"/>
              <a:t> also </a:t>
            </a:r>
            <a:r>
              <a:rPr lang="de-DE" sz="2800" dirty="0" err="1" smtClean="0"/>
              <a:t>join</a:t>
            </a:r>
            <a:r>
              <a:rPr lang="de-DE" sz="2800" dirty="0" smtClean="0"/>
              <a:t> in </a:t>
            </a:r>
            <a:r>
              <a:rPr lang="de-DE" sz="2800" dirty="0" err="1" smtClean="0"/>
              <a:t>order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comparable</a:t>
            </a:r>
            <a:endParaRPr lang="de-DE" sz="2800" dirty="0" smtClean="0"/>
          </a:p>
          <a:p>
            <a:pPr marL="342900" indent="-342900">
              <a:buFont typeface="Arial" pitchFamily="34" charset="0"/>
              <a:buChar char="•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06352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802161" y="5844827"/>
            <a:ext cx="1183671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Karlsruhe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212463" y="1319474"/>
            <a:ext cx="749646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Wien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err="1" smtClean="0"/>
              <a:t>Temperature</a:t>
            </a:r>
            <a:r>
              <a:rPr lang="de-DE" sz="3600" dirty="0" smtClean="0"/>
              <a:t> </a:t>
            </a:r>
            <a:r>
              <a:rPr lang="de-DE" sz="3600" dirty="0" err="1" smtClean="0"/>
              <a:t>Calibration</a:t>
            </a:r>
            <a:endParaRPr lang="de-DE" sz="3600" dirty="0"/>
          </a:p>
        </p:txBody>
      </p:sp>
      <p:sp>
        <p:nvSpPr>
          <p:cNvPr id="2" name="Textfeld 1"/>
          <p:cNvSpPr txBox="1"/>
          <p:nvPr/>
        </p:nvSpPr>
        <p:spPr>
          <a:xfrm>
            <a:off x="1554871" y="1336849"/>
            <a:ext cx="6970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First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HH </a:t>
            </a:r>
            <a:r>
              <a:rPr lang="de-DE" dirty="0" err="1" smtClean="0"/>
              <a:t>and</a:t>
            </a:r>
            <a:r>
              <a:rPr lang="de-DE" dirty="0" smtClean="0"/>
              <a:t> KA </a:t>
            </a:r>
            <a:r>
              <a:rPr lang="de-DE" dirty="0" err="1" smtClean="0"/>
              <a:t>with</a:t>
            </a:r>
            <a:r>
              <a:rPr lang="de-DE" dirty="0" smtClean="0"/>
              <a:t> a non-</a:t>
            </a:r>
            <a:r>
              <a:rPr lang="de-DE" dirty="0" err="1" smtClean="0"/>
              <a:t>irradiated</a:t>
            </a:r>
            <a:r>
              <a:rPr lang="de-DE" dirty="0" smtClean="0"/>
              <a:t> </a:t>
            </a:r>
            <a:r>
              <a:rPr lang="de-DE" dirty="0" err="1" smtClean="0"/>
              <a:t>diode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64" y="2484887"/>
            <a:ext cx="5008500" cy="3600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813" y="2476613"/>
            <a:ext cx="50085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3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FF26-A289-4D08-8803-4663EEBA6D09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802161" y="5844827"/>
            <a:ext cx="1183671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Karlsruhe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212463" y="1319474"/>
            <a:ext cx="749646" cy="407206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Wien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18516" y="7008171"/>
            <a:ext cx="3572272" cy="402567"/>
          </a:xfrm>
        </p:spPr>
        <p:txBody>
          <a:bodyPr/>
          <a:lstStyle/>
          <a:p>
            <a:r>
              <a:rPr lang="de-DE" dirty="0" smtClean="0"/>
              <a:t>19.05.2010</a:t>
            </a:r>
          </a:p>
          <a:p>
            <a:r>
              <a:rPr lang="de-DE" dirty="0"/>
              <a:t>CEC-Meeting 18-19 May 2010 @ DESY, Zeuthen</a:t>
            </a:r>
          </a:p>
          <a:p>
            <a:endParaRPr lang="de-DE" dirty="0"/>
          </a:p>
        </p:txBody>
      </p:sp>
      <p:sp>
        <p:nvSpPr>
          <p:cNvPr id="17" name="Fußzeilenplatzhalter 4"/>
          <p:cNvSpPr txBox="1">
            <a:spLocks/>
          </p:cNvSpPr>
          <p:nvPr/>
        </p:nvSpPr>
        <p:spPr>
          <a:xfrm>
            <a:off x="1706563" y="6797534"/>
            <a:ext cx="6667500" cy="595375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Karl-Heinz Hoffmann</a:t>
            </a:r>
          </a:p>
          <a:p>
            <a:r>
              <a:rPr lang="de-DE" dirty="0" smtClean="0"/>
              <a:t>IEKP, KIT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7200" y="4462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err="1" smtClean="0"/>
              <a:t>Temperature</a:t>
            </a:r>
            <a:r>
              <a:rPr lang="de-DE" sz="3600" dirty="0" smtClean="0"/>
              <a:t> </a:t>
            </a:r>
            <a:r>
              <a:rPr lang="de-DE" sz="3600" dirty="0" err="1" smtClean="0"/>
              <a:t>Calibration</a:t>
            </a:r>
            <a:endParaRPr lang="de-DE" sz="3600" dirty="0"/>
          </a:p>
        </p:txBody>
      </p:sp>
      <p:sp>
        <p:nvSpPr>
          <p:cNvPr id="2" name="Textfeld 1"/>
          <p:cNvSpPr txBox="1"/>
          <p:nvPr/>
        </p:nvSpPr>
        <p:spPr>
          <a:xfrm>
            <a:off x="1554871" y="1336849"/>
            <a:ext cx="6970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First </a:t>
            </a:r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HH </a:t>
            </a:r>
            <a:r>
              <a:rPr lang="de-DE" dirty="0" err="1" smtClean="0"/>
              <a:t>and</a:t>
            </a:r>
            <a:r>
              <a:rPr lang="de-DE" dirty="0" smtClean="0"/>
              <a:t> KA </a:t>
            </a:r>
            <a:r>
              <a:rPr lang="de-DE" dirty="0" err="1" smtClean="0"/>
              <a:t>with</a:t>
            </a:r>
            <a:r>
              <a:rPr lang="de-DE" dirty="0" smtClean="0"/>
              <a:t> a non-</a:t>
            </a:r>
            <a:r>
              <a:rPr lang="de-DE" dirty="0" err="1" smtClean="0"/>
              <a:t>irradiated</a:t>
            </a:r>
            <a:r>
              <a:rPr lang="de-DE" dirty="0" smtClean="0"/>
              <a:t> </a:t>
            </a:r>
            <a:r>
              <a:rPr lang="de-DE" dirty="0" err="1" smtClean="0"/>
              <a:t>diode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64727"/>
            <a:ext cx="4006800" cy="2880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8424" y="1764407"/>
            <a:ext cx="4006800" cy="2880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6016" y="3708943"/>
            <a:ext cx="4006800" cy="288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43768" y="4932759"/>
            <a:ext cx="2147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</a:t>
            </a:r>
            <a:r>
              <a:rPr lang="de-DE" dirty="0" err="1" smtClean="0"/>
              <a:t>he</a:t>
            </a:r>
            <a:r>
              <a:rPr lang="de-DE" dirty="0" smtClean="0"/>
              <a:t> </a:t>
            </a:r>
            <a:r>
              <a:rPr lang="de-DE" dirty="0" err="1" smtClean="0"/>
              <a:t>deeper</a:t>
            </a:r>
            <a:endParaRPr lang="de-DE" dirty="0"/>
          </a:p>
          <a:p>
            <a:r>
              <a:rPr lang="de-DE" dirty="0" err="1"/>
              <a:t>t</a:t>
            </a:r>
            <a:r>
              <a:rPr lang="de-DE" dirty="0" err="1" smtClean="0"/>
              <a:t>he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 …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3705961" y="2844527"/>
            <a:ext cx="1732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</a:t>
            </a:r>
            <a:r>
              <a:rPr lang="de-DE" dirty="0" err="1" smtClean="0"/>
              <a:t>he</a:t>
            </a:r>
            <a:r>
              <a:rPr lang="de-DE" dirty="0" smtClean="0"/>
              <a:t> </a:t>
            </a:r>
            <a:r>
              <a:rPr lang="de-DE" dirty="0" err="1" smtClean="0"/>
              <a:t>bigger</a:t>
            </a:r>
            <a:endParaRPr lang="de-DE" dirty="0"/>
          </a:p>
          <a:p>
            <a:r>
              <a:rPr lang="de-DE" dirty="0" err="1"/>
              <a:t>t</a:t>
            </a:r>
            <a:r>
              <a:rPr lang="de-DE" dirty="0" err="1" smtClean="0"/>
              <a:t>he</a:t>
            </a:r>
            <a:r>
              <a:rPr lang="de-DE" dirty="0" smtClean="0"/>
              <a:t> </a:t>
            </a:r>
            <a:r>
              <a:rPr lang="de-DE" dirty="0" err="1" smtClean="0"/>
              <a:t>difference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6641986" y="4934252"/>
            <a:ext cx="2008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dT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growing</a:t>
            </a:r>
            <a:endParaRPr lang="de-DE" dirty="0" smtClean="0"/>
          </a:p>
          <a:p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761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</Words>
  <Application>Microsoft Office PowerPoint</Application>
  <PresentationFormat>Benutzerdefiniert</PresentationFormat>
  <Paragraphs>341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Status of Calibration Campaign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hoffmann</dc:creator>
  <cp:lastModifiedBy>hoffmann</cp:lastModifiedBy>
  <cp:revision>326</cp:revision>
  <dcterms:created xsi:type="dcterms:W3CDTF">2010-03-07T16:00:50Z</dcterms:created>
  <dcterms:modified xsi:type="dcterms:W3CDTF">2010-05-19T08:35:43Z</dcterms:modified>
</cp:coreProperties>
</file>