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sldIdLst>
    <p:sldId id="363" r:id="rId2"/>
    <p:sldId id="384" r:id="rId3"/>
    <p:sldId id="350" r:id="rId4"/>
    <p:sldId id="406" r:id="rId5"/>
    <p:sldId id="409" r:id="rId6"/>
    <p:sldId id="361" r:id="rId7"/>
    <p:sldId id="375" r:id="rId8"/>
    <p:sldId id="401" r:id="rId9"/>
    <p:sldId id="391" r:id="rId10"/>
    <p:sldId id="403" r:id="rId11"/>
    <p:sldId id="392" r:id="rId12"/>
    <p:sldId id="399" r:id="rId13"/>
    <p:sldId id="407" r:id="rId14"/>
    <p:sldId id="408" r:id="rId15"/>
    <p:sldId id="400" r:id="rId16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318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6477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8636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0795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9900"/>
    <a:srgbClr val="CC3399"/>
    <a:srgbClr val="FF3399"/>
    <a:srgbClr val="006600"/>
    <a:srgbClr val="CC0066"/>
    <a:srgbClr val="660066"/>
    <a:srgbClr val="66FF33"/>
    <a:srgbClr val="FF00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7802" autoAdjust="0"/>
  </p:normalViewPr>
  <p:slideViewPr>
    <p:cSldViewPr>
      <p:cViewPr>
        <p:scale>
          <a:sx n="67" d="100"/>
          <a:sy n="67" d="100"/>
        </p:scale>
        <p:origin x="-33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3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107765" custRadScaleInc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E0B4BF-26A5-47B5-AEBD-F4CC53501265}" type="presOf" srcId="{66534961-73D2-4BBE-876C-A67329CC33EB}" destId="{A7DAD27C-9A7C-4395-8358-22F399756C68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5CB8216B-2FB0-4C52-B0C6-56C3FBF1D68A}" type="presOf" srcId="{E3DC626D-D61D-46F6-A3A0-336BD6B52B52}" destId="{F47EA030-6D09-4C0F-BB3F-97984965761A}" srcOrd="0" destOrd="0" presId="urn:microsoft.com/office/officeart/2005/8/layout/cycle2"/>
    <dgm:cxn modelId="{C404859D-08A6-4626-9BE5-6D71561D1C16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3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86585" custRadScaleInc="-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98D6F934-CAFD-4677-BDD5-307D61DEE9E0}" type="presOf" srcId="{E3DC626D-D61D-46F6-A3A0-336BD6B52B52}" destId="{F47EA030-6D09-4C0F-BB3F-97984965761A}" srcOrd="0" destOrd="0" presId="urn:microsoft.com/office/officeart/2005/8/layout/cycle2"/>
    <dgm:cxn modelId="{6C370EBA-1CB6-4B5C-AF2E-819BE6FE7CB0}" type="presOf" srcId="{66534961-73D2-4BBE-876C-A67329CC33EB}" destId="{A7DAD27C-9A7C-4395-8358-22F399756C68}" srcOrd="0" destOrd="0" presId="urn:microsoft.com/office/officeart/2005/8/layout/cycle2"/>
    <dgm:cxn modelId="{AE8BCF30-0D38-44B0-90E9-50C2533290DD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2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398393" custRadScaleInc="-231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F8B8A397-9EBD-4CDD-B77A-D7FCD4297193}" type="presOf" srcId="{66534961-73D2-4BBE-876C-A67329CC33EB}" destId="{A7DAD27C-9A7C-4395-8358-22F399756C68}" srcOrd="0" destOrd="0" presId="urn:microsoft.com/office/officeart/2005/8/layout/cycle2"/>
    <dgm:cxn modelId="{86C727A4-65D0-4702-A64A-DAC7FB6AA738}" type="presOf" srcId="{E3DC626D-D61D-46F6-A3A0-336BD6B52B52}" destId="{F47EA030-6D09-4C0F-BB3F-97984965761A}" srcOrd="0" destOrd="0" presId="urn:microsoft.com/office/officeart/2005/8/layout/cycle2"/>
    <dgm:cxn modelId="{38C7CF61-0692-4E9F-89F1-68074597A014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5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6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4408" custRadScaleInc="-180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44A738-4BB4-4EDE-A96D-012676C543E6}" type="presOf" srcId="{66534961-73D2-4BBE-876C-A67329CC33EB}" destId="{A7DAD27C-9A7C-4395-8358-22F399756C68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1A0BA640-AD52-4FBC-B13A-565FCA97409B}" type="presOf" srcId="{E3DC626D-D61D-46F6-A3A0-336BD6B52B52}" destId="{F47EA030-6D09-4C0F-BB3F-97984965761A}" srcOrd="0" destOrd="0" presId="urn:microsoft.com/office/officeart/2005/8/layout/cycle2"/>
    <dgm:cxn modelId="{92973CC1-0E1D-482E-8A92-9F5E94D6040C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1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2235" custRadScaleInc="-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724227-653C-40BD-A3EB-4D41EF00A731}" type="presOf" srcId="{E3DC626D-D61D-46F6-A3A0-336BD6B52B52}" destId="{F47EA030-6D09-4C0F-BB3F-97984965761A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25316C28-93B1-4585-BFCD-60841DD2B5AF}" type="presOf" srcId="{66534961-73D2-4BBE-876C-A67329CC33EB}" destId="{A7DAD27C-9A7C-4395-8358-22F399756C68}" srcOrd="0" destOrd="0" presId="urn:microsoft.com/office/officeart/2005/8/layout/cycle2"/>
    <dgm:cxn modelId="{7DC3E211-C7AA-4D21-9323-84A91FEE3464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4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6935" custRadScaleInc="1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1F241F-25F9-4F38-86FE-83AAFCE700BA}" type="presOf" srcId="{66534961-73D2-4BBE-876C-A67329CC33EB}" destId="{A7DAD27C-9A7C-4395-8358-22F399756C68}" srcOrd="0" destOrd="0" presId="urn:microsoft.com/office/officeart/2005/8/layout/cycle2"/>
    <dgm:cxn modelId="{8B5510A1-ADA2-4853-9A19-7777CF824265}" type="presOf" srcId="{E3DC626D-D61D-46F6-A3A0-336BD6B52B52}" destId="{F47EA030-6D09-4C0F-BB3F-97984965761A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18E52555-3105-4554-BC19-4F233DB3A997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5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1077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DCCD09D5-75F1-4F1C-B870-3FF37A97CF29}" type="presOf" srcId="{E3DC626D-D61D-46F6-A3A0-336BD6B52B52}" destId="{F47EA030-6D09-4C0F-BB3F-97984965761A}" srcOrd="0" destOrd="0" presId="urn:microsoft.com/office/officeart/2005/8/layout/cycle2"/>
    <dgm:cxn modelId="{06A0C255-9F32-4AEF-997D-3F2918FA1589}" type="presOf" srcId="{66534961-73D2-4BBE-876C-A67329CC33EB}" destId="{A7DAD27C-9A7C-4395-8358-22F399756C68}" srcOrd="0" destOrd="0" presId="urn:microsoft.com/office/officeart/2005/8/layout/cycle2"/>
    <dgm:cxn modelId="{09A8A1E1-B1CE-4862-ABEF-02AE9A5AE79A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2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6935" custRadScaleInc="1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EAA819-21BC-4A40-93E0-6E018A679CB1}" type="presOf" srcId="{66534961-73D2-4BBE-876C-A67329CC33EB}" destId="{A7DAD27C-9A7C-4395-8358-22F399756C68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9E907EFB-C84D-41E4-A413-08DBC842349F}" type="presOf" srcId="{E3DC626D-D61D-46F6-A3A0-336BD6B52B52}" destId="{F47EA030-6D09-4C0F-BB3F-97984965761A}" srcOrd="0" destOrd="0" presId="urn:microsoft.com/office/officeart/2005/8/layout/cycle2"/>
    <dgm:cxn modelId="{96A6D5E6-CE51-4F0E-89F1-4554D5BB0455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1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113233" custRadScaleInc="-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08BE2B-985A-4E8C-9752-B3CDA6AB2379}" type="presOf" srcId="{E3DC626D-D61D-46F6-A3A0-336BD6B52B52}" destId="{F47EA030-6D09-4C0F-BB3F-97984965761A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43C2F5FB-EE95-4E70-9709-C9EFFBACB30B}" type="presOf" srcId="{66534961-73D2-4BBE-876C-A67329CC33EB}" destId="{A7DAD27C-9A7C-4395-8358-22F399756C68}" srcOrd="0" destOrd="0" presId="urn:microsoft.com/office/officeart/2005/8/layout/cycle2"/>
    <dgm:cxn modelId="{0C68974C-FF13-49F8-BB0F-B704054F78D6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4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2235" custRadScaleInc="-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507426-CAB1-44FF-B3E6-5825938914FA}" type="presOf" srcId="{E3DC626D-D61D-46F6-A3A0-336BD6B52B52}" destId="{F47EA030-6D09-4C0F-BB3F-97984965761A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953308BF-3C08-4DD6-B6A2-988441A6372F}" type="presOf" srcId="{66534961-73D2-4BBE-876C-A67329CC33EB}" destId="{A7DAD27C-9A7C-4395-8358-22F399756C68}" srcOrd="0" destOrd="0" presId="urn:microsoft.com/office/officeart/2005/8/layout/cycle2"/>
    <dgm:cxn modelId="{3F9A301C-E8DC-4771-A8B3-C08AA7EF2D3C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5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7108" custRadScaleInc="-18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062DC6-F41E-427A-B5DA-FC7FF102853F}" type="presOf" srcId="{66534961-73D2-4BBE-876C-A67329CC33EB}" destId="{A7DAD27C-9A7C-4395-8358-22F399756C68}" srcOrd="0" destOrd="0" presId="urn:microsoft.com/office/officeart/2005/8/layout/cycle2"/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77114812-9A00-46F9-99A0-48F9BF426817}" type="presOf" srcId="{E3DC626D-D61D-46F6-A3A0-336BD6B52B52}" destId="{F47EA030-6D09-4C0F-BB3F-97984965761A}" srcOrd="0" destOrd="0" presId="urn:microsoft.com/office/officeart/2005/8/layout/cycle2"/>
    <dgm:cxn modelId="{DB400092-71D1-48D4-939F-234240D71F6D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DC626D-D61D-46F6-A3A0-336BD6B52B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34961-73D2-4BBE-876C-A67329CC33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6</a:t>
          </a:r>
          <a:endParaRPr lang="en-GB" b="1" dirty="0">
            <a:solidFill>
              <a:schemeClr val="tx1"/>
            </a:solidFill>
          </a:endParaRPr>
        </a:p>
      </dgm:t>
    </dgm:pt>
    <dgm:pt modelId="{DE01A5F1-0761-44FC-B453-3C2E243062D6}" type="parTrans" cxnId="{1A281C5E-8235-4A80-8579-CF5CE3C38683}">
      <dgm:prSet/>
      <dgm:spPr/>
      <dgm:t>
        <a:bodyPr/>
        <a:lstStyle/>
        <a:p>
          <a:endParaRPr lang="en-GB"/>
        </a:p>
      </dgm:t>
    </dgm:pt>
    <dgm:pt modelId="{10E0304C-8C01-4218-899F-FD58DBD2BCCE}" type="sibTrans" cxnId="{1A281C5E-8235-4A80-8579-CF5CE3C38683}">
      <dgm:prSet/>
      <dgm:spPr/>
      <dgm:t>
        <a:bodyPr/>
        <a:lstStyle/>
        <a:p>
          <a:endParaRPr lang="en-GB"/>
        </a:p>
      </dgm:t>
    </dgm:pt>
    <dgm:pt modelId="{F47EA030-6D09-4C0F-BB3F-97984965761A}" type="pres">
      <dgm:prSet presAssocID="{E3DC626D-D61D-46F6-A3A0-336BD6B52B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DAD27C-9A7C-4395-8358-22F399756C68}" type="pres">
      <dgm:prSet presAssocID="{66534961-73D2-4BBE-876C-A67329CC33EB}" presName="node" presStyleLbl="node1" presStyleIdx="0" presStyleCnt="1" custRadScaleRad="97108" custRadScaleInc="-18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281C5E-8235-4A80-8579-CF5CE3C38683}" srcId="{E3DC626D-D61D-46F6-A3A0-336BD6B52B52}" destId="{66534961-73D2-4BBE-876C-A67329CC33EB}" srcOrd="0" destOrd="0" parTransId="{DE01A5F1-0761-44FC-B453-3C2E243062D6}" sibTransId="{10E0304C-8C01-4218-899F-FD58DBD2BCCE}"/>
    <dgm:cxn modelId="{BEED0FAB-C279-41A6-AA36-511050156734}" type="presOf" srcId="{E3DC626D-D61D-46F6-A3A0-336BD6B52B52}" destId="{F47EA030-6D09-4C0F-BB3F-97984965761A}" srcOrd="0" destOrd="0" presId="urn:microsoft.com/office/officeart/2005/8/layout/cycle2"/>
    <dgm:cxn modelId="{910B2E91-39E6-493C-AA67-8011EB78D72D}" type="presOf" srcId="{66534961-73D2-4BBE-876C-A67329CC33EB}" destId="{A7DAD27C-9A7C-4395-8358-22F399756C68}" srcOrd="0" destOrd="0" presId="urn:microsoft.com/office/officeart/2005/8/layout/cycle2"/>
    <dgm:cxn modelId="{8985FC64-ACB3-4B28-BB29-3BF4D1C3B7EA}" type="presParOf" srcId="{F47EA030-6D09-4C0F-BB3F-97984965761A}" destId="{A7DAD27C-9A7C-4395-8358-22F399756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0" y="0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3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0"/>
        <a:ext cx="345128" cy="34512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0" y="264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3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264"/>
        <a:ext cx="345128" cy="34512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264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2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264"/>
        <a:ext cx="345128" cy="34512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264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6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264"/>
        <a:ext cx="345128" cy="3451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260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1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260"/>
        <a:ext cx="345128" cy="3451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0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4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0"/>
        <a:ext cx="345128" cy="3451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0" y="132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5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132"/>
        <a:ext cx="345128" cy="3451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0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2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0"/>
        <a:ext cx="345128" cy="3451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0" y="264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1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0" y="264"/>
        <a:ext cx="345128" cy="34512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260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4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260"/>
        <a:ext cx="345128" cy="3451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264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5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264"/>
        <a:ext cx="345128" cy="3451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AD27C-9A7C-4395-8358-22F399756C68}">
      <dsp:nvSpPr>
        <dsp:cNvPr id="0" name=""/>
        <dsp:cNvSpPr/>
      </dsp:nvSpPr>
      <dsp:spPr>
        <a:xfrm>
          <a:off x="52409" y="264"/>
          <a:ext cx="345128" cy="34512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6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2409" y="264"/>
        <a:ext cx="345128" cy="34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6B4091A-2D19-4753-8D36-4AA9792762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D28E769-5A25-481F-9DFC-823370912ACC}" type="slidenum">
              <a:rPr lang="de-DE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</a:t>
            </a:fld>
            <a:endParaRPr lang="de-DE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E49449B-A9A9-4CC3-8324-597889CAEF8A}" type="slidenum">
              <a:rPr lang="de-DE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15</a:t>
            </a:fld>
            <a:endParaRPr lang="de-DE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CC38142-15E5-46A0-B78A-1193D36C6632}" type="slidenum">
              <a:rPr lang="de-DE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2</a:t>
            </a:fld>
            <a:endParaRPr lang="de-DE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CC38142-15E5-46A0-B78A-1193D36C6632}" type="slidenum">
              <a:rPr lang="de-DE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3</a:t>
            </a:fld>
            <a:endParaRPr lang="de-DE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CC38142-15E5-46A0-B78A-1193D36C6632}" type="slidenum">
              <a:rPr lang="de-DE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4</a:t>
            </a:fld>
            <a:endParaRPr lang="de-DE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5FA738-CC10-440B-81F8-8F0895623F4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F4CC-2CAB-4597-A176-412C980A00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BF91-01A5-425E-AF07-E50D62C4C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5DA1-955C-4FFF-B2D8-52B0AE0D23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5192-7BF7-4CE5-97F2-996FA82C37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C2A9-74E3-442A-B70E-442C334DE3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C49E-F8F6-4DCB-9092-4B62E481C4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8F1B-8875-4DAF-A772-6E857017F2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E3EE-DC99-4246-961B-25617541D4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26A3-F1C6-4A0F-AE25-079BDDD437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5326-2D61-4D2D-A64F-C210B0A84D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885B-B80F-4203-A498-257C54EDEB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23.01.2009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Jennifer Merz, RWTH Aachen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5D971F-AA17-4EC5-9C23-6FE3308FD4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1536700" indent="-2159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1993900" indent="-2159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2451100" indent="-2159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2908300" indent="-2159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431800" indent="-32385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Data" Target="../diagrams/data8.xml"/><Relationship Id="rId21" Type="http://schemas.openxmlformats.org/officeDocument/2006/relationships/diagramColors" Target="../diagrams/colors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50" Type="http://schemas.openxmlformats.org/officeDocument/2006/relationships/diagramLayout" Target="../diagrams/layout10.xml"/><Relationship Id="rId55" Type="http://schemas.openxmlformats.org/officeDocument/2006/relationships/diagramLayout" Target="../diagrams/layout11.xml"/><Relationship Id="rId63" Type="http://schemas.openxmlformats.org/officeDocument/2006/relationships/diagramColors" Target="../diagrams/colors12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54" Type="http://schemas.openxmlformats.org/officeDocument/2006/relationships/diagramData" Target="../diagrams/data11.xml"/><Relationship Id="rId62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53" Type="http://schemas.microsoft.com/office/2007/relationships/diagramDrawing" Target="../diagrams/drawing10.xml"/><Relationship Id="rId58" Type="http://schemas.microsoft.com/office/2007/relationships/diagramDrawing" Target="../diagrams/drawing11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8.png"/><Relationship Id="rId36" Type="http://schemas.openxmlformats.org/officeDocument/2006/relationships/diagramQuickStyle" Target="../diagrams/quickStyle7.xml"/><Relationship Id="rId49" Type="http://schemas.openxmlformats.org/officeDocument/2006/relationships/diagramData" Target="../diagrams/data10.xml"/><Relationship Id="rId57" Type="http://schemas.openxmlformats.org/officeDocument/2006/relationships/diagramColors" Target="../diagrams/colors11.xml"/><Relationship Id="rId61" Type="http://schemas.openxmlformats.org/officeDocument/2006/relationships/diagramLayout" Target="../diagrams/layout12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52" Type="http://schemas.openxmlformats.org/officeDocument/2006/relationships/diagramColors" Target="../diagrams/colors10.xml"/><Relationship Id="rId60" Type="http://schemas.openxmlformats.org/officeDocument/2006/relationships/diagramData" Target="../diagrams/data1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56" Type="http://schemas.openxmlformats.org/officeDocument/2006/relationships/diagramQuickStyle" Target="../diagrams/quickStyle11.xml"/><Relationship Id="rId64" Type="http://schemas.microsoft.com/office/2007/relationships/diagramDrawing" Target="../diagrams/drawing12.xml"/><Relationship Id="rId8" Type="http://schemas.openxmlformats.org/officeDocument/2006/relationships/diagramData" Target="../diagrams/data2.xml"/><Relationship Id="rId51" Type="http://schemas.openxmlformats.org/officeDocument/2006/relationships/diagramQuickStyle" Target="../diagrams/quickStyle10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5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182793" y="1565259"/>
            <a:ext cx="5715039" cy="1857388"/>
          </a:xfrm>
          <a:prstGeom prst="rect">
            <a:avLst/>
          </a:prstGeom>
          <a:solidFill>
            <a:srgbClr val="99FF33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CO</a:t>
            </a:r>
            <a:r>
              <a:rPr lang="en-GB" sz="3600" b="1" baseline="-25000" dirty="0" smtClean="0">
                <a:solidFill>
                  <a:srgbClr val="000000"/>
                </a:solidFill>
              </a:rPr>
              <a:t>2</a:t>
            </a:r>
            <a:r>
              <a:rPr lang="en-GB" sz="3600" b="1" dirty="0" smtClean="0">
                <a:solidFill>
                  <a:srgbClr val="000000"/>
                </a:solidFill>
              </a:rPr>
              <a:t> Cooling </a:t>
            </a:r>
          </a:p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for the CMS Tracker </a:t>
            </a:r>
          </a:p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at SLHC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82594" y="3922713"/>
            <a:ext cx="8715436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500" dirty="0" smtClean="0">
                <a:solidFill>
                  <a:srgbClr val="000000"/>
                </a:solidFill>
              </a:rPr>
              <a:t>Lutz Feld, Waclaw Karpinski, </a:t>
            </a:r>
          </a:p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500" b="1" u="sng" dirty="0" smtClean="0">
                <a:solidFill>
                  <a:srgbClr val="000000"/>
                </a:solidFill>
              </a:rPr>
              <a:t>Jennifer Merz</a:t>
            </a:r>
            <a:r>
              <a:rPr lang="en-GB" sz="2500" dirty="0" smtClean="0">
                <a:solidFill>
                  <a:srgbClr val="000000"/>
                </a:solidFill>
              </a:rPr>
              <a:t>, Michael Wlochal</a:t>
            </a:r>
            <a:endParaRPr lang="en-GB" sz="2500" dirty="0">
              <a:solidFill>
                <a:srgbClr val="000000"/>
              </a:solidFill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260475" y="5407025"/>
            <a:ext cx="7559675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RWTH Aachen University, 1. Physikalisches Institut B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42" y="179388"/>
            <a:ext cx="2879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2" name="Textfeld 7"/>
          <p:cNvSpPr txBox="1">
            <a:spLocks noChangeArrowheads="1"/>
          </p:cNvSpPr>
          <p:nvPr/>
        </p:nvSpPr>
        <p:spPr bwMode="auto">
          <a:xfrm>
            <a:off x="2522123" y="6780213"/>
            <a:ext cx="5036378" cy="3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dirty="0" smtClean="0"/>
              <a:t>18 May 2010	 	CEC Meeting, DESY Zeuthen</a:t>
            </a:r>
            <a:endParaRPr lang="en-GB" dirty="0"/>
          </a:p>
        </p:txBody>
      </p:sp>
      <p:pic>
        <p:nvPicPr>
          <p:cNvPr id="9" name="Grafik 8" descr="bmbf_logo_englis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5625" y="6397623"/>
            <a:ext cx="1905000" cy="876300"/>
          </a:xfrm>
          <a:prstGeom prst="rect">
            <a:avLst/>
          </a:prstGeom>
        </p:spPr>
      </p:pic>
      <p:pic>
        <p:nvPicPr>
          <p:cNvPr id="12" name="Grafik 11" descr="logo_cms_germany_bmbf_fsp-cm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280" y="6059477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 descr="pressure_d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52" y="769113"/>
            <a:ext cx="6897594" cy="4653798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968346" y="1636697"/>
            <a:ext cx="9286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CC3399"/>
                </a:solidFill>
              </a:rPr>
              <a:t>100 W</a:t>
            </a:r>
          </a:p>
          <a:p>
            <a:pPr algn="r"/>
            <a:r>
              <a:rPr lang="en-GB" b="1" dirty="0" smtClean="0">
                <a:solidFill>
                  <a:srgbClr val="009900"/>
                </a:solidFill>
              </a:rPr>
              <a:t>50 W</a:t>
            </a:r>
          </a:p>
          <a:p>
            <a:pPr algn="r"/>
            <a:r>
              <a:rPr lang="en-GB" b="1" dirty="0" smtClean="0">
                <a:solidFill>
                  <a:schemeClr val="accent6"/>
                </a:solidFill>
              </a:rPr>
              <a:t>20 W</a:t>
            </a:r>
          </a:p>
          <a:p>
            <a:pPr algn="r"/>
            <a:r>
              <a:rPr lang="en-GB" b="1" dirty="0" smtClean="0">
                <a:solidFill>
                  <a:srgbClr val="FF0000"/>
                </a:solidFill>
              </a:rPr>
              <a:t>0 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39652" y="636565"/>
            <a:ext cx="3071834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5754692" y="636565"/>
            <a:ext cx="142876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Pressure Drop with Heat Load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feld 63"/>
          <p:cNvSpPr txBox="1"/>
          <p:nvPr/>
        </p:nvSpPr>
        <p:spPr>
          <a:xfrm>
            <a:off x="5683254" y="3422647"/>
            <a:ext cx="439737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000" b="1" dirty="0" smtClean="0">
                <a:solidFill>
                  <a:srgbClr val="C00000"/>
                </a:solidFill>
              </a:rPr>
              <a:t>Heat load affects pressure drop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000" b="1" dirty="0" smtClean="0">
                <a:solidFill>
                  <a:srgbClr val="C00000"/>
                </a:solidFill>
              </a:rPr>
              <a:t>The higher the heat load, </a:t>
            </a:r>
            <a:br>
              <a:rPr lang="en-GB" sz="2000" b="1" dirty="0" smtClean="0">
                <a:solidFill>
                  <a:srgbClr val="C00000"/>
                </a:solidFill>
              </a:rPr>
            </a:br>
            <a:r>
              <a:rPr lang="en-GB" sz="2000" b="1" dirty="0" smtClean="0">
                <a:solidFill>
                  <a:srgbClr val="C00000"/>
                </a:solidFill>
              </a:rPr>
              <a:t>    the higher the pressure drop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11156" y="5565787"/>
            <a:ext cx="7643866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More investigation on pressure drop needed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Compare measurement with theory models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Improve pressure drop measurement by using dedicated instruments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754428" y="1279507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-20°C </a:t>
            </a:r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temperature</a:t>
            </a:r>
          </a:p>
        </p:txBody>
      </p:sp>
      <p:sp>
        <p:nvSpPr>
          <p:cNvPr id="1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10</a:t>
            </a:fld>
            <a:endParaRPr lang="en-GB" dirty="0">
              <a:latin typeface="+mj-l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4" name="Grafik 17" descr="rwth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391600" y="1385355"/>
            <a:ext cx="11525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de-DE" b="1" dirty="0" smtClean="0"/>
              <a:t>p</a:t>
            </a:r>
            <a:r>
              <a:rPr lang="de-DE" dirty="0" smtClean="0"/>
              <a:t>, bar</a:t>
            </a:r>
            <a:endParaRPr lang="en-GB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754560" y="5137159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Flow</a:t>
            </a:r>
            <a:r>
              <a:rPr lang="en-GB" dirty="0" smtClean="0"/>
              <a:t>, g/min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dr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528" y="3208333"/>
            <a:ext cx="5418263" cy="3666575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Dryout Measurement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11</a:t>
            </a:fld>
            <a:endParaRPr lang="en-GB" dirty="0">
              <a:latin typeface="+mj-lt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82528" y="3136895"/>
            <a:ext cx="38258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Temperature distribution over detector</a:t>
            </a:r>
            <a:endParaRPr lang="en-GB" sz="16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5222840" y="5065721"/>
            <a:ext cx="4857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Keep heat load constant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>
                <a:sym typeface="Wingdings" pitchFamily="2" charset="2"/>
              </a:rPr>
              <a:t>Decrease flow step by step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>
                <a:sym typeface="Wingdings" pitchFamily="2" charset="2"/>
              </a:rPr>
              <a:t>Determine where detector temperature rises over nominal value</a:t>
            </a:r>
          </a:p>
        </p:txBody>
      </p:sp>
      <p:cxnSp>
        <p:nvCxnSpPr>
          <p:cNvPr id="78" name="Gerade Verbindung 77"/>
          <p:cNvCxnSpPr/>
          <p:nvPr/>
        </p:nvCxnSpPr>
        <p:spPr bwMode="auto">
          <a:xfrm>
            <a:off x="5966623" y="3992563"/>
            <a:ext cx="3571900" cy="158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5966623" y="4494217"/>
            <a:ext cx="3571900" cy="158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 rot="5400000">
            <a:off x="9288490" y="4243390"/>
            <a:ext cx="500860" cy="794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mit Pfeil 80"/>
          <p:cNvCxnSpPr/>
          <p:nvPr/>
        </p:nvCxnSpPr>
        <p:spPr bwMode="auto">
          <a:xfrm>
            <a:off x="5395914" y="3994151"/>
            <a:ext cx="42862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Gerade Verbindung mit Pfeil 81"/>
          <p:cNvCxnSpPr/>
          <p:nvPr/>
        </p:nvCxnSpPr>
        <p:spPr bwMode="auto">
          <a:xfrm rot="10800000">
            <a:off x="5395914" y="4494217"/>
            <a:ext cx="42862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Ellipse 82"/>
          <p:cNvSpPr/>
          <p:nvPr/>
        </p:nvSpPr>
        <p:spPr bwMode="auto">
          <a:xfrm>
            <a:off x="6038856" y="3922713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6538922" y="3922713"/>
            <a:ext cx="142876" cy="1428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7610492" y="3922713"/>
            <a:ext cx="142876" cy="142876"/>
          </a:xfrm>
          <a:prstGeom prst="ellipse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9325004" y="3922713"/>
            <a:ext cx="142876" cy="142876"/>
          </a:xfrm>
          <a:prstGeom prst="ellipse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8753500" y="3922713"/>
            <a:ext cx="142876" cy="142876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8181996" y="3922713"/>
            <a:ext cx="142876" cy="142876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7038988" y="3922713"/>
            <a:ext cx="142876" cy="142876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6038856" y="4422779"/>
            <a:ext cx="142876" cy="142876"/>
          </a:xfrm>
          <a:prstGeom prst="ellipse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6538922" y="4422779"/>
            <a:ext cx="142876" cy="14287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7610492" y="4422779"/>
            <a:ext cx="142876" cy="142876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9325004" y="4422779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8753500" y="4422779"/>
            <a:ext cx="142876" cy="14287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8181996" y="4422779"/>
            <a:ext cx="142876" cy="142876"/>
          </a:xfrm>
          <a:prstGeom prst="ellipse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7038988" y="4422779"/>
            <a:ext cx="142876" cy="142876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98" name="Gerade Verbindung mit Pfeil 97"/>
          <p:cNvCxnSpPr/>
          <p:nvPr/>
        </p:nvCxnSpPr>
        <p:spPr bwMode="auto">
          <a:xfrm rot="5400000">
            <a:off x="9540112" y="4279109"/>
            <a:ext cx="571504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feld 98"/>
          <p:cNvSpPr txBox="1"/>
          <p:nvPr/>
        </p:nvSpPr>
        <p:spPr>
          <a:xfrm>
            <a:off x="9253566" y="3636961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66FF33"/>
                </a:solidFill>
              </a:rPr>
              <a:t>2</a:t>
            </a:r>
            <a:endParaRPr lang="en-GB" sz="1400" b="1" dirty="0">
              <a:solidFill>
                <a:srgbClr val="66FF33"/>
              </a:solidFill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8682062" y="3636961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</a:rPr>
              <a:t>4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8110558" y="3636961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C66FF"/>
                </a:solidFill>
              </a:rPr>
              <a:t>6</a:t>
            </a:r>
            <a:endParaRPr lang="en-GB" sz="1400" b="1" dirty="0">
              <a:solidFill>
                <a:srgbClr val="CC66FF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539054" y="3636961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66"/>
                </a:solidFill>
              </a:rPr>
              <a:t>8</a:t>
            </a:r>
            <a:endParaRPr lang="en-GB" sz="1400" b="1" dirty="0">
              <a:solidFill>
                <a:srgbClr val="FF9966"/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6967550" y="363696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5050"/>
                </a:solidFill>
              </a:rPr>
              <a:t>10</a:t>
            </a:r>
            <a:endParaRPr lang="en-GB" sz="1400" b="1" dirty="0">
              <a:solidFill>
                <a:srgbClr val="FF5050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6396046" y="363696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108" name="Textfeld 107"/>
          <p:cNvSpPr txBox="1"/>
          <p:nvPr/>
        </p:nvSpPr>
        <p:spPr>
          <a:xfrm>
            <a:off x="5895980" y="363696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</a:rPr>
              <a:t>14</a:t>
            </a:r>
            <a:endParaRPr lang="en-GB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9253566" y="461506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8682062" y="461506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3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8110558" y="461506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666699"/>
                </a:solidFill>
              </a:rPr>
              <a:t>5</a:t>
            </a:r>
            <a:endParaRPr lang="en-GB" sz="1400" b="1" dirty="0">
              <a:solidFill>
                <a:srgbClr val="666699"/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7539054" y="461506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66"/>
                </a:solidFill>
              </a:rPr>
              <a:t>7</a:t>
            </a:r>
            <a:endParaRPr lang="en-GB" sz="1400" b="1" dirty="0">
              <a:solidFill>
                <a:srgbClr val="FF0066"/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6967550" y="461506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</a:t>
            </a:r>
            <a:r>
              <a:rPr lang="en-GB" sz="1400" b="1" dirty="0" smtClean="0">
                <a:solidFill>
                  <a:schemeClr val="accent6"/>
                </a:solidFill>
              </a:rPr>
              <a:t>9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6396046" y="461506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11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5895980" y="461506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96633"/>
                </a:solidFill>
              </a:rPr>
              <a:t>13</a:t>
            </a:r>
            <a:endParaRPr lang="en-GB" sz="1400" b="1" dirty="0">
              <a:solidFill>
                <a:srgbClr val="996633"/>
              </a:solidFill>
            </a:endParaRPr>
          </a:p>
        </p:txBody>
      </p:sp>
      <p:sp>
        <p:nvSpPr>
          <p:cNvPr id="118" name="Rechteck 117"/>
          <p:cNvSpPr/>
          <p:nvPr/>
        </p:nvSpPr>
        <p:spPr bwMode="auto">
          <a:xfrm>
            <a:off x="4754560" y="6851671"/>
            <a:ext cx="428628" cy="142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825470" y="4494217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temperature: </a:t>
            </a:r>
            <a:r>
              <a:rPr lang="en-GB" sz="1600" b="1" dirty="0" smtClean="0"/>
              <a:t>+20°C</a:t>
            </a:r>
            <a:endParaRPr lang="en-GB" sz="1600" b="1" dirty="0"/>
          </a:p>
        </p:txBody>
      </p:sp>
      <p:pic>
        <p:nvPicPr>
          <p:cNvPr id="56" name="Grafik 17" descr="rwth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cxnSp>
        <p:nvCxnSpPr>
          <p:cNvPr id="58" name="Gerade Verbindung mit Pfeil 57"/>
          <p:cNvCxnSpPr/>
          <p:nvPr/>
        </p:nvCxnSpPr>
        <p:spPr bwMode="auto">
          <a:xfrm>
            <a:off x="1468412" y="6719349"/>
            <a:ext cx="2428892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feld 58"/>
          <p:cNvSpPr txBox="1"/>
          <p:nvPr/>
        </p:nvSpPr>
        <p:spPr>
          <a:xfrm>
            <a:off x="1897040" y="6708795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Decrease flow</a:t>
            </a:r>
            <a:endParaRPr lang="en-GB" sz="16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6183320" y="4065589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14 thermistors along pipe</a:t>
            </a:r>
            <a:endParaRPr lang="en-GB" sz="1600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269860" y="1208069"/>
            <a:ext cx="9540906" cy="1500198"/>
            <a:chOff x="71438" y="1208069"/>
            <a:chExt cx="9540906" cy="1500198"/>
          </a:xfrm>
        </p:grpSpPr>
        <p:pic>
          <p:nvPicPr>
            <p:cNvPr id="24" name="Grafik 23" descr="dryout_pip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5998" y="1636697"/>
              <a:ext cx="4643470" cy="509472"/>
            </a:xfrm>
            <a:prstGeom prst="rect">
              <a:avLst/>
            </a:prstGeom>
          </p:spPr>
        </p:pic>
        <p:cxnSp>
          <p:nvCxnSpPr>
            <p:cNvPr id="26" name="Gerade Verbindung mit Pfeil 25"/>
            <p:cNvCxnSpPr/>
            <p:nvPr/>
          </p:nvCxnSpPr>
          <p:spPr bwMode="auto">
            <a:xfrm flipV="1">
              <a:off x="8612212" y="1922449"/>
              <a:ext cx="608007" cy="428628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Gerade Verbindung mit Pfeil 26"/>
            <p:cNvCxnSpPr/>
            <p:nvPr/>
          </p:nvCxnSpPr>
          <p:spPr bwMode="auto">
            <a:xfrm rot="10800000">
              <a:off x="5111750" y="1975251"/>
              <a:ext cx="714380" cy="25610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feld 29"/>
            <p:cNvSpPr txBox="1"/>
            <p:nvPr/>
          </p:nvSpPr>
          <p:spPr>
            <a:xfrm>
              <a:off x="5683254" y="2208201"/>
              <a:ext cx="171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liquid</a:t>
              </a:r>
              <a:endParaRPr lang="en-GB" sz="16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8112146" y="2208201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gas</a:t>
              </a:r>
              <a:endParaRPr lang="en-GB" sz="1600" dirty="0"/>
            </a:p>
          </p:txBody>
        </p:sp>
        <p:sp>
          <p:nvSpPr>
            <p:cNvPr id="72" name="Rechteck 71"/>
            <p:cNvSpPr/>
            <p:nvPr/>
          </p:nvSpPr>
          <p:spPr bwMode="auto">
            <a:xfrm>
              <a:off x="5254626" y="1208069"/>
              <a:ext cx="642942" cy="2857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4754560" y="1493821"/>
              <a:ext cx="4643470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825998" y="206532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x=0</a:t>
              </a:r>
              <a:endParaRPr lang="en-GB" b="1" dirty="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8897964" y="2136763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x=1</a:t>
              </a:r>
              <a:endParaRPr lang="en-GB" b="1" dirty="0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183320" y="1350945"/>
              <a:ext cx="2500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x: vapour quality</a:t>
              </a:r>
              <a:endParaRPr lang="en-GB" sz="1600" b="1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11090" y="1208069"/>
              <a:ext cx="5929354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u="sng" dirty="0" smtClean="0"/>
                <a:t>Dryout:</a:t>
              </a:r>
              <a:r>
                <a:rPr lang="en-GB" dirty="0" smtClean="0"/>
                <a:t>  pipe walls not in touch with liquid anymore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sym typeface="Wingdings" pitchFamily="2" charset="2"/>
                </a:rPr>
                <a:t> No heat dissipation by evaporating CO</a:t>
              </a:r>
              <a:r>
                <a:rPr lang="en-GB" baseline="-25000" dirty="0" smtClean="0">
                  <a:sym typeface="Wingdings" pitchFamily="2" charset="2"/>
                </a:rPr>
                <a:t>2</a:t>
              </a:r>
            </a:p>
            <a:p>
              <a:pPr>
                <a:lnSpc>
                  <a:spcPct val="150000"/>
                </a:lnSpc>
                <a:buFont typeface="Wingdings"/>
                <a:buChar char="à"/>
              </a:pPr>
              <a:r>
                <a:rPr lang="en-GB" dirty="0" smtClean="0">
                  <a:sym typeface="Wingdings" pitchFamily="2" charset="2"/>
                </a:rPr>
                <a:t> Rise in detector temperature</a:t>
              </a:r>
            </a:p>
          </p:txBody>
        </p:sp>
        <p:sp>
          <p:nvSpPr>
            <p:cNvPr id="65" name="Rechteck 64"/>
            <p:cNvSpPr/>
            <p:nvPr/>
          </p:nvSpPr>
          <p:spPr bwMode="auto">
            <a:xfrm>
              <a:off x="71438" y="1208069"/>
              <a:ext cx="9540906" cy="150019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67" name="Textfeld 66"/>
          <p:cNvSpPr txBox="1"/>
          <p:nvPr/>
        </p:nvSpPr>
        <p:spPr>
          <a:xfrm>
            <a:off x="4183056" y="6686770"/>
            <a:ext cx="928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Time</a:t>
            </a:r>
            <a:r>
              <a:rPr lang="en-GB" sz="1400" dirty="0" smtClean="0"/>
              <a:t>, s</a:t>
            </a:r>
            <a:endParaRPr lang="en-GB" sz="1400" dirty="0"/>
          </a:p>
        </p:txBody>
      </p:sp>
      <p:sp>
        <p:nvSpPr>
          <p:cNvPr id="68" name="Textfeld 67"/>
          <p:cNvSpPr txBox="1"/>
          <p:nvPr/>
        </p:nvSpPr>
        <p:spPr>
          <a:xfrm rot="16200000">
            <a:off x="-828617" y="4483205"/>
            <a:ext cx="22860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Detector temperature</a:t>
            </a:r>
            <a:r>
              <a:rPr lang="en-GB" sz="1400" dirty="0" smtClean="0"/>
              <a:t>, °C</a:t>
            </a:r>
            <a:endParaRPr lang="en-GB" sz="1400" dirty="0"/>
          </a:p>
        </p:txBody>
      </p:sp>
      <p:sp>
        <p:nvSpPr>
          <p:cNvPr id="69" name="Rechteck 68"/>
          <p:cNvSpPr/>
          <p:nvPr/>
        </p:nvSpPr>
        <p:spPr bwMode="auto">
          <a:xfrm>
            <a:off x="0" y="2922581"/>
            <a:ext cx="9898096" cy="40719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70" name="Gerade Verbindung mit Pfeil 69"/>
          <p:cNvCxnSpPr/>
          <p:nvPr/>
        </p:nvCxnSpPr>
        <p:spPr bwMode="auto">
          <a:xfrm>
            <a:off x="6397634" y="2136763"/>
            <a:ext cx="150019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93" descr="dr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977" y="993755"/>
            <a:ext cx="8128671" cy="5500726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Dryout Measurement @ +20°C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12</a:t>
            </a:fld>
            <a:endParaRPr lang="en-GB" dirty="0">
              <a:latin typeface="+mj-lt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968346" y="993755"/>
            <a:ext cx="4643470" cy="35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754824" y="1649401"/>
            <a:ext cx="128588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rgbClr val="FFC000"/>
                </a:solidFill>
              </a:rPr>
              <a:t>30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rgbClr val="7030A0"/>
                </a:solidFill>
              </a:rPr>
              <a:t>40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50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6"/>
                </a:solidFill>
              </a:rPr>
              <a:t>60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rgbClr val="009900"/>
                </a:solidFill>
              </a:rPr>
              <a:t>70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80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rgbClr val="CC0066"/>
                </a:solidFill>
              </a:rPr>
              <a:t>90 W</a:t>
            </a:r>
          </a:p>
          <a:p>
            <a:pPr algn="r">
              <a:lnSpc>
                <a:spcPct val="150000"/>
              </a:lnSpc>
            </a:pPr>
            <a:r>
              <a:rPr lang="en-GB" b="1" dirty="0" smtClean="0">
                <a:solidFill>
                  <a:srgbClr val="006600"/>
                </a:solidFill>
              </a:rPr>
              <a:t>100 W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68281" y="6423043"/>
            <a:ext cx="914406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000" b="1" dirty="0" smtClean="0">
                <a:solidFill>
                  <a:srgbClr val="C00000"/>
                </a:solidFill>
                <a:sym typeface="Wingdings" pitchFamily="2" charset="2"/>
              </a:rPr>
              <a:t>The higher the heat load, the larger the flow at which dryout is observed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2754296" y="2065325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-Temperatur: </a:t>
            </a:r>
            <a:r>
              <a:rPr lang="en-GB" sz="1600" b="1" dirty="0" smtClean="0"/>
              <a:t>+20°C</a:t>
            </a:r>
            <a:endParaRPr lang="en-GB" sz="1600" b="1" dirty="0"/>
          </a:p>
        </p:txBody>
      </p:sp>
      <p:sp>
        <p:nvSpPr>
          <p:cNvPr id="23" name="Rechteck 22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4" name="Grafik 17" descr="rwth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69138" y="6196587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Flow</a:t>
            </a:r>
            <a:r>
              <a:rPr lang="en-GB" dirty="0" smtClean="0"/>
              <a:t>, g/min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951221" y="3419763"/>
            <a:ext cx="4351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Average No. of Thermistors in Dryout</a:t>
            </a:r>
            <a:endParaRPr lang="en-GB" b="1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7327636" y="4350033"/>
            <a:ext cx="2938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Length before Dryout</a:t>
            </a:r>
            <a:r>
              <a:rPr lang="de-DE" dirty="0" smtClean="0"/>
              <a:t>, m</a:t>
            </a:r>
            <a:endParaRPr lang="en-GB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93" descr="dr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978" y="993755"/>
            <a:ext cx="8128669" cy="5500726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Dryout Measurement @ 0°C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13</a:t>
            </a:fld>
            <a:endParaRPr lang="en-GB" dirty="0">
              <a:latin typeface="+mj-lt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968346" y="993755"/>
            <a:ext cx="4643470" cy="35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754824" y="1649401"/>
            <a:ext cx="1285884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60 W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/>
                </a:solidFill>
              </a:rPr>
              <a:t>80 W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9900"/>
                </a:solidFill>
              </a:rPr>
              <a:t>100 W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41298" y="6423043"/>
            <a:ext cx="939802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1900" b="1" dirty="0" smtClean="0">
                <a:solidFill>
                  <a:srgbClr val="C00000"/>
                </a:solidFill>
                <a:sym typeface="Wingdings" pitchFamily="2" charset="2"/>
              </a:rPr>
              <a:t> At a lower operating temperature: smaller slope, dryout is observed later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2754296" y="2065325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-Temperatur: </a:t>
            </a:r>
            <a:r>
              <a:rPr lang="en-GB" sz="1600" b="1" dirty="0" smtClean="0"/>
              <a:t>0°C</a:t>
            </a:r>
            <a:endParaRPr lang="en-GB" sz="1600" b="1" dirty="0"/>
          </a:p>
        </p:txBody>
      </p:sp>
      <p:sp>
        <p:nvSpPr>
          <p:cNvPr id="23" name="Rechteck 22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4" name="Grafik 17" descr="rwth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69138" y="6196587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Flow</a:t>
            </a:r>
            <a:r>
              <a:rPr lang="en-GB" dirty="0" smtClean="0"/>
              <a:t>, g/min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327636" y="4350033"/>
            <a:ext cx="2938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Length before Dryout</a:t>
            </a:r>
            <a:r>
              <a:rPr lang="de-DE" dirty="0" smtClean="0"/>
              <a:t>, m</a:t>
            </a:r>
            <a:endParaRPr lang="en-GB" b="1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951221" y="3419763"/>
            <a:ext cx="4351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Average No. of Thermistors in Dryout</a:t>
            </a:r>
            <a:endParaRPr lang="en-GB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93" descr="dr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978" y="565127"/>
            <a:ext cx="8128669" cy="5484403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Flow vs. Heat Load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14</a:t>
            </a:fld>
            <a:endParaRPr lang="en-GB" dirty="0">
              <a:latin typeface="+mj-lt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325668" y="1851011"/>
            <a:ext cx="17859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@ +20°C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/>
                </a:solidFill>
              </a:rPr>
              <a:t>CO</a:t>
            </a:r>
            <a:r>
              <a:rPr lang="en-GB" b="1" baseline="-25000" dirty="0" smtClean="0">
                <a:solidFill>
                  <a:schemeClr val="accent6"/>
                </a:solidFill>
              </a:rPr>
              <a:t>2</a:t>
            </a:r>
            <a:r>
              <a:rPr lang="en-GB" b="1" dirty="0" smtClean="0">
                <a:solidFill>
                  <a:schemeClr val="accent6"/>
                </a:solidFill>
              </a:rPr>
              <a:t> @ 0°C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0" y="5994415"/>
            <a:ext cx="100806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1900" b="1" dirty="0" smtClean="0">
                <a:solidFill>
                  <a:srgbClr val="C00000"/>
                </a:solidFill>
                <a:sym typeface="Wingdings" pitchFamily="2" charset="2"/>
              </a:rPr>
              <a:t>The higher the heat load, the more flow is needed to dissipate the power 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1900" b="1" dirty="0" smtClean="0">
                <a:solidFill>
                  <a:srgbClr val="C00000"/>
                </a:solidFill>
                <a:sym typeface="Wingdings" pitchFamily="2" charset="2"/>
              </a:rPr>
              <a:t>At a lower operating temperature less flow is needed to dissipate certain heat load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4" name="Grafik 17" descr="rwth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38632" y="1666345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Flow</a:t>
            </a:r>
            <a:r>
              <a:rPr lang="de-DE" dirty="0" smtClean="0"/>
              <a:t>, g/min</a:t>
            </a:r>
            <a:endParaRPr lang="en-GB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754824" y="5708663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Heat Load</a:t>
            </a:r>
            <a:r>
              <a:rPr lang="en-GB" dirty="0" smtClean="0"/>
              <a:t>, W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Conclusions and Outlook</a:t>
            </a:r>
          </a:p>
        </p:txBody>
      </p:sp>
      <p:sp>
        <p:nvSpPr>
          <p:cNvPr id="10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B2ABCFB2-62B5-42E9-AC5D-E988FDF997DD}" type="slidenum">
              <a:rPr lang="en-GB" smtClean="0">
                <a:latin typeface="+mj-lt"/>
              </a:rPr>
              <a:pPr>
                <a:defRPr/>
              </a:pPr>
              <a:t>15</a:t>
            </a:fld>
            <a:endParaRPr lang="en-GB" dirty="0">
              <a:latin typeface="+mj-lt"/>
            </a:endParaRPr>
          </a:p>
        </p:txBody>
      </p:sp>
      <p:sp>
        <p:nvSpPr>
          <p:cNvPr id="11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47112" name="Grafik 11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182529" y="1065193"/>
            <a:ext cx="9715568" cy="341632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Font typeface="Symbol" pitchFamily="18" charset="2"/>
              <a:buChar char="-"/>
            </a:pPr>
            <a:r>
              <a:rPr lang="en-GB" b="1" dirty="0" smtClean="0"/>
              <a:t>Evaporative CO</a:t>
            </a:r>
            <a:r>
              <a:rPr lang="en-GB" b="1" baseline="-25000" dirty="0" smtClean="0"/>
              <a:t>2</a:t>
            </a:r>
            <a:r>
              <a:rPr lang="en-GB" b="1" dirty="0" smtClean="0"/>
              <a:t> cooling system </a:t>
            </a:r>
            <a:r>
              <a:rPr lang="en-GB" dirty="0" smtClean="0"/>
              <a:t>under investigation for </a:t>
            </a:r>
            <a:r>
              <a:rPr lang="en-GB" b="1" dirty="0" smtClean="0"/>
              <a:t>phase-I and -II upgrade </a:t>
            </a:r>
            <a:r>
              <a:rPr lang="en-GB" dirty="0" smtClean="0"/>
              <a:t>of the CMS tracker</a:t>
            </a:r>
          </a:p>
          <a:p>
            <a:pPr lvl="1">
              <a:lnSpc>
                <a:spcPct val="200000"/>
              </a:lnSpc>
              <a:buFont typeface="Symbol" pitchFamily="18" charset="2"/>
              <a:buChar char="-"/>
            </a:pPr>
            <a:r>
              <a:rPr lang="en-GB" b="1" dirty="0" smtClean="0"/>
              <a:t>CO</a:t>
            </a:r>
            <a:r>
              <a:rPr lang="en-GB" b="1" baseline="-25000" dirty="0" smtClean="0"/>
              <a:t>2</a:t>
            </a:r>
            <a:r>
              <a:rPr lang="en-GB" b="1" dirty="0" smtClean="0"/>
              <a:t> test system in Aachen </a:t>
            </a:r>
            <a:r>
              <a:rPr lang="en-GB" dirty="0" smtClean="0"/>
              <a:t>fully commissioned and operational</a:t>
            </a:r>
          </a:p>
          <a:p>
            <a:pPr lvl="1">
              <a:lnSpc>
                <a:spcPct val="200000"/>
              </a:lnSpc>
              <a:buFont typeface="Symbol" pitchFamily="18" charset="2"/>
              <a:buChar char="-"/>
            </a:pPr>
            <a:r>
              <a:rPr lang="en-GB" dirty="0" smtClean="0"/>
              <a:t>First measurements to a temperature of </a:t>
            </a:r>
            <a:r>
              <a:rPr lang="en-GB" b="1" dirty="0" smtClean="0"/>
              <a:t>-45°C</a:t>
            </a:r>
          </a:p>
          <a:p>
            <a:pPr lvl="1">
              <a:lnSpc>
                <a:spcPct val="200000"/>
              </a:lnSpc>
              <a:buFont typeface="Symbol" pitchFamily="18" charset="2"/>
              <a:buChar char="-"/>
            </a:pPr>
            <a:r>
              <a:rPr lang="en-GB" dirty="0" smtClean="0"/>
              <a:t>Performed measurements on </a:t>
            </a:r>
            <a:r>
              <a:rPr lang="en-GB" b="1" dirty="0" smtClean="0"/>
              <a:t>pressure drop </a:t>
            </a:r>
            <a:r>
              <a:rPr lang="en-GB" dirty="0" smtClean="0"/>
              <a:t>and</a:t>
            </a:r>
            <a:r>
              <a:rPr lang="en-GB" b="1" dirty="0" smtClean="0"/>
              <a:t> dryout</a:t>
            </a:r>
          </a:p>
          <a:p>
            <a:pPr lvl="1">
              <a:lnSpc>
                <a:spcPct val="200000"/>
              </a:lnSpc>
            </a:pPr>
            <a:r>
              <a:rPr lang="en-GB" b="1" dirty="0" smtClean="0"/>
              <a:t>    </a:t>
            </a:r>
            <a:r>
              <a:rPr lang="en-GB" dirty="0" smtClean="0">
                <a:sym typeface="Wingdings" pitchFamily="2" charset="2"/>
              </a:rPr>
              <a:t> Further analysis and comparison with theory needed</a:t>
            </a:r>
            <a:endParaRPr lang="en-GB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126983" y="4954469"/>
            <a:ext cx="9826658" cy="1754326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Perform more measurements on pressure and temperature drop along different  pipes: vary inner diameter and form/curving </a:t>
            </a:r>
          </a:p>
          <a:p>
            <a:pPr lvl="1">
              <a:lnSpc>
                <a:spcPct val="200000"/>
              </a:lnSpc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Determine the best cooling contact between heat dissipating devices and cooling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Outline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2</a:t>
            </a:fld>
            <a:endParaRPr lang="en-GB" dirty="0">
              <a:latin typeface="+mj-lt"/>
            </a:endParaRPr>
          </a:p>
        </p:txBody>
      </p:sp>
      <p:sp>
        <p:nvSpPr>
          <p:cNvPr id="17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34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253966" y="1425347"/>
            <a:ext cx="4929222" cy="470898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GB" sz="2000" b="1" dirty="0" smtClean="0"/>
              <a:t> CO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cooling for SLHC</a:t>
            </a:r>
          </a:p>
          <a:p>
            <a:pPr lvl="1"/>
            <a:r>
              <a:rPr lang="en-GB" sz="2000" b="1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/>
              <a:t>Test System in Aachen</a:t>
            </a:r>
          </a:p>
          <a:p>
            <a:pPr lvl="1">
              <a:lnSpc>
                <a:spcPct val="150000"/>
              </a:lnSpc>
            </a:pPr>
            <a:endParaRPr lang="en-GB" sz="2000" b="1" dirty="0" smtClean="0"/>
          </a:p>
          <a:p>
            <a:pPr lvl="2">
              <a:lnSpc>
                <a:spcPct val="150000"/>
              </a:lnSpc>
              <a:buFont typeface="Symbol" pitchFamily="18" charset="2"/>
              <a:buChar char="-"/>
            </a:pPr>
            <a:r>
              <a:rPr lang="en-GB" sz="2000" dirty="0" smtClean="0"/>
              <a:t>Aims and specifications</a:t>
            </a:r>
          </a:p>
          <a:p>
            <a:pPr lvl="2">
              <a:lnSpc>
                <a:spcPct val="150000"/>
              </a:lnSpc>
              <a:buFont typeface="Symbol" pitchFamily="18" charset="2"/>
              <a:buChar char="-"/>
            </a:pPr>
            <a:r>
              <a:rPr lang="en-GB" sz="2000" dirty="0" smtClean="0"/>
              <a:t>Schematic design</a:t>
            </a:r>
          </a:p>
          <a:p>
            <a:pPr lvl="2">
              <a:lnSpc>
                <a:spcPct val="150000"/>
              </a:lnSpc>
              <a:buFont typeface="Symbol" pitchFamily="18" charset="2"/>
              <a:buChar char="-"/>
            </a:pPr>
            <a:r>
              <a:rPr lang="en-GB" sz="2000" dirty="0" smtClean="0"/>
              <a:t>Set-up</a:t>
            </a:r>
          </a:p>
          <a:p>
            <a:pPr lvl="2"/>
            <a:endParaRPr lang="en-GB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</a:rPr>
              <a:t> Pressure drop along detector pipe</a:t>
            </a:r>
          </a:p>
          <a:p>
            <a:pPr lvl="1">
              <a:buFont typeface="Wingdings" pitchFamily="2" charset="2"/>
              <a:buChar char="Ø"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/>
              <a:t>Dryout measurements</a:t>
            </a:r>
          </a:p>
          <a:p>
            <a:pPr lvl="1">
              <a:buFont typeface="Wingdings" pitchFamily="2" charset="2"/>
              <a:buChar char="Ø"/>
            </a:pPr>
            <a:endParaRPr lang="en-GB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/>
              <a:t> Conclusion</a:t>
            </a:r>
          </a:p>
        </p:txBody>
      </p:sp>
      <p:pic>
        <p:nvPicPr>
          <p:cNvPr id="9" name="Grafik 8" descr="pingu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4106" y="2509837"/>
            <a:ext cx="2336800" cy="25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CO</a:t>
            </a:r>
            <a:r>
              <a:rPr lang="en-GB" sz="3600" b="1" baseline="-25000" dirty="0" smtClean="0">
                <a:solidFill>
                  <a:srgbClr val="000000"/>
                </a:solidFill>
              </a:rPr>
              <a:t>2</a:t>
            </a:r>
            <a:r>
              <a:rPr lang="en-GB" sz="3600" b="1" dirty="0" smtClean="0">
                <a:solidFill>
                  <a:srgbClr val="000000"/>
                </a:solidFill>
              </a:rPr>
              <a:t> Cooling for SLHC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3</a:t>
            </a:fld>
            <a:endParaRPr lang="en-GB" dirty="0">
              <a:latin typeface="+mj-lt"/>
            </a:endParaRPr>
          </a:p>
        </p:txBody>
      </p:sp>
      <p:sp>
        <p:nvSpPr>
          <p:cNvPr id="17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34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9718" y="2837270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/>
              <a:t>Effective cooling: high heat load can be cooled with little flow </a:t>
            </a:r>
            <a:br>
              <a:rPr lang="en-GB" sz="2000" dirty="0" smtClean="0"/>
            </a:br>
            <a:r>
              <a:rPr lang="en-GB" sz="2000" b="1" dirty="0" smtClean="0">
                <a:solidFill>
                  <a:srgbClr val="008000"/>
                </a:solidFill>
                <a:sym typeface="Wingdings" pitchFamily="2" charset="2"/>
              </a:rPr>
              <a:t> Evaporating more effective than heating up a liquid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ym typeface="Wingdings" pitchFamily="2" charset="2"/>
              </a:rPr>
              <a:t>Lower temperatures are possible 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b="1" dirty="0" smtClean="0">
                <a:solidFill>
                  <a:srgbClr val="008000"/>
                </a:solidFill>
                <a:sym typeface="Wingdings" pitchFamily="2" charset="2"/>
              </a:rPr>
              <a:t> Benefit for silicon sensors</a:t>
            </a:r>
            <a:endParaRPr lang="en-GB" sz="2000" b="1" dirty="0" smtClean="0">
              <a:solidFill>
                <a:srgbClr val="00800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/>
              <a:t>Reduction of material budget: </a:t>
            </a:r>
            <a:br>
              <a:rPr lang="en-GB" sz="2000" dirty="0" smtClean="0"/>
            </a:br>
            <a:r>
              <a:rPr lang="en-GB" sz="2000" dirty="0" smtClean="0"/>
              <a:t>		- Low CO</a:t>
            </a:r>
            <a:r>
              <a:rPr lang="en-GB" sz="2000" baseline="-25000" dirty="0" smtClean="0"/>
              <a:t>2  </a:t>
            </a:r>
            <a:r>
              <a:rPr lang="en-GB" sz="2000" dirty="0" smtClean="0"/>
              <a:t>density</a:t>
            </a:r>
            <a:br>
              <a:rPr lang="en-GB" sz="2000" dirty="0" smtClean="0"/>
            </a:br>
            <a:r>
              <a:rPr lang="en-GB" sz="2000" dirty="0" smtClean="0"/>
              <a:t>		- Little flow</a:t>
            </a:r>
            <a:br>
              <a:rPr lang="en-GB" sz="2000" dirty="0" smtClean="0"/>
            </a:br>
            <a:r>
              <a:rPr lang="en-GB" sz="2000" dirty="0" smtClean="0"/>
              <a:t>		- Thin pipes,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under high pressure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397502" y="4351341"/>
            <a:ext cx="4071966" cy="1287597"/>
            <a:chOff x="5397502" y="3994151"/>
            <a:chExt cx="4071966" cy="1287597"/>
          </a:xfrm>
        </p:grpSpPr>
        <p:sp>
          <p:nvSpPr>
            <p:cNvPr id="20" name="Textfeld 19"/>
            <p:cNvSpPr txBox="1"/>
            <p:nvPr/>
          </p:nvSpPr>
          <p:spPr>
            <a:xfrm>
              <a:off x="5397502" y="3994151"/>
              <a:ext cx="3500462" cy="128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rgbClr val="008000"/>
                  </a:solidFill>
                </a:rPr>
                <a:t>Liquid CO</a:t>
              </a:r>
              <a:r>
                <a:rPr lang="en-GB" b="1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GB" b="1" dirty="0" smtClean="0">
                  <a:solidFill>
                    <a:srgbClr val="008000"/>
                  </a:solidFill>
                </a:rPr>
                <a:t> @-20°C: </a:t>
              </a:r>
            </a:p>
            <a:p>
              <a:pPr>
                <a:lnSpc>
                  <a:spcPct val="150000"/>
                </a:lnSpc>
                <a:buFont typeface="Wingdings"/>
                <a:buChar char="à"/>
              </a:pPr>
              <a:r>
                <a:rPr lang="en-GB" dirty="0" smtClean="0">
                  <a:solidFill>
                    <a:srgbClr val="008000"/>
                  </a:solidFill>
                  <a:sym typeface="Wingdings" pitchFamily="2" charset="2"/>
                </a:rPr>
                <a:t> Heat up to -19°C: </a:t>
              </a:r>
              <a:r>
                <a:rPr lang="en-GB" b="1" dirty="0" smtClean="0">
                  <a:solidFill>
                    <a:srgbClr val="008000"/>
                  </a:solidFill>
                  <a:sym typeface="Wingdings" pitchFamily="2" charset="2"/>
                </a:rPr>
                <a:t>2 J/g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8000"/>
                  </a:solidFill>
                  <a:sym typeface="Wingdings" pitchFamily="2" charset="2"/>
                </a:rPr>
                <a:t> </a:t>
              </a:r>
              <a:r>
                <a:rPr lang="en-GB" dirty="0" smtClean="0">
                  <a:solidFill>
                    <a:srgbClr val="008000"/>
                  </a:solidFill>
                </a:rPr>
                <a:t>Evaporate: </a:t>
              </a:r>
              <a:r>
                <a:rPr lang="en-GB" b="1" dirty="0" smtClean="0">
                  <a:solidFill>
                    <a:srgbClr val="008000"/>
                  </a:solidFill>
                </a:rPr>
                <a:t>282 J/g</a:t>
              </a:r>
            </a:p>
          </p:txBody>
        </p:sp>
        <p:sp>
          <p:nvSpPr>
            <p:cNvPr id="22" name="Nach links gekrümmter Pfeil 21"/>
            <p:cNvSpPr/>
            <p:nvPr/>
          </p:nvSpPr>
          <p:spPr bwMode="auto">
            <a:xfrm>
              <a:off x="8397898" y="4551538"/>
              <a:ext cx="285752" cy="500066"/>
            </a:xfrm>
            <a:prstGeom prst="curvedLeftArrow">
              <a:avLst/>
            </a:prstGeom>
            <a:solidFill>
              <a:srgbClr val="009900">
                <a:alpha val="70000"/>
              </a:srgbClr>
            </a:solidFill>
            <a:ln w="95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683650" y="457017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x100</a:t>
              </a:r>
              <a:endParaRPr lang="en-GB" dirty="0">
                <a:solidFill>
                  <a:srgbClr val="008000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5397502" y="4065589"/>
              <a:ext cx="4071966" cy="1214446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15491" y="1165149"/>
            <a:ext cx="9449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Evaporative CO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cooling system: </a:t>
            </a:r>
            <a:r>
              <a:rPr lang="en-GB" sz="2000" dirty="0" smtClean="0"/>
              <a:t>Dissipate power by evaporating liquid CO</a:t>
            </a:r>
            <a:r>
              <a:rPr lang="en-GB" sz="2000" baseline="-25000" dirty="0" smtClean="0"/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989329" y="1857505"/>
            <a:ext cx="610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/>
              <a:buChar char="à"/>
            </a:pPr>
            <a:r>
              <a:rPr lang="en-GB" sz="2000" b="1" dirty="0" smtClean="0">
                <a:solidFill>
                  <a:schemeClr val="accent6"/>
                </a:solidFill>
                <a:sym typeface="Wingdings" pitchFamily="2" charset="2"/>
              </a:rPr>
              <a:t>Already planned for phase-I pixel upgrade </a:t>
            </a:r>
          </a:p>
          <a:p>
            <a:r>
              <a:rPr lang="en-GB" sz="2000" b="1" dirty="0" smtClean="0">
                <a:solidFill>
                  <a:schemeClr val="accent6"/>
                </a:solidFill>
                <a:sym typeface="Wingdings" pitchFamily="2" charset="2"/>
              </a:rPr>
              <a:t>	and phase-II upgrade of whole tracker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R&amp;D in Aachen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4</a:t>
            </a:fld>
            <a:endParaRPr lang="en-GB" dirty="0">
              <a:latin typeface="+mj-lt"/>
            </a:endParaRPr>
          </a:p>
        </p:txBody>
      </p:sp>
      <p:sp>
        <p:nvSpPr>
          <p:cNvPr id="17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34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1504132" y="1065193"/>
            <a:ext cx="7072361" cy="2285241"/>
          </a:xfrm>
          <a:prstGeom prst="rect">
            <a:avLst/>
          </a:prstGeom>
          <a:solidFill>
            <a:schemeClr val="bg1">
              <a:alpha val="4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solidFill>
                  <a:schemeClr val="accent6"/>
                </a:solidFill>
              </a:rPr>
              <a:t>Aims:</a:t>
            </a:r>
            <a:endParaRPr lang="en-GB" sz="1900" b="1" dirty="0" smtClean="0">
              <a:solidFill>
                <a:schemeClr val="accent6"/>
              </a:solidFill>
            </a:endParaRP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sz="1900" b="1" dirty="0" smtClean="0">
                <a:solidFill>
                  <a:schemeClr val="accent6"/>
                </a:solidFill>
              </a:rPr>
              <a:t>Gain experience with a closed recirculating CO</a:t>
            </a:r>
            <a:r>
              <a:rPr lang="en-GB" sz="1900" b="1" baseline="-25000" dirty="0" smtClean="0">
                <a:solidFill>
                  <a:schemeClr val="accent6"/>
                </a:solidFill>
              </a:rPr>
              <a:t>2</a:t>
            </a:r>
            <a:r>
              <a:rPr lang="en-GB" sz="1900" b="1" dirty="0" smtClean="0">
                <a:solidFill>
                  <a:schemeClr val="accent6"/>
                </a:solidFill>
              </a:rPr>
              <a:t> system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sz="1900" b="1" dirty="0" smtClean="0">
                <a:solidFill>
                  <a:schemeClr val="accent6"/>
                </a:solidFill>
              </a:rPr>
              <a:t>Determine lowest operating temperature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sz="1900" b="1" dirty="0" smtClean="0">
                <a:solidFill>
                  <a:schemeClr val="accent6"/>
                </a:solidFill>
              </a:rPr>
              <a:t>Find out ideal operating conditions (</a:t>
            </a:r>
            <a:r>
              <a:rPr lang="en-GB" sz="1900" b="1" dirty="0" smtClean="0">
                <a:solidFill>
                  <a:schemeClr val="accent6"/>
                </a:solidFill>
                <a:sym typeface="Wingdings" pitchFamily="2" charset="2"/>
              </a:rPr>
              <a:t> stable system), depending on heat load and CO</a:t>
            </a:r>
            <a:r>
              <a:rPr lang="en-GB" sz="1900" b="1" baseline="-25000" dirty="0" smtClean="0">
                <a:solidFill>
                  <a:schemeClr val="accent6"/>
                </a:solidFill>
                <a:sym typeface="Wingdings" pitchFamily="2" charset="2"/>
              </a:rPr>
              <a:t>2</a:t>
            </a:r>
            <a:r>
              <a:rPr lang="en-GB" sz="1900" b="1" dirty="0" smtClean="0">
                <a:solidFill>
                  <a:schemeClr val="accent6"/>
                </a:solidFill>
                <a:sym typeface="Wingdings" pitchFamily="2" charset="2"/>
              </a:rPr>
              <a:t> temperature</a:t>
            </a:r>
            <a:endParaRPr lang="en-GB" sz="1900" b="1" dirty="0" smtClean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47074" y="3779837"/>
            <a:ext cx="5786477" cy="272382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solidFill>
                  <a:srgbClr val="008000"/>
                </a:solidFill>
              </a:rPr>
              <a:t>Specifications: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900" b="1" dirty="0" smtClean="0">
                <a:solidFill>
                  <a:srgbClr val="008000"/>
                </a:solidFill>
              </a:rPr>
              <a:t> Maximum cooling power: 500W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900" b="1" dirty="0" smtClean="0">
                <a:solidFill>
                  <a:srgbClr val="008000"/>
                </a:solidFill>
              </a:rPr>
              <a:t> CO</a:t>
            </a:r>
            <a:r>
              <a:rPr lang="en-GB" sz="1900" b="1" baseline="-25000" dirty="0" smtClean="0">
                <a:solidFill>
                  <a:srgbClr val="008000"/>
                </a:solidFill>
              </a:rPr>
              <a:t>2</a:t>
            </a:r>
            <a:r>
              <a:rPr lang="en-GB" sz="1900" b="1" dirty="0" smtClean="0">
                <a:solidFill>
                  <a:srgbClr val="008000"/>
                </a:solidFill>
              </a:rPr>
              <a:t> temperature in detector: -45°C to +20°C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900" b="1" dirty="0" smtClean="0">
                <a:solidFill>
                  <a:srgbClr val="008000"/>
                </a:solidFill>
              </a:rPr>
              <a:t> Precise flow and temperature control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900" b="1" dirty="0" smtClean="0">
                <a:solidFill>
                  <a:srgbClr val="008000"/>
                </a:solidFill>
              </a:rPr>
              <a:t> Continuous operation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900" b="1" dirty="0" smtClean="0">
                <a:solidFill>
                  <a:srgbClr val="008000"/>
                </a:solidFill>
              </a:rPr>
              <a:t> Safe operation (maximum pressure:100bar)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 descr="cooling_plant_numbers_unlabel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6075" y="708003"/>
            <a:ext cx="5757238" cy="671517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Schematic View of the CO</a:t>
            </a:r>
            <a:r>
              <a:rPr lang="en-GB" sz="3600" b="1" baseline="-25000" dirty="0" smtClean="0">
                <a:solidFill>
                  <a:srgbClr val="000000"/>
                </a:solidFill>
              </a:rPr>
              <a:t>2</a:t>
            </a:r>
            <a:r>
              <a:rPr lang="en-GB" sz="3600" b="1" dirty="0" smtClean="0">
                <a:solidFill>
                  <a:srgbClr val="000000"/>
                </a:solidFill>
              </a:rPr>
              <a:t> System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5</a:t>
            </a:fld>
            <a:endParaRPr lang="en-GB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26262" y="1350945"/>
            <a:ext cx="29686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Expansion Vessel:</a:t>
            </a:r>
          </a:p>
          <a:p>
            <a:r>
              <a:rPr lang="en-GB" dirty="0" smtClean="0"/>
              <a:t>Saturated mixture of CO</a:t>
            </a:r>
            <a:r>
              <a:rPr lang="en-GB" baseline="-25000" dirty="0" smtClean="0"/>
              <a:t>2</a:t>
            </a:r>
            <a:r>
              <a:rPr lang="en-GB" dirty="0" smtClean="0"/>
              <a:t> liquid and vapour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1750" y="6573542"/>
            <a:ext cx="1285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CO</a:t>
            </a:r>
            <a:r>
              <a:rPr lang="en-GB" sz="1300" b="1" baseline="-25000" dirty="0" smtClean="0"/>
              <a:t>2</a:t>
            </a:r>
            <a:r>
              <a:rPr lang="en-GB" sz="1300" b="1" dirty="0" smtClean="0"/>
              <a:t> </a:t>
            </a:r>
          </a:p>
          <a:p>
            <a:r>
              <a:rPr lang="en-GB" sz="1300" b="1" dirty="0" smtClean="0"/>
              <a:t>Pump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597670" y="6148406"/>
            <a:ext cx="13716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 sz="1300" b="1" dirty="0" smtClean="0">
                <a:solidFill>
                  <a:srgbClr val="000000"/>
                </a:solidFill>
                <a:ea typeface="Lucida Sans" charset="0"/>
                <a:cs typeface="Lucida Sans" charset="0"/>
              </a:rPr>
              <a:t>Flow meter</a:t>
            </a:r>
            <a:endParaRPr lang="en-GB" sz="1300" b="1" dirty="0">
              <a:solidFill>
                <a:srgbClr val="000000"/>
              </a:solidFill>
              <a:ea typeface="Lucida Sans" charset="0"/>
              <a:cs typeface="Lucida Sans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969138" y="4137027"/>
            <a:ext cx="100013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 sz="1300" b="1" dirty="0" smtClean="0">
                <a:solidFill>
                  <a:srgbClr val="000000"/>
                </a:solidFill>
                <a:ea typeface="Lucida Sans" charset="0"/>
                <a:cs typeface="Lucida Sans" charset="0"/>
              </a:rPr>
              <a:t>Vacuum- </a:t>
            </a:r>
          </a:p>
          <a:p>
            <a:pPr>
              <a:tabLst>
                <a:tab pos="723900" algn="l"/>
              </a:tabLst>
            </a:pPr>
            <a:r>
              <a:rPr lang="en-GB" sz="1300" b="1" dirty="0" smtClean="0">
                <a:solidFill>
                  <a:srgbClr val="000000"/>
                </a:solidFill>
                <a:ea typeface="Lucida Sans" charset="0"/>
                <a:cs typeface="Lucida Sans" charset="0"/>
              </a:rPr>
              <a:t>Pump</a:t>
            </a:r>
            <a:endParaRPr lang="en-GB" sz="1300" b="1" dirty="0">
              <a:solidFill>
                <a:srgbClr val="000000"/>
              </a:solidFill>
              <a:ea typeface="Lucida Sans" charset="0"/>
              <a:cs typeface="Lucida Sans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5400000">
            <a:off x="8326460" y="4101308"/>
            <a:ext cx="1535917" cy="321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 sz="1400" b="1" dirty="0" smtClean="0">
                <a:solidFill>
                  <a:srgbClr val="000000"/>
                </a:solidFill>
                <a:ea typeface="Lucida Sans" charset="0"/>
                <a:cs typeface="Lucida Sans" charset="0"/>
              </a:rPr>
              <a:t>CO</a:t>
            </a:r>
            <a:r>
              <a:rPr lang="en-GB" sz="1400" b="1" baseline="-25000" dirty="0" smtClean="0">
                <a:solidFill>
                  <a:srgbClr val="000000"/>
                </a:solidFill>
                <a:ea typeface="Lucida Sans" charset="0"/>
                <a:cs typeface="Lucida Sans" charset="0"/>
              </a:rPr>
              <a:t>2</a:t>
            </a:r>
            <a:r>
              <a:rPr lang="en-GB" sz="1400" b="1" dirty="0" smtClean="0">
                <a:solidFill>
                  <a:srgbClr val="000000"/>
                </a:solidFill>
                <a:ea typeface="Lucida Sans" charset="0"/>
                <a:cs typeface="Lucida Sans" charset="0"/>
              </a:rPr>
              <a:t>-Bottle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612212" y="5791216"/>
            <a:ext cx="1468413" cy="846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 b="1" dirty="0" smtClean="0">
                <a:ea typeface="Lucida Sans" charset="0"/>
                <a:cs typeface="Lucida Sans" charset="0"/>
              </a:rPr>
              <a:t>Detector:</a:t>
            </a:r>
          </a:p>
          <a:p>
            <a:pPr>
              <a:tabLst>
                <a:tab pos="723900" algn="l"/>
              </a:tabLst>
            </a:pPr>
            <a:r>
              <a:rPr lang="en-GB" dirty="0" smtClean="0">
                <a:ea typeface="Lucida Sans" charset="0"/>
                <a:cs typeface="Lucida Sans" charset="0"/>
              </a:rPr>
              <a:t>Up to 500 W </a:t>
            </a:r>
          </a:p>
          <a:p>
            <a:pPr>
              <a:tabLst>
                <a:tab pos="723900" algn="l"/>
              </a:tabLst>
            </a:pPr>
            <a:r>
              <a:rPr lang="en-GB" dirty="0" smtClean="0">
                <a:ea typeface="Lucida Sans" charset="0"/>
                <a:cs typeface="Lucida Sans" charset="0"/>
              </a:rPr>
              <a:t>heat load</a:t>
            </a:r>
            <a:endParaRPr lang="en-GB" dirty="0">
              <a:ea typeface="Lucida Sans" charset="0"/>
              <a:cs typeface="Lucida Sans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11090" y="4637093"/>
            <a:ext cx="389730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Lucida Sans" charset="0"/>
                <a:cs typeface="Lucida Sans" charset="0"/>
              </a:rPr>
              <a:t>Heat Exchanger :</a:t>
            </a:r>
          </a:p>
          <a:p>
            <a:pPr lvl="1">
              <a:buFont typeface="Symbol" pitchFamily="18" charset="2"/>
              <a:buChar char="-"/>
              <a:tabLst>
                <a:tab pos="723900" algn="l"/>
              </a:tabLst>
            </a:pPr>
            <a:r>
              <a:rPr lang="en-GB" dirty="0" smtClean="0">
                <a:ea typeface="Lucida Sans" charset="0"/>
                <a:cs typeface="Lucida Sans" charset="0"/>
              </a:rPr>
              <a:t>Dissipation of detector heat load</a:t>
            </a:r>
          </a:p>
          <a:p>
            <a:pPr lvl="1">
              <a:buFont typeface="Symbol" pitchFamily="18" charset="2"/>
              <a:buChar char="-"/>
              <a:tabLst>
                <a:tab pos="723900" algn="l"/>
              </a:tabLst>
            </a:pPr>
            <a:r>
              <a:rPr lang="en-GB" dirty="0" smtClean="0">
                <a:ea typeface="Lucida Sans" charset="0"/>
                <a:cs typeface="Lucida Sans" charset="0"/>
              </a:rPr>
              <a:t>Subcooling  incoming CO</a:t>
            </a:r>
            <a:r>
              <a:rPr lang="en-GB" baseline="-25000" dirty="0" smtClean="0">
                <a:ea typeface="Lucida Sans" charset="0"/>
                <a:cs typeface="Lucida Sans" charset="0"/>
              </a:rPr>
              <a:t>2</a:t>
            </a:r>
            <a:r>
              <a:rPr lang="en-GB" dirty="0" smtClean="0">
                <a:ea typeface="Lucida Sans" charset="0"/>
                <a:cs typeface="Lucida Sans" charset="0"/>
              </a:rPr>
              <a:t> </a:t>
            </a:r>
            <a:r>
              <a:rPr lang="en-GB" sz="1400" dirty="0" smtClean="0">
                <a:ea typeface="Lucida Sans" charset="0"/>
                <a:cs typeface="Lucida Sans" charset="0"/>
              </a:rPr>
              <a:t>(only liquid in pump)</a:t>
            </a:r>
          </a:p>
        </p:txBody>
      </p:sp>
      <p:sp>
        <p:nvSpPr>
          <p:cNvPr id="28" name="Foliennummernplatzhalter 21"/>
          <p:cNvSpPr txBox="1">
            <a:spLocks/>
          </p:cNvSpPr>
          <p:nvPr/>
        </p:nvSpPr>
        <p:spPr bwMode="auto">
          <a:xfrm>
            <a:off x="7226300" y="7137400"/>
            <a:ext cx="234632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F94840FE-1A4E-46DA-A312-EF9263B7D9DD}" type="slidenum">
              <a:rPr kumimoji="0" lang="en-GB" sz="14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32" name="Diagramm 31"/>
          <p:cNvGraphicFramePr>
            <a:graphicFrameLocks noChangeAspect="1"/>
          </p:cNvGraphicFramePr>
          <p:nvPr/>
        </p:nvGraphicFramePr>
        <p:xfrm>
          <a:off x="7285980" y="5565787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m 32"/>
          <p:cNvGraphicFramePr>
            <a:graphicFrameLocks noChangeAspect="1"/>
          </p:cNvGraphicFramePr>
          <p:nvPr/>
        </p:nvGraphicFramePr>
        <p:xfrm>
          <a:off x="5826130" y="6006212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4" name="Diagramm 33"/>
          <p:cNvGraphicFramePr>
            <a:graphicFrameLocks noChangeAspect="1"/>
          </p:cNvGraphicFramePr>
          <p:nvPr/>
        </p:nvGraphicFramePr>
        <p:xfrm>
          <a:off x="8071798" y="5565787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m 34"/>
          <p:cNvGraphicFramePr>
            <a:graphicFrameLocks noChangeAspect="1"/>
          </p:cNvGraphicFramePr>
          <p:nvPr/>
        </p:nvGraphicFramePr>
        <p:xfrm>
          <a:off x="7285980" y="5137159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6" name="Diagramm 35"/>
          <p:cNvGraphicFramePr>
            <a:graphicFrameLocks noChangeAspect="1"/>
          </p:cNvGraphicFramePr>
          <p:nvPr/>
        </p:nvGraphicFramePr>
        <p:xfrm>
          <a:off x="5928658" y="6637357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0" name="Textfeld 49"/>
          <p:cNvSpPr txBox="1"/>
          <p:nvPr/>
        </p:nvSpPr>
        <p:spPr>
          <a:xfrm>
            <a:off x="4397370" y="2351077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-45°C</a:t>
            </a:r>
            <a:endParaRPr lang="en-GB" sz="1500" dirty="0"/>
          </a:p>
        </p:txBody>
      </p:sp>
      <p:sp>
        <p:nvSpPr>
          <p:cNvPr id="51" name="Textfeld 50"/>
          <p:cNvSpPr txBox="1"/>
          <p:nvPr/>
        </p:nvSpPr>
        <p:spPr>
          <a:xfrm>
            <a:off x="4325932" y="5870175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-55°C</a:t>
            </a:r>
            <a:endParaRPr lang="en-GB" sz="15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11090" y="5922977"/>
            <a:ext cx="3929090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r>
              <a:rPr lang="en-GB" b="1" dirty="0" smtClean="0">
                <a:solidFill>
                  <a:srgbClr val="7030A0"/>
                </a:solidFill>
                <a:ea typeface="Lucida Sans" charset="0"/>
                <a:cs typeface="Lucida Sans" charset="0"/>
              </a:rPr>
              <a:t>Heat Exchanger :</a:t>
            </a:r>
          </a:p>
          <a:p>
            <a:pPr lvl="1">
              <a:buFont typeface="Symbol" pitchFamily="18" charset="2"/>
              <a:buChar char="-"/>
              <a:tabLst>
                <a:tab pos="723900" algn="l"/>
              </a:tabLst>
            </a:pPr>
            <a:r>
              <a:rPr lang="en-GB" dirty="0" smtClean="0">
                <a:ea typeface="Lucida Sans" charset="0"/>
                <a:cs typeface="Lucida Sans" charset="0"/>
              </a:rPr>
              <a:t>Warm incoming CO</a:t>
            </a:r>
            <a:r>
              <a:rPr lang="en-GB" baseline="-25000" dirty="0" smtClean="0">
                <a:ea typeface="Lucida Sans" charset="0"/>
                <a:cs typeface="Lucida Sans" charset="0"/>
              </a:rPr>
              <a:t>2</a:t>
            </a:r>
            <a:r>
              <a:rPr lang="en-GB" dirty="0" smtClean="0">
                <a:ea typeface="Lucida Sans" charset="0"/>
                <a:cs typeface="Lucida Sans" charset="0"/>
              </a:rPr>
              <a:t> to nominal temperature ( given by chiller 1)</a:t>
            </a:r>
          </a:p>
          <a:p>
            <a:pPr lvl="1">
              <a:buFont typeface="Symbol" pitchFamily="18" charset="2"/>
              <a:buChar char="-"/>
              <a:tabLst>
                <a:tab pos="723900" algn="l"/>
              </a:tabLst>
            </a:pPr>
            <a:r>
              <a:rPr lang="en-GB" dirty="0" smtClean="0">
                <a:ea typeface="Lucida Sans" charset="0"/>
                <a:cs typeface="Lucida Sans" charset="0"/>
              </a:rPr>
              <a:t>Partial condensation of returning CO</a:t>
            </a:r>
            <a:r>
              <a:rPr lang="en-GB" baseline="-25000" dirty="0" smtClean="0">
                <a:ea typeface="Lucida Sans" charset="0"/>
                <a:cs typeface="Lucida Sans" charset="0"/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182528" y="1350945"/>
            <a:ext cx="3714776" cy="2857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54" name="Grafik 53" descr="pressure_enthalpy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82528" y="1493821"/>
            <a:ext cx="3643338" cy="2773356"/>
          </a:xfrm>
          <a:prstGeom prst="rect">
            <a:avLst/>
          </a:prstGeom>
        </p:spPr>
      </p:pic>
      <p:graphicFrame>
        <p:nvGraphicFramePr>
          <p:cNvPr id="55" name="Diagramm 54"/>
          <p:cNvGraphicFramePr>
            <a:graphicFrameLocks noChangeAspect="1"/>
          </p:cNvGraphicFramePr>
          <p:nvPr/>
        </p:nvGraphicFramePr>
        <p:xfrm>
          <a:off x="968346" y="3149621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56" name="Diagramm 55"/>
          <p:cNvGraphicFramePr>
            <a:graphicFrameLocks noChangeAspect="1"/>
          </p:cNvGraphicFramePr>
          <p:nvPr/>
        </p:nvGraphicFramePr>
        <p:xfrm>
          <a:off x="1254098" y="3149621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57" name="Textfeld 56"/>
          <p:cNvSpPr txBox="1"/>
          <p:nvPr/>
        </p:nvSpPr>
        <p:spPr>
          <a:xfrm>
            <a:off x="2937520" y="285207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ΔQ</a:t>
            </a:r>
            <a:endParaRPr lang="en-GB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1039784" y="2292365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ΔQ</a:t>
            </a:r>
            <a:endParaRPr lang="en-GB" b="1" dirty="0"/>
          </a:p>
        </p:txBody>
      </p:sp>
      <p:graphicFrame>
        <p:nvGraphicFramePr>
          <p:cNvPr id="59" name="Diagramm 58"/>
          <p:cNvGraphicFramePr>
            <a:graphicFrameLocks noChangeAspect="1"/>
          </p:cNvGraphicFramePr>
          <p:nvPr/>
        </p:nvGraphicFramePr>
        <p:xfrm>
          <a:off x="3182924" y="3149621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60" name="Diagramm 59"/>
          <p:cNvGraphicFramePr>
            <a:graphicFrameLocks noChangeAspect="1"/>
          </p:cNvGraphicFramePr>
          <p:nvPr/>
        </p:nvGraphicFramePr>
        <p:xfrm>
          <a:off x="2866082" y="3137824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61" name="Diagramm 60"/>
          <p:cNvGraphicFramePr>
            <a:graphicFrameLocks noChangeAspect="1"/>
          </p:cNvGraphicFramePr>
          <p:nvPr/>
        </p:nvGraphicFramePr>
        <p:xfrm>
          <a:off x="1285188" y="2578117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62" name="Diagramm 61"/>
          <p:cNvGraphicFramePr>
            <a:graphicFrameLocks noChangeAspect="1"/>
          </p:cNvGraphicFramePr>
          <p:nvPr/>
        </p:nvGraphicFramePr>
        <p:xfrm>
          <a:off x="898686" y="2578117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39982" y="922317"/>
            <a:ext cx="7540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Chiller 1: </a:t>
            </a:r>
            <a:r>
              <a:rPr lang="en-GB" dirty="0" smtClean="0"/>
              <a:t>Chiller temperature</a:t>
            </a:r>
            <a:r>
              <a:rPr lang="en-GB" dirty="0" smtClean="0">
                <a:sym typeface="Wingdings" pitchFamily="2" charset="2"/>
              </a:rPr>
              <a:t> vapour pressure  system temperature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9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" name="Textfeld 42"/>
          <p:cNvSpPr txBox="1"/>
          <p:nvPr/>
        </p:nvSpPr>
        <p:spPr>
          <a:xfrm rot="16200000">
            <a:off x="-382905" y="2789022"/>
            <a:ext cx="1500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pressure, </a:t>
            </a:r>
            <a:r>
              <a:rPr lang="en-GB" sz="1600" dirty="0" smtClean="0"/>
              <a:t>bar</a:t>
            </a:r>
            <a:endParaRPr lang="en-GB" sz="1600" dirty="0"/>
          </a:p>
        </p:txBody>
      </p:sp>
      <p:sp>
        <p:nvSpPr>
          <p:cNvPr id="44" name="Textfeld 43"/>
          <p:cNvSpPr txBox="1"/>
          <p:nvPr/>
        </p:nvSpPr>
        <p:spPr>
          <a:xfrm>
            <a:off x="1325536" y="3869911"/>
            <a:ext cx="20717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Enthalpy, </a:t>
            </a:r>
            <a:r>
              <a:rPr lang="en-GB" sz="1600" dirty="0" smtClean="0"/>
              <a:t>kJ/kg</a:t>
            </a:r>
            <a:endParaRPr lang="en-GB" sz="1600" dirty="0"/>
          </a:p>
        </p:txBody>
      </p:sp>
      <p:sp>
        <p:nvSpPr>
          <p:cNvPr id="41" name="Rechteck 40"/>
          <p:cNvSpPr/>
          <p:nvPr/>
        </p:nvSpPr>
        <p:spPr bwMode="auto">
          <a:xfrm>
            <a:off x="6040444" y="4708531"/>
            <a:ext cx="357190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31" name="Diagramm 30"/>
          <p:cNvGraphicFramePr>
            <a:graphicFrameLocks noChangeAspect="1"/>
          </p:cNvGraphicFramePr>
          <p:nvPr/>
        </p:nvGraphicFramePr>
        <p:xfrm>
          <a:off x="5897568" y="5006080"/>
          <a:ext cx="397538" cy="3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sp>
        <p:nvSpPr>
          <p:cNvPr id="42" name="Rechteck 41"/>
          <p:cNvSpPr/>
          <p:nvPr/>
        </p:nvSpPr>
        <p:spPr bwMode="auto">
          <a:xfrm>
            <a:off x="5111750" y="4922845"/>
            <a:ext cx="714380" cy="1214446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111090" y="4637093"/>
            <a:ext cx="3929090" cy="114300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6326196" y="5137159"/>
            <a:ext cx="1000132" cy="71438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111090" y="5922977"/>
            <a:ext cx="3929090" cy="150019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183056" y="4655729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Chiller 2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42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16925" y="1482725"/>
            <a:ext cx="1600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 smtClean="0">
                <a:solidFill>
                  <a:srgbClr val="FFFFFF"/>
                </a:solidFill>
                <a:ea typeface="Lucida Sans" charset="0"/>
                <a:cs typeface="Lucida Sans" charset="0"/>
              </a:rPr>
              <a:t>CO2-Flasche</a:t>
            </a:r>
            <a:endParaRPr lang="en-GB" dirty="0">
              <a:solidFill>
                <a:srgbClr val="FFFFFF"/>
              </a:solidFill>
              <a:ea typeface="Lucida Sans" charset="0"/>
              <a:cs typeface="Lucida Sans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056563" y="1482725"/>
            <a:ext cx="1600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b="1" dirty="0" smtClean="0">
                <a:solidFill>
                  <a:srgbClr val="FFFFFF"/>
                </a:solidFill>
                <a:ea typeface="Lucida Sans" charset="0"/>
                <a:cs typeface="Lucida Sans" charset="0"/>
              </a:rPr>
              <a:t>CO2-Bottle</a:t>
            </a:r>
            <a:endParaRPr lang="en-GB" b="1" dirty="0">
              <a:solidFill>
                <a:srgbClr val="FFFFFF"/>
              </a:solidFill>
              <a:ea typeface="Lucida Sans" charset="0"/>
              <a:cs typeface="Lucida Sans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CO</a:t>
            </a:r>
            <a:r>
              <a:rPr lang="en-GB" sz="3600" b="1" baseline="-25000" dirty="0" smtClean="0"/>
              <a:t>2</a:t>
            </a:r>
            <a:r>
              <a:rPr lang="en-GB" sz="3600" b="1" dirty="0" smtClean="0"/>
              <a:t> Test System (I)</a:t>
            </a:r>
            <a:endParaRPr lang="en-GB" sz="3600" b="1" dirty="0"/>
          </a:p>
        </p:txBody>
      </p:sp>
      <p:sp>
        <p:nvSpPr>
          <p:cNvPr id="23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6</a:t>
            </a:fld>
            <a:endParaRPr lang="en-GB" dirty="0">
              <a:latin typeface="+mj-lt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25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26" descr="DSCN49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400" y="960251"/>
            <a:ext cx="4525722" cy="6034296"/>
          </a:xfrm>
          <a:prstGeom prst="rect">
            <a:avLst/>
          </a:prstGeom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182660" y="5565787"/>
            <a:ext cx="1357322" cy="571504"/>
          </a:xfrm>
          <a:prstGeom prst="rect">
            <a:avLst/>
          </a:prstGeom>
          <a:solidFill>
            <a:schemeClr val="tx2">
              <a:alpha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b="1" dirty="0" smtClean="0">
                <a:solidFill>
                  <a:schemeClr val="bg1"/>
                </a:solidFill>
                <a:ea typeface="Lucida Sans" charset="0"/>
                <a:cs typeface="Lucida Sans" charset="0"/>
              </a:rPr>
              <a:t>Heat Exchanger</a:t>
            </a:r>
            <a:endParaRPr lang="en-GB" b="1" dirty="0">
              <a:solidFill>
                <a:schemeClr val="bg1"/>
              </a:solidFill>
              <a:ea typeface="Lucida Sans" charset="0"/>
              <a:cs typeface="Lucida Sans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68544" y="3208334"/>
            <a:ext cx="1357322" cy="646331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Expansion Vessel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68251" y="4779969"/>
            <a:ext cx="1157285" cy="357190"/>
          </a:xfrm>
          <a:prstGeom prst="rect">
            <a:avLst/>
          </a:prstGeom>
          <a:solidFill>
            <a:schemeClr val="tx2">
              <a:alpha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b="1" dirty="0" smtClean="0">
                <a:solidFill>
                  <a:schemeClr val="bg1"/>
                </a:solidFill>
                <a:ea typeface="Lucida Sans" charset="0"/>
                <a:cs typeface="Lucida Sans" charset="0"/>
              </a:rPr>
              <a:t>Detector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754428" y="4494217"/>
            <a:ext cx="857256" cy="642942"/>
          </a:xfrm>
          <a:prstGeom prst="rect">
            <a:avLst/>
          </a:prstGeom>
          <a:solidFill>
            <a:schemeClr val="tx2">
              <a:alpha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</a:tabLst>
            </a:pPr>
            <a:r>
              <a:rPr lang="en-GB" b="1" dirty="0" smtClean="0">
                <a:solidFill>
                  <a:schemeClr val="bg1"/>
                </a:solidFill>
                <a:ea typeface="Lucida Sans" charset="0"/>
                <a:cs typeface="Lucida Sans" charset="0"/>
              </a:rPr>
              <a:t>CO</a:t>
            </a:r>
            <a:r>
              <a:rPr lang="en-GB" b="1" baseline="-25000" dirty="0" smtClean="0">
                <a:solidFill>
                  <a:schemeClr val="bg1"/>
                </a:solidFill>
                <a:ea typeface="Lucida Sans" charset="0"/>
                <a:cs typeface="Lucida Sans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ea typeface="Lucida Sans" charset="0"/>
                <a:cs typeface="Lucida Sans" charset="0"/>
              </a:rPr>
              <a:t> </a:t>
            </a:r>
          </a:p>
          <a:p>
            <a:pPr algn="ctr">
              <a:tabLst>
                <a:tab pos="723900" algn="l"/>
              </a:tabLst>
            </a:pPr>
            <a:r>
              <a:rPr lang="en-GB" b="1" dirty="0" smtClean="0">
                <a:solidFill>
                  <a:schemeClr val="bg1"/>
                </a:solidFill>
                <a:ea typeface="Lucida Sans" charset="0"/>
                <a:cs typeface="Lucida Sans" charset="0"/>
              </a:rPr>
              <a:t>Bottle</a:t>
            </a:r>
            <a:endParaRPr lang="en-GB" b="1" dirty="0">
              <a:solidFill>
                <a:schemeClr val="bg1"/>
              </a:solidFill>
              <a:ea typeface="Lucida Sans" charset="0"/>
              <a:cs typeface="Lucida Sans" charset="0"/>
            </a:endParaRPr>
          </a:p>
        </p:txBody>
      </p:sp>
      <p:pic>
        <p:nvPicPr>
          <p:cNvPr id="32" name="Grafik 31" descr="DSCN48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3386" y="1157673"/>
            <a:ext cx="3168400" cy="3896696"/>
          </a:xfrm>
          <a:prstGeom prst="rect">
            <a:avLst/>
          </a:prstGeom>
        </p:spPr>
      </p:pic>
      <p:cxnSp>
        <p:nvCxnSpPr>
          <p:cNvPr id="34" name="Gerade Verbindung mit Pfeil 33"/>
          <p:cNvCxnSpPr/>
          <p:nvPr/>
        </p:nvCxnSpPr>
        <p:spPr bwMode="auto">
          <a:xfrm flipV="1">
            <a:off x="3040048" y="2636829"/>
            <a:ext cx="5214974" cy="57150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Grafik 21" descr="dsc_42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3188" y="3320991"/>
            <a:ext cx="2469236" cy="3673556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 flipV="1">
            <a:off x="2039916" y="5351473"/>
            <a:ext cx="4214842" cy="285752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16925" y="1482725"/>
            <a:ext cx="1600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 smtClean="0">
                <a:solidFill>
                  <a:srgbClr val="FFFFFF"/>
                </a:solidFill>
                <a:ea typeface="Lucida Sans" charset="0"/>
                <a:cs typeface="Lucida Sans" charset="0"/>
              </a:rPr>
              <a:t>CO2-Flasche</a:t>
            </a:r>
            <a:endParaRPr lang="en-GB" dirty="0">
              <a:solidFill>
                <a:srgbClr val="FFFFFF"/>
              </a:solidFill>
              <a:ea typeface="Lucida Sans" charset="0"/>
              <a:cs typeface="Lucida Sans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056563" y="1482725"/>
            <a:ext cx="1600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b="1" dirty="0" smtClean="0">
                <a:solidFill>
                  <a:srgbClr val="FFFFFF"/>
                </a:solidFill>
                <a:ea typeface="Lucida Sans" charset="0"/>
                <a:cs typeface="Lucida Sans" charset="0"/>
              </a:rPr>
              <a:t>CO2-Bottle</a:t>
            </a:r>
            <a:endParaRPr lang="en-GB" b="1" dirty="0">
              <a:solidFill>
                <a:srgbClr val="FFFFFF"/>
              </a:solidFill>
              <a:ea typeface="Lucida Sans" charset="0"/>
              <a:cs typeface="Lucida Sans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0513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CO</a:t>
            </a:r>
            <a:r>
              <a:rPr lang="en-GB" sz="3600" b="1" baseline="-25000" dirty="0" smtClean="0"/>
              <a:t>2</a:t>
            </a:r>
            <a:r>
              <a:rPr lang="en-GB" sz="3600" b="1" dirty="0" smtClean="0"/>
              <a:t> Test System (II)</a:t>
            </a:r>
            <a:endParaRPr lang="en-GB" sz="3600" b="1" dirty="0"/>
          </a:p>
        </p:txBody>
      </p:sp>
      <p:sp>
        <p:nvSpPr>
          <p:cNvPr id="23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7</a:t>
            </a:fld>
            <a:endParaRPr lang="en-GB" dirty="0">
              <a:latin typeface="+mj-lt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25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1" descr="DSCN49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7502" y="993755"/>
            <a:ext cx="4500594" cy="6072230"/>
          </a:xfrm>
          <a:prstGeom prst="rect">
            <a:avLst/>
          </a:prstGeom>
        </p:spPr>
      </p:pic>
      <p:pic>
        <p:nvPicPr>
          <p:cNvPr id="33" name="Grafik 32" descr="DSCN49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528" y="993755"/>
            <a:ext cx="4891288" cy="3668466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-103224" y="4922845"/>
            <a:ext cx="5643602" cy="211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6m stainless steel pipe, 1.7mm inner diameter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14 Thermistors along the pipe: </a:t>
            </a:r>
            <a:br>
              <a:rPr lang="en-GB" dirty="0" smtClean="0"/>
            </a:br>
            <a:r>
              <a:rPr lang="en-GB" dirty="0" smtClean="0"/>
              <a:t>Measurement of temperature distribution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Simulation of uniform heat load, by current through pipe (</a:t>
            </a:r>
            <a:r>
              <a:rPr lang="en-GB" dirty="0" smtClean="0">
                <a:sym typeface="Wingdings" pitchFamily="2" charset="2"/>
              </a:rPr>
              <a:t> ohmic losses)</a:t>
            </a:r>
            <a:endParaRPr lang="en-GB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754032" y="1124489"/>
            <a:ext cx="1571636" cy="369332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Thermistors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68676" y="3347820"/>
            <a:ext cx="1571636" cy="646331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Electrical connections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6200000" flipV="1">
            <a:off x="3825866" y="2922581"/>
            <a:ext cx="571504" cy="28575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 rot="10800000">
            <a:off x="2111354" y="2922581"/>
            <a:ext cx="1714512" cy="42862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>
            <a:off x="1539850" y="1493821"/>
            <a:ext cx="2071702" cy="64294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1182660" y="1493821"/>
            <a:ext cx="1071570" cy="64294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feld 35"/>
          <p:cNvSpPr txBox="1"/>
          <p:nvPr/>
        </p:nvSpPr>
        <p:spPr>
          <a:xfrm>
            <a:off x="6254758" y="5994416"/>
            <a:ext cx="1285884" cy="642942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Box for insulation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540378" y="2624687"/>
            <a:ext cx="928694" cy="655084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Users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panel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th_det_flo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93" y="779442"/>
            <a:ext cx="6861863" cy="4643469"/>
          </a:xfrm>
          <a:prstGeom prst="rect">
            <a:avLst/>
          </a:prstGeom>
        </p:spPr>
      </p:pic>
      <p:sp>
        <p:nvSpPr>
          <p:cNvPr id="77" name="Textfeld 76"/>
          <p:cNvSpPr txBox="1"/>
          <p:nvPr/>
        </p:nvSpPr>
        <p:spPr>
          <a:xfrm rot="16200000">
            <a:off x="-1146804" y="2396114"/>
            <a:ext cx="27146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Detector temperature</a:t>
            </a:r>
            <a:r>
              <a:rPr lang="en-GB" sz="1600" dirty="0" smtClean="0"/>
              <a:t>, °C</a:t>
            </a:r>
            <a:endParaRPr lang="en-GB" sz="1600" dirty="0"/>
          </a:p>
        </p:txBody>
      </p:sp>
      <p:sp>
        <p:nvSpPr>
          <p:cNvPr id="78" name="Textfeld 77"/>
          <p:cNvSpPr txBox="1"/>
          <p:nvPr/>
        </p:nvSpPr>
        <p:spPr>
          <a:xfrm>
            <a:off x="4867239" y="5155795"/>
            <a:ext cx="18573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Heat Load</a:t>
            </a:r>
            <a:endParaRPr lang="en-GB" sz="1600" b="1" dirty="0"/>
          </a:p>
        </p:txBody>
      </p:sp>
      <p:sp>
        <p:nvSpPr>
          <p:cNvPr id="79" name="Textfeld 78"/>
          <p:cNvSpPr txBox="1"/>
          <p:nvPr/>
        </p:nvSpPr>
        <p:spPr>
          <a:xfrm>
            <a:off x="1566639" y="5928341"/>
            <a:ext cx="694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000" b="1" dirty="0" smtClean="0">
                <a:solidFill>
                  <a:srgbClr val="C00000"/>
                </a:solidFill>
              </a:rPr>
              <a:t> Low temperatures can be reached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000" b="1" dirty="0" smtClean="0">
                <a:solidFill>
                  <a:srgbClr val="C00000"/>
                </a:solidFill>
              </a:rPr>
              <a:t> Constant detector temperature with applied heat load</a:t>
            </a:r>
          </a:p>
        </p:txBody>
      </p:sp>
      <p:sp>
        <p:nvSpPr>
          <p:cNvPr id="80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8</a:t>
            </a:fld>
            <a:endParaRPr lang="en-GB" dirty="0">
              <a:latin typeface="+mj-lt"/>
            </a:endParaRPr>
          </a:p>
        </p:txBody>
      </p:sp>
      <p:sp>
        <p:nvSpPr>
          <p:cNvPr id="81" name="Rechteck 80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2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pic>
        <p:nvPicPr>
          <p:cNvPr id="83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feld 83"/>
          <p:cNvSpPr txBox="1"/>
          <p:nvPr/>
        </p:nvSpPr>
        <p:spPr>
          <a:xfrm>
            <a:off x="1582998" y="1993887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-45°C </a:t>
            </a:r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temperature</a:t>
            </a:r>
            <a:endParaRPr lang="en-GB" sz="1600" dirty="0"/>
          </a:p>
        </p:txBody>
      </p:sp>
      <p:sp>
        <p:nvSpPr>
          <p:cNvPr id="53" name="Textfeld 52"/>
          <p:cNvSpPr txBox="1"/>
          <p:nvPr/>
        </p:nvSpPr>
        <p:spPr>
          <a:xfrm>
            <a:off x="6326196" y="4065589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6m long pipe</a:t>
            </a:r>
          </a:p>
          <a:p>
            <a:r>
              <a:rPr lang="en-GB" dirty="0" smtClean="0"/>
              <a:t>1.7mm inner diameter</a:t>
            </a:r>
          </a:p>
          <a:p>
            <a:r>
              <a:rPr lang="en-GB" dirty="0" smtClean="0"/>
              <a:t>~ 50 g/min flow</a:t>
            </a:r>
            <a:endParaRPr lang="en-GB" dirty="0"/>
          </a:p>
        </p:txBody>
      </p:sp>
      <p:cxnSp>
        <p:nvCxnSpPr>
          <p:cNvPr id="55" name="Gerade Verbindung mit Pfeil 54"/>
          <p:cNvCxnSpPr/>
          <p:nvPr/>
        </p:nvCxnSpPr>
        <p:spPr bwMode="auto">
          <a:xfrm>
            <a:off x="795273" y="4708531"/>
            <a:ext cx="500066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2009719" y="4369977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6600"/>
                </a:solidFill>
              </a:rPr>
              <a:t>Increase heat load by 140W</a:t>
            </a:r>
            <a:endParaRPr lang="en-GB" sz="1600" b="1" dirty="0">
              <a:solidFill>
                <a:srgbClr val="006600"/>
              </a:solidFill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41241" y="708003"/>
            <a:ext cx="4111618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69842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Heat Load at -45°C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" name="Rechteck 58"/>
          <p:cNvSpPr/>
          <p:nvPr/>
        </p:nvSpPr>
        <p:spPr bwMode="auto">
          <a:xfrm>
            <a:off x="5969007" y="922317"/>
            <a:ext cx="1000132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0" name="Gerade Verbindung 59"/>
          <p:cNvCxnSpPr/>
          <p:nvPr/>
        </p:nvCxnSpPr>
        <p:spPr bwMode="auto">
          <a:xfrm>
            <a:off x="6038061" y="1349357"/>
            <a:ext cx="3571900" cy="158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>
            <a:off x="6038061" y="1851011"/>
            <a:ext cx="3571900" cy="158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 rot="5400000">
            <a:off x="9359928" y="1600184"/>
            <a:ext cx="500860" cy="794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mit Pfeil 62"/>
          <p:cNvCxnSpPr/>
          <p:nvPr/>
        </p:nvCxnSpPr>
        <p:spPr bwMode="auto">
          <a:xfrm>
            <a:off x="5467352" y="1350945"/>
            <a:ext cx="42862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 rot="10800000">
            <a:off x="5467352" y="1851011"/>
            <a:ext cx="42862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Ellipse 64"/>
          <p:cNvSpPr/>
          <p:nvPr/>
        </p:nvSpPr>
        <p:spPr bwMode="auto">
          <a:xfrm>
            <a:off x="6110294" y="1279507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6610360" y="1279507"/>
            <a:ext cx="142876" cy="1428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7681930" y="1279507"/>
            <a:ext cx="142876" cy="142876"/>
          </a:xfrm>
          <a:prstGeom prst="ellipse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9396442" y="1279507"/>
            <a:ext cx="142876" cy="142876"/>
          </a:xfrm>
          <a:prstGeom prst="ellipse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8824938" y="1279507"/>
            <a:ext cx="142876" cy="142876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8253434" y="1279507"/>
            <a:ext cx="142876" cy="142876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7110426" y="1279507"/>
            <a:ext cx="142876" cy="142876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6110294" y="1779573"/>
            <a:ext cx="142876" cy="142876"/>
          </a:xfrm>
          <a:prstGeom prst="ellipse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610360" y="1779573"/>
            <a:ext cx="142876" cy="14287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7681930" y="1779573"/>
            <a:ext cx="142876" cy="142876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9396442" y="1779573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8824938" y="1779573"/>
            <a:ext cx="142876" cy="14287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8253434" y="1779573"/>
            <a:ext cx="142876" cy="142876"/>
          </a:xfrm>
          <a:prstGeom prst="ellipse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7110426" y="1779573"/>
            <a:ext cx="142876" cy="142876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87" name="Gerade Verbindung mit Pfeil 86"/>
          <p:cNvCxnSpPr/>
          <p:nvPr/>
        </p:nvCxnSpPr>
        <p:spPr bwMode="auto">
          <a:xfrm rot="5400000">
            <a:off x="9611550" y="1635903"/>
            <a:ext cx="571504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feld 87"/>
          <p:cNvSpPr txBox="1"/>
          <p:nvPr/>
        </p:nvSpPr>
        <p:spPr>
          <a:xfrm>
            <a:off x="9325004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66FF33"/>
                </a:solidFill>
              </a:rPr>
              <a:t>2</a:t>
            </a:r>
            <a:endParaRPr lang="en-GB" sz="1400" b="1" dirty="0">
              <a:solidFill>
                <a:srgbClr val="66FF33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8753500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</a:rPr>
              <a:t>4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8181996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C66FF"/>
                </a:solidFill>
              </a:rPr>
              <a:t>6</a:t>
            </a:r>
            <a:endParaRPr lang="en-GB" sz="1400" b="1" dirty="0">
              <a:solidFill>
                <a:srgbClr val="CC66FF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610492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66"/>
                </a:solidFill>
              </a:rPr>
              <a:t>8</a:t>
            </a:r>
            <a:endParaRPr lang="en-GB" sz="1400" b="1" dirty="0">
              <a:solidFill>
                <a:srgbClr val="FF9966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7038988" y="99375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5050"/>
                </a:solidFill>
              </a:rPr>
              <a:t>10</a:t>
            </a:r>
            <a:endParaRPr lang="en-GB" sz="1400" b="1" dirty="0">
              <a:solidFill>
                <a:srgbClr val="FF5050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467484" y="99375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94" name="Textfeld 93"/>
          <p:cNvSpPr txBox="1"/>
          <p:nvPr/>
        </p:nvSpPr>
        <p:spPr>
          <a:xfrm>
            <a:off x="5967418" y="99375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</a:rPr>
              <a:t>14</a:t>
            </a:r>
            <a:endParaRPr lang="en-GB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9325004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8753500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3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8181996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666699"/>
                </a:solidFill>
              </a:rPr>
              <a:t>5</a:t>
            </a:r>
            <a:endParaRPr lang="en-GB" sz="1400" b="1" dirty="0">
              <a:solidFill>
                <a:srgbClr val="666699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7610492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66"/>
                </a:solidFill>
              </a:rPr>
              <a:t>7</a:t>
            </a:r>
            <a:endParaRPr lang="en-GB" sz="1400" b="1" dirty="0">
              <a:solidFill>
                <a:srgbClr val="FF0066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7038988" y="197186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</a:t>
            </a:r>
            <a:r>
              <a:rPr lang="en-GB" sz="1400" b="1" dirty="0" smtClean="0">
                <a:solidFill>
                  <a:schemeClr val="accent6"/>
                </a:solidFill>
              </a:rPr>
              <a:t>9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6467484" y="197186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11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5967418" y="197186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96633"/>
                </a:solidFill>
              </a:rPr>
              <a:t>13</a:t>
            </a:r>
            <a:endParaRPr lang="en-GB" sz="1400" b="1" dirty="0">
              <a:solidFill>
                <a:srgbClr val="996633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6683386" y="1422383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14 thermistors along pipe</a:t>
            </a:r>
            <a:endParaRPr lang="en-GB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hteck 104"/>
          <p:cNvSpPr/>
          <p:nvPr/>
        </p:nvSpPr>
        <p:spPr bwMode="auto">
          <a:xfrm>
            <a:off x="4683122" y="3994151"/>
            <a:ext cx="571504" cy="1714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solidFill>
            <a:schemeClr val="bg1"/>
          </a:solidFill>
          <a:ln w="36000">
            <a:solidFill>
              <a:schemeClr val="tx1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</a:rPr>
              <a:t>         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563" y="179388"/>
            <a:ext cx="8997950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600" b="1" dirty="0" smtClean="0"/>
              <a:t>Pressure Drop along Detector Pipe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83716" y="179388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7226300" y="7137400"/>
            <a:ext cx="2346325" cy="250825"/>
          </a:xfrm>
        </p:spPr>
        <p:txBody>
          <a:bodyPr/>
          <a:lstStyle/>
          <a:p>
            <a:pPr>
              <a:defRPr/>
            </a:pPr>
            <a:fld id="{F94840FE-1A4E-46DA-A312-EF9263B7D9DD}" type="slidenum">
              <a:rPr lang="en-GB" smtClean="0">
                <a:latin typeface="+mj-lt"/>
              </a:rPr>
              <a:pPr>
                <a:defRPr/>
              </a:pPr>
              <a:t>9</a:t>
            </a:fld>
            <a:endParaRPr lang="en-GB" dirty="0">
              <a:latin typeface="+mj-lt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0" y="6994547"/>
            <a:ext cx="4754560" cy="56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70" name="Grafik 17" descr="rwth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05485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528" y="922317"/>
            <a:ext cx="5595058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Rechteck 109"/>
          <p:cNvSpPr/>
          <p:nvPr/>
        </p:nvSpPr>
        <p:spPr bwMode="auto">
          <a:xfrm>
            <a:off x="5254626" y="922317"/>
            <a:ext cx="571504" cy="19288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9" name="Grafik 10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7873" y="3785464"/>
            <a:ext cx="5330289" cy="35963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Textfeld 110"/>
          <p:cNvSpPr txBox="1"/>
          <p:nvPr/>
        </p:nvSpPr>
        <p:spPr>
          <a:xfrm>
            <a:off x="6254758" y="2493953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Determine pressure drop from temperature distribution over detector pipe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0" y="922317"/>
            <a:ext cx="418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Temperature distribution over detector pipe</a:t>
            </a:r>
            <a:endParaRPr lang="en-GB" sz="1600" dirty="0"/>
          </a:p>
        </p:txBody>
      </p:sp>
      <p:sp>
        <p:nvSpPr>
          <p:cNvPr id="113" name="Rechteck 112"/>
          <p:cNvSpPr/>
          <p:nvPr/>
        </p:nvSpPr>
        <p:spPr bwMode="auto">
          <a:xfrm>
            <a:off x="5111750" y="3779837"/>
            <a:ext cx="2857520" cy="285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6038061" y="1349357"/>
            <a:ext cx="3571900" cy="158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Gerade Verbindung 114"/>
          <p:cNvCxnSpPr/>
          <p:nvPr/>
        </p:nvCxnSpPr>
        <p:spPr bwMode="auto">
          <a:xfrm>
            <a:off x="6038061" y="1851011"/>
            <a:ext cx="3571900" cy="1588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/>
          <p:cNvCxnSpPr/>
          <p:nvPr/>
        </p:nvCxnSpPr>
        <p:spPr bwMode="auto">
          <a:xfrm rot="5400000">
            <a:off x="9359928" y="1600184"/>
            <a:ext cx="500860" cy="794"/>
          </a:xfrm>
          <a:prstGeom prst="line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5467352" y="1350945"/>
            <a:ext cx="42862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Gerade Verbindung mit Pfeil 117"/>
          <p:cNvCxnSpPr/>
          <p:nvPr/>
        </p:nvCxnSpPr>
        <p:spPr bwMode="auto">
          <a:xfrm rot="10800000">
            <a:off x="5467352" y="1851011"/>
            <a:ext cx="428628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Ellipse 118"/>
          <p:cNvSpPr/>
          <p:nvPr/>
        </p:nvSpPr>
        <p:spPr bwMode="auto">
          <a:xfrm>
            <a:off x="6110294" y="1279507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6610360" y="1279507"/>
            <a:ext cx="142876" cy="1428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7681930" y="1279507"/>
            <a:ext cx="142876" cy="142876"/>
          </a:xfrm>
          <a:prstGeom prst="ellipse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9396442" y="1279507"/>
            <a:ext cx="142876" cy="142876"/>
          </a:xfrm>
          <a:prstGeom prst="ellipse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3" name="Ellipse 122"/>
          <p:cNvSpPr/>
          <p:nvPr/>
        </p:nvSpPr>
        <p:spPr bwMode="auto">
          <a:xfrm>
            <a:off x="8824938" y="1279507"/>
            <a:ext cx="142876" cy="142876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4" name="Ellipse 123"/>
          <p:cNvSpPr/>
          <p:nvPr/>
        </p:nvSpPr>
        <p:spPr bwMode="auto">
          <a:xfrm>
            <a:off x="8253434" y="1279507"/>
            <a:ext cx="142876" cy="142876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7110426" y="1279507"/>
            <a:ext cx="142876" cy="142876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6110294" y="1779573"/>
            <a:ext cx="142876" cy="142876"/>
          </a:xfrm>
          <a:prstGeom prst="ellipse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6610360" y="1779573"/>
            <a:ext cx="142876" cy="14287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7681930" y="1779573"/>
            <a:ext cx="142876" cy="142876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9396442" y="1779573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8824938" y="1779573"/>
            <a:ext cx="142876" cy="14287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8253434" y="1779573"/>
            <a:ext cx="142876" cy="142876"/>
          </a:xfrm>
          <a:prstGeom prst="ellipse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2" name="Ellipse 131"/>
          <p:cNvSpPr/>
          <p:nvPr/>
        </p:nvSpPr>
        <p:spPr bwMode="auto">
          <a:xfrm>
            <a:off x="7110426" y="1779573"/>
            <a:ext cx="142876" cy="142876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3" name="Gerade Verbindung mit Pfeil 132"/>
          <p:cNvCxnSpPr/>
          <p:nvPr/>
        </p:nvCxnSpPr>
        <p:spPr bwMode="auto">
          <a:xfrm rot="5400000">
            <a:off x="9611550" y="1635903"/>
            <a:ext cx="571504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4" name="Textfeld 133"/>
          <p:cNvSpPr txBox="1"/>
          <p:nvPr/>
        </p:nvSpPr>
        <p:spPr>
          <a:xfrm>
            <a:off x="9325004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66FF33"/>
                </a:solidFill>
              </a:rPr>
              <a:t>2</a:t>
            </a:r>
            <a:endParaRPr lang="en-GB" sz="1400" b="1" dirty="0">
              <a:solidFill>
                <a:srgbClr val="66FF33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8753500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</a:rPr>
              <a:t>4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8181996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C66FF"/>
                </a:solidFill>
              </a:rPr>
              <a:t>6</a:t>
            </a:r>
            <a:endParaRPr lang="en-GB" sz="1400" b="1" dirty="0">
              <a:solidFill>
                <a:srgbClr val="CC66FF"/>
              </a:solidFill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7610492" y="99375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9966"/>
                </a:solidFill>
              </a:rPr>
              <a:t>8</a:t>
            </a:r>
            <a:endParaRPr lang="en-GB" sz="1400" b="1" dirty="0">
              <a:solidFill>
                <a:srgbClr val="FF9966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7038988" y="99375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5050"/>
                </a:solidFill>
              </a:rPr>
              <a:t>10</a:t>
            </a:r>
            <a:endParaRPr lang="en-GB" sz="1400" b="1" dirty="0">
              <a:solidFill>
                <a:srgbClr val="FF5050"/>
              </a:solidFill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6467484" y="99375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140" name="Textfeld 139"/>
          <p:cNvSpPr txBox="1"/>
          <p:nvPr/>
        </p:nvSpPr>
        <p:spPr>
          <a:xfrm>
            <a:off x="5967418" y="993755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</a:rPr>
              <a:t>14</a:t>
            </a:r>
            <a:endParaRPr lang="en-GB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9325004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753500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3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81996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666699"/>
                </a:solidFill>
              </a:rPr>
              <a:t>5</a:t>
            </a:r>
            <a:endParaRPr lang="en-GB" sz="1400" b="1" dirty="0">
              <a:solidFill>
                <a:srgbClr val="666699"/>
              </a:solidFill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7610492" y="197186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66"/>
                </a:solidFill>
              </a:rPr>
              <a:t>7</a:t>
            </a:r>
            <a:endParaRPr lang="en-GB" sz="1400" b="1" dirty="0">
              <a:solidFill>
                <a:srgbClr val="FF0066"/>
              </a:solidFill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7038988" y="197186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</a:t>
            </a:r>
            <a:r>
              <a:rPr lang="en-GB" sz="1400" b="1" dirty="0" smtClean="0">
                <a:solidFill>
                  <a:schemeClr val="accent6"/>
                </a:solidFill>
              </a:rPr>
              <a:t>9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6467484" y="197186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11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5967418" y="197186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96633"/>
                </a:solidFill>
              </a:rPr>
              <a:t>13</a:t>
            </a:r>
            <a:endParaRPr lang="en-GB" sz="1400" b="1" dirty="0">
              <a:solidFill>
                <a:srgbClr val="996633"/>
              </a:solidFill>
            </a:endParaRPr>
          </a:p>
        </p:txBody>
      </p:sp>
      <p:sp>
        <p:nvSpPr>
          <p:cNvPr id="50" name="Rechteckiger Pfeil 49"/>
          <p:cNvSpPr/>
          <p:nvPr/>
        </p:nvSpPr>
        <p:spPr bwMode="auto">
          <a:xfrm rot="5400000">
            <a:off x="5326064" y="2994019"/>
            <a:ext cx="1000132" cy="1000132"/>
          </a:xfrm>
          <a:prstGeom prst="bentArrow">
            <a:avLst>
              <a:gd name="adj1" fmla="val 11610"/>
              <a:gd name="adj2" fmla="val 15567"/>
              <a:gd name="adj3" fmla="val 25000"/>
              <a:gd name="adj4" fmla="val 75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754296" y="369512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 heat load</a:t>
            </a:r>
          </a:p>
          <a:p>
            <a:r>
              <a:rPr lang="en-GB" sz="1600" b="1" dirty="0" smtClean="0"/>
              <a:t>-20°C </a:t>
            </a:r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temperature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-246100" y="4851407"/>
            <a:ext cx="52864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In a 2-phase system: </a:t>
            </a:r>
            <a:br>
              <a:rPr lang="en-GB" dirty="0" smtClean="0"/>
            </a:br>
            <a:r>
              <a:rPr lang="en-GB" dirty="0" smtClean="0"/>
              <a:t>pressure drop = temperature drop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Measurement of pressure gradient important to precisely control detector temperature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en-GB" dirty="0" smtClean="0"/>
              <a:t>Determine Δp between in- and outlet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5611816" y="420846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 heat load</a:t>
            </a:r>
          </a:p>
          <a:p>
            <a:r>
              <a:rPr lang="en-GB" sz="1600" b="1" dirty="0" smtClean="0"/>
              <a:t>-20°C </a:t>
            </a:r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temperature</a:t>
            </a:r>
          </a:p>
        </p:txBody>
      </p:sp>
      <p:cxnSp>
        <p:nvCxnSpPr>
          <p:cNvPr id="56" name="Gerade Verbindung mit Pfeil 55"/>
          <p:cNvCxnSpPr/>
          <p:nvPr/>
        </p:nvCxnSpPr>
        <p:spPr bwMode="auto">
          <a:xfrm>
            <a:off x="1396974" y="4564067"/>
            <a:ext cx="2428892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feld 56"/>
          <p:cNvSpPr txBox="1"/>
          <p:nvPr/>
        </p:nvSpPr>
        <p:spPr>
          <a:xfrm>
            <a:off x="1897040" y="4494217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Decrease flow</a:t>
            </a:r>
            <a:endParaRPr lang="en-GB" sz="1600" b="1" dirty="0"/>
          </a:p>
        </p:txBody>
      </p:sp>
      <p:sp>
        <p:nvSpPr>
          <p:cNvPr id="58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448050" y="7137400"/>
            <a:ext cx="3194050" cy="2508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Jennifer Merz</a:t>
            </a:r>
            <a:endParaRPr lang="en-GB" dirty="0">
              <a:latin typeface="+mn-lt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6683386" y="1422383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14 thermistors along pipe</a:t>
            </a:r>
            <a:endParaRPr lang="en-GB" sz="1600" dirty="0"/>
          </a:p>
        </p:txBody>
      </p:sp>
      <p:sp>
        <p:nvSpPr>
          <p:cNvPr id="60" name="Rechteck 59"/>
          <p:cNvSpPr/>
          <p:nvPr/>
        </p:nvSpPr>
        <p:spPr bwMode="auto">
          <a:xfrm>
            <a:off x="9469468" y="3779837"/>
            <a:ext cx="896909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 rot="16200000">
            <a:off x="-900055" y="2268627"/>
            <a:ext cx="22860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Detector temperature</a:t>
            </a:r>
            <a:r>
              <a:rPr lang="en-GB" sz="1400" dirty="0" smtClean="0"/>
              <a:t>, °C</a:t>
            </a:r>
            <a:endParaRPr lang="en-GB" sz="1400" dirty="0"/>
          </a:p>
        </p:txBody>
      </p:sp>
      <p:sp>
        <p:nvSpPr>
          <p:cNvPr id="62" name="Textfeld 61"/>
          <p:cNvSpPr txBox="1"/>
          <p:nvPr/>
        </p:nvSpPr>
        <p:spPr>
          <a:xfrm>
            <a:off x="4183056" y="4494218"/>
            <a:ext cx="10715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Time</a:t>
            </a:r>
            <a:r>
              <a:rPr lang="en-GB" sz="1400" dirty="0" smtClean="0"/>
              <a:t>, s</a:t>
            </a:r>
            <a:endParaRPr lang="en-GB" sz="1400" dirty="0"/>
          </a:p>
        </p:txBody>
      </p:sp>
      <p:sp>
        <p:nvSpPr>
          <p:cNvPr id="63" name="Textfeld 62"/>
          <p:cNvSpPr txBox="1"/>
          <p:nvPr/>
        </p:nvSpPr>
        <p:spPr>
          <a:xfrm rot="16200000">
            <a:off x="4774504" y="4380810"/>
            <a:ext cx="7953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Δ</a:t>
            </a:r>
            <a:r>
              <a:rPr lang="de-DE" sz="1400" b="1" dirty="0" smtClean="0"/>
              <a:t>p</a:t>
            </a:r>
            <a:r>
              <a:rPr lang="de-DE" sz="1400" dirty="0" smtClean="0"/>
              <a:t>, bar</a:t>
            </a:r>
            <a:endParaRPr lang="en-GB" sz="1400" b="1" dirty="0"/>
          </a:p>
        </p:txBody>
      </p:sp>
      <p:sp>
        <p:nvSpPr>
          <p:cNvPr id="64" name="Textfeld 63"/>
          <p:cNvSpPr txBox="1"/>
          <p:nvPr/>
        </p:nvSpPr>
        <p:spPr>
          <a:xfrm>
            <a:off x="8764612" y="7186836"/>
            <a:ext cx="12049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Flow</a:t>
            </a:r>
            <a:r>
              <a:rPr lang="en-GB" sz="1400" dirty="0" smtClean="0"/>
              <a:t>, g/min</a:t>
            </a:r>
            <a:endParaRPr lang="en-GB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1" grpId="0"/>
      <p:bldP spid="113" grpId="0" animBg="1"/>
      <p:bldP spid="50" grpId="0" animBg="1"/>
      <p:bldP spid="54" grpId="0"/>
      <p:bldP spid="60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Benutzerdefiniert</PresentationFormat>
  <Paragraphs>294</Paragraphs>
  <Slides>15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Jen</cp:lastModifiedBy>
  <cp:revision>1119</cp:revision>
  <dcterms:modified xsi:type="dcterms:W3CDTF">2010-05-18T06:59:54Z</dcterms:modified>
</cp:coreProperties>
</file>