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8" r:id="rId2"/>
  </p:sldMasterIdLst>
  <p:notesMasterIdLst>
    <p:notesMasterId r:id="rId35"/>
  </p:notesMasterIdLst>
  <p:handoutMasterIdLst>
    <p:handoutMasterId r:id="rId36"/>
  </p:handoutMasterIdLst>
  <p:sldIdLst>
    <p:sldId id="318" r:id="rId3"/>
    <p:sldId id="410" r:id="rId4"/>
    <p:sldId id="491" r:id="rId5"/>
    <p:sldId id="493" r:id="rId6"/>
    <p:sldId id="494" r:id="rId7"/>
    <p:sldId id="495" r:id="rId8"/>
    <p:sldId id="496" r:id="rId9"/>
    <p:sldId id="497" r:id="rId10"/>
    <p:sldId id="498" r:id="rId11"/>
    <p:sldId id="454" r:id="rId12"/>
    <p:sldId id="499" r:id="rId13"/>
    <p:sldId id="500" r:id="rId14"/>
    <p:sldId id="502" r:id="rId15"/>
    <p:sldId id="501" r:id="rId16"/>
    <p:sldId id="503" r:id="rId17"/>
    <p:sldId id="504" r:id="rId18"/>
    <p:sldId id="464" r:id="rId19"/>
    <p:sldId id="465" r:id="rId20"/>
    <p:sldId id="489" r:id="rId21"/>
    <p:sldId id="476" r:id="rId22"/>
    <p:sldId id="466" r:id="rId23"/>
    <p:sldId id="467" r:id="rId24"/>
    <p:sldId id="450" r:id="rId25"/>
    <p:sldId id="487" r:id="rId26"/>
    <p:sldId id="456" r:id="rId27"/>
    <p:sldId id="437" r:id="rId28"/>
    <p:sldId id="423" r:id="rId29"/>
    <p:sldId id="453" r:id="rId30"/>
    <p:sldId id="422" r:id="rId31"/>
    <p:sldId id="420" r:id="rId32"/>
    <p:sldId id="414" r:id="rId33"/>
    <p:sldId id="506" r:id="rId34"/>
  </p:sldIdLst>
  <p:sldSz cx="9144000" cy="6858000" type="screen4x3"/>
  <p:notesSz cx="6794500" cy="9931400"/>
  <p:embeddedFontLst>
    <p:embeddedFont>
      <p:font typeface="Bitstream Vera Serif" pitchFamily="18" charset="0"/>
      <p:regular r:id="rId37"/>
      <p:bold r:id="rId38"/>
    </p:embeddedFont>
    <p:embeddedFont>
      <p:font typeface="Calibri" pitchFamily="34" charset="0"/>
      <p:regular r:id="rId39"/>
      <p:bold r:id="rId40"/>
      <p:italic r:id="rId41"/>
      <p:boldItalic r:id="rId42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00"/>
    <a:srgbClr val="0000CC"/>
    <a:srgbClr val="00FF00"/>
    <a:srgbClr val="00FFFF"/>
    <a:srgbClr val="FF33CC"/>
    <a:srgbClr val="CC0099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preferSingleView="1">
    <p:restoredLeft sz="15620"/>
    <p:restoredTop sz="99397" autoAdjust="0"/>
  </p:normalViewPr>
  <p:slideViewPr>
    <p:cSldViewPr>
      <p:cViewPr varScale="1">
        <p:scale>
          <a:sx n="103" d="100"/>
          <a:sy n="103" d="100"/>
        </p:scale>
        <p:origin x="-40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3372" y="-108"/>
      </p:cViewPr>
      <p:guideLst>
        <p:guide orient="horz" pos="3128"/>
        <p:guide pos="214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cern.ch\dfs\Users\m\michelis\Documents\Stefano\CERN\Documentation\Circuit\ASIC\amis%20mpwrun%201-12-2008\Irrad_program2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Leopard:Users:michelis:Library:Mail%20Downloads:Efficiencies_SG.xls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vouk:Desktop:converter-tes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hart>
    <c:title>
      <c:tx>
        <c:rich>
          <a:bodyPr/>
          <a:lstStyle/>
          <a:p>
            <a:pPr>
              <a:defRPr lang="en-US"/>
            </a:pPr>
            <a:r>
              <a:rPr lang="en-US"/>
              <a:t>Efficiency vs TID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16896836624610262"/>
          <c:y val="0.19796864688933563"/>
          <c:w val="0.59984550405639159"/>
          <c:h val="0.59783245224282688"/>
        </c:manualLayout>
      </c:layout>
      <c:scatterChart>
        <c:scatterStyle val="lineMarker"/>
        <c:ser>
          <c:idx val="0"/>
          <c:order val="0"/>
          <c:tx>
            <c:v>Vin=10</c:v>
          </c:tx>
          <c:xVal>
            <c:numRef>
              <c:f>Sheet1!$B$98:$B$118</c:f>
              <c:numCache>
                <c:formatCode>General</c:formatCode>
                <c:ptCount val="21"/>
                <c:pt idx="0">
                  <c:v>10000</c:v>
                </c:pt>
                <c:pt idx="1">
                  <c:v>100000</c:v>
                </c:pt>
                <c:pt idx="2">
                  <c:v>300000</c:v>
                </c:pt>
                <c:pt idx="3">
                  <c:v>500000</c:v>
                </c:pt>
                <c:pt idx="4">
                  <c:v>800000</c:v>
                </c:pt>
                <c:pt idx="5">
                  <c:v>1000000</c:v>
                </c:pt>
                <c:pt idx="6">
                  <c:v>1500000</c:v>
                </c:pt>
                <c:pt idx="7">
                  <c:v>2000000</c:v>
                </c:pt>
                <c:pt idx="8">
                  <c:v>2500000</c:v>
                </c:pt>
                <c:pt idx="9">
                  <c:v>3000000</c:v>
                </c:pt>
                <c:pt idx="10">
                  <c:v>5000000</c:v>
                </c:pt>
                <c:pt idx="11">
                  <c:v>7000000</c:v>
                </c:pt>
                <c:pt idx="12">
                  <c:v>10000000</c:v>
                </c:pt>
                <c:pt idx="13">
                  <c:v>15000000</c:v>
                </c:pt>
                <c:pt idx="14">
                  <c:v>35500000</c:v>
                </c:pt>
                <c:pt idx="15">
                  <c:v>108000000</c:v>
                </c:pt>
                <c:pt idx="16">
                  <c:v>140000000</c:v>
                </c:pt>
                <c:pt idx="17">
                  <c:v>251000000</c:v>
                </c:pt>
                <c:pt idx="18">
                  <c:v>316000000</c:v>
                </c:pt>
                <c:pt idx="19">
                  <c:v>10000000000</c:v>
                </c:pt>
                <c:pt idx="20">
                  <c:v>50000000000</c:v>
                </c:pt>
              </c:numCache>
            </c:numRef>
          </c:xVal>
          <c:yVal>
            <c:numRef>
              <c:f>Sheet1!$G$98:$G$118</c:f>
              <c:numCache>
                <c:formatCode>General</c:formatCode>
                <c:ptCount val="21"/>
                <c:pt idx="0">
                  <c:v>79.028957059999499</c:v>
                </c:pt>
                <c:pt idx="1">
                  <c:v>78.712171249999983</c:v>
                </c:pt>
                <c:pt idx="2">
                  <c:v>78.857177909999919</c:v>
                </c:pt>
                <c:pt idx="3">
                  <c:v>78.205792680000002</c:v>
                </c:pt>
                <c:pt idx="4">
                  <c:v>73.520454549999982</c:v>
                </c:pt>
                <c:pt idx="5">
                  <c:v>74.337291070000006</c:v>
                </c:pt>
                <c:pt idx="6">
                  <c:v>73.560849860000005</c:v>
                </c:pt>
                <c:pt idx="7">
                  <c:v>71.989030470000003</c:v>
                </c:pt>
                <c:pt idx="8">
                  <c:v>71.589285709999999</c:v>
                </c:pt>
                <c:pt idx="9">
                  <c:v>71.744175819999981</c:v>
                </c:pt>
                <c:pt idx="10">
                  <c:v>71.409836069999983</c:v>
                </c:pt>
                <c:pt idx="11">
                  <c:v>73.750141639999981</c:v>
                </c:pt>
                <c:pt idx="12">
                  <c:v>74.365517240000003</c:v>
                </c:pt>
                <c:pt idx="13">
                  <c:v>74.460809249999997</c:v>
                </c:pt>
                <c:pt idx="14">
                  <c:v>74.490524780000769</c:v>
                </c:pt>
                <c:pt idx="15">
                  <c:v>74.465256800000006</c:v>
                </c:pt>
                <c:pt idx="16">
                  <c:v>74.152366859999347</c:v>
                </c:pt>
                <c:pt idx="17">
                  <c:v>73.801801799999978</c:v>
                </c:pt>
                <c:pt idx="18">
                  <c:v>73.874617740000005</c:v>
                </c:pt>
                <c:pt idx="19">
                  <c:v>75.865428569999978</c:v>
                </c:pt>
                <c:pt idx="20">
                  <c:v>76.742485549132965</c:v>
                </c:pt>
              </c:numCache>
            </c:numRef>
          </c:yVal>
        </c:ser>
        <c:ser>
          <c:idx val="1"/>
          <c:order val="1"/>
          <c:tx>
            <c:v>Vin=9</c:v>
          </c:tx>
          <c:xVal>
            <c:numRef>
              <c:f>Sheet1!$B$98:$B$118</c:f>
              <c:numCache>
                <c:formatCode>General</c:formatCode>
                <c:ptCount val="21"/>
                <c:pt idx="0">
                  <c:v>10000</c:v>
                </c:pt>
                <c:pt idx="1">
                  <c:v>100000</c:v>
                </c:pt>
                <c:pt idx="2">
                  <c:v>300000</c:v>
                </c:pt>
                <c:pt idx="3">
                  <c:v>500000</c:v>
                </c:pt>
                <c:pt idx="4">
                  <c:v>800000</c:v>
                </c:pt>
                <c:pt idx="5">
                  <c:v>1000000</c:v>
                </c:pt>
                <c:pt idx="6">
                  <c:v>1500000</c:v>
                </c:pt>
                <c:pt idx="7">
                  <c:v>2000000</c:v>
                </c:pt>
                <c:pt idx="8">
                  <c:v>2500000</c:v>
                </c:pt>
                <c:pt idx="9">
                  <c:v>3000000</c:v>
                </c:pt>
                <c:pt idx="10">
                  <c:v>5000000</c:v>
                </c:pt>
                <c:pt idx="11">
                  <c:v>7000000</c:v>
                </c:pt>
                <c:pt idx="12">
                  <c:v>10000000</c:v>
                </c:pt>
                <c:pt idx="13">
                  <c:v>15000000</c:v>
                </c:pt>
                <c:pt idx="14">
                  <c:v>35500000</c:v>
                </c:pt>
                <c:pt idx="15">
                  <c:v>108000000</c:v>
                </c:pt>
                <c:pt idx="16">
                  <c:v>140000000</c:v>
                </c:pt>
                <c:pt idx="17">
                  <c:v>251000000</c:v>
                </c:pt>
                <c:pt idx="18">
                  <c:v>316000000</c:v>
                </c:pt>
                <c:pt idx="19">
                  <c:v>10000000000</c:v>
                </c:pt>
                <c:pt idx="20">
                  <c:v>50000000000</c:v>
                </c:pt>
              </c:numCache>
            </c:numRef>
          </c:xVal>
          <c:yVal>
            <c:numRef>
              <c:f>Sheet1!$F$98:$F$118</c:f>
              <c:numCache>
                <c:formatCode>General</c:formatCode>
                <c:ptCount val="21"/>
                <c:pt idx="0">
                  <c:v>80.060861419999981</c:v>
                </c:pt>
                <c:pt idx="1">
                  <c:v>79.613594039999981</c:v>
                </c:pt>
                <c:pt idx="2">
                  <c:v>78.583486799999989</c:v>
                </c:pt>
                <c:pt idx="3">
                  <c:v>78.59447514</c:v>
                </c:pt>
                <c:pt idx="4">
                  <c:v>74.301464249999995</c:v>
                </c:pt>
                <c:pt idx="5">
                  <c:v>75.39982501999998</c:v>
                </c:pt>
                <c:pt idx="6">
                  <c:v>73.679063119999441</c:v>
                </c:pt>
                <c:pt idx="7">
                  <c:v>72.888636359999339</c:v>
                </c:pt>
                <c:pt idx="8">
                  <c:v>72.048157380000006</c:v>
                </c:pt>
                <c:pt idx="9">
                  <c:v>72.204211690000534</c:v>
                </c:pt>
                <c:pt idx="10">
                  <c:v>71.881188119999337</c:v>
                </c:pt>
                <c:pt idx="11">
                  <c:v>74.331185570000002</c:v>
                </c:pt>
                <c:pt idx="12">
                  <c:v>75.202443279999983</c:v>
                </c:pt>
                <c:pt idx="13">
                  <c:v>75.47325103</c:v>
                </c:pt>
                <c:pt idx="14">
                  <c:v>75.066489829999981</c:v>
                </c:pt>
                <c:pt idx="15">
                  <c:v>75.031963470000505</c:v>
                </c:pt>
                <c:pt idx="16">
                  <c:v>74.871794869999988</c:v>
                </c:pt>
                <c:pt idx="17">
                  <c:v>74.73972603</c:v>
                </c:pt>
                <c:pt idx="18">
                  <c:v>74.805477749999369</c:v>
                </c:pt>
                <c:pt idx="19">
                  <c:v>76.76215277999998</c:v>
                </c:pt>
                <c:pt idx="20">
                  <c:v>77.57017543859584</c:v>
                </c:pt>
              </c:numCache>
            </c:numRef>
          </c:yVal>
        </c:ser>
        <c:ser>
          <c:idx val="3"/>
          <c:order val="2"/>
          <c:tx>
            <c:v>Vin=8</c:v>
          </c:tx>
          <c:xVal>
            <c:numRef>
              <c:f>Sheet1!$B$98:$B$118</c:f>
              <c:numCache>
                <c:formatCode>General</c:formatCode>
                <c:ptCount val="21"/>
                <c:pt idx="0">
                  <c:v>10000</c:v>
                </c:pt>
                <c:pt idx="1">
                  <c:v>100000</c:v>
                </c:pt>
                <c:pt idx="2">
                  <c:v>300000</c:v>
                </c:pt>
                <c:pt idx="3">
                  <c:v>500000</c:v>
                </c:pt>
                <c:pt idx="4">
                  <c:v>800000</c:v>
                </c:pt>
                <c:pt idx="5">
                  <c:v>1000000</c:v>
                </c:pt>
                <c:pt idx="6">
                  <c:v>1500000</c:v>
                </c:pt>
                <c:pt idx="7">
                  <c:v>2000000</c:v>
                </c:pt>
                <c:pt idx="8">
                  <c:v>2500000</c:v>
                </c:pt>
                <c:pt idx="9">
                  <c:v>3000000</c:v>
                </c:pt>
                <c:pt idx="10">
                  <c:v>5000000</c:v>
                </c:pt>
                <c:pt idx="11">
                  <c:v>7000000</c:v>
                </c:pt>
                <c:pt idx="12">
                  <c:v>10000000</c:v>
                </c:pt>
                <c:pt idx="13">
                  <c:v>15000000</c:v>
                </c:pt>
                <c:pt idx="14">
                  <c:v>35500000</c:v>
                </c:pt>
                <c:pt idx="15">
                  <c:v>108000000</c:v>
                </c:pt>
                <c:pt idx="16">
                  <c:v>140000000</c:v>
                </c:pt>
                <c:pt idx="17">
                  <c:v>251000000</c:v>
                </c:pt>
                <c:pt idx="18">
                  <c:v>316000000</c:v>
                </c:pt>
                <c:pt idx="19">
                  <c:v>10000000000</c:v>
                </c:pt>
                <c:pt idx="20">
                  <c:v>50000000000</c:v>
                </c:pt>
              </c:numCache>
            </c:numRef>
          </c:xVal>
          <c:yVal>
            <c:numRef>
              <c:f>Sheet1!$E$98:$E$118</c:f>
              <c:numCache>
                <c:formatCode>General</c:formatCode>
                <c:ptCount val="21"/>
                <c:pt idx="0">
                  <c:v>79.772727269999919</c:v>
                </c:pt>
                <c:pt idx="1">
                  <c:v>79.295540200000005</c:v>
                </c:pt>
                <c:pt idx="2">
                  <c:v>79.586340849999758</c:v>
                </c:pt>
                <c:pt idx="3">
                  <c:v>78.881435640000007</c:v>
                </c:pt>
                <c:pt idx="4">
                  <c:v>74.334584300000003</c:v>
                </c:pt>
                <c:pt idx="5">
                  <c:v>75.669014079999982</c:v>
                </c:pt>
                <c:pt idx="6">
                  <c:v>74.163306449999979</c:v>
                </c:pt>
                <c:pt idx="7">
                  <c:v>73.247285070000459</c:v>
                </c:pt>
                <c:pt idx="8">
                  <c:v>72.747897980000488</c:v>
                </c:pt>
                <c:pt idx="9">
                  <c:v>72.2272321399996</c:v>
                </c:pt>
                <c:pt idx="10">
                  <c:v>72.776785709999658</c:v>
                </c:pt>
                <c:pt idx="11">
                  <c:v>74.881944439999998</c:v>
                </c:pt>
                <c:pt idx="12">
                  <c:v>75.792253520000443</c:v>
                </c:pt>
                <c:pt idx="13">
                  <c:v>75.934382420000006</c:v>
                </c:pt>
                <c:pt idx="14">
                  <c:v>76.213429260000666</c:v>
                </c:pt>
                <c:pt idx="15">
                  <c:v>75.585365849999988</c:v>
                </c:pt>
                <c:pt idx="16">
                  <c:v>75.891089109999982</c:v>
                </c:pt>
                <c:pt idx="17">
                  <c:v>76.268656719999981</c:v>
                </c:pt>
                <c:pt idx="18">
                  <c:v>76.447201019999994</c:v>
                </c:pt>
                <c:pt idx="19">
                  <c:v>79.143794749999998</c:v>
                </c:pt>
                <c:pt idx="20">
                  <c:v>79.333133971291886</c:v>
                </c:pt>
              </c:numCache>
            </c:numRef>
          </c:yVal>
        </c:ser>
        <c:ser>
          <c:idx val="2"/>
          <c:order val="3"/>
          <c:tx>
            <c:v>Vin=7</c:v>
          </c:tx>
          <c:xVal>
            <c:numRef>
              <c:f>Sheet1!$B$98:$B$118</c:f>
              <c:numCache>
                <c:formatCode>General</c:formatCode>
                <c:ptCount val="21"/>
                <c:pt idx="0">
                  <c:v>10000</c:v>
                </c:pt>
                <c:pt idx="1">
                  <c:v>100000</c:v>
                </c:pt>
                <c:pt idx="2">
                  <c:v>300000</c:v>
                </c:pt>
                <c:pt idx="3">
                  <c:v>500000</c:v>
                </c:pt>
                <c:pt idx="4">
                  <c:v>800000</c:v>
                </c:pt>
                <c:pt idx="5">
                  <c:v>1000000</c:v>
                </c:pt>
                <c:pt idx="6">
                  <c:v>1500000</c:v>
                </c:pt>
                <c:pt idx="7">
                  <c:v>2000000</c:v>
                </c:pt>
                <c:pt idx="8">
                  <c:v>2500000</c:v>
                </c:pt>
                <c:pt idx="9">
                  <c:v>3000000</c:v>
                </c:pt>
                <c:pt idx="10">
                  <c:v>5000000</c:v>
                </c:pt>
                <c:pt idx="11">
                  <c:v>7000000</c:v>
                </c:pt>
                <c:pt idx="12">
                  <c:v>10000000</c:v>
                </c:pt>
                <c:pt idx="13">
                  <c:v>15000000</c:v>
                </c:pt>
                <c:pt idx="14">
                  <c:v>35500000</c:v>
                </c:pt>
                <c:pt idx="15">
                  <c:v>108000000</c:v>
                </c:pt>
                <c:pt idx="16">
                  <c:v>140000000</c:v>
                </c:pt>
                <c:pt idx="17">
                  <c:v>251000000</c:v>
                </c:pt>
                <c:pt idx="18">
                  <c:v>316000000</c:v>
                </c:pt>
                <c:pt idx="19">
                  <c:v>10000000000</c:v>
                </c:pt>
                <c:pt idx="20">
                  <c:v>50000000000</c:v>
                </c:pt>
              </c:numCache>
            </c:numRef>
          </c:xVal>
          <c:yVal>
            <c:numRef>
              <c:f>Sheet1!$D$98:$D$118</c:f>
              <c:numCache>
                <c:formatCode>General</c:formatCode>
                <c:ptCount val="21"/>
                <c:pt idx="0">
                  <c:v>80.507753219999998</c:v>
                </c:pt>
                <c:pt idx="1">
                  <c:v>80.400921659999995</c:v>
                </c:pt>
                <c:pt idx="2">
                  <c:v>79.586296059999981</c:v>
                </c:pt>
                <c:pt idx="3">
                  <c:v>79.308673470000002</c:v>
                </c:pt>
                <c:pt idx="4">
                  <c:v>75.163165550000002</c:v>
                </c:pt>
                <c:pt idx="5">
                  <c:v>75.929752069999978</c:v>
                </c:pt>
                <c:pt idx="6">
                  <c:v>74.847250509999995</c:v>
                </c:pt>
                <c:pt idx="7">
                  <c:v>73.930342859999499</c:v>
                </c:pt>
                <c:pt idx="8">
                  <c:v>73.297765209999994</c:v>
                </c:pt>
                <c:pt idx="9">
                  <c:v>73.440767930000007</c:v>
                </c:pt>
                <c:pt idx="10">
                  <c:v>73.494505490000577</c:v>
                </c:pt>
                <c:pt idx="11">
                  <c:v>75.842182460000004</c:v>
                </c:pt>
                <c:pt idx="12">
                  <c:v>76.257796260000006</c:v>
                </c:pt>
                <c:pt idx="13">
                  <c:v>76.685714289999979</c:v>
                </c:pt>
                <c:pt idx="14">
                  <c:v>77.928723730000002</c:v>
                </c:pt>
                <c:pt idx="15">
                  <c:v>77.330006240000003</c:v>
                </c:pt>
                <c:pt idx="16">
                  <c:v>77.942857140000001</c:v>
                </c:pt>
                <c:pt idx="17">
                  <c:v>77.029578349999369</c:v>
                </c:pt>
                <c:pt idx="18">
                  <c:v>77.332689829999978</c:v>
                </c:pt>
                <c:pt idx="19">
                  <c:v>80.293583540000327</c:v>
                </c:pt>
                <c:pt idx="20">
                  <c:v>80.979853479853475</c:v>
                </c:pt>
              </c:numCache>
            </c:numRef>
          </c:yVal>
        </c:ser>
        <c:axId val="176895488"/>
        <c:axId val="177101824"/>
      </c:scatterChart>
      <c:valAx>
        <c:axId val="176895488"/>
        <c:scaling>
          <c:logBase val="10"/>
          <c:orientation val="minMax"/>
          <c:min val="10000"/>
        </c:scaling>
        <c:axPos val="b"/>
        <c:title>
          <c:tx>
            <c:rich>
              <a:bodyPr/>
              <a:lstStyle/>
              <a:p>
                <a:pPr>
                  <a:defRPr lang="en-US"/>
                </a:pPr>
                <a:r>
                  <a:rPr lang="en-US"/>
                  <a:t>TID (rad)</a:t>
                </a:r>
              </a:p>
            </c:rich>
          </c:tx>
          <c:layout/>
        </c:title>
        <c:numFmt formatCode="0.00E+00" sourceLinked="0"/>
        <c:minorTickMark val="in"/>
        <c:tickLblPos val="nextTo"/>
        <c:txPr>
          <a:bodyPr rot="0" vert="horz"/>
          <a:lstStyle/>
          <a:p>
            <a:pPr>
              <a:defRPr lang="en-US"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de-DE"/>
          </a:p>
        </c:txPr>
        <c:crossAx val="177101824"/>
        <c:crosses val="autoZero"/>
        <c:crossBetween val="midCat"/>
      </c:valAx>
      <c:valAx>
        <c:axId val="177101824"/>
        <c:scaling>
          <c:orientation val="minMax"/>
          <c:max val="100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 lang="en-US"/>
                </a:pPr>
                <a:r>
                  <a:rPr lang="en-US"/>
                  <a:t>Efficiency (%)</a:t>
                </a:r>
              </a:p>
            </c:rich>
          </c:tx>
          <c:layout/>
        </c:title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de-DE"/>
          </a:p>
        </c:txPr>
        <c:crossAx val="176895488"/>
        <c:crosses val="autoZero"/>
        <c:crossBetween val="midCat"/>
      </c:valAx>
    </c:plotArea>
    <c:legend>
      <c:legendPos val="r"/>
      <c:layout/>
      <c:txPr>
        <a:bodyPr/>
        <a:lstStyle/>
        <a:p>
          <a:pPr>
            <a:defRPr lang="en-US"/>
          </a:pPr>
          <a:endParaRPr lang="de-DE"/>
        </a:p>
      </c:txPr>
    </c:legend>
    <c:plotVisOnly val="1"/>
    <c:dispBlanksAs val="gap"/>
  </c:chart>
  <c:spPr>
    <a:solidFill>
      <a:srgbClr val="FFFFFF"/>
    </a:soli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Efficiency vs Iout @ </a:t>
            </a:r>
            <a:r>
              <a:rPr lang="en-US" sz="1400" smtClean="0"/>
              <a:t>Vin=10V</a:t>
            </a:r>
          </a:p>
        </c:rich>
      </c:tx>
      <c:layout/>
    </c:title>
    <c:plotArea>
      <c:layout/>
      <c:scatterChart>
        <c:scatterStyle val="lineMarker"/>
        <c:ser>
          <c:idx val="0"/>
          <c:order val="0"/>
          <c:tx>
            <c:v>IHP1 QFN48 </c:v>
          </c:tx>
          <c:spPr>
            <a:ln w="41275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c:spPr>
          <c:marker>
            <c:spPr>
              <a:solidFill>
                <a:srgbClr val="FF0000"/>
              </a:solidFill>
              <a:ln w="41275" cap="rnd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c:spPr>
          </c:marker>
          <c:xVal>
            <c:numRef>
              <c:f>Eff_10V_1A!$U$83:$U$84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xVal>
          <c:yVal>
            <c:numRef>
              <c:f>Eff_10V_1A!$V$83:$V$84</c:f>
              <c:numCache>
                <c:formatCode>0%</c:formatCode>
                <c:ptCount val="2"/>
                <c:pt idx="0">
                  <c:v>0.8057324840764325</c:v>
                </c:pt>
                <c:pt idx="1">
                  <c:v>0.825392840803709</c:v>
                </c:pt>
              </c:numCache>
            </c:numRef>
          </c:yVal>
        </c:ser>
        <c:ser>
          <c:idx val="1"/>
          <c:order val="1"/>
          <c:tx>
            <c:v>AMIS2 QFN32</c:v>
          </c:tx>
          <c:spPr>
            <a:ln w="38100" cap="rnd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pPr>
              <a:solidFill>
                <a:srgbClr val="00CC00"/>
              </a:solidFill>
              <a:ln w="38100" cap="rnd" cmpd="sng" algn="ctr">
                <a:solidFill>
                  <a:srgbClr val="00CC0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marker>
          <c:xVal>
            <c:numRef>
              <c:f>Eff_10V_1A!$U$83:$U$84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xVal>
          <c:yVal>
            <c:numRef>
              <c:f>Eff_10V_1A!$W$83:$W$84</c:f>
              <c:numCache>
                <c:formatCode>0%</c:formatCode>
                <c:ptCount val="2"/>
                <c:pt idx="0">
                  <c:v>0.75822564915837798</c:v>
                </c:pt>
                <c:pt idx="1">
                  <c:v>0.76410694592063944</c:v>
                </c:pt>
              </c:numCache>
            </c:numRef>
          </c:yVal>
        </c:ser>
        <c:dLbls/>
        <c:axId val="272480512"/>
        <c:axId val="272503552"/>
      </c:scatterChart>
      <c:valAx>
        <c:axId val="272480512"/>
        <c:scaling>
          <c:orientation val="minMax"/>
          <c:max val="2"/>
          <c:min val="1"/>
        </c:scaling>
        <c:axPos val="b"/>
        <c:majorGridlines/>
        <c:numFmt formatCode="General" sourceLinked="1"/>
        <c:majorTickMark val="none"/>
        <c:tickLblPos val="nextTo"/>
        <c:crossAx val="272503552"/>
        <c:crosses val="autoZero"/>
        <c:crossBetween val="midCat"/>
      </c:valAx>
      <c:valAx>
        <c:axId val="272503552"/>
        <c:scaling>
          <c:orientation val="minMax"/>
          <c:max val="0.85000000000000053"/>
        </c:scaling>
        <c:axPos val="l"/>
        <c:majorGridlines/>
        <c:numFmt formatCode="0%" sourceLinked="1"/>
        <c:majorTickMark val="none"/>
        <c:tickLblPos val="nextTo"/>
        <c:crossAx val="272480512"/>
        <c:crosses val="autoZero"/>
        <c:crossBetween val="midCat"/>
      </c:valAx>
    </c:plotArea>
    <c:legend>
      <c:legendPos val="b"/>
      <c:layout/>
    </c:legend>
    <c:plotVisOnly val="1"/>
  </c:chart>
  <c:spPr>
    <a:solidFill>
      <a:srgbClr val="FFFFFF"/>
    </a:solidFill>
  </c:sp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de-DE"/>
  <c:chart>
    <c:autoTitleDeleted val="1"/>
    <c:plotArea>
      <c:layout/>
      <c:scatterChart>
        <c:scatterStyle val="smoothMarker"/>
        <c:ser>
          <c:idx val="0"/>
          <c:order val="0"/>
          <c:tx>
            <c:strRef>
              <c:f>'amis2 pixel noise'!$B$23</c:f>
              <c:strCache>
                <c:ptCount val="1"/>
                <c:pt idx="0">
                  <c:v>Vout [mVpp]</c:v>
                </c:pt>
              </c:strCache>
            </c:strRef>
          </c:tx>
          <c:xVal>
            <c:numRef>
              <c:f>'amis2 pixel noise'!$A$25:$A$30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'amis2 pixel noise'!$B$25:$B$30</c:f>
              <c:numCache>
                <c:formatCode>General</c:formatCode>
                <c:ptCount val="6"/>
                <c:pt idx="0">
                  <c:v>250</c:v>
                </c:pt>
                <c:pt idx="1">
                  <c:v>200</c:v>
                </c:pt>
                <c:pt idx="2">
                  <c:v>120</c:v>
                </c:pt>
                <c:pt idx="3">
                  <c:v>100</c:v>
                </c:pt>
                <c:pt idx="4">
                  <c:v>90</c:v>
                </c:pt>
                <c:pt idx="5">
                  <c:v>90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'amis2 pixel noise'!$C$23</c:f>
              <c:strCache>
                <c:ptCount val="1"/>
                <c:pt idx="0">
                  <c:v>Vin [mVpp]</c:v>
                </c:pt>
              </c:strCache>
            </c:strRef>
          </c:tx>
          <c:xVal>
            <c:numRef>
              <c:f>'amis2 pixel noise'!$A$25:$A$30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'amis2 pixel noise'!$C$25:$C$30</c:f>
              <c:numCache>
                <c:formatCode>General</c:formatCode>
                <c:ptCount val="6"/>
                <c:pt idx="0">
                  <c:v>140</c:v>
                </c:pt>
                <c:pt idx="1">
                  <c:v>150</c:v>
                </c:pt>
                <c:pt idx="2">
                  <c:v>150</c:v>
                </c:pt>
                <c:pt idx="3">
                  <c:v>130</c:v>
                </c:pt>
                <c:pt idx="4">
                  <c:v>140</c:v>
                </c:pt>
                <c:pt idx="5">
                  <c:v>150</c:v>
                </c:pt>
              </c:numCache>
            </c:numRef>
          </c:yVal>
          <c:smooth val="1"/>
        </c:ser>
        <c:dLbls/>
        <c:axId val="207860480"/>
        <c:axId val="207970304"/>
      </c:scatterChart>
      <c:valAx>
        <c:axId val="20786048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de-DE" smtClean="0"/>
                  <a:t>Number of 22µF capacitors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207970304"/>
        <c:crosses val="autoZero"/>
        <c:crossBetween val="midCat"/>
      </c:valAx>
      <c:valAx>
        <c:axId val="20797030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de-DE" smtClean="0"/>
                  <a:t>V [mVpp]</a:t>
                </a:r>
                <a:endParaRPr lang="de-DE"/>
              </a:p>
            </c:rich>
          </c:tx>
          <c:layout/>
        </c:title>
        <c:numFmt formatCode="General" sourceLinked="1"/>
        <c:majorTickMark val="none"/>
        <c:tickLblPos val="nextTo"/>
        <c:crossAx val="207860480"/>
        <c:crosses val="autoZero"/>
        <c:crossBetween val="midCat"/>
      </c:valAx>
    </c:plotArea>
    <c:legend>
      <c:legendPos val="r"/>
      <c:layout/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9F191B-57F5-4C81-A2A9-681A1B9C88CE}" type="datetimeFigureOut">
              <a:rPr lang="de-DE"/>
              <a:pPr>
                <a:defRPr/>
              </a:pPr>
              <a:t>14.05.2010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6FDC1CB-2292-4203-ABBD-C2B497052E9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868BE99-DCFE-4570-9FFD-D7C83ED0E657}" type="datetimeFigureOut">
              <a:rPr lang="de-DE"/>
              <a:pPr>
                <a:defRPr/>
              </a:pPr>
              <a:t>14.05.2010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0FD653B-859B-4C10-BFF6-481C3198402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39940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B2544F-06CA-4ECB-9AD4-1862EE6A5041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5325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D95C14-2146-4D95-88CD-2EA99B62D5D5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de-DE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813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AD1CF9-C301-4DFA-A512-3FB72E577A91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de-DE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915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414E8F-5D21-4D53-ADBB-7EA1FE75C788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5427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6AF707-CACE-472D-966D-4DED317992C5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C9469C-7D16-4AFB-814E-CA5A1854B11F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6246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18AF29-4EC0-4DFD-96F4-0960286C73F5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de-DE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6246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18AF29-4EC0-4DFD-96F4-0960286C73F5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de-DE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0C6C73-5F9C-4A2D-9FAF-73427F686DE1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de-DE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0C6C73-5F9C-4A2D-9FAF-73427F686DE1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de-DE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6246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18AF29-4EC0-4DFD-96F4-0960286C73F5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0C6C73-5F9C-4A2D-9FAF-73427F686DE1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de-DE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0C6C73-5F9C-4A2D-9FAF-73427F686DE1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de-DE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1B71-4B76-4C85-9EFE-F48D635D80AD}" type="slidenum">
              <a:rPr lang="de-DE" smtClean="0"/>
              <a:pPr/>
              <a:t>21</a:t>
            </a:fld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91B71-4B76-4C85-9EFE-F48D635D80AD}" type="slidenum">
              <a:rPr lang="de-DE" smtClean="0"/>
              <a:pPr/>
              <a:t>22</a:t>
            </a:fld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0C6C73-5F9C-4A2D-9FAF-73427F686DE1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de-DE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0C6C73-5F9C-4A2D-9FAF-73427F686DE1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de-DE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5939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5C4CF1-3642-44BD-9C46-53C73BEFF914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de-DE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60420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7D8621-7FE8-4390-A053-295D53277172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de-DE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6246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18AF29-4EC0-4DFD-96F4-0960286C73F5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de-DE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634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B3C329-5B02-408A-900A-E3DB69DCE190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de-DE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EDA64E-7D0E-4B23-B03A-3AAD09C97D4C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301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94338C-8CAF-4D8A-A2C6-E86A453F5769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de-DE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0C6C73-5F9C-4A2D-9FAF-73427F686DE1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de-DE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0C6C73-5F9C-4A2D-9FAF-73427F686DE1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de-DE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0C6C73-5F9C-4A2D-9FAF-73427F686DE1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C0C6C73-5F9C-4A2D-9FAF-73427F686DE1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de-DE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4354DF-8E7A-4786-97FE-377042BF9CAD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de-DE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4354DF-8E7A-4786-97FE-377042BF9CAD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de-DE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4403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DA6D42-4098-4545-B0A0-AC23601684B5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de-DE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CA3CC-2A19-433F-8E76-6821C88055E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7C127-0F12-45D0-BC0B-563C498570A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64630-9575-4660-87E4-B6C67F4766A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E4180-7647-4BAD-A035-7B2CBCE29CA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3" y="214313"/>
            <a:ext cx="993775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286412"/>
          </a:xfrm>
        </p:spPr>
        <p:txBody>
          <a:bodyPr/>
          <a:lstStyle>
            <a:lvl1pPr marL="176213" indent="-176213">
              <a:defRPr>
                <a:latin typeface="Arial" pitchFamily="34" charset="0"/>
                <a:cs typeface="Arial" pitchFamily="34" charset="0"/>
              </a:defRPr>
            </a:lvl1pPr>
            <a:lvl2pPr marL="360363" indent="-184150"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072362" cy="64294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98425" y="6429375"/>
            <a:ext cx="1258888" cy="29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429375"/>
            <a:ext cx="4857750" cy="29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15250" y="6429375"/>
            <a:ext cx="1214438" cy="29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F5B4EFE-44EA-4C4B-9F8F-79F7F26397E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3" y="214313"/>
            <a:ext cx="993775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286412"/>
          </a:xfrm>
        </p:spPr>
        <p:txBody>
          <a:bodyPr/>
          <a:lstStyle>
            <a:lvl1pPr marL="176213" indent="-176213">
              <a:defRPr>
                <a:latin typeface="Arial" pitchFamily="34" charset="0"/>
                <a:cs typeface="Arial" pitchFamily="34" charset="0"/>
              </a:defRPr>
            </a:lvl1pPr>
            <a:lvl2pPr marL="360363" indent="-184150"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072362" cy="64294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98425" y="6429375"/>
            <a:ext cx="1258888" cy="29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429375"/>
            <a:ext cx="4857750" cy="29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15250" y="6429375"/>
            <a:ext cx="1214438" cy="29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1C84615-F517-47DE-BC5E-266B4DFE38B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3" y="214313"/>
            <a:ext cx="993775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286412"/>
          </a:xfrm>
        </p:spPr>
        <p:txBody>
          <a:bodyPr/>
          <a:lstStyle>
            <a:lvl1pPr marL="176213" indent="-176213">
              <a:defRPr>
                <a:latin typeface="Arial" pitchFamily="34" charset="0"/>
                <a:cs typeface="Arial" pitchFamily="34" charset="0"/>
              </a:defRPr>
            </a:lvl1pPr>
            <a:lvl2pPr marL="360363" indent="-184150"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072362" cy="64294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98425" y="6429375"/>
            <a:ext cx="1258888" cy="29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429375"/>
            <a:ext cx="4857750" cy="29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15250" y="6429375"/>
            <a:ext cx="1214438" cy="29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7973A04-9F02-45C5-BD0B-D638B07CAD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3" y="214313"/>
            <a:ext cx="993775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286412"/>
          </a:xfrm>
        </p:spPr>
        <p:txBody>
          <a:bodyPr/>
          <a:lstStyle>
            <a:lvl1pPr marL="176213" indent="-176213">
              <a:defRPr>
                <a:latin typeface="Arial" pitchFamily="34" charset="0"/>
                <a:cs typeface="Arial" pitchFamily="34" charset="0"/>
              </a:defRPr>
            </a:lvl1pPr>
            <a:lvl2pPr marL="360363" indent="-184150"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072362" cy="64294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98425" y="6429375"/>
            <a:ext cx="1258888" cy="29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429375"/>
            <a:ext cx="4857750" cy="29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15250" y="6429375"/>
            <a:ext cx="1214438" cy="29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FFDFC0F-7664-4D17-A12C-C5AADF08DE8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270E1-486E-437A-BBDC-C4C535D5153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E846B-9C9A-4A1A-979F-21614F867ED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136A-4061-4F71-93DF-7A90A21E36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10525" y="223838"/>
            <a:ext cx="887413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286412"/>
          </a:xfrm>
        </p:spPr>
        <p:txBody>
          <a:bodyPr/>
          <a:lstStyle>
            <a:lvl1pPr marL="176213" indent="-176213">
              <a:defRPr sz="2000">
                <a:latin typeface="Arial" pitchFamily="34" charset="0"/>
                <a:cs typeface="Arial" pitchFamily="34" charset="0"/>
              </a:defRPr>
            </a:lvl1pPr>
            <a:lvl2pPr marL="360363" indent="-184150"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600"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00100" y="285728"/>
            <a:ext cx="7072362" cy="64294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98425" y="6429375"/>
            <a:ext cx="1258888" cy="29210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429375"/>
            <a:ext cx="4857750" cy="29210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15250" y="6429375"/>
            <a:ext cx="1214438" cy="292100"/>
          </a:xfrm>
        </p:spPr>
        <p:txBody>
          <a:bodyPr/>
          <a:lstStyle>
            <a:lvl1pPr>
              <a:defRPr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5C29B053-4FF8-4A05-A578-A661870CD1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F50A7-2DB9-474E-8A75-03DC60F389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30A44-CA2B-4FCA-8C2E-C3D0C29C7DD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CB165-2C31-4279-B3CC-79587B1892E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86AB7-7BA1-4CED-AA19-192D6F74C46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2532B-75D2-4A73-B088-7EA1AE2197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7CA3C-34C1-423D-9E3E-12E763AA8D4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5A42E-A2AD-4F2F-8E7A-172BE9373EA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0EAAE-C83F-4C41-8452-46349710058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B349B-7296-428D-9F64-F3945C0D7EC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9D7DA-86F6-48EB-BD41-F33CE9CF8F2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9563" y="214313"/>
            <a:ext cx="993775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4282" y="1071546"/>
            <a:ext cx="8715436" cy="5286412"/>
          </a:xfrm>
        </p:spPr>
        <p:txBody>
          <a:bodyPr/>
          <a:lstStyle>
            <a:lvl1pPr marL="176213" indent="-176213">
              <a:defRPr>
                <a:latin typeface="Arial" pitchFamily="34" charset="0"/>
                <a:cs typeface="Arial" pitchFamily="34" charset="0"/>
              </a:defRPr>
            </a:lvl1pPr>
            <a:lvl2pPr marL="360363" indent="-184150"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98425" y="6429375"/>
            <a:ext cx="1258888" cy="29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2214563" y="6429375"/>
            <a:ext cx="4857750" cy="29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715250" y="6429375"/>
            <a:ext cx="1214438" cy="2921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9842FC7-3F4F-481C-B51C-EDACA7CDB2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CE8B8-D299-4577-B7E3-6F71BB474D2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1EE3E-2C08-457C-9091-D8FE67CD593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5CFF6-E0DA-40D1-B6CB-5E3AF2CB748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92CC2-DF96-4B9B-A73E-50226C9AFC4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DF1B3-4182-42FC-A84C-42543E4D3C7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14313" y="214313"/>
            <a:ext cx="87153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itelplatzhalter 1"/>
          <p:cNvSpPr>
            <a:spLocks noGrp="1"/>
          </p:cNvSpPr>
          <p:nvPr>
            <p:ph type="title"/>
          </p:nvPr>
        </p:nvSpPr>
        <p:spPr bwMode="auto">
          <a:xfrm>
            <a:off x="1071563" y="285750"/>
            <a:ext cx="77866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4100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071563"/>
            <a:ext cx="82296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429375"/>
            <a:ext cx="2895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117645-6D14-498E-B017-F3867AA03BB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4104" name="Picture 4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313" y="214313"/>
            <a:ext cx="7493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28" r:id="rId2"/>
    <p:sldLayoutId id="2147483729" r:id="rId3"/>
    <p:sldLayoutId id="2147483751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52" r:id="rId14"/>
    <p:sldLayoutId id="2147483753" r:id="rId15"/>
    <p:sldLayoutId id="2147483754" r:id="rId16"/>
    <p:sldLayoutId id="2147483755" r:id="rId17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4313" y="214313"/>
            <a:ext cx="87153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itelplatzhalter 1"/>
          <p:cNvSpPr>
            <a:spLocks noGrp="1"/>
          </p:cNvSpPr>
          <p:nvPr>
            <p:ph type="title"/>
          </p:nvPr>
        </p:nvSpPr>
        <p:spPr bwMode="auto">
          <a:xfrm>
            <a:off x="1071563" y="285750"/>
            <a:ext cx="77866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5124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071563"/>
            <a:ext cx="82296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Katja Klein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429375"/>
            <a:ext cx="2895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13D74ED-DF54-4AEF-9C16-B4E97A969C1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5128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313" y="214313"/>
            <a:ext cx="7493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39" r:id="rId2"/>
    <p:sldLayoutId id="2147483740" r:id="rId3"/>
    <p:sldLayoutId id="2147483757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5" Type="http://schemas.openxmlformats.org/officeDocument/2006/relationships/chart" Target="../charts/chart3.xml"/><Relationship Id="rId4" Type="http://schemas.openxmlformats.org/officeDocument/2006/relationships/image" Target="../media/image41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Gerade Verbindung 20"/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42875"/>
            <a:ext cx="9366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Gerade Verbindung 12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2" name="Textfeld 8"/>
          <p:cNvSpPr txBox="1">
            <a:spLocks noChangeArrowheads="1"/>
          </p:cNvSpPr>
          <p:nvPr/>
        </p:nvSpPr>
        <p:spPr bwMode="auto">
          <a:xfrm>
            <a:off x="1235189" y="1357298"/>
            <a:ext cx="667362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b="1" smtClean="0"/>
              <a:t>DC-DC Conversion Powering </a:t>
            </a:r>
          </a:p>
          <a:p>
            <a:pPr algn="ctr"/>
            <a:r>
              <a:rPr lang="en-US" sz="3600" b="1" smtClean="0"/>
              <a:t>for the Tracker Upgrades - </a:t>
            </a:r>
            <a:endParaRPr lang="en-US" sz="3600" b="1" smtClean="0"/>
          </a:p>
          <a:p>
            <a:pPr algn="ctr"/>
            <a:r>
              <a:rPr lang="en-US" sz="3600" b="1" smtClean="0"/>
              <a:t>A Status Report</a:t>
            </a:r>
            <a:endParaRPr lang="en-US" sz="3600" b="1"/>
          </a:p>
        </p:txBody>
      </p:sp>
      <p:cxnSp>
        <p:nvCxnSpPr>
          <p:cNvPr id="14" name="Gerade Verbindung 13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4" name="Textfeld 9"/>
          <p:cNvSpPr txBox="1">
            <a:spLocks noChangeArrowheads="1"/>
          </p:cNvSpPr>
          <p:nvPr/>
        </p:nvSpPr>
        <p:spPr bwMode="auto">
          <a:xfrm>
            <a:off x="2735504" y="4935692"/>
            <a:ext cx="367299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000" b="1" smtClean="0">
                <a:solidFill>
                  <a:srgbClr val="0000CC"/>
                </a:solidFill>
              </a:rPr>
              <a:t>CEC Meeting, DESY Zeuthen</a:t>
            </a:r>
          </a:p>
          <a:p>
            <a:pPr algn="ctr"/>
            <a:r>
              <a:rPr lang="de-DE" sz="2000" b="1" smtClean="0">
                <a:solidFill>
                  <a:srgbClr val="0000CC"/>
                </a:solidFill>
              </a:rPr>
              <a:t>May 18th, </a:t>
            </a:r>
            <a:r>
              <a:rPr lang="de-DE" sz="2000" b="1">
                <a:solidFill>
                  <a:srgbClr val="0000CC"/>
                </a:solidFill>
              </a:rPr>
              <a:t>2010</a:t>
            </a:r>
          </a:p>
        </p:txBody>
      </p:sp>
      <p:cxnSp>
        <p:nvCxnSpPr>
          <p:cNvPr id="15" name="Gerade Verbindung 14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10507" y="3233556"/>
            <a:ext cx="7923002" cy="12054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500"/>
              </a:spcBef>
              <a:spcAft>
                <a:spcPts val="0"/>
              </a:spcAft>
              <a:defRPr/>
            </a:pPr>
            <a:r>
              <a:rPr lang="de-DE" sz="24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L. Feld, R. Jussen, W. Karpinski, </a:t>
            </a:r>
            <a:r>
              <a:rPr lang="de-DE" sz="2400" b="1" u="sng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K. Klein</a:t>
            </a:r>
            <a:r>
              <a:rPr lang="de-DE" sz="24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J. Sammet </a:t>
            </a:r>
            <a:endParaRPr lang="de-DE" sz="2400" b="1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742950" indent="-742950" algn="ctr" fontAlgn="auto">
              <a:spcBef>
                <a:spcPts val="500"/>
              </a:spcBef>
              <a:spcAft>
                <a:spcPts val="0"/>
              </a:spcAft>
              <a:defRPr/>
            </a:pPr>
            <a:r>
              <a:rPr lang="de-DE" sz="2000" b="1" i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Physikalisches </a:t>
            </a:r>
            <a:r>
              <a:rPr lang="de-DE" sz="2000" b="1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Institut </a:t>
            </a:r>
            <a:r>
              <a:rPr lang="de-DE" sz="2000" b="1" i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</a:t>
            </a:r>
          </a:p>
          <a:p>
            <a:pPr marL="742950" indent="-742950" algn="ctr" fontAlgn="auto">
              <a:spcBef>
                <a:spcPts val="500"/>
              </a:spcBef>
              <a:spcAft>
                <a:spcPts val="0"/>
              </a:spcAft>
              <a:defRPr/>
            </a:pPr>
            <a:r>
              <a:rPr lang="de-DE" sz="2000" b="1" i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RWTH </a:t>
            </a:r>
            <a:r>
              <a:rPr lang="de-DE" sz="2000" b="1" i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Aachen University</a:t>
            </a:r>
          </a:p>
        </p:txBody>
      </p:sp>
      <p:cxnSp>
        <p:nvCxnSpPr>
          <p:cNvPr id="17" name="Gerade Verbindung 16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72425" y="142875"/>
            <a:ext cx="957263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Gerade Verbindung 18"/>
          <p:cNvCxnSpPr/>
          <p:nvPr/>
        </p:nvCxnSpPr>
        <p:spPr>
          <a:xfrm>
            <a:off x="0" y="0"/>
            <a:ext cx="457200" cy="0"/>
          </a:xfrm>
          <a:prstGeom prst="line">
            <a:avLst/>
          </a:prstGeom>
          <a:ln w="0" cap="flat" cmpd="sng" algn="ctr">
            <a:solidFill>
              <a:srgbClr val="FE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0" y="0"/>
            <a:ext cx="0" cy="457200"/>
          </a:xfrm>
          <a:prstGeom prst="line">
            <a:avLst/>
          </a:prstGeom>
          <a:ln w="0" cap="flat" cmpd="sng" algn="ctr">
            <a:solidFill>
              <a:srgbClr val="FDFF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5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15188" y="5357813"/>
            <a:ext cx="167957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3" name="Picture 3" descr="C:\Users\Klein\SLHC\Talks\RWTHLogos\Logo 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5429250"/>
            <a:ext cx="1931987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 descr="C:\Users\Klein\SLHC\Talks\WIT2010\amis2_v1_groszersc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2"/>
            <a:ext cx="4587519" cy="3296559"/>
          </a:xfrm>
          <a:prstGeom prst="rect">
            <a:avLst/>
          </a:prstGeom>
          <a:noFill/>
        </p:spPr>
      </p:pic>
      <p:sp>
        <p:nvSpPr>
          <p:cNvPr id="19459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Power Efficiency P</a:t>
            </a:r>
            <a:r>
              <a:rPr lang="de-DE" baseline="-25000" smtClean="0">
                <a:latin typeface="Arial" charset="0"/>
                <a:cs typeface="Arial" charset="0"/>
              </a:rPr>
              <a:t>out</a:t>
            </a:r>
            <a:r>
              <a:rPr lang="de-DE" smtClean="0">
                <a:latin typeface="Arial" charset="0"/>
                <a:cs typeface="Arial" charset="0"/>
              </a:rPr>
              <a:t>/P</a:t>
            </a:r>
            <a:r>
              <a:rPr lang="de-DE" baseline="-25000" smtClean="0">
                <a:latin typeface="Arial" charset="0"/>
                <a:cs typeface="Arial" charset="0"/>
              </a:rPr>
              <a:t>in</a:t>
            </a:r>
          </a:p>
        </p:txBody>
      </p:sp>
      <p:sp>
        <p:nvSpPr>
          <p:cNvPr id="24580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24581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5AD8C8-F2C1-4BAC-9BAE-CD622A0FC91B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de-DE" smtClean="0"/>
          </a:p>
        </p:txBody>
      </p:sp>
      <p:sp>
        <p:nvSpPr>
          <p:cNvPr id="24582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19465" name="Textfeld 23"/>
          <p:cNvSpPr txBox="1">
            <a:spLocks noChangeArrowheads="1"/>
          </p:cNvSpPr>
          <p:nvPr/>
        </p:nvSpPr>
        <p:spPr bwMode="auto">
          <a:xfrm>
            <a:off x="285720" y="4655610"/>
            <a:ext cx="9014263" cy="205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500"/>
              </a:spcBef>
              <a:buFont typeface="Arial" charset="0"/>
              <a:buChar char="•"/>
            </a:pPr>
            <a:r>
              <a:rPr lang="de-DE" smtClean="0"/>
              <a:t> </a:t>
            </a:r>
            <a:r>
              <a:rPr lang="de-DE" smtClean="0"/>
              <a:t>Resistive </a:t>
            </a:r>
            <a:r>
              <a:rPr lang="de-DE" smtClean="0"/>
              <a:t>losses (R</a:t>
            </a:r>
            <a:r>
              <a:rPr lang="de-DE" baseline="-25000" smtClean="0"/>
              <a:t>on</a:t>
            </a:r>
            <a:r>
              <a:rPr lang="de-DE" smtClean="0"/>
              <a:t>, wire bonds, coil ) ~ 1/f</a:t>
            </a:r>
            <a:r>
              <a:rPr lang="de-DE" baseline="-25000" smtClean="0"/>
              <a:t>s</a:t>
            </a:r>
            <a:r>
              <a:rPr lang="de-DE" smtClean="0"/>
              <a:t>; </a:t>
            </a:r>
            <a:r>
              <a:rPr lang="de-DE" smtClean="0"/>
              <a:t>switching </a:t>
            </a:r>
            <a:r>
              <a:rPr lang="de-DE" smtClean="0"/>
              <a:t>&amp; driving losses ~ </a:t>
            </a:r>
            <a:r>
              <a:rPr lang="de-DE" smtClean="0"/>
              <a:t>f</a:t>
            </a:r>
            <a:r>
              <a:rPr lang="de-DE" baseline="-25000" smtClean="0"/>
              <a:t>s </a:t>
            </a:r>
            <a:endParaRPr lang="de-DE" baseline="-25000" smtClean="0"/>
          </a:p>
          <a:p>
            <a:pPr>
              <a:spcBef>
                <a:spcPts val="500"/>
              </a:spcBef>
              <a:buFont typeface="Arial" charset="0"/>
              <a:buChar char="•"/>
            </a:pPr>
            <a:r>
              <a:rPr lang="de-DE" baseline="-25000" smtClean="0"/>
              <a:t> </a:t>
            </a:r>
            <a:r>
              <a:rPr lang="de-DE" smtClean="0"/>
              <a:t>Efficiency </a:t>
            </a:r>
            <a:r>
              <a:rPr lang="de-DE" smtClean="0"/>
              <a:t>drops with conversion ratio and </a:t>
            </a:r>
            <a:r>
              <a:rPr lang="de-DE" smtClean="0"/>
              <a:t>current</a:t>
            </a:r>
          </a:p>
          <a:p>
            <a:pPr>
              <a:spcBef>
                <a:spcPts val="500"/>
              </a:spcBef>
              <a:buFont typeface="Arial" charset="0"/>
              <a:buChar char="•"/>
            </a:pPr>
            <a:r>
              <a:rPr lang="de-DE" smtClean="0"/>
              <a:t> Phase-1 </a:t>
            </a:r>
            <a:r>
              <a:rPr lang="de-DE" smtClean="0"/>
              <a:t>requirements </a:t>
            </a:r>
            <a:r>
              <a:rPr lang="de-DE" smtClean="0"/>
              <a:t>(I</a:t>
            </a:r>
            <a:r>
              <a:rPr lang="de-DE" baseline="-25000" smtClean="0"/>
              <a:t>out</a:t>
            </a:r>
            <a:r>
              <a:rPr lang="de-DE" smtClean="0"/>
              <a:t> </a:t>
            </a:r>
            <a:r>
              <a:rPr lang="de-DE" smtClean="0"/>
              <a:t>= </a:t>
            </a:r>
            <a:r>
              <a:rPr lang="de-DE" smtClean="0"/>
              <a:t>3A, V</a:t>
            </a:r>
            <a:r>
              <a:rPr lang="de-DE" baseline="-25000" smtClean="0"/>
              <a:t>out</a:t>
            </a:r>
            <a:r>
              <a:rPr lang="de-DE" smtClean="0"/>
              <a:t> = 3.3V, conversion </a:t>
            </a:r>
            <a:r>
              <a:rPr lang="de-DE" smtClean="0"/>
              <a:t>ratio of 2-3): </a:t>
            </a:r>
            <a:r>
              <a:rPr lang="de-DE" b="1" smtClean="0">
                <a:solidFill>
                  <a:srgbClr val="00CC00"/>
                </a:solidFill>
              </a:rPr>
              <a:t>~ </a:t>
            </a:r>
            <a:r>
              <a:rPr lang="de-DE" b="1" smtClean="0">
                <a:solidFill>
                  <a:srgbClr val="00CC00"/>
                </a:solidFill>
              </a:rPr>
              <a:t>75</a:t>
            </a:r>
            <a:r>
              <a:rPr lang="de-DE" b="1" smtClean="0">
                <a:solidFill>
                  <a:srgbClr val="00CC00"/>
                </a:solidFill>
              </a:rPr>
              <a:t>% </a:t>
            </a:r>
            <a:r>
              <a:rPr lang="de-DE" b="1" smtClean="0">
                <a:solidFill>
                  <a:srgbClr val="00CC00"/>
                </a:solidFill>
                <a:sym typeface="Wingdings" pitchFamily="2" charset="2"/>
              </a:rPr>
              <a:t> ok</a:t>
            </a:r>
            <a:endParaRPr lang="de-DE" smtClean="0">
              <a:solidFill>
                <a:srgbClr val="00CC00"/>
              </a:solidFill>
            </a:endParaRPr>
          </a:p>
          <a:p>
            <a:pPr>
              <a:spcBef>
                <a:spcPts val="500"/>
              </a:spcBef>
              <a:buFont typeface="Arial" charset="0"/>
              <a:buChar char="•"/>
            </a:pPr>
            <a:r>
              <a:rPr lang="de-DE" smtClean="0"/>
              <a:t> </a:t>
            </a:r>
            <a:r>
              <a:rPr lang="de-DE" smtClean="0"/>
              <a:t>Phase-2 </a:t>
            </a:r>
            <a:r>
              <a:rPr lang="de-DE" smtClean="0"/>
              <a:t>requirements (</a:t>
            </a:r>
            <a:r>
              <a:rPr lang="de-DE" smtClean="0"/>
              <a:t>I</a:t>
            </a:r>
            <a:r>
              <a:rPr lang="de-DE" baseline="-25000" smtClean="0"/>
              <a:t>out</a:t>
            </a:r>
            <a:r>
              <a:rPr lang="de-DE" smtClean="0"/>
              <a:t> </a:t>
            </a:r>
            <a:r>
              <a:rPr lang="de-DE" smtClean="0"/>
              <a:t>= </a:t>
            </a:r>
            <a:r>
              <a:rPr lang="de-DE" smtClean="0"/>
              <a:t>3-5A</a:t>
            </a:r>
            <a:r>
              <a:rPr lang="de-DE" smtClean="0"/>
              <a:t>, V</a:t>
            </a:r>
            <a:r>
              <a:rPr lang="de-DE" baseline="-25000" smtClean="0"/>
              <a:t>out</a:t>
            </a:r>
            <a:r>
              <a:rPr lang="de-DE" smtClean="0"/>
              <a:t> </a:t>
            </a:r>
            <a:r>
              <a:rPr lang="de-DE" smtClean="0"/>
              <a:t>= </a:t>
            </a:r>
            <a:r>
              <a:rPr lang="de-DE" smtClean="0"/>
              <a:t>1.2V, conv. </a:t>
            </a:r>
            <a:r>
              <a:rPr lang="de-DE" smtClean="0"/>
              <a:t>ratio </a:t>
            </a:r>
            <a:r>
              <a:rPr lang="de-DE" smtClean="0"/>
              <a:t>= </a:t>
            </a:r>
            <a:r>
              <a:rPr lang="de-DE" smtClean="0"/>
              <a:t>8-10): </a:t>
            </a:r>
            <a:r>
              <a:rPr lang="de-DE" b="1" smtClean="0">
                <a:solidFill>
                  <a:srgbClr val="FF0000"/>
                </a:solidFill>
              </a:rPr>
              <a:t>~ 50% </a:t>
            </a:r>
            <a:r>
              <a:rPr lang="de-DE" b="1" smtClean="0">
                <a:solidFill>
                  <a:srgbClr val="FF0000"/>
                </a:solidFill>
                <a:sym typeface="Wingdings" pitchFamily="2" charset="2"/>
              </a:rPr>
              <a:t> not ok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b="1" smtClean="0">
                <a:sym typeface="Wingdings" pitchFamily="2" charset="2"/>
              </a:rPr>
              <a:t> </a:t>
            </a:r>
            <a:r>
              <a:rPr lang="de-DE" smtClean="0"/>
              <a:t>Further improvements are expected</a:t>
            </a:r>
            <a:r>
              <a:rPr lang="de-DE" smtClean="0"/>
              <a:t>: </a:t>
            </a:r>
            <a:r>
              <a:rPr lang="de-DE" smtClean="0"/>
              <a:t>cooling, flip-chip package, IHP technology ...</a:t>
            </a:r>
            <a:endParaRPr lang="de-DE" smtClean="0"/>
          </a:p>
          <a:p>
            <a:pPr>
              <a:spcBef>
                <a:spcPts val="500"/>
              </a:spcBef>
              <a:buFont typeface="Arial" charset="0"/>
              <a:buChar char="•"/>
            </a:pPr>
            <a:endParaRPr lang="de-DE" sz="1700" b="1" smtClean="0"/>
          </a:p>
        </p:txBody>
      </p:sp>
      <p:sp>
        <p:nvSpPr>
          <p:cNvPr id="16" name="Textfeld 21"/>
          <p:cNvSpPr txBox="1">
            <a:spLocks noChangeArrowheads="1"/>
          </p:cNvSpPr>
          <p:nvPr/>
        </p:nvSpPr>
        <p:spPr bwMode="auto">
          <a:xfrm>
            <a:off x="642910" y="1192397"/>
            <a:ext cx="2761333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smtClean="0"/>
              <a:t>AMIS2, </a:t>
            </a:r>
            <a:r>
              <a:rPr lang="de-DE" sz="1400" b="1">
                <a:solidFill>
                  <a:srgbClr val="0000FF"/>
                </a:solidFill>
              </a:rPr>
              <a:t>V</a:t>
            </a:r>
            <a:r>
              <a:rPr lang="de-DE" sz="1400" b="1" baseline="-25000">
                <a:solidFill>
                  <a:srgbClr val="0000FF"/>
                </a:solidFill>
              </a:rPr>
              <a:t>out</a:t>
            </a:r>
            <a:r>
              <a:rPr lang="de-DE" sz="1400" b="1">
                <a:solidFill>
                  <a:srgbClr val="0000FF"/>
                </a:solidFill>
              </a:rPr>
              <a:t> = </a:t>
            </a:r>
            <a:r>
              <a:rPr lang="de-DE" sz="1400" b="1" smtClean="0">
                <a:solidFill>
                  <a:srgbClr val="0000FF"/>
                </a:solidFill>
              </a:rPr>
              <a:t>1.2V</a:t>
            </a:r>
            <a:r>
              <a:rPr lang="de-DE" sz="1400" b="1" smtClean="0"/>
              <a:t>, fs = 1.3MHz</a:t>
            </a:r>
            <a:endParaRPr lang="de-DE" sz="1400" b="1"/>
          </a:p>
        </p:txBody>
      </p:sp>
      <p:pic>
        <p:nvPicPr>
          <p:cNvPr id="14" name="Picture 10" descr="AMIS2_V3_5_Rfreqto1MHz_withfa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1357298"/>
            <a:ext cx="4174521" cy="3000396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5173963" y="1357298"/>
            <a:ext cx="27517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de-DE" sz="1400" b="1" smtClean="0">
                <a:solidFill>
                  <a:prstClr val="black"/>
                </a:solidFill>
              </a:rPr>
              <a:t>AMIS2, </a:t>
            </a:r>
            <a:r>
              <a:rPr lang="de-DE" sz="1400" b="1" smtClean="0">
                <a:solidFill>
                  <a:srgbClr val="0000FF"/>
                </a:solidFill>
              </a:rPr>
              <a:t>V</a:t>
            </a:r>
            <a:r>
              <a:rPr lang="de-DE" sz="1400" b="1" baseline="-25000" smtClean="0">
                <a:solidFill>
                  <a:srgbClr val="0000FF"/>
                </a:solidFill>
              </a:rPr>
              <a:t>out</a:t>
            </a:r>
            <a:r>
              <a:rPr lang="de-DE" sz="1400" b="1" smtClean="0">
                <a:solidFill>
                  <a:srgbClr val="0000FF"/>
                </a:solidFill>
              </a:rPr>
              <a:t> </a:t>
            </a:r>
            <a:r>
              <a:rPr lang="de-DE" sz="1400" b="1" smtClean="0">
                <a:solidFill>
                  <a:srgbClr val="0000FF"/>
                </a:solidFill>
              </a:rPr>
              <a:t>= 3.3V</a:t>
            </a:r>
            <a:r>
              <a:rPr lang="de-DE" sz="1400" b="1" smtClean="0">
                <a:solidFill>
                  <a:prstClr val="black"/>
                </a:solidFill>
              </a:rPr>
              <a:t>, f = 1.3MHz</a:t>
            </a:r>
            <a:endParaRPr lang="de-DE" sz="1400" b="1">
              <a:solidFill>
                <a:prstClr val="black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7715272" y="1571612"/>
            <a:ext cx="1143008" cy="78581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3357554" y="1428736"/>
            <a:ext cx="1143008" cy="78581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7786710" y="1714488"/>
            <a:ext cx="87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/>
              <a:t>Phase-1</a:t>
            </a:r>
          </a:p>
          <a:p>
            <a:r>
              <a:rPr lang="de-DE" sz="1400" b="1" smtClean="0"/>
              <a:t>region</a:t>
            </a:r>
            <a:endParaRPr lang="de-DE" sz="1400" b="1"/>
          </a:p>
        </p:txBody>
      </p:sp>
      <p:sp>
        <p:nvSpPr>
          <p:cNvPr id="20" name="Textfeld 19"/>
          <p:cNvSpPr txBox="1"/>
          <p:nvPr/>
        </p:nvSpPr>
        <p:spPr>
          <a:xfrm>
            <a:off x="3428992" y="1571612"/>
            <a:ext cx="87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/>
              <a:t>Phase-2</a:t>
            </a:r>
          </a:p>
          <a:p>
            <a:r>
              <a:rPr lang="de-DE" sz="1400" b="1" smtClean="0"/>
              <a:t>region</a:t>
            </a:r>
            <a:endParaRPr lang="de-DE" sz="1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Klein\Pictures\SLHC\MiniPCB\DSCN4807.JPG"/>
          <p:cNvPicPr>
            <a:picLocks noChangeAspect="1" noChangeArrowheads="1"/>
          </p:cNvPicPr>
          <p:nvPr/>
        </p:nvPicPr>
        <p:blipFill>
          <a:blip r:embed="rId3" cstate="print"/>
          <a:srcRect l="31919" t="15617" r="16716" b="5991"/>
          <a:stretch>
            <a:fillRect/>
          </a:stretch>
        </p:blipFill>
        <p:spPr bwMode="auto">
          <a:xfrm>
            <a:off x="3929058" y="1643082"/>
            <a:ext cx="3143272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System Test Set-up</a:t>
            </a:r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20484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20485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AE7E20-6CBB-4B79-8765-34D1224CF091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de-DE" smtClean="0"/>
          </a:p>
        </p:txBody>
      </p:sp>
      <p:sp>
        <p:nvSpPr>
          <p:cNvPr id="20486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grpSp>
        <p:nvGrpSpPr>
          <p:cNvPr id="2" name="Gruppieren 8"/>
          <p:cNvGrpSpPr>
            <a:grpSpLocks/>
          </p:cNvGrpSpPr>
          <p:nvPr/>
        </p:nvGrpSpPr>
        <p:grpSpPr bwMode="auto">
          <a:xfrm>
            <a:off x="214313" y="1643082"/>
            <a:ext cx="3500437" cy="4500562"/>
            <a:chOff x="5429256" y="1357298"/>
            <a:chExt cx="3500462" cy="4500594"/>
          </a:xfrm>
        </p:grpSpPr>
        <p:pic>
          <p:nvPicPr>
            <p:cNvPr id="2152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9418" t="4153" r="6836" b="8624"/>
            <a:stretch>
              <a:fillRect/>
            </a:stretch>
          </p:blipFill>
          <p:spPr bwMode="auto">
            <a:xfrm>
              <a:off x="5429256" y="1357298"/>
              <a:ext cx="3500462" cy="4500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chteck 22"/>
            <p:cNvSpPr/>
            <p:nvPr/>
          </p:nvSpPr>
          <p:spPr>
            <a:xfrm>
              <a:off x="7858148" y="3786190"/>
              <a:ext cx="469903" cy="3381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600" b="1" ker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6.1</a:t>
              </a:r>
              <a:endParaRPr lang="de-DE" sz="1600" b="1" kern="0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  <p:sp>
          <p:nvSpPr>
            <p:cNvPr id="24" name="Rechteck 23"/>
            <p:cNvSpPr/>
            <p:nvPr/>
          </p:nvSpPr>
          <p:spPr>
            <a:xfrm>
              <a:off x="6143636" y="3714752"/>
              <a:ext cx="469903" cy="3381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600" b="1" ker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6.4</a:t>
              </a:r>
              <a:endParaRPr lang="de-DE" sz="1600" b="1" kern="0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  <p:sp>
          <p:nvSpPr>
            <p:cNvPr id="25" name="Rechteck 24"/>
            <p:cNvSpPr/>
            <p:nvPr/>
          </p:nvSpPr>
          <p:spPr>
            <a:xfrm>
              <a:off x="6750065" y="3714752"/>
              <a:ext cx="469903" cy="3381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600" b="1" ker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6.3</a:t>
              </a:r>
              <a:endParaRPr lang="de-DE" sz="1600" b="1" kern="0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  <p:sp>
          <p:nvSpPr>
            <p:cNvPr id="26" name="Rechteck 25"/>
            <p:cNvSpPr/>
            <p:nvPr/>
          </p:nvSpPr>
          <p:spPr>
            <a:xfrm>
              <a:off x="7286644" y="3714752"/>
              <a:ext cx="469903" cy="3381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600" b="1" ker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6.2</a:t>
              </a:r>
              <a:endParaRPr lang="de-DE" sz="1600" b="1" kern="0">
                <a:solidFill>
                  <a:srgbClr val="FFFF00"/>
                </a:solidFill>
                <a:latin typeface="+mn-lt"/>
                <a:cs typeface="+mn-cs"/>
              </a:endParaRPr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5500694" y="4630746"/>
              <a:ext cx="1277947" cy="30797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b="1" ker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Motherboard</a:t>
              </a:r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5464181" y="2590794"/>
              <a:ext cx="1516073" cy="30797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DE" sz="1400" b="1" kern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Ring 6 modules</a:t>
              </a:r>
            </a:p>
          </p:txBody>
        </p:sp>
      </p:grpSp>
      <p:sp>
        <p:nvSpPr>
          <p:cNvPr id="21512" name="Textfeld 28"/>
          <p:cNvSpPr txBox="1">
            <a:spLocks noChangeArrowheads="1"/>
          </p:cNvSpPr>
          <p:nvPr/>
        </p:nvSpPr>
        <p:spPr bwMode="auto">
          <a:xfrm>
            <a:off x="142875" y="1059404"/>
            <a:ext cx="87153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500"/>
              </a:spcBef>
            </a:pPr>
            <a:r>
              <a:rPr lang="de-DE" smtClean="0"/>
              <a:t>SLHC prototype modules not yet available </a:t>
            </a:r>
            <a:r>
              <a:rPr lang="de-DE" smtClean="0">
                <a:sym typeface="Symbol"/>
              </a:rPr>
              <a:t></a:t>
            </a:r>
            <a:r>
              <a:rPr lang="de-DE" smtClean="0"/>
              <a:t> existing strip hardware must be used  </a:t>
            </a:r>
            <a:endParaRPr lang="de-DE"/>
          </a:p>
        </p:txBody>
      </p:sp>
      <p:sp>
        <p:nvSpPr>
          <p:cNvPr id="30" name="Textfeld 29"/>
          <p:cNvSpPr txBox="1"/>
          <p:nvPr/>
        </p:nvSpPr>
        <p:spPr>
          <a:xfrm>
            <a:off x="269875" y="1643082"/>
            <a:ext cx="1130300" cy="338137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600" b="1" ker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TEC petal</a:t>
            </a:r>
          </a:p>
        </p:txBody>
      </p:sp>
      <p:sp>
        <p:nvSpPr>
          <p:cNvPr id="34" name="Textfeld 33"/>
          <p:cNvSpPr txBox="1">
            <a:spLocks noChangeArrowheads="1"/>
          </p:cNvSpPr>
          <p:nvPr/>
        </p:nvSpPr>
        <p:spPr bwMode="auto">
          <a:xfrm>
            <a:off x="7143768" y="3643314"/>
            <a:ext cx="1633781" cy="13542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solidFill>
                  <a:srgbClr val="FF3300"/>
                </a:solidFill>
              </a:rPr>
              <a:t>APV25 </a:t>
            </a:r>
            <a:r>
              <a:rPr lang="de-DE" b="1" smtClean="0">
                <a:solidFill>
                  <a:srgbClr val="FF3300"/>
                </a:solidFill>
              </a:rPr>
              <a:t>:</a:t>
            </a:r>
            <a:endParaRPr lang="de-DE" b="1">
              <a:solidFill>
                <a:srgbClr val="FF3300"/>
              </a:solidFill>
            </a:endParaRPr>
          </a:p>
          <a:p>
            <a:r>
              <a:rPr lang="de-DE" sz="1600" smtClean="0"/>
              <a:t>- </a:t>
            </a:r>
            <a:r>
              <a:rPr lang="de-DE" sz="1600">
                <a:sym typeface="Symbol" pitchFamily="18" charset="2"/>
              </a:rPr>
              <a:t></a:t>
            </a:r>
            <a:r>
              <a:rPr lang="de-DE" sz="1600"/>
              <a:t> = 50ns </a:t>
            </a:r>
          </a:p>
          <a:p>
            <a:r>
              <a:rPr lang="de-DE" sz="1600"/>
              <a:t>- 1.25V &amp; </a:t>
            </a:r>
            <a:r>
              <a:rPr lang="de-DE" sz="1600" smtClean="0"/>
              <a:t>2.50V</a:t>
            </a:r>
            <a:endParaRPr lang="de-DE" sz="1600"/>
          </a:p>
          <a:p>
            <a:r>
              <a:rPr lang="de-DE" sz="1600"/>
              <a:t>- I</a:t>
            </a:r>
            <a:r>
              <a:rPr lang="de-DE" sz="1600" baseline="-25000"/>
              <a:t>250</a:t>
            </a:r>
            <a:r>
              <a:rPr lang="de-DE" sz="1600"/>
              <a:t> = 0.12A, </a:t>
            </a:r>
            <a:r>
              <a:rPr lang="de-DE" sz="1600" smtClean="0"/>
              <a:t/>
            </a:r>
            <a:br>
              <a:rPr lang="de-DE" sz="1600" smtClean="0"/>
            </a:br>
            <a:r>
              <a:rPr lang="de-DE" sz="1600" smtClean="0"/>
              <a:t>  I</a:t>
            </a:r>
            <a:r>
              <a:rPr lang="de-DE" sz="1600" baseline="-25000" smtClean="0"/>
              <a:t>125</a:t>
            </a:r>
            <a:r>
              <a:rPr lang="de-DE" sz="1600" smtClean="0"/>
              <a:t> </a:t>
            </a:r>
            <a:r>
              <a:rPr lang="de-DE" sz="1600"/>
              <a:t>= 0.06A</a:t>
            </a:r>
          </a:p>
        </p:txBody>
      </p:sp>
      <p:sp>
        <p:nvSpPr>
          <p:cNvPr id="35" name="Rechteck 34"/>
          <p:cNvSpPr/>
          <p:nvPr/>
        </p:nvSpPr>
        <p:spPr>
          <a:xfrm>
            <a:off x="6301091" y="4130405"/>
            <a:ext cx="333375" cy="4286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6" name="Rechteck 35"/>
          <p:cNvSpPr/>
          <p:nvPr/>
        </p:nvSpPr>
        <p:spPr>
          <a:xfrm>
            <a:off x="2643188" y="3286144"/>
            <a:ext cx="785812" cy="4286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8" name="Gerade Verbindung mit Pfeil 37"/>
          <p:cNvCxnSpPr>
            <a:stCxn id="36" idx="3"/>
          </p:cNvCxnSpPr>
          <p:nvPr/>
        </p:nvCxnSpPr>
        <p:spPr>
          <a:xfrm flipV="1">
            <a:off x="3429000" y="3357562"/>
            <a:ext cx="714372" cy="142895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>
            <a:spLocks noChangeArrowheads="1"/>
          </p:cNvSpPr>
          <p:nvPr/>
        </p:nvSpPr>
        <p:spPr bwMode="auto">
          <a:xfrm>
            <a:off x="4014788" y="5362595"/>
            <a:ext cx="39147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de-DE"/>
              <a:t> Two DC-DC converters per module</a:t>
            </a:r>
          </a:p>
          <a:p>
            <a:pPr>
              <a:buFont typeface="Arial" charset="0"/>
              <a:buChar char="•"/>
            </a:pPr>
            <a:r>
              <a:rPr lang="de-DE"/>
              <a:t> Integrated via additional adapter</a:t>
            </a:r>
          </a:p>
          <a:p>
            <a:pPr>
              <a:buFont typeface="Arial" charset="0"/>
              <a:buChar char="•"/>
            </a:pPr>
            <a:r>
              <a:rPr lang="de-DE"/>
              <a:t> V</a:t>
            </a:r>
            <a:r>
              <a:rPr lang="de-DE" baseline="-25000"/>
              <a:t>in</a:t>
            </a:r>
            <a:r>
              <a:rPr lang="de-DE"/>
              <a:t> from </a:t>
            </a:r>
            <a:r>
              <a:rPr lang="de-DE" smtClean="0"/>
              <a:t>lab </a:t>
            </a:r>
            <a:r>
              <a:rPr lang="de-DE"/>
              <a:t>power supply</a:t>
            </a:r>
          </a:p>
        </p:txBody>
      </p:sp>
      <p:sp>
        <p:nvSpPr>
          <p:cNvPr id="40" name="Rechteck 39"/>
          <p:cNvSpPr/>
          <p:nvPr/>
        </p:nvSpPr>
        <p:spPr>
          <a:xfrm>
            <a:off x="4214819" y="1928832"/>
            <a:ext cx="1357313" cy="15716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Klein\SLHC\Talks\TWEPP09\Plots\KK_AC1AC2_sub0_ring6_ringPos4_noise_y_from_1_till_5.png"/>
          <p:cNvPicPr>
            <a:picLocks noChangeAspect="1" noChangeArrowheads="1"/>
          </p:cNvPicPr>
          <p:nvPr/>
        </p:nvPicPr>
        <p:blipFill>
          <a:blip r:embed="rId3" cstate="print"/>
          <a:srcRect t="5725"/>
          <a:stretch>
            <a:fillRect/>
          </a:stretch>
        </p:blipFill>
        <p:spPr bwMode="auto">
          <a:xfrm>
            <a:off x="285750" y="1071563"/>
            <a:ext cx="5160963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Silicon Strip Module Noise</a:t>
            </a:r>
          </a:p>
        </p:txBody>
      </p:sp>
      <p:sp>
        <p:nvSpPr>
          <p:cNvPr id="21508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21509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94812A-7077-4306-B18B-7FF1CBA27E0C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de-DE" smtClean="0"/>
          </a:p>
        </p:txBody>
      </p:sp>
      <p:sp>
        <p:nvSpPr>
          <p:cNvPr id="21510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22534" name="Textfeld 20"/>
          <p:cNvSpPr txBox="1">
            <a:spLocks noChangeArrowheads="1"/>
          </p:cNvSpPr>
          <p:nvPr/>
        </p:nvSpPr>
        <p:spPr bwMode="auto">
          <a:xfrm>
            <a:off x="7429500" y="1643063"/>
            <a:ext cx="1366838" cy="523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Conventional </a:t>
            </a:r>
          </a:p>
          <a:p>
            <a:r>
              <a:rPr lang="de-DE" sz="1400" b="1"/>
              <a:t>powering</a:t>
            </a:r>
          </a:p>
        </p:txBody>
      </p:sp>
      <p:sp>
        <p:nvSpPr>
          <p:cNvPr id="22537" name="Textfeld 27"/>
          <p:cNvSpPr txBox="1">
            <a:spLocks noChangeArrowheads="1"/>
          </p:cNvSpPr>
          <p:nvPr/>
        </p:nvSpPr>
        <p:spPr bwMode="auto">
          <a:xfrm>
            <a:off x="200908" y="4572008"/>
            <a:ext cx="8649419" cy="183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500"/>
              </a:spcBef>
            </a:pPr>
            <a:r>
              <a:rPr lang="de-DE" b="1" smtClean="0"/>
              <a:t>Observations:</a:t>
            </a:r>
          </a:p>
          <a:p>
            <a:pPr>
              <a:spcBef>
                <a:spcPts val="500"/>
              </a:spcBef>
              <a:buFont typeface="Wingdings" pitchFamily="2" charset="2"/>
              <a:buChar char="Ø"/>
            </a:pPr>
            <a:r>
              <a:rPr lang="de-DE" sz="1600" smtClean="0"/>
              <a:t> </a:t>
            </a:r>
            <a:r>
              <a:rPr lang="de-DE" sz="1700" smtClean="0"/>
              <a:t>Conductive </a:t>
            </a:r>
            <a:r>
              <a:rPr lang="de-DE" sz="1700"/>
              <a:t>Differential Mode </a:t>
            </a:r>
            <a:r>
              <a:rPr lang="de-DE" sz="1700" smtClean="0"/>
              <a:t>noise indeed increases module noise, visible mainly on </a:t>
            </a:r>
            <a:br>
              <a:rPr lang="de-DE" sz="1700" smtClean="0"/>
            </a:br>
            <a:r>
              <a:rPr lang="de-DE" sz="1700" smtClean="0"/>
              <a:t>    edge strips due to on-chip common mode subtraction</a:t>
            </a:r>
            <a:r>
              <a:rPr lang="de-DE" sz="1700"/>
              <a:t> </a:t>
            </a:r>
            <a:r>
              <a:rPr lang="de-DE" sz="1700" smtClean="0"/>
              <a:t>in APV25 (details in </a:t>
            </a:r>
            <a:r>
              <a:rPr lang="de-DE" sz="1700" smtClean="0"/>
              <a:t>back-up)</a:t>
            </a:r>
            <a:endParaRPr lang="de-DE" sz="1700" smtClean="0"/>
          </a:p>
          <a:p>
            <a:pPr>
              <a:spcBef>
                <a:spcPts val="500"/>
              </a:spcBef>
              <a:buFont typeface="Wingdings" pitchFamily="2" charset="2"/>
              <a:buChar char="Ø"/>
            </a:pPr>
            <a:r>
              <a:rPr lang="de-DE" sz="1700" smtClean="0"/>
              <a:t> Magnetic </a:t>
            </a:r>
            <a:r>
              <a:rPr lang="de-DE" sz="1700"/>
              <a:t>radiation from </a:t>
            </a:r>
            <a:r>
              <a:rPr lang="de-DE" sz="1700" smtClean="0"/>
              <a:t>inductor creates “</a:t>
            </a:r>
            <a:r>
              <a:rPr lang="de-DE" sz="1700"/>
              <a:t>wings</a:t>
            </a:r>
            <a:r>
              <a:rPr lang="de-DE" sz="1700" smtClean="0"/>
              <a:t>“</a:t>
            </a:r>
          </a:p>
          <a:p>
            <a:pPr>
              <a:spcBef>
                <a:spcPts val="500"/>
              </a:spcBef>
              <a:buFont typeface="Wingdings" pitchFamily="2" charset="2"/>
              <a:buChar char="Ø"/>
            </a:pPr>
            <a:r>
              <a:rPr lang="de-DE" sz="1700" smtClean="0"/>
              <a:t> Some aspects are special to todays CMS modules </a:t>
            </a:r>
            <a:r>
              <a:rPr lang="de-DE" sz="1400" smtClean="0"/>
              <a:t/>
            </a:r>
            <a:br>
              <a:rPr lang="de-DE" sz="1400" smtClean="0"/>
            </a:br>
            <a:r>
              <a:rPr lang="de-DE" sz="1400" smtClean="0"/>
              <a:t>  </a:t>
            </a:r>
            <a:r>
              <a:rPr lang="de-DE" sz="1400" smtClean="0"/>
              <a:t>  </a:t>
            </a:r>
            <a:r>
              <a:rPr lang="de-DE" sz="1500" smtClean="0"/>
              <a:t>(e.g. transistor of pre-amp referenced to 1.25V </a:t>
            </a:r>
            <a:r>
              <a:rPr lang="de-DE" sz="1500" smtClean="0">
                <a:sym typeface="Symbol"/>
              </a:rPr>
              <a:t></a:t>
            </a:r>
            <a:r>
              <a:rPr lang="de-DE" sz="1500" smtClean="0"/>
              <a:t> high sensitivity to ripple on 1.25V)  </a:t>
            </a:r>
            <a:endParaRPr lang="de-DE" sz="1500"/>
          </a:p>
        </p:txBody>
      </p:sp>
      <p:sp>
        <p:nvSpPr>
          <p:cNvPr id="32" name="Textfeld 31"/>
          <p:cNvSpPr txBox="1">
            <a:spLocks noChangeArrowheads="1"/>
          </p:cNvSpPr>
          <p:nvPr/>
        </p:nvSpPr>
        <p:spPr bwMode="auto">
          <a:xfrm>
            <a:off x="7072313" y="1571625"/>
            <a:ext cx="1955800" cy="9540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--- Conventional </a:t>
            </a:r>
          </a:p>
          <a:p>
            <a:r>
              <a:rPr lang="de-DE" sz="1400" b="1"/>
              <a:t>     powering</a:t>
            </a:r>
          </a:p>
          <a:p>
            <a:r>
              <a:rPr lang="de-DE" sz="1400" b="1">
                <a:solidFill>
                  <a:srgbClr val="FF3300"/>
                </a:solidFill>
              </a:rPr>
              <a:t>--- </a:t>
            </a:r>
            <a:r>
              <a:rPr lang="de-DE" sz="1400" b="1"/>
              <a:t>DC-DC converter </a:t>
            </a:r>
          </a:p>
          <a:p>
            <a:r>
              <a:rPr lang="de-DE" sz="1400" b="1"/>
              <a:t>    (AC1, 2008)</a:t>
            </a:r>
          </a:p>
        </p:txBody>
      </p:sp>
      <p:sp>
        <p:nvSpPr>
          <p:cNvPr id="33" name="Textfeld 32"/>
          <p:cNvSpPr txBox="1">
            <a:spLocks noChangeArrowheads="1"/>
          </p:cNvSpPr>
          <p:nvPr/>
        </p:nvSpPr>
        <p:spPr bwMode="auto">
          <a:xfrm>
            <a:off x="1928813" y="1500188"/>
            <a:ext cx="2930525" cy="523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---  Conventional powering</a:t>
            </a:r>
          </a:p>
          <a:p>
            <a:r>
              <a:rPr lang="de-DE" sz="1400" b="1">
                <a:solidFill>
                  <a:srgbClr val="FF3300"/>
                </a:solidFill>
              </a:rPr>
              <a:t>---  </a:t>
            </a:r>
            <a:r>
              <a:rPr lang="de-DE" sz="1400" b="1"/>
              <a:t>DC-DC converter (AC1, 2008)</a:t>
            </a:r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1927225" y="1285860"/>
            <a:ext cx="2930610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---  Conventional powering</a:t>
            </a:r>
          </a:p>
          <a:p>
            <a:r>
              <a:rPr lang="de-DE" sz="1400" b="1">
                <a:solidFill>
                  <a:srgbClr val="FF3300"/>
                </a:solidFill>
              </a:rPr>
              <a:t>---  </a:t>
            </a:r>
            <a:r>
              <a:rPr lang="de-DE" sz="1400" b="1"/>
              <a:t>DC-DC converter (AC1, 2008)</a:t>
            </a:r>
          </a:p>
          <a:p>
            <a:r>
              <a:rPr lang="de-DE" sz="1400" b="1">
                <a:solidFill>
                  <a:srgbClr val="0000FF"/>
                </a:solidFill>
              </a:rPr>
              <a:t>---</a:t>
            </a:r>
            <a:r>
              <a:rPr lang="de-DE" sz="1400" b="1">
                <a:solidFill>
                  <a:srgbClr val="FF3300"/>
                </a:solidFill>
              </a:rPr>
              <a:t>  </a:t>
            </a:r>
            <a:r>
              <a:rPr lang="de-DE" sz="1400" b="1"/>
              <a:t>DC-DC converter (AC2, 2009</a:t>
            </a:r>
            <a:r>
              <a:rPr lang="de-DE" sz="1400" b="1" smtClean="0"/>
              <a:t>)</a:t>
            </a:r>
          </a:p>
          <a:p>
            <a:r>
              <a:rPr lang="de-DE" sz="1400" b="1" smtClean="0"/>
              <a:t>      both with Enpirion chip</a:t>
            </a:r>
            <a:endParaRPr lang="de-DE" sz="1400" b="1"/>
          </a:p>
        </p:txBody>
      </p:sp>
      <p:pic>
        <p:nvPicPr>
          <p:cNvPr id="58373" name="Picture 5" descr="C:\Users\Klein\SLHC\Talks\TWEPP09\Plots\KK_AC1AC2_sub0_ring6_ringPos4_noise_x_from_1_till_10_y_from_0_till_50.png"/>
          <p:cNvPicPr>
            <a:picLocks noChangeAspect="1" noChangeArrowheads="1"/>
          </p:cNvPicPr>
          <p:nvPr/>
        </p:nvPicPr>
        <p:blipFill>
          <a:blip r:embed="rId4" cstate="print"/>
          <a:srcRect t="7692" r="44135"/>
          <a:stretch>
            <a:fillRect/>
          </a:stretch>
        </p:blipFill>
        <p:spPr bwMode="auto">
          <a:xfrm>
            <a:off x="5857875" y="1143000"/>
            <a:ext cx="286067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Gerade Verbindung mit Pfeil 26"/>
          <p:cNvCxnSpPr/>
          <p:nvPr/>
        </p:nvCxnSpPr>
        <p:spPr>
          <a:xfrm flipV="1">
            <a:off x="5072063" y="2928938"/>
            <a:ext cx="714375" cy="365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44" name="Textfeld 19"/>
          <p:cNvSpPr txBox="1">
            <a:spLocks noChangeArrowheads="1"/>
          </p:cNvSpPr>
          <p:nvPr/>
        </p:nvSpPr>
        <p:spPr bwMode="auto">
          <a:xfrm>
            <a:off x="6500813" y="1214438"/>
            <a:ext cx="23987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Zoom onto edge channels</a:t>
            </a:r>
          </a:p>
        </p:txBody>
      </p:sp>
      <p:sp>
        <p:nvSpPr>
          <p:cNvPr id="31" name="Textfeld 30"/>
          <p:cNvSpPr txBox="1">
            <a:spLocks noChangeArrowheads="1"/>
          </p:cNvSpPr>
          <p:nvPr/>
        </p:nvSpPr>
        <p:spPr bwMode="auto">
          <a:xfrm>
            <a:off x="7123113" y="1544638"/>
            <a:ext cx="1906587" cy="1384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/>
              <a:t>--- Conventional </a:t>
            </a:r>
          </a:p>
          <a:p>
            <a:r>
              <a:rPr lang="de-DE" sz="1400" b="1"/>
              <a:t>     powering</a:t>
            </a:r>
          </a:p>
          <a:p>
            <a:r>
              <a:rPr lang="de-DE" sz="1400" b="1">
                <a:solidFill>
                  <a:srgbClr val="FF3300"/>
                </a:solidFill>
              </a:rPr>
              <a:t>--- </a:t>
            </a:r>
            <a:r>
              <a:rPr lang="de-DE" sz="1400" b="1"/>
              <a:t>DC-DC converter </a:t>
            </a:r>
          </a:p>
          <a:p>
            <a:r>
              <a:rPr lang="de-DE" sz="1400" b="1"/>
              <a:t>    (AC1, 2008)</a:t>
            </a:r>
          </a:p>
          <a:p>
            <a:r>
              <a:rPr lang="de-DE" sz="1400" b="1">
                <a:solidFill>
                  <a:srgbClr val="0000FF"/>
                </a:solidFill>
              </a:rPr>
              <a:t>---</a:t>
            </a:r>
            <a:r>
              <a:rPr lang="de-DE" sz="1400" b="1">
                <a:solidFill>
                  <a:srgbClr val="FF3300"/>
                </a:solidFill>
              </a:rPr>
              <a:t> </a:t>
            </a:r>
            <a:r>
              <a:rPr lang="de-DE" sz="1400" b="1"/>
              <a:t>DC-DC converter </a:t>
            </a:r>
          </a:p>
          <a:p>
            <a:r>
              <a:rPr lang="de-DE" sz="1400" b="1"/>
              <a:t>    (AC2, 2009)</a:t>
            </a:r>
          </a:p>
        </p:txBody>
      </p:sp>
      <p:sp>
        <p:nvSpPr>
          <p:cNvPr id="30" name="Ellipse 29"/>
          <p:cNvSpPr/>
          <p:nvPr/>
        </p:nvSpPr>
        <p:spPr>
          <a:xfrm>
            <a:off x="4714875" y="2000250"/>
            <a:ext cx="357188" cy="17145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5884668" y="4572008"/>
            <a:ext cx="2616422" cy="29238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de-DE" sz="1300" b="1" smtClean="0"/>
              <a:t>K. Klein et al., TWEPP-08 &amp; -09</a:t>
            </a:r>
            <a:endParaRPr lang="de-DE" sz="13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C:\Users\Klein\SLHC\Plots\KK_T2_VoltageScan_2\KK_T2_VoltageScan_2_sub0_ring6_ringPos4_mea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" y="3500438"/>
            <a:ext cx="5720945" cy="2714644"/>
          </a:xfrm>
          <a:prstGeom prst="rect">
            <a:avLst/>
          </a:prstGeom>
          <a:noFill/>
        </p:spPr>
      </p:pic>
      <p:sp>
        <p:nvSpPr>
          <p:cNvPr id="23555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Conductive Noise Filters</a:t>
            </a:r>
          </a:p>
        </p:txBody>
      </p:sp>
      <p:sp>
        <p:nvSpPr>
          <p:cNvPr id="25603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25604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2F2664-00C0-4337-AD6F-82278E0AC0CA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de-DE" smtClean="0"/>
          </a:p>
        </p:txBody>
      </p:sp>
      <p:sp>
        <p:nvSpPr>
          <p:cNvPr id="25605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23559" name="Text Box 69"/>
          <p:cNvSpPr txBox="1">
            <a:spLocks noChangeArrowheads="1"/>
          </p:cNvSpPr>
          <p:nvPr/>
        </p:nvSpPr>
        <p:spPr bwMode="auto">
          <a:xfrm>
            <a:off x="2643174" y="1714488"/>
            <a:ext cx="295946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07988"/>
            <a:r>
              <a:rPr lang="de-DE" sz="1600" smtClean="0"/>
              <a:t>e.g. L1 </a:t>
            </a:r>
            <a:r>
              <a:rPr lang="de-DE" sz="1600"/>
              <a:t>= </a:t>
            </a:r>
            <a:r>
              <a:rPr lang="de-DE" sz="1600" smtClean="0"/>
              <a:t>2.55nH  </a:t>
            </a:r>
            <a:r>
              <a:rPr lang="de-DE" sz="1600">
                <a:sym typeface="Symbol" pitchFamily="18" charset="2"/>
              </a:rPr>
              <a:t>(R</a:t>
            </a:r>
            <a:r>
              <a:rPr lang="de-DE" sz="1600" baseline="-25000">
                <a:sym typeface="Symbol" pitchFamily="18" charset="2"/>
              </a:rPr>
              <a:t>DC </a:t>
            </a:r>
            <a:r>
              <a:rPr lang="de-DE" sz="1600">
                <a:sym typeface="Symbol" pitchFamily="18" charset="2"/>
              </a:rPr>
              <a:t>≤ 5m</a:t>
            </a:r>
            <a:r>
              <a:rPr lang="de-DE" sz="1600" smtClean="0">
                <a:sym typeface="Symbol" pitchFamily="18" charset="2"/>
              </a:rPr>
              <a:t>)</a:t>
            </a:r>
          </a:p>
          <a:p>
            <a:pPr defTabSz="407988"/>
            <a:r>
              <a:rPr lang="de-DE" sz="1600" smtClean="0">
                <a:sym typeface="Symbol" pitchFamily="18" charset="2"/>
              </a:rPr>
              <a:t>       </a:t>
            </a:r>
            <a:r>
              <a:rPr lang="de-DE" sz="1600" smtClean="0">
                <a:solidFill>
                  <a:srgbClr val="000000"/>
                </a:solidFill>
              </a:rPr>
              <a:t>C = 2.2µF </a:t>
            </a:r>
            <a:r>
              <a:rPr lang="de-DE" sz="1600" smtClean="0">
                <a:solidFill>
                  <a:srgbClr val="000000"/>
                </a:solidFill>
                <a:sym typeface="Symbol"/>
              </a:rPr>
              <a:t> </a:t>
            </a:r>
            <a:r>
              <a:rPr lang="de-DE" sz="1600" smtClean="0">
                <a:solidFill>
                  <a:srgbClr val="000000"/>
                </a:solidFill>
              </a:rPr>
              <a:t>f</a:t>
            </a:r>
            <a:r>
              <a:rPr lang="de-DE" sz="1600" baseline="-25000" smtClean="0">
                <a:solidFill>
                  <a:srgbClr val="000000"/>
                </a:solidFill>
              </a:rPr>
              <a:t>cut  </a:t>
            </a:r>
            <a:r>
              <a:rPr lang="de-DE" sz="1600" smtClean="0">
                <a:solidFill>
                  <a:srgbClr val="000000"/>
                </a:solidFill>
                <a:sym typeface="Symbol" pitchFamily="18" charset="2"/>
              </a:rPr>
              <a:t> 3MHz</a:t>
            </a:r>
            <a:endParaRPr lang="de-DE" sz="1600" smtClean="0">
              <a:sym typeface="Symbol" pitchFamily="18" charset="2"/>
            </a:endParaRPr>
          </a:p>
          <a:p>
            <a:pPr defTabSz="407988"/>
            <a:endParaRPr lang="de-DE" sz="1600" smtClean="0">
              <a:sym typeface="Symbol" pitchFamily="18" charset="2"/>
            </a:endParaRPr>
          </a:p>
          <a:p>
            <a:pPr defTabSz="407988"/>
            <a:r>
              <a:rPr lang="de-DE" sz="1600" smtClean="0">
                <a:sym typeface="Symbol" pitchFamily="18" charset="2"/>
              </a:rPr>
              <a:t>Efficiency loss &lt; 1%        </a:t>
            </a:r>
            <a:endParaRPr lang="de-DE" sz="1600">
              <a:sym typeface="Symbol" pitchFamily="18" charset="2"/>
            </a:endParaRPr>
          </a:p>
        </p:txBody>
      </p:sp>
      <p:grpSp>
        <p:nvGrpSpPr>
          <p:cNvPr id="2" name="Gruppieren 21"/>
          <p:cNvGrpSpPr>
            <a:grpSpLocks/>
          </p:cNvGrpSpPr>
          <p:nvPr/>
        </p:nvGrpSpPr>
        <p:grpSpPr bwMode="auto">
          <a:xfrm>
            <a:off x="357188" y="1497013"/>
            <a:ext cx="2265362" cy="1431925"/>
            <a:chOff x="234308" y="2354034"/>
            <a:chExt cx="2265990" cy="1432156"/>
          </a:xfrm>
        </p:grpSpPr>
        <p:pic>
          <p:nvPicPr>
            <p:cNvPr id="2357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4308" y="2354034"/>
              <a:ext cx="2265990" cy="1432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Rechteck 33"/>
            <p:cNvSpPr/>
            <p:nvPr/>
          </p:nvSpPr>
          <p:spPr>
            <a:xfrm>
              <a:off x="1142610" y="2714454"/>
              <a:ext cx="285829" cy="142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5" name="Rechteck 34"/>
            <p:cNvSpPr/>
            <p:nvPr/>
          </p:nvSpPr>
          <p:spPr>
            <a:xfrm>
              <a:off x="756740" y="3286046"/>
              <a:ext cx="285829" cy="142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1928640" y="3286046"/>
              <a:ext cx="285829" cy="142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/>
            </a:p>
          </p:txBody>
        </p:sp>
      </p:grpSp>
      <p:sp>
        <p:nvSpPr>
          <p:cNvPr id="23562" name="Textfeld 37"/>
          <p:cNvSpPr txBox="1">
            <a:spLocks noChangeArrowheads="1"/>
          </p:cNvSpPr>
          <p:nvPr/>
        </p:nvSpPr>
        <p:spPr bwMode="auto">
          <a:xfrm>
            <a:off x="214313" y="1071563"/>
            <a:ext cx="1939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Passive </a:t>
            </a:r>
            <a:r>
              <a:rPr lang="de-DE" b="1">
                <a:sym typeface="Symbol" pitchFamily="18" charset="2"/>
              </a:rPr>
              <a:t></a:t>
            </a:r>
            <a:r>
              <a:rPr lang="de-DE" b="1"/>
              <a:t>-filters</a:t>
            </a:r>
            <a:endParaRPr lang="de-DE"/>
          </a:p>
        </p:txBody>
      </p:sp>
      <p:pic>
        <p:nvPicPr>
          <p:cNvPr id="23563" name="Picture 4"/>
          <p:cNvPicPr>
            <a:picLocks noChangeAspect="1" noChangeArrowheads="1"/>
          </p:cNvPicPr>
          <p:nvPr/>
        </p:nvPicPr>
        <p:blipFill>
          <a:blip r:embed="rId6" cstate="print"/>
          <a:srcRect t="12241" b="22121"/>
          <a:stretch>
            <a:fillRect/>
          </a:stretch>
        </p:blipFill>
        <p:spPr bwMode="auto">
          <a:xfrm>
            <a:off x="5715008" y="1285870"/>
            <a:ext cx="3071812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feld 38"/>
          <p:cNvSpPr txBox="1"/>
          <p:nvPr/>
        </p:nvSpPr>
        <p:spPr>
          <a:xfrm>
            <a:off x="5643570" y="4857760"/>
            <a:ext cx="3222357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sz="1600" b="1" smtClean="0"/>
              <a:t>With commercial chip and </a:t>
            </a:r>
            <a:br>
              <a:rPr lang="de-DE" sz="1600" b="1" smtClean="0"/>
            </a:br>
            <a:r>
              <a:rPr lang="de-DE" sz="1600" b="1" smtClean="0"/>
              <a:t>pi-filter we observe no </a:t>
            </a:r>
            <a:br>
              <a:rPr lang="de-DE" sz="1600" b="1" smtClean="0"/>
            </a:br>
            <a:r>
              <a:rPr lang="de-DE" sz="1600" b="1" smtClean="0"/>
              <a:t>significant extra noise for r </a:t>
            </a:r>
            <a:r>
              <a:rPr lang="de-DE" sz="1600" b="1" smtClean="0">
                <a:sym typeface="Symbol"/>
              </a:rPr>
              <a:t></a:t>
            </a:r>
            <a:r>
              <a:rPr lang="de-DE" sz="1600" b="1" smtClean="0"/>
              <a:t> 5 </a:t>
            </a:r>
            <a:endParaRPr lang="de-DE" sz="1600" b="1" smtClean="0"/>
          </a:p>
        </p:txBody>
      </p:sp>
      <p:sp>
        <p:nvSpPr>
          <p:cNvPr id="22" name="Textfeld 21"/>
          <p:cNvSpPr txBox="1"/>
          <p:nvPr/>
        </p:nvSpPr>
        <p:spPr>
          <a:xfrm>
            <a:off x="2795552" y="3478413"/>
            <a:ext cx="177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/>
              <a:t>Enpirion converter</a:t>
            </a:r>
            <a:endParaRPr lang="de-DE" sz="1400" b="1"/>
          </a:p>
        </p:txBody>
      </p:sp>
      <p:sp>
        <p:nvSpPr>
          <p:cNvPr id="20" name="Ellipse 19"/>
          <p:cNvSpPr/>
          <p:nvPr/>
        </p:nvSpPr>
        <p:spPr>
          <a:xfrm>
            <a:off x="5715008" y="1857364"/>
            <a:ext cx="1285884" cy="785818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21" name="Objekt 20"/>
          <p:cNvGraphicFramePr>
            <a:graphicFrameLocks noChangeAspect="1"/>
          </p:cNvGraphicFramePr>
          <p:nvPr/>
        </p:nvGraphicFramePr>
        <p:xfrm>
          <a:off x="5429256" y="3714751"/>
          <a:ext cx="1761106" cy="500067"/>
        </p:xfrm>
        <a:graphic>
          <a:graphicData uri="http://schemas.openxmlformats.org/presentationml/2006/ole">
            <p:oleObj spid="_x0000_s180227" name="Formel" r:id="rId7" imgW="1028520" imgH="29196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z="2600" smtClean="0">
                <a:latin typeface="Arial" charset="0"/>
                <a:cs typeface="Arial" charset="0"/>
              </a:rPr>
              <a:t>AMIS2 Noise Behaviour</a:t>
            </a:r>
            <a:endParaRPr lang="de-DE" sz="2600" smtClean="0">
              <a:latin typeface="Arial" charset="0"/>
              <a:cs typeface="Arial" charset="0"/>
            </a:endParaRP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497758-9F9C-4DB4-8357-C5BA5C2FE0C8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de-DE" smtClean="0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pic>
        <p:nvPicPr>
          <p:cNvPr id="9" name="Picture 2" descr="C:\Users\Klein\SLHC\Plots\KK_AMIS2_V1_VoltageScan\KK_AMIS2_V1_VoltageScan_sub0_ring6_ringPos4_mean.png"/>
          <p:cNvPicPr>
            <a:picLocks noChangeAspect="1" noChangeArrowheads="1"/>
          </p:cNvPicPr>
          <p:nvPr/>
        </p:nvPicPr>
        <p:blipFill>
          <a:blip r:embed="rId4" cstate="print"/>
          <a:srcRect t="5296" r="5290"/>
          <a:stretch>
            <a:fillRect/>
          </a:stretch>
        </p:blipFill>
        <p:spPr bwMode="auto">
          <a:xfrm>
            <a:off x="285720" y="3714752"/>
            <a:ext cx="3786214" cy="2746684"/>
          </a:xfrm>
          <a:prstGeom prst="rect">
            <a:avLst/>
          </a:prstGeom>
          <a:noFill/>
        </p:spPr>
      </p:pic>
      <p:pic>
        <p:nvPicPr>
          <p:cNvPr id="59" name="Grafik 58" descr="KK_AMIS2_FrequencyScan_both_sub0_ring6_ringPos4_mean.png"/>
          <p:cNvPicPr>
            <a:picLocks noChangeAspect="1"/>
          </p:cNvPicPr>
          <p:nvPr/>
        </p:nvPicPr>
        <p:blipFill>
          <a:blip r:embed="rId5" cstate="print"/>
          <a:srcRect t="7241" r="3691"/>
          <a:stretch>
            <a:fillRect/>
          </a:stretch>
        </p:blipFill>
        <p:spPr>
          <a:xfrm>
            <a:off x="5000628" y="3786190"/>
            <a:ext cx="3929090" cy="2745436"/>
          </a:xfrm>
          <a:prstGeom prst="rect">
            <a:avLst/>
          </a:prstGeom>
        </p:spPr>
      </p:pic>
      <p:sp>
        <p:nvSpPr>
          <p:cNvPr id="24" name="Textfeld 16"/>
          <p:cNvSpPr txBox="1">
            <a:spLocks noChangeArrowheads="1"/>
          </p:cNvSpPr>
          <p:nvPr/>
        </p:nvSpPr>
        <p:spPr bwMode="auto">
          <a:xfrm>
            <a:off x="285720" y="1214422"/>
            <a:ext cx="8305479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800"/>
              </a:spcBef>
              <a:buFont typeface="Arial" pitchFamily="34" charset="0"/>
              <a:buChar char="•"/>
            </a:pPr>
            <a:r>
              <a:rPr lang="de-DE" smtClean="0"/>
              <a:t> Noise of prototypes has been studied in system test with current strip </a:t>
            </a:r>
            <a:r>
              <a:rPr lang="de-DE" smtClean="0"/>
              <a:t>modules</a:t>
            </a:r>
            <a:endParaRPr lang="de-DE" smtClean="0"/>
          </a:p>
          <a:p>
            <a:pPr>
              <a:spcBef>
                <a:spcPts val="800"/>
              </a:spcBef>
            </a:pPr>
            <a:r>
              <a:rPr lang="de-DE" smtClean="0"/>
              <a:t>  </a:t>
            </a:r>
            <a:r>
              <a:rPr lang="de-DE" smtClean="0">
                <a:sym typeface="Symbol"/>
              </a:rPr>
              <a:t> </a:t>
            </a:r>
            <a:r>
              <a:rPr lang="de-DE" smtClean="0"/>
              <a:t>Significant conductive and magnetic noise effects</a:t>
            </a:r>
          </a:p>
          <a:p>
            <a:pPr>
              <a:spcBef>
                <a:spcPts val="800"/>
              </a:spcBef>
            </a:pPr>
            <a:r>
              <a:rPr lang="de-DE" smtClean="0">
                <a:sym typeface="Symbol"/>
              </a:rPr>
              <a:t> </a:t>
            </a:r>
            <a:r>
              <a:rPr lang="de-DE" smtClean="0">
                <a:sym typeface="Symbol"/>
              </a:rPr>
              <a:t> </a:t>
            </a:r>
            <a:r>
              <a:rPr lang="de-DE" smtClean="0">
                <a:sym typeface="Symbol"/>
              </a:rPr>
              <a:t> </a:t>
            </a:r>
            <a:r>
              <a:rPr lang="de-DE" smtClean="0"/>
              <a:t>Noise </a:t>
            </a:r>
            <a:r>
              <a:rPr lang="de-DE" smtClean="0"/>
              <a:t>increases with conversion </a:t>
            </a:r>
            <a:r>
              <a:rPr lang="de-DE" smtClean="0"/>
              <a:t>ratio</a:t>
            </a:r>
            <a:endParaRPr lang="de-DE" smtClean="0"/>
          </a:p>
          <a:p>
            <a:pPr>
              <a:spcBef>
                <a:spcPts val="800"/>
              </a:spcBef>
            </a:pPr>
            <a:r>
              <a:rPr lang="de-DE" smtClean="0"/>
              <a:t>  </a:t>
            </a:r>
            <a:r>
              <a:rPr lang="de-DE" smtClean="0">
                <a:sym typeface="Symbol"/>
              </a:rPr>
              <a:t></a:t>
            </a:r>
            <a:r>
              <a:rPr lang="de-DE" smtClean="0"/>
              <a:t> Noise increases for lower switching frequency (as required for efficiency</a:t>
            </a:r>
            <a:r>
              <a:rPr lang="de-DE" smtClean="0"/>
              <a:t>)</a:t>
            </a:r>
            <a:endParaRPr lang="de-DE" smtClean="0"/>
          </a:p>
        </p:txBody>
      </p:sp>
      <p:graphicFrame>
        <p:nvGraphicFramePr>
          <p:cNvPr id="178179" name="Object 3"/>
          <p:cNvGraphicFramePr>
            <a:graphicFrameLocks noChangeAspect="1"/>
          </p:cNvGraphicFramePr>
          <p:nvPr/>
        </p:nvGraphicFramePr>
        <p:xfrm>
          <a:off x="714375" y="2857496"/>
          <a:ext cx="2428875" cy="682625"/>
        </p:xfrm>
        <a:graphic>
          <a:graphicData uri="http://schemas.openxmlformats.org/presentationml/2006/ole">
            <p:oleObj spid="_x0000_s178179" name="Formel" r:id="rId6" imgW="1536480" imgH="43164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AMIS2 Noise Behaviour</a:t>
            </a:r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34819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34820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709F09-53EC-434E-B973-E9DA4698E278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de-DE" smtClean="0"/>
          </a:p>
        </p:txBody>
      </p:sp>
      <p:sp>
        <p:nvSpPr>
          <p:cNvPr id="34821" name="Fußzeilenplatzhalter 15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22" name="Textfeld 16"/>
          <p:cNvSpPr txBox="1">
            <a:spLocks noChangeArrowheads="1"/>
          </p:cNvSpPr>
          <p:nvPr/>
        </p:nvSpPr>
        <p:spPr bwMode="auto">
          <a:xfrm>
            <a:off x="214282" y="5000636"/>
            <a:ext cx="7664342" cy="1328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AMIS2 </a:t>
            </a:r>
            <a:r>
              <a:rPr lang="de-DE" smtClean="0"/>
              <a:t>board adds no extra noise for conversion ratio of 2-3, 4MHz and </a:t>
            </a:r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 external </a:t>
            </a:r>
            <a:r>
              <a:rPr lang="de-DE" smtClean="0"/>
              <a:t>pi-filter – </a:t>
            </a:r>
            <a:r>
              <a:rPr lang="de-DE" smtClean="0"/>
              <a:t> </a:t>
            </a:r>
            <a:r>
              <a:rPr lang="de-DE" smtClean="0"/>
              <a:t>just as Enpirion converter</a:t>
            </a:r>
            <a:r>
              <a:rPr lang="de-DE" smtClean="0"/>
              <a:t>!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</a:t>
            </a:r>
            <a:r>
              <a:rPr lang="de-DE" smtClean="0"/>
              <a:t>On-board pi-filters work not as well as external pi-filters</a:t>
            </a:r>
            <a:endParaRPr lang="de-DE" smtClean="0"/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</a:t>
            </a:r>
            <a:r>
              <a:rPr lang="de-DE" smtClean="0"/>
              <a:t>Further </a:t>
            </a:r>
            <a:r>
              <a:rPr lang="de-DE" smtClean="0"/>
              <a:t>R&amp;D </a:t>
            </a:r>
            <a:r>
              <a:rPr lang="de-DE" smtClean="0"/>
              <a:t>required</a:t>
            </a:r>
            <a:endParaRPr lang="de-DE" smtClean="0"/>
          </a:p>
        </p:txBody>
      </p:sp>
      <p:pic>
        <p:nvPicPr>
          <p:cNvPr id="1026" name="Picture 2" descr="C:\Users\Klein\SLHC\Plots\KK_AMIS2_AC2Parameters_ForJan\KK_AMIS2_AC2Parameters_ForJan_sub0_ring6_ringPos4_mea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5892" y="1000107"/>
            <a:ext cx="5182124" cy="3759581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5462106" y="2403455"/>
            <a:ext cx="1824538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0000FF"/>
                </a:solidFill>
              </a:rPr>
              <a:t>With commercial </a:t>
            </a:r>
          </a:p>
          <a:p>
            <a:r>
              <a:rPr lang="de-DE" sz="1400" b="1" smtClean="0">
                <a:solidFill>
                  <a:srgbClr val="0000FF"/>
                </a:solidFill>
              </a:rPr>
              <a:t>converter</a:t>
            </a:r>
          </a:p>
          <a:p>
            <a:r>
              <a:rPr lang="de-DE" sz="1400" b="1" smtClean="0">
                <a:solidFill>
                  <a:srgbClr val="0000FF"/>
                </a:solidFill>
              </a:rPr>
              <a:t>5.5V, 4MHz, </a:t>
            </a:r>
          </a:p>
          <a:p>
            <a:r>
              <a:rPr lang="de-DE" sz="1400" b="1" smtClean="0">
                <a:solidFill>
                  <a:srgbClr val="0000FF"/>
                </a:solidFill>
              </a:rPr>
              <a:t>external noise filter</a:t>
            </a:r>
            <a:endParaRPr lang="de-DE" sz="1400" b="1">
              <a:solidFill>
                <a:srgbClr val="0000FF"/>
              </a:solidFill>
            </a:endParaRPr>
          </a:p>
        </p:txBody>
      </p:sp>
      <p:cxnSp>
        <p:nvCxnSpPr>
          <p:cNvPr id="12" name="Gerade Verbindung mit Pfeil 11"/>
          <p:cNvCxnSpPr/>
          <p:nvPr/>
        </p:nvCxnSpPr>
        <p:spPr>
          <a:xfrm rot="5400000">
            <a:off x="5928528" y="3500438"/>
            <a:ext cx="285752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Study of </a:t>
            </a:r>
            <a:r>
              <a:rPr lang="de-DE" smtClean="0">
                <a:latin typeface="Arial" charset="0"/>
                <a:cs typeface="Arial" charset="0"/>
              </a:rPr>
              <a:t>Coupling Mechanisms</a:t>
            </a:r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34819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34820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709F09-53EC-434E-B973-E9DA4698E278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de-DE" smtClean="0"/>
          </a:p>
        </p:txBody>
      </p:sp>
      <p:sp>
        <p:nvSpPr>
          <p:cNvPr id="34821" name="Fußzeilenplatzhalter 15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pic>
        <p:nvPicPr>
          <p:cNvPr id="179202" name="Picture 2" descr="C:\Users\Klein\SLHC\Talks\CEC\Zeuthen_18052010\setup.jpg"/>
          <p:cNvPicPr>
            <a:picLocks noChangeAspect="1" noChangeArrowheads="1"/>
          </p:cNvPicPr>
          <p:nvPr/>
        </p:nvPicPr>
        <p:blipFill>
          <a:blip r:embed="rId3" cstate="print"/>
          <a:srcRect l="19292" r="30435" b="51357"/>
          <a:stretch>
            <a:fillRect/>
          </a:stretch>
        </p:blipFill>
        <p:spPr bwMode="auto">
          <a:xfrm>
            <a:off x="88928" y="3571876"/>
            <a:ext cx="3640678" cy="2643206"/>
          </a:xfrm>
          <a:prstGeom prst="rect">
            <a:avLst/>
          </a:prstGeom>
          <a:noFill/>
        </p:spPr>
      </p:pic>
      <p:sp>
        <p:nvSpPr>
          <p:cNvPr id="14" name="Textfeld 13"/>
          <p:cNvSpPr txBox="1"/>
          <p:nvPr/>
        </p:nvSpPr>
        <p:spPr>
          <a:xfrm>
            <a:off x="214282" y="1071546"/>
            <a:ext cx="6997428" cy="1669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Small B-field probe operated from sinus-wave generator</a:t>
            </a:r>
            <a:endParaRPr lang="de-DE" smtClean="0"/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Scanning table set-up to move B-field emitter across strip module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</a:t>
            </a:r>
            <a:r>
              <a:rPr lang="de-DE" smtClean="0"/>
              <a:t>Most sensitive region: pitch adapter</a:t>
            </a:r>
            <a:r>
              <a:rPr lang="de-DE" smtClean="0"/>
              <a:t>!</a:t>
            </a:r>
            <a:r>
              <a:rPr lang="de-DE" smtClean="0"/>
              <a:t> 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</a:t>
            </a:r>
            <a:r>
              <a:rPr lang="de-DE" smtClean="0"/>
              <a:t>Theory: B</a:t>
            </a:r>
            <a:r>
              <a:rPr lang="de-DE" baseline="-25000" smtClean="0"/>
              <a:t>z</a:t>
            </a:r>
            <a:r>
              <a:rPr lang="de-DE" smtClean="0"/>
              <a:t> </a:t>
            </a:r>
            <a:r>
              <a:rPr lang="de-DE" smtClean="0"/>
              <a:t>couples into loops formed by pairs of strips</a:t>
            </a:r>
            <a:br>
              <a:rPr lang="de-DE" smtClean="0"/>
            </a:br>
            <a:r>
              <a:rPr lang="de-DE" smtClean="0"/>
              <a:t>  </a:t>
            </a:r>
            <a:r>
              <a:rPr lang="de-DE" smtClean="0"/>
              <a:t>(closed via capacitive </a:t>
            </a:r>
            <a:r>
              <a:rPr lang="de-DE" smtClean="0"/>
              <a:t>coupling to backplane)</a:t>
            </a:r>
            <a:endParaRPr lang="de-DE"/>
          </a:p>
        </p:txBody>
      </p:sp>
      <p:pic>
        <p:nvPicPr>
          <p:cNvPr id="29" name="Picture 2" descr="C:\Nameless\Arbeit\talks\nextMeetings\petalInjection\130x70_2x2_64_4MHz_1MHz\overlays\B_mean_4MH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8970" y="3286125"/>
            <a:ext cx="5755030" cy="3143271"/>
          </a:xfrm>
          <a:prstGeom prst="rect">
            <a:avLst/>
          </a:prstGeom>
          <a:noFill/>
        </p:spPr>
      </p:pic>
      <p:sp>
        <p:nvSpPr>
          <p:cNvPr id="30" name="Textfeld 29"/>
          <p:cNvSpPr txBox="1"/>
          <p:nvPr/>
        </p:nvSpPr>
        <p:spPr>
          <a:xfrm>
            <a:off x="4714876" y="3233322"/>
            <a:ext cx="32399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smtClean="0"/>
              <a:t>Mean module noise [ADC counts]</a:t>
            </a:r>
            <a:endParaRPr lang="de-DE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DC-DC Converters for Pixels at Phase-1</a:t>
            </a:r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15363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5364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B4E7C1-7F3E-467E-BAB1-6A97C0BBD2C3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de-DE" smtClean="0"/>
          </a:p>
        </p:txBody>
      </p:sp>
      <p:sp>
        <p:nvSpPr>
          <p:cNvPr id="15365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21" name="Textfeld 20"/>
          <p:cNvSpPr txBox="1"/>
          <p:nvPr/>
        </p:nvSpPr>
        <p:spPr>
          <a:xfrm>
            <a:off x="142844" y="1153358"/>
            <a:ext cx="8606843" cy="40062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en-US" b="1" smtClean="0"/>
              <a:t> </a:t>
            </a:r>
            <a:r>
              <a:rPr lang="en-US" b="1" smtClean="0"/>
              <a:t>Number of ROCs increases</a:t>
            </a:r>
            <a:r>
              <a:rPr lang="en-US" smtClean="0"/>
              <a:t>: BPIX: 11 520 </a:t>
            </a:r>
            <a:r>
              <a:rPr lang="en-US" smtClean="0">
                <a:sym typeface="Symbol"/>
              </a:rPr>
              <a:t></a:t>
            </a:r>
            <a:r>
              <a:rPr lang="en-US" smtClean="0"/>
              <a:t> 19 456; FPIX: 4 320 </a:t>
            </a:r>
            <a:r>
              <a:rPr lang="en-US" smtClean="0">
                <a:sym typeface="Symbol"/>
              </a:rPr>
              <a:t></a:t>
            </a:r>
            <a:r>
              <a:rPr lang="en-US" smtClean="0"/>
              <a:t> </a:t>
            </a:r>
            <a:r>
              <a:rPr lang="en-US" smtClean="0"/>
              <a:t>10 </a:t>
            </a:r>
            <a:r>
              <a:rPr lang="en-US" smtClean="0"/>
              <a:t>756</a:t>
            </a:r>
            <a:br>
              <a:rPr lang="en-US" smtClean="0"/>
            </a:br>
            <a:r>
              <a:rPr lang="en-US" smtClean="0"/>
              <a:t> 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b="1" smtClean="0">
                <a:solidFill>
                  <a:srgbClr val="FF0000"/>
                </a:solidFill>
              </a:rPr>
              <a:t> More </a:t>
            </a:r>
            <a:r>
              <a:rPr lang="en-US" b="1" smtClean="0">
                <a:solidFill>
                  <a:srgbClr val="FF0000"/>
                </a:solidFill>
              </a:rPr>
              <a:t>readout chips per cable and per power supply</a:t>
            </a:r>
            <a:endParaRPr lang="en-US" b="1" smtClean="0"/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en-US" b="1" smtClean="0"/>
              <a:t> </a:t>
            </a:r>
            <a:r>
              <a:rPr lang="en-US" smtClean="0"/>
              <a:t>Multi-service </a:t>
            </a:r>
            <a:r>
              <a:rPr lang="en-US" smtClean="0"/>
              <a:t>cables </a:t>
            </a:r>
            <a:r>
              <a:rPr lang="en-US" b="1" smtClean="0">
                <a:solidFill>
                  <a:srgbClr val="FF0000"/>
                </a:solidFill>
              </a:rPr>
              <a:t>cannot </a:t>
            </a:r>
            <a:r>
              <a:rPr lang="en-US" b="1" smtClean="0">
                <a:solidFill>
                  <a:srgbClr val="FF0000"/>
                </a:solidFill>
              </a:rPr>
              <a:t>be </a:t>
            </a:r>
            <a:r>
              <a:rPr lang="en-US" b="1" smtClean="0">
                <a:solidFill>
                  <a:srgbClr val="FF0000"/>
                </a:solidFill>
              </a:rPr>
              <a:t>exchanged</a:t>
            </a:r>
            <a:endParaRPr lang="en-US" b="1" smtClean="0"/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en-US" b="1" smtClean="0"/>
              <a:t> </a:t>
            </a:r>
            <a:r>
              <a:rPr lang="en-US" b="1" smtClean="0"/>
              <a:t>Supplied </a:t>
            </a:r>
            <a:r>
              <a:rPr lang="en-US" b="1" smtClean="0"/>
              <a:t>by </a:t>
            </a:r>
            <a:r>
              <a:rPr lang="en-US" b="1" smtClean="0"/>
              <a:t>CAEN </a:t>
            </a:r>
            <a:r>
              <a:rPr lang="en-US" b="1" smtClean="0"/>
              <a:t>A4603 power </a:t>
            </a:r>
            <a:r>
              <a:rPr lang="en-US" b="1" smtClean="0"/>
              <a:t>supply </a:t>
            </a:r>
            <a:r>
              <a:rPr lang="en-US" b="1" smtClean="0"/>
              <a:t>modules</a:t>
            </a:r>
          </a:p>
          <a:p>
            <a:pPr lvl="1">
              <a:spcBef>
                <a:spcPts val="1000"/>
              </a:spcBef>
              <a:buFont typeface="Symbol" pitchFamily="18" charset="2"/>
              <a:buChar char="-"/>
            </a:pPr>
            <a:r>
              <a:rPr lang="en-US" smtClean="0"/>
              <a:t> </a:t>
            </a:r>
            <a:r>
              <a:rPr lang="en-US" smtClean="0"/>
              <a:t>Want to keep power supplies, if possible (perhaps with light </a:t>
            </a:r>
            <a:r>
              <a:rPr lang="en-US" smtClean="0"/>
              <a:t>modifications</a:t>
            </a:r>
            <a:r>
              <a:rPr lang="en-US" smtClean="0"/>
              <a:t>)</a:t>
            </a:r>
            <a:r>
              <a:rPr lang="en-US" b="1" smtClean="0"/>
              <a:t> 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en-US" b="1" smtClean="0"/>
              <a:t> </a:t>
            </a:r>
            <a:r>
              <a:rPr lang="en-US" b="1" smtClean="0"/>
              <a:t>FPIX</a:t>
            </a:r>
            <a:r>
              <a:rPr lang="en-US" smtClean="0"/>
              <a:t>: might cope without DC-DC converters (cables for 3</a:t>
            </a:r>
            <a:r>
              <a:rPr lang="en-US" baseline="30000" smtClean="0"/>
              <a:t>rd</a:t>
            </a:r>
            <a:r>
              <a:rPr lang="en-US" smtClean="0"/>
              <a:t> disk already installed)</a:t>
            </a:r>
          </a:p>
          <a:p>
            <a:pPr>
              <a:spcBef>
                <a:spcPts val="1000"/>
              </a:spcBef>
              <a:buFont typeface="Arial" pitchFamily="34" charset="0"/>
              <a:buChar char="•"/>
            </a:pPr>
            <a:r>
              <a:rPr lang="en-US" b="1" smtClean="0"/>
              <a:t> BPIX</a:t>
            </a:r>
            <a:r>
              <a:rPr lang="en-US" smtClean="0"/>
              <a:t>: 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en-US" smtClean="0"/>
              <a:t> Increase of heat load in cable channels by a factor of 3</a:t>
            </a:r>
          </a:p>
          <a:p>
            <a:pPr>
              <a:spcBef>
                <a:spcPts val="500"/>
              </a:spcBef>
              <a:buFont typeface="Symbol" pitchFamily="18" charset="2"/>
              <a:buChar char="-"/>
            </a:pPr>
            <a:r>
              <a:rPr lang="en-US" smtClean="0"/>
              <a:t> Required power cannot be delivered by todays’ power </a:t>
            </a:r>
            <a:r>
              <a:rPr lang="en-US" smtClean="0"/>
              <a:t>supplies</a:t>
            </a:r>
            <a:endParaRPr lang="en-US" smtClean="0"/>
          </a:p>
          <a:p>
            <a:pPr>
              <a:spcBef>
                <a:spcPts val="500"/>
              </a:spcBef>
              <a:buFont typeface="Symbol" pitchFamily="18" charset="2"/>
              <a:buChar char="Þ"/>
            </a:pPr>
            <a:r>
              <a:rPr lang="en-US" smtClean="0"/>
              <a:t> Decision </a:t>
            </a:r>
            <a:r>
              <a:rPr lang="en-US" smtClean="0"/>
              <a:t>in June 09 to go for buck converters, located on far end of supply tube</a:t>
            </a:r>
          </a:p>
          <a:p>
            <a:pPr lvl="1">
              <a:spcBef>
                <a:spcPts val="500"/>
              </a:spcBef>
              <a:buFont typeface="Symbol" pitchFamily="18" charset="2"/>
              <a:buChar char="-"/>
            </a:pPr>
            <a:r>
              <a:rPr lang="en-US" sz="1600" smtClean="0"/>
              <a:t> Low conversion ratio (~ 2:1) to be compatible with voltage specification of </a:t>
            </a:r>
            <a:r>
              <a:rPr lang="en-US" sz="1600" smtClean="0"/>
              <a:t>PS</a:t>
            </a:r>
            <a:endParaRPr lang="en-US" sz="1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hteck 55"/>
          <p:cNvSpPr/>
          <p:nvPr/>
        </p:nvSpPr>
        <p:spPr>
          <a:xfrm>
            <a:off x="428596" y="3845486"/>
            <a:ext cx="714380" cy="19288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386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Modularity</a:t>
            </a:r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15363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5364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B4E7C1-7F3E-467E-BAB1-6A97C0BBD2C3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de-DE" smtClean="0"/>
          </a:p>
        </p:txBody>
      </p:sp>
      <p:sp>
        <p:nvSpPr>
          <p:cNvPr id="15365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20" name="Rechteck 19"/>
          <p:cNvSpPr/>
          <p:nvPr/>
        </p:nvSpPr>
        <p:spPr>
          <a:xfrm>
            <a:off x="428596" y="1916660"/>
            <a:ext cx="714380" cy="19288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357158" y="155947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/>
              <a:t>A4603</a:t>
            </a:r>
            <a:endParaRPr lang="de-DE" b="1"/>
          </a:p>
        </p:txBody>
      </p:sp>
      <p:sp>
        <p:nvSpPr>
          <p:cNvPr id="23" name="Textfeld 22"/>
          <p:cNvSpPr txBox="1"/>
          <p:nvPr/>
        </p:nvSpPr>
        <p:spPr>
          <a:xfrm>
            <a:off x="412383" y="190451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PSU</a:t>
            </a:r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428596" y="390478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PSU</a:t>
            </a:r>
            <a:endParaRPr lang="de-DE"/>
          </a:p>
        </p:txBody>
      </p:sp>
      <p:sp>
        <p:nvSpPr>
          <p:cNvPr id="25" name="Zylinder 24"/>
          <p:cNvSpPr/>
          <p:nvPr/>
        </p:nvSpPr>
        <p:spPr>
          <a:xfrm rot="5400000">
            <a:off x="1607323" y="1880943"/>
            <a:ext cx="357189" cy="2000264"/>
          </a:xfrm>
          <a:prstGeom prst="can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8" name="Gerade Verbindung 27"/>
          <p:cNvCxnSpPr/>
          <p:nvPr/>
        </p:nvCxnSpPr>
        <p:spPr>
          <a:xfrm rot="5400000">
            <a:off x="3393273" y="2309569"/>
            <a:ext cx="50006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9"/>
          <p:cNvCxnSpPr/>
          <p:nvPr/>
        </p:nvCxnSpPr>
        <p:spPr>
          <a:xfrm>
            <a:off x="3643306" y="2059536"/>
            <a:ext cx="271464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0"/>
          <p:cNvCxnSpPr/>
          <p:nvPr/>
        </p:nvCxnSpPr>
        <p:spPr>
          <a:xfrm>
            <a:off x="3643306" y="2211936"/>
            <a:ext cx="35719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/>
          <p:nvPr/>
        </p:nvCxnSpPr>
        <p:spPr>
          <a:xfrm>
            <a:off x="3643306" y="2416726"/>
            <a:ext cx="35719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2"/>
          <p:cNvCxnSpPr/>
          <p:nvPr/>
        </p:nvCxnSpPr>
        <p:spPr>
          <a:xfrm>
            <a:off x="3643306" y="2559602"/>
            <a:ext cx="35719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2643174" y="2059536"/>
            <a:ext cx="576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V</a:t>
            </a:r>
            <a:r>
              <a:rPr lang="de-DE" baseline="-25000" smtClean="0"/>
              <a:t>ana</a:t>
            </a:r>
            <a:endParaRPr lang="de-DE" baseline="-25000"/>
          </a:p>
        </p:txBody>
      </p:sp>
      <p:sp>
        <p:nvSpPr>
          <p:cNvPr id="35" name="Textfeld 34"/>
          <p:cNvSpPr txBox="1"/>
          <p:nvPr/>
        </p:nvSpPr>
        <p:spPr>
          <a:xfrm>
            <a:off x="2571736" y="3202544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V</a:t>
            </a:r>
            <a:r>
              <a:rPr lang="de-DE" baseline="-25000" smtClean="0"/>
              <a:t>dig</a:t>
            </a:r>
            <a:endParaRPr lang="de-DE" baseline="-25000"/>
          </a:p>
        </p:txBody>
      </p:sp>
      <p:sp>
        <p:nvSpPr>
          <p:cNvPr id="36" name="Textfeld 35"/>
          <p:cNvSpPr txBox="1"/>
          <p:nvPr/>
        </p:nvSpPr>
        <p:spPr>
          <a:xfrm>
            <a:off x="3634269" y="1702346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4-5 converters </a:t>
            </a:r>
          </a:p>
        </p:txBody>
      </p:sp>
      <p:cxnSp>
        <p:nvCxnSpPr>
          <p:cNvPr id="39" name="Gerade Verbindung 38"/>
          <p:cNvCxnSpPr/>
          <p:nvPr/>
        </p:nvCxnSpPr>
        <p:spPr>
          <a:xfrm rot="5400000">
            <a:off x="6072198" y="2059536"/>
            <a:ext cx="57150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40"/>
          <p:cNvCxnSpPr/>
          <p:nvPr/>
        </p:nvCxnSpPr>
        <p:spPr>
          <a:xfrm>
            <a:off x="6357950" y="1773784"/>
            <a:ext cx="35719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>
            <a:off x="6357950" y="1967316"/>
            <a:ext cx="35719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42"/>
          <p:cNvCxnSpPr/>
          <p:nvPr/>
        </p:nvCxnSpPr>
        <p:spPr>
          <a:xfrm>
            <a:off x="6357950" y="2162147"/>
            <a:ext cx="35719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>
          <a:xfrm>
            <a:off x="6357950" y="2345288"/>
            <a:ext cx="35719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>
          <a:xfrm>
            <a:off x="6858016" y="170234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4 barrel modules  </a:t>
            </a:r>
          </a:p>
          <a:p>
            <a:r>
              <a:rPr lang="de-DE" smtClean="0"/>
              <a:t>per converter</a:t>
            </a:r>
            <a:endParaRPr lang="de-DE"/>
          </a:p>
        </p:txBody>
      </p:sp>
      <p:cxnSp>
        <p:nvCxnSpPr>
          <p:cNvPr id="46" name="Gerade Verbindung 45"/>
          <p:cNvCxnSpPr/>
          <p:nvPr/>
        </p:nvCxnSpPr>
        <p:spPr>
          <a:xfrm rot="5400000">
            <a:off x="3393273" y="3524015"/>
            <a:ext cx="50006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46"/>
          <p:cNvCxnSpPr/>
          <p:nvPr/>
        </p:nvCxnSpPr>
        <p:spPr>
          <a:xfrm>
            <a:off x="3643306" y="3273982"/>
            <a:ext cx="271464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47"/>
          <p:cNvCxnSpPr/>
          <p:nvPr/>
        </p:nvCxnSpPr>
        <p:spPr>
          <a:xfrm>
            <a:off x="3643306" y="3426382"/>
            <a:ext cx="35719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48"/>
          <p:cNvCxnSpPr/>
          <p:nvPr/>
        </p:nvCxnSpPr>
        <p:spPr>
          <a:xfrm>
            <a:off x="3643306" y="3609955"/>
            <a:ext cx="35719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/>
          <p:cNvCxnSpPr/>
          <p:nvPr/>
        </p:nvCxnSpPr>
        <p:spPr>
          <a:xfrm>
            <a:off x="3643306" y="3772746"/>
            <a:ext cx="35719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50"/>
          <p:cNvCxnSpPr/>
          <p:nvPr/>
        </p:nvCxnSpPr>
        <p:spPr>
          <a:xfrm rot="5400000">
            <a:off x="6072198" y="3273982"/>
            <a:ext cx="57150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51"/>
          <p:cNvCxnSpPr/>
          <p:nvPr/>
        </p:nvCxnSpPr>
        <p:spPr>
          <a:xfrm>
            <a:off x="6357950" y="2988230"/>
            <a:ext cx="35719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52"/>
          <p:cNvCxnSpPr/>
          <p:nvPr/>
        </p:nvCxnSpPr>
        <p:spPr>
          <a:xfrm>
            <a:off x="6357950" y="3181762"/>
            <a:ext cx="35719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53"/>
          <p:cNvCxnSpPr/>
          <p:nvPr/>
        </p:nvCxnSpPr>
        <p:spPr>
          <a:xfrm>
            <a:off x="6357950" y="3376593"/>
            <a:ext cx="35719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54"/>
          <p:cNvCxnSpPr/>
          <p:nvPr/>
        </p:nvCxnSpPr>
        <p:spPr>
          <a:xfrm>
            <a:off x="6357950" y="3559734"/>
            <a:ext cx="35719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hteck 57"/>
          <p:cNvSpPr/>
          <p:nvPr/>
        </p:nvSpPr>
        <p:spPr>
          <a:xfrm>
            <a:off x="5500694" y="3019403"/>
            <a:ext cx="714380" cy="5000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Textfeld 58"/>
          <p:cNvSpPr txBox="1"/>
          <p:nvPr/>
        </p:nvSpPr>
        <p:spPr>
          <a:xfrm>
            <a:off x="5480298" y="3010311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/>
              <a:t>DC-DC</a:t>
            </a:r>
          </a:p>
          <a:p>
            <a:r>
              <a:rPr lang="de-DE" sz="1400" b="1" smtClean="0"/>
              <a:t>digital</a:t>
            </a:r>
            <a:endParaRPr lang="de-DE" sz="1400" b="1"/>
          </a:p>
        </p:txBody>
      </p:sp>
      <p:sp>
        <p:nvSpPr>
          <p:cNvPr id="62" name="Rechteck 61"/>
          <p:cNvSpPr/>
          <p:nvPr/>
        </p:nvSpPr>
        <p:spPr>
          <a:xfrm>
            <a:off x="5500694" y="1804957"/>
            <a:ext cx="714380" cy="5000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Textfeld 59"/>
          <p:cNvSpPr txBox="1"/>
          <p:nvPr/>
        </p:nvSpPr>
        <p:spPr>
          <a:xfrm>
            <a:off x="5482896" y="1804957"/>
            <a:ext cx="76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/>
              <a:t>DC-DC</a:t>
            </a:r>
          </a:p>
          <a:p>
            <a:r>
              <a:rPr lang="de-DE" sz="1400" b="1" smtClean="0"/>
              <a:t>analog</a:t>
            </a:r>
            <a:endParaRPr lang="de-DE" sz="1400" b="1"/>
          </a:p>
        </p:txBody>
      </p:sp>
      <p:sp>
        <p:nvSpPr>
          <p:cNvPr id="65" name="Freihandform 64"/>
          <p:cNvSpPr/>
          <p:nvPr/>
        </p:nvSpPr>
        <p:spPr>
          <a:xfrm>
            <a:off x="2576945" y="2941477"/>
            <a:ext cx="1059873" cy="592282"/>
          </a:xfrm>
          <a:custGeom>
            <a:avLst/>
            <a:gdLst>
              <a:gd name="connsiteX0" fmla="*/ 0 w 1059873"/>
              <a:gd name="connsiteY0" fmla="*/ 0 h 592282"/>
              <a:gd name="connsiteX1" fmla="*/ 529937 w 1059873"/>
              <a:gd name="connsiteY1" fmla="*/ 207818 h 592282"/>
              <a:gd name="connsiteX2" fmla="*/ 665019 w 1059873"/>
              <a:gd name="connsiteY2" fmla="*/ 529936 h 592282"/>
              <a:gd name="connsiteX3" fmla="*/ 1059873 w 1059873"/>
              <a:gd name="connsiteY3" fmla="*/ 581891 h 592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9873" h="592282">
                <a:moveTo>
                  <a:pt x="0" y="0"/>
                </a:moveTo>
                <a:cubicBezTo>
                  <a:pt x="209550" y="59747"/>
                  <a:pt x="419101" y="119495"/>
                  <a:pt x="529937" y="207818"/>
                </a:cubicBezTo>
                <a:cubicBezTo>
                  <a:pt x="640773" y="296141"/>
                  <a:pt x="576696" y="467590"/>
                  <a:pt x="665019" y="529936"/>
                </a:cubicBezTo>
                <a:cubicBezTo>
                  <a:pt x="753342" y="592282"/>
                  <a:pt x="906607" y="587086"/>
                  <a:pt x="1059873" y="581891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Freihandform 65"/>
          <p:cNvSpPr/>
          <p:nvPr/>
        </p:nvSpPr>
        <p:spPr>
          <a:xfrm>
            <a:off x="2566555" y="2297241"/>
            <a:ext cx="1080654" cy="498763"/>
          </a:xfrm>
          <a:custGeom>
            <a:avLst/>
            <a:gdLst>
              <a:gd name="connsiteX0" fmla="*/ 0 w 1080654"/>
              <a:gd name="connsiteY0" fmla="*/ 498763 h 498763"/>
              <a:gd name="connsiteX1" fmla="*/ 270163 w 1080654"/>
              <a:gd name="connsiteY1" fmla="*/ 477981 h 498763"/>
              <a:gd name="connsiteX2" fmla="*/ 457200 w 1080654"/>
              <a:gd name="connsiteY2" fmla="*/ 436418 h 498763"/>
              <a:gd name="connsiteX3" fmla="*/ 644236 w 1080654"/>
              <a:gd name="connsiteY3" fmla="*/ 187036 h 498763"/>
              <a:gd name="connsiteX4" fmla="*/ 1080654 w 1080654"/>
              <a:gd name="connsiteY4" fmla="*/ 0 h 49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0654" h="498763">
                <a:moveTo>
                  <a:pt x="0" y="498763"/>
                </a:moveTo>
                <a:cubicBezTo>
                  <a:pt x="96981" y="493567"/>
                  <a:pt x="193963" y="488372"/>
                  <a:pt x="270163" y="477981"/>
                </a:cubicBezTo>
                <a:cubicBezTo>
                  <a:pt x="346363" y="467590"/>
                  <a:pt x="394855" y="484909"/>
                  <a:pt x="457200" y="436418"/>
                </a:cubicBezTo>
                <a:cubicBezTo>
                  <a:pt x="519546" y="387927"/>
                  <a:pt x="540327" y="259772"/>
                  <a:pt x="644236" y="187036"/>
                </a:cubicBezTo>
                <a:cubicBezTo>
                  <a:pt x="748145" y="114300"/>
                  <a:pt x="914399" y="57150"/>
                  <a:pt x="1080654" y="0"/>
                </a:cubicBezTo>
              </a:path>
            </a:pathLst>
          </a:cu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Textfeld 66"/>
          <p:cNvSpPr txBox="1"/>
          <p:nvPr/>
        </p:nvSpPr>
        <p:spPr>
          <a:xfrm>
            <a:off x="3634269" y="2904650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4-5 converters </a:t>
            </a:r>
          </a:p>
        </p:txBody>
      </p:sp>
      <p:sp>
        <p:nvSpPr>
          <p:cNvPr id="57" name="Rechteck 56"/>
          <p:cNvSpPr/>
          <p:nvPr/>
        </p:nvSpPr>
        <p:spPr>
          <a:xfrm>
            <a:off x="3428992" y="5917188"/>
            <a:ext cx="3929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mtClean="0"/>
              <a:t>FPIX: 2 blades per DC-DC converter</a:t>
            </a:r>
            <a:endParaRPr lang="de-DE"/>
          </a:p>
        </p:txBody>
      </p:sp>
      <p:sp>
        <p:nvSpPr>
          <p:cNvPr id="61" name="Textfeld 60"/>
          <p:cNvSpPr txBox="1"/>
          <p:nvPr/>
        </p:nvSpPr>
        <p:spPr>
          <a:xfrm>
            <a:off x="6858016" y="291679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4 barrel modules  </a:t>
            </a:r>
          </a:p>
          <a:p>
            <a:r>
              <a:rPr lang="de-DE" smtClean="0"/>
              <a:t>per converter</a:t>
            </a:r>
            <a:endParaRPr lang="de-DE"/>
          </a:p>
        </p:txBody>
      </p:sp>
      <p:sp>
        <p:nvSpPr>
          <p:cNvPr id="63" name="Textfeld 62"/>
          <p:cNvSpPr txBox="1"/>
          <p:nvPr/>
        </p:nvSpPr>
        <p:spPr>
          <a:xfrm>
            <a:off x="142844" y="1071546"/>
            <a:ext cx="7465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00"/>
              </a:spcBef>
            </a:pPr>
            <a:r>
              <a:rPr lang="de-DE" b="1" smtClean="0"/>
              <a:t>PSI46 </a:t>
            </a:r>
            <a:r>
              <a:rPr lang="de-DE" b="1" smtClean="0"/>
              <a:t>ROC needs two supply voltages: V</a:t>
            </a:r>
            <a:r>
              <a:rPr lang="de-DE" b="1" baseline="-25000" smtClean="0"/>
              <a:t>ana</a:t>
            </a:r>
            <a:r>
              <a:rPr lang="de-DE" b="1" smtClean="0"/>
              <a:t> </a:t>
            </a:r>
            <a:r>
              <a:rPr lang="de-DE" b="1" smtClean="0">
                <a:sym typeface="Symbol"/>
              </a:rPr>
              <a:t></a:t>
            </a:r>
            <a:r>
              <a:rPr lang="de-DE" b="1" smtClean="0"/>
              <a:t> </a:t>
            </a:r>
            <a:r>
              <a:rPr lang="en-US" b="1" smtClean="0"/>
              <a:t>1.5V and V</a:t>
            </a:r>
            <a:r>
              <a:rPr lang="en-US" b="1" baseline="-25000" smtClean="0"/>
              <a:t>dig</a:t>
            </a:r>
            <a:r>
              <a:rPr lang="en-US" b="1" smtClean="0"/>
              <a:t> </a:t>
            </a:r>
            <a:r>
              <a:rPr lang="en-US" b="1" smtClean="0">
                <a:sym typeface="Symbol"/>
              </a:rPr>
              <a:t></a:t>
            </a:r>
            <a:r>
              <a:rPr lang="en-US" b="1" smtClean="0"/>
              <a:t> </a:t>
            </a:r>
            <a:r>
              <a:rPr lang="en-US" b="1" smtClean="0"/>
              <a:t>2.5V</a:t>
            </a:r>
            <a:endParaRPr lang="en-US" sz="1600" smtClean="0"/>
          </a:p>
        </p:txBody>
      </p:sp>
      <p:sp>
        <p:nvSpPr>
          <p:cNvPr id="64" name="Textfeld 63"/>
          <p:cNvSpPr txBox="1"/>
          <p:nvPr/>
        </p:nvSpPr>
        <p:spPr>
          <a:xfrm>
            <a:off x="1285852" y="234528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MS cable</a:t>
            </a:r>
            <a:endParaRPr lang="de-DE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142984"/>
            <a:ext cx="8466901" cy="50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Integration onto Supply Tube </a:t>
            </a:r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34819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34820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709F09-53EC-434E-B973-E9DA4698E278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de-DE" smtClean="0"/>
          </a:p>
        </p:txBody>
      </p:sp>
      <p:sp>
        <p:nvSpPr>
          <p:cNvPr id="34821" name="Fußzeilenplatzhalter 15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11" name="Ellipse 10"/>
          <p:cNvSpPr/>
          <p:nvPr/>
        </p:nvSpPr>
        <p:spPr>
          <a:xfrm>
            <a:off x="214282" y="1285860"/>
            <a:ext cx="1857388" cy="10001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231227" y="5082191"/>
            <a:ext cx="4055021" cy="99001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z="1600" smtClean="0"/>
              <a:t> PCB </a:t>
            </a:r>
            <a:r>
              <a:rPr lang="de-DE" sz="1600" smtClean="0"/>
              <a:t>with DC-DC converters </a:t>
            </a:r>
            <a:r>
              <a:rPr lang="de-DE" sz="1600" smtClean="0"/>
              <a:t>at far end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z="1600" smtClean="0"/>
              <a:t> </a:t>
            </a:r>
            <a:r>
              <a:rPr lang="de-DE" sz="1600" smtClean="0"/>
              <a:t>Cooled by CO</a:t>
            </a:r>
            <a:r>
              <a:rPr lang="de-DE" sz="1600" baseline="-25000" smtClean="0"/>
              <a:t>2</a:t>
            </a:r>
            <a:r>
              <a:rPr lang="de-DE" sz="1600" smtClean="0"/>
              <a:t> cooling loops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z="1600" smtClean="0"/>
              <a:t> </a:t>
            </a:r>
            <a:r>
              <a:rPr lang="de-DE" smtClean="0"/>
              <a:t>Mock-up </a:t>
            </a:r>
            <a:r>
              <a:rPr lang="de-DE" smtClean="0"/>
              <a:t>in </a:t>
            </a:r>
            <a:r>
              <a:rPr lang="de-DE" smtClean="0"/>
              <a:t>preparation at RWTH AC</a:t>
            </a:r>
            <a:endParaRPr lang="de-DE" smtClean="0"/>
          </a:p>
        </p:txBody>
      </p:sp>
      <p:sp>
        <p:nvSpPr>
          <p:cNvPr id="18" name="Textfeld 17"/>
          <p:cNvSpPr txBox="1"/>
          <p:nvPr/>
        </p:nvSpPr>
        <p:spPr>
          <a:xfrm>
            <a:off x="6715140" y="1136348"/>
            <a:ext cx="2172390" cy="29238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300" b="1" smtClean="0"/>
              <a:t>Silvan Streuli, 28/10/2009</a:t>
            </a:r>
            <a:endParaRPr lang="de-DE" sz="13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Outline</a:t>
            </a:r>
          </a:p>
        </p:txBody>
      </p:sp>
      <p:sp>
        <p:nvSpPr>
          <p:cNvPr id="15363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5364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B4E7C1-7F3E-467E-BAB1-6A97C0BBD2C3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de-DE" smtClean="0"/>
          </a:p>
        </p:txBody>
      </p:sp>
      <p:sp>
        <p:nvSpPr>
          <p:cNvPr id="15365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8" name="Textfeld 7"/>
          <p:cNvSpPr txBox="1"/>
          <p:nvPr/>
        </p:nvSpPr>
        <p:spPr>
          <a:xfrm>
            <a:off x="214282" y="1142984"/>
            <a:ext cx="5538824" cy="23878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z="2000" b="1" smtClean="0"/>
              <a:t> DC-DC conversion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z="2000" b="1" smtClean="0"/>
              <a:t> </a:t>
            </a:r>
            <a:r>
              <a:rPr lang="de-DE" sz="2000" b="1" smtClean="0"/>
              <a:t>ASIC technology and development (CERN)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z="2000" b="1" smtClean="0"/>
              <a:t> </a:t>
            </a:r>
            <a:r>
              <a:rPr lang="de-DE" sz="2000" b="1" smtClean="0"/>
              <a:t>Converter development (RWTH Aachen)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z="2000" b="1" smtClean="0"/>
              <a:t> </a:t>
            </a:r>
            <a:r>
              <a:rPr lang="de-DE" sz="2000" b="1" smtClean="0"/>
              <a:t>P</a:t>
            </a:r>
            <a:r>
              <a:rPr lang="de-DE" sz="2000" b="1" smtClean="0"/>
              <a:t>ixel upgrade for phase-1</a:t>
            </a:r>
            <a:endParaRPr lang="de-DE" sz="2000" b="1" smtClean="0"/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z="2000" b="1" smtClean="0"/>
              <a:t> </a:t>
            </a:r>
            <a:r>
              <a:rPr lang="de-DE" sz="2000" b="1" smtClean="0"/>
              <a:t>Tracker upgrade for phase-2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z="2000" b="1" smtClean="0"/>
              <a:t> Summary</a:t>
            </a:r>
            <a:endParaRPr lang="de-DE" sz="20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System Aspects</a:t>
            </a:r>
          </a:p>
        </p:txBody>
      </p:sp>
      <p:sp>
        <p:nvSpPr>
          <p:cNvPr id="15363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5364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B4E7C1-7F3E-467E-BAB1-6A97C0BBD2C3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de-DE" smtClean="0"/>
          </a:p>
        </p:txBody>
      </p:sp>
      <p:sp>
        <p:nvSpPr>
          <p:cNvPr id="15365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6" name="Textfeld 5"/>
          <p:cNvSpPr txBox="1"/>
          <p:nvPr/>
        </p:nvSpPr>
        <p:spPr>
          <a:xfrm>
            <a:off x="142844" y="1071546"/>
            <a:ext cx="7587333" cy="3398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/>
              <a:t> Operation with 40m long cables and A4603 CAEN power supplies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/>
              <a:t> Remote sensing of CAEN power supplies at input of DC-DC converters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/>
              <a:t> Stability of </a:t>
            </a:r>
            <a:r>
              <a:rPr lang="de-DE" smtClean="0"/>
              <a:t>V</a:t>
            </a:r>
            <a:r>
              <a:rPr lang="de-DE" baseline="-25000" smtClean="0"/>
              <a:t>out</a:t>
            </a:r>
            <a:r>
              <a:rPr lang="de-DE" smtClean="0"/>
              <a:t> </a:t>
            </a:r>
            <a:r>
              <a:rPr lang="de-DE" smtClean="0"/>
              <a:t>during fast load variations </a:t>
            </a:r>
            <a:r>
              <a:rPr lang="de-DE" smtClean="0"/>
              <a:t>on </a:t>
            </a:r>
            <a:r>
              <a:rPr lang="de-DE" smtClean="0"/>
              <a:t>digital line</a:t>
            </a:r>
          </a:p>
          <a:p>
            <a:pPr lvl="1">
              <a:spcBef>
                <a:spcPts val="700"/>
              </a:spcBef>
              <a:buFont typeface="Symbol" pitchFamily="18" charset="2"/>
              <a:buChar char="-"/>
            </a:pPr>
            <a:r>
              <a:rPr lang="de-DE" sz="1600" smtClean="0"/>
              <a:t> Digital activity lower during orbit gaps (3µs)</a:t>
            </a:r>
          </a:p>
          <a:p>
            <a:pPr lvl="1">
              <a:spcBef>
                <a:spcPts val="700"/>
              </a:spcBef>
              <a:buFont typeface="Symbol" pitchFamily="18" charset="2"/>
              <a:buChar char="-"/>
            </a:pPr>
            <a:r>
              <a:rPr lang="de-DE" sz="1600" smtClean="0"/>
              <a:t> I</a:t>
            </a:r>
            <a:r>
              <a:rPr lang="de-DE" sz="1600" baseline="-25000" smtClean="0"/>
              <a:t>dig</a:t>
            </a:r>
            <a:r>
              <a:rPr lang="de-DE" sz="1600" smtClean="0"/>
              <a:t> = 2.7A </a:t>
            </a:r>
            <a:r>
              <a:rPr lang="de-DE" sz="1600" smtClean="0">
                <a:sym typeface="Symbol"/>
              </a:rPr>
              <a:t></a:t>
            </a:r>
            <a:r>
              <a:rPr lang="de-DE" sz="1600" smtClean="0"/>
              <a:t> 1.9A for L = 2</a:t>
            </a:r>
            <a:r>
              <a:rPr lang="de-DE" sz="1600" smtClean="0">
                <a:sym typeface="Symbol"/>
              </a:rPr>
              <a:t></a:t>
            </a:r>
            <a:r>
              <a:rPr lang="de-DE" sz="1600" smtClean="0"/>
              <a:t>10</a:t>
            </a:r>
            <a:r>
              <a:rPr lang="de-DE" sz="1600" baseline="30000" smtClean="0"/>
              <a:t>34</a:t>
            </a:r>
            <a:r>
              <a:rPr lang="de-DE" sz="1600" smtClean="0"/>
              <a:t>/cm</a:t>
            </a:r>
            <a:r>
              <a:rPr lang="de-DE" sz="1600" baseline="30000" smtClean="0"/>
              <a:t>2</a:t>
            </a:r>
            <a:r>
              <a:rPr lang="de-DE" sz="1600" smtClean="0"/>
              <a:t>/s</a:t>
            </a:r>
          </a:p>
          <a:p>
            <a:pPr lvl="1">
              <a:spcBef>
                <a:spcPts val="700"/>
              </a:spcBef>
              <a:buFont typeface="Symbol" pitchFamily="18" charset="2"/>
              <a:buChar char="-"/>
            </a:pPr>
            <a:r>
              <a:rPr lang="de-DE" sz="1600" smtClean="0"/>
              <a:t> Changes within one to few bunch crossings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/>
              <a:t> Noise sensitivity of PSI46  - should be low due</a:t>
            </a:r>
            <a:br>
              <a:rPr lang="de-DE" smtClean="0"/>
            </a:br>
            <a:r>
              <a:rPr lang="de-DE" smtClean="0"/>
              <a:t>  to linear regulators on chip</a:t>
            </a:r>
            <a:endParaRPr lang="de-DE" smtClean="0">
              <a:sym typeface="Wingdings" pitchFamily="2" charset="2"/>
            </a:endParaRP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</a:t>
            </a:r>
            <a:r>
              <a:rPr lang="de-DE" smtClean="0"/>
              <a:t>System tests </a:t>
            </a:r>
            <a:r>
              <a:rPr lang="de-DE" smtClean="0"/>
              <a:t>&amp; simulations started </a:t>
            </a:r>
            <a:r>
              <a:rPr lang="de-DE" smtClean="0"/>
              <a:t>at FNAL</a:t>
            </a:r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  and RWTH</a:t>
            </a:r>
            <a:r>
              <a:rPr lang="de-DE" smtClean="0"/>
              <a:t> Aachen</a:t>
            </a:r>
            <a:endParaRPr lang="de-DE" smtClean="0"/>
          </a:p>
        </p:txBody>
      </p:sp>
      <p:pic>
        <p:nvPicPr>
          <p:cNvPr id="162818" name="Picture 2" descr="C:\Users\Klein\Desktop\2_DSCN5178.jpg"/>
          <p:cNvPicPr>
            <a:picLocks noChangeAspect="1" noChangeArrowheads="1"/>
          </p:cNvPicPr>
          <p:nvPr/>
        </p:nvPicPr>
        <p:blipFill>
          <a:blip r:embed="rId3" cstate="print"/>
          <a:srcRect l="3509" t="10078" b="3081"/>
          <a:stretch>
            <a:fillRect/>
          </a:stretch>
        </p:blipFill>
        <p:spPr bwMode="auto">
          <a:xfrm>
            <a:off x="5429256" y="2257439"/>
            <a:ext cx="3357586" cy="4029082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5500694" y="2357430"/>
            <a:ext cx="1042273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b="1" smtClean="0"/>
              <a:t>IR camera</a:t>
            </a:r>
            <a:endParaRPr lang="de-DE" sz="1400" b="1"/>
          </a:p>
        </p:txBody>
      </p:sp>
      <p:sp>
        <p:nvSpPr>
          <p:cNvPr id="10" name="Textfeld 9"/>
          <p:cNvSpPr txBox="1"/>
          <p:nvPr/>
        </p:nvSpPr>
        <p:spPr>
          <a:xfrm>
            <a:off x="8001024" y="3000372"/>
            <a:ext cx="712054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b="1" smtClean="0"/>
              <a:t>A4603</a:t>
            </a:r>
            <a:endParaRPr lang="de-DE" sz="1400" b="1"/>
          </a:p>
        </p:txBody>
      </p:sp>
      <p:sp>
        <p:nvSpPr>
          <p:cNvPr id="11" name="Textfeld 10"/>
          <p:cNvSpPr txBox="1"/>
          <p:nvPr/>
        </p:nvSpPr>
        <p:spPr>
          <a:xfrm>
            <a:off x="8217664" y="2335405"/>
            <a:ext cx="503664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b="1" smtClean="0"/>
              <a:t>48V</a:t>
            </a:r>
            <a:endParaRPr lang="de-DE" sz="1400" b="1"/>
          </a:p>
        </p:txBody>
      </p:sp>
      <p:sp>
        <p:nvSpPr>
          <p:cNvPr id="12" name="Textfeld 11"/>
          <p:cNvSpPr txBox="1"/>
          <p:nvPr/>
        </p:nvSpPr>
        <p:spPr>
          <a:xfrm>
            <a:off x="8215338" y="4000504"/>
            <a:ext cx="425116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b="1" smtClean="0"/>
              <a:t>SY</a:t>
            </a:r>
            <a:endParaRPr lang="de-DE" sz="1400" b="1"/>
          </a:p>
        </p:txBody>
      </p:sp>
      <p:sp>
        <p:nvSpPr>
          <p:cNvPr id="13" name="Textfeld 12"/>
          <p:cNvSpPr txBox="1"/>
          <p:nvPr/>
        </p:nvSpPr>
        <p:spPr>
          <a:xfrm>
            <a:off x="7215206" y="6215082"/>
            <a:ext cx="92845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b="1" smtClean="0"/>
              <a:t>Loadbox</a:t>
            </a:r>
            <a:endParaRPr lang="de-DE" sz="1400" b="1"/>
          </a:p>
        </p:txBody>
      </p:sp>
      <p:sp>
        <p:nvSpPr>
          <p:cNvPr id="14" name="Textfeld 13"/>
          <p:cNvSpPr txBox="1"/>
          <p:nvPr/>
        </p:nvSpPr>
        <p:spPr>
          <a:xfrm>
            <a:off x="8072462" y="4857760"/>
            <a:ext cx="1010213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b="1" smtClean="0"/>
              <a:t>Peltier +</a:t>
            </a:r>
          </a:p>
          <a:p>
            <a:r>
              <a:rPr lang="de-DE" sz="1400" b="1" smtClean="0"/>
              <a:t>controller</a:t>
            </a:r>
            <a:endParaRPr lang="de-DE" sz="1400" b="1"/>
          </a:p>
        </p:txBody>
      </p:sp>
      <p:sp>
        <p:nvSpPr>
          <p:cNvPr id="15" name="Textfeld 14"/>
          <p:cNvSpPr txBox="1"/>
          <p:nvPr/>
        </p:nvSpPr>
        <p:spPr>
          <a:xfrm>
            <a:off x="5000628" y="5715016"/>
            <a:ext cx="1249060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b="1" smtClean="0"/>
              <a:t>PCB with</a:t>
            </a:r>
          </a:p>
          <a:p>
            <a:r>
              <a:rPr lang="de-DE" sz="1400" b="1" smtClean="0"/>
              <a:t>4 converters</a:t>
            </a:r>
            <a:endParaRPr lang="de-DE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mtClean="0"/>
              <a:t>“Specs“ for Pixel DC-DC Converters (I)</a:t>
            </a:r>
            <a:endParaRPr lang="de-DE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Katja Klein </a:t>
            </a:r>
            <a:endParaRPr lang="de-DE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AD294-9D24-43BD-AFAD-8293975AE60F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2908" y="1146651"/>
            <a:ext cx="8557471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Numbers</a:t>
            </a: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are still subject to changes.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r>
              <a:rPr kumimoji="0" lang="en-US" sz="16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Converter type: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			Inductor-based non-isolated step-down converter, probably of </a:t>
            </a:r>
            <a:b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</a:b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                                              </a:t>
            </a:r>
            <a:r>
              <a:rPr kumimoji="0" lang="en-US" sz="1600" b="0" i="0" u="none" strike="noStrike" cap="none" normalizeH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buck-type, integrated on a separate PCB.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r>
              <a:rPr kumimoji="0" lang="en-US" sz="16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Conversion ratio </a:t>
            </a:r>
            <a:r>
              <a:rPr lang="en-US" sz="1600" u="sng" smtClean="0">
                <a:latin typeface="Arial" pitchFamily="34" charset="0"/>
                <a:ea typeface="Arial" pitchFamily="34" charset="0"/>
                <a:cs typeface="Arial" pitchFamily="34" charset="0"/>
              </a:rPr>
              <a:t>V</a:t>
            </a:r>
            <a:r>
              <a:rPr lang="en-US" sz="1600" u="sng" baseline="-25000" smtClean="0"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lang="en-US" sz="1600" u="sng" smtClean="0">
                <a:latin typeface="Arial" pitchFamily="34" charset="0"/>
                <a:ea typeface="Arial" pitchFamily="34" charset="0"/>
                <a:cs typeface="Arial" pitchFamily="34" charset="0"/>
              </a:rPr>
              <a:t>/V</a:t>
            </a:r>
            <a:r>
              <a:rPr lang="en-US" sz="1600" u="sng" baseline="-25000" smtClean="0">
                <a:latin typeface="Arial" pitchFamily="34" charset="0"/>
                <a:ea typeface="Arial" pitchFamily="34" charset="0"/>
                <a:cs typeface="Arial" pitchFamily="34" charset="0"/>
              </a:rPr>
              <a:t>out</a:t>
            </a:r>
            <a:r>
              <a:rPr lang="en-US" sz="1600" u="sng" smtClean="0"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  <a:r>
              <a:rPr kumimoji="0" lang="en-US" sz="1600" b="0" i="0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	        </a:t>
            </a:r>
            <a:r>
              <a:rPr kumimoji="0" lang="en-US" sz="1600" b="1" i="0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2 - 3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r>
              <a:rPr kumimoji="0" lang="en-US" sz="16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Output voltage V</a:t>
            </a:r>
            <a:r>
              <a:rPr kumimoji="0" lang="en-US" sz="1600" b="0" i="0" u="sng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out</a:t>
            </a:r>
            <a:r>
              <a:rPr kumimoji="0" lang="en-US" sz="16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		V</a:t>
            </a:r>
            <a:r>
              <a:rPr kumimoji="0" lang="en-US" sz="16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ana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= 2.3V </a:t>
            </a:r>
            <a:b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</a:b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          					V</a:t>
            </a:r>
            <a:r>
              <a:rPr kumimoji="0" lang="en-US" sz="16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dig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= 3.5V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r>
              <a:rPr kumimoji="0" lang="en-US" sz="16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Input voltage V</a:t>
            </a:r>
            <a:r>
              <a:rPr kumimoji="0" lang="en-US" sz="1600" b="0" i="0" u="sng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in</a:t>
            </a:r>
            <a:r>
              <a:rPr kumimoji="0" lang="en-US" sz="16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(for 1:2):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      V</a:t>
            </a:r>
            <a:r>
              <a:rPr kumimoji="0" lang="en-US" sz="16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ana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= 4.6V</a:t>
            </a:r>
            <a:b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</a:b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						V</a:t>
            </a:r>
            <a:r>
              <a:rPr kumimoji="0" lang="en-US" sz="1600" b="0" i="0" u="none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dig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= 7.0V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r>
              <a:rPr kumimoji="0" lang="en-US" sz="16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Output current I</a:t>
            </a:r>
            <a:r>
              <a:rPr kumimoji="0" lang="en-US" sz="1600" b="0" i="0" u="sng" strike="noStrike" cap="none" normalizeH="0" baseline="-25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out</a:t>
            </a:r>
            <a:r>
              <a:rPr kumimoji="0" lang="en-US" sz="16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		        </a:t>
            </a: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&lt; 2.8A     </a:t>
            </a:r>
            <a:r>
              <a:rPr kumimoji="0" lang="en-US" sz="160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(in 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some detector regions 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up to 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4.9A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)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r>
              <a:rPr kumimoji="0" lang="en-US" sz="16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Switching frequency: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		1 - 2 MHz </a:t>
            </a:r>
            <a:b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</a:b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                                               Low frequency to maximize the efficiency.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endParaRPr lang="en-US" sz="1600" u="sng" smtClean="0"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r>
              <a:rPr lang="en-US" sz="1600" u="sng" smtClean="0">
                <a:latin typeface="Arial" pitchFamily="34" charset="0"/>
                <a:ea typeface="Arial" pitchFamily="34" charset="0"/>
                <a:cs typeface="Arial" pitchFamily="34" charset="0"/>
              </a:rPr>
              <a:t>Efficiency:</a:t>
            </a:r>
            <a:r>
              <a:rPr lang="en-US" sz="1600" smtClean="0">
                <a:latin typeface="Arial" pitchFamily="34" charset="0"/>
                <a:ea typeface="Arial" pitchFamily="34" charset="0"/>
                <a:cs typeface="Arial" pitchFamily="34" charset="0"/>
              </a:rPr>
              <a:t> 				</a:t>
            </a:r>
            <a:r>
              <a:rPr lang="en-US" sz="1600" b="1" smtClean="0">
                <a:solidFill>
                  <a:srgbClr val="0000CC"/>
                </a:solidFill>
                <a:latin typeface="Arial" pitchFamily="34" charset="0"/>
                <a:ea typeface="Arial" pitchFamily="34" charset="0"/>
                <a:cs typeface="Arial" pitchFamily="34" charset="0"/>
                <a:sym typeface="Symbol"/>
              </a:rPr>
              <a:t> </a:t>
            </a:r>
            <a:r>
              <a:rPr lang="en-US" sz="1600" b="1" smtClean="0">
                <a:solidFill>
                  <a:srgbClr val="0000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80%	</a:t>
            </a:r>
            <a:r>
              <a:rPr lang="en-US" sz="1600" smtClean="0">
                <a:latin typeface="Arial" pitchFamily="34" charset="0"/>
                <a:ea typeface="Arial" pitchFamily="34" charset="0"/>
                <a:cs typeface="Arial" pitchFamily="34" charset="0"/>
              </a:rPr>
              <a:t>	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mtClean="0"/>
              <a:t>“Specs“ for Pixel DC-DC Converters (II)</a:t>
            </a:r>
            <a:endParaRPr lang="de-DE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Katja Klein </a:t>
            </a:r>
            <a:endParaRPr lang="de-DE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AD294-9D24-43BD-AFAD-8293975AE60F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DC-DC Converters for the Tracker Upgrade</a:t>
            </a:r>
            <a:endParaRPr lang="de-DE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42908" y="857232"/>
            <a:ext cx="8802731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r>
              <a:rPr kumimoji="0" lang="en-US" sz="16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Dissipated power: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			2-3W per converter for 80% efficiency.</a:t>
            </a:r>
            <a:b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</a:b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						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Active </a:t>
            </a: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cooling has to be foreseen.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r>
              <a:rPr kumimoji="0" lang="en-US" sz="16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Dimensions of PCB: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		L</a:t>
            </a:r>
            <a:r>
              <a: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ength = </a:t>
            </a:r>
            <a:r>
              <a: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3.2cm, </a:t>
            </a:r>
            <a:r>
              <a: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width = 2cm, height &lt;1.4cm</a:t>
            </a:r>
          </a:p>
          <a:p>
            <a:pPr lvl="0" eaLnBrk="0" hangingPunct="0"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r>
              <a:rPr lang="en-GB" sz="1600" smtClean="0">
                <a:latin typeface="Arial" pitchFamily="34" charset="0"/>
                <a:ea typeface="Arial" pitchFamily="34" charset="0"/>
                <a:cs typeface="Arial" pitchFamily="34" charset="0"/>
              </a:rPr>
              <a:t>						S</a:t>
            </a:r>
            <a:r>
              <a: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mall piggy-board with board-to-board connectors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r>
              <a:rPr kumimoji="0" lang="en-US" sz="16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Material budget / </a:t>
            </a:r>
            <a:r>
              <a:rPr kumimoji="0" lang="en-US" sz="16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weight</a:t>
            </a:r>
            <a:r>
              <a:rPr kumimoji="0" lang="en-US" sz="16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: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	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	S</a:t>
            </a:r>
            <a:r>
              <a: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ince these converters are at </a:t>
            </a:r>
            <a:r>
              <a:rPr kumimoji="0" lang="en-GB" sz="1600" b="1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z = 2.0-2.3m and r ~ 19cm</a:t>
            </a:r>
            <a:r>
              <a:rPr kumimoji="0" lang="en-GB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</a:t>
            </a:r>
            <a:r>
              <a: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they </a:t>
            </a:r>
            <a:br>
              <a: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</a:br>
            <a:r>
              <a: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						are absolutely outside of the tracking region and therefore </a:t>
            </a:r>
            <a:br>
              <a: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</a:br>
            <a:r>
              <a: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						</a:t>
            </a:r>
            <a:r>
              <a:rPr kumimoji="0" lang="en-GB" sz="1600" b="1" i="0" u="none" strike="noStrike" cap="none" normalizeH="0" baseline="0" smtClean="0">
                <a:ln>
                  <a:noFill/>
                </a:ln>
                <a:solidFill>
                  <a:srgbClr val="00CC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uncritical in mass and material budget</a:t>
            </a:r>
            <a:r>
              <a: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. </a:t>
            </a:r>
            <a:br>
              <a: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</a:br>
            <a:r>
              <a: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						The only concern is the use of material with little activation.</a:t>
            </a: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endParaRPr kumimoji="0" lang="en-US" sz="16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r>
              <a:rPr kumimoji="0" lang="en-US" sz="16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Output voltage ripple: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		S</a:t>
            </a:r>
            <a:r>
              <a:rPr kumimoji="0" lang="en-GB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ince the PSI46 ROC has rather fast on-chip regulators, </a:t>
            </a:r>
            <a:r>
              <a:rPr kumimoji="0" lang="en-GB" sz="1600" b="1" i="0" u="none" strike="noStrike" cap="none" normalizeH="0" baseline="0" smtClean="0">
                <a:ln>
                  <a:noFill/>
                </a:ln>
                <a:solidFill>
                  <a:srgbClr val="00CC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the</a:t>
            </a:r>
            <a:br>
              <a:rPr kumimoji="0" lang="en-GB" sz="1600" b="1" i="0" u="none" strike="noStrike" cap="none" normalizeH="0" baseline="0" smtClean="0">
                <a:ln>
                  <a:noFill/>
                </a:ln>
                <a:solidFill>
                  <a:srgbClr val="00CC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</a:br>
            <a:r>
              <a:rPr kumimoji="0" lang="en-GB" sz="1600" b="1" i="0" u="none" strike="noStrike" cap="none" normalizeH="0" baseline="0" smtClean="0">
                <a:ln>
                  <a:noFill/>
                </a:ln>
                <a:solidFill>
                  <a:srgbClr val="00CC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                                              requirements for ripple are very relaxed.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r>
              <a:rPr kumimoji="0" lang="en-US" sz="16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Radiation environment: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		19cm radius, z = 2.3m, 700fb</a:t>
            </a:r>
            <a:r>
              <a:rPr kumimoji="0" lang="en-US" sz="1600" b="0" i="0" u="none" strike="noStrike" cap="none" normalizeH="0" baseline="3000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-1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, 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safety 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factor = 2:</a:t>
            </a:r>
            <a:b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</a:b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                                               </a:t>
            </a: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Fast hadrons fluence:</a:t>
            </a:r>
            <a:r>
              <a:rPr kumimoji="0" lang="en-US" sz="1600" b="1" i="0" u="none" strike="noStrike" cap="none" normalizeH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6-7</a:t>
            </a: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x 10</a:t>
            </a:r>
            <a:r>
              <a:rPr kumimoji="0" lang="en-US" sz="1600" b="1" i="0" u="none" strike="noStrike" cap="none" normalizeH="0" baseline="3000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14</a:t>
            </a: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/cm</a:t>
            </a:r>
            <a:r>
              <a:rPr kumimoji="0" lang="en-US" sz="1600" b="1" i="0" u="none" strike="noStrike" cap="none" normalizeH="0" baseline="3000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/>
            </a:r>
            <a:b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</a:b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                             			 </a:t>
            </a: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Dose: </a:t>
            </a:r>
            <a:r>
              <a:rPr lang="en-US" sz="1600" b="1" smtClean="0">
                <a:solidFill>
                  <a:srgbClr val="0000CC"/>
                </a:solidFill>
                <a:latin typeface="Arial" pitchFamily="34" charset="0"/>
                <a:ea typeface="Arial" pitchFamily="34" charset="0"/>
                <a:cs typeface="Arial" pitchFamily="34" charset="0"/>
              </a:rPr>
              <a:t>2</a:t>
            </a: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00kGy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49263" algn="l"/>
                <a:tab pos="898525" algn="l"/>
                <a:tab pos="1349375" algn="l"/>
                <a:tab pos="1798638" algn="l"/>
                <a:tab pos="2247900" algn="l"/>
                <a:tab pos="2697163" algn="l"/>
                <a:tab pos="3146425" algn="l"/>
                <a:tab pos="3597275" algn="l"/>
                <a:tab pos="4046538" algn="l"/>
                <a:tab pos="4495800" algn="l"/>
                <a:tab pos="4945063" algn="l"/>
                <a:tab pos="5394325" algn="l"/>
                <a:tab pos="5845175" algn="l"/>
                <a:tab pos="6172200" algn="l"/>
              </a:tabLst>
            </a:pPr>
            <a:r>
              <a:rPr kumimoji="0" lang="en-US" sz="16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Specific requirements</a:t>
            </a: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:	        </a:t>
            </a:r>
            <a:r>
              <a:rPr kumimoji="0" lang="en-US" sz="16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B</a:t>
            </a:r>
            <a:r>
              <a:rPr kumimoji="0" lang="en-GB" sz="16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ehaviour for very fast load variations due to orbit gaps.</a:t>
            </a:r>
            <a:br>
              <a:rPr kumimoji="0" lang="en-GB" sz="16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</a:br>
            <a:r>
              <a:rPr kumimoji="0" lang="en-GB" sz="16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                                              Stability of operation together with long pixel cables and the</a:t>
            </a:r>
            <a:br>
              <a:rPr kumimoji="0" lang="en-GB" sz="16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</a:br>
            <a:r>
              <a:rPr kumimoji="0" lang="en-GB" sz="1600" b="1" i="0" u="none" strike="noStrike" cap="none" normalizeH="0" baseline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                                              CAEN A4603 power supply modules.</a:t>
            </a:r>
            <a:endParaRPr kumimoji="0" lang="en-GB" sz="1600" b="1" i="0" u="none" strike="noStrike" cap="none" normalizeH="0" baseline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z="2600" smtClean="0">
                <a:latin typeface="Arial" charset="0"/>
                <a:cs typeface="Arial" charset="0"/>
              </a:rPr>
              <a:t>DC-DC </a:t>
            </a:r>
            <a:r>
              <a:rPr lang="de-DE" sz="2600" smtClean="0">
                <a:latin typeface="Arial" charset="0"/>
                <a:cs typeface="Arial" charset="0"/>
              </a:rPr>
              <a:t>Converters </a:t>
            </a:r>
            <a:r>
              <a:rPr lang="de-DE" sz="2600" smtClean="0">
                <a:latin typeface="Arial" charset="0"/>
                <a:cs typeface="Arial" charset="0"/>
              </a:rPr>
              <a:t>for </a:t>
            </a:r>
            <a:r>
              <a:rPr lang="de-DE" sz="2600" smtClean="0">
                <a:latin typeface="Arial" charset="0"/>
                <a:cs typeface="Arial" charset="0"/>
              </a:rPr>
              <a:t>Phase-2</a:t>
            </a:r>
            <a:endParaRPr lang="de-DE" sz="2600" smtClean="0">
              <a:latin typeface="Arial" charset="0"/>
              <a:cs typeface="Arial" charset="0"/>
            </a:endParaRPr>
          </a:p>
        </p:txBody>
      </p:sp>
      <p:sp>
        <p:nvSpPr>
          <p:cNvPr id="15363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5364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B4E7C1-7F3E-467E-BAB1-6A97C0BBD2C3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de-DE" smtClean="0"/>
          </a:p>
        </p:txBody>
      </p:sp>
      <p:sp>
        <p:nvSpPr>
          <p:cNvPr id="15365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571473" y="1773951"/>
          <a:ext cx="8072493" cy="458400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00263"/>
                <a:gridCol w="3000396"/>
                <a:gridCol w="3071834"/>
              </a:tblGrid>
              <a:tr h="315984">
                <a:tc>
                  <a:txBody>
                    <a:bodyPr/>
                    <a:lstStyle/>
                    <a:p>
                      <a:r>
                        <a:rPr lang="de-DE" sz="1600" smtClean="0"/>
                        <a:t>Quantity</a:t>
                      </a:r>
                      <a:endParaRPr lang="de-DE" sz="16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smtClean="0"/>
                        <a:t>Requirement</a:t>
                      </a:r>
                      <a:endParaRPr lang="de-DE" sz="16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smtClean="0"/>
                        <a:t>Comments</a:t>
                      </a:r>
                      <a:endParaRPr lang="de-DE" sz="16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339">
                <a:tc>
                  <a:txBody>
                    <a:bodyPr/>
                    <a:lstStyle/>
                    <a:p>
                      <a:r>
                        <a:rPr lang="de-DE" sz="1400" b="1" smtClean="0"/>
                        <a:t>Radiation level</a:t>
                      </a:r>
                      <a:endParaRPr lang="de-DE" sz="1400" b="1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smtClean="0"/>
                        <a:t>Fast hadron fluence:</a:t>
                      </a:r>
                      <a:r>
                        <a:rPr lang="en-US" sz="1400" kern="1200" baseline="0" smtClean="0"/>
                        <a:t> ~</a:t>
                      </a:r>
                      <a:r>
                        <a:rPr lang="de-DE" sz="1400" smtClean="0"/>
                        <a:t>9x10</a:t>
                      </a:r>
                      <a:r>
                        <a:rPr lang="de-DE" sz="1400" baseline="30000" smtClean="0"/>
                        <a:t>15</a:t>
                      </a:r>
                      <a:r>
                        <a:rPr lang="de-DE" sz="1400" smtClean="0"/>
                        <a:t>/cm</a:t>
                      </a:r>
                      <a:r>
                        <a:rPr lang="de-DE" sz="1400" baseline="30000" smtClean="0"/>
                        <a:t>2</a:t>
                      </a:r>
                      <a:r>
                        <a:rPr lang="en-US" sz="1400" kern="1200" smtClean="0"/>
                        <a:t>;</a:t>
                      </a:r>
                    </a:p>
                    <a:p>
                      <a:r>
                        <a:rPr lang="en-US" sz="1400" kern="1200" smtClean="0"/>
                        <a:t>Dose: ~1.3MGy</a:t>
                      </a:r>
                      <a:endParaRPr lang="de-DE" sz="1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For</a:t>
                      </a:r>
                      <a:r>
                        <a:rPr lang="de-DE" sz="1400" baseline="0" smtClean="0"/>
                        <a:t> </a:t>
                      </a:r>
                      <a:r>
                        <a:rPr lang="de-DE" sz="1400" smtClean="0"/>
                        <a:t>R &gt; 20cm, z &lt; 3m, 5000fb</a:t>
                      </a:r>
                      <a:r>
                        <a:rPr lang="de-DE" sz="1400" baseline="30000" smtClean="0"/>
                        <a:t>-1</a:t>
                      </a:r>
                      <a:r>
                        <a:rPr lang="de-DE" sz="1400" smtClean="0"/>
                        <a:t>, </a:t>
                      </a:r>
                    </a:p>
                    <a:p>
                      <a:r>
                        <a:rPr lang="de-DE" sz="1400" smtClean="0"/>
                        <a:t>safety</a:t>
                      </a:r>
                      <a:r>
                        <a:rPr lang="de-DE" sz="1400" baseline="0" smtClean="0"/>
                        <a:t> factor of 2</a:t>
                      </a:r>
                      <a:endParaRPr lang="de-DE" sz="1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88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smtClean="0"/>
                        <a:t>Output voltage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V</a:t>
                      </a:r>
                      <a:r>
                        <a:rPr lang="de-DE" sz="1400" baseline="-25000" smtClean="0"/>
                        <a:t>ana</a:t>
                      </a:r>
                      <a:r>
                        <a:rPr lang="de-DE" sz="1400" smtClean="0"/>
                        <a:t> = 1.2V</a:t>
                      </a:r>
                    </a:p>
                    <a:p>
                      <a:r>
                        <a:rPr lang="de-DE" sz="1400" smtClean="0"/>
                        <a:t>V</a:t>
                      </a:r>
                      <a:r>
                        <a:rPr lang="de-DE" sz="1400" baseline="-25000" smtClean="0"/>
                        <a:t>dig</a:t>
                      </a:r>
                      <a:r>
                        <a:rPr lang="de-DE" sz="1400" smtClean="0"/>
                        <a:t> = 0.9V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Assuming 130 or 90nm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smtClean="0"/>
                        <a:t>(+</a:t>
                      </a:r>
                      <a:r>
                        <a:rPr lang="de-DE" sz="1400" baseline="0" smtClean="0"/>
                        <a:t> V</a:t>
                      </a:r>
                      <a:r>
                        <a:rPr lang="de-DE" sz="1400" baseline="-25000" smtClean="0"/>
                        <a:t>opto</a:t>
                      </a:r>
                      <a:r>
                        <a:rPr lang="de-DE" sz="1400" baseline="0" smtClean="0"/>
                        <a:t> = 2.5V, 1.5V)</a:t>
                      </a:r>
                      <a:endParaRPr lang="de-DE" sz="1400" smtClean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7258">
                <a:tc>
                  <a:txBody>
                    <a:bodyPr/>
                    <a:lstStyle/>
                    <a:p>
                      <a:r>
                        <a:rPr lang="de-DE" sz="1400" b="1" smtClean="0"/>
                        <a:t>Output current</a:t>
                      </a:r>
                      <a:endParaRPr lang="de-DE" sz="1400" b="1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smtClean="0">
                          <a:solidFill>
                            <a:srgbClr val="FF0000"/>
                          </a:solidFill>
                        </a:rPr>
                        <a:t>3-5A</a:t>
                      </a:r>
                      <a:endParaRPr lang="de-DE" sz="1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smtClean="0">
                          <a:sym typeface="Symbol"/>
                        </a:rPr>
                        <a:t> </a:t>
                      </a:r>
                      <a:r>
                        <a:rPr lang="de-DE" sz="1400" smtClean="0"/>
                        <a:t>2 converters per double</a:t>
                      </a:r>
                      <a:r>
                        <a:rPr lang="de-DE" sz="1400" baseline="0" smtClean="0"/>
                        <a:t> module</a:t>
                      </a:r>
                      <a:endParaRPr lang="de-DE" sz="1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88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smtClean="0"/>
                        <a:t>Conversion ratio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smtClean="0">
                          <a:solidFill>
                            <a:srgbClr val="FF0000"/>
                          </a:solidFill>
                        </a:rPr>
                        <a:t>Up</a:t>
                      </a:r>
                      <a:r>
                        <a:rPr lang="de-DE" sz="1400" baseline="0" smtClean="0">
                          <a:solidFill>
                            <a:srgbClr val="FF0000"/>
                          </a:solidFill>
                        </a:rPr>
                        <a:t> to </a:t>
                      </a:r>
                      <a:r>
                        <a:rPr lang="de-DE" sz="1400" smtClean="0">
                          <a:solidFill>
                            <a:srgbClr val="FF0000"/>
                          </a:solidFill>
                        </a:rPr>
                        <a:t>10:1</a:t>
                      </a:r>
                      <a:r>
                        <a:rPr lang="de-DE" sz="1400" smtClean="0"/>
                        <a:t>, depends on proposal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Max. current in cable channels 15kA</a:t>
                      </a:r>
                    </a:p>
                    <a:p>
                      <a:r>
                        <a:rPr lang="de-DE" sz="1400" smtClean="0"/>
                        <a:t>Assuming</a:t>
                      </a:r>
                      <a:r>
                        <a:rPr lang="de-DE" sz="1400" baseline="0" smtClean="0"/>
                        <a:t> ~100kW &amp; </a:t>
                      </a:r>
                      <a:r>
                        <a:rPr lang="de-DE" sz="1400" smtClean="0"/>
                        <a:t>80% efficiency</a:t>
                      </a:r>
                      <a:endParaRPr lang="de-DE" sz="1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7258">
                <a:tc>
                  <a:txBody>
                    <a:bodyPr/>
                    <a:lstStyle/>
                    <a:p>
                      <a:r>
                        <a:rPr lang="de-DE" sz="1400" b="1" smtClean="0"/>
                        <a:t>Efficiency</a:t>
                      </a:r>
                      <a:endParaRPr lang="de-DE" sz="1400" b="1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smtClean="0"/>
                        <a:t>70-80%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smtClean="0"/>
                        <a:t>Losses</a:t>
                      </a:r>
                      <a:r>
                        <a:rPr lang="de-DE" sz="1400" baseline="0" smtClean="0"/>
                        <a:t> need to be cooled</a:t>
                      </a:r>
                      <a:endParaRPr lang="de-DE" sz="1400" smtClean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52087">
                <a:tc>
                  <a:txBody>
                    <a:bodyPr/>
                    <a:lstStyle/>
                    <a:p>
                      <a:r>
                        <a:rPr lang="de-DE" sz="1400" b="1" smtClean="0"/>
                        <a:t>Conductive noise</a:t>
                      </a:r>
                    </a:p>
                    <a:p>
                      <a:r>
                        <a:rPr lang="de-DE" sz="1400" smtClean="0"/>
                        <a:t>(DM, </a:t>
                      </a:r>
                      <a:r>
                        <a:rPr lang="de-DE" sz="1400" smtClean="0"/>
                        <a:t>ripple)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smtClean="0"/>
                        <a:t>Depends on PSRR of the ROC</a:t>
                      </a:r>
                      <a:r>
                        <a:rPr lang="de-DE" sz="1400" baseline="0" smtClean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aseline="0" smtClean="0"/>
                        <a:t>(still </a:t>
                      </a:r>
                      <a:r>
                        <a:rPr lang="de-DE" sz="1400" smtClean="0"/>
                        <a:t>to be</a:t>
                      </a:r>
                      <a:r>
                        <a:rPr lang="de-DE" sz="1400" baseline="0" smtClean="0"/>
                        <a:t> studied</a:t>
                      </a:r>
                      <a:r>
                        <a:rPr lang="de-DE" sz="1400" baseline="0" smtClean="0"/>
                        <a:t>)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Can be </a:t>
                      </a:r>
                      <a:r>
                        <a:rPr lang="de-DE" sz="1400" smtClean="0"/>
                        <a:t>filtered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7258">
                <a:tc>
                  <a:txBody>
                    <a:bodyPr/>
                    <a:lstStyle/>
                    <a:p>
                      <a:r>
                        <a:rPr lang="de-DE" sz="1400" b="1" smtClean="0"/>
                        <a:t>Common</a:t>
                      </a:r>
                      <a:r>
                        <a:rPr lang="de-DE" sz="1400" b="1" baseline="0" smtClean="0"/>
                        <a:t> mode noise</a:t>
                      </a:r>
                      <a:endParaRPr lang="de-DE" sz="1400" b="1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? As low as possible...</a:t>
                      </a:r>
                      <a:endParaRPr lang="de-DE" sz="1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Notoriously hard to control</a:t>
                      </a:r>
                      <a:endParaRPr lang="de-DE" sz="1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88339">
                <a:tc>
                  <a:txBody>
                    <a:bodyPr/>
                    <a:lstStyle/>
                    <a:p>
                      <a:r>
                        <a:rPr lang="de-DE" sz="1400" b="1" smtClean="0"/>
                        <a:t>Radiated noise</a:t>
                      </a:r>
                    </a:p>
                    <a:p>
                      <a:r>
                        <a:rPr lang="de-DE" sz="1400" b="1" smtClean="0"/>
                        <a:t>(magnetic</a:t>
                      </a:r>
                      <a:r>
                        <a:rPr lang="de-DE" sz="1400" b="1" baseline="0" smtClean="0"/>
                        <a:t> near field)</a:t>
                      </a:r>
                      <a:endParaRPr lang="de-DE" sz="1400" b="1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smtClean="0">
                          <a:solidFill>
                            <a:srgbClr val="FF0000"/>
                          </a:solidFill>
                        </a:rPr>
                        <a:t>Ideally </a:t>
                      </a:r>
                      <a:r>
                        <a:rPr lang="de-DE" sz="1400" smtClean="0">
                          <a:solidFill>
                            <a:srgbClr val="FF0000"/>
                          </a:solidFill>
                        </a:rPr>
                        <a:t>none – converter close to module</a:t>
                      </a:r>
                      <a:endParaRPr lang="de-DE" sz="140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smtClean="0"/>
                        <a:t>Minimize with distance, shielding,</a:t>
                      </a:r>
                      <a:r>
                        <a:rPr lang="de-DE" sz="1400" baseline="0" smtClean="0"/>
                        <a:t> </a:t>
                      </a:r>
                    </a:p>
                    <a:p>
                      <a:r>
                        <a:rPr lang="de-DE" sz="1400" baseline="0" smtClean="0"/>
                        <a:t>module design</a:t>
                      </a:r>
                      <a:endParaRPr lang="de-DE" sz="140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72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smtClean="0"/>
                        <a:t>Material budget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smtClean="0">
                          <a:solidFill>
                            <a:srgbClr val="FF0000"/>
                          </a:solidFill>
                        </a:rPr>
                        <a:t>Critical since installed at low R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smtClean="0"/>
                        <a:t>Expect 1-2g per converter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872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smtClean="0"/>
                        <a:t>Real estate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smtClean="0">
                          <a:solidFill>
                            <a:srgbClr val="FF0000"/>
                          </a:solidFill>
                        </a:rPr>
                        <a:t>No space on FE-hybrid 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smtClean="0"/>
                        <a:t>2-4cm</a:t>
                      </a:r>
                      <a:r>
                        <a:rPr lang="de-DE" sz="1400" baseline="30000" smtClean="0"/>
                        <a:t>2</a:t>
                      </a:r>
                      <a:r>
                        <a:rPr lang="de-DE" sz="1400" smtClean="0"/>
                        <a:t> per converter must be found</a:t>
                      </a: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214282" y="1000108"/>
            <a:ext cx="6805068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de-DE" b="1" smtClean="0"/>
              <a:t> Outer Tracker for tracking plus track trigger layers</a:t>
            </a:r>
          </a:p>
          <a:p>
            <a:pPr>
              <a:spcBef>
                <a:spcPts val="400"/>
              </a:spcBef>
              <a:buFont typeface="Arial" pitchFamily="34" charset="0"/>
              <a:buChar char="•"/>
            </a:pPr>
            <a:r>
              <a:rPr lang="de-DE" b="1" smtClean="0"/>
              <a:t> Requirements are driven by stacked layers for track trigger</a:t>
            </a:r>
            <a:endParaRPr lang="de-DE" b="1"/>
          </a:p>
        </p:txBody>
      </p:sp>
      <p:sp>
        <p:nvSpPr>
          <p:cNvPr id="9" name="Textfeld 8"/>
          <p:cNvSpPr txBox="1"/>
          <p:nvPr/>
        </p:nvSpPr>
        <p:spPr>
          <a:xfrm rot="21142111">
            <a:off x="1792832" y="3711475"/>
            <a:ext cx="5360763" cy="461665"/>
          </a:xfrm>
          <a:prstGeom prst="rect">
            <a:avLst/>
          </a:prstGeom>
          <a:solidFill>
            <a:srgbClr val="00FF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2400" b="1" smtClean="0"/>
              <a:t>Much more demanding application!</a:t>
            </a:r>
            <a:endParaRPr lang="de-DE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Content Placeholder 3" descr="ROD2.pd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923" t="8839" r="-193" b="7506"/>
          <a:stretch>
            <a:fillRect/>
          </a:stretch>
        </p:blipFill>
        <p:spPr>
          <a:xfrm>
            <a:off x="5643570" y="1285860"/>
            <a:ext cx="3358934" cy="2000264"/>
          </a:xfrm>
        </p:spPr>
      </p:pic>
      <p:sp>
        <p:nvSpPr>
          <p:cNvPr id="16386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DC-DC Converters for Outer Tracker</a:t>
            </a:r>
          </a:p>
        </p:txBody>
      </p:sp>
      <p:sp>
        <p:nvSpPr>
          <p:cNvPr id="15363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5364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B4E7C1-7F3E-467E-BAB1-6A97C0BBD2C3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de-DE" smtClean="0"/>
          </a:p>
        </p:txBody>
      </p:sp>
      <p:sp>
        <p:nvSpPr>
          <p:cNvPr id="15365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pic>
        <p:nvPicPr>
          <p:cNvPr id="7" name="Content Placeholder 3" descr="BI-MODULE6.pdf"/>
          <p:cNvPicPr>
            <a:picLocks noChangeAspect="1"/>
          </p:cNvPicPr>
          <p:nvPr/>
        </p:nvPicPr>
        <p:blipFill>
          <a:blip r:embed="rId4" cstate="print"/>
          <a:srcRect l="-192" t="15152" r="-193" b="15398"/>
          <a:stretch>
            <a:fillRect/>
          </a:stretch>
        </p:blipFill>
        <p:spPr bwMode="auto">
          <a:xfrm>
            <a:off x="4643438" y="3835403"/>
            <a:ext cx="4429156" cy="2165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3" descr="BI-MODULE5.pdf"/>
          <p:cNvPicPr>
            <a:picLocks noChangeAspect="1"/>
          </p:cNvPicPr>
          <p:nvPr/>
        </p:nvPicPr>
        <p:blipFill>
          <a:blip r:embed="rId5" cstate="print"/>
          <a:srcRect l="-193" t="7260" r="2038" b="13819"/>
          <a:stretch>
            <a:fillRect/>
          </a:stretch>
        </p:blipFill>
        <p:spPr bwMode="auto">
          <a:xfrm>
            <a:off x="214282" y="3500438"/>
            <a:ext cx="452631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42844" y="1071546"/>
            <a:ext cx="4385560" cy="2290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Power requirements</a:t>
            </a:r>
            <a:r>
              <a:rPr lang="de-DE" smtClean="0"/>
              <a:t>: </a:t>
            </a:r>
            <a:r>
              <a:rPr lang="de-DE" smtClean="0"/>
              <a:t>1.5W per module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</a:t>
            </a:r>
            <a:r>
              <a:rPr lang="de-DE" smtClean="0"/>
              <a:t>Idea: 1.2V delivered by buck converter;</a:t>
            </a:r>
            <a:br>
              <a:rPr lang="de-DE" smtClean="0"/>
            </a:br>
            <a:r>
              <a:rPr lang="de-DE" smtClean="0"/>
              <a:t>  required conversion ratio </a:t>
            </a:r>
            <a:r>
              <a:rPr lang="de-DE" smtClean="0"/>
              <a:t>~ </a:t>
            </a:r>
            <a:r>
              <a:rPr lang="de-DE" smtClean="0"/>
              <a:t>4</a:t>
            </a:r>
            <a:endParaRPr lang="de-DE" smtClean="0"/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Space is </a:t>
            </a:r>
            <a:r>
              <a:rPr lang="de-DE" smtClean="0"/>
              <a:t>tight </a:t>
            </a:r>
            <a:r>
              <a:rPr lang="de-DE" smtClean="0"/>
              <a:t>– various ideas:</a:t>
            </a:r>
          </a:p>
          <a:p>
            <a:pPr lvl="1"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move into 3rd dimension</a:t>
            </a:r>
          </a:p>
          <a:p>
            <a:pPr lvl="1"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integrate into support structure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smtClean="0"/>
              <a:t> </a:t>
            </a:r>
            <a:r>
              <a:rPr lang="de-DE" smtClean="0"/>
              <a:t>Waiting </a:t>
            </a:r>
            <a:r>
              <a:rPr lang="de-DE" smtClean="0"/>
              <a:t>for CBC and module prototypes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28596" y="3500438"/>
            <a:ext cx="590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/>
              <a:t>Top</a:t>
            </a:r>
            <a:endParaRPr lang="de-DE" b="1"/>
          </a:p>
        </p:txBody>
      </p:sp>
      <p:sp>
        <p:nvSpPr>
          <p:cNvPr id="12" name="Textfeld 11"/>
          <p:cNvSpPr txBox="1"/>
          <p:nvPr/>
        </p:nvSpPr>
        <p:spPr>
          <a:xfrm>
            <a:off x="5357818" y="350043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smtClean="0"/>
              <a:t>Bottom</a:t>
            </a:r>
            <a:endParaRPr lang="de-DE" b="1"/>
          </a:p>
        </p:txBody>
      </p:sp>
      <p:sp>
        <p:nvSpPr>
          <p:cNvPr id="13" name="Textfeld 12"/>
          <p:cNvSpPr txBox="1"/>
          <p:nvPr/>
        </p:nvSpPr>
        <p:spPr>
          <a:xfrm>
            <a:off x="1943671" y="455986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sensor</a:t>
            </a:r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285720" y="5572140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smtClean="0"/>
              <a:t>CBC</a:t>
            </a:r>
            <a:endParaRPr lang="de-DE" sz="1600"/>
          </a:p>
        </p:txBody>
      </p:sp>
      <p:cxnSp>
        <p:nvCxnSpPr>
          <p:cNvPr id="16" name="Gerade Verbindung mit Pfeil 15"/>
          <p:cNvCxnSpPr/>
          <p:nvPr/>
        </p:nvCxnSpPr>
        <p:spPr>
          <a:xfrm rot="5400000" flipH="1" flipV="1">
            <a:off x="714348" y="4857760"/>
            <a:ext cx="785818" cy="64294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 flipV="1">
            <a:off x="928662" y="4929198"/>
            <a:ext cx="785818" cy="64294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2786050" y="6090842"/>
            <a:ext cx="1367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smtClean="0"/>
              <a:t>cooling block</a:t>
            </a:r>
            <a:endParaRPr lang="de-DE" sz="1600"/>
          </a:p>
        </p:txBody>
      </p:sp>
      <p:cxnSp>
        <p:nvCxnSpPr>
          <p:cNvPr id="21" name="Gerade Verbindung mit Pfeil 20"/>
          <p:cNvCxnSpPr/>
          <p:nvPr/>
        </p:nvCxnSpPr>
        <p:spPr>
          <a:xfrm rot="10800000">
            <a:off x="3428992" y="5857892"/>
            <a:ext cx="357190" cy="28575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4857752" y="5988626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smtClean="0"/>
              <a:t>TPG strips</a:t>
            </a:r>
            <a:endParaRPr lang="de-DE" sz="1600"/>
          </a:p>
        </p:txBody>
      </p:sp>
      <p:cxnSp>
        <p:nvCxnSpPr>
          <p:cNvPr id="24" name="Gerade Verbindung mit Pfeil 23"/>
          <p:cNvCxnSpPr/>
          <p:nvPr/>
        </p:nvCxnSpPr>
        <p:spPr>
          <a:xfrm rot="5400000" flipH="1" flipV="1">
            <a:off x="5286380" y="5500702"/>
            <a:ext cx="71438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V="1">
            <a:off x="5715008" y="5500702"/>
            <a:ext cx="1071570" cy="4286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1500166" y="6143644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smtClean="0"/>
              <a:t>hybrid</a:t>
            </a:r>
            <a:endParaRPr lang="de-DE" sz="1600"/>
          </a:p>
        </p:txBody>
      </p:sp>
      <p:cxnSp>
        <p:nvCxnSpPr>
          <p:cNvPr id="29" name="Gerade Verbindung mit Pfeil 28"/>
          <p:cNvCxnSpPr/>
          <p:nvPr/>
        </p:nvCxnSpPr>
        <p:spPr>
          <a:xfrm rot="5400000" flipH="1" flipV="1">
            <a:off x="2143108" y="5643578"/>
            <a:ext cx="500066" cy="50006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feld 32"/>
          <p:cNvSpPr txBox="1"/>
          <p:nvPr/>
        </p:nvSpPr>
        <p:spPr>
          <a:xfrm>
            <a:off x="7929586" y="5701745"/>
            <a:ext cx="1119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>
                <a:solidFill>
                  <a:srgbClr val="FF0000"/>
                </a:solidFill>
              </a:rPr>
              <a:t>DC-DC </a:t>
            </a:r>
          </a:p>
          <a:p>
            <a:r>
              <a:rPr lang="de-DE" sz="1600" b="1" smtClean="0">
                <a:solidFill>
                  <a:srgbClr val="FF0000"/>
                </a:solidFill>
              </a:rPr>
              <a:t>converter</a:t>
            </a:r>
            <a:endParaRPr lang="de-DE" sz="1600" b="1">
              <a:solidFill>
                <a:srgbClr val="FF0000"/>
              </a:solidFill>
            </a:endParaRPr>
          </a:p>
        </p:txBody>
      </p:sp>
      <p:cxnSp>
        <p:nvCxnSpPr>
          <p:cNvPr id="35" name="Gerade Verbindung mit Pfeil 34"/>
          <p:cNvCxnSpPr/>
          <p:nvPr/>
        </p:nvCxnSpPr>
        <p:spPr>
          <a:xfrm rot="16200000" flipV="1">
            <a:off x="8154035" y="5347691"/>
            <a:ext cx="500066" cy="9170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Ellipse 35"/>
          <p:cNvSpPr/>
          <p:nvPr/>
        </p:nvSpPr>
        <p:spPr>
          <a:xfrm>
            <a:off x="7500958" y="4143380"/>
            <a:ext cx="1500198" cy="928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 l="34090" t="36796" r="9470" b="20097"/>
          <a:stretch>
            <a:fillRect/>
          </a:stretch>
        </p:blipFill>
        <p:spPr bwMode="auto">
          <a:xfrm>
            <a:off x="285720" y="3377430"/>
            <a:ext cx="4929222" cy="290909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3481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Double Stacks for Track Trigger</a:t>
            </a:r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30723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30724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771B75-C0C5-46F5-83CC-6EF6DC223C11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de-DE" smtClean="0"/>
          </a:p>
        </p:txBody>
      </p:sp>
      <p:sp>
        <p:nvSpPr>
          <p:cNvPr id="30725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6" name="Textfeld 5"/>
          <p:cNvSpPr txBox="1"/>
          <p:nvPr/>
        </p:nvSpPr>
        <p:spPr>
          <a:xfrm>
            <a:off x="214282" y="1071546"/>
            <a:ext cx="6211957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</a:pPr>
            <a:r>
              <a:rPr lang="de-DE" b="1" smtClean="0"/>
              <a:t>Converters </a:t>
            </a:r>
            <a:r>
              <a:rPr lang="de-DE" b="1" smtClean="0"/>
              <a:t>could be integrated into support structure: </a:t>
            </a:r>
          </a:p>
          <a:p>
            <a:pPr>
              <a:spcBef>
                <a:spcPts val="200"/>
              </a:spcBef>
              <a:buFont typeface="Wingdings" pitchFamily="2" charset="2"/>
              <a:buChar char="ü"/>
            </a:pPr>
            <a:r>
              <a:rPr lang="de-DE" sz="1600" smtClean="0"/>
              <a:t> no space on hybrid required</a:t>
            </a:r>
          </a:p>
          <a:p>
            <a:pPr>
              <a:spcBef>
                <a:spcPts val="200"/>
              </a:spcBef>
              <a:buFont typeface="Wingdings" pitchFamily="2" charset="2"/>
              <a:buChar char="ü"/>
            </a:pPr>
            <a:r>
              <a:rPr lang="de-DE" sz="1600" smtClean="0"/>
              <a:t> larger </a:t>
            </a:r>
            <a:r>
              <a:rPr lang="de-DE" sz="1600" smtClean="0"/>
              <a:t>distance </a:t>
            </a:r>
            <a:r>
              <a:rPr lang="de-DE" sz="1600" smtClean="0">
                <a:sym typeface="Symbol"/>
              </a:rPr>
              <a:t> </a:t>
            </a:r>
            <a:r>
              <a:rPr lang="de-DE" sz="1600" smtClean="0"/>
              <a:t>less magnetic field</a:t>
            </a:r>
          </a:p>
          <a:p>
            <a:pPr>
              <a:spcBef>
                <a:spcPts val="200"/>
              </a:spcBef>
              <a:buFont typeface="Wingdings" pitchFamily="2" charset="2"/>
              <a:buChar char="ü"/>
            </a:pPr>
            <a:r>
              <a:rPr lang="de-DE" sz="1600" smtClean="0"/>
              <a:t> easier shielding (e.g. by existing Carbon Fibre structures)</a:t>
            </a:r>
          </a:p>
          <a:p>
            <a:pPr>
              <a:spcBef>
                <a:spcPts val="200"/>
              </a:spcBef>
              <a:buFont typeface="Wingdings" pitchFamily="2" charset="2"/>
              <a:buChar char="ü"/>
            </a:pPr>
            <a:r>
              <a:rPr lang="de-DE" sz="1600" smtClean="0"/>
              <a:t> much easier cooling</a:t>
            </a:r>
          </a:p>
          <a:p>
            <a:pPr>
              <a:spcBef>
                <a:spcPts val="200"/>
              </a:spcBef>
              <a:buFont typeface="Wingdings" pitchFamily="2" charset="2"/>
              <a:buChar char="ü"/>
            </a:pPr>
            <a:r>
              <a:rPr lang="de-DE" sz="1600" smtClean="0"/>
              <a:t> Kapton bus </a:t>
            </a:r>
            <a:r>
              <a:rPr lang="de-DE" sz="1600" smtClean="0"/>
              <a:t>needed anyway for GBT</a:t>
            </a:r>
            <a:r>
              <a:rPr lang="de-DE" sz="1600" smtClean="0"/>
              <a:t> </a:t>
            </a:r>
            <a:r>
              <a:rPr lang="de-DE" sz="1600" smtClean="0"/>
              <a:t>and</a:t>
            </a:r>
            <a:r>
              <a:rPr lang="de-DE" sz="1600" smtClean="0"/>
              <a:t> </a:t>
            </a:r>
            <a:r>
              <a:rPr lang="de-DE" sz="1600" smtClean="0"/>
              <a:t>by-pass </a:t>
            </a:r>
            <a:r>
              <a:rPr lang="de-DE" sz="1600" smtClean="0"/>
              <a:t>capacitors</a:t>
            </a:r>
            <a:endParaRPr lang="de-DE" sz="1600" smtClean="0"/>
          </a:p>
          <a:p>
            <a:pPr>
              <a:spcBef>
                <a:spcPts val="200"/>
              </a:spcBef>
              <a:buFont typeface="Wingdings" pitchFamily="2" charset="2"/>
              <a:buChar char="ü"/>
            </a:pPr>
            <a:r>
              <a:rPr lang="de-DE" sz="1600" smtClean="0"/>
              <a:t> decoupling of module &amp; converter R&amp;D, QA etc</a:t>
            </a:r>
            <a:r>
              <a:rPr lang="de-DE" sz="1600" smtClean="0"/>
              <a:t>.</a:t>
            </a:r>
            <a:endParaRPr lang="de-DE" sz="1600" smtClean="0"/>
          </a:p>
        </p:txBody>
      </p:sp>
      <p:sp>
        <p:nvSpPr>
          <p:cNvPr id="12" name="Textfeld 11"/>
          <p:cNvSpPr txBox="1"/>
          <p:nvPr/>
        </p:nvSpPr>
        <p:spPr>
          <a:xfrm>
            <a:off x="885198" y="5565336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smtClean="0"/>
              <a:t>20cm</a:t>
            </a:r>
            <a:endParaRPr lang="de-DE" sz="1600"/>
          </a:p>
        </p:txBody>
      </p:sp>
      <p:sp>
        <p:nvSpPr>
          <p:cNvPr id="15" name="Textfeld 14"/>
          <p:cNvSpPr txBox="1"/>
          <p:nvPr/>
        </p:nvSpPr>
        <p:spPr>
          <a:xfrm>
            <a:off x="5429256" y="3571876"/>
            <a:ext cx="3429024" cy="6155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b="1" smtClean="0"/>
              <a:t>Per 100cm</a:t>
            </a:r>
            <a:r>
              <a:rPr lang="de-DE" b="1" baseline="30000" smtClean="0"/>
              <a:t>2</a:t>
            </a:r>
            <a:r>
              <a:rPr lang="de-DE" b="1" smtClean="0"/>
              <a:t> double-module</a:t>
            </a:r>
            <a:r>
              <a:rPr lang="de-DE" smtClean="0"/>
              <a:t>:</a:t>
            </a:r>
          </a:p>
          <a:p>
            <a:r>
              <a:rPr lang="de-DE" sz="1600" b="1" smtClean="0">
                <a:sym typeface="Symbol"/>
              </a:rPr>
              <a:t> </a:t>
            </a:r>
            <a:r>
              <a:rPr lang="de-DE" sz="1600" b="1" smtClean="0">
                <a:sym typeface="Symbol"/>
              </a:rPr>
              <a:t>2</a:t>
            </a:r>
            <a:r>
              <a:rPr lang="de-DE" sz="1600" b="1" smtClean="0"/>
              <a:t> PCBs a </a:t>
            </a:r>
            <a:r>
              <a:rPr lang="de-DE" sz="1600" b="1" smtClean="0">
                <a:sym typeface="Symbol"/>
              </a:rPr>
              <a:t></a:t>
            </a:r>
            <a:r>
              <a:rPr lang="de-DE" sz="1600" b="1" smtClean="0"/>
              <a:t> 4cm</a:t>
            </a:r>
            <a:r>
              <a:rPr lang="de-DE" sz="1600" b="1" baseline="30000" smtClean="0"/>
              <a:t>2</a:t>
            </a:r>
            <a:r>
              <a:rPr lang="de-DE" sz="1600" b="1" smtClean="0"/>
              <a:t>  ~ ok</a:t>
            </a:r>
          </a:p>
        </p:txBody>
      </p:sp>
      <p:sp>
        <p:nvSpPr>
          <p:cNvPr id="19" name="Rechteck 18"/>
          <p:cNvSpPr/>
          <p:nvPr/>
        </p:nvSpPr>
        <p:spPr>
          <a:xfrm>
            <a:off x="2857488" y="4286256"/>
            <a:ext cx="962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mtClean="0"/>
              <a:t>100cm</a:t>
            </a:r>
            <a:r>
              <a:rPr lang="de-DE" baseline="30000" smtClean="0"/>
              <a:t>2</a:t>
            </a:r>
            <a:endParaRPr lang="de-DE"/>
          </a:p>
        </p:txBody>
      </p:sp>
      <p:pic>
        <p:nvPicPr>
          <p:cNvPr id="21" name="Picture 2" descr="C:\Users\Klein\Pictures\SLHC\MiniPCB\DSCN4958.JPG"/>
          <p:cNvPicPr>
            <a:picLocks noChangeAspect="1" noChangeArrowheads="1"/>
          </p:cNvPicPr>
          <p:nvPr/>
        </p:nvPicPr>
        <p:blipFill>
          <a:blip r:embed="rId4" cstate="print"/>
          <a:srcRect l="25241" t="34872" r="28335" b="25244"/>
          <a:stretch>
            <a:fillRect/>
          </a:stretch>
        </p:blipFill>
        <p:spPr bwMode="auto">
          <a:xfrm rot="1392830">
            <a:off x="1677766" y="4926381"/>
            <a:ext cx="401299" cy="258615"/>
          </a:xfrm>
          <a:prstGeom prst="rect">
            <a:avLst/>
          </a:prstGeom>
          <a:noFill/>
        </p:spPr>
      </p:pic>
      <p:cxnSp>
        <p:nvCxnSpPr>
          <p:cNvPr id="30" name="Gerade Verbindung mit Pfeil 29"/>
          <p:cNvCxnSpPr/>
          <p:nvPr/>
        </p:nvCxnSpPr>
        <p:spPr>
          <a:xfrm>
            <a:off x="428596" y="5143512"/>
            <a:ext cx="2357454" cy="1000132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2" descr="C:\Users\Klein\Pictures\SLHC\MiniPCB\DSCN4958.JPG"/>
          <p:cNvPicPr>
            <a:picLocks noChangeAspect="1" noChangeArrowheads="1"/>
          </p:cNvPicPr>
          <p:nvPr/>
        </p:nvPicPr>
        <p:blipFill>
          <a:blip r:embed="rId4" cstate="print"/>
          <a:srcRect l="25241" t="34872" r="28335" b="25244"/>
          <a:stretch>
            <a:fillRect/>
          </a:stretch>
        </p:blipFill>
        <p:spPr bwMode="auto">
          <a:xfrm rot="1392830">
            <a:off x="2034955" y="5069255"/>
            <a:ext cx="401299" cy="258615"/>
          </a:xfrm>
          <a:prstGeom prst="rect">
            <a:avLst/>
          </a:prstGeom>
          <a:noFill/>
        </p:spPr>
      </p:pic>
      <p:pic>
        <p:nvPicPr>
          <p:cNvPr id="32" name="Picture 2" descr="C:\Users\Klein\Pictures\SLHC\MiniPCB\DSCN4958.JPG"/>
          <p:cNvPicPr>
            <a:picLocks noChangeAspect="1" noChangeArrowheads="1"/>
          </p:cNvPicPr>
          <p:nvPr/>
        </p:nvPicPr>
        <p:blipFill>
          <a:blip r:embed="rId4" cstate="print"/>
          <a:srcRect l="25241" t="34872" r="28335" b="25244"/>
          <a:stretch>
            <a:fillRect/>
          </a:stretch>
        </p:blipFill>
        <p:spPr bwMode="auto">
          <a:xfrm rot="1392830">
            <a:off x="1766787" y="4712067"/>
            <a:ext cx="401299" cy="258615"/>
          </a:xfrm>
          <a:prstGeom prst="rect">
            <a:avLst/>
          </a:prstGeom>
          <a:noFill/>
        </p:spPr>
      </p:pic>
      <p:pic>
        <p:nvPicPr>
          <p:cNvPr id="33" name="Picture 2" descr="C:\Users\Klein\Pictures\SLHC\MiniPCB\DSCN4958.JPG"/>
          <p:cNvPicPr>
            <a:picLocks noChangeAspect="1" noChangeArrowheads="1"/>
          </p:cNvPicPr>
          <p:nvPr/>
        </p:nvPicPr>
        <p:blipFill>
          <a:blip r:embed="rId4" cstate="print"/>
          <a:srcRect l="25241" t="34872" r="28335" b="25244"/>
          <a:stretch>
            <a:fillRect/>
          </a:stretch>
        </p:blipFill>
        <p:spPr bwMode="auto">
          <a:xfrm rot="1392830">
            <a:off x="2106394" y="4854943"/>
            <a:ext cx="401299" cy="258615"/>
          </a:xfrm>
          <a:prstGeom prst="rect">
            <a:avLst/>
          </a:prstGeom>
          <a:noFill/>
        </p:spPr>
      </p:pic>
      <p:sp>
        <p:nvSpPr>
          <p:cNvPr id="34" name="Textfeld 33"/>
          <p:cNvSpPr txBox="1"/>
          <p:nvPr/>
        </p:nvSpPr>
        <p:spPr>
          <a:xfrm>
            <a:off x="5357818" y="5805090"/>
            <a:ext cx="3012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smtClean="0"/>
              <a:t>A lot of space </a:t>
            </a:r>
            <a:r>
              <a:rPr lang="de-DE" sz="1600" smtClean="0"/>
              <a:t>also inside beam</a:t>
            </a:r>
            <a:endParaRPr lang="de-DE" sz="1600"/>
          </a:p>
        </p:txBody>
      </p:sp>
      <p:cxnSp>
        <p:nvCxnSpPr>
          <p:cNvPr id="36" name="Gekrümmte Verbindung 35"/>
          <p:cNvCxnSpPr>
            <a:endCxn id="34" idx="1"/>
          </p:cNvCxnSpPr>
          <p:nvPr/>
        </p:nvCxnSpPr>
        <p:spPr>
          <a:xfrm>
            <a:off x="3857620" y="5286388"/>
            <a:ext cx="1500198" cy="687979"/>
          </a:xfrm>
          <a:prstGeom prst="curvedConnector3">
            <a:avLst>
              <a:gd name="adj1" fmla="val 50000"/>
            </a:avLst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/>
          <p:cNvSpPr txBox="1"/>
          <p:nvPr/>
        </p:nvSpPr>
        <p:spPr>
          <a:xfrm>
            <a:off x="3071802" y="3429000"/>
            <a:ext cx="2058577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300" b="1" smtClean="0"/>
              <a:t>Marvin Johnson, </a:t>
            </a:r>
          </a:p>
          <a:p>
            <a:r>
              <a:rPr lang="de-DE" sz="1300" b="1" smtClean="0"/>
              <a:t>CMS Upgrade WS, 2009</a:t>
            </a:r>
            <a:endParaRPr lang="de-DE" sz="13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Summary</a:t>
            </a:r>
          </a:p>
        </p:txBody>
      </p:sp>
      <p:sp>
        <p:nvSpPr>
          <p:cNvPr id="31747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31748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2AB086-3EA9-4C96-AF93-55D8D7811735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de-DE" smtClean="0"/>
          </a:p>
        </p:txBody>
      </p:sp>
      <p:sp>
        <p:nvSpPr>
          <p:cNvPr id="31749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7" name="Textfeld 6"/>
          <p:cNvSpPr txBox="1"/>
          <p:nvPr/>
        </p:nvSpPr>
        <p:spPr>
          <a:xfrm>
            <a:off x="142844" y="1142984"/>
            <a:ext cx="8408071" cy="4591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b="1" smtClean="0"/>
              <a:t> </a:t>
            </a:r>
            <a:r>
              <a:rPr lang="de-DE" b="1" smtClean="0"/>
              <a:t>CERN group has identified </a:t>
            </a:r>
            <a:r>
              <a:rPr lang="de-DE" b="1" smtClean="0"/>
              <a:t>ASIC technology and developed several </a:t>
            </a:r>
            <a:br>
              <a:rPr lang="de-DE" b="1" smtClean="0"/>
            </a:br>
            <a:r>
              <a:rPr lang="de-DE" b="1" smtClean="0"/>
              <a:t>  </a:t>
            </a:r>
            <a:r>
              <a:rPr lang="de-DE" b="1" smtClean="0"/>
              <a:t>chip prototypes 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b="1" smtClean="0"/>
              <a:t> </a:t>
            </a:r>
            <a:r>
              <a:rPr lang="de-DE" b="1" smtClean="0"/>
              <a:t>Final chip to be delivered by 2011 - end of this CERN R&amp;D project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endParaRPr lang="de-DE" smtClean="0"/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b="1" smtClean="0"/>
              <a:t> </a:t>
            </a:r>
            <a:r>
              <a:rPr lang="de-DE" b="1" smtClean="0">
                <a:solidFill>
                  <a:srgbClr val="C00000"/>
                </a:solidFill>
              </a:rPr>
              <a:t>Low noise converters with commercial chips developed at RWTH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b="1" smtClean="0"/>
              <a:t> </a:t>
            </a:r>
            <a:r>
              <a:rPr lang="de-DE" b="1" smtClean="0">
                <a:solidFill>
                  <a:srgbClr val="C00000"/>
                </a:solidFill>
              </a:rPr>
              <a:t>AMIS2 boards have similar performance for same operating parameters</a:t>
            </a:r>
            <a:endParaRPr lang="de-DE" b="1" smtClean="0">
              <a:solidFill>
                <a:srgbClr val="C00000"/>
              </a:solidFill>
            </a:endParaRP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endParaRPr lang="de-DE" smtClean="0"/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b="1" smtClean="0"/>
              <a:t> </a:t>
            </a:r>
            <a:r>
              <a:rPr lang="de-DE" b="1" smtClean="0">
                <a:solidFill>
                  <a:srgbClr val="00CC00"/>
                </a:solidFill>
              </a:rPr>
              <a:t>Pixel application (considered easy) is our priority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b="1" smtClean="0"/>
              <a:t> </a:t>
            </a:r>
            <a:r>
              <a:rPr lang="de-DE" b="1" smtClean="0">
                <a:solidFill>
                  <a:srgbClr val="00CC00"/>
                </a:solidFill>
              </a:rPr>
              <a:t>Hope to have final chip and converter in 2011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b="1" smtClean="0"/>
              <a:t> </a:t>
            </a:r>
            <a:r>
              <a:rPr lang="de-DE" b="1" smtClean="0">
                <a:solidFill>
                  <a:srgbClr val="00CC00"/>
                </a:solidFill>
              </a:rPr>
              <a:t>Production in 2012</a:t>
            </a:r>
            <a:endParaRPr lang="de-DE" b="1" smtClean="0">
              <a:solidFill>
                <a:srgbClr val="00CC00"/>
              </a:solidFill>
            </a:endParaRPr>
          </a:p>
          <a:p>
            <a:pPr>
              <a:spcBef>
                <a:spcPts val="700"/>
              </a:spcBef>
            </a:pPr>
            <a:r>
              <a:rPr lang="de-DE" b="1" smtClean="0">
                <a:solidFill>
                  <a:srgbClr val="00CC00"/>
                </a:solidFill>
              </a:rPr>
              <a:t> </a:t>
            </a:r>
            <a:endParaRPr lang="de-DE" b="1" smtClean="0">
              <a:solidFill>
                <a:srgbClr val="00CC00"/>
              </a:solidFill>
            </a:endParaRP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b="1" smtClean="0"/>
              <a:t> </a:t>
            </a:r>
            <a:r>
              <a:rPr lang="de-DE" b="1" smtClean="0">
                <a:solidFill>
                  <a:srgbClr val="0000FF"/>
                </a:solidFill>
              </a:rPr>
              <a:t>Phase-2 application is more demanding, further R&amp;D required to improve </a:t>
            </a:r>
            <a:br>
              <a:rPr lang="de-DE" b="1" smtClean="0">
                <a:solidFill>
                  <a:srgbClr val="0000FF"/>
                </a:solidFill>
              </a:rPr>
            </a:br>
            <a:r>
              <a:rPr lang="de-DE" b="1" smtClean="0">
                <a:solidFill>
                  <a:srgbClr val="0000FF"/>
                </a:solidFill>
              </a:rPr>
              <a:t>  efficiency and noise</a:t>
            </a:r>
            <a:endParaRPr lang="de-DE" b="1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feld 6"/>
          <p:cNvSpPr txBox="1">
            <a:spLocks noChangeArrowheads="1"/>
          </p:cNvSpPr>
          <p:nvPr/>
        </p:nvSpPr>
        <p:spPr bwMode="auto">
          <a:xfrm>
            <a:off x="2597150" y="2928938"/>
            <a:ext cx="39497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4400">
                <a:solidFill>
                  <a:srgbClr val="000000"/>
                </a:solidFill>
              </a:rPr>
              <a:t>Back-up Slides</a:t>
            </a:r>
          </a:p>
        </p:txBody>
      </p:sp>
      <p:sp>
        <p:nvSpPr>
          <p:cNvPr id="36867" name="Datumsplatzhalter 2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solidFill>
                  <a:srgbClr val="000000"/>
                </a:solidFill>
                <a:latin typeface="Arial" charset="0"/>
                <a:cs typeface="Arial" charset="0"/>
              </a:rPr>
              <a:t>Katja Klein </a:t>
            </a:r>
            <a:endParaRPr lang="de-DE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6868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DC10361-0DA3-454C-BB17-E8A2E09877E2}" type="slidenum">
              <a:rPr lang="de-DE" smtClean="0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de-DE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6869" name="Fußzeilenplatzhalt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  <a:cs typeface="Arial" charset="0"/>
              </a:rPr>
              <a:t>DC-DC Converters for the Tracker Upgrade</a:t>
            </a:r>
            <a:endParaRPr lang="de-DE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AC_AMIS2 </a:t>
            </a:r>
            <a:r>
              <a:rPr lang="de-DE" smtClean="0">
                <a:latin typeface="Arial" charset="0"/>
                <a:cs typeface="Arial" charset="0"/>
              </a:rPr>
              <a:t>Schematics (PIX_V4)</a:t>
            </a:r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34819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34820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709F09-53EC-434E-B973-E9DA4698E278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de-DE" smtClean="0"/>
          </a:p>
        </p:txBody>
      </p:sp>
      <p:sp>
        <p:nvSpPr>
          <p:cNvPr id="34821" name="Fußzeilenplatzhalter 15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071546"/>
            <a:ext cx="8001056" cy="5230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>
          <a:xfrm>
            <a:off x="1000100" y="5715016"/>
            <a:ext cx="4079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W. Karpinski, I. Özen (RWTH Aachen)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On-Chip Common Mode Subtraction</a:t>
            </a:r>
          </a:p>
        </p:txBody>
      </p:sp>
      <p:sp>
        <p:nvSpPr>
          <p:cNvPr id="39939" name="Textfeld 15"/>
          <p:cNvSpPr txBox="1">
            <a:spLocks noChangeArrowheads="1"/>
          </p:cNvSpPr>
          <p:nvPr/>
        </p:nvSpPr>
        <p:spPr bwMode="auto">
          <a:xfrm>
            <a:off x="71438" y="1071563"/>
            <a:ext cx="9072562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500"/>
              </a:spcBef>
              <a:buFont typeface="Arial" charset="0"/>
              <a:buChar char="•"/>
            </a:pPr>
            <a:r>
              <a:rPr lang="de-DE" sz="1600">
                <a:sym typeface="Symbol" pitchFamily="18" charset="2"/>
              </a:rPr>
              <a:t> 128 APV inverter stages powered from 2.5V via common resistor (historical reasons)</a:t>
            </a:r>
            <a:br>
              <a:rPr lang="de-DE" sz="1600">
                <a:sym typeface="Symbol" pitchFamily="18" charset="2"/>
              </a:rPr>
            </a:br>
            <a:r>
              <a:rPr lang="de-DE" sz="1600">
                <a:sym typeface="Symbol" pitchFamily="18" charset="2"/>
              </a:rPr>
              <a:t>    mean common mode (CM) of all 128 channels is effectively subtracted on-chip </a:t>
            </a:r>
          </a:p>
          <a:p>
            <a:pPr>
              <a:spcBef>
                <a:spcPts val="500"/>
              </a:spcBef>
              <a:buFont typeface="Arial" charset="0"/>
              <a:buChar char="•"/>
            </a:pPr>
            <a:r>
              <a:rPr lang="de-DE" sz="1600">
                <a:sym typeface="Symbol" pitchFamily="18" charset="2"/>
              </a:rPr>
              <a:t> Works fine for regular channels which see mean CM</a:t>
            </a:r>
          </a:p>
          <a:p>
            <a:pPr>
              <a:spcBef>
                <a:spcPts val="500"/>
              </a:spcBef>
              <a:buFont typeface="Arial" charset="0"/>
              <a:buChar char="•"/>
            </a:pPr>
            <a:r>
              <a:rPr lang="de-DE" sz="1600">
                <a:sym typeface="Symbol" pitchFamily="18" charset="2"/>
              </a:rPr>
              <a:t> CM appears on open channels which see less CM than regular channels</a:t>
            </a:r>
          </a:p>
          <a:p>
            <a:pPr>
              <a:spcBef>
                <a:spcPts val="500"/>
              </a:spcBef>
              <a:buFont typeface="Arial" charset="0"/>
              <a:buChar char="•"/>
            </a:pPr>
            <a:r>
              <a:rPr lang="de-DE" sz="1600">
                <a:sym typeface="Symbol" pitchFamily="18" charset="2"/>
              </a:rPr>
              <a:t> CM imperfectly subtracted for channels with increased noise, i.e. edge channels</a:t>
            </a:r>
          </a:p>
        </p:txBody>
      </p:sp>
      <p:sp>
        <p:nvSpPr>
          <p:cNvPr id="35844" name="Datumsplatzhalter 17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35845" name="Foliennummernplatzhalter 18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E9EA01-733B-43C8-8622-B258002BF0CA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de-DE" smtClean="0"/>
          </a:p>
        </p:txBody>
      </p:sp>
      <p:sp>
        <p:nvSpPr>
          <p:cNvPr id="35846" name="Fußzeilenplatzhalter 19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128" name="Rechteck 127"/>
          <p:cNvSpPr/>
          <p:nvPr/>
        </p:nvSpPr>
        <p:spPr>
          <a:xfrm>
            <a:off x="2071688" y="2714625"/>
            <a:ext cx="4895850" cy="3500438"/>
          </a:xfrm>
          <a:prstGeom prst="rect">
            <a:avLst/>
          </a:prstGeom>
          <a:solidFill>
            <a:srgbClr val="FFFF99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39944" name="Text Box 292"/>
          <p:cNvSpPr txBox="1">
            <a:spLocks noChangeArrowheads="1"/>
          </p:cNvSpPr>
          <p:nvPr/>
        </p:nvSpPr>
        <p:spPr bwMode="auto">
          <a:xfrm>
            <a:off x="5307013" y="2714625"/>
            <a:ext cx="10302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inverter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39945" name="Line 165"/>
          <p:cNvSpPr>
            <a:spLocks noChangeShapeType="1"/>
          </p:cNvSpPr>
          <p:nvPr/>
        </p:nvSpPr>
        <p:spPr bwMode="auto">
          <a:xfrm>
            <a:off x="2814638" y="4229100"/>
            <a:ext cx="0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46" name="Line 166"/>
          <p:cNvSpPr>
            <a:spLocks noChangeShapeType="1"/>
          </p:cNvSpPr>
          <p:nvPr/>
        </p:nvSpPr>
        <p:spPr bwMode="auto">
          <a:xfrm>
            <a:off x="2882900" y="4229100"/>
            <a:ext cx="0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47" name="Line 167"/>
          <p:cNvSpPr>
            <a:spLocks noChangeShapeType="1"/>
          </p:cNvSpPr>
          <p:nvPr/>
        </p:nvSpPr>
        <p:spPr bwMode="auto">
          <a:xfrm flipH="1">
            <a:off x="2471738" y="4359275"/>
            <a:ext cx="34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48" name="Line 168"/>
          <p:cNvSpPr>
            <a:spLocks noChangeShapeType="1"/>
          </p:cNvSpPr>
          <p:nvPr/>
        </p:nvSpPr>
        <p:spPr bwMode="auto">
          <a:xfrm flipH="1">
            <a:off x="2882900" y="4229100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9949" name="Line 169"/>
          <p:cNvSpPr>
            <a:spLocks noChangeShapeType="1"/>
          </p:cNvSpPr>
          <p:nvPr/>
        </p:nvSpPr>
        <p:spPr bwMode="auto">
          <a:xfrm>
            <a:off x="2882900" y="4491038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50" name="Line 170"/>
          <p:cNvSpPr>
            <a:spLocks noChangeShapeType="1"/>
          </p:cNvSpPr>
          <p:nvPr/>
        </p:nvSpPr>
        <p:spPr bwMode="auto">
          <a:xfrm flipV="1">
            <a:off x="3019425" y="4097338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51" name="Line 171"/>
          <p:cNvSpPr>
            <a:spLocks noChangeShapeType="1"/>
          </p:cNvSpPr>
          <p:nvPr/>
        </p:nvSpPr>
        <p:spPr bwMode="auto">
          <a:xfrm>
            <a:off x="3843338" y="4491038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52" name="Line 172"/>
          <p:cNvSpPr>
            <a:spLocks noChangeShapeType="1"/>
          </p:cNvSpPr>
          <p:nvPr/>
        </p:nvSpPr>
        <p:spPr bwMode="auto">
          <a:xfrm>
            <a:off x="4048125" y="4229100"/>
            <a:ext cx="0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53" name="Line 173"/>
          <p:cNvSpPr>
            <a:spLocks noChangeShapeType="1"/>
          </p:cNvSpPr>
          <p:nvPr/>
        </p:nvSpPr>
        <p:spPr bwMode="auto">
          <a:xfrm>
            <a:off x="3979863" y="4229100"/>
            <a:ext cx="0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54" name="Line 174"/>
          <p:cNvSpPr>
            <a:spLocks noChangeShapeType="1"/>
          </p:cNvSpPr>
          <p:nvPr/>
        </p:nvSpPr>
        <p:spPr bwMode="auto">
          <a:xfrm flipH="1">
            <a:off x="4048125" y="4359275"/>
            <a:ext cx="1381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55" name="Line 175"/>
          <p:cNvSpPr>
            <a:spLocks noChangeShapeType="1"/>
          </p:cNvSpPr>
          <p:nvPr/>
        </p:nvSpPr>
        <p:spPr bwMode="auto">
          <a:xfrm flipH="1">
            <a:off x="3843338" y="4491038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9956" name="Line 176"/>
          <p:cNvSpPr>
            <a:spLocks noChangeShapeType="1"/>
          </p:cNvSpPr>
          <p:nvPr/>
        </p:nvSpPr>
        <p:spPr bwMode="auto">
          <a:xfrm>
            <a:off x="3843338" y="4229100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57" name="Rectangle 195"/>
          <p:cNvSpPr>
            <a:spLocks noChangeArrowheads="1"/>
          </p:cNvSpPr>
          <p:nvPr/>
        </p:nvSpPr>
        <p:spPr bwMode="auto">
          <a:xfrm>
            <a:off x="2951163" y="3967163"/>
            <a:ext cx="136525" cy="1301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9958" name="Text Box 197"/>
          <p:cNvSpPr txBox="1">
            <a:spLocks noChangeArrowheads="1"/>
          </p:cNvSpPr>
          <p:nvPr/>
        </p:nvSpPr>
        <p:spPr bwMode="auto">
          <a:xfrm>
            <a:off x="2722563" y="3683000"/>
            <a:ext cx="5715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V125</a:t>
            </a:r>
          </a:p>
        </p:txBody>
      </p:sp>
      <p:sp>
        <p:nvSpPr>
          <p:cNvPr id="39959" name="Line 198"/>
          <p:cNvSpPr>
            <a:spLocks noChangeShapeType="1"/>
          </p:cNvSpPr>
          <p:nvPr/>
        </p:nvSpPr>
        <p:spPr bwMode="auto">
          <a:xfrm>
            <a:off x="3019425" y="4491038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60" name="Line 199"/>
          <p:cNvSpPr>
            <a:spLocks noChangeShapeType="1"/>
          </p:cNvSpPr>
          <p:nvPr/>
        </p:nvSpPr>
        <p:spPr bwMode="auto">
          <a:xfrm>
            <a:off x="3019425" y="4622800"/>
            <a:ext cx="823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61" name="Oval 200"/>
          <p:cNvSpPr>
            <a:spLocks noChangeArrowheads="1"/>
          </p:cNvSpPr>
          <p:nvPr/>
        </p:nvSpPr>
        <p:spPr bwMode="auto">
          <a:xfrm>
            <a:off x="3773488" y="4818063"/>
            <a:ext cx="138112" cy="1317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9962" name="Line 201"/>
          <p:cNvSpPr>
            <a:spLocks noChangeShapeType="1"/>
          </p:cNvSpPr>
          <p:nvPr/>
        </p:nvSpPr>
        <p:spPr bwMode="auto">
          <a:xfrm>
            <a:off x="3843338" y="4949825"/>
            <a:ext cx="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63" name="Oval 202"/>
          <p:cNvSpPr>
            <a:spLocks noChangeArrowheads="1"/>
          </p:cNvSpPr>
          <p:nvPr/>
        </p:nvSpPr>
        <p:spPr bwMode="auto">
          <a:xfrm>
            <a:off x="3773488" y="4752975"/>
            <a:ext cx="138112" cy="1317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9964" name="Line 203"/>
          <p:cNvSpPr>
            <a:spLocks noChangeShapeType="1"/>
          </p:cNvSpPr>
          <p:nvPr/>
        </p:nvSpPr>
        <p:spPr bwMode="auto">
          <a:xfrm>
            <a:off x="3843338" y="4622800"/>
            <a:ext cx="0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65" name="Line 204"/>
          <p:cNvSpPr>
            <a:spLocks noChangeShapeType="1"/>
          </p:cNvSpPr>
          <p:nvPr/>
        </p:nvSpPr>
        <p:spPr bwMode="auto">
          <a:xfrm>
            <a:off x="3843338" y="3967163"/>
            <a:ext cx="0" cy="261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66" name="Oval 205"/>
          <p:cNvSpPr>
            <a:spLocks noChangeArrowheads="1"/>
          </p:cNvSpPr>
          <p:nvPr/>
        </p:nvSpPr>
        <p:spPr bwMode="auto">
          <a:xfrm>
            <a:off x="3773488" y="3835400"/>
            <a:ext cx="138112" cy="1317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9967" name="Oval 206"/>
          <p:cNvSpPr>
            <a:spLocks noChangeArrowheads="1"/>
          </p:cNvSpPr>
          <p:nvPr/>
        </p:nvSpPr>
        <p:spPr bwMode="auto">
          <a:xfrm>
            <a:off x="3773488" y="3770313"/>
            <a:ext cx="138112" cy="1317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9968" name="Line 207"/>
          <p:cNvSpPr>
            <a:spLocks noChangeShapeType="1"/>
          </p:cNvSpPr>
          <p:nvPr/>
        </p:nvSpPr>
        <p:spPr bwMode="auto">
          <a:xfrm>
            <a:off x="3843338" y="3638550"/>
            <a:ext cx="0" cy="131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69" name="Line 208"/>
          <p:cNvSpPr>
            <a:spLocks noChangeShapeType="1"/>
          </p:cNvSpPr>
          <p:nvPr/>
        </p:nvSpPr>
        <p:spPr bwMode="auto">
          <a:xfrm>
            <a:off x="3636963" y="3638550"/>
            <a:ext cx="11652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70" name="Line 210"/>
          <p:cNvSpPr>
            <a:spLocks noChangeShapeType="1"/>
          </p:cNvSpPr>
          <p:nvPr/>
        </p:nvSpPr>
        <p:spPr bwMode="auto">
          <a:xfrm>
            <a:off x="3979863" y="4229100"/>
            <a:ext cx="0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71" name="Text Box 211"/>
          <p:cNvSpPr txBox="1">
            <a:spLocks noChangeArrowheads="1"/>
          </p:cNvSpPr>
          <p:nvPr/>
        </p:nvSpPr>
        <p:spPr bwMode="auto">
          <a:xfrm>
            <a:off x="3911600" y="3341688"/>
            <a:ext cx="5715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V250</a:t>
            </a:r>
          </a:p>
        </p:txBody>
      </p:sp>
      <p:sp>
        <p:nvSpPr>
          <p:cNvPr id="39972" name="Line 212"/>
          <p:cNvSpPr>
            <a:spLocks noChangeShapeType="1"/>
          </p:cNvSpPr>
          <p:nvPr/>
        </p:nvSpPr>
        <p:spPr bwMode="auto">
          <a:xfrm flipV="1">
            <a:off x="3636963" y="5135563"/>
            <a:ext cx="2468562" cy="111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73" name="Text Box 215"/>
          <p:cNvSpPr txBox="1">
            <a:spLocks noChangeArrowheads="1"/>
          </p:cNvSpPr>
          <p:nvPr/>
        </p:nvSpPr>
        <p:spPr bwMode="auto">
          <a:xfrm>
            <a:off x="3979863" y="5108575"/>
            <a:ext cx="5000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VSS</a:t>
            </a:r>
          </a:p>
        </p:txBody>
      </p:sp>
      <p:sp>
        <p:nvSpPr>
          <p:cNvPr id="39974" name="Line 222"/>
          <p:cNvSpPr>
            <a:spLocks noChangeShapeType="1"/>
          </p:cNvSpPr>
          <p:nvPr/>
        </p:nvSpPr>
        <p:spPr bwMode="auto">
          <a:xfrm>
            <a:off x="4459288" y="3967163"/>
            <a:ext cx="0" cy="261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75" name="Line 223"/>
          <p:cNvSpPr>
            <a:spLocks noChangeShapeType="1"/>
          </p:cNvSpPr>
          <p:nvPr/>
        </p:nvSpPr>
        <p:spPr bwMode="auto">
          <a:xfrm>
            <a:off x="4529138" y="3967163"/>
            <a:ext cx="0" cy="261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76" name="Line 224"/>
          <p:cNvSpPr>
            <a:spLocks noChangeShapeType="1"/>
          </p:cNvSpPr>
          <p:nvPr/>
        </p:nvSpPr>
        <p:spPr bwMode="auto">
          <a:xfrm>
            <a:off x="4529138" y="4229100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39977" name="Line 225"/>
          <p:cNvSpPr>
            <a:spLocks noChangeShapeType="1"/>
          </p:cNvSpPr>
          <p:nvPr/>
        </p:nvSpPr>
        <p:spPr bwMode="auto">
          <a:xfrm>
            <a:off x="4529138" y="3967163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78" name="Line 226"/>
          <p:cNvSpPr>
            <a:spLocks noChangeShapeType="1"/>
          </p:cNvSpPr>
          <p:nvPr/>
        </p:nvSpPr>
        <p:spPr bwMode="auto">
          <a:xfrm>
            <a:off x="4665663" y="4229100"/>
            <a:ext cx="0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79" name="Line 227"/>
          <p:cNvSpPr>
            <a:spLocks noChangeShapeType="1"/>
          </p:cNvSpPr>
          <p:nvPr/>
        </p:nvSpPr>
        <p:spPr bwMode="auto">
          <a:xfrm flipH="1">
            <a:off x="3430588" y="4097338"/>
            <a:ext cx="1028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80" name="Line 228"/>
          <p:cNvSpPr>
            <a:spLocks noChangeShapeType="1"/>
          </p:cNvSpPr>
          <p:nvPr/>
        </p:nvSpPr>
        <p:spPr bwMode="auto">
          <a:xfrm>
            <a:off x="4665663" y="3638550"/>
            <a:ext cx="0" cy="328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81" name="Oval 229"/>
          <p:cNvSpPr>
            <a:spLocks noChangeArrowheads="1"/>
          </p:cNvSpPr>
          <p:nvPr/>
        </p:nvSpPr>
        <p:spPr bwMode="auto">
          <a:xfrm>
            <a:off x="4597400" y="4818063"/>
            <a:ext cx="136525" cy="1317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9982" name="Oval 230"/>
          <p:cNvSpPr>
            <a:spLocks noChangeArrowheads="1"/>
          </p:cNvSpPr>
          <p:nvPr/>
        </p:nvSpPr>
        <p:spPr bwMode="auto">
          <a:xfrm>
            <a:off x="4597400" y="4752975"/>
            <a:ext cx="136525" cy="1317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9983" name="Line 231"/>
          <p:cNvSpPr>
            <a:spLocks noChangeShapeType="1"/>
          </p:cNvSpPr>
          <p:nvPr/>
        </p:nvSpPr>
        <p:spPr bwMode="auto">
          <a:xfrm>
            <a:off x="4665663" y="4949825"/>
            <a:ext cx="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84" name="Line 232"/>
          <p:cNvSpPr>
            <a:spLocks noChangeShapeType="1"/>
          </p:cNvSpPr>
          <p:nvPr/>
        </p:nvSpPr>
        <p:spPr bwMode="auto">
          <a:xfrm>
            <a:off x="3019425" y="3573463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85" name="Line 233"/>
          <p:cNvSpPr>
            <a:spLocks noChangeShapeType="1"/>
          </p:cNvSpPr>
          <p:nvPr/>
        </p:nvSpPr>
        <p:spPr bwMode="auto">
          <a:xfrm>
            <a:off x="3087688" y="3573463"/>
            <a:ext cx="0" cy="131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86" name="Line 234"/>
          <p:cNvSpPr>
            <a:spLocks noChangeShapeType="1"/>
          </p:cNvSpPr>
          <p:nvPr/>
        </p:nvSpPr>
        <p:spPr bwMode="auto">
          <a:xfrm>
            <a:off x="3087688" y="3638550"/>
            <a:ext cx="342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87" name="Line 236"/>
          <p:cNvSpPr>
            <a:spLocks noChangeShapeType="1"/>
          </p:cNvSpPr>
          <p:nvPr/>
        </p:nvSpPr>
        <p:spPr bwMode="auto">
          <a:xfrm flipV="1">
            <a:off x="2608263" y="3638550"/>
            <a:ext cx="0" cy="1824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88" name="Line 237"/>
          <p:cNvSpPr>
            <a:spLocks noChangeShapeType="1"/>
          </p:cNvSpPr>
          <p:nvPr/>
        </p:nvSpPr>
        <p:spPr bwMode="auto">
          <a:xfrm>
            <a:off x="2608263" y="3638550"/>
            <a:ext cx="411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89" name="Rectangle 238"/>
          <p:cNvSpPr>
            <a:spLocks noChangeArrowheads="1"/>
          </p:cNvSpPr>
          <p:nvPr/>
        </p:nvSpPr>
        <p:spPr bwMode="auto">
          <a:xfrm>
            <a:off x="2333625" y="4294188"/>
            <a:ext cx="138113" cy="1317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9990" name="Line 239"/>
          <p:cNvSpPr>
            <a:spLocks noChangeShapeType="1"/>
          </p:cNvSpPr>
          <p:nvPr/>
        </p:nvSpPr>
        <p:spPr bwMode="auto">
          <a:xfrm>
            <a:off x="3430588" y="3638550"/>
            <a:ext cx="0" cy="45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91" name="Oval 240"/>
          <p:cNvSpPr>
            <a:spLocks noChangeArrowheads="1"/>
          </p:cNvSpPr>
          <p:nvPr/>
        </p:nvSpPr>
        <p:spPr bwMode="auto">
          <a:xfrm>
            <a:off x="2573338" y="4327525"/>
            <a:ext cx="69850" cy="650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9992" name="Oval 241"/>
          <p:cNvSpPr>
            <a:spLocks noChangeArrowheads="1"/>
          </p:cNvSpPr>
          <p:nvPr/>
        </p:nvSpPr>
        <p:spPr bwMode="auto">
          <a:xfrm>
            <a:off x="3808413" y="4065588"/>
            <a:ext cx="68262" cy="650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9993" name="Oval 242"/>
          <p:cNvSpPr>
            <a:spLocks noChangeArrowheads="1"/>
          </p:cNvSpPr>
          <p:nvPr/>
        </p:nvSpPr>
        <p:spPr bwMode="auto">
          <a:xfrm>
            <a:off x="3808413" y="4589463"/>
            <a:ext cx="68262" cy="650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9994" name="Line 243"/>
          <p:cNvSpPr>
            <a:spLocks noChangeShapeType="1"/>
          </p:cNvSpPr>
          <p:nvPr/>
        </p:nvSpPr>
        <p:spPr bwMode="auto">
          <a:xfrm>
            <a:off x="4186238" y="4359275"/>
            <a:ext cx="0" cy="131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95" name="Line 244"/>
          <p:cNvSpPr>
            <a:spLocks noChangeShapeType="1"/>
          </p:cNvSpPr>
          <p:nvPr/>
        </p:nvSpPr>
        <p:spPr bwMode="auto">
          <a:xfrm>
            <a:off x="4116388" y="4491038"/>
            <a:ext cx="1381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96" name="Line 245"/>
          <p:cNvSpPr>
            <a:spLocks noChangeShapeType="1"/>
          </p:cNvSpPr>
          <p:nvPr/>
        </p:nvSpPr>
        <p:spPr bwMode="auto">
          <a:xfrm>
            <a:off x="5487988" y="4217988"/>
            <a:ext cx="0" cy="261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97" name="Line 246"/>
          <p:cNvSpPr>
            <a:spLocks noChangeShapeType="1"/>
          </p:cNvSpPr>
          <p:nvPr/>
        </p:nvSpPr>
        <p:spPr bwMode="auto">
          <a:xfrm>
            <a:off x="5557838" y="4217988"/>
            <a:ext cx="0" cy="2619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98" name="Line 247"/>
          <p:cNvSpPr>
            <a:spLocks noChangeShapeType="1"/>
          </p:cNvSpPr>
          <p:nvPr/>
        </p:nvSpPr>
        <p:spPr bwMode="auto">
          <a:xfrm flipH="1">
            <a:off x="5351463" y="4349750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39999" name="Line 248"/>
          <p:cNvSpPr>
            <a:spLocks noChangeShapeType="1"/>
          </p:cNvSpPr>
          <p:nvPr/>
        </p:nvSpPr>
        <p:spPr bwMode="auto">
          <a:xfrm flipH="1">
            <a:off x="5557838" y="4217988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40000" name="Line 249"/>
          <p:cNvSpPr>
            <a:spLocks noChangeShapeType="1"/>
          </p:cNvSpPr>
          <p:nvPr/>
        </p:nvSpPr>
        <p:spPr bwMode="auto">
          <a:xfrm>
            <a:off x="5557838" y="4479925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001" name="Line 252"/>
          <p:cNvSpPr>
            <a:spLocks noChangeShapeType="1"/>
          </p:cNvSpPr>
          <p:nvPr/>
        </p:nvSpPr>
        <p:spPr bwMode="auto">
          <a:xfrm>
            <a:off x="5487988" y="4676775"/>
            <a:ext cx="0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002" name="Line 253"/>
          <p:cNvSpPr>
            <a:spLocks noChangeShapeType="1"/>
          </p:cNvSpPr>
          <p:nvPr/>
        </p:nvSpPr>
        <p:spPr bwMode="auto">
          <a:xfrm>
            <a:off x="5557838" y="4676775"/>
            <a:ext cx="0" cy="261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003" name="Line 254"/>
          <p:cNvSpPr>
            <a:spLocks noChangeShapeType="1"/>
          </p:cNvSpPr>
          <p:nvPr/>
        </p:nvSpPr>
        <p:spPr bwMode="auto">
          <a:xfrm flipH="1">
            <a:off x="5351463" y="4808538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004" name="Line 255"/>
          <p:cNvSpPr>
            <a:spLocks noChangeShapeType="1"/>
          </p:cNvSpPr>
          <p:nvPr/>
        </p:nvSpPr>
        <p:spPr bwMode="auto">
          <a:xfrm flipH="1">
            <a:off x="5557838" y="4676775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40005" name="Line 256"/>
          <p:cNvSpPr>
            <a:spLocks noChangeShapeType="1"/>
          </p:cNvSpPr>
          <p:nvPr/>
        </p:nvSpPr>
        <p:spPr bwMode="auto">
          <a:xfrm>
            <a:off x="5557838" y="4938713"/>
            <a:ext cx="1365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006" name="Line 257"/>
          <p:cNvSpPr>
            <a:spLocks noChangeShapeType="1"/>
          </p:cNvSpPr>
          <p:nvPr/>
        </p:nvSpPr>
        <p:spPr bwMode="auto">
          <a:xfrm flipH="1">
            <a:off x="5694363" y="4938713"/>
            <a:ext cx="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007" name="Line 259"/>
          <p:cNvSpPr>
            <a:spLocks noChangeShapeType="1"/>
          </p:cNvSpPr>
          <p:nvPr/>
        </p:nvSpPr>
        <p:spPr bwMode="auto">
          <a:xfrm>
            <a:off x="5351463" y="4808538"/>
            <a:ext cx="0" cy="327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008" name="Rectangle 265"/>
          <p:cNvSpPr>
            <a:spLocks noChangeArrowheads="1"/>
          </p:cNvSpPr>
          <p:nvPr/>
        </p:nvSpPr>
        <p:spPr bwMode="auto">
          <a:xfrm>
            <a:off x="3225800" y="5397500"/>
            <a:ext cx="274638" cy="13176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0009" name="Line 266"/>
          <p:cNvSpPr>
            <a:spLocks noChangeShapeType="1"/>
          </p:cNvSpPr>
          <p:nvPr/>
        </p:nvSpPr>
        <p:spPr bwMode="auto">
          <a:xfrm>
            <a:off x="2608263" y="5462588"/>
            <a:ext cx="6175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010" name="Line 267"/>
          <p:cNvSpPr>
            <a:spLocks noChangeShapeType="1"/>
          </p:cNvSpPr>
          <p:nvPr/>
        </p:nvSpPr>
        <p:spPr bwMode="auto">
          <a:xfrm>
            <a:off x="3500438" y="5462588"/>
            <a:ext cx="16446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011" name="Line 268"/>
          <p:cNvSpPr>
            <a:spLocks noChangeShapeType="1"/>
          </p:cNvSpPr>
          <p:nvPr/>
        </p:nvSpPr>
        <p:spPr bwMode="auto">
          <a:xfrm flipV="1">
            <a:off x="5145088" y="4349750"/>
            <a:ext cx="0" cy="1112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012" name="Oval 270"/>
          <p:cNvSpPr>
            <a:spLocks noChangeArrowheads="1"/>
          </p:cNvSpPr>
          <p:nvPr/>
        </p:nvSpPr>
        <p:spPr bwMode="auto">
          <a:xfrm>
            <a:off x="4630738" y="4316413"/>
            <a:ext cx="69850" cy="650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0013" name="Line 271"/>
          <p:cNvSpPr>
            <a:spLocks noChangeShapeType="1"/>
          </p:cNvSpPr>
          <p:nvPr/>
        </p:nvSpPr>
        <p:spPr bwMode="auto">
          <a:xfrm>
            <a:off x="5694363" y="4479925"/>
            <a:ext cx="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014" name="Line 272"/>
          <p:cNvSpPr>
            <a:spLocks noChangeShapeType="1"/>
          </p:cNvSpPr>
          <p:nvPr/>
        </p:nvSpPr>
        <p:spPr bwMode="auto">
          <a:xfrm flipH="1">
            <a:off x="4665663" y="434975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015" name="Oval 273"/>
          <p:cNvSpPr>
            <a:spLocks noChangeArrowheads="1"/>
          </p:cNvSpPr>
          <p:nvPr/>
        </p:nvSpPr>
        <p:spPr bwMode="auto">
          <a:xfrm>
            <a:off x="5111750" y="4316413"/>
            <a:ext cx="68263" cy="650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0016" name="Rectangle 274"/>
          <p:cNvSpPr>
            <a:spLocks noChangeArrowheads="1"/>
          </p:cNvSpPr>
          <p:nvPr/>
        </p:nvSpPr>
        <p:spPr bwMode="auto">
          <a:xfrm>
            <a:off x="5626100" y="3956050"/>
            <a:ext cx="136525" cy="1301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0017" name="Line 276"/>
          <p:cNvSpPr>
            <a:spLocks noChangeShapeType="1"/>
          </p:cNvSpPr>
          <p:nvPr/>
        </p:nvSpPr>
        <p:spPr bwMode="auto">
          <a:xfrm flipV="1">
            <a:off x="5694363" y="4086225"/>
            <a:ext cx="0" cy="131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018" name="Rectangle 277"/>
          <p:cNvSpPr>
            <a:spLocks noChangeArrowheads="1"/>
          </p:cNvSpPr>
          <p:nvPr/>
        </p:nvSpPr>
        <p:spPr bwMode="auto">
          <a:xfrm>
            <a:off x="5626100" y="3497263"/>
            <a:ext cx="136525" cy="2619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40019" name="Line 278"/>
          <p:cNvSpPr>
            <a:spLocks noChangeShapeType="1"/>
          </p:cNvSpPr>
          <p:nvPr/>
        </p:nvSpPr>
        <p:spPr bwMode="auto">
          <a:xfrm flipV="1">
            <a:off x="5694363" y="3759200"/>
            <a:ext cx="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020" name="Line 279"/>
          <p:cNvSpPr>
            <a:spLocks noChangeShapeType="1"/>
          </p:cNvSpPr>
          <p:nvPr/>
        </p:nvSpPr>
        <p:spPr bwMode="auto">
          <a:xfrm>
            <a:off x="5626100" y="3300413"/>
            <a:ext cx="1365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021" name="Line 280"/>
          <p:cNvSpPr>
            <a:spLocks noChangeShapeType="1"/>
          </p:cNvSpPr>
          <p:nvPr/>
        </p:nvSpPr>
        <p:spPr bwMode="auto">
          <a:xfrm>
            <a:off x="5694363" y="3300413"/>
            <a:ext cx="0" cy="19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022" name="Text Box 281"/>
          <p:cNvSpPr txBox="1">
            <a:spLocks noChangeArrowheads="1"/>
          </p:cNvSpPr>
          <p:nvPr/>
        </p:nvSpPr>
        <p:spPr bwMode="auto">
          <a:xfrm>
            <a:off x="5397500" y="3000375"/>
            <a:ext cx="571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V250</a:t>
            </a:r>
          </a:p>
        </p:txBody>
      </p:sp>
      <p:sp>
        <p:nvSpPr>
          <p:cNvPr id="40023" name="Text Box 282"/>
          <p:cNvSpPr txBox="1">
            <a:spLocks noChangeArrowheads="1"/>
          </p:cNvSpPr>
          <p:nvPr/>
        </p:nvSpPr>
        <p:spPr bwMode="auto">
          <a:xfrm>
            <a:off x="5767388" y="3338513"/>
            <a:ext cx="104775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R (external)</a:t>
            </a:r>
            <a:endParaRPr lang="en-US"/>
          </a:p>
        </p:txBody>
      </p:sp>
      <p:sp>
        <p:nvSpPr>
          <p:cNvPr id="40024" name="Text Box 283"/>
          <p:cNvSpPr txBox="1">
            <a:spLocks noChangeArrowheads="1"/>
          </p:cNvSpPr>
          <p:nvPr/>
        </p:nvSpPr>
        <p:spPr bwMode="auto">
          <a:xfrm>
            <a:off x="4572000" y="4025900"/>
            <a:ext cx="8778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0000CC"/>
                </a:solidFill>
              </a:rPr>
              <a:t>v</a:t>
            </a:r>
            <a:r>
              <a:rPr lang="en-GB" b="1" baseline="-25000">
                <a:solidFill>
                  <a:srgbClr val="0000CC"/>
                </a:solidFill>
              </a:rPr>
              <a:t>IN</a:t>
            </a:r>
            <a:r>
              <a:rPr lang="en-GB" b="1">
                <a:solidFill>
                  <a:srgbClr val="0000CC"/>
                </a:solidFill>
              </a:rPr>
              <a:t>+v</a:t>
            </a:r>
            <a:r>
              <a:rPr lang="en-GB" b="1" baseline="-25000">
                <a:solidFill>
                  <a:srgbClr val="0000CC"/>
                </a:solidFill>
              </a:rPr>
              <a:t>CM</a:t>
            </a:r>
          </a:p>
        </p:txBody>
      </p:sp>
      <p:sp>
        <p:nvSpPr>
          <p:cNvPr id="110" name="Text Box 284"/>
          <p:cNvSpPr txBox="1">
            <a:spLocks noChangeArrowheads="1"/>
          </p:cNvSpPr>
          <p:nvPr/>
        </p:nvSpPr>
        <p:spPr bwMode="auto">
          <a:xfrm>
            <a:off x="5897563" y="3821113"/>
            <a:ext cx="511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v</a:t>
            </a:r>
            <a:r>
              <a:rPr lang="en-GB" b="1" baseline="-25000">
                <a:solidFill>
                  <a:srgbClr val="FF0000"/>
                </a:solidFill>
              </a:rPr>
              <a:t>CM</a:t>
            </a:r>
          </a:p>
        </p:txBody>
      </p:sp>
      <p:sp>
        <p:nvSpPr>
          <p:cNvPr id="111" name="Text Box 285"/>
          <p:cNvSpPr txBox="1">
            <a:spLocks noChangeArrowheads="1"/>
          </p:cNvSpPr>
          <p:nvPr/>
        </p:nvSpPr>
        <p:spPr bwMode="auto">
          <a:xfrm>
            <a:off x="5829300" y="4365625"/>
            <a:ext cx="1171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 </a:t>
            </a:r>
            <a:r>
              <a:rPr lang="en-GB" b="1">
                <a:solidFill>
                  <a:srgbClr val="0000CC"/>
                </a:solidFill>
              </a:rPr>
              <a:t>v</a:t>
            </a:r>
            <a:r>
              <a:rPr lang="en-GB" b="1" baseline="-25000">
                <a:solidFill>
                  <a:srgbClr val="0000CC"/>
                </a:solidFill>
              </a:rPr>
              <a:t>OUT</a:t>
            </a:r>
            <a:r>
              <a:rPr lang="en-GB" b="1">
                <a:solidFill>
                  <a:srgbClr val="0000CC"/>
                </a:solidFill>
              </a:rPr>
              <a:t> = -v</a:t>
            </a:r>
            <a:r>
              <a:rPr lang="en-GB" b="1" baseline="-25000">
                <a:solidFill>
                  <a:srgbClr val="0000CC"/>
                </a:solidFill>
              </a:rPr>
              <a:t>IN</a:t>
            </a:r>
          </a:p>
        </p:txBody>
      </p:sp>
      <p:sp>
        <p:nvSpPr>
          <p:cNvPr id="40027" name="Line 286"/>
          <p:cNvSpPr>
            <a:spLocks noChangeShapeType="1"/>
          </p:cNvSpPr>
          <p:nvPr/>
        </p:nvSpPr>
        <p:spPr bwMode="auto">
          <a:xfrm>
            <a:off x="5699125" y="4545013"/>
            <a:ext cx="2047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028" name="Line 287"/>
          <p:cNvSpPr>
            <a:spLocks noChangeShapeType="1"/>
          </p:cNvSpPr>
          <p:nvPr/>
        </p:nvSpPr>
        <p:spPr bwMode="auto">
          <a:xfrm>
            <a:off x="5835650" y="4479925"/>
            <a:ext cx="68263" cy="65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029" name="Line 288"/>
          <p:cNvSpPr>
            <a:spLocks noChangeShapeType="1"/>
          </p:cNvSpPr>
          <p:nvPr/>
        </p:nvSpPr>
        <p:spPr bwMode="auto">
          <a:xfrm flipV="1">
            <a:off x="5835650" y="4545013"/>
            <a:ext cx="68263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15" name="Text Box 289"/>
          <p:cNvSpPr txBox="1">
            <a:spLocks noChangeArrowheads="1"/>
          </p:cNvSpPr>
          <p:nvPr/>
        </p:nvSpPr>
        <p:spPr bwMode="auto">
          <a:xfrm>
            <a:off x="4411663" y="5597525"/>
            <a:ext cx="2281237" cy="584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/>
              <a:t>Node is common to </a:t>
            </a:r>
            <a:br>
              <a:rPr lang="en-GB" sz="1600"/>
            </a:br>
            <a:r>
              <a:rPr lang="en-GB" sz="1600"/>
              <a:t>all 128 inverters in chip</a:t>
            </a:r>
            <a:endParaRPr lang="en-US" sz="1600"/>
          </a:p>
        </p:txBody>
      </p:sp>
      <p:sp>
        <p:nvSpPr>
          <p:cNvPr id="40031" name="Text Box 292"/>
          <p:cNvSpPr txBox="1">
            <a:spLocks noChangeArrowheads="1"/>
          </p:cNvSpPr>
          <p:nvPr/>
        </p:nvSpPr>
        <p:spPr bwMode="auto">
          <a:xfrm>
            <a:off x="2867025" y="2714625"/>
            <a:ext cx="158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/>
              <a:t>pre-amplifier</a:t>
            </a:r>
            <a:endParaRPr lang="en-US" b="1"/>
          </a:p>
        </p:txBody>
      </p:sp>
      <p:sp>
        <p:nvSpPr>
          <p:cNvPr id="121" name="Rechteck 120"/>
          <p:cNvSpPr/>
          <p:nvPr/>
        </p:nvSpPr>
        <p:spPr>
          <a:xfrm>
            <a:off x="5519738" y="3889375"/>
            <a:ext cx="346075" cy="273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125" name="Gerade Verbindung 124"/>
          <p:cNvCxnSpPr/>
          <p:nvPr/>
        </p:nvCxnSpPr>
        <p:spPr>
          <a:xfrm rot="5400000">
            <a:off x="5149057" y="4879181"/>
            <a:ext cx="1435100" cy="158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034" name="Text Box 282"/>
          <p:cNvSpPr txBox="1">
            <a:spLocks noChangeArrowheads="1"/>
          </p:cNvSpPr>
          <p:nvPr/>
        </p:nvSpPr>
        <p:spPr bwMode="auto">
          <a:xfrm>
            <a:off x="2000250" y="3929063"/>
            <a:ext cx="603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strip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  <p:bldP spid="115" grpId="0" animBg="1"/>
      <p:bldP spid="1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DC-DC Conversion</a:t>
            </a:r>
          </a:p>
        </p:txBody>
      </p:sp>
      <p:sp>
        <p:nvSpPr>
          <p:cNvPr id="16387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6388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7E0BD2-98B9-40D0-A919-13DF72B5A3EC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de-DE" smtClean="0"/>
          </a:p>
        </p:txBody>
      </p:sp>
      <p:sp>
        <p:nvSpPr>
          <p:cNvPr id="16389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19" name="Textfeld 18"/>
          <p:cNvSpPr txBox="1">
            <a:spLocks noChangeArrowheads="1"/>
          </p:cNvSpPr>
          <p:nvPr/>
        </p:nvSpPr>
        <p:spPr bwMode="auto">
          <a:xfrm>
            <a:off x="430213" y="4780690"/>
            <a:ext cx="2141933" cy="107721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/>
              <a:t>HV-tolerant </a:t>
            </a:r>
          </a:p>
          <a:p>
            <a:r>
              <a:rPr lang="de-DE" sz="1600"/>
              <a:t>semi-conductor </a:t>
            </a:r>
          </a:p>
          <a:p>
            <a:r>
              <a:rPr lang="de-DE" sz="1600"/>
              <a:t>technology needed</a:t>
            </a:r>
          </a:p>
          <a:p>
            <a:pPr>
              <a:buFont typeface="Symbol" pitchFamily="18" charset="2"/>
              <a:buChar char="®"/>
            </a:pPr>
            <a:r>
              <a:rPr lang="de-DE" sz="1600"/>
              <a:t> </a:t>
            </a:r>
            <a:r>
              <a:rPr lang="de-DE" sz="1600" smtClean="0"/>
              <a:t>radiation-hardness</a:t>
            </a:r>
            <a:endParaRPr lang="de-DE" sz="1600"/>
          </a:p>
        </p:txBody>
      </p:sp>
      <p:sp>
        <p:nvSpPr>
          <p:cNvPr id="21" name="Textfeld 20"/>
          <p:cNvSpPr txBox="1">
            <a:spLocks noChangeArrowheads="1"/>
          </p:cNvSpPr>
          <p:nvPr/>
        </p:nvSpPr>
        <p:spPr bwMode="auto">
          <a:xfrm>
            <a:off x="1578192" y="3759830"/>
            <a:ext cx="1832553" cy="5847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 smtClean="0"/>
              <a:t>f</a:t>
            </a:r>
            <a:r>
              <a:rPr lang="de-DE" sz="1600" baseline="-25000" smtClean="0"/>
              <a:t>s</a:t>
            </a:r>
            <a:r>
              <a:rPr lang="de-DE" sz="1600" smtClean="0"/>
              <a:t> = 1-5MHz</a:t>
            </a:r>
          </a:p>
          <a:p>
            <a:r>
              <a:rPr lang="de-DE" sz="1600" smtClean="0">
                <a:sym typeface="Symbol"/>
              </a:rPr>
              <a:t> s</a:t>
            </a:r>
            <a:r>
              <a:rPr lang="de-DE" sz="1600" smtClean="0"/>
              <a:t>witching </a:t>
            </a:r>
            <a:r>
              <a:rPr lang="de-DE" sz="1600"/>
              <a:t>noise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86063" y="4500582"/>
            <a:ext cx="3732212" cy="17145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3" name="Ellipse 22"/>
          <p:cNvSpPr/>
          <p:nvPr/>
        </p:nvSpPr>
        <p:spPr>
          <a:xfrm>
            <a:off x="3500438" y="4572019"/>
            <a:ext cx="714375" cy="6429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24" name="Gerade Verbindung mit Pfeil 23"/>
          <p:cNvCxnSpPr>
            <a:stCxn id="23" idx="1"/>
          </p:cNvCxnSpPr>
          <p:nvPr/>
        </p:nvCxnSpPr>
        <p:spPr>
          <a:xfrm rot="16200000" flipV="1">
            <a:off x="3220244" y="4280713"/>
            <a:ext cx="307975" cy="46196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/>
          <p:cNvSpPr/>
          <p:nvPr/>
        </p:nvSpPr>
        <p:spPr>
          <a:xfrm>
            <a:off x="4572000" y="4643457"/>
            <a:ext cx="785813" cy="428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7" name="Textfeld 26"/>
          <p:cNvSpPr txBox="1">
            <a:spLocks noChangeArrowheads="1"/>
          </p:cNvSpPr>
          <p:nvPr/>
        </p:nvSpPr>
        <p:spPr bwMode="auto">
          <a:xfrm>
            <a:off x="3929063" y="3857644"/>
            <a:ext cx="2767012" cy="5842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/>
              <a:t>Ferrites saturate for B &gt; ~2T</a:t>
            </a:r>
          </a:p>
          <a:p>
            <a:r>
              <a:rPr lang="de-DE" sz="1600">
                <a:sym typeface="Symbol" pitchFamily="18" charset="2"/>
              </a:rPr>
              <a:t></a:t>
            </a:r>
            <a:r>
              <a:rPr lang="de-DE" sz="1600"/>
              <a:t> air-core inductor needed</a:t>
            </a:r>
          </a:p>
        </p:txBody>
      </p:sp>
      <p:cxnSp>
        <p:nvCxnSpPr>
          <p:cNvPr id="28" name="Gerade Verbindung mit Pfeil 27"/>
          <p:cNvCxnSpPr/>
          <p:nvPr/>
        </p:nvCxnSpPr>
        <p:spPr>
          <a:xfrm>
            <a:off x="6500813" y="5213369"/>
            <a:ext cx="57150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>
            <a:spLocks noChangeArrowheads="1"/>
          </p:cNvSpPr>
          <p:nvPr/>
        </p:nvSpPr>
        <p:spPr bwMode="auto">
          <a:xfrm>
            <a:off x="7072313" y="5019694"/>
            <a:ext cx="1057275" cy="3381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/>
              <a:t>Efficiency</a:t>
            </a:r>
          </a:p>
        </p:txBody>
      </p:sp>
      <p:sp>
        <p:nvSpPr>
          <p:cNvPr id="30" name="Ellipse 29"/>
          <p:cNvSpPr/>
          <p:nvPr/>
        </p:nvSpPr>
        <p:spPr>
          <a:xfrm>
            <a:off x="2857500" y="4972069"/>
            <a:ext cx="642938" cy="6429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cxnSp>
        <p:nvCxnSpPr>
          <p:cNvPr id="31" name="Gerade Verbindung mit Pfeil 30"/>
          <p:cNvCxnSpPr/>
          <p:nvPr/>
        </p:nvCxnSpPr>
        <p:spPr>
          <a:xfrm rot="10800000">
            <a:off x="2571750" y="5286394"/>
            <a:ext cx="28575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>
            <a:spLocks noChangeArrowheads="1"/>
          </p:cNvSpPr>
          <p:nvPr/>
        </p:nvSpPr>
        <p:spPr bwMode="auto">
          <a:xfrm>
            <a:off x="6929438" y="5448319"/>
            <a:ext cx="1598612" cy="3381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/>
              <a:t>Material budget</a:t>
            </a:r>
          </a:p>
        </p:txBody>
      </p:sp>
      <p:sp>
        <p:nvSpPr>
          <p:cNvPr id="33" name="Textfeld 32"/>
          <p:cNvSpPr txBox="1">
            <a:spLocks noChangeArrowheads="1"/>
          </p:cNvSpPr>
          <p:nvPr/>
        </p:nvSpPr>
        <p:spPr bwMode="auto">
          <a:xfrm>
            <a:off x="6929438" y="5876944"/>
            <a:ext cx="1814512" cy="3381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/>
              <a:t>Space constraints</a:t>
            </a:r>
          </a:p>
        </p:txBody>
      </p:sp>
      <p:sp>
        <p:nvSpPr>
          <p:cNvPr id="34" name="Rechteck 33"/>
          <p:cNvSpPr>
            <a:spLocks noChangeArrowheads="1"/>
          </p:cNvSpPr>
          <p:nvPr/>
        </p:nvSpPr>
        <p:spPr bwMode="auto">
          <a:xfrm>
            <a:off x="7072313" y="4286269"/>
            <a:ext cx="928711" cy="3381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600" smtClean="0"/>
              <a:t>radiates</a:t>
            </a:r>
            <a:endParaRPr lang="de-DE" sz="1600"/>
          </a:p>
        </p:txBody>
      </p:sp>
      <p:cxnSp>
        <p:nvCxnSpPr>
          <p:cNvPr id="35" name="Gerade Verbindung mit Pfeil 34"/>
          <p:cNvCxnSpPr/>
          <p:nvPr/>
        </p:nvCxnSpPr>
        <p:spPr>
          <a:xfrm flipV="1">
            <a:off x="6715125" y="4357707"/>
            <a:ext cx="346075" cy="476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>
            <a:spLocks noChangeArrowheads="1"/>
          </p:cNvSpPr>
          <p:nvPr/>
        </p:nvSpPr>
        <p:spPr bwMode="auto">
          <a:xfrm>
            <a:off x="7053263" y="3876694"/>
            <a:ext cx="661987" cy="3381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/>
              <a:t>bulky</a:t>
            </a:r>
          </a:p>
        </p:txBody>
      </p:sp>
      <p:cxnSp>
        <p:nvCxnSpPr>
          <p:cNvPr id="37" name="Gerade Verbindung mit Pfeil 36"/>
          <p:cNvCxnSpPr/>
          <p:nvPr/>
        </p:nvCxnSpPr>
        <p:spPr>
          <a:xfrm flipV="1">
            <a:off x="6715125" y="4071957"/>
            <a:ext cx="346075" cy="476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rot="5400000" flipH="1" flipV="1">
            <a:off x="4893468" y="4536301"/>
            <a:ext cx="214313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240007" y="1182231"/>
            <a:ext cx="8475397" cy="2298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/>
              <a:t> </a:t>
            </a:r>
            <a:r>
              <a:rPr lang="de-DE" sz="1700" smtClean="0"/>
              <a:t>Tracker needs kWs of power at a low voltage (1.2V) </a:t>
            </a:r>
            <a:r>
              <a:rPr lang="de-DE" sz="1700" smtClean="0">
                <a:sym typeface="Symbol"/>
              </a:rPr>
              <a:t></a:t>
            </a:r>
            <a:r>
              <a:rPr lang="de-DE" sz="1700" smtClean="0"/>
              <a:t> </a:t>
            </a:r>
            <a:r>
              <a:rPr lang="de-DE" sz="1700" smtClean="0">
                <a:latin typeface="Bitstream Vera Serif" pitchFamily="18" charset="0"/>
              </a:rPr>
              <a:t>I</a:t>
            </a:r>
            <a:r>
              <a:rPr lang="de-DE" sz="1700" smtClean="0"/>
              <a:t> = kAmps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z="1700" smtClean="0"/>
              <a:t> P = U x I = (rU) x (I/r) </a:t>
            </a:r>
            <a:r>
              <a:rPr lang="de-DE" sz="1700" smtClean="0">
                <a:sym typeface="Symbol"/>
              </a:rPr>
              <a:t> supply </a:t>
            </a:r>
            <a:r>
              <a:rPr lang="de-DE" sz="1700" smtClean="0"/>
              <a:t>power at higher voltage</a:t>
            </a:r>
            <a:r>
              <a:rPr lang="de-DE" sz="1700" smtClean="0">
                <a:sym typeface="Symbol"/>
              </a:rPr>
              <a:t>, but lower </a:t>
            </a:r>
            <a:r>
              <a:rPr lang="de-DE" sz="1700" smtClean="0"/>
              <a:t>current </a:t>
            </a:r>
            <a:br>
              <a:rPr lang="de-DE" sz="1700" smtClean="0"/>
            </a:br>
            <a:r>
              <a:rPr lang="de-DE" sz="1700" smtClean="0"/>
              <a:t>  </a:t>
            </a:r>
            <a:r>
              <a:rPr lang="de-DE" sz="1700" smtClean="0">
                <a:sym typeface="Symbol"/>
              </a:rPr>
              <a:t> </a:t>
            </a:r>
            <a:r>
              <a:rPr lang="de-DE" sz="1700" smtClean="0"/>
              <a:t>lower Ohmic losses P</a:t>
            </a:r>
            <a:r>
              <a:rPr lang="de-DE" sz="1700" baseline="-25000" smtClean="0"/>
              <a:t>cable</a:t>
            </a:r>
            <a:r>
              <a:rPr lang="de-DE" sz="1700" smtClean="0"/>
              <a:t> = R</a:t>
            </a:r>
            <a:r>
              <a:rPr lang="de-DE" sz="1700" baseline="-25000" smtClean="0"/>
              <a:t>cable </a:t>
            </a:r>
            <a:r>
              <a:rPr lang="de-DE" sz="1700" smtClean="0">
                <a:sym typeface="Symbol"/>
              </a:rPr>
              <a:t> (</a:t>
            </a:r>
            <a:r>
              <a:rPr lang="de-DE" sz="1700" smtClean="0">
                <a:latin typeface="Bitstream Vera Serif" pitchFamily="18" charset="0"/>
              </a:rPr>
              <a:t>I/</a:t>
            </a:r>
            <a:r>
              <a:rPr lang="de-DE" sz="1700" smtClean="0"/>
              <a:t>r)</a:t>
            </a:r>
            <a:r>
              <a:rPr lang="de-DE" sz="1700" baseline="30000" smtClean="0"/>
              <a:t>2 </a:t>
            </a:r>
            <a:r>
              <a:rPr lang="de-DE" sz="1700" smtClean="0"/>
              <a:t>, and less copper in detector volume</a:t>
            </a:r>
            <a:endParaRPr lang="de-DE" sz="1700" baseline="30000" smtClean="0"/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z="1700" smtClean="0"/>
              <a:t> DC-DC step-down converters transform V</a:t>
            </a:r>
            <a:r>
              <a:rPr lang="de-DE" sz="1700" baseline="-25000" smtClean="0"/>
              <a:t>in</a:t>
            </a:r>
            <a:r>
              <a:rPr lang="de-DE" sz="1700" smtClean="0"/>
              <a:t> = rV</a:t>
            </a:r>
            <a:r>
              <a:rPr lang="de-DE" sz="1700" baseline="-25000" smtClean="0"/>
              <a:t>out</a:t>
            </a:r>
            <a:r>
              <a:rPr lang="de-DE" sz="1700" smtClean="0"/>
              <a:t> to V</a:t>
            </a:r>
            <a:r>
              <a:rPr lang="de-DE" sz="1700" baseline="-25000" smtClean="0"/>
              <a:t>out</a:t>
            </a:r>
            <a:r>
              <a:rPr lang="de-DE" sz="1700" smtClean="0"/>
              <a:t>, with </a:t>
            </a:r>
            <a:r>
              <a:rPr lang="de-DE" sz="1700" b="1" smtClean="0"/>
              <a:t>conversion ratio r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z="1700" smtClean="0"/>
              <a:t> Based on inductors or switched capacitors (“charge pump“)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z="1700" smtClean="0"/>
              <a:t> Focus here on </a:t>
            </a:r>
            <a:r>
              <a:rPr lang="de-DE" sz="1700" b="1" smtClean="0"/>
              <a:t>buck converter</a:t>
            </a:r>
            <a:r>
              <a:rPr lang="de-DE" sz="1700" smtClean="0"/>
              <a:t>: simplest inductor-based step-down converter</a:t>
            </a:r>
            <a:br>
              <a:rPr lang="de-DE" sz="1700" smtClean="0"/>
            </a:br>
            <a:r>
              <a:rPr lang="de-DE" sz="1700" smtClean="0"/>
              <a:t>  </a:t>
            </a:r>
            <a:r>
              <a:rPr lang="de-DE" sz="1600" smtClean="0"/>
              <a:t>few components, high r, efficiency ~80%, sev. Amps, regulated by feedback loop via PWM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94"/>
          <p:cNvGrpSpPr/>
          <p:nvPr/>
        </p:nvGrpSpPr>
        <p:grpSpPr>
          <a:xfrm>
            <a:off x="1571604" y="1285860"/>
            <a:ext cx="2959161" cy="2651601"/>
            <a:chOff x="5891752" y="1250058"/>
            <a:chExt cx="2959161" cy="2651601"/>
          </a:xfrm>
          <a:solidFill>
            <a:schemeClr val="bg1">
              <a:lumMod val="95000"/>
            </a:schemeClr>
          </a:solidFill>
        </p:grpSpPr>
        <p:sp>
          <p:nvSpPr>
            <p:cNvPr id="24" name="Rechteck 23"/>
            <p:cNvSpPr/>
            <p:nvPr/>
          </p:nvSpPr>
          <p:spPr>
            <a:xfrm>
              <a:off x="5891752" y="1250058"/>
              <a:ext cx="2959161" cy="2643206"/>
            </a:xfrm>
            <a:prstGeom prst="rect">
              <a:avLst/>
            </a:prstGeom>
            <a:grpFill/>
            <a:ln/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Line 165"/>
            <p:cNvSpPr>
              <a:spLocks noChangeShapeType="1"/>
            </p:cNvSpPr>
            <p:nvPr/>
          </p:nvSpPr>
          <p:spPr bwMode="auto">
            <a:xfrm>
              <a:off x="6335809" y="2523463"/>
              <a:ext cx="0" cy="22040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6" name="Line 166"/>
            <p:cNvSpPr>
              <a:spLocks noChangeShapeType="1"/>
            </p:cNvSpPr>
            <p:nvPr/>
          </p:nvSpPr>
          <p:spPr bwMode="auto">
            <a:xfrm>
              <a:off x="6393480" y="2523463"/>
              <a:ext cx="0" cy="22040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7" name="Line 167"/>
            <p:cNvSpPr>
              <a:spLocks noChangeShapeType="1"/>
            </p:cNvSpPr>
            <p:nvPr/>
          </p:nvSpPr>
          <p:spPr bwMode="auto">
            <a:xfrm flipH="1">
              <a:off x="6047455" y="2633666"/>
              <a:ext cx="288354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8" name="Line 168"/>
            <p:cNvSpPr>
              <a:spLocks noChangeShapeType="1"/>
            </p:cNvSpPr>
            <p:nvPr/>
          </p:nvSpPr>
          <p:spPr bwMode="auto">
            <a:xfrm flipH="1">
              <a:off x="6393480" y="2523463"/>
              <a:ext cx="11534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29" name="Line 169"/>
            <p:cNvSpPr>
              <a:spLocks noChangeShapeType="1"/>
            </p:cNvSpPr>
            <p:nvPr/>
          </p:nvSpPr>
          <p:spPr bwMode="auto">
            <a:xfrm>
              <a:off x="6393480" y="2743870"/>
              <a:ext cx="11534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0" name="Line 170"/>
            <p:cNvSpPr>
              <a:spLocks noChangeShapeType="1"/>
            </p:cNvSpPr>
            <p:nvPr/>
          </p:nvSpPr>
          <p:spPr bwMode="auto">
            <a:xfrm flipV="1">
              <a:off x="6508822" y="2413259"/>
              <a:ext cx="0" cy="11020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1" name="Line 171"/>
            <p:cNvSpPr>
              <a:spLocks noChangeShapeType="1"/>
            </p:cNvSpPr>
            <p:nvPr/>
          </p:nvSpPr>
          <p:spPr bwMode="auto">
            <a:xfrm>
              <a:off x="7200871" y="2743870"/>
              <a:ext cx="0" cy="11020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2" name="Line 172"/>
            <p:cNvSpPr>
              <a:spLocks noChangeShapeType="1"/>
            </p:cNvSpPr>
            <p:nvPr/>
          </p:nvSpPr>
          <p:spPr bwMode="auto">
            <a:xfrm>
              <a:off x="7373884" y="2523463"/>
              <a:ext cx="0" cy="22040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3" name="Line 173"/>
            <p:cNvSpPr>
              <a:spLocks noChangeShapeType="1"/>
            </p:cNvSpPr>
            <p:nvPr/>
          </p:nvSpPr>
          <p:spPr bwMode="auto">
            <a:xfrm>
              <a:off x="7316212" y="2523463"/>
              <a:ext cx="0" cy="22040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4" name="Line 174"/>
            <p:cNvSpPr>
              <a:spLocks noChangeShapeType="1"/>
            </p:cNvSpPr>
            <p:nvPr/>
          </p:nvSpPr>
          <p:spPr bwMode="auto">
            <a:xfrm flipH="1">
              <a:off x="7373884" y="2633666"/>
              <a:ext cx="11534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5" name="Line 175"/>
            <p:cNvSpPr>
              <a:spLocks noChangeShapeType="1"/>
            </p:cNvSpPr>
            <p:nvPr/>
          </p:nvSpPr>
          <p:spPr bwMode="auto">
            <a:xfrm flipH="1">
              <a:off x="7200871" y="2743870"/>
              <a:ext cx="11534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6" name="Line 176"/>
            <p:cNvSpPr>
              <a:spLocks noChangeShapeType="1"/>
            </p:cNvSpPr>
            <p:nvPr/>
          </p:nvSpPr>
          <p:spPr bwMode="auto">
            <a:xfrm>
              <a:off x="7200871" y="2523463"/>
              <a:ext cx="11534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7" name="Rectangle 195"/>
            <p:cNvSpPr>
              <a:spLocks noChangeArrowheads="1"/>
            </p:cNvSpPr>
            <p:nvPr/>
          </p:nvSpPr>
          <p:spPr bwMode="auto">
            <a:xfrm>
              <a:off x="6451151" y="2303055"/>
              <a:ext cx="115342" cy="11020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38" name="Text Box 197"/>
            <p:cNvSpPr txBox="1">
              <a:spLocks noChangeArrowheads="1"/>
            </p:cNvSpPr>
            <p:nvPr/>
          </p:nvSpPr>
          <p:spPr bwMode="auto">
            <a:xfrm>
              <a:off x="6258915" y="2064935"/>
              <a:ext cx="561372" cy="3077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>
                  <a:solidFill>
                    <a:prstClr val="black"/>
                  </a:solidFill>
                  <a:latin typeface="Calibri"/>
                  <a:cs typeface="+mn-cs"/>
                </a:rPr>
                <a:t>V125</a:t>
              </a:r>
            </a:p>
          </p:txBody>
        </p:sp>
        <p:sp>
          <p:nvSpPr>
            <p:cNvPr id="39" name="Line 198"/>
            <p:cNvSpPr>
              <a:spLocks noChangeShapeType="1"/>
            </p:cNvSpPr>
            <p:nvPr/>
          </p:nvSpPr>
          <p:spPr bwMode="auto">
            <a:xfrm>
              <a:off x="6508822" y="2743870"/>
              <a:ext cx="0" cy="11020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0" name="Line 199"/>
            <p:cNvSpPr>
              <a:spLocks noChangeShapeType="1"/>
            </p:cNvSpPr>
            <p:nvPr/>
          </p:nvSpPr>
          <p:spPr bwMode="auto">
            <a:xfrm>
              <a:off x="6508822" y="2854075"/>
              <a:ext cx="692049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1" name="Oval 200"/>
            <p:cNvSpPr>
              <a:spLocks noChangeArrowheads="1"/>
            </p:cNvSpPr>
            <p:nvPr/>
          </p:nvSpPr>
          <p:spPr bwMode="auto">
            <a:xfrm>
              <a:off x="7143200" y="3019380"/>
              <a:ext cx="115342" cy="11020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2" name="Line 201"/>
            <p:cNvSpPr>
              <a:spLocks noChangeShapeType="1"/>
            </p:cNvSpPr>
            <p:nvPr/>
          </p:nvSpPr>
          <p:spPr bwMode="auto">
            <a:xfrm>
              <a:off x="7200871" y="3129584"/>
              <a:ext cx="0" cy="165306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3" name="Oval 202"/>
            <p:cNvSpPr>
              <a:spLocks noChangeArrowheads="1"/>
            </p:cNvSpPr>
            <p:nvPr/>
          </p:nvSpPr>
          <p:spPr bwMode="auto">
            <a:xfrm>
              <a:off x="7143200" y="2964278"/>
              <a:ext cx="115342" cy="11020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4" name="Line 203"/>
            <p:cNvSpPr>
              <a:spLocks noChangeShapeType="1"/>
            </p:cNvSpPr>
            <p:nvPr/>
          </p:nvSpPr>
          <p:spPr bwMode="auto">
            <a:xfrm>
              <a:off x="7200871" y="2854075"/>
              <a:ext cx="0" cy="11020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5" name="Line 204"/>
            <p:cNvSpPr>
              <a:spLocks noChangeShapeType="1"/>
            </p:cNvSpPr>
            <p:nvPr/>
          </p:nvSpPr>
          <p:spPr bwMode="auto">
            <a:xfrm>
              <a:off x="7200871" y="2303055"/>
              <a:ext cx="0" cy="22040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6" name="Oval 205"/>
            <p:cNvSpPr>
              <a:spLocks noChangeArrowheads="1"/>
            </p:cNvSpPr>
            <p:nvPr/>
          </p:nvSpPr>
          <p:spPr bwMode="auto">
            <a:xfrm>
              <a:off x="7143200" y="2192852"/>
              <a:ext cx="115342" cy="11020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7" name="Oval 206"/>
            <p:cNvSpPr>
              <a:spLocks noChangeArrowheads="1"/>
            </p:cNvSpPr>
            <p:nvPr/>
          </p:nvSpPr>
          <p:spPr bwMode="auto">
            <a:xfrm>
              <a:off x="7143200" y="2137749"/>
              <a:ext cx="115342" cy="11020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8" name="Line 207"/>
            <p:cNvSpPr>
              <a:spLocks noChangeShapeType="1"/>
            </p:cNvSpPr>
            <p:nvPr/>
          </p:nvSpPr>
          <p:spPr bwMode="auto">
            <a:xfrm>
              <a:off x="7200871" y="2027546"/>
              <a:ext cx="0" cy="11020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49" name="Line 208"/>
            <p:cNvSpPr>
              <a:spLocks noChangeShapeType="1"/>
            </p:cNvSpPr>
            <p:nvPr/>
          </p:nvSpPr>
          <p:spPr bwMode="auto">
            <a:xfrm>
              <a:off x="7027859" y="2027546"/>
              <a:ext cx="980403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0" name="Line 210"/>
            <p:cNvSpPr>
              <a:spLocks noChangeShapeType="1"/>
            </p:cNvSpPr>
            <p:nvPr/>
          </p:nvSpPr>
          <p:spPr bwMode="auto">
            <a:xfrm>
              <a:off x="7316212" y="2523463"/>
              <a:ext cx="0" cy="11020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1" name="Text Box 211"/>
            <p:cNvSpPr txBox="1">
              <a:spLocks noChangeArrowheads="1"/>
            </p:cNvSpPr>
            <p:nvPr/>
          </p:nvSpPr>
          <p:spPr bwMode="auto">
            <a:xfrm>
              <a:off x="7258542" y="1777643"/>
              <a:ext cx="561372" cy="3077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>
                  <a:solidFill>
                    <a:prstClr val="black"/>
                  </a:solidFill>
                  <a:latin typeface="Calibri"/>
                  <a:cs typeface="+mn-cs"/>
                </a:rPr>
                <a:t>V250</a:t>
              </a:r>
            </a:p>
          </p:txBody>
        </p:sp>
        <p:sp>
          <p:nvSpPr>
            <p:cNvPr id="52" name="Text Box 215"/>
            <p:cNvSpPr txBox="1">
              <a:spLocks noChangeArrowheads="1"/>
            </p:cNvSpPr>
            <p:nvPr/>
          </p:nvSpPr>
          <p:spPr bwMode="auto">
            <a:xfrm>
              <a:off x="7316212" y="3262746"/>
              <a:ext cx="879343" cy="3077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dirty="0">
                  <a:solidFill>
                    <a:prstClr val="black"/>
                  </a:solidFill>
                  <a:latin typeface="Calibri"/>
                  <a:cs typeface="+mn-cs"/>
                </a:rPr>
                <a:t>VSS=GND</a:t>
              </a:r>
            </a:p>
          </p:txBody>
        </p:sp>
        <p:sp>
          <p:nvSpPr>
            <p:cNvPr id="53" name="Line 222"/>
            <p:cNvSpPr>
              <a:spLocks noChangeShapeType="1"/>
            </p:cNvSpPr>
            <p:nvPr/>
          </p:nvSpPr>
          <p:spPr bwMode="auto">
            <a:xfrm>
              <a:off x="7719907" y="2303055"/>
              <a:ext cx="0" cy="22040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4" name="Line 223"/>
            <p:cNvSpPr>
              <a:spLocks noChangeShapeType="1"/>
            </p:cNvSpPr>
            <p:nvPr/>
          </p:nvSpPr>
          <p:spPr bwMode="auto">
            <a:xfrm>
              <a:off x="7777579" y="2303055"/>
              <a:ext cx="0" cy="220408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5" name="Line 224"/>
            <p:cNvSpPr>
              <a:spLocks noChangeShapeType="1"/>
            </p:cNvSpPr>
            <p:nvPr/>
          </p:nvSpPr>
          <p:spPr bwMode="auto">
            <a:xfrm>
              <a:off x="7777579" y="2523463"/>
              <a:ext cx="11534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6" name="Line 225"/>
            <p:cNvSpPr>
              <a:spLocks noChangeShapeType="1"/>
            </p:cNvSpPr>
            <p:nvPr/>
          </p:nvSpPr>
          <p:spPr bwMode="auto">
            <a:xfrm>
              <a:off x="7777579" y="2303055"/>
              <a:ext cx="11534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7" name="Line 226"/>
            <p:cNvSpPr>
              <a:spLocks noChangeShapeType="1"/>
            </p:cNvSpPr>
            <p:nvPr/>
          </p:nvSpPr>
          <p:spPr bwMode="auto">
            <a:xfrm>
              <a:off x="7892920" y="2523463"/>
              <a:ext cx="0" cy="440815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8" name="Line 227"/>
            <p:cNvSpPr>
              <a:spLocks noChangeShapeType="1"/>
            </p:cNvSpPr>
            <p:nvPr/>
          </p:nvSpPr>
          <p:spPr bwMode="auto">
            <a:xfrm flipH="1">
              <a:off x="6854847" y="2413259"/>
              <a:ext cx="86506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59" name="Line 228"/>
            <p:cNvSpPr>
              <a:spLocks noChangeShapeType="1"/>
            </p:cNvSpPr>
            <p:nvPr/>
          </p:nvSpPr>
          <p:spPr bwMode="auto">
            <a:xfrm>
              <a:off x="7892920" y="2027546"/>
              <a:ext cx="0" cy="27551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0" name="Oval 229"/>
            <p:cNvSpPr>
              <a:spLocks noChangeArrowheads="1"/>
            </p:cNvSpPr>
            <p:nvPr/>
          </p:nvSpPr>
          <p:spPr bwMode="auto">
            <a:xfrm>
              <a:off x="7835250" y="3019380"/>
              <a:ext cx="115342" cy="11020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1" name="Oval 230"/>
            <p:cNvSpPr>
              <a:spLocks noChangeArrowheads="1"/>
            </p:cNvSpPr>
            <p:nvPr/>
          </p:nvSpPr>
          <p:spPr bwMode="auto">
            <a:xfrm>
              <a:off x="7835250" y="2964278"/>
              <a:ext cx="115342" cy="110204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2" name="Line 231"/>
            <p:cNvSpPr>
              <a:spLocks noChangeShapeType="1"/>
            </p:cNvSpPr>
            <p:nvPr/>
          </p:nvSpPr>
          <p:spPr bwMode="auto">
            <a:xfrm>
              <a:off x="7892920" y="3129584"/>
              <a:ext cx="0" cy="165306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3" name="Line 236"/>
            <p:cNvSpPr>
              <a:spLocks noChangeShapeType="1"/>
            </p:cNvSpPr>
            <p:nvPr/>
          </p:nvSpPr>
          <p:spPr bwMode="auto">
            <a:xfrm flipV="1">
              <a:off x="6162796" y="2027546"/>
              <a:ext cx="0" cy="1533669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4" name="Rectangle 238"/>
            <p:cNvSpPr>
              <a:spLocks noChangeArrowheads="1"/>
            </p:cNvSpPr>
            <p:nvPr/>
          </p:nvSpPr>
          <p:spPr bwMode="auto">
            <a:xfrm>
              <a:off x="5932114" y="2578564"/>
              <a:ext cx="115342" cy="11020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5" name="Line 239"/>
            <p:cNvSpPr>
              <a:spLocks noChangeShapeType="1"/>
            </p:cNvSpPr>
            <p:nvPr/>
          </p:nvSpPr>
          <p:spPr bwMode="auto">
            <a:xfrm>
              <a:off x="6854847" y="2027546"/>
              <a:ext cx="0" cy="385713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6" name="Oval 240"/>
            <p:cNvSpPr>
              <a:spLocks noChangeArrowheads="1"/>
            </p:cNvSpPr>
            <p:nvPr/>
          </p:nvSpPr>
          <p:spPr bwMode="auto">
            <a:xfrm>
              <a:off x="6133962" y="2606116"/>
              <a:ext cx="57671" cy="55102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7" name="Oval 241"/>
            <p:cNvSpPr>
              <a:spLocks noChangeArrowheads="1"/>
            </p:cNvSpPr>
            <p:nvPr/>
          </p:nvSpPr>
          <p:spPr bwMode="auto">
            <a:xfrm>
              <a:off x="7172035" y="2385707"/>
              <a:ext cx="57671" cy="55102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8" name="Oval 242"/>
            <p:cNvSpPr>
              <a:spLocks noChangeArrowheads="1"/>
            </p:cNvSpPr>
            <p:nvPr/>
          </p:nvSpPr>
          <p:spPr bwMode="auto">
            <a:xfrm>
              <a:off x="7172035" y="2826523"/>
              <a:ext cx="57671" cy="55102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69" name="Line 243"/>
            <p:cNvSpPr>
              <a:spLocks noChangeShapeType="1"/>
            </p:cNvSpPr>
            <p:nvPr/>
          </p:nvSpPr>
          <p:spPr bwMode="auto">
            <a:xfrm>
              <a:off x="7489224" y="2633666"/>
              <a:ext cx="0" cy="11020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0" name="Line 244"/>
            <p:cNvSpPr>
              <a:spLocks noChangeShapeType="1"/>
            </p:cNvSpPr>
            <p:nvPr/>
          </p:nvSpPr>
          <p:spPr bwMode="auto">
            <a:xfrm>
              <a:off x="7431555" y="2743870"/>
              <a:ext cx="115342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1" name="Line 247"/>
            <p:cNvSpPr>
              <a:spLocks noChangeShapeType="1"/>
            </p:cNvSpPr>
            <p:nvPr/>
          </p:nvSpPr>
          <p:spPr bwMode="auto">
            <a:xfrm flipH="1">
              <a:off x="8469628" y="2624483"/>
              <a:ext cx="115342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2" name="Rectangle 265"/>
            <p:cNvSpPr>
              <a:spLocks noChangeArrowheads="1"/>
            </p:cNvSpPr>
            <p:nvPr/>
          </p:nvSpPr>
          <p:spPr bwMode="auto">
            <a:xfrm>
              <a:off x="6681834" y="3506113"/>
              <a:ext cx="230682" cy="110204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3" name="Line 266"/>
            <p:cNvSpPr>
              <a:spLocks noChangeShapeType="1"/>
            </p:cNvSpPr>
            <p:nvPr/>
          </p:nvSpPr>
          <p:spPr bwMode="auto">
            <a:xfrm>
              <a:off x="6162796" y="3561215"/>
              <a:ext cx="519037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4" name="Line 267"/>
            <p:cNvSpPr>
              <a:spLocks noChangeShapeType="1"/>
            </p:cNvSpPr>
            <p:nvPr/>
          </p:nvSpPr>
          <p:spPr bwMode="auto">
            <a:xfrm>
              <a:off x="6912517" y="3561215"/>
              <a:ext cx="1384098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5" name="Line 268"/>
            <p:cNvSpPr>
              <a:spLocks noChangeShapeType="1"/>
            </p:cNvSpPr>
            <p:nvPr/>
          </p:nvSpPr>
          <p:spPr bwMode="auto">
            <a:xfrm flipV="1">
              <a:off x="8296616" y="2624483"/>
              <a:ext cx="0" cy="936732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6" name="Oval 270"/>
            <p:cNvSpPr>
              <a:spLocks noChangeArrowheads="1"/>
            </p:cNvSpPr>
            <p:nvPr/>
          </p:nvSpPr>
          <p:spPr bwMode="auto">
            <a:xfrm>
              <a:off x="7864085" y="2596932"/>
              <a:ext cx="57671" cy="55102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7" name="Line 272"/>
            <p:cNvSpPr>
              <a:spLocks noChangeShapeType="1"/>
            </p:cNvSpPr>
            <p:nvPr/>
          </p:nvSpPr>
          <p:spPr bwMode="auto">
            <a:xfrm flipH="1">
              <a:off x="7892920" y="2624483"/>
              <a:ext cx="576708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8" name="Oval 273"/>
            <p:cNvSpPr>
              <a:spLocks noChangeArrowheads="1"/>
            </p:cNvSpPr>
            <p:nvPr/>
          </p:nvSpPr>
          <p:spPr bwMode="auto">
            <a:xfrm>
              <a:off x="8267781" y="2596932"/>
              <a:ext cx="57671" cy="55102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79" name="Text Box 292"/>
            <p:cNvSpPr txBox="1">
              <a:spLocks noChangeArrowheads="1"/>
            </p:cNvSpPr>
            <p:nvPr/>
          </p:nvSpPr>
          <p:spPr bwMode="auto">
            <a:xfrm>
              <a:off x="6380465" y="1250058"/>
              <a:ext cx="1888659" cy="30777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400" b="1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APV25 pre-amplifier</a:t>
              </a:r>
              <a:endPara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Textfeld 79"/>
            <p:cNvSpPr txBox="1"/>
            <p:nvPr/>
          </p:nvSpPr>
          <p:spPr>
            <a:xfrm>
              <a:off x="7922220" y="3686215"/>
              <a:ext cx="889937" cy="21544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dirty="0">
                  <a:latin typeface="+mn-lt"/>
                  <a:cs typeface="+mn-cs"/>
                </a:rPr>
                <a:t>[Mark Raymond]</a:t>
              </a:r>
            </a:p>
          </p:txBody>
        </p:sp>
        <p:sp>
          <p:nvSpPr>
            <p:cNvPr id="81" name="Line 272"/>
            <p:cNvSpPr>
              <a:spLocks noChangeShapeType="1"/>
            </p:cNvSpPr>
            <p:nvPr/>
          </p:nvSpPr>
          <p:spPr bwMode="auto">
            <a:xfrm flipH="1">
              <a:off x="6993526" y="3559882"/>
              <a:ext cx="576708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2" name="Line 267"/>
            <p:cNvSpPr>
              <a:spLocks noChangeShapeType="1"/>
            </p:cNvSpPr>
            <p:nvPr/>
          </p:nvSpPr>
          <p:spPr bwMode="auto">
            <a:xfrm>
              <a:off x="7179217" y="3299278"/>
              <a:ext cx="1384098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3" name="Line 232"/>
            <p:cNvSpPr>
              <a:spLocks noChangeShapeType="1"/>
            </p:cNvSpPr>
            <p:nvPr/>
          </p:nvSpPr>
          <p:spPr bwMode="auto">
            <a:xfrm>
              <a:off x="6509440" y="1969658"/>
              <a:ext cx="0" cy="11020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4" name="Line 233"/>
            <p:cNvSpPr>
              <a:spLocks noChangeShapeType="1"/>
            </p:cNvSpPr>
            <p:nvPr/>
          </p:nvSpPr>
          <p:spPr bwMode="auto">
            <a:xfrm>
              <a:off x="6567111" y="1969658"/>
              <a:ext cx="0" cy="110204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5" name="Line 234"/>
            <p:cNvSpPr>
              <a:spLocks noChangeShapeType="1"/>
            </p:cNvSpPr>
            <p:nvPr/>
          </p:nvSpPr>
          <p:spPr bwMode="auto">
            <a:xfrm>
              <a:off x="6567111" y="2024760"/>
              <a:ext cx="288354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sp>
          <p:nvSpPr>
            <p:cNvPr id="86" name="Line 237"/>
            <p:cNvSpPr>
              <a:spLocks noChangeShapeType="1"/>
            </p:cNvSpPr>
            <p:nvPr/>
          </p:nvSpPr>
          <p:spPr bwMode="auto">
            <a:xfrm>
              <a:off x="6163414" y="2024760"/>
              <a:ext cx="346025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sz="140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36867" name="Datumsplatzhalter 2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36868" name="Fußzeilenplatzhalter 3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36869" name="Foliennummernplatzhalter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7ACD27-06CD-47EC-BD60-93C111ADC9A5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de-DE" smtClean="0"/>
          </a:p>
        </p:txBody>
      </p:sp>
      <p:sp>
        <p:nvSpPr>
          <p:cNvPr id="40966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Module Edge Strips</a:t>
            </a:r>
          </a:p>
        </p:txBody>
      </p:sp>
      <p:pic>
        <p:nvPicPr>
          <p:cNvPr id="4096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6463" y="3722688"/>
            <a:ext cx="1730375" cy="25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8" name="Line 232"/>
          <p:cNvSpPr>
            <a:spLocks noChangeShapeType="1"/>
          </p:cNvSpPr>
          <p:nvPr/>
        </p:nvSpPr>
        <p:spPr bwMode="auto">
          <a:xfrm rot="5400000">
            <a:off x="709613" y="2882900"/>
            <a:ext cx="0" cy="111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969" name="Line 233"/>
          <p:cNvSpPr>
            <a:spLocks noChangeShapeType="1"/>
          </p:cNvSpPr>
          <p:nvPr/>
        </p:nvSpPr>
        <p:spPr bwMode="auto">
          <a:xfrm rot="5400000">
            <a:off x="709613" y="2940050"/>
            <a:ext cx="0" cy="111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cxnSp>
        <p:nvCxnSpPr>
          <p:cNvPr id="10" name="Gerade Verbindung 9"/>
          <p:cNvCxnSpPr/>
          <p:nvPr/>
        </p:nvCxnSpPr>
        <p:spPr>
          <a:xfrm rot="10800000">
            <a:off x="357188" y="2684463"/>
            <a:ext cx="933450" cy="15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971" name="Textfeld 10"/>
          <p:cNvSpPr txBox="1">
            <a:spLocks noChangeArrowheads="1"/>
          </p:cNvSpPr>
          <p:nvPr/>
        </p:nvSpPr>
        <p:spPr bwMode="auto">
          <a:xfrm>
            <a:off x="414338" y="3213100"/>
            <a:ext cx="8016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bias ring</a:t>
            </a:r>
          </a:p>
        </p:txBody>
      </p:sp>
      <p:cxnSp>
        <p:nvCxnSpPr>
          <p:cNvPr id="12" name="Gerade Verbindung 11"/>
          <p:cNvCxnSpPr/>
          <p:nvPr/>
        </p:nvCxnSpPr>
        <p:spPr>
          <a:xfrm rot="10800000">
            <a:off x="357188" y="3211513"/>
            <a:ext cx="1055687" cy="15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973" name="Line 268"/>
          <p:cNvSpPr>
            <a:spLocks noChangeShapeType="1"/>
          </p:cNvSpPr>
          <p:nvPr/>
        </p:nvSpPr>
        <p:spPr bwMode="auto">
          <a:xfrm flipH="1" flipV="1">
            <a:off x="1214438" y="3219450"/>
            <a:ext cx="4762" cy="814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40974" name="Textfeld 15"/>
          <p:cNvSpPr txBox="1">
            <a:spLocks noChangeArrowheads="1"/>
          </p:cNvSpPr>
          <p:nvPr/>
        </p:nvSpPr>
        <p:spPr bwMode="auto">
          <a:xfrm>
            <a:off x="1690688" y="6073775"/>
            <a:ext cx="8905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800"/>
              <a:t>[Hybrid]</a:t>
            </a:r>
          </a:p>
        </p:txBody>
      </p:sp>
      <p:cxnSp>
        <p:nvCxnSpPr>
          <p:cNvPr id="18" name="Gerade Verbindung 17"/>
          <p:cNvCxnSpPr/>
          <p:nvPr/>
        </p:nvCxnSpPr>
        <p:spPr>
          <a:xfrm flipH="1" flipV="1">
            <a:off x="703263" y="2693988"/>
            <a:ext cx="1587" cy="2444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 rot="5400000" flipH="1" flipV="1">
            <a:off x="599282" y="3098006"/>
            <a:ext cx="211138" cy="31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977" name="Text Box 282"/>
          <p:cNvSpPr txBox="1">
            <a:spLocks noChangeArrowheads="1"/>
          </p:cNvSpPr>
          <p:nvPr/>
        </p:nvSpPr>
        <p:spPr bwMode="auto">
          <a:xfrm>
            <a:off x="1295400" y="2306638"/>
            <a:ext cx="512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>
                <a:solidFill>
                  <a:srgbClr val="000000"/>
                </a:solidFill>
                <a:latin typeface="Calibri" pitchFamily="34" charset="0"/>
              </a:rPr>
              <a:t>strip</a:t>
            </a:r>
            <a:endParaRPr lang="en-US" sz="1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" name="Bogen 21"/>
          <p:cNvSpPr/>
          <p:nvPr/>
        </p:nvSpPr>
        <p:spPr>
          <a:xfrm>
            <a:off x="1168400" y="2543175"/>
            <a:ext cx="471488" cy="263525"/>
          </a:xfrm>
          <a:prstGeom prst="arc">
            <a:avLst>
              <a:gd name="adj1" fmla="val 10501809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" name="Textfeld 91"/>
          <p:cNvSpPr txBox="1"/>
          <p:nvPr/>
        </p:nvSpPr>
        <p:spPr>
          <a:xfrm>
            <a:off x="3286125" y="4286250"/>
            <a:ext cx="5345113" cy="20113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5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>
                <a:latin typeface="Arial" pitchFamily="34" charset="0"/>
                <a:cs typeface="Arial" pitchFamily="34" charset="0"/>
              </a:rPr>
              <a:t> Edge strips are capacitively coupled to bias ring</a:t>
            </a:r>
          </a:p>
          <a:p>
            <a:pPr fontAlgn="auto">
              <a:spcBef>
                <a:spcPts val="5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>
                <a:latin typeface="Arial" pitchFamily="34" charset="0"/>
                <a:cs typeface="Arial" pitchFamily="34" charset="0"/>
              </a:rPr>
              <a:t> Bias ring is AC coupled to ground</a:t>
            </a:r>
          </a:p>
          <a:p>
            <a:pPr fontAlgn="auto">
              <a:spcBef>
                <a:spcPts val="5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>
                <a:latin typeface="Arial" pitchFamily="34" charset="0"/>
                <a:cs typeface="Arial" pitchFamily="34" charset="0"/>
              </a:rPr>
              <a:t> Pre-amplifier is referenced to 1.25V</a:t>
            </a:r>
          </a:p>
          <a:p>
            <a:pPr fontAlgn="auto">
              <a:spcBef>
                <a:spcPts val="5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>
                <a:latin typeface="Arial" pitchFamily="34" charset="0"/>
                <a:cs typeface="Arial" pitchFamily="34" charset="0"/>
              </a:rPr>
              <a:t> If V125 is noisy, pre-amp reference voltage </a:t>
            </a:r>
            <a:br>
              <a:rPr lang="de-DE">
                <a:latin typeface="Arial" pitchFamily="34" charset="0"/>
                <a:cs typeface="Arial" pitchFamily="34" charset="0"/>
              </a:rPr>
            </a:br>
            <a:r>
              <a:rPr lang="de-DE">
                <a:latin typeface="Arial" pitchFamily="34" charset="0"/>
                <a:cs typeface="Arial" pitchFamily="34" charset="0"/>
              </a:rPr>
              <a:t>  fluctuates against input</a:t>
            </a:r>
          </a:p>
          <a:p>
            <a:pPr fontAlgn="auto">
              <a:spcBef>
                <a:spcPts val="5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e-DE">
                <a:latin typeface="Arial" pitchFamily="34" charset="0"/>
                <a:cs typeface="Arial" pitchFamily="34" charset="0"/>
              </a:rPr>
              <a:t> This leads to increased noise on edge channels</a:t>
            </a:r>
            <a:endParaRPr lang="de-DE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Material Budget (MB)</a:t>
            </a:r>
          </a:p>
        </p:txBody>
      </p:sp>
      <p:sp>
        <p:nvSpPr>
          <p:cNvPr id="18435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8436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C37C5E-2437-48A4-8019-D219CB0B4929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de-DE" smtClean="0"/>
          </a:p>
        </p:txBody>
      </p:sp>
      <p:sp>
        <p:nvSpPr>
          <p:cNvPr id="18437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32774" name="Textfeld 9"/>
          <p:cNvSpPr txBox="1">
            <a:spLocks noChangeArrowheads="1"/>
          </p:cNvSpPr>
          <p:nvPr/>
        </p:nvSpPr>
        <p:spPr bwMode="auto">
          <a:xfrm>
            <a:off x="142875" y="1071563"/>
            <a:ext cx="84689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Motivation for new powering schemes is to save material inside the tracker </a:t>
            </a: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 t="9146"/>
          <a:stretch>
            <a:fillRect/>
          </a:stretch>
        </p:blipFill>
        <p:spPr bwMode="auto">
          <a:xfrm>
            <a:off x="214282" y="3153974"/>
            <a:ext cx="3714776" cy="32754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8" name="Textfeld 27"/>
          <p:cNvSpPr txBox="1"/>
          <p:nvPr/>
        </p:nvSpPr>
        <p:spPr>
          <a:xfrm>
            <a:off x="2812945" y="2857496"/>
            <a:ext cx="1378904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FF33CC"/>
                </a:solidFill>
              </a:rPr>
              <a:t>Chip</a:t>
            </a:r>
          </a:p>
          <a:p>
            <a:r>
              <a:rPr lang="de-DE" sz="1400" b="1" smtClean="0">
                <a:solidFill>
                  <a:srgbClr val="FFC000"/>
                </a:solidFill>
              </a:rPr>
              <a:t>C‘s &amp; R‘s </a:t>
            </a:r>
          </a:p>
          <a:p>
            <a:r>
              <a:rPr lang="de-DE" sz="1400" b="1" smtClean="0">
                <a:solidFill>
                  <a:srgbClr val="00CC00"/>
                </a:solidFill>
              </a:rPr>
              <a:t>Toroid</a:t>
            </a:r>
          </a:p>
          <a:p>
            <a:r>
              <a:rPr lang="de-DE" sz="1400" b="1" smtClean="0">
                <a:solidFill>
                  <a:srgbClr val="0000FF"/>
                </a:solidFill>
              </a:rPr>
              <a:t>Copper layers</a:t>
            </a:r>
          </a:p>
          <a:p>
            <a:r>
              <a:rPr lang="de-DE" sz="1400" b="1" smtClean="0">
                <a:solidFill>
                  <a:srgbClr val="00B0F0"/>
                </a:solidFill>
              </a:rPr>
              <a:t>Connector</a:t>
            </a:r>
          </a:p>
          <a:p>
            <a:r>
              <a:rPr lang="de-DE" sz="1400" b="1" smtClean="0">
                <a:solidFill>
                  <a:srgbClr val="FF0000"/>
                </a:solidFill>
              </a:rPr>
              <a:t>FR4 of PCB</a:t>
            </a:r>
            <a:endParaRPr lang="de-DE" sz="1400" b="1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 t="6635"/>
          <a:stretch>
            <a:fillRect/>
          </a:stretch>
        </p:blipFill>
        <p:spPr bwMode="auto">
          <a:xfrm>
            <a:off x="4857751" y="3093675"/>
            <a:ext cx="3786215" cy="3392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feld 17"/>
          <p:cNvSpPr txBox="1">
            <a:spLocks noChangeArrowheads="1"/>
          </p:cNvSpPr>
          <p:nvPr/>
        </p:nvSpPr>
        <p:spPr bwMode="auto">
          <a:xfrm>
            <a:off x="7403062" y="3143248"/>
            <a:ext cx="1571199" cy="7848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500" b="1" smtClean="0">
                <a:solidFill>
                  <a:srgbClr val="00CC00"/>
                </a:solidFill>
              </a:rPr>
              <a:t>Without DC-DC</a:t>
            </a:r>
            <a:endParaRPr lang="de-DE" sz="1500" b="1">
              <a:solidFill>
                <a:srgbClr val="00CC00"/>
              </a:solidFill>
            </a:endParaRPr>
          </a:p>
          <a:p>
            <a:r>
              <a:rPr lang="de-DE" sz="1500" b="1" smtClean="0">
                <a:solidFill>
                  <a:srgbClr val="FF3300"/>
                </a:solidFill>
              </a:rPr>
              <a:t>With DC-DC</a:t>
            </a:r>
            <a:endParaRPr lang="de-DE" sz="1500" b="1">
              <a:solidFill>
                <a:srgbClr val="FF3300"/>
              </a:solidFill>
            </a:endParaRPr>
          </a:p>
          <a:p>
            <a:r>
              <a:rPr lang="de-DE" sz="1500" b="1"/>
              <a:t>- 30.9%</a:t>
            </a:r>
          </a:p>
        </p:txBody>
      </p:sp>
      <p:sp>
        <p:nvSpPr>
          <p:cNvPr id="14" name="Textfeld 16"/>
          <p:cNvSpPr txBox="1">
            <a:spLocks noChangeArrowheads="1"/>
          </p:cNvSpPr>
          <p:nvPr/>
        </p:nvSpPr>
        <p:spPr bwMode="auto">
          <a:xfrm>
            <a:off x="5420573" y="2876132"/>
            <a:ext cx="2460930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smtClean="0"/>
              <a:t>MB of electronics </a:t>
            </a:r>
            <a:r>
              <a:rPr lang="de-DE" sz="1400" b="1"/>
              <a:t>&amp; cables</a:t>
            </a:r>
          </a:p>
        </p:txBody>
      </p:sp>
      <p:sp>
        <p:nvSpPr>
          <p:cNvPr id="32775" name="Textfeld 12"/>
          <p:cNvSpPr txBox="1">
            <a:spLocks noChangeArrowheads="1"/>
          </p:cNvSpPr>
          <p:nvPr/>
        </p:nvSpPr>
        <p:spPr bwMode="auto">
          <a:xfrm>
            <a:off x="276257" y="1428736"/>
            <a:ext cx="8867775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buFont typeface="Arial" charset="0"/>
              <a:buChar char="•"/>
            </a:pPr>
            <a:r>
              <a:rPr lang="de-DE" sz="1600"/>
              <a:t> </a:t>
            </a:r>
            <a:r>
              <a:rPr lang="de-DE" sz="1600" smtClean="0"/>
              <a:t>Detailed study of Enpirion-converter, 1 per Tracker End Cap module, located on FE-hybrid</a:t>
            </a:r>
          </a:p>
          <a:p>
            <a:pPr>
              <a:spcBef>
                <a:spcPts val="500"/>
              </a:spcBef>
              <a:buFont typeface="Arial" charset="0"/>
              <a:buChar char="•"/>
            </a:pPr>
            <a:r>
              <a:rPr lang="de-DE" sz="1600" smtClean="0"/>
              <a:t> Assumptions: 80% efficiency, r = 8, Iout = 2A per module, Uout = 1.2V</a:t>
            </a:r>
          </a:p>
          <a:p>
            <a:pPr>
              <a:spcBef>
                <a:spcPts val="500"/>
              </a:spcBef>
              <a:buFont typeface="Arial" charset="0"/>
              <a:buChar char="•"/>
            </a:pPr>
            <a:r>
              <a:rPr lang="de-DE" sz="1600" smtClean="0"/>
              <a:t> Simulation of current tracker layout with </a:t>
            </a:r>
            <a:r>
              <a:rPr lang="de-DE" sz="1600"/>
              <a:t>CMS software </a:t>
            </a:r>
            <a:r>
              <a:rPr lang="de-DE" sz="1600" smtClean="0"/>
              <a:t>based on GEANT4</a:t>
            </a:r>
          </a:p>
        </p:txBody>
      </p:sp>
      <p:sp>
        <p:nvSpPr>
          <p:cNvPr id="16" name="Rechteck 15"/>
          <p:cNvSpPr/>
          <p:nvPr/>
        </p:nvSpPr>
        <p:spPr>
          <a:xfrm>
            <a:off x="142844" y="2428868"/>
            <a:ext cx="9001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</a:pPr>
            <a:r>
              <a:rPr lang="de-DE" smtClean="0">
                <a:sym typeface="Symbol"/>
              </a:rPr>
              <a:t> </a:t>
            </a:r>
            <a:r>
              <a:rPr lang="de-DE" b="1" smtClean="0"/>
              <a:t>Converter adds 10% </a:t>
            </a:r>
            <a:r>
              <a:rPr lang="de-DE" smtClean="0"/>
              <a:t>of strip module, but still </a:t>
            </a:r>
            <a:r>
              <a:rPr lang="de-DE" b="1" smtClean="0"/>
              <a:t>saves 30% in electronics &amp; cables  </a:t>
            </a:r>
            <a:endParaRPr lang="de-DE" b="1"/>
          </a:p>
        </p:txBody>
      </p:sp>
      <p:sp>
        <p:nvSpPr>
          <p:cNvPr id="15" name="Textfeld 16"/>
          <p:cNvSpPr txBox="1">
            <a:spLocks noChangeArrowheads="1"/>
          </p:cNvSpPr>
          <p:nvPr/>
        </p:nvSpPr>
        <p:spPr bwMode="auto">
          <a:xfrm>
            <a:off x="785786" y="2844225"/>
            <a:ext cx="1566454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400" b="1" smtClean="0"/>
              <a:t>MB of End Cap </a:t>
            </a:r>
            <a:br>
              <a:rPr lang="de-DE" sz="1400" b="1" smtClean="0"/>
            </a:br>
            <a:r>
              <a:rPr lang="de-DE" sz="1400" b="1" smtClean="0"/>
              <a:t>buck converters</a:t>
            </a:r>
            <a:endParaRPr lang="de-DE" sz="1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Load Variation during Orbit Gaps</a:t>
            </a:r>
            <a:endParaRPr lang="de-DE" smtClean="0">
              <a:latin typeface="Arial" charset="0"/>
              <a:cs typeface="Arial" charset="0"/>
            </a:endParaRPr>
          </a:p>
        </p:txBody>
      </p:sp>
      <p:sp>
        <p:nvSpPr>
          <p:cNvPr id="15363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5364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B4E7C1-7F3E-467E-BAB1-6A97C0BBD2C3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de-DE" smtClean="0"/>
          </a:p>
        </p:txBody>
      </p:sp>
      <p:sp>
        <p:nvSpPr>
          <p:cNvPr id="15365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pic>
        <p:nvPicPr>
          <p:cNvPr id="8" name="Picture 10" descr="1MHz297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142985"/>
            <a:ext cx="3905687" cy="2928958"/>
          </a:xfrm>
          <a:prstGeom prst="rect">
            <a:avLst/>
          </a:prstGeom>
        </p:spPr>
      </p:pic>
      <p:pic>
        <p:nvPicPr>
          <p:cNvPr id="9" name="Picture 15" descr="1MHz327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1142985"/>
            <a:ext cx="3946534" cy="2959589"/>
          </a:xfrm>
          <a:prstGeom prst="rect">
            <a:avLst/>
          </a:prstGeom>
        </p:spPr>
      </p:pic>
      <p:graphicFrame>
        <p:nvGraphicFramePr>
          <p:cNvPr id="11" name="Chart 16"/>
          <p:cNvGraphicFramePr/>
          <p:nvPr/>
        </p:nvGraphicFramePr>
        <p:xfrm>
          <a:off x="4929158" y="4286256"/>
          <a:ext cx="4214842" cy="2132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1214414" y="1071546"/>
            <a:ext cx="185178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mtClean="0"/>
              <a:t>Enpirion 5336QI</a:t>
            </a:r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5643570" y="1071546"/>
            <a:ext cx="87716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mtClean="0"/>
              <a:t>AMIS2</a:t>
            </a:r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500034" y="1285860"/>
            <a:ext cx="511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00FF00"/>
                </a:solidFill>
              </a:rPr>
              <a:t>Iout</a:t>
            </a:r>
            <a:endParaRPr lang="de-DE" sz="1400" b="1">
              <a:solidFill>
                <a:srgbClr val="00FF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00034" y="1763901"/>
            <a:ext cx="568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00FFFF"/>
                </a:solidFill>
              </a:rPr>
              <a:t>Vout</a:t>
            </a:r>
            <a:endParaRPr lang="de-DE" sz="1400" b="1">
              <a:solidFill>
                <a:srgbClr val="00FFFF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88421" y="2786058"/>
            <a:ext cx="460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FF33CC"/>
                </a:solidFill>
              </a:rPr>
              <a:t>Vin</a:t>
            </a:r>
            <a:endParaRPr lang="de-DE" sz="1400" b="1">
              <a:solidFill>
                <a:srgbClr val="FF33CC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857752" y="3478413"/>
            <a:ext cx="791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FFFF00"/>
                </a:solidFill>
              </a:rPr>
              <a:t>Trigger</a:t>
            </a:r>
            <a:endParaRPr lang="de-DE" sz="1400" b="1">
              <a:solidFill>
                <a:srgbClr val="FFFF00"/>
              </a:solidFill>
            </a:endParaRPr>
          </a:p>
        </p:txBody>
      </p:sp>
      <p:cxnSp>
        <p:nvCxnSpPr>
          <p:cNvPr id="19" name="Gerade Verbindung mit Pfeil 18"/>
          <p:cNvCxnSpPr/>
          <p:nvPr/>
        </p:nvCxnSpPr>
        <p:spPr>
          <a:xfrm rot="5400000">
            <a:off x="1464447" y="2393149"/>
            <a:ext cx="928694" cy="1588"/>
          </a:xfrm>
          <a:prstGeom prst="straightConnector1">
            <a:avLst/>
          </a:prstGeom>
          <a:ln w="25400">
            <a:solidFill>
              <a:srgbClr val="00FF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1643042" y="1643050"/>
            <a:ext cx="763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00FFFF"/>
                </a:solidFill>
              </a:rPr>
              <a:t>150mV</a:t>
            </a:r>
            <a:endParaRPr lang="de-DE" sz="1400" b="1">
              <a:solidFill>
                <a:srgbClr val="00FFFF"/>
              </a:solidFill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 rot="5400000">
            <a:off x="7037405" y="2106603"/>
            <a:ext cx="928694" cy="1588"/>
          </a:xfrm>
          <a:prstGeom prst="straightConnector1">
            <a:avLst/>
          </a:prstGeom>
          <a:ln w="25400">
            <a:solidFill>
              <a:srgbClr val="00FF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7451987" y="2621157"/>
            <a:ext cx="917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1" smtClean="0">
                <a:solidFill>
                  <a:srgbClr val="00FFFF"/>
                </a:solidFill>
              </a:rPr>
              <a:t>~ 300mV</a:t>
            </a:r>
            <a:endParaRPr lang="de-DE" sz="1400" b="1">
              <a:solidFill>
                <a:srgbClr val="00FFFF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14282" y="4452002"/>
            <a:ext cx="4671535" cy="1746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/>
              <a:t> Load variation clearly visible with EN chip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/>
              <a:t> Inacceptable large U</a:t>
            </a:r>
            <a:r>
              <a:rPr lang="de-DE" baseline="-25000" smtClean="0"/>
              <a:t>out</a:t>
            </a:r>
            <a:r>
              <a:rPr lang="de-DE" smtClean="0"/>
              <a:t> variation for AMIS2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/>
              <a:t> Can be damped with additional caps</a:t>
            </a:r>
            <a:br>
              <a:rPr lang="de-DE" smtClean="0"/>
            </a:br>
            <a:r>
              <a:rPr lang="de-DE" smtClean="0"/>
              <a:t>  at the converter output </a:t>
            </a:r>
            <a:r>
              <a:rPr lang="de-DE" smtClean="0">
                <a:sym typeface="Wingdings" pitchFamily="2" charset="2"/>
              </a:rPr>
              <a:t> mass, space</a:t>
            </a:r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>
                <a:sym typeface="Wingdings" pitchFamily="2" charset="2"/>
              </a:rPr>
              <a:t> Work in progress... 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ASIC Technology </a:t>
            </a:r>
            <a:r>
              <a:rPr lang="de-DE" smtClean="0">
                <a:latin typeface="Arial" charset="0"/>
                <a:cs typeface="Arial" charset="0"/>
              </a:rPr>
              <a:t>Evaluation (CERN)</a:t>
            </a:r>
          </a:p>
        </p:txBody>
      </p:sp>
      <p:sp>
        <p:nvSpPr>
          <p:cNvPr id="15363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5364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B4E7C1-7F3E-467E-BAB1-6A97C0BBD2C3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de-DE" smtClean="0"/>
          </a:p>
        </p:txBody>
      </p:sp>
      <p:sp>
        <p:nvSpPr>
          <p:cNvPr id="15365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12" name="Textfeld 11"/>
          <p:cNvSpPr txBox="1"/>
          <p:nvPr/>
        </p:nvSpPr>
        <p:spPr>
          <a:xfrm>
            <a:off x="214282" y="1071546"/>
            <a:ext cx="8469050" cy="3426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800"/>
              </a:spcBef>
              <a:buFont typeface="Arial" pitchFamily="34" charset="0"/>
              <a:buChar char="•"/>
            </a:pPr>
            <a:r>
              <a:rPr lang="de-DE" smtClean="0"/>
              <a:t> Commercial buck converters are in general not radiation-hard </a:t>
            </a:r>
            <a:r>
              <a:rPr lang="de-DE" smtClean="0">
                <a:sym typeface="Symbol"/>
              </a:rPr>
              <a:t></a:t>
            </a:r>
            <a:r>
              <a:rPr lang="de-DE" smtClean="0"/>
              <a:t> custom </a:t>
            </a:r>
            <a:r>
              <a:rPr lang="de-DE" smtClean="0"/>
              <a:t>ASICs </a:t>
            </a:r>
            <a:endParaRPr lang="de-DE" smtClean="0"/>
          </a:p>
          <a:p>
            <a:pPr>
              <a:spcBef>
                <a:spcPts val="800"/>
              </a:spcBef>
              <a:buFont typeface="Arial" pitchFamily="34" charset="0"/>
              <a:buChar char="•"/>
            </a:pPr>
            <a:r>
              <a:rPr lang="de-DE" b="1" smtClean="0"/>
              <a:t> Systematic irradiations of candidate technologies by F. Faccio (CERN</a:t>
            </a:r>
            <a:r>
              <a:rPr lang="de-DE" b="1" smtClean="0"/>
              <a:t>)</a:t>
            </a:r>
            <a:br>
              <a:rPr lang="de-DE" b="1" smtClean="0"/>
            </a:br>
            <a:r>
              <a:rPr lang="de-DE" b="1" smtClean="0"/>
              <a:t>  </a:t>
            </a:r>
            <a:r>
              <a:rPr lang="de-DE" smtClean="0"/>
              <a:t>Leakage </a:t>
            </a:r>
            <a:r>
              <a:rPr lang="de-DE" smtClean="0"/>
              <a:t>current, R</a:t>
            </a:r>
            <a:r>
              <a:rPr lang="de-DE" baseline="-25000" smtClean="0"/>
              <a:t>on</a:t>
            </a:r>
            <a:r>
              <a:rPr lang="de-DE" smtClean="0"/>
              <a:t>, I</a:t>
            </a:r>
            <a:r>
              <a:rPr lang="de-DE" baseline="-25000" smtClean="0"/>
              <a:t>DS</a:t>
            </a:r>
            <a:r>
              <a:rPr lang="de-DE" smtClean="0"/>
              <a:t> = f(V</a:t>
            </a:r>
            <a:r>
              <a:rPr lang="de-DE" baseline="-25000" smtClean="0"/>
              <a:t>ds</a:t>
            </a:r>
            <a:r>
              <a:rPr lang="de-DE" smtClean="0"/>
              <a:t>) vs. TID &lt; 350Mrad </a:t>
            </a:r>
            <a:r>
              <a:rPr lang="de-DE" smtClean="0"/>
              <a:t>and </a:t>
            </a:r>
            <a:r>
              <a:rPr lang="de-DE" smtClean="0"/>
              <a:t>fluence &lt; 10</a:t>
            </a:r>
            <a:r>
              <a:rPr lang="de-DE" baseline="30000" smtClean="0"/>
              <a:t>16</a:t>
            </a:r>
            <a:r>
              <a:rPr lang="de-DE" smtClean="0"/>
              <a:t>/cm</a:t>
            </a:r>
            <a:r>
              <a:rPr lang="de-DE" baseline="30000" smtClean="0"/>
              <a:t>2</a:t>
            </a:r>
          </a:p>
          <a:p>
            <a:pPr lvl="1">
              <a:spcBef>
                <a:spcPts val="800"/>
              </a:spcBef>
              <a:buFont typeface="Symbol" pitchFamily="18" charset="2"/>
              <a:buChar char="®"/>
            </a:pPr>
            <a:r>
              <a:rPr lang="de-DE" sz="1600" smtClean="0"/>
              <a:t> Best candidate: </a:t>
            </a:r>
            <a:r>
              <a:rPr lang="de-DE" sz="1600" b="1" smtClean="0">
                <a:solidFill>
                  <a:srgbClr val="0000FF"/>
                </a:solidFill>
              </a:rPr>
              <a:t>IHP SGB25V GOD </a:t>
            </a:r>
            <a:r>
              <a:rPr lang="de-DE" sz="1600" smtClean="0"/>
              <a:t>0.25µm SiGe BiCMOS (IHP, Germany)</a:t>
            </a:r>
          </a:p>
          <a:p>
            <a:pPr lvl="1">
              <a:spcBef>
                <a:spcPts val="800"/>
              </a:spcBef>
              <a:buFont typeface="Symbol" pitchFamily="18" charset="2"/>
              <a:buChar char="®"/>
            </a:pPr>
            <a:r>
              <a:rPr lang="de-DE" sz="1600" smtClean="0"/>
              <a:t> Back-up: </a:t>
            </a:r>
            <a:r>
              <a:rPr lang="de-DE" sz="1600" b="1" smtClean="0">
                <a:solidFill>
                  <a:srgbClr val="00B050"/>
                </a:solidFill>
              </a:rPr>
              <a:t>AMIS I3T80 </a:t>
            </a:r>
            <a:r>
              <a:rPr lang="de-DE" sz="1600" smtClean="0"/>
              <a:t>0.35µm</a:t>
            </a:r>
            <a:r>
              <a:rPr lang="de-DE" sz="1600" b="1" smtClean="0"/>
              <a:t> </a:t>
            </a:r>
            <a:r>
              <a:rPr lang="de-DE" sz="1600" smtClean="0"/>
              <a:t>(ON Semiconductor, US)</a:t>
            </a:r>
          </a:p>
          <a:p>
            <a:pPr lvl="1">
              <a:spcBef>
                <a:spcPts val="800"/>
              </a:spcBef>
            </a:pPr>
            <a:endParaRPr lang="de-DE" sz="1600" smtClean="0"/>
          </a:p>
          <a:p>
            <a:pPr>
              <a:spcBef>
                <a:spcPts val="800"/>
              </a:spcBef>
              <a:buFont typeface="Arial" pitchFamily="34" charset="0"/>
              <a:buChar char="•"/>
            </a:pPr>
            <a:r>
              <a:rPr lang="de-DE" b="1" smtClean="0"/>
              <a:t> </a:t>
            </a:r>
            <a:r>
              <a:rPr lang="de-DE" b="1" smtClean="0"/>
              <a:t>Buck converter ASIC </a:t>
            </a:r>
            <a:r>
              <a:rPr lang="de-DE" b="1" smtClean="0"/>
              <a:t>development in </a:t>
            </a:r>
            <a:r>
              <a:rPr lang="de-DE" b="1" smtClean="0"/>
              <a:t>both technologies </a:t>
            </a:r>
            <a:br>
              <a:rPr lang="de-DE" b="1" smtClean="0"/>
            </a:br>
            <a:r>
              <a:rPr lang="de-DE" b="1" smtClean="0"/>
              <a:t>  by Stefano </a:t>
            </a:r>
            <a:r>
              <a:rPr lang="de-DE" b="1" smtClean="0"/>
              <a:t>Michelis (CERN)</a:t>
            </a:r>
          </a:p>
          <a:p>
            <a:pPr lvl="1">
              <a:spcBef>
                <a:spcPts val="800"/>
              </a:spcBef>
              <a:buFont typeface="Symbol" pitchFamily="18" charset="2"/>
              <a:buChar char="-"/>
              <a:defRPr/>
            </a:pPr>
            <a:r>
              <a:rPr lang="de-DE" sz="1600" b="1" smtClean="0"/>
              <a:t> </a:t>
            </a:r>
            <a:r>
              <a:rPr lang="de-DE" sz="1600" smtClean="0"/>
              <a:t>AMIS1 </a:t>
            </a:r>
            <a:r>
              <a:rPr lang="de-DE" sz="1600" smtClean="0"/>
              <a:t>&amp; </a:t>
            </a:r>
            <a:r>
              <a:rPr lang="de-DE" sz="1600" b="1" smtClean="0">
                <a:solidFill>
                  <a:srgbClr val="00B050"/>
                </a:solidFill>
              </a:rPr>
              <a:t>AMIS2</a:t>
            </a:r>
            <a:r>
              <a:rPr lang="de-DE" sz="1600" b="1" smtClean="0"/>
              <a:t> </a:t>
            </a:r>
            <a:r>
              <a:rPr lang="de-DE" sz="1600" smtClean="0"/>
              <a:t>(available since ~ May 2009)</a:t>
            </a:r>
            <a:endParaRPr lang="de-DE" sz="1600" b="1" smtClean="0"/>
          </a:p>
          <a:p>
            <a:pPr lvl="1">
              <a:spcBef>
                <a:spcPts val="800"/>
              </a:spcBef>
              <a:buFont typeface="Symbol" pitchFamily="18" charset="2"/>
              <a:buChar char="-"/>
              <a:defRPr/>
            </a:pPr>
            <a:r>
              <a:rPr lang="de-DE" sz="1600" b="1" smtClean="0"/>
              <a:t> </a:t>
            </a:r>
            <a:r>
              <a:rPr lang="de-DE" sz="1600" smtClean="0"/>
              <a:t>IHP1 &amp;</a:t>
            </a:r>
            <a:r>
              <a:rPr lang="de-DE" sz="1600" b="1" smtClean="0"/>
              <a:t> </a:t>
            </a:r>
            <a:r>
              <a:rPr lang="de-DE" sz="1600" b="1" smtClean="0">
                <a:solidFill>
                  <a:srgbClr val="0000FF"/>
                </a:solidFill>
              </a:rPr>
              <a:t>IHP2</a:t>
            </a:r>
            <a:r>
              <a:rPr lang="de-DE" sz="1600" smtClean="0"/>
              <a:t> </a:t>
            </a:r>
            <a:r>
              <a:rPr lang="de-DE" sz="1600" smtClean="0"/>
              <a:t>(</a:t>
            </a:r>
            <a:r>
              <a:rPr lang="de-DE" sz="1600" smtClean="0"/>
              <a:t>submitted </a:t>
            </a:r>
            <a:r>
              <a:rPr lang="de-DE" sz="1600" smtClean="0"/>
              <a:t>in </a:t>
            </a:r>
            <a:r>
              <a:rPr lang="de-DE" sz="1600" smtClean="0"/>
              <a:t>Jan. 2010)</a:t>
            </a:r>
            <a:endParaRPr lang="de-DE" sz="1600" smtClean="0"/>
          </a:p>
        </p:txBody>
      </p:sp>
      <p:sp>
        <p:nvSpPr>
          <p:cNvPr id="11" name="Textfeld 10"/>
          <p:cNvSpPr txBox="1"/>
          <p:nvPr/>
        </p:nvSpPr>
        <p:spPr>
          <a:xfrm>
            <a:off x="6715140" y="2500306"/>
            <a:ext cx="2143140" cy="692497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300" b="1" smtClean="0"/>
              <a:t>Federico Faccio</a:t>
            </a:r>
            <a:r>
              <a:rPr lang="de-DE" sz="1300" b="1" smtClean="0"/>
              <a:t>, </a:t>
            </a:r>
          </a:p>
          <a:p>
            <a:r>
              <a:rPr lang="de-DE" sz="1300" b="1" smtClean="0"/>
              <a:t>CMS/ATLAS Power </a:t>
            </a:r>
            <a:r>
              <a:rPr lang="de-DE" sz="1300" b="1" smtClean="0"/>
              <a:t>WG, </a:t>
            </a:r>
          </a:p>
          <a:p>
            <a:r>
              <a:rPr lang="de-DE" sz="1300" b="1" smtClean="0"/>
              <a:t>at TWEPP-09</a:t>
            </a:r>
            <a:endParaRPr lang="de-DE" sz="13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ASIC Development: AMIS2 (CERN)</a:t>
            </a:r>
          </a:p>
        </p:txBody>
      </p:sp>
      <p:sp>
        <p:nvSpPr>
          <p:cNvPr id="15363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5364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B4E7C1-7F3E-467E-BAB1-6A97C0BBD2C3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de-DE" smtClean="0"/>
          </a:p>
        </p:txBody>
      </p:sp>
      <p:sp>
        <p:nvSpPr>
          <p:cNvPr id="15365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214282" y="1120676"/>
            <a:ext cx="8763000" cy="230832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indent="228600" eaLnBrk="0" hangingPunct="0"/>
            <a:r>
              <a:rPr lang="en-US" sz="1600" b="1" smtClean="0">
                <a:solidFill>
                  <a:srgbClr val="FF0000"/>
                </a:solidFill>
                <a:cs typeface="Times New Roman" pitchFamily="18" charset="0"/>
              </a:rPr>
              <a:t>AMIS2 FEATURES </a:t>
            </a:r>
            <a:r>
              <a:rPr lang="en-US" sz="1600" b="1" smtClean="0">
                <a:cs typeface="Times New Roman" pitchFamily="18" charset="0"/>
              </a:rPr>
              <a:t>(from data sheet)</a:t>
            </a:r>
            <a:endParaRPr lang="en-US" sz="1600" b="1">
              <a:cs typeface="Times New Roman" pitchFamily="18" charset="0"/>
            </a:endParaRPr>
          </a:p>
          <a:p>
            <a:pPr indent="228600" eaLnBrk="0" hangingPunct="0">
              <a:buFont typeface="Arial" charset="0"/>
              <a:buChar char="•"/>
            </a:pPr>
            <a:r>
              <a:rPr lang="en-US" sz="1400">
                <a:cs typeface="Times New Roman" pitchFamily="18" charset="0"/>
              </a:rPr>
              <a:t>VIN and Power Rail Operation from +3.3V to +12V </a:t>
            </a:r>
          </a:p>
          <a:p>
            <a:pPr indent="228600" eaLnBrk="0" hangingPunct="0">
              <a:buFont typeface="Arial" charset="0"/>
              <a:buChar char="•"/>
            </a:pPr>
            <a:r>
              <a:rPr lang="en-US" sz="1400" b="1" u="sng">
                <a:solidFill>
                  <a:srgbClr val="0D0D0D"/>
                </a:solidFill>
                <a:cs typeface="Times New Roman" pitchFamily="18" charset="0"/>
              </a:rPr>
              <a:t>Internal oscillator</a:t>
            </a:r>
            <a:r>
              <a:rPr lang="en-US" sz="1400">
                <a:solidFill>
                  <a:srgbClr val="0D0D0D"/>
                </a:solidFill>
                <a:cs typeface="Times New Roman" pitchFamily="18" charset="0"/>
              </a:rPr>
              <a:t> fixed at </a:t>
            </a:r>
            <a:r>
              <a:rPr lang="en-US" sz="1400" b="1">
                <a:solidFill>
                  <a:srgbClr val="FF0000"/>
                </a:solidFill>
                <a:cs typeface="Times New Roman" pitchFamily="18" charset="0"/>
              </a:rPr>
              <a:t>1Mhz, </a:t>
            </a:r>
            <a:r>
              <a:rPr lang="en-US" sz="1400" b="1" smtClean="0"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en-US" sz="1400" b="1" smtClean="0">
                <a:solidFill>
                  <a:srgbClr val="FF0000"/>
                </a:solidFill>
                <a:cs typeface="Times New Roman" pitchFamily="18" charset="0"/>
              </a:rPr>
            </a:br>
            <a:r>
              <a:rPr lang="en-US" sz="1400" b="1" smtClean="0">
                <a:solidFill>
                  <a:srgbClr val="FF0000"/>
                </a:solidFill>
                <a:cs typeface="Times New Roman" pitchFamily="18" charset="0"/>
              </a:rPr>
              <a:t>     programmable </a:t>
            </a:r>
            <a:r>
              <a:rPr lang="en-US" sz="1400">
                <a:solidFill>
                  <a:srgbClr val="0D0D0D"/>
                </a:solidFill>
                <a:cs typeface="Times New Roman" pitchFamily="18" charset="0"/>
              </a:rPr>
              <a:t>up to </a:t>
            </a:r>
            <a:r>
              <a:rPr lang="en-US" sz="1400" smtClean="0">
                <a:solidFill>
                  <a:srgbClr val="0D0D0D"/>
                </a:solidFill>
                <a:cs typeface="Times New Roman" pitchFamily="18" charset="0"/>
              </a:rPr>
              <a:t>2.5MHz </a:t>
            </a:r>
            <a:r>
              <a:rPr lang="en-US" sz="1400">
                <a:solidFill>
                  <a:srgbClr val="0D0D0D"/>
                </a:solidFill>
                <a:cs typeface="Times New Roman" pitchFamily="18" charset="0"/>
              </a:rPr>
              <a:t>with external resistor</a:t>
            </a:r>
          </a:p>
          <a:p>
            <a:pPr indent="228600" eaLnBrk="0" hangingPunct="0">
              <a:buFont typeface="Arial" charset="0"/>
              <a:buChar char="•"/>
            </a:pPr>
            <a:r>
              <a:rPr lang="en-US" sz="1400" b="1" u="sng">
                <a:solidFill>
                  <a:srgbClr val="0D0D0D"/>
                </a:solidFill>
                <a:cs typeface="Times New Roman" pitchFamily="18" charset="0"/>
              </a:rPr>
              <a:t>Internal voltage reference </a:t>
            </a:r>
          </a:p>
          <a:p>
            <a:pPr indent="228600" eaLnBrk="0" hangingPunct="0">
              <a:buFont typeface="Arial" charset="0"/>
              <a:buChar char="•"/>
            </a:pPr>
            <a:r>
              <a:rPr lang="en-US" sz="1400" b="1" u="sng">
                <a:solidFill>
                  <a:srgbClr val="0D0D0D"/>
                </a:solidFill>
                <a:cs typeface="Times New Roman" pitchFamily="18" charset="0"/>
              </a:rPr>
              <a:t>Programmable delay </a:t>
            </a:r>
            <a:r>
              <a:rPr lang="en-US" sz="1400">
                <a:solidFill>
                  <a:srgbClr val="0D0D0D"/>
                </a:solidFill>
                <a:cs typeface="Times New Roman" pitchFamily="18" charset="0"/>
              </a:rPr>
              <a:t>between gate signals</a:t>
            </a:r>
          </a:p>
          <a:p>
            <a:pPr indent="228600" eaLnBrk="0" hangingPunct="0">
              <a:buFont typeface="Arial" charset="0"/>
              <a:buChar char="•"/>
            </a:pPr>
            <a:r>
              <a:rPr lang="en-US" sz="1400" b="1" u="sng">
                <a:solidFill>
                  <a:srgbClr val="0D0D0D"/>
                </a:solidFill>
                <a:cs typeface="Times New Roman" pitchFamily="18" charset="0"/>
              </a:rPr>
              <a:t>Integrated feedback loop </a:t>
            </a:r>
            <a:r>
              <a:rPr lang="en-US" sz="1400">
                <a:solidFill>
                  <a:srgbClr val="0D0D0D"/>
                </a:solidFill>
                <a:cs typeface="Times New Roman" pitchFamily="18" charset="0"/>
              </a:rPr>
              <a:t>with </a:t>
            </a:r>
            <a:r>
              <a:rPr lang="en-US" sz="1400">
                <a:cs typeface="Times New Roman" pitchFamily="18" charset="0"/>
              </a:rPr>
              <a:t>bandwidth of 20Khz</a:t>
            </a:r>
          </a:p>
          <a:p>
            <a:pPr indent="228600" eaLnBrk="0" hangingPunct="0">
              <a:buFont typeface="Arial" charset="0"/>
              <a:buChar char="•"/>
            </a:pPr>
            <a:r>
              <a:rPr lang="en-US" sz="1400">
                <a:cs typeface="Times New Roman" pitchFamily="18" charset="0"/>
              </a:rPr>
              <a:t>Different  Vout can be set: </a:t>
            </a:r>
            <a:r>
              <a:rPr lang="en-US" sz="1400" b="1">
                <a:cs typeface="Times New Roman" pitchFamily="18" charset="0"/>
              </a:rPr>
              <a:t>1.2V, 1.8V, 2.5V, 3V, 5V</a:t>
            </a:r>
          </a:p>
          <a:p>
            <a:pPr indent="228600" eaLnBrk="0" hangingPunct="0">
              <a:buFont typeface="Arial" charset="0"/>
              <a:buChar char="•"/>
            </a:pPr>
            <a:r>
              <a:rPr lang="en-US" sz="1400">
                <a:cs typeface="Times New Roman" pitchFamily="18" charset="0"/>
              </a:rPr>
              <a:t>Lateral HV transistors are used as power switches</a:t>
            </a:r>
          </a:p>
          <a:p>
            <a:pPr indent="228600" eaLnBrk="0" hangingPunct="0">
              <a:buFont typeface="Arial" charset="0"/>
              <a:buChar char="•"/>
            </a:pPr>
            <a:r>
              <a:rPr lang="en-US" sz="1400">
                <a:cs typeface="Times New Roman" pitchFamily="18" charset="0"/>
              </a:rPr>
              <a:t>Enable </a:t>
            </a:r>
            <a:r>
              <a:rPr lang="en-US" sz="1400" smtClean="0">
                <a:cs typeface="Times New Roman" pitchFamily="18" charset="0"/>
              </a:rPr>
              <a:t>pin</a:t>
            </a:r>
            <a:endParaRPr lang="en-US" sz="1400">
              <a:cs typeface="Times New Roman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255451" y="1171926"/>
            <a:ext cx="2031325" cy="292388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300" b="1" smtClean="0"/>
              <a:t>St. </a:t>
            </a:r>
            <a:r>
              <a:rPr lang="de-DE" sz="1300" b="1" smtClean="0"/>
              <a:t>Michelis, TWEPP-09</a:t>
            </a:r>
            <a:endParaRPr lang="de-DE" sz="1300" b="1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68" y="1508195"/>
            <a:ext cx="1843070" cy="1777929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9" name="Rechteck 18"/>
          <p:cNvSpPr/>
          <p:nvPr/>
        </p:nvSpPr>
        <p:spPr>
          <a:xfrm>
            <a:off x="6515144" y="1631821"/>
            <a:ext cx="1500198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/>
          <p:cNvSpPr/>
          <p:nvPr/>
        </p:nvSpPr>
        <p:spPr>
          <a:xfrm>
            <a:off x="6515144" y="2027511"/>
            <a:ext cx="1500198" cy="857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6729458" y="165107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switch1</a:t>
            </a:r>
            <a:endParaRPr lang="de-DE"/>
          </a:p>
        </p:txBody>
      </p:sp>
      <p:sp>
        <p:nvSpPr>
          <p:cNvPr id="22" name="Textfeld 21"/>
          <p:cNvSpPr txBox="1"/>
          <p:nvPr/>
        </p:nvSpPr>
        <p:spPr>
          <a:xfrm>
            <a:off x="6775483" y="228187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switch2</a:t>
            </a:r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181472" y="3500438"/>
            <a:ext cx="4676280" cy="2121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b="1" smtClean="0"/>
              <a:t> Irradiation</a:t>
            </a:r>
            <a:r>
              <a:rPr lang="de-DE" smtClean="0"/>
              <a:t>: </a:t>
            </a:r>
            <a:r>
              <a:rPr lang="de-DE" smtClean="0"/>
              <a:t>efficiency vs. </a:t>
            </a:r>
            <a:r>
              <a:rPr lang="de-DE" smtClean="0"/>
              <a:t>TID &amp; fluence;</a:t>
            </a:r>
            <a:br>
              <a:rPr lang="de-DE" smtClean="0"/>
            </a:br>
            <a:r>
              <a:rPr lang="de-DE" smtClean="0"/>
              <a:t>  device fully functional up to 300Mrad </a:t>
            </a:r>
            <a:br>
              <a:rPr lang="de-DE" smtClean="0"/>
            </a:br>
            <a:r>
              <a:rPr lang="de-DE" smtClean="0"/>
              <a:t>  and 5</a:t>
            </a:r>
            <a:r>
              <a:rPr lang="de-DE" smtClean="0">
                <a:sym typeface="Symbol"/>
              </a:rPr>
              <a:t></a:t>
            </a:r>
            <a:r>
              <a:rPr lang="de-DE" smtClean="0"/>
              <a:t>10</a:t>
            </a:r>
            <a:r>
              <a:rPr lang="de-DE" baseline="30000" smtClean="0"/>
              <a:t>15 </a:t>
            </a:r>
            <a:r>
              <a:rPr lang="de-DE" smtClean="0"/>
              <a:t>p/cm</a:t>
            </a:r>
            <a:r>
              <a:rPr lang="de-DE" baseline="30000" smtClean="0"/>
              <a:t>2</a:t>
            </a:r>
            <a:r>
              <a:rPr lang="de-DE" smtClean="0"/>
              <a:t> </a:t>
            </a:r>
            <a:endParaRPr lang="de-DE" smtClean="0"/>
          </a:p>
          <a:p>
            <a:pPr>
              <a:spcBef>
                <a:spcPts val="700"/>
              </a:spcBef>
              <a:buFont typeface="Arial" pitchFamily="34" charset="0"/>
              <a:buChar char="•"/>
            </a:pPr>
            <a:r>
              <a:rPr lang="de-DE" smtClean="0"/>
              <a:t> </a:t>
            </a:r>
            <a:r>
              <a:rPr lang="de-DE" b="1" smtClean="0">
                <a:solidFill>
                  <a:srgbClr val="FF0000"/>
                </a:solidFill>
              </a:rPr>
              <a:t>Issues</a:t>
            </a:r>
            <a:r>
              <a:rPr lang="de-DE" smtClean="0"/>
              <a:t>: regulation sometimes not working </a:t>
            </a:r>
            <a:br>
              <a:rPr lang="de-DE" smtClean="0"/>
            </a:br>
            <a:r>
              <a:rPr lang="de-DE" smtClean="0"/>
              <a:t>  for conversion ratios below 2-3;</a:t>
            </a:r>
            <a:br>
              <a:rPr lang="de-DE" smtClean="0"/>
            </a:br>
            <a:r>
              <a:rPr lang="de-DE" smtClean="0"/>
              <a:t>  thermal instability of bandgap reference; </a:t>
            </a:r>
            <a:br>
              <a:rPr lang="de-DE" smtClean="0"/>
            </a:br>
            <a:r>
              <a:rPr lang="de-DE" smtClean="0"/>
              <a:t>  no protection features</a:t>
            </a:r>
            <a:endParaRPr lang="de-DE"/>
          </a:p>
        </p:txBody>
      </p:sp>
      <p:graphicFrame>
        <p:nvGraphicFramePr>
          <p:cNvPr id="25" name="Chart 10"/>
          <p:cNvGraphicFramePr>
            <a:graphicFrameLocks/>
          </p:cNvGraphicFramePr>
          <p:nvPr/>
        </p:nvGraphicFramePr>
        <p:xfrm>
          <a:off x="4844858" y="3714752"/>
          <a:ext cx="4299142" cy="2610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feld 14"/>
          <p:cNvSpPr txBox="1"/>
          <p:nvPr/>
        </p:nvSpPr>
        <p:spPr>
          <a:xfrm>
            <a:off x="474195" y="5715016"/>
            <a:ext cx="395492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b="1" smtClean="0"/>
              <a:t>AMIS2 used by CMS for converter </a:t>
            </a:r>
          </a:p>
          <a:p>
            <a:r>
              <a:rPr lang="de-DE" b="1" smtClean="0"/>
              <a:t>development, system tests etc.</a:t>
            </a:r>
            <a:endParaRPr lang="de-DE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mtClean="0">
                <a:latin typeface="Arial" charset="0"/>
                <a:cs typeface="Arial" charset="0"/>
              </a:rPr>
              <a:t>ASIC Development: IHP2 (CERN)</a:t>
            </a:r>
          </a:p>
        </p:txBody>
      </p:sp>
      <p:sp>
        <p:nvSpPr>
          <p:cNvPr id="15363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5364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B4E7C1-7F3E-467E-BAB1-6A97C0BBD2C3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de-DE" smtClean="0"/>
          </a:p>
        </p:txBody>
      </p:sp>
      <p:sp>
        <p:nvSpPr>
          <p:cNvPr id="15365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13" name="Rechteck 12"/>
          <p:cNvSpPr/>
          <p:nvPr/>
        </p:nvSpPr>
        <p:spPr>
          <a:xfrm>
            <a:off x="142844" y="1142984"/>
            <a:ext cx="7715304" cy="351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700"/>
              </a:spcBef>
              <a:buFont typeface="Arial" pitchFamily="34" charset="0"/>
              <a:buChar char="•"/>
            </a:pPr>
            <a:r>
              <a:rPr lang="en-US" b="1" smtClean="0"/>
              <a:t> Most complete prototype up to now - integrated features include:</a:t>
            </a:r>
          </a:p>
          <a:p>
            <a:pPr lvl="1">
              <a:lnSpc>
                <a:spcPct val="80000"/>
              </a:lnSpc>
              <a:spcBef>
                <a:spcPts val="700"/>
              </a:spcBef>
              <a:buFont typeface="Symbol" pitchFamily="18" charset="2"/>
              <a:buChar char="-"/>
            </a:pPr>
            <a:r>
              <a:rPr lang="en-US" sz="1600" smtClean="0"/>
              <a:t> Linear regulators</a:t>
            </a:r>
          </a:p>
          <a:p>
            <a:pPr lvl="1">
              <a:lnSpc>
                <a:spcPct val="80000"/>
              </a:lnSpc>
              <a:spcBef>
                <a:spcPts val="700"/>
              </a:spcBef>
              <a:buFont typeface="Symbol" pitchFamily="18" charset="2"/>
              <a:buChar char="-"/>
            </a:pPr>
            <a:r>
              <a:rPr lang="en-US" sz="1600" smtClean="0"/>
              <a:t> Bandgap reference</a:t>
            </a:r>
          </a:p>
          <a:p>
            <a:pPr lvl="1">
              <a:lnSpc>
                <a:spcPct val="80000"/>
              </a:lnSpc>
              <a:spcBef>
                <a:spcPts val="700"/>
              </a:spcBef>
              <a:buFont typeface="Symbol" pitchFamily="18" charset="2"/>
              <a:buChar char="-"/>
            </a:pPr>
            <a:r>
              <a:rPr lang="en-US" sz="1600" smtClean="0"/>
              <a:t> Overcurrent protection</a:t>
            </a:r>
          </a:p>
          <a:p>
            <a:pPr lvl="1">
              <a:lnSpc>
                <a:spcPct val="80000"/>
              </a:lnSpc>
              <a:spcBef>
                <a:spcPts val="700"/>
              </a:spcBef>
              <a:buFont typeface="Symbol" pitchFamily="18" charset="2"/>
              <a:buChar char="-"/>
            </a:pPr>
            <a:r>
              <a:rPr lang="en-US" sz="1600" smtClean="0"/>
              <a:t> Improvement in the adaptive logic</a:t>
            </a:r>
          </a:p>
          <a:p>
            <a:pPr lvl="1">
              <a:lnSpc>
                <a:spcPct val="80000"/>
              </a:lnSpc>
              <a:spcBef>
                <a:spcPts val="700"/>
              </a:spcBef>
              <a:buFont typeface="Symbol" pitchFamily="18" charset="2"/>
              <a:buChar char="-"/>
            </a:pPr>
            <a:r>
              <a:rPr lang="en-US" sz="1600" smtClean="0"/>
              <a:t> Triplication and logic against SEU</a:t>
            </a:r>
          </a:p>
          <a:p>
            <a:pPr lvl="1">
              <a:lnSpc>
                <a:spcPct val="80000"/>
              </a:lnSpc>
              <a:spcBef>
                <a:spcPts val="700"/>
              </a:spcBef>
              <a:buFont typeface="Symbol" pitchFamily="18" charset="2"/>
              <a:buChar char="-"/>
            </a:pPr>
            <a:r>
              <a:rPr lang="en-US" sz="1600" smtClean="0"/>
              <a:t> Enablers</a:t>
            </a:r>
          </a:p>
          <a:p>
            <a:pPr>
              <a:lnSpc>
                <a:spcPct val="80000"/>
              </a:lnSpc>
              <a:spcBef>
                <a:spcPts val="700"/>
              </a:spcBef>
              <a:buFont typeface="Arial" pitchFamily="34" charset="0"/>
              <a:buChar char="•"/>
            </a:pPr>
            <a:r>
              <a:rPr lang="en-US" b="1" smtClean="0"/>
              <a:t> Efficiency higher than for AMIS2</a:t>
            </a:r>
            <a:endParaRPr lang="en-US" b="1" smtClean="0"/>
          </a:p>
          <a:p>
            <a:pPr>
              <a:lnSpc>
                <a:spcPct val="80000"/>
              </a:lnSpc>
              <a:spcBef>
                <a:spcPts val="700"/>
              </a:spcBef>
              <a:buFont typeface="Arial" pitchFamily="34" charset="0"/>
              <a:buChar char="•"/>
            </a:pPr>
            <a:r>
              <a:rPr lang="en-US" b="1" smtClean="0"/>
              <a:t> </a:t>
            </a:r>
            <a:r>
              <a:rPr lang="en-US" b="1" smtClean="0"/>
              <a:t>Schedule:</a:t>
            </a:r>
            <a:endParaRPr lang="en-US" b="1" smtClean="0"/>
          </a:p>
          <a:p>
            <a:pPr lvl="1">
              <a:lnSpc>
                <a:spcPct val="80000"/>
              </a:lnSpc>
              <a:spcBef>
                <a:spcPts val="700"/>
              </a:spcBef>
              <a:buFont typeface="Symbol" pitchFamily="18" charset="2"/>
              <a:buChar char="-"/>
            </a:pPr>
            <a:r>
              <a:rPr lang="en-US" sz="1600" smtClean="0"/>
              <a:t> May-June 2010</a:t>
            </a:r>
            <a:r>
              <a:rPr lang="en-US" sz="1600" smtClean="0"/>
              <a:t>: </a:t>
            </a:r>
            <a:r>
              <a:rPr lang="en-US" sz="1600" smtClean="0"/>
              <a:t>testing of first 20 chips</a:t>
            </a:r>
            <a:endParaRPr lang="en-US" sz="1600" smtClean="0"/>
          </a:p>
          <a:p>
            <a:pPr lvl="1">
              <a:lnSpc>
                <a:spcPct val="80000"/>
              </a:lnSpc>
              <a:spcBef>
                <a:spcPts val="700"/>
              </a:spcBef>
              <a:buFont typeface="Symbol" pitchFamily="18" charset="2"/>
              <a:buChar char="-"/>
            </a:pPr>
            <a:r>
              <a:rPr lang="en-US" sz="1600" smtClean="0"/>
              <a:t> </a:t>
            </a:r>
            <a:r>
              <a:rPr lang="en-US" sz="1600" smtClean="0"/>
              <a:t>If ok, order </a:t>
            </a:r>
            <a:r>
              <a:rPr lang="en-US" sz="1600" smtClean="0"/>
              <a:t>of 100 </a:t>
            </a:r>
            <a:r>
              <a:rPr lang="en-US" sz="1600" smtClean="0"/>
              <a:t>chips</a:t>
            </a:r>
            <a:endParaRPr lang="en-US" sz="1600" b="1" smtClean="0"/>
          </a:p>
          <a:p>
            <a:pPr lvl="1">
              <a:lnSpc>
                <a:spcPct val="80000"/>
              </a:lnSpc>
              <a:spcBef>
                <a:spcPts val="700"/>
              </a:spcBef>
              <a:buFont typeface="Symbol" pitchFamily="18" charset="2"/>
              <a:buChar char="-"/>
            </a:pPr>
            <a:r>
              <a:rPr lang="en-US" sz="1600" smtClean="0"/>
              <a:t> Next submission (IHP3) end of the year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5929322" y="1857364"/>
            <a:ext cx="2714644" cy="492443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1300" b="1" smtClean="0"/>
              <a:t>St. </a:t>
            </a:r>
            <a:r>
              <a:rPr lang="de-DE" sz="1300" b="1" smtClean="0"/>
              <a:t>Michelis, </a:t>
            </a:r>
            <a:r>
              <a:rPr lang="de-DE" sz="1300" b="1" smtClean="0"/>
              <a:t>March </a:t>
            </a:r>
            <a:r>
              <a:rPr lang="de-DE" sz="1300" b="1" smtClean="0"/>
              <a:t>2010</a:t>
            </a:r>
            <a:endParaRPr lang="de-DE" sz="1300" b="1" smtClean="0"/>
          </a:p>
          <a:p>
            <a:r>
              <a:rPr lang="de-DE" sz="1300" b="1" smtClean="0"/>
              <a:t>ATLAS/CMS Power WG meeting </a:t>
            </a:r>
          </a:p>
        </p:txBody>
      </p:sp>
      <p:graphicFrame>
        <p:nvGraphicFramePr>
          <p:cNvPr id="11" name="Chart 22"/>
          <p:cNvGraphicFramePr/>
          <p:nvPr/>
        </p:nvGraphicFramePr>
        <p:xfrm>
          <a:off x="5429256" y="2928934"/>
          <a:ext cx="3500462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428596" y="5429264"/>
            <a:ext cx="4698722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e-DE" b="1" smtClean="0"/>
              <a:t>IHP2 will be used by CMS for prototyping</a:t>
            </a:r>
          </a:p>
          <a:p>
            <a:r>
              <a:rPr lang="de-DE" b="1" smtClean="0"/>
              <a:t>- expect to receive chips in summer</a:t>
            </a:r>
            <a:endParaRPr lang="de-DE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z="2600" smtClean="0">
                <a:latin typeface="Arial" charset="0"/>
                <a:cs typeface="Arial" charset="0"/>
              </a:rPr>
              <a:t>Buck Converter Development  (Aachen)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BA1801-6018-40AF-8F50-802C3B49E9AE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de-DE" smtClean="0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26" name="Textfeld 25"/>
          <p:cNvSpPr txBox="1"/>
          <p:nvPr/>
        </p:nvSpPr>
        <p:spPr>
          <a:xfrm>
            <a:off x="142844" y="1071546"/>
            <a:ext cx="8527719" cy="3903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b="1" smtClean="0"/>
              <a:t> Development of low mass, low noise converters with radiation-hard ASICs </a:t>
            </a:r>
            <a:br>
              <a:rPr lang="de-DE" b="1" smtClean="0"/>
            </a:br>
            <a:r>
              <a:rPr lang="de-DE" b="1" smtClean="0"/>
              <a:t>  from CERN for CMS pixels and </a:t>
            </a:r>
            <a:r>
              <a:rPr lang="de-DE" b="1" smtClean="0"/>
              <a:t>phase-2 </a:t>
            </a:r>
            <a:r>
              <a:rPr lang="de-DE" b="1" smtClean="0"/>
              <a:t>applications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b="1" smtClean="0"/>
              <a:t> Various converters with AMIS2 ASIC have been made</a:t>
            </a:r>
          </a:p>
          <a:p>
            <a:pPr lvl="1"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Vout = 3.3V for </a:t>
            </a:r>
            <a:r>
              <a:rPr lang="de-DE" sz="1600" smtClean="0"/>
              <a:t>pixels</a:t>
            </a:r>
            <a:endParaRPr lang="de-DE" sz="1600" smtClean="0"/>
          </a:p>
          <a:p>
            <a:pPr lvl="1"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Vout = 1.2V and 2.5V for strip system tests</a:t>
            </a:r>
          </a:p>
          <a:p>
            <a:pPr lvl="1"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Version with programmable switching frequency for tests</a:t>
            </a:r>
          </a:p>
          <a:p>
            <a:pPr lvl="1"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Large and small chip package</a:t>
            </a:r>
          </a:p>
          <a:p>
            <a:pPr lvl="1">
              <a:spcBef>
                <a:spcPts val="500"/>
              </a:spcBef>
              <a:buFont typeface="Symbol" pitchFamily="18" charset="2"/>
              <a:buChar char="-"/>
            </a:pPr>
            <a:r>
              <a:rPr lang="de-DE" sz="1600" smtClean="0"/>
              <a:t> ...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b="1" smtClean="0"/>
              <a:t> Will </a:t>
            </a:r>
            <a:r>
              <a:rPr lang="de-DE" b="1" smtClean="0"/>
              <a:t>switch to IHP2 once chips are available (summer)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b="1" smtClean="0"/>
              <a:t> Prototypes with final ASIC, pre-series </a:t>
            </a:r>
            <a:r>
              <a:rPr lang="de-DE" b="1" smtClean="0"/>
              <a:t>and final </a:t>
            </a:r>
            <a:r>
              <a:rPr lang="de-DE" b="1" smtClean="0"/>
              <a:t>1300 converters for pixels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b="1" smtClean="0"/>
              <a:t> Quality control of production boards</a:t>
            </a:r>
          </a:p>
          <a:p>
            <a:pPr>
              <a:spcBef>
                <a:spcPts val="500"/>
              </a:spcBef>
              <a:buFont typeface="Arial" pitchFamily="34" charset="0"/>
              <a:buChar char="•"/>
            </a:pPr>
            <a:r>
              <a:rPr lang="de-DE" b="1" smtClean="0"/>
              <a:t> </a:t>
            </a:r>
            <a:r>
              <a:rPr lang="de-DE" b="1" smtClean="0"/>
              <a:t>Cost </a:t>
            </a:r>
            <a:r>
              <a:rPr lang="de-DE" b="1" smtClean="0"/>
              <a:t>not included in current </a:t>
            </a:r>
            <a:r>
              <a:rPr lang="de-DE" b="1" smtClean="0"/>
              <a:t>BMBF </a:t>
            </a:r>
            <a:r>
              <a:rPr lang="de-DE" b="1" smtClean="0"/>
              <a:t>funds; estimate being worked out</a:t>
            </a:r>
            <a:endParaRPr lang="de-DE" sz="1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 l="13636" t="17012" r="2273" b="3301"/>
          <a:stretch>
            <a:fillRect/>
          </a:stretch>
        </p:blipFill>
        <p:spPr bwMode="auto">
          <a:xfrm>
            <a:off x="1000100" y="4286256"/>
            <a:ext cx="2643206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C:\Users\Klein\Pictures\SLHC\MiniPCB\DSCN5074.JPG"/>
          <p:cNvPicPr>
            <a:picLocks noChangeAspect="1" noChangeArrowheads="1"/>
          </p:cNvPicPr>
          <p:nvPr/>
        </p:nvPicPr>
        <p:blipFill>
          <a:blip r:embed="rId4" cstate="print"/>
          <a:srcRect l="13411" t="23380" r="23658" b="13355"/>
          <a:stretch>
            <a:fillRect/>
          </a:stretch>
        </p:blipFill>
        <p:spPr bwMode="auto">
          <a:xfrm>
            <a:off x="428596" y="1500174"/>
            <a:ext cx="3357586" cy="2531951"/>
          </a:xfrm>
          <a:prstGeom prst="rect">
            <a:avLst/>
          </a:prstGeom>
          <a:noFill/>
        </p:spPr>
      </p:pic>
      <p:sp>
        <p:nvSpPr>
          <p:cNvPr id="30722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z="2600" smtClean="0">
                <a:latin typeface="Arial" charset="0"/>
                <a:cs typeface="Arial" charset="0"/>
              </a:rPr>
              <a:t>Aachen </a:t>
            </a:r>
            <a:r>
              <a:rPr lang="de-DE" sz="2600" smtClean="0">
                <a:latin typeface="Arial" charset="0"/>
                <a:cs typeface="Arial" charset="0"/>
              </a:rPr>
              <a:t>Converters with AMIS2 ASIC</a:t>
            </a:r>
          </a:p>
        </p:txBody>
      </p:sp>
      <p:sp>
        <p:nvSpPr>
          <p:cNvPr id="14339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4340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BA1801-6018-40AF-8F50-802C3B49E9AE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de-DE" smtClean="0"/>
          </a:p>
        </p:txBody>
      </p:sp>
      <p:sp>
        <p:nvSpPr>
          <p:cNvPr id="14342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30728" name="Textfeld 12"/>
          <p:cNvSpPr txBox="1">
            <a:spLocks noChangeArrowheads="1"/>
          </p:cNvSpPr>
          <p:nvPr/>
        </p:nvSpPr>
        <p:spPr bwMode="auto">
          <a:xfrm>
            <a:off x="5072066" y="2914197"/>
            <a:ext cx="3699541" cy="151493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lIns="82964" tIns="41482" rIns="82964" bIns="41482">
            <a:spAutoFit/>
          </a:bodyPr>
          <a:lstStyle/>
          <a:p>
            <a:r>
              <a:rPr lang="de-DE" b="1"/>
              <a:t>Chip</a:t>
            </a:r>
            <a:r>
              <a:rPr lang="de-DE"/>
              <a:t>: AMIS2 by CERN</a:t>
            </a:r>
            <a:endParaRPr lang="de-DE" b="1"/>
          </a:p>
          <a:p>
            <a:r>
              <a:rPr lang="de-DE" sz="1500"/>
              <a:t>V</a:t>
            </a:r>
            <a:r>
              <a:rPr lang="de-DE" sz="1500" baseline="-25000"/>
              <a:t>IN</a:t>
            </a:r>
            <a:r>
              <a:rPr lang="de-DE" sz="1500"/>
              <a:t> = 3 - </a:t>
            </a:r>
            <a:r>
              <a:rPr lang="de-DE" sz="1500" smtClean="0"/>
              <a:t>12V</a:t>
            </a:r>
            <a:endParaRPr lang="de-DE" sz="1500"/>
          </a:p>
          <a:p>
            <a:r>
              <a:rPr lang="de-DE" sz="1500"/>
              <a:t>I</a:t>
            </a:r>
            <a:r>
              <a:rPr lang="de-DE" sz="1500" baseline="-25000"/>
              <a:t>OUT</a:t>
            </a:r>
            <a:r>
              <a:rPr lang="de-DE" sz="1500"/>
              <a:t> </a:t>
            </a:r>
            <a:r>
              <a:rPr lang="de-DE" sz="1500">
                <a:sym typeface="Symbol" pitchFamily="18" charset="2"/>
              </a:rPr>
              <a:t>&lt; 3</a:t>
            </a:r>
            <a:r>
              <a:rPr lang="de-DE" sz="1500"/>
              <a:t>A</a:t>
            </a:r>
          </a:p>
          <a:p>
            <a:r>
              <a:rPr lang="de-DE" sz="1500"/>
              <a:t>V</a:t>
            </a:r>
            <a:r>
              <a:rPr lang="de-DE" sz="1500" baseline="-25000"/>
              <a:t>OUT</a:t>
            </a:r>
            <a:r>
              <a:rPr lang="de-DE" sz="1500"/>
              <a:t> = </a:t>
            </a:r>
            <a:r>
              <a:rPr lang="de-DE" sz="1500" smtClean="0"/>
              <a:t>1.2V, 2.5V or 3.3V</a:t>
            </a:r>
            <a:endParaRPr lang="de-DE" sz="1500"/>
          </a:p>
          <a:p>
            <a:r>
              <a:rPr lang="de-DE" sz="1500"/>
              <a:t>f</a:t>
            </a:r>
            <a:r>
              <a:rPr lang="de-DE" sz="1500" baseline="-25000"/>
              <a:t>S</a:t>
            </a:r>
            <a:r>
              <a:rPr lang="de-DE" sz="1500"/>
              <a:t> ≈ 1.3MHz </a:t>
            </a:r>
            <a:r>
              <a:rPr lang="de-DE" sz="1500" smtClean="0"/>
              <a:t>(</a:t>
            </a:r>
            <a:r>
              <a:rPr lang="de-DE" sz="1500" b="1" smtClean="0"/>
              <a:t>V1</a:t>
            </a:r>
            <a:r>
              <a:rPr lang="de-DE" sz="1500" smtClean="0"/>
              <a:t>) or </a:t>
            </a:r>
          </a:p>
          <a:p>
            <a:r>
              <a:rPr lang="de-DE" sz="1500" smtClean="0"/>
              <a:t>programmable (V2) betw. 600kHz...4MHz</a:t>
            </a:r>
            <a:endParaRPr lang="de-DE" sz="1600" smtClean="0"/>
          </a:p>
        </p:txBody>
      </p:sp>
      <p:sp>
        <p:nvSpPr>
          <p:cNvPr id="30729" name="Textfeld 22"/>
          <p:cNvSpPr txBox="1">
            <a:spLocks noChangeArrowheads="1"/>
          </p:cNvSpPr>
          <p:nvPr/>
        </p:nvSpPr>
        <p:spPr bwMode="auto">
          <a:xfrm>
            <a:off x="5072066" y="1661350"/>
            <a:ext cx="2726519" cy="105327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82964" tIns="41482" rIns="82964" bIns="41482">
            <a:spAutoFit/>
          </a:bodyPr>
          <a:lstStyle/>
          <a:p>
            <a:r>
              <a:rPr lang="de-DE" b="1"/>
              <a:t>PCB:</a:t>
            </a:r>
          </a:p>
          <a:p>
            <a:r>
              <a:rPr lang="de-DE" sz="1500"/>
              <a:t>2 copper layers a 35</a:t>
            </a:r>
            <a:r>
              <a:rPr lang="de-DE" sz="1500">
                <a:sym typeface="Symbol" pitchFamily="18" charset="2"/>
              </a:rPr>
              <a:t></a:t>
            </a:r>
            <a:r>
              <a:rPr lang="de-DE" sz="1500"/>
              <a:t>m</a:t>
            </a:r>
          </a:p>
          <a:p>
            <a:r>
              <a:rPr lang="de-DE" sz="1500"/>
              <a:t>FR4 </a:t>
            </a:r>
            <a:r>
              <a:rPr lang="de-DE" sz="1500">
                <a:sym typeface="Symbol" pitchFamily="18" charset="2"/>
              </a:rPr>
              <a:t>1m</a:t>
            </a:r>
            <a:r>
              <a:rPr lang="de-DE" sz="1500"/>
              <a:t>m</a:t>
            </a:r>
          </a:p>
          <a:p>
            <a:r>
              <a:rPr lang="de-DE" sz="1500"/>
              <a:t>A = </a:t>
            </a:r>
            <a:r>
              <a:rPr lang="de-DE" sz="1500" smtClean="0"/>
              <a:t>18mm </a:t>
            </a:r>
            <a:r>
              <a:rPr lang="de-DE" sz="1500"/>
              <a:t>x 25mm for </a:t>
            </a:r>
            <a:r>
              <a:rPr lang="de-DE" sz="1500" smtClean="0"/>
              <a:t>QFN32</a:t>
            </a:r>
            <a:endParaRPr lang="de-DE" sz="1500"/>
          </a:p>
        </p:txBody>
      </p:sp>
      <p:sp>
        <p:nvSpPr>
          <p:cNvPr id="30730" name="Textfeld 38"/>
          <p:cNvSpPr txBox="1">
            <a:spLocks noChangeArrowheads="1"/>
          </p:cNvSpPr>
          <p:nvPr/>
        </p:nvSpPr>
        <p:spPr bwMode="auto">
          <a:xfrm>
            <a:off x="5072066" y="5624532"/>
            <a:ext cx="2916238" cy="5905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lIns="82964" tIns="41482" rIns="82964" bIns="41482">
            <a:spAutoFit/>
          </a:bodyPr>
          <a:lstStyle/>
          <a:p>
            <a:r>
              <a:rPr lang="de-DE" b="1"/>
              <a:t>Input and output </a:t>
            </a:r>
            <a:r>
              <a:rPr lang="el-GR" b="1"/>
              <a:t>π</a:t>
            </a:r>
            <a:r>
              <a:rPr lang="de-DE" b="1"/>
              <a:t>-filters</a:t>
            </a:r>
          </a:p>
          <a:p>
            <a:r>
              <a:rPr lang="de-DE" sz="1500"/>
              <a:t>L = 12.1nH, C = 22µF</a:t>
            </a:r>
          </a:p>
        </p:txBody>
      </p:sp>
      <p:sp>
        <p:nvSpPr>
          <p:cNvPr id="30731" name="Textfeld 39"/>
          <p:cNvSpPr txBox="1">
            <a:spLocks noChangeArrowheads="1"/>
          </p:cNvSpPr>
          <p:nvPr/>
        </p:nvSpPr>
        <p:spPr bwMode="auto">
          <a:xfrm>
            <a:off x="5072066" y="4606826"/>
            <a:ext cx="3488266" cy="82243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 lIns="82964" tIns="41482" rIns="82964" bIns="41482">
            <a:spAutoFit/>
          </a:bodyPr>
          <a:lstStyle/>
          <a:p>
            <a:r>
              <a:rPr lang="de-DE" b="1" smtClean="0"/>
              <a:t>Air-core toroid:</a:t>
            </a:r>
            <a:endParaRPr lang="de-DE" b="1"/>
          </a:p>
          <a:p>
            <a:r>
              <a:rPr lang="de-DE" sz="1500"/>
              <a:t>Custom-made toroid, </a:t>
            </a:r>
            <a:r>
              <a:rPr lang="de-DE" sz="1500">
                <a:sym typeface="Symbol" pitchFamily="18" charset="2"/>
              </a:rPr>
              <a:t>  </a:t>
            </a:r>
            <a:r>
              <a:rPr lang="de-DE" sz="1500"/>
              <a:t>6mm,</a:t>
            </a:r>
          </a:p>
          <a:p>
            <a:r>
              <a:rPr lang="de-DE" sz="1500"/>
              <a:t>height = 7mm, L </a:t>
            </a:r>
            <a:r>
              <a:rPr lang="de-DE" sz="1500" smtClean="0">
                <a:sym typeface="Symbol"/>
              </a:rPr>
              <a:t></a:t>
            </a:r>
            <a:r>
              <a:rPr lang="de-DE" sz="1500" smtClean="0"/>
              <a:t> </a:t>
            </a:r>
            <a:r>
              <a:rPr lang="de-DE" sz="1500"/>
              <a:t>600nH, </a:t>
            </a:r>
            <a:r>
              <a:rPr lang="de-DE" sz="1500" smtClean="0"/>
              <a:t>R</a:t>
            </a:r>
            <a:r>
              <a:rPr lang="de-DE" sz="1500" baseline="-25000" smtClean="0"/>
              <a:t>DC</a:t>
            </a:r>
            <a:r>
              <a:rPr lang="de-DE" sz="1500" smtClean="0"/>
              <a:t> </a:t>
            </a:r>
            <a:r>
              <a:rPr lang="de-DE" sz="1500" smtClean="0">
                <a:sym typeface="Symbol"/>
              </a:rPr>
              <a:t></a:t>
            </a:r>
            <a:r>
              <a:rPr lang="de-DE" sz="1500" smtClean="0"/>
              <a:t> </a:t>
            </a:r>
            <a:r>
              <a:rPr lang="de-DE" sz="1500"/>
              <a:t>80m</a:t>
            </a:r>
            <a:r>
              <a:rPr lang="el-GR" sz="1500"/>
              <a:t>Ω</a:t>
            </a:r>
            <a:endParaRPr lang="de-DE" sz="1500"/>
          </a:p>
        </p:txBody>
      </p:sp>
      <p:sp>
        <p:nvSpPr>
          <p:cNvPr id="30732" name="Textfeld 19"/>
          <p:cNvSpPr txBox="1">
            <a:spLocks noChangeArrowheads="1"/>
          </p:cNvSpPr>
          <p:nvPr/>
        </p:nvSpPr>
        <p:spPr bwMode="auto">
          <a:xfrm>
            <a:off x="1785918" y="3906843"/>
            <a:ext cx="7032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64" tIns="41482" rIns="82964" bIns="41482">
            <a:spAutoFit/>
          </a:bodyPr>
          <a:lstStyle/>
          <a:p>
            <a:r>
              <a:rPr lang="de-DE" sz="1500"/>
              <a:t>25mm</a:t>
            </a:r>
          </a:p>
        </p:txBody>
      </p:sp>
      <p:sp>
        <p:nvSpPr>
          <p:cNvPr id="30733" name="Textfeld 20"/>
          <p:cNvSpPr txBox="1">
            <a:spLocks noChangeArrowheads="1"/>
          </p:cNvSpPr>
          <p:nvPr/>
        </p:nvSpPr>
        <p:spPr bwMode="auto">
          <a:xfrm rot="-5400000">
            <a:off x="3520573" y="2694478"/>
            <a:ext cx="702951" cy="31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64" tIns="41482" rIns="82964" bIns="41482">
            <a:spAutoFit/>
          </a:bodyPr>
          <a:lstStyle/>
          <a:p>
            <a:r>
              <a:rPr lang="de-DE" sz="1500" smtClean="0"/>
              <a:t>18mm</a:t>
            </a:r>
            <a:endParaRPr lang="de-DE" sz="1500"/>
          </a:p>
        </p:txBody>
      </p:sp>
      <p:cxnSp>
        <p:nvCxnSpPr>
          <p:cNvPr id="33" name="Gerade Verbindung mit Pfeil 35"/>
          <p:cNvCxnSpPr/>
          <p:nvPr/>
        </p:nvCxnSpPr>
        <p:spPr>
          <a:xfrm>
            <a:off x="714348" y="3929066"/>
            <a:ext cx="2786082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hteck 42"/>
          <p:cNvSpPr/>
          <p:nvPr/>
        </p:nvSpPr>
        <p:spPr>
          <a:xfrm>
            <a:off x="1910864" y="2446798"/>
            <a:ext cx="714380" cy="714380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64" tIns="41482" rIns="82964" bIns="41482"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35" name="Gerade Verbindung mit Pfeil 37"/>
          <p:cNvCxnSpPr/>
          <p:nvPr/>
        </p:nvCxnSpPr>
        <p:spPr>
          <a:xfrm rot="5400000">
            <a:off x="2750332" y="2750338"/>
            <a:ext cx="1928826" cy="2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hteck 49"/>
          <p:cNvSpPr/>
          <p:nvPr/>
        </p:nvSpPr>
        <p:spPr>
          <a:xfrm>
            <a:off x="2857488" y="2571744"/>
            <a:ext cx="642942" cy="71438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64" tIns="41482" rIns="82964" bIns="41482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8" name="Rechteck 48"/>
          <p:cNvSpPr/>
          <p:nvPr/>
        </p:nvSpPr>
        <p:spPr>
          <a:xfrm>
            <a:off x="1071538" y="1928802"/>
            <a:ext cx="857256" cy="92869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964" tIns="41482" rIns="82964" bIns="41482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6" name="Textfeld 25"/>
          <p:cNvSpPr txBox="1"/>
          <p:nvPr/>
        </p:nvSpPr>
        <p:spPr>
          <a:xfrm>
            <a:off x="142844" y="1071546"/>
            <a:ext cx="851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RWTH AC: development of </a:t>
            </a:r>
            <a:r>
              <a:rPr lang="de-DE" smtClean="0"/>
              <a:t>low mass, low noise converters with rad.-hard ASICs </a:t>
            </a:r>
            <a:r>
              <a:rPr lang="de-DE" smtClean="0"/>
              <a:t> </a:t>
            </a:r>
            <a:endParaRPr lang="de-DE"/>
          </a:p>
        </p:txBody>
      </p:sp>
      <p:sp>
        <p:nvSpPr>
          <p:cNvPr id="30" name="Textfeld 29"/>
          <p:cNvSpPr txBox="1"/>
          <p:nvPr/>
        </p:nvSpPr>
        <p:spPr>
          <a:xfrm>
            <a:off x="1027582" y="6143644"/>
            <a:ext cx="2544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smtClean="0"/>
              <a:t>Schematics in back-up slides.</a:t>
            </a:r>
            <a:endParaRPr lang="de-DE" sz="1400"/>
          </a:p>
        </p:txBody>
      </p:sp>
      <p:sp>
        <p:nvSpPr>
          <p:cNvPr id="22" name="Textfeld 21"/>
          <p:cNvSpPr txBox="1"/>
          <p:nvPr/>
        </p:nvSpPr>
        <p:spPr>
          <a:xfrm>
            <a:off x="3857620" y="1785926"/>
            <a:ext cx="1013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/>
              <a:t>m = 2.7g</a:t>
            </a:r>
            <a:endParaRPr lang="de-DE" sz="1600" b="1"/>
          </a:p>
        </p:txBody>
      </p:sp>
      <p:sp>
        <p:nvSpPr>
          <p:cNvPr id="23" name="Ellipse 22"/>
          <p:cNvSpPr/>
          <p:nvPr/>
        </p:nvSpPr>
        <p:spPr>
          <a:xfrm>
            <a:off x="2247347" y="1571612"/>
            <a:ext cx="1071570" cy="107157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8" grpId="0" animBg="1"/>
      <p:bldP spid="30730" grpId="0" animBg="1"/>
      <p:bldP spid="30731" grpId="0" animBg="1"/>
      <p:bldP spid="34" grpId="0" animBg="1"/>
      <p:bldP spid="37" grpId="0" animBg="1"/>
      <p:bldP spid="38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Klein\Pictures\SLHC\MiniPCB\DSCN4958.JPG"/>
          <p:cNvPicPr>
            <a:picLocks noChangeAspect="1" noChangeArrowheads="1"/>
          </p:cNvPicPr>
          <p:nvPr/>
        </p:nvPicPr>
        <p:blipFill>
          <a:blip r:embed="rId3" cstate="print"/>
          <a:srcRect l="23727" t="33006" r="15663" b="18513"/>
          <a:stretch>
            <a:fillRect/>
          </a:stretch>
        </p:blipFill>
        <p:spPr bwMode="auto">
          <a:xfrm>
            <a:off x="571500" y="1714488"/>
            <a:ext cx="4429128" cy="2657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itel 5"/>
          <p:cNvSpPr>
            <a:spLocks noGrp="1"/>
          </p:cNvSpPr>
          <p:nvPr>
            <p:ph type="title"/>
          </p:nvPr>
        </p:nvSpPr>
        <p:spPr>
          <a:xfrm>
            <a:off x="1000125" y="285750"/>
            <a:ext cx="7072313" cy="642938"/>
          </a:xfrm>
        </p:spPr>
        <p:txBody>
          <a:bodyPr/>
          <a:lstStyle/>
          <a:p>
            <a:pPr eaLnBrk="1" hangingPunct="1"/>
            <a:r>
              <a:rPr lang="de-DE" sz="2600" smtClean="0">
                <a:latin typeface="Arial" charset="0"/>
                <a:cs typeface="Arial" charset="0"/>
              </a:rPr>
              <a:t>“AC2“ Buck Converter with Enpirion Chip</a:t>
            </a:r>
          </a:p>
        </p:txBody>
      </p:sp>
      <p:sp>
        <p:nvSpPr>
          <p:cNvPr id="17412" name="Datumsplatzhalter 11"/>
          <p:cNvSpPr>
            <a:spLocks noGrp="1"/>
          </p:cNvSpPr>
          <p:nvPr>
            <p:ph type="dt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mtClean="0"/>
              <a:t>Katja Klein </a:t>
            </a:r>
            <a:endParaRPr lang="de-DE" smtClean="0"/>
          </a:p>
        </p:txBody>
      </p:sp>
      <p:sp>
        <p:nvSpPr>
          <p:cNvPr id="17413" name="Foliennummernplatzhalter 1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7661F2-E30B-497D-95CB-F77E2D2230F8}" type="slidenum">
              <a:rPr lang="de-DE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de-DE" smtClean="0"/>
          </a:p>
        </p:txBody>
      </p:sp>
      <p:sp>
        <p:nvSpPr>
          <p:cNvPr id="17414" name="Fußzeilenplatzhalter 8"/>
          <p:cNvSpPr>
            <a:spLocks noGrp="1"/>
          </p:cNvSpPr>
          <p:nvPr>
            <p:ph type="ftr" sz="quarter" idx="1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DC-DC Converters for the Tracker Upgrade</a:t>
            </a:r>
            <a:endParaRPr lang="de-DE" smtClean="0"/>
          </a:p>
        </p:txBody>
      </p:sp>
      <p:sp>
        <p:nvSpPr>
          <p:cNvPr id="18440" name="Textfeld 9"/>
          <p:cNvSpPr txBox="1">
            <a:spLocks noChangeArrowheads="1"/>
          </p:cNvSpPr>
          <p:nvPr/>
        </p:nvSpPr>
        <p:spPr bwMode="auto">
          <a:xfrm>
            <a:off x="120650" y="1000108"/>
            <a:ext cx="8209363" cy="97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ts val="400"/>
              </a:spcBef>
            </a:pPr>
            <a:r>
              <a:rPr lang="de-DE" b="1" smtClean="0"/>
              <a:t>The “work horse“: </a:t>
            </a:r>
            <a:r>
              <a:rPr lang="de-DE" smtClean="0"/>
              <a:t>buck converter with</a:t>
            </a:r>
            <a:r>
              <a:rPr lang="de-DE" b="1" smtClean="0">
                <a:solidFill>
                  <a:srgbClr val="FF0000"/>
                </a:solidFill>
              </a:rPr>
              <a:t> </a:t>
            </a:r>
            <a:r>
              <a:rPr lang="de-DE" b="1">
                <a:solidFill>
                  <a:srgbClr val="FF0000"/>
                </a:solidFill>
              </a:rPr>
              <a:t>non-radiation-hard </a:t>
            </a:r>
            <a:r>
              <a:rPr lang="de-DE" b="1" smtClean="0">
                <a:solidFill>
                  <a:srgbClr val="FF0000"/>
                </a:solidFill>
              </a:rPr>
              <a:t>commercial </a:t>
            </a:r>
            <a:r>
              <a:rPr lang="de-DE" smtClean="0"/>
              <a:t>chip</a:t>
            </a:r>
          </a:p>
          <a:p>
            <a:pPr>
              <a:spcBef>
                <a:spcPts val="400"/>
              </a:spcBef>
            </a:pPr>
            <a:r>
              <a:rPr lang="de-DE" smtClean="0">
                <a:sym typeface="Symbol"/>
              </a:rPr>
              <a:t>      </a:t>
            </a:r>
            <a:r>
              <a:rPr lang="de-DE" smtClean="0">
                <a:sym typeface="Symbol"/>
              </a:rPr>
              <a:t>u</a:t>
            </a:r>
            <a:r>
              <a:rPr lang="de-DE" smtClean="0"/>
              <a:t>sed </a:t>
            </a:r>
            <a:r>
              <a:rPr lang="de-DE" smtClean="0"/>
              <a:t>before </a:t>
            </a:r>
            <a:r>
              <a:rPr lang="de-DE" smtClean="0"/>
              <a:t>AMIS2 was available, and still useful for </a:t>
            </a:r>
            <a:r>
              <a:rPr lang="de-DE" smtClean="0"/>
              <a:t>comparison  </a:t>
            </a:r>
            <a:r>
              <a:rPr lang="de-DE" smtClean="0"/>
              <a:t/>
            </a:r>
            <a:br>
              <a:rPr lang="de-DE" smtClean="0"/>
            </a:br>
            <a:endParaRPr lang="de-DE"/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5715000" y="3249619"/>
            <a:ext cx="2978150" cy="110807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Chip</a:t>
            </a:r>
            <a:r>
              <a:rPr lang="de-DE"/>
              <a:t>: </a:t>
            </a:r>
            <a:r>
              <a:rPr lang="de-DE" b="1"/>
              <a:t>Enpirion</a:t>
            </a:r>
            <a:r>
              <a:rPr lang="de-DE"/>
              <a:t> </a:t>
            </a:r>
            <a:r>
              <a:rPr lang="de-DE" b="1"/>
              <a:t>EQ5382D</a:t>
            </a:r>
          </a:p>
          <a:p>
            <a:r>
              <a:rPr lang="de-DE" sz="1600"/>
              <a:t>V</a:t>
            </a:r>
            <a:r>
              <a:rPr lang="de-DE" sz="1600" baseline="-25000"/>
              <a:t>in</a:t>
            </a:r>
            <a:r>
              <a:rPr lang="de-DE" sz="1600"/>
              <a:t> = 2.4-5.5V(rec.)/</a:t>
            </a:r>
            <a:r>
              <a:rPr lang="de-DE" sz="1600" b="1">
                <a:solidFill>
                  <a:srgbClr val="FF0000"/>
                </a:solidFill>
              </a:rPr>
              <a:t>7.0V</a:t>
            </a:r>
            <a:r>
              <a:rPr lang="de-DE" sz="1600"/>
              <a:t>(max.)</a:t>
            </a:r>
          </a:p>
          <a:p>
            <a:r>
              <a:rPr lang="de-DE" sz="1600"/>
              <a:t>I</a:t>
            </a:r>
            <a:r>
              <a:rPr lang="de-DE" sz="1600" baseline="-25000"/>
              <a:t>out</a:t>
            </a:r>
            <a:r>
              <a:rPr lang="de-DE" sz="1600"/>
              <a:t> </a:t>
            </a:r>
            <a:r>
              <a:rPr lang="de-DE" sz="1600">
                <a:sym typeface="Symbol" pitchFamily="18" charset="2"/>
              </a:rPr>
              <a:t></a:t>
            </a:r>
            <a:r>
              <a:rPr lang="de-DE" sz="1600"/>
              <a:t> 0.8A</a:t>
            </a:r>
          </a:p>
          <a:p>
            <a:r>
              <a:rPr lang="de-DE" sz="1600" b="1">
                <a:solidFill>
                  <a:srgbClr val="FF0000"/>
                </a:solidFill>
              </a:rPr>
              <a:t>f</a:t>
            </a:r>
            <a:r>
              <a:rPr lang="de-DE" sz="1600" b="1" baseline="-25000">
                <a:solidFill>
                  <a:srgbClr val="FF0000"/>
                </a:solidFill>
              </a:rPr>
              <a:t>s</a:t>
            </a:r>
            <a:r>
              <a:rPr lang="de-DE" sz="1600" b="1">
                <a:solidFill>
                  <a:srgbClr val="FF0000"/>
                </a:solidFill>
              </a:rPr>
              <a:t> </a:t>
            </a:r>
            <a:r>
              <a:rPr lang="de-DE" sz="1600" b="1">
                <a:solidFill>
                  <a:srgbClr val="FF0000"/>
                </a:solidFill>
                <a:sym typeface="Symbol" pitchFamily="18" charset="2"/>
              </a:rPr>
              <a:t></a:t>
            </a:r>
            <a:r>
              <a:rPr lang="de-DE" sz="1600" b="1">
                <a:solidFill>
                  <a:srgbClr val="FF0000"/>
                </a:solidFill>
              </a:rPr>
              <a:t> 4MHz</a:t>
            </a:r>
          </a:p>
        </p:txBody>
      </p:sp>
      <p:sp>
        <p:nvSpPr>
          <p:cNvPr id="18442" name="Textfeld 22"/>
          <p:cNvSpPr txBox="1">
            <a:spLocks noChangeArrowheads="1"/>
          </p:cNvSpPr>
          <p:nvPr/>
        </p:nvSpPr>
        <p:spPr bwMode="auto">
          <a:xfrm>
            <a:off x="5719763" y="1789111"/>
            <a:ext cx="2335212" cy="135413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PCB:</a:t>
            </a:r>
          </a:p>
          <a:p>
            <a:r>
              <a:rPr lang="de-DE" sz="1600"/>
              <a:t>2 copper layers a 35</a:t>
            </a:r>
            <a:r>
              <a:rPr lang="de-DE" sz="1600">
                <a:sym typeface="Symbol" pitchFamily="18" charset="2"/>
              </a:rPr>
              <a:t></a:t>
            </a:r>
            <a:r>
              <a:rPr lang="de-DE" sz="1600"/>
              <a:t>m</a:t>
            </a:r>
          </a:p>
          <a:p>
            <a:r>
              <a:rPr lang="de-DE" sz="1600"/>
              <a:t>FR4, 200µm</a:t>
            </a:r>
          </a:p>
          <a:p>
            <a:r>
              <a:rPr lang="de-DE" sz="1600"/>
              <a:t>V = 2.3cm</a:t>
            </a:r>
            <a:r>
              <a:rPr lang="de-DE" sz="1600" baseline="30000"/>
              <a:t>2</a:t>
            </a:r>
            <a:r>
              <a:rPr lang="de-DE" sz="1600"/>
              <a:t> x 10mm</a:t>
            </a:r>
          </a:p>
          <a:p>
            <a:r>
              <a:rPr lang="de-DE" sz="1600"/>
              <a:t>m = 1.0g</a:t>
            </a:r>
          </a:p>
        </p:txBody>
      </p:sp>
      <p:sp>
        <p:nvSpPr>
          <p:cNvPr id="39" name="Textfeld 38"/>
          <p:cNvSpPr txBox="1">
            <a:spLocks noChangeArrowheads="1"/>
          </p:cNvSpPr>
          <p:nvPr/>
        </p:nvSpPr>
        <p:spPr bwMode="auto">
          <a:xfrm>
            <a:off x="5715000" y="5488005"/>
            <a:ext cx="2224088" cy="369887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Input/output filters</a:t>
            </a:r>
            <a:endParaRPr lang="de-DE"/>
          </a:p>
        </p:txBody>
      </p:sp>
      <p:sp>
        <p:nvSpPr>
          <p:cNvPr id="40" name="Textfeld 39"/>
          <p:cNvSpPr txBox="1">
            <a:spLocks noChangeArrowheads="1"/>
          </p:cNvSpPr>
          <p:nvPr/>
        </p:nvSpPr>
        <p:spPr bwMode="auto">
          <a:xfrm>
            <a:off x="5715000" y="4495814"/>
            <a:ext cx="3013075" cy="862012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Air-core inductor:</a:t>
            </a:r>
          </a:p>
          <a:p>
            <a:r>
              <a:rPr lang="de-DE" sz="1600"/>
              <a:t>Custom-made toroid, </a:t>
            </a:r>
            <a:r>
              <a:rPr lang="de-DE" sz="1600">
                <a:sym typeface="Symbol" pitchFamily="18" charset="2"/>
              </a:rPr>
              <a:t>  </a:t>
            </a:r>
            <a:r>
              <a:rPr lang="de-DE" sz="1600"/>
              <a:t>6mm</a:t>
            </a:r>
          </a:p>
          <a:p>
            <a:r>
              <a:rPr lang="de-DE" sz="1600"/>
              <a:t>L </a:t>
            </a:r>
            <a:r>
              <a:rPr lang="de-DE" sz="1600" smtClean="0">
                <a:sym typeface="Symbol"/>
              </a:rPr>
              <a:t></a:t>
            </a:r>
            <a:r>
              <a:rPr lang="de-DE" sz="1600" smtClean="0"/>
              <a:t> 600</a:t>
            </a:r>
            <a:r>
              <a:rPr lang="de-DE" sz="1600" smtClean="0">
                <a:sym typeface="Symbol" pitchFamily="18" charset="2"/>
              </a:rPr>
              <a:t>n</a:t>
            </a:r>
            <a:r>
              <a:rPr lang="de-DE" sz="1600" smtClean="0"/>
              <a:t>H</a:t>
            </a:r>
            <a:endParaRPr lang="de-DE" sz="1600"/>
          </a:p>
        </p:txBody>
      </p:sp>
      <p:sp>
        <p:nvSpPr>
          <p:cNvPr id="18449" name="Textfeld 19"/>
          <p:cNvSpPr txBox="1">
            <a:spLocks noChangeArrowheads="1"/>
          </p:cNvSpPr>
          <p:nvPr/>
        </p:nvSpPr>
        <p:spPr bwMode="auto">
          <a:xfrm>
            <a:off x="2285984" y="4071942"/>
            <a:ext cx="7556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/>
              <a:t>19mm</a:t>
            </a:r>
          </a:p>
        </p:txBody>
      </p:sp>
      <p:sp>
        <p:nvSpPr>
          <p:cNvPr id="18450" name="Textfeld 20"/>
          <p:cNvSpPr txBox="1">
            <a:spLocks noChangeArrowheads="1"/>
          </p:cNvSpPr>
          <p:nvPr/>
        </p:nvSpPr>
        <p:spPr bwMode="auto">
          <a:xfrm>
            <a:off x="4143372" y="2643182"/>
            <a:ext cx="7556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600"/>
              <a:t>12mm</a:t>
            </a:r>
          </a:p>
        </p:txBody>
      </p:sp>
      <p:cxnSp>
        <p:nvCxnSpPr>
          <p:cNvPr id="36" name="Gerade Verbindung mit Pfeil 35"/>
          <p:cNvCxnSpPr/>
          <p:nvPr/>
        </p:nvCxnSpPr>
        <p:spPr>
          <a:xfrm>
            <a:off x="1357290" y="4071942"/>
            <a:ext cx="2571768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 rot="16200000" flipH="1">
            <a:off x="3321835" y="3036092"/>
            <a:ext cx="1571637" cy="7143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hteck 42"/>
          <p:cNvSpPr/>
          <p:nvPr/>
        </p:nvSpPr>
        <p:spPr>
          <a:xfrm>
            <a:off x="2714612" y="2571744"/>
            <a:ext cx="347662" cy="500066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49" name="Rechteck 48"/>
          <p:cNvSpPr/>
          <p:nvPr/>
        </p:nvSpPr>
        <p:spPr>
          <a:xfrm>
            <a:off x="1714480" y="3286124"/>
            <a:ext cx="500063" cy="42862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0" name="Rechteck 49"/>
          <p:cNvSpPr/>
          <p:nvPr/>
        </p:nvSpPr>
        <p:spPr>
          <a:xfrm>
            <a:off x="2928926" y="3000372"/>
            <a:ext cx="571500" cy="5000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51" name="Ellipse 50"/>
          <p:cNvSpPr/>
          <p:nvPr/>
        </p:nvSpPr>
        <p:spPr>
          <a:xfrm>
            <a:off x="1571604" y="1857364"/>
            <a:ext cx="1071570" cy="128588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26" name="Textfeld 25"/>
          <p:cNvSpPr txBox="1">
            <a:spLocks noChangeArrowheads="1"/>
          </p:cNvSpPr>
          <p:nvPr/>
        </p:nvSpPr>
        <p:spPr bwMode="auto">
          <a:xfrm>
            <a:off x="5715000" y="5988071"/>
            <a:ext cx="2903538" cy="369887"/>
          </a:xfrm>
          <a:prstGeom prst="rect">
            <a:avLst/>
          </a:prstGeom>
          <a:noFill/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Snubber </a:t>
            </a:r>
            <a:r>
              <a:rPr lang="de-DE"/>
              <a:t>to reduce ringing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2701325" y="1804562"/>
            <a:ext cx="1013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smtClean="0"/>
              <a:t>m = 1.1g</a:t>
            </a:r>
            <a:endParaRPr lang="de-DE" sz="16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ed1 9">
    <a:dk1>
      <a:srgbClr val="000000"/>
    </a:dk1>
    <a:lt1>
      <a:srgbClr val="D7D1B9"/>
    </a:lt1>
    <a:dk2>
      <a:srgbClr val="B39257"/>
    </a:dk2>
    <a:lt2>
      <a:srgbClr val="B1A887"/>
    </a:lt2>
    <a:accent1>
      <a:srgbClr val="FFCC66"/>
    </a:accent1>
    <a:accent2>
      <a:srgbClr val="E6E3AC"/>
    </a:accent2>
    <a:accent3>
      <a:srgbClr val="E8E5D9"/>
    </a:accent3>
    <a:accent4>
      <a:srgbClr val="000000"/>
    </a:accent4>
    <a:accent5>
      <a:srgbClr val="FFE2B8"/>
    </a:accent5>
    <a:accent6>
      <a:srgbClr val="D0CE9B"/>
    </a:accent6>
    <a:hlink>
      <a:srgbClr val="666633"/>
    </a:hlink>
    <a:folHlink>
      <a:srgbClr val="9C9800"/>
    </a:folHlink>
  </a:clrScheme>
  <a:fontScheme name="Fed1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2165</Words>
  <Application>Microsoft Office PowerPoint</Application>
  <PresentationFormat>Bildschirmpräsentation (4:3)</PresentationFormat>
  <Paragraphs>578</Paragraphs>
  <Slides>32</Slides>
  <Notes>30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32</vt:i4>
      </vt:variant>
    </vt:vector>
  </HeadingPairs>
  <TitlesOfParts>
    <vt:vector size="42" baseType="lpstr">
      <vt:lpstr>Arial</vt:lpstr>
      <vt:lpstr>Symbol</vt:lpstr>
      <vt:lpstr>Bitstream Vera Serif</vt:lpstr>
      <vt:lpstr>Times New Roman</vt:lpstr>
      <vt:lpstr>Wingdings</vt:lpstr>
      <vt:lpstr>Calibri</vt:lpstr>
      <vt:lpstr>Larissa-Design</vt:lpstr>
      <vt:lpstr>1_Larissa-Design</vt:lpstr>
      <vt:lpstr>Formel</vt:lpstr>
      <vt:lpstr>MathType 5.0 Equation</vt:lpstr>
      <vt:lpstr>Folie 1</vt:lpstr>
      <vt:lpstr>Outline</vt:lpstr>
      <vt:lpstr>DC-DC Conversion</vt:lpstr>
      <vt:lpstr>ASIC Technology Evaluation (CERN)</vt:lpstr>
      <vt:lpstr>ASIC Development: AMIS2 (CERN)</vt:lpstr>
      <vt:lpstr>ASIC Development: IHP2 (CERN)</vt:lpstr>
      <vt:lpstr>Buck Converter Development  (Aachen)</vt:lpstr>
      <vt:lpstr>Aachen Converters with AMIS2 ASIC</vt:lpstr>
      <vt:lpstr>“AC2“ Buck Converter with Enpirion Chip</vt:lpstr>
      <vt:lpstr>Power Efficiency Pout/Pin</vt:lpstr>
      <vt:lpstr>System Test Set-up</vt:lpstr>
      <vt:lpstr>Silicon Strip Module Noise</vt:lpstr>
      <vt:lpstr>Conductive Noise Filters</vt:lpstr>
      <vt:lpstr>AMIS2 Noise Behaviour</vt:lpstr>
      <vt:lpstr>AMIS2 Noise Behaviour</vt:lpstr>
      <vt:lpstr>Study of Coupling Mechanisms</vt:lpstr>
      <vt:lpstr>DC-DC Converters for Pixels at Phase-1</vt:lpstr>
      <vt:lpstr>Modularity</vt:lpstr>
      <vt:lpstr>Integration onto Supply Tube </vt:lpstr>
      <vt:lpstr>System Aspects</vt:lpstr>
      <vt:lpstr>“Specs“ for Pixel DC-DC Converters (I)</vt:lpstr>
      <vt:lpstr>“Specs“ for Pixel DC-DC Converters (II)</vt:lpstr>
      <vt:lpstr>DC-DC Converters for Phase-2</vt:lpstr>
      <vt:lpstr>DC-DC Converters for Outer Tracker</vt:lpstr>
      <vt:lpstr>Double Stacks for Track Trigger</vt:lpstr>
      <vt:lpstr>Summary</vt:lpstr>
      <vt:lpstr>Folie 27</vt:lpstr>
      <vt:lpstr>AC_AMIS2 Schematics (PIX_V4)</vt:lpstr>
      <vt:lpstr>On-Chip Common Mode Subtraction</vt:lpstr>
      <vt:lpstr>Module Edge Strips</vt:lpstr>
      <vt:lpstr>Material Budget (MB)</vt:lpstr>
      <vt:lpstr>Load Variation during Orbit Gaps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Klein</dc:creator>
  <cp:lastModifiedBy>Klein</cp:lastModifiedBy>
  <cp:revision>1418</cp:revision>
  <dcterms:created xsi:type="dcterms:W3CDTF">2008-02-10T10:36:50Z</dcterms:created>
  <dcterms:modified xsi:type="dcterms:W3CDTF">2010-05-18T05:59:25Z</dcterms:modified>
</cp:coreProperties>
</file>