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45" r:id="rId3"/>
    <p:sldId id="452" r:id="rId4"/>
    <p:sldId id="453" r:id="rId5"/>
    <p:sldId id="258" r:id="rId6"/>
    <p:sldId id="446" r:id="rId7"/>
    <p:sldId id="448" r:id="rId8"/>
    <p:sldId id="450" r:id="rId9"/>
    <p:sldId id="451" r:id="rId10"/>
    <p:sldId id="464" r:id="rId11"/>
    <p:sldId id="457" r:id="rId12"/>
    <p:sldId id="458" r:id="rId13"/>
    <p:sldId id="462" r:id="rId14"/>
    <p:sldId id="463" r:id="rId15"/>
    <p:sldId id="465" r:id="rId16"/>
    <p:sldId id="466" r:id="rId17"/>
    <p:sldId id="467" r:id="rId18"/>
    <p:sldId id="456" r:id="rId19"/>
    <p:sldId id="454" r:id="rId20"/>
    <p:sldId id="461" r:id="rId21"/>
    <p:sldId id="459" r:id="rId22"/>
    <p:sldId id="4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768F-1267-4B99-9C34-723ABED54278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68C6-D404-4A57-BEC6-51F38E5198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5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44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884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87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3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44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64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40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733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09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5932A-4F43-4D3C-84FE-610D8BCAB405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59A-A7EE-4E1A-B0B4-504D4E27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AAD68-4C0A-4A23-8C4D-B05D0B5DB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UPDate</a:t>
            </a:r>
            <a:endParaRPr lang="en-US" dirty="0"/>
          </a:p>
          <a:p>
            <a:r>
              <a:rPr lang="en-US" dirty="0"/>
              <a:t>11-03-2021</a:t>
            </a:r>
          </a:p>
        </p:txBody>
      </p:sp>
    </p:spTree>
    <p:extLst>
      <p:ext uri="{BB962C8B-B14F-4D97-AF65-F5344CB8AC3E}">
        <p14:creationId xmlns:p14="http://schemas.microsoft.com/office/powerpoint/2010/main" val="3136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0BF2-9E04-4590-B3D3-0BF5CF25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of radius on clustering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7649-4345-4C91-8A4F-126BC919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the radius around the main cluster gradually.</a:t>
            </a:r>
          </a:p>
          <a:p>
            <a:r>
              <a:rPr lang="en-US" dirty="0"/>
              <a:t>Results are improving very slowly.</a:t>
            </a:r>
          </a:p>
          <a:p>
            <a:endParaRPr lang="en-US" dirty="0"/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Not necessarily the solution to the large number of clusters.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3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 – Main cluster energy fraction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1BC85884-C8ED-4A71-B2AF-44ED5C2A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45" y="1199154"/>
            <a:ext cx="3312784" cy="2484587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6DC1F28D-342C-408D-A289-7F030B8A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6" y="1199154"/>
            <a:ext cx="3312785" cy="2484588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5ECAC7C8-CAE1-471A-89BB-2184A70FC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36" y="1199154"/>
            <a:ext cx="3312784" cy="2484587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BE97A-2D68-4A41-8272-546CB5E0280A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cm</a:t>
            </a:r>
            <a:endParaRPr lang="en-IL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FEF750-E8A6-4625-955A-22C843B9A191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2.8 cm</a:t>
            </a:r>
            <a:endParaRPr lang="en-IL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73AE92-DB72-4094-93F9-82ABF006500B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 cm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7003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 – Number of clusters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65776828-E91E-44A8-9CF8-45AFCC2E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40" y="1199154"/>
            <a:ext cx="3312784" cy="2484587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D3BDECB3-ED61-4CB2-B08B-4D07149AF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199154"/>
            <a:ext cx="3312785" cy="2484588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853B402-E72E-4A35-AFB0-0E5553A9A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" y="1199154"/>
            <a:ext cx="3312784" cy="2484587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369DE-5D64-4486-929C-F91E739B2F63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cm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60F351-8134-489C-B54D-F1AAC955A820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2.8 cm</a:t>
            </a:r>
            <a:endParaRPr lang="en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574E85-CB1C-4DFE-A74C-DD1DDB484905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 cm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4646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10 GeV – Main cluster energy fraction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EC5671E-B811-476A-9F07-AE55C4D4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67" y="1199154"/>
            <a:ext cx="3312784" cy="2484587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C9BFB96-8AFF-4280-9D91-531E85658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9" y="1199154"/>
            <a:ext cx="3312785" cy="2484588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9163DF2B-B024-4321-89C1-C5B6B068B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89" y="1199154"/>
            <a:ext cx="3312784" cy="2484587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CCE41A-4084-474E-8D14-6140389B7810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cm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16E717-A850-4770-B867-E08E2DF74241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2.8 cm</a:t>
            </a:r>
            <a:endParaRPr lang="en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2284C4-E51E-4027-B0D1-71C7A36367AC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 cm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8229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 – Number of clusters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D8EEF4C-4BF7-4718-A9C6-D7398CAF3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" y="1199154"/>
            <a:ext cx="3312784" cy="2484587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B90D82E8-848B-4EF5-B663-80783B75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30" y="1199154"/>
            <a:ext cx="3312785" cy="2484588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B6FAD81-2DBD-4C94-898C-7EB89A05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51" y="1199154"/>
            <a:ext cx="3312784" cy="2484587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DAB0A3-AFA8-44B6-B35D-3CE5BA8A61C4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cm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D4B722-2155-4CF3-BC06-2056356D9784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2.8 cm</a:t>
            </a:r>
            <a:endParaRPr lang="en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DF0A3B-F4B7-4541-BF10-A9D4697FC535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 cm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4747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66A1-F7EE-4E24-A157-90986C68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 – MIPs by cluster size</a:t>
            </a:r>
          </a:p>
        </p:txBody>
      </p:sp>
      <p:pic>
        <p:nvPicPr>
          <p:cNvPr id="9" name="Picture 8" descr="Chart, bar chart, histogram&#10;&#10;Description automatically generated">
            <a:extLst>
              <a:ext uri="{FF2B5EF4-FFF2-40B4-BE49-F238E27FC236}">
                <a16:creationId xmlns:a16="http://schemas.microsoft.com/office/drawing/2014/main" id="{869F2175-E0AE-4DB4-847C-CED22474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23" y="1199154"/>
            <a:ext cx="3312784" cy="24845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CB8C57FE-3FA8-4109-A957-4AC4E5746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1" y="1199154"/>
            <a:ext cx="3312785" cy="24845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1B1B25D-8AA1-42EF-A4CC-55AF28F5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88" y="1199154"/>
            <a:ext cx="3312784" cy="248458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C1E8D-CA32-4DFE-9CB4-BC69034F2233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pad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90ED9-4D1D-4EF1-BBEC-4A4158B52FE7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pad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B341E6-B478-42CB-ABBA-FB53D18628E3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pad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1024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66A1-F7EE-4E24-A157-90986C68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 – MIPs by cluster size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04AEA863-C1A8-45C8-94C6-5D5C0664D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66" y="1199154"/>
            <a:ext cx="3312784" cy="24845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4EDE5650-949D-4AE0-85FA-CD004694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3" y="1199154"/>
            <a:ext cx="3312785" cy="24845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4BA2F8DC-1C6A-4F39-A052-92B3C6304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30" y="1199154"/>
            <a:ext cx="3312784" cy="248458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DF05BC-E4B4-4FB1-A8FB-8B26928E0B23}"/>
              </a:ext>
            </a:extLst>
          </p:cNvPr>
          <p:cNvSpPr txBox="1"/>
          <p:nvPr/>
        </p:nvSpPr>
        <p:spPr>
          <a:xfrm>
            <a:off x="1518082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pad</a:t>
            </a:r>
            <a:endParaRPr lang="en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418432-2F42-4BD5-B4B4-62EE39083FCF}"/>
              </a:ext>
            </a:extLst>
          </p:cNvPr>
          <p:cNvSpPr txBox="1"/>
          <p:nvPr/>
        </p:nvSpPr>
        <p:spPr>
          <a:xfrm>
            <a:off x="5164478" y="622244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pad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A4D10C-96DC-442D-ADD6-36BB4444E5AB}"/>
              </a:ext>
            </a:extLst>
          </p:cNvPr>
          <p:cNvSpPr txBox="1"/>
          <p:nvPr/>
        </p:nvSpPr>
        <p:spPr>
          <a:xfrm>
            <a:off x="8817687" y="628112"/>
            <a:ext cx="18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pad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8675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07C5-E9CC-4D9C-9CA8-02E1C027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result? (for now)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18DC-F7FE-463E-A953-7BF2B24C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left outside the main cluster, after we attach small clusters within radius of 2.5 cm?</a:t>
            </a:r>
          </a:p>
          <a:p>
            <a:endParaRPr lang="en-US" dirty="0"/>
          </a:p>
          <a:p>
            <a:r>
              <a:rPr lang="en-US" u="sng" dirty="0"/>
              <a:t>In next slides:</a:t>
            </a:r>
          </a:p>
          <a:p>
            <a:r>
              <a:rPr lang="en-US" dirty="0"/>
              <a:t>Distributions of energy and MIPs deposited in satellite clusters, after the final clustering.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1595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8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8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8" name="Straight Connector 8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9" name="Rectangle 90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 –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Edep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satellite clusters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D589C132-8437-4C87-B113-93405ECAE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0" y="640081"/>
            <a:ext cx="6738875" cy="5054156"/>
          </a:xfrm>
          <a:prstGeom prst="rect">
            <a:avLst/>
          </a:prstGeom>
        </p:spPr>
      </p:pic>
      <p:cxnSp>
        <p:nvCxnSpPr>
          <p:cNvPr id="150" name="Straight Connector 92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94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Rectangle 96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66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5F3AE05-D4A6-474A-85DD-68F5D766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B1CB0A6E-62BE-40AF-858A-E63FFC006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DF60E-F8DB-4531-871F-B6CA11140472}"/>
              </a:ext>
            </a:extLst>
          </p:cNvPr>
          <p:cNvSpPr txBox="1"/>
          <p:nvPr/>
        </p:nvSpPr>
        <p:spPr>
          <a:xfrm>
            <a:off x="2758795" y="336542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&lt;= 3 pads</a:t>
            </a:r>
            <a:endParaRPr lang="en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816612-078B-4BB0-9B01-F3C36690AA88}"/>
              </a:ext>
            </a:extLst>
          </p:cNvPr>
          <p:cNvSpPr txBox="1"/>
          <p:nvPr/>
        </p:nvSpPr>
        <p:spPr>
          <a:xfrm>
            <a:off x="8080991" y="340735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satellites</a:t>
            </a:r>
            <a:endParaRPr lang="en-I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60C7B1-DC04-48FF-B207-0866F39F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 – MIPs in satellite clusters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0BF2-9E04-4590-B3D3-0BF5CF25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7649-4345-4C91-8A4F-126BC919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Before:</a:t>
            </a:r>
          </a:p>
          <a:p>
            <a:pPr lvl="1"/>
            <a:r>
              <a:rPr lang="en-US" dirty="0"/>
              <a:t>Each pad in a small cluster was considered separately.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sz="2000" dirty="0"/>
              <a:t>After:</a:t>
            </a:r>
          </a:p>
          <a:p>
            <a:pPr lvl="1"/>
            <a:r>
              <a:rPr lang="en-US" dirty="0"/>
              <a:t>Small clusters were added if </a:t>
            </a:r>
            <a:r>
              <a:rPr lang="en-US" b="1" dirty="0"/>
              <a:t>any </a:t>
            </a:r>
            <a:r>
              <a:rPr lang="en-US" dirty="0"/>
              <a:t>pad was within Moliere radius.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Numbers are slightly better:</a:t>
            </a:r>
          </a:p>
          <a:p>
            <a:pPr marL="384048" lvl="2" indent="0">
              <a:buNone/>
            </a:pPr>
            <a:r>
              <a:rPr lang="en-US" dirty="0">
                <a:sym typeface="Wingdings" panose="05000000000000000000" pitchFamily="2" charset="2"/>
              </a:rPr>
              <a:t>	Average number of cluster – decreased by 2</a:t>
            </a:r>
          </a:p>
          <a:p>
            <a:pPr marL="384048" lvl="2" indent="0">
              <a:buNone/>
            </a:pPr>
            <a:r>
              <a:rPr lang="en-US" dirty="0">
                <a:sym typeface="Wingdings" panose="05000000000000000000" pitchFamily="2" charset="2"/>
              </a:rPr>
              <a:t>	Average energy fraction of main cluster – increased by 0.002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Updated histograms in next slides</a:t>
            </a:r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3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 –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Edep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satellite clusters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B2B8EB53-7E2F-4206-8305-A81C869A9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0" y="640081"/>
            <a:ext cx="6738875" cy="5054156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60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 – MIPs in satellite clusters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1108E53-619E-4FE8-9E12-809B48E0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36" y="640080"/>
            <a:ext cx="4803648" cy="3602736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1BBB2350-7708-43A1-A66F-A67A601E1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7" y="640080"/>
            <a:ext cx="4803648" cy="3602736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4C163E-BF39-49E7-A1B7-40C6845EE156}"/>
              </a:ext>
            </a:extLst>
          </p:cNvPr>
          <p:cNvSpPr txBox="1"/>
          <p:nvPr/>
        </p:nvSpPr>
        <p:spPr>
          <a:xfrm>
            <a:off x="2758795" y="336542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&lt;= 3 pads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0037DD-77FC-436C-8812-FCC9B3BFD1D0}"/>
              </a:ext>
            </a:extLst>
          </p:cNvPr>
          <p:cNvSpPr txBox="1"/>
          <p:nvPr/>
        </p:nvSpPr>
        <p:spPr>
          <a:xfrm>
            <a:off x="8080991" y="340735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satellites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7072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ACB3-7D90-4D14-9329-832136A7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1DE9-AC90-45D5-88AA-9B36EB6A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 looser criteria for the in-depth clustering.</a:t>
            </a:r>
          </a:p>
          <a:p>
            <a:r>
              <a:rPr lang="en-US" dirty="0"/>
              <a:t>(Discussed previously).</a:t>
            </a:r>
          </a:p>
        </p:txBody>
      </p:sp>
    </p:spTree>
    <p:extLst>
      <p:ext uri="{BB962C8B-B14F-4D97-AF65-F5344CB8AC3E}">
        <p14:creationId xmlns:p14="http://schemas.microsoft.com/office/powerpoint/2010/main" val="29663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16F4E-D8E5-4BF1-803F-7BC930F7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6" y="572170"/>
            <a:ext cx="2772522" cy="2695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634F3-EA9B-46F4-BF5E-7CA690CD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03" y="540026"/>
            <a:ext cx="3442763" cy="26681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594C4-909A-4A58-8277-AB31FD124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"/>
          <a:stretch/>
        </p:blipFill>
        <p:spPr>
          <a:xfrm>
            <a:off x="4305305" y="524922"/>
            <a:ext cx="3429271" cy="2698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52B76A-8771-4EBD-BC85-698C642FC31C}"/>
              </a:ext>
            </a:extLst>
          </p:cNvPr>
          <p:cNvSpPr txBox="1"/>
          <p:nvPr/>
        </p:nvSpPr>
        <p:spPr>
          <a:xfrm>
            <a:off x="461331" y="177552"/>
            <a:ext cx="344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CONNECTION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0DBE9-D67E-406D-8BD3-F1D9EEFF0CD7}"/>
              </a:ext>
            </a:extLst>
          </p:cNvPr>
          <p:cNvSpPr txBox="1"/>
          <p:nvPr/>
        </p:nvSpPr>
        <p:spPr>
          <a:xfrm>
            <a:off x="461330" y="3260269"/>
            <a:ext cx="344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CONNECTION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3A806-03D6-4A36-8586-3D3A77DF418C}"/>
              </a:ext>
            </a:extLst>
          </p:cNvPr>
          <p:cNvSpPr txBox="1"/>
          <p:nvPr/>
        </p:nvSpPr>
        <p:spPr>
          <a:xfrm>
            <a:off x="10567694" y="177552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4 GeV</a:t>
            </a:r>
            <a:endParaRPr lang="en-I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6A3BE-A923-41BD-A48E-BFE0A5C03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50" y="3679447"/>
            <a:ext cx="3457226" cy="2636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B8B6C0-6639-414A-8809-4F2DDFA89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68" y="3699544"/>
            <a:ext cx="3531632" cy="2616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49D3E-2259-4FA9-8AAA-03B27C00E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46" y="3629601"/>
            <a:ext cx="2632053" cy="2686366"/>
          </a:xfrm>
          <a:prstGeom prst="rect">
            <a:avLst/>
          </a:prstGeom>
        </p:spPr>
      </p:pic>
      <p:sp>
        <p:nvSpPr>
          <p:cNvPr id="19" name="Diagonal Stripe 18">
            <a:extLst>
              <a:ext uri="{FF2B5EF4-FFF2-40B4-BE49-F238E27FC236}">
                <a16:creationId xmlns:a16="http://schemas.microsoft.com/office/drawing/2014/main" id="{DFF2AF6C-3A52-431A-8444-DD8D4D7EC813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BEA08B-2437-4BB4-B939-EBD6BBB8DB6B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9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D3CF28-7401-4022-BC44-76C14273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58" y="578832"/>
            <a:ext cx="3373454" cy="2597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F4D9B8-6659-4C34-82A4-E8B6E52C3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9"/>
          <a:stretch/>
        </p:blipFill>
        <p:spPr>
          <a:xfrm>
            <a:off x="4290203" y="573763"/>
            <a:ext cx="3459475" cy="2607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317E70-97B6-4B9E-98D9-90A3441A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" y="568620"/>
            <a:ext cx="2708128" cy="26916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689AE8-7856-46A4-BBC8-DCED62F5B893}"/>
              </a:ext>
            </a:extLst>
          </p:cNvPr>
          <p:cNvSpPr txBox="1"/>
          <p:nvPr/>
        </p:nvSpPr>
        <p:spPr>
          <a:xfrm>
            <a:off x="10567694" y="177552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10 GeV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D82BD5-8090-44EC-B622-3C46979876E6}"/>
              </a:ext>
            </a:extLst>
          </p:cNvPr>
          <p:cNvSpPr txBox="1"/>
          <p:nvPr/>
        </p:nvSpPr>
        <p:spPr>
          <a:xfrm>
            <a:off x="461331" y="177552"/>
            <a:ext cx="344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CONNECTION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50710-21F6-4F10-BB37-AD0E413A2E62}"/>
              </a:ext>
            </a:extLst>
          </p:cNvPr>
          <p:cNvSpPr txBox="1"/>
          <p:nvPr/>
        </p:nvSpPr>
        <p:spPr>
          <a:xfrm>
            <a:off x="461330" y="3260269"/>
            <a:ext cx="344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CONNECTION</a:t>
            </a:r>
            <a:endParaRPr lang="en-IL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1CD4E-94D7-4636-A1FE-2CB3C3B01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72" y="3629601"/>
            <a:ext cx="3556825" cy="2788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F7BF4-670F-4C90-90A8-2A138D7F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121" y="3603670"/>
            <a:ext cx="3664177" cy="2781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9F53C-95C0-44F2-9635-E37B57706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" y="3621736"/>
            <a:ext cx="2766258" cy="2788074"/>
          </a:xfrm>
          <a:prstGeom prst="rect">
            <a:avLst/>
          </a:prstGeom>
        </p:spPr>
      </p:pic>
      <p:sp>
        <p:nvSpPr>
          <p:cNvPr id="27" name="Diagonal Stripe 26">
            <a:extLst>
              <a:ext uri="{FF2B5EF4-FFF2-40B4-BE49-F238E27FC236}">
                <a16:creationId xmlns:a16="http://schemas.microsoft.com/office/drawing/2014/main" id="{185167A5-0C45-47D2-A912-C4AA684E98EF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219504-DC50-477D-9829-FFF67B65B3AB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5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UPDATED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FAD2D8-1445-489C-A60A-BBBA30C6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99" y="640081"/>
            <a:ext cx="6259017" cy="5054156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Diagonal Stripe 24">
            <a:extLst>
              <a:ext uri="{FF2B5EF4-FFF2-40B4-BE49-F238E27FC236}">
                <a16:creationId xmlns:a16="http://schemas.microsoft.com/office/drawing/2014/main" id="{37FC0277-C8E5-44BA-86F1-A7B8615352F5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4A9501-D5DE-4AF4-8CE7-0895700774C5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404C3-9BB2-4B75-B6E5-641D696D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144D494F-82DB-4CF2-B4A0-ECC1B8057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6" y="640080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13C71-1C5B-4544-8552-A85F72006793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 CONNECTION</a:t>
            </a:r>
            <a:endParaRPr lang="en-IL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34BA4-DE54-4C3F-9D3A-EC175A095985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CONNECTION</a:t>
            </a:r>
            <a:endParaRPr lang="en-IL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4C5BD-CF06-4754-A71B-190084587098}"/>
              </a:ext>
            </a:extLst>
          </p:cNvPr>
          <p:cNvSpPr/>
          <p:nvPr/>
        </p:nvSpPr>
        <p:spPr>
          <a:xfrm>
            <a:off x="3968318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6236679-EF78-4FB3-AF79-87A2891F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>
          <a:xfrm>
            <a:off x="6424536" y="746182"/>
            <a:ext cx="4803540" cy="34938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6EAAFC-2712-49D2-AF91-1F72C4D17D0A}"/>
              </a:ext>
            </a:extLst>
          </p:cNvPr>
          <p:cNvSpPr/>
          <p:nvPr/>
        </p:nvSpPr>
        <p:spPr>
          <a:xfrm>
            <a:off x="9483365" y="1125456"/>
            <a:ext cx="1234911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F8905452-4717-4794-A8CF-C7845927E230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3A76F-AF29-44A9-A736-3874CCFE3825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33E9EED-A60F-4224-8152-7A4D69A5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6" y="650244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4B736A-2D01-4CEC-8E0D-9BBF90C859BD}"/>
              </a:ext>
            </a:extLst>
          </p:cNvPr>
          <p:cNvSpPr/>
          <p:nvPr/>
        </p:nvSpPr>
        <p:spPr>
          <a:xfrm>
            <a:off x="1611812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16D584E-54EE-4BE0-ABF0-B7672BB4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60" y="729778"/>
            <a:ext cx="4803648" cy="36027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EC6ADB-1A8A-460A-9712-17F5B90D590F}"/>
              </a:ext>
            </a:extLst>
          </p:cNvPr>
          <p:cNvSpPr/>
          <p:nvPr/>
        </p:nvSpPr>
        <p:spPr>
          <a:xfrm>
            <a:off x="7071503" y="1213663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BFABB-8647-493B-A100-A4A5F98FFCCA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 CONNECTION</a:t>
            </a:r>
            <a:endParaRPr lang="en-IL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675B8-E4F3-45A8-BD33-9F14D0505BC0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CONNECTION</a:t>
            </a:r>
            <a:endParaRPr lang="en-IL" b="1" dirty="0"/>
          </a:p>
        </p:txBody>
      </p:sp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1A336014-B391-472D-958F-8B7BB2E136FC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E66B0-864D-482C-B51C-72FF457F5E22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9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hart, histogram&#10;&#10;Description automatically generated">
            <a:extLst>
              <a:ext uri="{FF2B5EF4-FFF2-40B4-BE49-F238E27FC236}">
                <a16:creationId xmlns:a16="http://schemas.microsoft.com/office/drawing/2014/main" id="{F4F4082C-0170-4513-89D6-DFCBB9AC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0" y="640080"/>
            <a:ext cx="4803648" cy="3602736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0A6BEF-7D93-4E21-BE9C-38A42CEE94A7}"/>
              </a:ext>
            </a:extLst>
          </p:cNvPr>
          <p:cNvSpPr/>
          <p:nvPr/>
        </p:nvSpPr>
        <p:spPr>
          <a:xfrm>
            <a:off x="3968318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CFBDFF3-A6DF-42A0-8851-4570895D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68" y="632273"/>
            <a:ext cx="4810284" cy="3607713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A78EFEF-D330-4D4F-AB99-307E88FF6554}"/>
              </a:ext>
            </a:extLst>
          </p:cNvPr>
          <p:cNvSpPr/>
          <p:nvPr/>
        </p:nvSpPr>
        <p:spPr>
          <a:xfrm>
            <a:off x="9438442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8E7A4-458E-4B87-B31A-EDDC49B35084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 CONNECTION</a:t>
            </a:r>
            <a:endParaRPr lang="en-IL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FEC0A-BE8F-4F0A-935B-8EB9AABBC455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CONNECTION</a:t>
            </a:r>
            <a:endParaRPr lang="en-IL" b="1" dirty="0"/>
          </a:p>
        </p:txBody>
      </p:sp>
      <p:sp>
        <p:nvSpPr>
          <p:cNvPr id="19" name="Diagonal Stripe 18">
            <a:extLst>
              <a:ext uri="{FF2B5EF4-FFF2-40B4-BE49-F238E27FC236}">
                <a16:creationId xmlns:a16="http://schemas.microsoft.com/office/drawing/2014/main" id="{66E5EA85-9AF4-4F78-8E36-C4CDB59831C0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98B92A-4A81-4532-9AB2-B1019BD38AB0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7A80ADD-AFF7-4998-B4DA-ED8832D37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9" y="640080"/>
            <a:ext cx="4803648" cy="3602736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2C7864D4-4238-49D9-97E7-037E09B0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23" y="637250"/>
            <a:ext cx="4803648" cy="360273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D5B718-D667-442E-8CCC-3A2F32765A18}"/>
              </a:ext>
            </a:extLst>
          </p:cNvPr>
          <p:cNvSpPr/>
          <p:nvPr/>
        </p:nvSpPr>
        <p:spPr>
          <a:xfrm>
            <a:off x="1611812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DEC417-85D8-4474-8DD5-8B60A1C3F346}"/>
              </a:ext>
            </a:extLst>
          </p:cNvPr>
          <p:cNvSpPr/>
          <p:nvPr/>
        </p:nvSpPr>
        <p:spPr>
          <a:xfrm>
            <a:off x="7105655" y="1134240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EC179-25C5-49F4-8CD4-7398274F232F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 CONNECTION</a:t>
            </a:r>
            <a:endParaRPr lang="en-IL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024DF0-7E3A-476D-BAC4-452563291F58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CONNECTION</a:t>
            </a:r>
            <a:endParaRPr lang="en-IL" b="1" dirty="0"/>
          </a:p>
        </p:txBody>
      </p:sp>
      <p:sp>
        <p:nvSpPr>
          <p:cNvPr id="20" name="Diagonal Stripe 19">
            <a:extLst>
              <a:ext uri="{FF2B5EF4-FFF2-40B4-BE49-F238E27FC236}">
                <a16:creationId xmlns:a16="http://schemas.microsoft.com/office/drawing/2014/main" id="{593CC82A-1699-4E14-AE1D-A8136C2D960C}"/>
              </a:ext>
            </a:extLst>
          </p:cNvPr>
          <p:cNvSpPr/>
          <p:nvPr/>
        </p:nvSpPr>
        <p:spPr>
          <a:xfrm>
            <a:off x="6432" y="0"/>
            <a:ext cx="1112154" cy="1057654"/>
          </a:xfrm>
          <a:prstGeom prst="diagStripe">
            <a:avLst>
              <a:gd name="adj" fmla="val 4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2CFE8D-E763-4A28-8DBD-10F4EF0AEB85}"/>
              </a:ext>
            </a:extLst>
          </p:cNvPr>
          <p:cNvSpPr txBox="1"/>
          <p:nvPr/>
        </p:nvSpPr>
        <p:spPr>
          <a:xfrm rot="19021677">
            <a:off x="-128226" y="218662"/>
            <a:ext cx="1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UPDATED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1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316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Retrospect</vt:lpstr>
      <vt:lpstr>Clustering</vt:lpstr>
      <vt:lpstr>News</vt:lpstr>
      <vt:lpstr>PowerPoint Presentation</vt:lpstr>
      <vt:lpstr>PowerPoint Presentation</vt:lpstr>
      <vt:lpstr>10 GeV UPDATED</vt:lpstr>
      <vt:lpstr>4 GeV</vt:lpstr>
      <vt:lpstr>4 GeV</vt:lpstr>
      <vt:lpstr>10 GeV</vt:lpstr>
      <vt:lpstr>10 GeV</vt:lpstr>
      <vt:lpstr>Affect of radius on clustering</vt:lpstr>
      <vt:lpstr>4 GeV – Main cluster energy fraction</vt:lpstr>
      <vt:lpstr>4 GeV – Number of clusters</vt:lpstr>
      <vt:lpstr>10 GeV – Main cluster energy fraction</vt:lpstr>
      <vt:lpstr>10 GeV – Number of clusters</vt:lpstr>
      <vt:lpstr>4 GeV – MIPs by cluster size</vt:lpstr>
      <vt:lpstr>10 GeV – MIPs by cluster size</vt:lpstr>
      <vt:lpstr>And the result? (for now)</vt:lpstr>
      <vt:lpstr>4 GeV – Edep in satellite clusters</vt:lpstr>
      <vt:lpstr>4 GeV – MIPs in satellite clusters</vt:lpstr>
      <vt:lpstr>10 GeV – Edep in satellite clusters</vt:lpstr>
      <vt:lpstr>10 GeV – MIPs in satellite clusters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michal elad</dc:creator>
  <cp:lastModifiedBy>michal elad</cp:lastModifiedBy>
  <cp:revision>88</cp:revision>
  <dcterms:created xsi:type="dcterms:W3CDTF">2021-02-18T14:29:38Z</dcterms:created>
  <dcterms:modified xsi:type="dcterms:W3CDTF">2021-03-11T14:42:28Z</dcterms:modified>
</cp:coreProperties>
</file>