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409" r:id="rId4"/>
    <p:sldId id="405" r:id="rId5"/>
    <p:sldId id="406" r:id="rId6"/>
    <p:sldId id="408" r:id="rId7"/>
    <p:sldId id="338" r:id="rId8"/>
    <p:sldId id="407" r:id="rId9"/>
    <p:sldId id="410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67" autoAdjust="0"/>
  </p:normalViewPr>
  <p:slideViewPr>
    <p:cSldViewPr snapToGrid="0">
      <p:cViewPr varScale="1">
        <p:scale>
          <a:sx n="52" d="100"/>
          <a:sy n="52" d="100"/>
        </p:scale>
        <p:origin x="5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53D3D-4039-4BE0-8919-E77C85F36274}" type="datetimeFigureOut">
              <a:rPr lang="en-DE" smtClean="0"/>
              <a:t>19/03/2021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4AA08-5AF0-4A88-9F05-CD5E2AD1674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542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64AA08-5AF0-4A88-9F05-CD5E2AD16746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85407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55016-8C84-484E-966D-B2B4A0072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84FE5-33D7-4D5A-BB38-33F555C34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62A25-1B08-482C-ACE1-47BAE031B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2AC0-AC21-463D-84BD-BF30C54094BD}" type="datetime4">
              <a:rPr lang="en-US" smtClean="0"/>
              <a:t>March 19, 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81BC9-3C0D-4A64-96D7-BA485002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A9C9C-B32E-4EED-8C3E-45520B5B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1584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BD563-1DBA-4EF8-89FD-440B22977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B3662-CA34-42EC-B878-3200D6241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866A9-9A7D-4764-B2BB-60416674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C8D0-7C76-48D6-90F2-CA29B1713CA9}" type="datetime4">
              <a:rPr lang="en-US" smtClean="0"/>
              <a:t>March 19, 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962FB-A3F1-4F2F-9864-F55AE19D2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F0C8C-1C8C-4FCD-AFE6-568960A8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350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9570BE-1B8C-41C1-B101-C5C9BE39F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D4B99-B94C-45B3-8015-391E7D693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5FE67-715E-4C73-A098-F609E0DA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3415-7FA1-4FA2-854D-D91BAE6E89EF}" type="datetime4">
              <a:rPr lang="en-US" smtClean="0"/>
              <a:t>March 19, 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0732C-8726-4E69-9F64-5BFD9A05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C7801-F1E5-43E1-8F3B-17CC4DAA3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90733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7F978-9D60-449D-97AB-ED21FBE7D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695B64-2A3A-4332-AA3E-7E52F6CD8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D2A66-3EEB-4B3F-80AE-3F647C5D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F76DE-168B-40CF-9513-D984A481FCD8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BAAC3-55E5-4912-965F-26221B9BA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0C586-8677-4503-83E9-88573A70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39E97-870C-4D87-AEE7-C9DCBA427FB0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852483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8812-A11D-4EBB-8122-8FD912AD0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2E780-CAFC-432C-B224-6043A3577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67E2E-93D5-432F-8BB6-C5B5F1106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80CF9-23F0-458A-B6AE-987A6727A220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AE6B1-23A3-484D-885D-F380CC07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7CC6A-A27B-4FF0-A304-C954640C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4D33F-5C29-4EAD-894A-A84DAC9230C9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781419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D69DA-DD4C-45FF-993E-CEF1C1C8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CED91-F9E6-41F6-9304-36D6C7A7A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80AE5-D8A9-4A75-9197-D0B2808F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755DD0-A72F-4E0F-B181-B3F440025FFF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57F94-9A70-411F-9E2E-6C6E82E3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6B125-7C70-406F-9FA8-1893B76D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31031-C06F-460D-AC08-C036964E1574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3560907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0532C-AA50-49FA-BB9F-9657A887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8134E-5074-4A14-8D99-8934C42C9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3A8A1-C8EB-4931-8AE8-63432F378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14FCF-ACD2-4615-878B-4195D510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B7C640-8FF6-4207-956B-4608205F4F79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B24EA-43FC-4FE4-A57A-BFE02A628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D5588-E405-413F-8C22-FE79DE5DB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5FE0F-250E-4399-B6F3-3CDE105CA870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1083979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2AF8-352F-4FE8-B7F8-849CC155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726B5-DFCD-4B53-AD7C-F178D6BA9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1D907-4AE4-4AB3-B50C-610452B9F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C096C6-510C-4E2A-BFE7-E1882BC83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86FBE3-28FD-433E-A69B-0A1CD924C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51EAA-7EFF-4B0F-8581-2545950C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EC0EF8-D9CA-4330-B989-077E2B15F182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D90861-1B52-442E-9AF9-157AC0C4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B9676-A38F-4D84-9779-7D024D9F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02B4C-E9EC-49CC-96CF-922A1774F371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1105472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31026-9A42-4700-9F9C-9619E147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072CE4-BD0D-42C2-8D91-582730979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860B74-936A-4BEF-8C41-0B0000D72CBF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A6078-BFE2-43A7-8A29-CF911B33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70616-B41B-48A1-9F38-FEE2D2E8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687ED-B211-4FFF-A5D3-1082F6900D3C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2601367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8E8252-FDEF-40BC-8DAB-E92CA50A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71C0D6-4849-42A7-AC8A-D1512E7B5F2D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543C27-7D4E-4366-A039-76D89EC3D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7FC10-F7BE-4731-8348-3F94CB94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B69ED-DC87-4EE7-AAFA-991C850D60A9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553742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8EB7-5CB5-4F21-85AF-05FDDC52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237D0-4C05-489B-AE68-9F2C11C8C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45D82-C3FC-48A9-96D0-27C15CE33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60F6E-36F1-49F9-BECF-0C20BD9F3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E93C75-D0AA-438A-805A-2AC2465DE357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5E922B-2C37-40E5-A0FD-37854A4D8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4B580-01AE-4AB1-A72D-90B57C278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A3CB9-9EDC-4A68-8D58-54CB79926785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196596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4A99-4338-48AA-BA53-630B7C23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163EF-4DB0-4E28-957B-F285968BA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79A5C-8659-4A19-B4DB-9FBC54A88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1603-5E0A-4BD0-9A33-81C28FE439AD}" type="datetime4">
              <a:rPr lang="en-US" smtClean="0"/>
              <a:t>March 19, 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50E22-551E-4B58-9AAD-98CEDEA1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7D6B9-F3DB-486D-A7B1-726B19857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0434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47FFF-4141-495A-87A8-1AF88A328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9CBC7C-CBC3-42DF-BCB2-970B55289D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E6600-212F-41F7-B084-4F8241E4C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8891D-5FF5-4D1D-BD8D-F229F1FA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BEEACE-F4FB-462C-800A-257149BDF62B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1B298-238D-4307-83BA-9BAE3EB07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23968-D011-4D62-AF0A-E341381E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AA6B7-82B0-4ECB-BC09-FBF9BAFD9EEE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2619596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EFA4D-EAE3-4FB0-8234-9C9A76FBC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1D7CB-18AD-4A86-A7E2-E3C2DBF27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8F33A-5566-45B6-9DCD-2BCC17E5B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B793BC-1C35-4095-830E-5372455A48C6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85F32-7647-4BA0-8CC3-602CF734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0AF8F-9E11-4DA3-BF3E-0460C9AA3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D5110-6C99-437B-8543-906A20B820EB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3375677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F4844-139C-4590-A34B-E8B03CA9A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92E51-1074-48F8-8F3C-C0F5AE203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F9A60-235D-490E-9B64-5B25338E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EE8FA-D30E-4880-8DC3-E7AFD21C6461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C6C16-4BA0-4DC7-8AB8-28E0FEBBE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72979-FB3E-48F7-A50C-7D16C71D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1E2C3-9A94-4494-B15C-84B40EBCF8D1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39854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4569F-52B4-428D-B680-751345F61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1E1F4-3494-4115-AB66-8144BC85E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B21F7-233E-4CA5-93B2-FBF71348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1C01-2C3E-4523-BCA6-B271E9350645}" type="datetime4">
              <a:rPr lang="en-US" smtClean="0"/>
              <a:t>March 19, 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A27DC-F9FC-4D38-95FB-61007ADD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86C6E-E674-4012-AC5D-6D7D4F6FB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246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A993C-A584-42A2-A164-AC6F3E7A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9D4EE-FF2C-4215-82BB-F658BA249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7278D-1F12-4B08-ACD0-26BD4438C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93CDD-8AFF-460A-9FBB-426DD20A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414E-3A82-4034-94CE-2C51D32E1E41}" type="datetime4">
              <a:rPr lang="en-US" smtClean="0"/>
              <a:t>March 19, 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49498-270E-46D7-980F-F060A24F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90A95B-E2ED-4B65-BA11-5C2AFB5E2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309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2A57-B556-4DEF-B815-277CBD099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481D6-4156-4B36-86C6-E0049AAB1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293B4-7EFD-423D-82B3-7A5249A95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F39028-885B-46DC-A8D4-C84FBA901E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998A4-B7AE-436D-95A0-890527D8A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E55EB3-6B60-40D5-A9E0-40DEFAE7F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FBBE-7E69-4CD4-AB9F-28BC7168E87F}" type="datetime4">
              <a:rPr lang="en-US" smtClean="0"/>
              <a:t>March 19, 2021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CBB868-B613-48FD-8153-1BFD0C82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4D4BC-70E0-497E-9B5A-C802D62B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049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DAB5-8165-4A98-BE3B-A2E625827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1CA07B-CEB7-4A09-BF51-076521EFC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D59-5CCD-4282-8C70-13D84CCC6BCC}" type="datetime4">
              <a:rPr lang="en-US" smtClean="0"/>
              <a:t>March 19, 2021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5A09D5-F437-461A-8419-CBBF8157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4EF3A-925C-4CCF-8849-A29CDFCC8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6244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CFE7BE-56C1-44C2-835C-536381FE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BF29-2547-4276-B1E3-A3BE1F2461F8}" type="datetime4">
              <a:rPr lang="en-US" smtClean="0"/>
              <a:t>March 19, 2021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29ED7-57F3-4BC4-BAAF-600B4261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C92D1-CF7D-43CB-BCF8-BECCCF63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4759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EA682-879C-4076-A3A0-3EA45ED5B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81960-815F-4FDE-933D-4A4B9F5B2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7D1F3-4049-4F6C-82CA-072960992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A6802-D06C-4D81-84A6-DC3EED61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F1A9-08C6-4E4B-B13C-0D462611B38D}" type="datetime4">
              <a:rPr lang="en-US" smtClean="0"/>
              <a:t>March 19, 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9F281-DDB0-44A6-9333-342A1CA6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B617B-2B09-4AF1-84E0-D6746957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828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4CE1-538A-437F-A739-BB775CD32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59EE7E-B905-4895-B196-7D4CC8039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C11AB-9407-4093-8A9C-565F31CD8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59F85-38FE-4901-BCF6-B7ED83B1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5E1C-A04A-4431-BF6F-6EC4755656C3}" type="datetime4">
              <a:rPr lang="en-US" smtClean="0"/>
              <a:t>March 19, 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72512-A2AF-4631-943D-AFE13DA6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667DF-81D2-4AE9-BCDB-BCFCC51B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2773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70D584-B052-42F5-9952-68855422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7DDB8-2093-4AF6-81C1-8E675C1A8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D558E-59B0-4F1E-8A98-D1FCD7865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B922-A924-4DF1-85C0-CE303B5359B4}" type="datetime4">
              <a:rPr lang="en-US" smtClean="0"/>
              <a:t>March 19, 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7F66E-E05D-4565-AE8A-6B7160CDD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3E191-F50A-4FE7-AF09-096B91B2E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F30E0-5D63-413E-B4B0-9CDF0D1F33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77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1EFE"/>
            </a:gs>
            <a:gs pos="100000">
              <a:srgbClr val="331EFE">
                <a:gamma/>
                <a:shade val="6275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754443-01FD-47A4-92FF-84E85AE111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DE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4430001-10B9-4368-A321-93EA15D81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DE"/>
              <a:t>Click to edit Master text styles</a:t>
            </a:r>
          </a:p>
          <a:p>
            <a:pPr lvl="1"/>
            <a:r>
              <a:rPr lang="en-US" altLang="en-DE"/>
              <a:t>Second level</a:t>
            </a:r>
          </a:p>
          <a:p>
            <a:pPr lvl="2"/>
            <a:r>
              <a:rPr lang="en-US" altLang="en-DE"/>
              <a:t>Third level</a:t>
            </a:r>
          </a:p>
          <a:p>
            <a:pPr lvl="3"/>
            <a:r>
              <a:rPr lang="en-US" altLang="en-DE"/>
              <a:t>Fourth level</a:t>
            </a:r>
          </a:p>
          <a:p>
            <a:pPr lvl="4"/>
            <a:r>
              <a:rPr lang="en-US" altLang="en-DE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7C467C-068B-431A-BA4D-9CB99C2779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EE731FEF-6C8F-486F-A53B-7E4FAC7A0262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15D89B-38C7-4E2F-B29B-A9E681F579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altLang="en-DE"/>
              <a:t>Sergej Schuwalow, DESY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9353E71-382D-472E-96C6-66A65ED8F1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1EFBAA9-40AA-433E-AA92-3FA31C82CD00}" type="slidenum">
              <a:rPr lang="en-US" altLang="en-DE"/>
              <a:pPr/>
              <a:t>‹#›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409260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sv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10" Type="http://schemas.openxmlformats.org/officeDocument/2006/relationships/image" Target="../media/image13.sv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144842-94A6-4105-9FCE-AFC874486C0E}"/>
              </a:ext>
            </a:extLst>
          </p:cNvPr>
          <p:cNvSpPr txBox="1"/>
          <p:nvPr/>
        </p:nvSpPr>
        <p:spPr>
          <a:xfrm>
            <a:off x="1049586" y="795648"/>
            <a:ext cx="100928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study charge carriers lifetime by optical methods?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Ideas are welcome!</a:t>
            </a:r>
            <a:endParaRPr lang="en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5EF499-F4DA-4DDA-968B-B28039E2910F}"/>
              </a:ext>
            </a:extLst>
          </p:cNvPr>
          <p:cNvSpPr txBox="1"/>
          <p:nvPr/>
        </p:nvSpPr>
        <p:spPr>
          <a:xfrm>
            <a:off x="1971304" y="3990108"/>
            <a:ext cx="829425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Roentgen pumping – visible light reflection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Optical-Pump/THz-Probe Spectroscopy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Double photon absorption – UV (~200 nm) light?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Something else?</a:t>
            </a:r>
            <a:endParaRPr lang="en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F0FCD9-1C6B-4613-97E8-05240D1CC31E}"/>
              </a:ext>
            </a:extLst>
          </p:cNvPr>
          <p:cNvSpPr txBox="1"/>
          <p:nvPr/>
        </p:nvSpPr>
        <p:spPr>
          <a:xfrm>
            <a:off x="1049586" y="2553195"/>
            <a:ext cx="94959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Why optical? Allows to check wafers without metallization, 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electrical contacts etc. </a:t>
            </a:r>
            <a:endParaRPr lang="en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EFE13-E363-4DF2-8A93-1FAD48E1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4D2B-D262-425C-AEEC-F1C30D4B84B7}" type="datetime4">
              <a:rPr lang="en-US" smtClean="0"/>
              <a:t>March 19, 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B9CC6-9C66-42C0-94C5-A22083EF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30100-F464-4494-9E3D-85CA8EF0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7499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57FB5-79E3-4AFA-9B63-F840E2A06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55" y="742256"/>
            <a:ext cx="10515600" cy="117866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Electrical methods?</a:t>
            </a:r>
            <a:endParaRPr lang="en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C3542-9741-4754-8BA5-78128DF7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1603-5E0A-4BD0-9A33-81C28FE439AD}" type="datetime4">
              <a:rPr lang="en-US" smtClean="0"/>
              <a:t>March 19, 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A5B9-A80D-46CE-B926-78F013426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791AE-8089-4895-912C-A0155DF0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3266" y="6356350"/>
            <a:ext cx="2743200" cy="365125"/>
          </a:xfrm>
        </p:spPr>
        <p:txBody>
          <a:bodyPr/>
          <a:lstStyle/>
          <a:p>
            <a:fld id="{3F0F30E0-5D63-413E-B4B0-9CDF0D1F3359}" type="slidenum">
              <a:rPr lang="en-DE" smtClean="0"/>
              <a:t>2</a:t>
            </a:fld>
            <a:endParaRPr lang="en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29827B-F9E6-4775-8B28-0BE36368C360}"/>
              </a:ext>
            </a:extLst>
          </p:cNvPr>
          <p:cNvSpPr/>
          <p:nvPr/>
        </p:nvSpPr>
        <p:spPr>
          <a:xfrm>
            <a:off x="3681351" y="3966358"/>
            <a:ext cx="5153891" cy="2137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4731E3-F18B-4F12-82C9-8328FE761AFF}"/>
              </a:ext>
            </a:extLst>
          </p:cNvPr>
          <p:cNvSpPr/>
          <p:nvPr/>
        </p:nvSpPr>
        <p:spPr>
          <a:xfrm>
            <a:off x="3039762" y="4180114"/>
            <a:ext cx="6450227" cy="79965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3925E-C230-4421-911F-8688F9C621CB}"/>
              </a:ext>
            </a:extLst>
          </p:cNvPr>
          <p:cNvSpPr/>
          <p:nvPr/>
        </p:nvSpPr>
        <p:spPr>
          <a:xfrm>
            <a:off x="4020693" y="3529941"/>
            <a:ext cx="4475205" cy="420130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2" name="Graphic 11" descr="Radioactive sign">
            <a:extLst>
              <a:ext uri="{FF2B5EF4-FFF2-40B4-BE49-F238E27FC236}">
                <a16:creationId xmlns:a16="http://schemas.microsoft.com/office/drawing/2014/main" id="{767C3B30-06A0-46E5-B578-0AC744476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7675" y="1893634"/>
            <a:ext cx="914400" cy="914400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BD427E7C-609A-4BC0-8BD0-D4334E3718BF}"/>
              </a:ext>
            </a:extLst>
          </p:cNvPr>
          <p:cNvGrpSpPr/>
          <p:nvPr/>
        </p:nvGrpSpPr>
        <p:grpSpPr>
          <a:xfrm>
            <a:off x="5955956" y="2853913"/>
            <a:ext cx="617838" cy="536915"/>
            <a:chOff x="7648832" y="2148619"/>
            <a:chExt cx="617838" cy="536915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80DC813-7101-497E-BE1E-D97859904E7C}"/>
                </a:ext>
              </a:extLst>
            </p:cNvPr>
            <p:cNvCxnSpPr>
              <a:cxnSpLocks/>
            </p:cNvCxnSpPr>
            <p:nvPr/>
          </p:nvCxnSpPr>
          <p:spPr>
            <a:xfrm>
              <a:off x="7962031" y="2148619"/>
              <a:ext cx="304639" cy="52926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7D97934-1A54-43C0-B272-E8579566FF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48832" y="2148619"/>
              <a:ext cx="313199" cy="5369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8D954C0-A677-4BF2-960A-9E884995311F}"/>
                </a:ext>
              </a:extLst>
            </p:cNvPr>
            <p:cNvCxnSpPr>
              <a:cxnSpLocks/>
            </p:cNvCxnSpPr>
            <p:nvPr/>
          </p:nvCxnSpPr>
          <p:spPr>
            <a:xfrm>
              <a:off x="7962031" y="2165916"/>
              <a:ext cx="0" cy="5196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F0DC37A-5A2C-4383-9995-EC90DFBC8768}"/>
              </a:ext>
            </a:extLst>
          </p:cNvPr>
          <p:cNvSpPr txBox="1"/>
          <p:nvPr/>
        </p:nvSpPr>
        <p:spPr>
          <a:xfrm>
            <a:off x="6953356" y="2964868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Electrode with holes</a:t>
            </a:r>
            <a:endParaRPr 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11CBFF7-02CB-40F2-BFC4-99046B92DE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049" y="3651833"/>
            <a:ext cx="1371600" cy="143256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C6600A-D005-49E6-A971-D83105C107D3}"/>
              </a:ext>
            </a:extLst>
          </p:cNvPr>
          <p:cNvCxnSpPr>
            <a:cxnSpLocks/>
          </p:cNvCxnSpPr>
          <p:nvPr/>
        </p:nvCxnSpPr>
        <p:spPr>
          <a:xfrm>
            <a:off x="8543266" y="3626444"/>
            <a:ext cx="215511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947FDA-EAF0-4BA1-9017-1ACC9538517C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9489989" y="4579944"/>
            <a:ext cx="7640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5B001DA-B456-49B1-9EC0-A48EDFAD7DC8}"/>
              </a:ext>
            </a:extLst>
          </p:cNvPr>
          <p:cNvCxnSpPr>
            <a:cxnSpLocks/>
          </p:cNvCxnSpPr>
          <p:nvPr/>
        </p:nvCxnSpPr>
        <p:spPr>
          <a:xfrm flipV="1">
            <a:off x="10698383" y="2660073"/>
            <a:ext cx="0" cy="972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73AC555-8016-45D2-B424-8A0C33D36162}"/>
              </a:ext>
            </a:extLst>
          </p:cNvPr>
          <p:cNvSpPr txBox="1"/>
          <p:nvPr/>
        </p:nvSpPr>
        <p:spPr>
          <a:xfrm>
            <a:off x="10320715" y="2188908"/>
            <a:ext cx="755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HV</a:t>
            </a:r>
            <a:endParaRPr lang="en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A393C6-260F-406B-AF71-3170A8219F64}"/>
              </a:ext>
            </a:extLst>
          </p:cNvPr>
          <p:cNvSpPr txBox="1"/>
          <p:nvPr/>
        </p:nvSpPr>
        <p:spPr>
          <a:xfrm>
            <a:off x="2015365" y="2853913"/>
            <a:ext cx="16257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Sapphire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sample</a:t>
            </a:r>
            <a:endParaRPr lang="en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D4E51B5-8530-4ECB-B9F6-5F136521DA8D}"/>
              </a:ext>
            </a:extLst>
          </p:cNvPr>
          <p:cNvCxnSpPr/>
          <p:nvPr/>
        </p:nvCxnSpPr>
        <p:spPr>
          <a:xfrm>
            <a:off x="3462242" y="3597560"/>
            <a:ext cx="313706" cy="33991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516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pphire-Grade | Material Data | Esco Optics, Inc.">
            <a:extLst>
              <a:ext uri="{FF2B5EF4-FFF2-40B4-BE49-F238E27FC236}">
                <a16:creationId xmlns:a16="http://schemas.microsoft.com/office/drawing/2014/main" id="{F98F6314-57BD-4EC1-A726-36A406119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13" y="1762356"/>
            <a:ext cx="4604781" cy="292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C9E4D5-FC76-47AA-929F-B9F85ED490EE}"/>
              </a:ext>
            </a:extLst>
          </p:cNvPr>
          <p:cNvSpPr txBox="1"/>
          <p:nvPr/>
        </p:nvSpPr>
        <p:spPr>
          <a:xfrm>
            <a:off x="1282535" y="1175657"/>
            <a:ext cx="3849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Sapphire optical transmission</a:t>
            </a:r>
            <a:endParaRPr lang="en-DE" sz="24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C37EF4D-1598-4711-9ABA-E9B6EA71D92D}"/>
              </a:ext>
            </a:extLst>
          </p:cNvPr>
          <p:cNvCxnSpPr/>
          <p:nvPr/>
        </p:nvCxnSpPr>
        <p:spPr>
          <a:xfrm flipV="1">
            <a:off x="1224000" y="4685249"/>
            <a:ext cx="0" cy="1181161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E76E33F-DF4A-478F-838D-BCA768D0BCAC}"/>
              </a:ext>
            </a:extLst>
          </p:cNvPr>
          <p:cNvSpPr txBox="1"/>
          <p:nvPr/>
        </p:nvSpPr>
        <p:spPr>
          <a:xfrm>
            <a:off x="1282535" y="4952664"/>
            <a:ext cx="1847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100 nm – 12.4 eV  soft </a:t>
            </a:r>
            <a:r>
              <a:rPr lang="en-US" dirty="0" err="1"/>
              <a:t>Röntgen</a:t>
            </a:r>
            <a:endParaRPr lang="en-DE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197709-708E-480B-914A-D7FAE530A662}"/>
              </a:ext>
            </a:extLst>
          </p:cNvPr>
          <p:cNvCxnSpPr>
            <a:cxnSpLocks/>
          </p:cNvCxnSpPr>
          <p:nvPr/>
        </p:nvCxnSpPr>
        <p:spPr>
          <a:xfrm>
            <a:off x="1460500" y="3223802"/>
            <a:ext cx="0" cy="76929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A72734B-B1C0-4A09-9351-6EA2E4C2089A}"/>
              </a:ext>
            </a:extLst>
          </p:cNvPr>
          <p:cNvSpPr txBox="1"/>
          <p:nvPr/>
        </p:nvSpPr>
        <p:spPr>
          <a:xfrm rot="16200000">
            <a:off x="777461" y="2433888"/>
            <a:ext cx="1366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9.9 eV – 125 nm</a:t>
            </a:r>
            <a:endParaRPr lang="en-DE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A3ECE6-A9F8-488B-8DF2-BA2E8C26BAFD}"/>
              </a:ext>
            </a:extLst>
          </p:cNvPr>
          <p:cNvSpPr/>
          <p:nvPr/>
        </p:nvSpPr>
        <p:spPr>
          <a:xfrm>
            <a:off x="5567916" y="713992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The optical bandgap is the threshold for photons to be absorbed, while the transport gap is the threshold for creating an electron–hole pair that is </a:t>
            </a:r>
            <a:r>
              <a:rPr lang="en-US" sz="2000" i="1" dirty="0"/>
              <a:t>not</a:t>
            </a:r>
            <a:r>
              <a:rPr lang="en-US" sz="2000" dirty="0"/>
              <a:t> bound together.</a:t>
            </a:r>
            <a:endParaRPr lang="en-DE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A75A93-46A8-4B8A-ADFA-E1A6ABF4EBD6}"/>
              </a:ext>
            </a:extLst>
          </p:cNvPr>
          <p:cNvSpPr txBox="1"/>
          <p:nvPr/>
        </p:nvSpPr>
        <p:spPr>
          <a:xfrm>
            <a:off x="5450282" y="2515916"/>
            <a:ext cx="6436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For sapphire band gap is 9.9 eV, transport and optical bandgaps are similar.</a:t>
            </a:r>
            <a:endParaRPr lang="en-DE" sz="2000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D6F53C1-5966-4C9A-B33C-A6F17CC9F863}"/>
              </a:ext>
            </a:extLst>
          </p:cNvPr>
          <p:cNvGrpSpPr/>
          <p:nvPr/>
        </p:nvGrpSpPr>
        <p:grpSpPr>
          <a:xfrm>
            <a:off x="5711272" y="3005547"/>
            <a:ext cx="6369603" cy="2593448"/>
            <a:chOff x="5711272" y="3005547"/>
            <a:chExt cx="6369603" cy="259344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DDCB12-6D40-46A8-82C9-87F6CB0EA95C}"/>
                </a:ext>
              </a:extLst>
            </p:cNvPr>
            <p:cNvGrpSpPr/>
            <p:nvPr/>
          </p:nvGrpSpPr>
          <p:grpSpPr>
            <a:xfrm>
              <a:off x="5777023" y="3442363"/>
              <a:ext cx="1798158" cy="1662224"/>
              <a:chOff x="5777023" y="3442363"/>
              <a:chExt cx="1798158" cy="1662224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A4F96B8-D5A9-4EA9-B998-8F3D70D027BA}"/>
                  </a:ext>
                </a:extLst>
              </p:cNvPr>
              <p:cNvSpPr/>
              <p:nvPr/>
            </p:nvSpPr>
            <p:spPr>
              <a:xfrm>
                <a:off x="5777023" y="3442363"/>
                <a:ext cx="1633870" cy="552894"/>
              </a:xfrm>
              <a:prstGeom prst="rect">
                <a:avLst/>
              </a:prstGeom>
              <a:solidFill>
                <a:schemeClr val="accent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E0A0F0A-9448-43C1-ADAA-554F86E3C4DC}"/>
                  </a:ext>
                </a:extLst>
              </p:cNvPr>
              <p:cNvSpPr/>
              <p:nvPr/>
            </p:nvSpPr>
            <p:spPr>
              <a:xfrm>
                <a:off x="5777023" y="4551693"/>
                <a:ext cx="1633870" cy="552894"/>
              </a:xfrm>
              <a:prstGeom prst="rect">
                <a:avLst/>
              </a:prstGeom>
              <a:solidFill>
                <a:srgbClr val="00206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97617CB8-0628-48D4-90D2-C2AAC413AE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75181" y="3785985"/>
                <a:ext cx="0" cy="899264"/>
              </a:xfrm>
              <a:prstGeom prst="straightConnector1">
                <a:avLst/>
              </a:prstGeom>
              <a:ln w="2540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DEB5159-E5D3-488B-9DA2-3BFC88728B32}"/>
                </a:ext>
              </a:extLst>
            </p:cNvPr>
            <p:cNvGrpSpPr/>
            <p:nvPr/>
          </p:nvGrpSpPr>
          <p:grpSpPr>
            <a:xfrm>
              <a:off x="7954663" y="3442363"/>
              <a:ext cx="2203739" cy="1662224"/>
              <a:chOff x="7954663" y="3442363"/>
              <a:chExt cx="2203739" cy="1662224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7D62C7F-9D40-4F76-9A22-EE7546207DCD}"/>
                  </a:ext>
                </a:extLst>
              </p:cNvPr>
              <p:cNvSpPr/>
              <p:nvPr/>
            </p:nvSpPr>
            <p:spPr>
              <a:xfrm>
                <a:off x="7954663" y="3442363"/>
                <a:ext cx="1633870" cy="552894"/>
              </a:xfrm>
              <a:prstGeom prst="rect">
                <a:avLst/>
              </a:prstGeom>
              <a:solidFill>
                <a:schemeClr val="accent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8ED489A-3A1E-4F4A-8F5E-051BDE2F310F}"/>
                  </a:ext>
                </a:extLst>
              </p:cNvPr>
              <p:cNvSpPr/>
              <p:nvPr/>
            </p:nvSpPr>
            <p:spPr>
              <a:xfrm>
                <a:off x="7954663" y="4551693"/>
                <a:ext cx="1633870" cy="552894"/>
              </a:xfrm>
              <a:prstGeom prst="rect">
                <a:avLst/>
              </a:prstGeom>
              <a:solidFill>
                <a:srgbClr val="00206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DFE096FF-A2D1-4F32-9615-628F0A3F8F5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631352" y="3780238"/>
                <a:ext cx="0" cy="899264"/>
              </a:xfrm>
              <a:prstGeom prst="straightConnector1">
                <a:avLst/>
              </a:prstGeom>
              <a:ln w="2540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B566A8E5-71D7-47F2-AC7D-CD4EC7DB1D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32952" y="3780238"/>
                <a:ext cx="0" cy="899264"/>
              </a:xfrm>
              <a:prstGeom prst="straightConnector1">
                <a:avLst/>
              </a:prstGeom>
              <a:ln w="2540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EF4D0566-A062-4FA8-8064-B0CCB62DC50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34552" y="3780238"/>
                <a:ext cx="0" cy="899264"/>
              </a:xfrm>
              <a:prstGeom prst="straightConnector1">
                <a:avLst/>
              </a:prstGeom>
              <a:ln w="2540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251DC63A-9428-4FCC-8F07-A656D5583EB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948852" y="3780238"/>
                <a:ext cx="0" cy="899264"/>
              </a:xfrm>
              <a:prstGeom prst="straightConnector1">
                <a:avLst/>
              </a:prstGeom>
              <a:ln w="2540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AC10B716-8F31-483C-9A4C-4346E77BD26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056802" y="3780238"/>
                <a:ext cx="0" cy="899264"/>
              </a:xfrm>
              <a:prstGeom prst="straightConnector1">
                <a:avLst/>
              </a:prstGeom>
              <a:ln w="2540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6631235-5201-4864-BD31-AA44DEDDCE7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58402" y="3780238"/>
                <a:ext cx="0" cy="899264"/>
              </a:xfrm>
              <a:prstGeom prst="straightConnector1">
                <a:avLst/>
              </a:prstGeom>
              <a:ln w="2540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Cloud 17">
                <a:extLst>
                  <a:ext uri="{FF2B5EF4-FFF2-40B4-BE49-F238E27FC236}">
                    <a16:creationId xmlns:a16="http://schemas.microsoft.com/office/drawing/2014/main" id="{27E0123F-73E6-4441-8C5C-36B65CAD3BAC}"/>
                  </a:ext>
                </a:extLst>
              </p:cNvPr>
              <p:cNvSpPr/>
              <p:nvPr/>
            </p:nvSpPr>
            <p:spPr>
              <a:xfrm>
                <a:off x="8483812" y="3702286"/>
                <a:ext cx="618391" cy="207023"/>
              </a:xfrm>
              <a:prstGeom prst="cloud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29" name="Cloud 28">
                <a:extLst>
                  <a:ext uri="{FF2B5EF4-FFF2-40B4-BE49-F238E27FC236}">
                    <a16:creationId xmlns:a16="http://schemas.microsoft.com/office/drawing/2014/main" id="{39703227-3C2C-405A-A910-F61AC694EF0E}"/>
                  </a:ext>
                </a:extLst>
              </p:cNvPr>
              <p:cNvSpPr/>
              <p:nvPr/>
            </p:nvSpPr>
            <p:spPr>
              <a:xfrm>
                <a:off x="8509212" y="4621354"/>
                <a:ext cx="618391" cy="207023"/>
              </a:xfrm>
              <a:prstGeom prst="cloud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2C51BE5-695B-497A-A649-94D84CED5994}"/>
                </a:ext>
              </a:extLst>
            </p:cNvPr>
            <p:cNvGrpSpPr/>
            <p:nvPr/>
          </p:nvGrpSpPr>
          <p:grpSpPr>
            <a:xfrm>
              <a:off x="10447005" y="3005547"/>
              <a:ext cx="1633870" cy="2099040"/>
              <a:chOff x="10447005" y="3005547"/>
              <a:chExt cx="1633870" cy="2099040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9ECD4F1-A304-4FF4-A97B-452D5A8F3EDA}"/>
                  </a:ext>
                </a:extLst>
              </p:cNvPr>
              <p:cNvGrpSpPr/>
              <p:nvPr/>
            </p:nvGrpSpPr>
            <p:grpSpPr>
              <a:xfrm>
                <a:off x="10447005" y="3442363"/>
                <a:ext cx="1633870" cy="1662224"/>
                <a:chOff x="10447005" y="3442363"/>
                <a:chExt cx="1633870" cy="1662224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61ABABA1-516D-4C53-883E-EAFF93FCCC06}"/>
                    </a:ext>
                  </a:extLst>
                </p:cNvPr>
                <p:cNvSpPr/>
                <p:nvPr/>
              </p:nvSpPr>
              <p:spPr>
                <a:xfrm>
                  <a:off x="10447005" y="3442363"/>
                  <a:ext cx="1633870" cy="552894"/>
                </a:xfrm>
                <a:prstGeom prst="rect">
                  <a:avLst/>
                </a:prstGeom>
                <a:solidFill>
                  <a:schemeClr val="accent1">
                    <a:alpha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DE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51AB2D85-8C9E-497D-A008-17BD80EBAFD4}"/>
                    </a:ext>
                  </a:extLst>
                </p:cNvPr>
                <p:cNvSpPr/>
                <p:nvPr/>
              </p:nvSpPr>
              <p:spPr>
                <a:xfrm>
                  <a:off x="10447005" y="4551693"/>
                  <a:ext cx="1633870" cy="552894"/>
                </a:xfrm>
                <a:prstGeom prst="rect">
                  <a:avLst/>
                </a:prstGeom>
                <a:solidFill>
                  <a:srgbClr val="002060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DE"/>
                </a:p>
              </p:txBody>
            </p:sp>
            <p:sp>
              <p:nvSpPr>
                <p:cNvPr id="36" name="Cloud 35">
                  <a:extLst>
                    <a:ext uri="{FF2B5EF4-FFF2-40B4-BE49-F238E27FC236}">
                      <a16:creationId xmlns:a16="http://schemas.microsoft.com/office/drawing/2014/main" id="{0A61E356-ED6E-480F-AFA5-B5F43992D37F}"/>
                    </a:ext>
                  </a:extLst>
                </p:cNvPr>
                <p:cNvSpPr/>
                <p:nvPr/>
              </p:nvSpPr>
              <p:spPr>
                <a:xfrm>
                  <a:off x="10954744" y="3676726"/>
                  <a:ext cx="618391" cy="207023"/>
                </a:xfrm>
                <a:prstGeom prst="cloud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DE"/>
                </a:p>
              </p:txBody>
            </p:sp>
            <p:sp>
              <p:nvSpPr>
                <p:cNvPr id="37" name="Cloud 36">
                  <a:extLst>
                    <a:ext uri="{FF2B5EF4-FFF2-40B4-BE49-F238E27FC236}">
                      <a16:creationId xmlns:a16="http://schemas.microsoft.com/office/drawing/2014/main" id="{F81E40CE-A118-4DEA-A8C7-0B8726EA9E45}"/>
                    </a:ext>
                  </a:extLst>
                </p:cNvPr>
                <p:cNvSpPr/>
                <p:nvPr/>
              </p:nvSpPr>
              <p:spPr>
                <a:xfrm>
                  <a:off x="10968000" y="4621354"/>
                  <a:ext cx="618391" cy="207023"/>
                </a:xfrm>
                <a:prstGeom prst="cloud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DE"/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13CE1456-7F13-4155-B716-A2DA997A343F}"/>
                  </a:ext>
                </a:extLst>
              </p:cNvPr>
              <p:cNvGrpSpPr/>
              <p:nvPr/>
            </p:nvGrpSpPr>
            <p:grpSpPr>
              <a:xfrm>
                <a:off x="10954744" y="3318544"/>
                <a:ext cx="560587" cy="323351"/>
                <a:chOff x="11012548" y="5486400"/>
                <a:chExt cx="560587" cy="323351"/>
              </a:xfrm>
            </p:grpSpPr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5B7EAE99-AFCC-48BD-A90F-608F943BA5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12548" y="5512295"/>
                  <a:ext cx="342396" cy="297456"/>
                </a:xfrm>
                <a:prstGeom prst="straightConnector1">
                  <a:avLst/>
                </a:prstGeom>
                <a:ln w="25400"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Arrow Connector 42">
                  <a:extLst>
                    <a:ext uri="{FF2B5EF4-FFF2-40B4-BE49-F238E27FC236}">
                      <a16:creationId xmlns:a16="http://schemas.microsoft.com/office/drawing/2014/main" id="{78B007E8-A782-4D70-B660-BD567B8AD5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354944" y="5486400"/>
                  <a:ext cx="218191" cy="293353"/>
                </a:xfrm>
                <a:prstGeom prst="straightConnector1">
                  <a:avLst/>
                </a:prstGeom>
                <a:ln w="25400"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E6791C8-7435-440B-9F61-A47C8EF0245F}"/>
                  </a:ext>
                </a:extLst>
              </p:cNvPr>
              <p:cNvSpPr txBox="1"/>
              <p:nvPr/>
            </p:nvSpPr>
            <p:spPr>
              <a:xfrm>
                <a:off x="10615256" y="3005547"/>
                <a:ext cx="12661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Visible light</a:t>
                </a:r>
                <a:endParaRPr lang="en-DE" dirty="0"/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8E7628E-A17A-4544-A81A-D57BD3DE96B2}"/>
                </a:ext>
              </a:extLst>
            </p:cNvPr>
            <p:cNvSpPr txBox="1"/>
            <p:nvPr/>
          </p:nvSpPr>
          <p:spPr>
            <a:xfrm>
              <a:off x="7883503" y="5229663"/>
              <a:ext cx="18698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Intensive </a:t>
              </a:r>
              <a:r>
                <a:rPr lang="en-US" dirty="0" err="1"/>
                <a:t>Röntgen</a:t>
              </a:r>
              <a:endParaRPr lang="en-DE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77A23F1-1D2E-4CD9-9C68-01960FE6459B}"/>
                </a:ext>
              </a:extLst>
            </p:cNvPr>
            <p:cNvSpPr txBox="1"/>
            <p:nvPr/>
          </p:nvSpPr>
          <p:spPr>
            <a:xfrm>
              <a:off x="5777023" y="5229663"/>
              <a:ext cx="17045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Röntgen</a:t>
              </a:r>
              <a:r>
                <a:rPr lang="en-US" dirty="0"/>
                <a:t> photon</a:t>
              </a:r>
              <a:endParaRPr lang="en-DE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3FB20F4-5CA0-46D0-8A1D-B306AF73138D}"/>
                </a:ext>
              </a:extLst>
            </p:cNvPr>
            <p:cNvSpPr txBox="1"/>
            <p:nvPr/>
          </p:nvSpPr>
          <p:spPr>
            <a:xfrm>
              <a:off x="6063269" y="4120333"/>
              <a:ext cx="1001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Bandgap</a:t>
              </a:r>
              <a:endParaRPr lang="en-DE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44F05F2-DEC8-4F44-B937-5BC0F8EA5C34}"/>
                </a:ext>
              </a:extLst>
            </p:cNvPr>
            <p:cNvSpPr txBox="1"/>
            <p:nvPr/>
          </p:nvSpPr>
          <p:spPr>
            <a:xfrm>
              <a:off x="5823981" y="4643474"/>
              <a:ext cx="1446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Valence band</a:t>
              </a:r>
              <a:endParaRPr lang="en-DE" dirty="0"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9EAFECF-F1BB-4BE3-9594-00ED3CEF8E7B}"/>
                </a:ext>
              </a:extLst>
            </p:cNvPr>
            <p:cNvSpPr txBox="1"/>
            <p:nvPr/>
          </p:nvSpPr>
          <p:spPr>
            <a:xfrm>
              <a:off x="5711272" y="3531669"/>
              <a:ext cx="1795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Conduction band</a:t>
              </a:r>
              <a:endParaRPr lang="en-DE" dirty="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9EC8ACDC-2F9A-4065-9413-C3073CD9B6A0}"/>
              </a:ext>
            </a:extLst>
          </p:cNvPr>
          <p:cNvSpPr txBox="1"/>
          <p:nvPr/>
        </p:nvSpPr>
        <p:spPr>
          <a:xfrm>
            <a:off x="1633196" y="5819661"/>
            <a:ext cx="102670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Amount of reflected visible light ~ </a:t>
            </a:r>
            <a:r>
              <a:rPr lang="en-US" sz="2400" dirty="0" err="1"/>
              <a:t>Röntgen</a:t>
            </a:r>
            <a:r>
              <a:rPr lang="en-US" sz="2400" dirty="0"/>
              <a:t> intensity x Lifetime of charge carriers</a:t>
            </a:r>
          </a:p>
          <a:p>
            <a:pPr algn="ctr"/>
            <a:r>
              <a:rPr lang="en-US" sz="2400" dirty="0"/>
              <a:t>Charge collection efficiency (if low) ~ Lifetime of charge carriers</a:t>
            </a:r>
            <a:endParaRPr lang="en-DE" sz="2400" dirty="0"/>
          </a:p>
          <a:p>
            <a:r>
              <a:rPr lang="en-US" dirty="0"/>
              <a:t> </a:t>
            </a:r>
            <a:endParaRPr lang="en-D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E509A2-D5A6-4AE2-99A7-F99ED04D7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88C94-E255-4853-97AB-AB8A34D2B65A}" type="datetime4">
              <a:rPr lang="en-US" smtClean="0"/>
              <a:t>March 19, 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E609C-8FBA-450D-AABF-4BF6BA243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29F39AB-EACF-4CF2-983C-2A58480C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006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BC981CD2-0562-44FC-87F0-C7DE0244E802}"/>
              </a:ext>
            </a:extLst>
          </p:cNvPr>
          <p:cNvGrpSpPr/>
          <p:nvPr/>
        </p:nvGrpSpPr>
        <p:grpSpPr>
          <a:xfrm>
            <a:off x="1825255" y="1009173"/>
            <a:ext cx="9830771" cy="4425391"/>
            <a:chOff x="1825255" y="1009173"/>
            <a:chExt cx="9830771" cy="442539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7FD376E-8074-4E36-95BE-70ACBAB684C3}"/>
                </a:ext>
              </a:extLst>
            </p:cNvPr>
            <p:cNvSpPr/>
            <p:nvPr/>
          </p:nvSpPr>
          <p:spPr>
            <a:xfrm>
              <a:off x="1935125" y="3774558"/>
              <a:ext cx="7963786" cy="350874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B8D75B1-0EDC-414E-BB66-E461CAE58195}"/>
                </a:ext>
              </a:extLst>
            </p:cNvPr>
            <p:cNvSpPr txBox="1"/>
            <p:nvPr/>
          </p:nvSpPr>
          <p:spPr>
            <a:xfrm>
              <a:off x="7833281" y="4125432"/>
              <a:ext cx="2065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Sapphire wafer</a:t>
              </a:r>
              <a:endParaRPr lang="en-DE" sz="2400" dirty="0"/>
            </a:p>
          </p:txBody>
        </p:sp>
        <p:pic>
          <p:nvPicPr>
            <p:cNvPr id="5" name="Graphic 4" descr="Lightbulb and gear">
              <a:extLst>
                <a:ext uri="{FF2B5EF4-FFF2-40B4-BE49-F238E27FC236}">
                  <a16:creationId xmlns:a16="http://schemas.microsoft.com/office/drawing/2014/main" id="{FC12ADF2-703A-41EE-9DD3-3260BCCF1A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10800" y="1451344"/>
              <a:ext cx="914400" cy="914400"/>
            </a:xfrm>
            <a:prstGeom prst="rect">
              <a:avLst/>
            </a:prstGeom>
          </p:spPr>
        </p:pic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3F428CB-29DF-417B-B3C2-0E20D170BB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3442" y="2365744"/>
              <a:ext cx="6921795" cy="1215656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47B3476F-9CD9-4201-A90A-763F147590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54209" y="2518144"/>
              <a:ext cx="3503428" cy="1063256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C5E3B70-74C0-4082-ABC0-84D9F1C6BD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64995" y="2670544"/>
              <a:ext cx="645042" cy="910856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4503FC6-E89B-4B2A-8272-7621567B8F3F}"/>
                </a:ext>
              </a:extLst>
            </p:cNvPr>
            <p:cNvSpPr txBox="1"/>
            <p:nvPr/>
          </p:nvSpPr>
          <p:spPr>
            <a:xfrm>
              <a:off x="9530316" y="1009173"/>
              <a:ext cx="21257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Röntgen</a:t>
              </a:r>
              <a:r>
                <a:rPr lang="en-US" sz="2400" dirty="0"/>
                <a:t> source</a:t>
              </a:r>
              <a:endParaRPr lang="en-DE" sz="2400" dirty="0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40D8D31-3658-4EDD-BB8F-B891EB957A64}"/>
                </a:ext>
              </a:extLst>
            </p:cNvPr>
            <p:cNvCxnSpPr>
              <a:cxnSpLocks/>
            </p:cNvCxnSpPr>
            <p:nvPr/>
          </p:nvCxnSpPr>
          <p:spPr>
            <a:xfrm>
              <a:off x="2186762" y="1866201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E9E5302-E709-4993-B260-F8D1713F271D}"/>
                </a:ext>
              </a:extLst>
            </p:cNvPr>
            <p:cNvCxnSpPr>
              <a:cxnSpLocks/>
            </p:cNvCxnSpPr>
            <p:nvPr/>
          </p:nvCxnSpPr>
          <p:spPr>
            <a:xfrm>
              <a:off x="3551275" y="1866201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2E9160F-2971-4AA1-BDC6-869A34D47ED2}"/>
                </a:ext>
              </a:extLst>
            </p:cNvPr>
            <p:cNvCxnSpPr>
              <a:cxnSpLocks/>
            </p:cNvCxnSpPr>
            <p:nvPr/>
          </p:nvCxnSpPr>
          <p:spPr>
            <a:xfrm>
              <a:off x="4868825" y="1866201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1963569-9B26-48FE-9C7F-9B0084B1EE33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866201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A05D256-31D0-4F92-84B6-58C7514CAF4A}"/>
                </a:ext>
              </a:extLst>
            </p:cNvPr>
            <p:cNvCxnSpPr>
              <a:cxnSpLocks/>
            </p:cNvCxnSpPr>
            <p:nvPr/>
          </p:nvCxnSpPr>
          <p:spPr>
            <a:xfrm>
              <a:off x="2186763" y="4524595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5B98304-9C43-4008-8C06-7063BE8FF866}"/>
                </a:ext>
              </a:extLst>
            </p:cNvPr>
            <p:cNvCxnSpPr>
              <a:cxnSpLocks/>
            </p:cNvCxnSpPr>
            <p:nvPr/>
          </p:nvCxnSpPr>
          <p:spPr>
            <a:xfrm>
              <a:off x="4868824" y="4524595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FD2BCEE-1C2E-4FA1-86C2-771AE71992CE}"/>
                </a:ext>
              </a:extLst>
            </p:cNvPr>
            <p:cNvCxnSpPr>
              <a:cxnSpLocks/>
            </p:cNvCxnSpPr>
            <p:nvPr/>
          </p:nvCxnSpPr>
          <p:spPr>
            <a:xfrm>
              <a:off x="7539813" y="1814181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AE596CF-4C5B-44AB-A84E-BD6CD00D4FA4}"/>
                </a:ext>
              </a:extLst>
            </p:cNvPr>
            <p:cNvCxnSpPr>
              <a:cxnSpLocks/>
            </p:cNvCxnSpPr>
            <p:nvPr/>
          </p:nvCxnSpPr>
          <p:spPr>
            <a:xfrm>
              <a:off x="7539812" y="4476306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25A609B-AFC5-4AFB-9501-5AD816367ED9}"/>
                </a:ext>
              </a:extLst>
            </p:cNvPr>
            <p:cNvCxnSpPr>
              <a:cxnSpLocks/>
            </p:cNvCxnSpPr>
            <p:nvPr/>
          </p:nvCxnSpPr>
          <p:spPr>
            <a:xfrm>
              <a:off x="8983626" y="1531975"/>
              <a:ext cx="1" cy="909969"/>
            </a:xfrm>
            <a:prstGeom prst="straightConnector1">
              <a:avLst/>
            </a:prstGeom>
            <a:ln w="50800">
              <a:solidFill>
                <a:schemeClr val="accent5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7FAC74C-6A19-4219-A67C-93B258A4E6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4106" y="2002208"/>
              <a:ext cx="0" cy="476676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26039498-DB72-455D-B3DA-DEC6B7FAAE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46469" y="2237896"/>
              <a:ext cx="0" cy="476676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0B6C8A99-7A71-46EB-A2C3-755FAFDD1D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4236" y="2237896"/>
              <a:ext cx="0" cy="476676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BF8C677-01F3-45CC-9D18-2A6531C4F2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90478" y="2247474"/>
              <a:ext cx="0" cy="476676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50E476C-E55E-4876-9748-E93119DF924F}"/>
                </a:ext>
              </a:extLst>
            </p:cNvPr>
            <p:cNvSpPr txBox="1"/>
            <p:nvPr/>
          </p:nvSpPr>
          <p:spPr>
            <a:xfrm>
              <a:off x="1825255" y="1271298"/>
              <a:ext cx="186127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Visible light</a:t>
              </a:r>
              <a:endParaRPr lang="en-DE" sz="2800" dirty="0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F3D7AC1-A1BE-4ABB-B433-5F50729460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08106" y="1844509"/>
              <a:ext cx="0" cy="476676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6E67C49-9C7C-44EE-9F5E-9F8B8665D0ED}"/>
                </a:ext>
              </a:extLst>
            </p:cNvPr>
            <p:cNvSpPr txBox="1"/>
            <p:nvPr/>
          </p:nvSpPr>
          <p:spPr>
            <a:xfrm>
              <a:off x="4805680" y="1489726"/>
              <a:ext cx="29075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</a:rPr>
                <a:t>Reflected visible light</a:t>
              </a:r>
              <a:endParaRPr lang="en-DE" sz="2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pic>
        <p:nvPicPr>
          <p:cNvPr id="37" name="Graphic 36" descr="Glasses">
            <a:extLst>
              <a:ext uri="{FF2B5EF4-FFF2-40B4-BE49-F238E27FC236}">
                <a16:creationId xmlns:a16="http://schemas.microsoft.com/office/drawing/2014/main" id="{86A7B324-E1BE-446B-97C1-71FE5E1328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74770" y="684528"/>
            <a:ext cx="914400" cy="9144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506744E-2C8A-4EA0-9590-D3F33C050D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50" y="13434"/>
            <a:ext cx="2952750" cy="1552575"/>
          </a:xfrm>
          <a:prstGeom prst="rect">
            <a:avLst/>
          </a:prstGeom>
        </p:spPr>
      </p:pic>
      <p:pic>
        <p:nvPicPr>
          <p:cNvPr id="41" name="Graphic 40" descr="Blind">
            <a:extLst>
              <a:ext uri="{FF2B5EF4-FFF2-40B4-BE49-F238E27FC236}">
                <a16:creationId xmlns:a16="http://schemas.microsoft.com/office/drawing/2014/main" id="{91126B8A-3156-4F93-BB50-2EF870B60A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02280" y="140496"/>
            <a:ext cx="914400" cy="914400"/>
          </a:xfrm>
          <a:prstGeom prst="rect">
            <a:avLst/>
          </a:prstGeom>
        </p:spPr>
      </p:pic>
      <p:pic>
        <p:nvPicPr>
          <p:cNvPr id="43" name="Graphic 42" descr="Smiling face with no fill">
            <a:extLst>
              <a:ext uri="{FF2B5EF4-FFF2-40B4-BE49-F238E27FC236}">
                <a16:creationId xmlns:a16="http://schemas.microsoft.com/office/drawing/2014/main" id="{F7253F48-CFA5-4328-98E6-FBAC91E5762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2333" y="494950"/>
            <a:ext cx="914400" cy="9144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F407B-3266-47B1-B768-95222598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0ED9-1D5E-4AC4-8089-9E13817CBB91}" type="datetime4">
              <a:rPr lang="en-US" smtClean="0"/>
              <a:t>March 19, 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D940-BC1F-48F2-8301-38274D30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BC1F60D-46A1-4768-A672-61D721E8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711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F21F1D-A2C3-49DB-99DE-C4654D67C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538" y="391123"/>
            <a:ext cx="9239002" cy="6208759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0E4946-EA5F-4CC3-AA78-5A0007FE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85A8-4FA1-4169-A136-59C7019F2705}" type="datetime4">
              <a:rPr lang="en-US" smtClean="0"/>
              <a:t>March 19, 2021</a:t>
            </a:fld>
            <a:endParaRPr lang="en-D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6C27967-CD32-432D-87E8-C1F06BBE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4D8FBE-CB79-472C-9718-5161B187B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30E0-5D63-413E-B4B0-9CDF0D1F3359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5751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2FA6BF5E-A73A-40FD-A688-40B5A8910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r>
              <a:rPr lang="en-US" altLang="en-DE" sz="3200">
                <a:solidFill>
                  <a:srgbClr val="FFFF00"/>
                </a:solidFill>
                <a:latin typeface="Arial Black" panose="020B0A04020102020204" pitchFamily="34" charset="0"/>
              </a:rPr>
              <a:t>Experimental Setup</a:t>
            </a:r>
          </a:p>
        </p:txBody>
      </p:sp>
      <p:grpSp>
        <p:nvGrpSpPr>
          <p:cNvPr id="133632" name="Group 512">
            <a:extLst>
              <a:ext uri="{FF2B5EF4-FFF2-40B4-BE49-F238E27FC236}">
                <a16:creationId xmlns:a16="http://schemas.microsoft.com/office/drawing/2014/main" id="{7BC1B27E-231C-4921-A1A6-7BF6BDAFE36C}"/>
              </a:ext>
            </a:extLst>
          </p:cNvPr>
          <p:cNvGrpSpPr>
            <a:grpSpLocks/>
          </p:cNvGrpSpPr>
          <p:nvPr/>
        </p:nvGrpSpPr>
        <p:grpSpPr bwMode="auto">
          <a:xfrm>
            <a:off x="8167688" y="2514601"/>
            <a:ext cx="1524000" cy="3878263"/>
            <a:chOff x="4185" y="1584"/>
            <a:chExt cx="960" cy="2443"/>
          </a:xfrm>
        </p:grpSpPr>
        <p:grpSp>
          <p:nvGrpSpPr>
            <p:cNvPr id="133581" name="Group 461">
              <a:extLst>
                <a:ext uri="{FF2B5EF4-FFF2-40B4-BE49-F238E27FC236}">
                  <a16:creationId xmlns:a16="http://schemas.microsoft.com/office/drawing/2014/main" id="{2607A82D-F5E7-48DA-9B9B-DC7315190E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6" y="1584"/>
              <a:ext cx="675" cy="2160"/>
              <a:chOff x="3339" y="1344"/>
              <a:chExt cx="675" cy="2160"/>
            </a:xfrm>
          </p:grpSpPr>
          <p:sp>
            <p:nvSpPr>
              <p:cNvPr id="133188" name="Line 68">
                <a:extLst>
                  <a:ext uri="{FF2B5EF4-FFF2-40B4-BE49-F238E27FC236}">
                    <a16:creationId xmlns:a16="http://schemas.microsoft.com/office/drawing/2014/main" id="{F61710FF-9F66-4A74-8ED6-25754283FA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75" y="1386"/>
                <a:ext cx="9" cy="211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189" name="Line 69">
                <a:extLst>
                  <a:ext uri="{FF2B5EF4-FFF2-40B4-BE49-F238E27FC236}">
                    <a16:creationId xmlns:a16="http://schemas.microsoft.com/office/drawing/2014/main" id="{169593FA-7DB8-4DA9-B009-3E916B7072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936" y="1344"/>
                <a:ext cx="78" cy="8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191" name="Line 71">
                <a:extLst>
                  <a:ext uri="{FF2B5EF4-FFF2-40B4-BE49-F238E27FC236}">
                    <a16:creationId xmlns:a16="http://schemas.microsoft.com/office/drawing/2014/main" id="{7DCB043D-8EDD-4CD9-98D7-1940E70B56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9" y="1344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192" name="Line 72">
                <a:extLst>
                  <a:ext uri="{FF2B5EF4-FFF2-40B4-BE49-F238E27FC236}">
                    <a16:creationId xmlns:a16="http://schemas.microsoft.com/office/drawing/2014/main" id="{2969305D-6340-4A1A-B906-A9E11522D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9" y="1392"/>
                <a:ext cx="585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</p:grpSp>
        <p:grpSp>
          <p:nvGrpSpPr>
            <p:cNvPr id="133582" name="Group 462">
              <a:extLst>
                <a:ext uri="{FF2B5EF4-FFF2-40B4-BE49-F238E27FC236}">
                  <a16:creationId xmlns:a16="http://schemas.microsoft.com/office/drawing/2014/main" id="{02F1875D-4A5D-4758-8845-64E61B56A2E0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185" y="3617"/>
              <a:ext cx="960" cy="410"/>
              <a:chOff x="3264" y="3383"/>
              <a:chExt cx="960" cy="410"/>
            </a:xfrm>
          </p:grpSpPr>
          <p:grpSp>
            <p:nvGrpSpPr>
              <p:cNvPr id="133193" name="Group 73">
                <a:extLst>
                  <a:ext uri="{FF2B5EF4-FFF2-40B4-BE49-F238E27FC236}">
                    <a16:creationId xmlns:a16="http://schemas.microsoft.com/office/drawing/2014/main" id="{35945B3A-FB78-40BE-8CD6-728B4F531C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4" y="3504"/>
                <a:ext cx="222" cy="144"/>
                <a:chOff x="3372" y="3648"/>
                <a:chExt cx="402" cy="240"/>
              </a:xfrm>
            </p:grpSpPr>
            <p:sp>
              <p:nvSpPr>
                <p:cNvPr id="133194" name="Rectangle 74">
                  <a:extLst>
                    <a:ext uri="{FF2B5EF4-FFF2-40B4-BE49-F238E27FC236}">
                      <a16:creationId xmlns:a16="http://schemas.microsoft.com/office/drawing/2014/main" id="{6A2FFA98-8D85-48D5-9F37-BB1D073523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56" y="3648"/>
                  <a:ext cx="24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95" name="Rectangle 75">
                  <a:extLst>
                    <a:ext uri="{FF2B5EF4-FFF2-40B4-BE49-F238E27FC236}">
                      <a16:creationId xmlns:a16="http://schemas.microsoft.com/office/drawing/2014/main" id="{EF26A13D-E8FD-4DA6-8FD1-C043CBF815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72" y="3840"/>
                  <a:ext cx="402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grpSp>
            <p:nvGrpSpPr>
              <p:cNvPr id="133196" name="Group 76">
                <a:extLst>
                  <a:ext uri="{FF2B5EF4-FFF2-40B4-BE49-F238E27FC236}">
                    <a16:creationId xmlns:a16="http://schemas.microsoft.com/office/drawing/2014/main" id="{FA1F39B5-9F16-48FE-B4FB-E3C1EED6C4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70" y="3504"/>
                <a:ext cx="222" cy="144"/>
                <a:chOff x="3372" y="3648"/>
                <a:chExt cx="402" cy="240"/>
              </a:xfrm>
            </p:grpSpPr>
            <p:sp>
              <p:nvSpPr>
                <p:cNvPr id="133197" name="Rectangle 77">
                  <a:extLst>
                    <a:ext uri="{FF2B5EF4-FFF2-40B4-BE49-F238E27FC236}">
                      <a16:creationId xmlns:a16="http://schemas.microsoft.com/office/drawing/2014/main" id="{2B756B60-23D0-4DB8-BE80-A8E03A80B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56" y="3648"/>
                  <a:ext cx="24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98" name="Rectangle 78">
                  <a:extLst>
                    <a:ext uri="{FF2B5EF4-FFF2-40B4-BE49-F238E27FC236}">
                      <a16:creationId xmlns:a16="http://schemas.microsoft.com/office/drawing/2014/main" id="{EA0C2C24-3D79-4B2B-91A0-D5C312ECCE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72" y="3840"/>
                  <a:ext cx="402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33201" name="Text Box 81">
                <a:extLst>
                  <a:ext uri="{FF2B5EF4-FFF2-40B4-BE49-F238E27FC236}">
                    <a16:creationId xmlns:a16="http://schemas.microsoft.com/office/drawing/2014/main" id="{E805429A-18D4-4D5E-960A-1DE0977192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90" y="3383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DE" sz="2800">
                    <a:solidFill>
                      <a:srgbClr val="00CC99"/>
                    </a:solidFill>
                    <a:latin typeface="Arial Black" panose="020B0A04020102020204" pitchFamily="34" charset="0"/>
                  </a:rPr>
                  <a:t>-</a:t>
                </a:r>
              </a:p>
            </p:txBody>
          </p:sp>
          <p:grpSp>
            <p:nvGrpSpPr>
              <p:cNvPr id="133580" name="Group 460">
                <a:extLst>
                  <a:ext uri="{FF2B5EF4-FFF2-40B4-BE49-F238E27FC236}">
                    <a16:creationId xmlns:a16="http://schemas.microsoft.com/office/drawing/2014/main" id="{45AE912C-D1D3-48AF-B103-85714AE9BE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9" y="3648"/>
                <a:ext cx="855" cy="145"/>
                <a:chOff x="3369" y="3648"/>
                <a:chExt cx="855" cy="145"/>
              </a:xfrm>
            </p:grpSpPr>
            <p:sp>
              <p:nvSpPr>
                <p:cNvPr id="133154" name="Line 34">
                  <a:extLst>
                    <a:ext uri="{FF2B5EF4-FFF2-40B4-BE49-F238E27FC236}">
                      <a16:creationId xmlns:a16="http://schemas.microsoft.com/office/drawing/2014/main" id="{C8E0BBBB-4F34-41D2-8699-F29C745A71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369" y="3792"/>
                  <a:ext cx="855" cy="1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02" name="Line 82">
                  <a:extLst>
                    <a:ext uri="{FF2B5EF4-FFF2-40B4-BE49-F238E27FC236}">
                      <a16:creationId xmlns:a16="http://schemas.microsoft.com/office/drawing/2014/main" id="{34085EA0-1799-4D80-A5B5-66CC47F9FC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8" y="3648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03" name="Line 83">
                  <a:extLst>
                    <a:ext uri="{FF2B5EF4-FFF2-40B4-BE49-F238E27FC236}">
                      <a16:creationId xmlns:a16="http://schemas.microsoft.com/office/drawing/2014/main" id="{D4AD7E27-57DB-4A32-9AAA-FEB5E18529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84" y="3648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</p:grpSp>
      </p:grpSp>
      <p:grpSp>
        <p:nvGrpSpPr>
          <p:cNvPr id="133586" name="Group 466">
            <a:extLst>
              <a:ext uri="{FF2B5EF4-FFF2-40B4-BE49-F238E27FC236}">
                <a16:creationId xmlns:a16="http://schemas.microsoft.com/office/drawing/2014/main" id="{305D3835-9417-4A63-9D93-2AC4398CB074}"/>
              </a:ext>
            </a:extLst>
          </p:cNvPr>
          <p:cNvGrpSpPr>
            <a:grpSpLocks/>
          </p:cNvGrpSpPr>
          <p:nvPr/>
        </p:nvGrpSpPr>
        <p:grpSpPr bwMode="auto">
          <a:xfrm>
            <a:off x="4814888" y="1876426"/>
            <a:ext cx="5391150" cy="4067175"/>
            <a:chOff x="1641" y="1146"/>
            <a:chExt cx="3396" cy="2562"/>
          </a:xfrm>
        </p:grpSpPr>
        <p:sp>
          <p:nvSpPr>
            <p:cNvPr id="133123" name="Arc 3">
              <a:extLst>
                <a:ext uri="{FF2B5EF4-FFF2-40B4-BE49-F238E27FC236}">
                  <a16:creationId xmlns:a16="http://schemas.microsoft.com/office/drawing/2014/main" id="{B8E32B85-4A4A-48DC-B608-8D6070ED3B4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827" y="1761"/>
              <a:ext cx="583" cy="535"/>
            </a:xfrm>
            <a:custGeom>
              <a:avLst/>
              <a:gdLst>
                <a:gd name="G0" fmla="+- 0 0 0"/>
                <a:gd name="G1" fmla="+- 21102 0 0"/>
                <a:gd name="G2" fmla="+- 21600 0 0"/>
                <a:gd name="T0" fmla="*/ 4613 w 20896"/>
                <a:gd name="T1" fmla="*/ 0 h 21102"/>
                <a:gd name="T2" fmla="*/ 20896 w 20896"/>
                <a:gd name="T3" fmla="*/ 15632 h 21102"/>
                <a:gd name="T4" fmla="*/ 0 w 20896"/>
                <a:gd name="T5" fmla="*/ 21102 h 2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96" h="21102" fill="none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</a:path>
                <a:path w="20896" h="21102" stroke="0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  <a:lnTo>
                    <a:pt x="0" y="21102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24" name="Arc 4">
              <a:extLst>
                <a:ext uri="{FF2B5EF4-FFF2-40B4-BE49-F238E27FC236}">
                  <a16:creationId xmlns:a16="http://schemas.microsoft.com/office/drawing/2014/main" id="{9501C640-1420-4292-B6A0-DD4515555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0" y="1761"/>
              <a:ext cx="583" cy="535"/>
            </a:xfrm>
            <a:custGeom>
              <a:avLst/>
              <a:gdLst>
                <a:gd name="G0" fmla="+- 0 0 0"/>
                <a:gd name="G1" fmla="+- 21102 0 0"/>
                <a:gd name="G2" fmla="+- 21600 0 0"/>
                <a:gd name="T0" fmla="*/ 4613 w 20896"/>
                <a:gd name="T1" fmla="*/ 0 h 21102"/>
                <a:gd name="T2" fmla="*/ 20896 w 20896"/>
                <a:gd name="T3" fmla="*/ 15632 h 21102"/>
                <a:gd name="T4" fmla="*/ 0 w 20896"/>
                <a:gd name="T5" fmla="*/ 21102 h 2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96" h="21102" fill="none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</a:path>
                <a:path w="20896" h="21102" stroke="0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  <a:lnTo>
                    <a:pt x="0" y="21102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25" name="Line 5">
              <a:extLst>
                <a:ext uri="{FF2B5EF4-FFF2-40B4-BE49-F238E27FC236}">
                  <a16:creationId xmlns:a16="http://schemas.microsoft.com/office/drawing/2014/main" id="{4B54BBB1-1367-4E0F-81DA-0982B6568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4" y="2122"/>
              <a:ext cx="426" cy="81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26" name="Line 6">
              <a:extLst>
                <a:ext uri="{FF2B5EF4-FFF2-40B4-BE49-F238E27FC236}">
                  <a16:creationId xmlns:a16="http://schemas.microsoft.com/office/drawing/2014/main" id="{F33FE5C6-901C-4C66-91E0-4380B01208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" y="2124"/>
              <a:ext cx="139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27" name="Line 7">
              <a:extLst>
                <a:ext uri="{FF2B5EF4-FFF2-40B4-BE49-F238E27FC236}">
                  <a16:creationId xmlns:a16="http://schemas.microsoft.com/office/drawing/2014/main" id="{90D2AF7E-AEF0-4387-BDEA-2F71570B8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3" y="2940"/>
              <a:ext cx="139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28" name="Line 8">
              <a:extLst>
                <a:ext uri="{FF2B5EF4-FFF2-40B4-BE49-F238E27FC236}">
                  <a16:creationId xmlns:a16="http://schemas.microsoft.com/office/drawing/2014/main" id="{AE0548EA-DE45-4233-A666-866520D40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41" y="1791"/>
              <a:ext cx="379" cy="15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29" name="Line 9">
              <a:extLst>
                <a:ext uri="{FF2B5EF4-FFF2-40B4-BE49-F238E27FC236}">
                  <a16:creationId xmlns:a16="http://schemas.microsoft.com/office/drawing/2014/main" id="{AC598E95-A0F4-4F7B-99BC-33619DF54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6" y="3283"/>
              <a:ext cx="62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30" name="Line 10">
              <a:extLst>
                <a:ext uri="{FF2B5EF4-FFF2-40B4-BE49-F238E27FC236}">
                  <a16:creationId xmlns:a16="http://schemas.microsoft.com/office/drawing/2014/main" id="{FD892A8D-BA32-4D29-8F85-1BEA791200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5" y="1788"/>
              <a:ext cx="62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31" name="Line 11">
              <a:extLst>
                <a:ext uri="{FF2B5EF4-FFF2-40B4-BE49-F238E27FC236}">
                  <a16:creationId xmlns:a16="http://schemas.microsoft.com/office/drawing/2014/main" id="{59C4E9FB-ECF5-465F-ABA1-49B82FE2C0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9" y="1791"/>
              <a:ext cx="165" cy="71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32" name="Line 12">
              <a:extLst>
                <a:ext uri="{FF2B5EF4-FFF2-40B4-BE49-F238E27FC236}">
                  <a16:creationId xmlns:a16="http://schemas.microsoft.com/office/drawing/2014/main" id="{315BBF4F-F8E9-4377-BB1C-48F879FFBB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4" y="2117"/>
              <a:ext cx="186" cy="39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33" name="Line 13">
              <a:extLst>
                <a:ext uri="{FF2B5EF4-FFF2-40B4-BE49-F238E27FC236}">
                  <a16:creationId xmlns:a16="http://schemas.microsoft.com/office/drawing/2014/main" id="{11680985-23E8-4C5D-BC45-2A5FF7A388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59" y="2542"/>
              <a:ext cx="175" cy="74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34" name="Line 14">
              <a:extLst>
                <a:ext uri="{FF2B5EF4-FFF2-40B4-BE49-F238E27FC236}">
                  <a16:creationId xmlns:a16="http://schemas.microsoft.com/office/drawing/2014/main" id="{FFAA5701-2D3A-40B1-91C8-A576033122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8" y="2548"/>
              <a:ext cx="204" cy="39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35" name="Rectangle 15">
              <a:extLst>
                <a:ext uri="{FF2B5EF4-FFF2-40B4-BE49-F238E27FC236}">
                  <a16:creationId xmlns:a16="http://schemas.microsoft.com/office/drawing/2014/main" id="{9E162E5E-9532-47B3-8E5A-6F1947830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2502"/>
              <a:ext cx="178" cy="45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36" name="Rectangle 16">
              <a:extLst>
                <a:ext uri="{FF2B5EF4-FFF2-40B4-BE49-F238E27FC236}">
                  <a16:creationId xmlns:a16="http://schemas.microsoft.com/office/drawing/2014/main" id="{6F6CE684-F902-4B8B-B19D-81F08DE8D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1" y="2487"/>
              <a:ext cx="179" cy="49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63" name="Arc 43">
              <a:extLst>
                <a:ext uri="{FF2B5EF4-FFF2-40B4-BE49-F238E27FC236}">
                  <a16:creationId xmlns:a16="http://schemas.microsoft.com/office/drawing/2014/main" id="{4779CBEA-A479-4C7A-8B4C-0B4637577BBC}"/>
                </a:ext>
              </a:extLst>
            </p:cNvPr>
            <p:cNvSpPr>
              <a:spLocks/>
            </p:cNvSpPr>
            <p:nvPr/>
          </p:nvSpPr>
          <p:spPr bwMode="auto">
            <a:xfrm rot="15763640" flipH="1">
              <a:off x="1811" y="2763"/>
              <a:ext cx="583" cy="535"/>
            </a:xfrm>
            <a:custGeom>
              <a:avLst/>
              <a:gdLst>
                <a:gd name="G0" fmla="+- 0 0 0"/>
                <a:gd name="G1" fmla="+- 21102 0 0"/>
                <a:gd name="G2" fmla="+- 21600 0 0"/>
                <a:gd name="T0" fmla="*/ 4613 w 20896"/>
                <a:gd name="T1" fmla="*/ 0 h 21102"/>
                <a:gd name="T2" fmla="*/ 20896 w 20896"/>
                <a:gd name="T3" fmla="*/ 15632 h 21102"/>
                <a:gd name="T4" fmla="*/ 0 w 20896"/>
                <a:gd name="T5" fmla="*/ 21102 h 2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96" h="21102" fill="none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</a:path>
                <a:path w="20896" h="21102" stroke="0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  <a:lnTo>
                    <a:pt x="0" y="21102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64" name="Arc 44">
              <a:extLst>
                <a:ext uri="{FF2B5EF4-FFF2-40B4-BE49-F238E27FC236}">
                  <a16:creationId xmlns:a16="http://schemas.microsoft.com/office/drawing/2014/main" id="{C5F82DC0-C383-47C6-BC2C-3103FB86A1E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702" y="2761"/>
              <a:ext cx="583" cy="536"/>
            </a:xfrm>
            <a:custGeom>
              <a:avLst/>
              <a:gdLst>
                <a:gd name="G0" fmla="+- 0 0 0"/>
                <a:gd name="G1" fmla="+- 21102 0 0"/>
                <a:gd name="G2" fmla="+- 21600 0 0"/>
                <a:gd name="T0" fmla="*/ 4613 w 20896"/>
                <a:gd name="T1" fmla="*/ 0 h 21102"/>
                <a:gd name="T2" fmla="*/ 20896 w 20896"/>
                <a:gd name="T3" fmla="*/ 15632 h 21102"/>
                <a:gd name="T4" fmla="*/ 0 w 20896"/>
                <a:gd name="T5" fmla="*/ 21102 h 2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96" h="21102" fill="none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</a:path>
                <a:path w="20896" h="21102" stroke="0" extrusionOk="0">
                  <a:moveTo>
                    <a:pt x="4612" y="0"/>
                  </a:moveTo>
                  <a:cubicBezTo>
                    <a:pt x="12547" y="1734"/>
                    <a:pt x="18839" y="7774"/>
                    <a:pt x="20895" y="15632"/>
                  </a:cubicBezTo>
                  <a:lnTo>
                    <a:pt x="0" y="21102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65" name="Line 45">
              <a:extLst>
                <a:ext uri="{FF2B5EF4-FFF2-40B4-BE49-F238E27FC236}">
                  <a16:creationId xmlns:a16="http://schemas.microsoft.com/office/drawing/2014/main" id="{D487005B-1575-4A94-B70F-71944E9FE6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4" y="2727"/>
              <a:ext cx="0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66" name="Line 46">
              <a:extLst>
                <a:ext uri="{FF2B5EF4-FFF2-40B4-BE49-F238E27FC236}">
                  <a16:creationId xmlns:a16="http://schemas.microsoft.com/office/drawing/2014/main" id="{489EFA0C-1863-468F-956B-EB2CACBDEE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3" y="2019"/>
              <a:ext cx="0" cy="100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67" name="Line 47">
              <a:extLst>
                <a:ext uri="{FF2B5EF4-FFF2-40B4-BE49-F238E27FC236}">
                  <a16:creationId xmlns:a16="http://schemas.microsoft.com/office/drawing/2014/main" id="{698EA106-B696-4784-AB51-E83672254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3" y="2028"/>
              <a:ext cx="0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68" name="Line 48">
              <a:extLst>
                <a:ext uri="{FF2B5EF4-FFF2-40B4-BE49-F238E27FC236}">
                  <a16:creationId xmlns:a16="http://schemas.microsoft.com/office/drawing/2014/main" id="{4F6B00F9-714A-4E85-A479-E64520E5C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46" y="1260"/>
              <a:ext cx="0" cy="124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69" name="Line 49">
              <a:extLst>
                <a:ext uri="{FF2B5EF4-FFF2-40B4-BE49-F238E27FC236}">
                  <a16:creationId xmlns:a16="http://schemas.microsoft.com/office/drawing/2014/main" id="{526A93EA-44B1-4983-A5D0-71FD83139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1260"/>
              <a:ext cx="302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133171" name="Group 51">
              <a:extLst>
                <a:ext uri="{FF2B5EF4-FFF2-40B4-BE49-F238E27FC236}">
                  <a16:creationId xmlns:a16="http://schemas.microsoft.com/office/drawing/2014/main" id="{2F3192A0-33E6-4D38-AF98-CE66E83832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0" y="1146"/>
              <a:ext cx="477" cy="329"/>
              <a:chOff x="4515" y="1187"/>
              <a:chExt cx="477" cy="329"/>
            </a:xfrm>
          </p:grpSpPr>
          <p:sp>
            <p:nvSpPr>
              <p:cNvPr id="133172" name="Rectangle 52">
                <a:extLst>
                  <a:ext uri="{FF2B5EF4-FFF2-40B4-BE49-F238E27FC236}">
                    <a16:creationId xmlns:a16="http://schemas.microsoft.com/office/drawing/2014/main" id="{49A7F39B-8750-43B1-972A-65F68E91C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515" y="1187"/>
                <a:ext cx="477" cy="329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grpSp>
            <p:nvGrpSpPr>
              <p:cNvPr id="133173" name="Group 53">
                <a:extLst>
                  <a:ext uri="{FF2B5EF4-FFF2-40B4-BE49-F238E27FC236}">
                    <a16:creationId xmlns:a16="http://schemas.microsoft.com/office/drawing/2014/main" id="{D75FF8B6-F44B-49AA-86C0-9FD6FC448B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585" y="1249"/>
                <a:ext cx="104" cy="204"/>
                <a:chOff x="1152" y="178"/>
                <a:chExt cx="134" cy="268"/>
              </a:xfrm>
            </p:grpSpPr>
            <p:sp>
              <p:nvSpPr>
                <p:cNvPr id="133174" name="AutoShape 54">
                  <a:extLst>
                    <a:ext uri="{FF2B5EF4-FFF2-40B4-BE49-F238E27FC236}">
                      <a16:creationId xmlns:a16="http://schemas.microsoft.com/office/drawing/2014/main" id="{9015446D-4B23-40C0-8C71-033792689D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52" y="312"/>
                  <a:ext cx="134" cy="134"/>
                </a:xfrm>
                <a:prstGeom prst="rtTriangle">
                  <a:avLst/>
                </a:prstGeom>
                <a:solidFill>
                  <a:schemeClr val="bg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75" name="AutoShape 55">
                  <a:extLst>
                    <a:ext uri="{FF2B5EF4-FFF2-40B4-BE49-F238E27FC236}">
                      <a16:creationId xmlns:a16="http://schemas.microsoft.com/office/drawing/2014/main" id="{C8405F3A-E54A-47D0-B4AF-21F960BBC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1152" y="178"/>
                  <a:ext cx="134" cy="134"/>
                </a:xfrm>
                <a:prstGeom prst="rtTriangle">
                  <a:avLst/>
                </a:prstGeom>
                <a:solidFill>
                  <a:schemeClr val="bg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33176" name="Line 56">
                <a:extLst>
                  <a:ext uri="{FF2B5EF4-FFF2-40B4-BE49-F238E27FC236}">
                    <a16:creationId xmlns:a16="http://schemas.microsoft.com/office/drawing/2014/main" id="{F882EFEB-2EF1-4AFA-A820-4E50ACD45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36" y="1352"/>
                <a:ext cx="20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33177" name="Line 57">
              <a:extLst>
                <a:ext uri="{FF2B5EF4-FFF2-40B4-BE49-F238E27FC236}">
                  <a16:creationId xmlns:a16="http://schemas.microsoft.com/office/drawing/2014/main" id="{0C52970B-518F-4C50-A0BF-0B5F65170F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1" y="1260"/>
              <a:ext cx="0" cy="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78" name="Line 58">
              <a:extLst>
                <a:ext uri="{FF2B5EF4-FFF2-40B4-BE49-F238E27FC236}">
                  <a16:creationId xmlns:a16="http://schemas.microsoft.com/office/drawing/2014/main" id="{340DF95F-C949-4995-8760-F6FD795E5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93" y="1356"/>
              <a:ext cx="6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179" name="Line 59">
              <a:extLst>
                <a:ext uri="{FF2B5EF4-FFF2-40B4-BE49-F238E27FC236}">
                  <a16:creationId xmlns:a16="http://schemas.microsoft.com/office/drawing/2014/main" id="{0EB34087-DFB6-4937-ADCF-0386CDC19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1" y="1356"/>
              <a:ext cx="0" cy="235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133180" name="Group 60">
              <a:extLst>
                <a:ext uri="{FF2B5EF4-FFF2-40B4-BE49-F238E27FC236}">
                  <a16:creationId xmlns:a16="http://schemas.microsoft.com/office/drawing/2014/main" id="{234DDE62-101A-436A-95A7-8DBAA6F7294B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876" y="2748"/>
              <a:ext cx="288" cy="48"/>
              <a:chOff x="912" y="3696"/>
              <a:chExt cx="240" cy="96"/>
            </a:xfrm>
          </p:grpSpPr>
          <p:sp>
            <p:nvSpPr>
              <p:cNvPr id="133181" name="Rectangle 61">
                <a:extLst>
                  <a:ext uri="{FF2B5EF4-FFF2-40B4-BE49-F238E27FC236}">
                    <a16:creationId xmlns:a16="http://schemas.microsoft.com/office/drawing/2014/main" id="{C3F74F4F-2B74-4DEC-B991-C4AC7C7980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3696"/>
                <a:ext cx="240" cy="96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182" name="Line 62">
                <a:extLst>
                  <a:ext uri="{FF2B5EF4-FFF2-40B4-BE49-F238E27FC236}">
                    <a16:creationId xmlns:a16="http://schemas.microsoft.com/office/drawing/2014/main" id="{23A27D26-F0D3-458F-99A2-FCC070898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2" y="3696"/>
                <a:ext cx="240" cy="9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</p:grpSp>
        <p:grpSp>
          <p:nvGrpSpPr>
            <p:cNvPr id="133183" name="Group 63">
              <a:extLst>
                <a:ext uri="{FF2B5EF4-FFF2-40B4-BE49-F238E27FC236}">
                  <a16:creationId xmlns:a16="http://schemas.microsoft.com/office/drawing/2014/main" id="{0C9E1FB3-6A48-4414-A356-E2274E3F5D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70" y="1653"/>
              <a:ext cx="288" cy="48"/>
              <a:chOff x="912" y="3696"/>
              <a:chExt cx="240" cy="96"/>
            </a:xfrm>
          </p:grpSpPr>
          <p:sp>
            <p:nvSpPr>
              <p:cNvPr id="133184" name="Rectangle 64">
                <a:extLst>
                  <a:ext uri="{FF2B5EF4-FFF2-40B4-BE49-F238E27FC236}">
                    <a16:creationId xmlns:a16="http://schemas.microsoft.com/office/drawing/2014/main" id="{A644F404-3552-464E-AFEF-0CEE13F6F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3696"/>
                <a:ext cx="240" cy="96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185" name="Line 65">
                <a:extLst>
                  <a:ext uri="{FF2B5EF4-FFF2-40B4-BE49-F238E27FC236}">
                    <a16:creationId xmlns:a16="http://schemas.microsoft.com/office/drawing/2014/main" id="{939F46E3-7EED-4828-B480-E4D49971A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2" y="3696"/>
                <a:ext cx="240" cy="9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33186" name="Line 66">
              <a:extLst>
                <a:ext uri="{FF2B5EF4-FFF2-40B4-BE49-F238E27FC236}">
                  <a16:creationId xmlns:a16="http://schemas.microsoft.com/office/drawing/2014/main" id="{55C82B47-B8D0-46C2-B857-65BA8A023D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5" y="1308"/>
              <a:ext cx="96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200" name="Line 80">
              <a:extLst>
                <a:ext uri="{FF2B5EF4-FFF2-40B4-BE49-F238E27FC236}">
                  <a16:creationId xmlns:a16="http://schemas.microsoft.com/office/drawing/2014/main" id="{6079BC92-79EF-40FB-963D-BF415725FD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5" y="1221"/>
              <a:ext cx="96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133207" name="Picture 87">
              <a:extLst>
                <a:ext uri="{FF2B5EF4-FFF2-40B4-BE49-F238E27FC236}">
                  <a16:creationId xmlns:a16="http://schemas.microsoft.com/office/drawing/2014/main" id="{9603896D-FD6E-4FF4-8AA6-91B9D70FD21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4" y="1821"/>
              <a:ext cx="361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3579" name="Group 459">
              <a:extLst>
                <a:ext uri="{FF2B5EF4-FFF2-40B4-BE49-F238E27FC236}">
                  <a16:creationId xmlns:a16="http://schemas.microsoft.com/office/drawing/2014/main" id="{AA0D7666-9E93-4FF1-B62B-42976D054C0C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381" y="3009"/>
              <a:ext cx="296" cy="235"/>
              <a:chOff x="1766" y="3749"/>
              <a:chExt cx="296" cy="235"/>
            </a:xfrm>
          </p:grpSpPr>
          <p:grpSp>
            <p:nvGrpSpPr>
              <p:cNvPr id="133409" name="Group 289">
                <a:extLst>
                  <a:ext uri="{FF2B5EF4-FFF2-40B4-BE49-F238E27FC236}">
                    <a16:creationId xmlns:a16="http://schemas.microsoft.com/office/drawing/2014/main" id="{2ADD5368-EA5A-49F8-AB43-2F31309AFE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66" y="3749"/>
                <a:ext cx="159" cy="235"/>
                <a:chOff x="1766" y="2778"/>
                <a:chExt cx="159" cy="235"/>
              </a:xfrm>
            </p:grpSpPr>
            <p:sp>
              <p:nvSpPr>
                <p:cNvPr id="133209" name="Line 89">
                  <a:extLst>
                    <a:ext uri="{FF2B5EF4-FFF2-40B4-BE49-F238E27FC236}">
                      <a16:creationId xmlns:a16="http://schemas.microsoft.com/office/drawing/2014/main" id="{6945DF18-168F-4F64-AF12-A04797D0F2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6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0" name="Line 90">
                  <a:extLst>
                    <a:ext uri="{FF2B5EF4-FFF2-40B4-BE49-F238E27FC236}">
                      <a16:creationId xmlns:a16="http://schemas.microsoft.com/office/drawing/2014/main" id="{FFEAA040-38CA-4045-9801-925BF5C50C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7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1" name="Line 91">
                  <a:extLst>
                    <a:ext uri="{FF2B5EF4-FFF2-40B4-BE49-F238E27FC236}">
                      <a16:creationId xmlns:a16="http://schemas.microsoft.com/office/drawing/2014/main" id="{3EB7E41E-DAD4-4ACF-BA07-F39CBE7B3B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8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2" name="Line 92">
                  <a:extLst>
                    <a:ext uri="{FF2B5EF4-FFF2-40B4-BE49-F238E27FC236}">
                      <a16:creationId xmlns:a16="http://schemas.microsoft.com/office/drawing/2014/main" id="{1B287B26-790F-48FE-961A-4D35A86A1A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9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3" name="Line 93">
                  <a:extLst>
                    <a:ext uri="{FF2B5EF4-FFF2-40B4-BE49-F238E27FC236}">
                      <a16:creationId xmlns:a16="http://schemas.microsoft.com/office/drawing/2014/main" id="{5622EB7E-5FF9-46EE-9125-9736D0D43F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0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4" name="Line 94">
                  <a:extLst>
                    <a:ext uri="{FF2B5EF4-FFF2-40B4-BE49-F238E27FC236}">
                      <a16:creationId xmlns:a16="http://schemas.microsoft.com/office/drawing/2014/main" id="{1F0B498B-84CC-4D1B-BB59-62213F0041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1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5" name="Line 95">
                  <a:extLst>
                    <a:ext uri="{FF2B5EF4-FFF2-40B4-BE49-F238E27FC236}">
                      <a16:creationId xmlns:a16="http://schemas.microsoft.com/office/drawing/2014/main" id="{2C8B2DFE-47A6-48C2-AA50-ACC1881930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2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6" name="Line 96">
                  <a:extLst>
                    <a:ext uri="{FF2B5EF4-FFF2-40B4-BE49-F238E27FC236}">
                      <a16:creationId xmlns:a16="http://schemas.microsoft.com/office/drawing/2014/main" id="{A2CF6BD5-72E3-4F95-92B5-3AC7584F32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3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7" name="Line 97">
                  <a:extLst>
                    <a:ext uri="{FF2B5EF4-FFF2-40B4-BE49-F238E27FC236}">
                      <a16:creationId xmlns:a16="http://schemas.microsoft.com/office/drawing/2014/main" id="{44187E74-021B-42DA-B273-04F8A34E85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4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8" name="Line 98">
                  <a:extLst>
                    <a:ext uri="{FF2B5EF4-FFF2-40B4-BE49-F238E27FC236}">
                      <a16:creationId xmlns:a16="http://schemas.microsoft.com/office/drawing/2014/main" id="{2EB143F3-BF1C-46E3-B7B8-9691D5B31E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5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19" name="Line 99">
                  <a:extLst>
                    <a:ext uri="{FF2B5EF4-FFF2-40B4-BE49-F238E27FC236}">
                      <a16:creationId xmlns:a16="http://schemas.microsoft.com/office/drawing/2014/main" id="{CACA057D-05A0-4413-B453-0ADAF085FD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6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0" name="Line 100">
                  <a:extLst>
                    <a:ext uri="{FF2B5EF4-FFF2-40B4-BE49-F238E27FC236}">
                      <a16:creationId xmlns:a16="http://schemas.microsoft.com/office/drawing/2014/main" id="{62CE753D-393D-4329-BED8-8A550E5585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6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1" name="Line 101">
                  <a:extLst>
                    <a:ext uri="{FF2B5EF4-FFF2-40B4-BE49-F238E27FC236}">
                      <a16:creationId xmlns:a16="http://schemas.microsoft.com/office/drawing/2014/main" id="{63B64986-B3F7-43DD-9773-5C49F400E5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7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2" name="Line 102">
                  <a:extLst>
                    <a:ext uri="{FF2B5EF4-FFF2-40B4-BE49-F238E27FC236}">
                      <a16:creationId xmlns:a16="http://schemas.microsoft.com/office/drawing/2014/main" id="{70FC7C7B-DBFD-4A9B-BCD7-C41769172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8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3" name="Line 103">
                  <a:extLst>
                    <a:ext uri="{FF2B5EF4-FFF2-40B4-BE49-F238E27FC236}">
                      <a16:creationId xmlns:a16="http://schemas.microsoft.com/office/drawing/2014/main" id="{690A351A-70B4-4EC8-AF41-B6C058609E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9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4" name="Line 104">
                  <a:extLst>
                    <a:ext uri="{FF2B5EF4-FFF2-40B4-BE49-F238E27FC236}">
                      <a16:creationId xmlns:a16="http://schemas.microsoft.com/office/drawing/2014/main" id="{1C4827A2-6A25-4989-BD08-55861EEE5E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0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5" name="Line 105">
                  <a:extLst>
                    <a:ext uri="{FF2B5EF4-FFF2-40B4-BE49-F238E27FC236}">
                      <a16:creationId xmlns:a16="http://schemas.microsoft.com/office/drawing/2014/main" id="{352A7825-3670-4284-93C8-7E6BE61E26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1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6" name="Line 106">
                  <a:extLst>
                    <a:ext uri="{FF2B5EF4-FFF2-40B4-BE49-F238E27FC236}">
                      <a16:creationId xmlns:a16="http://schemas.microsoft.com/office/drawing/2014/main" id="{02403751-BC0A-43A3-AEF4-3C926B6619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2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7" name="Line 107">
                  <a:extLst>
                    <a:ext uri="{FF2B5EF4-FFF2-40B4-BE49-F238E27FC236}">
                      <a16:creationId xmlns:a16="http://schemas.microsoft.com/office/drawing/2014/main" id="{8D0A44C6-C5A3-48FE-9D64-77B283D9AE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3" y="294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8" name="Line 108">
                  <a:extLst>
                    <a:ext uri="{FF2B5EF4-FFF2-40B4-BE49-F238E27FC236}">
                      <a16:creationId xmlns:a16="http://schemas.microsoft.com/office/drawing/2014/main" id="{5EEC9704-1A65-4830-B128-4C0395458D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4" y="2940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29" name="Line 109">
                  <a:extLst>
                    <a:ext uri="{FF2B5EF4-FFF2-40B4-BE49-F238E27FC236}">
                      <a16:creationId xmlns:a16="http://schemas.microsoft.com/office/drawing/2014/main" id="{37458DB1-FE63-45C8-B4B9-FE0B3AB89F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4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0" name="Line 110">
                  <a:extLst>
                    <a:ext uri="{FF2B5EF4-FFF2-40B4-BE49-F238E27FC236}">
                      <a16:creationId xmlns:a16="http://schemas.microsoft.com/office/drawing/2014/main" id="{507FF3F2-8C1A-4817-B203-9ADC49C3AD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5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1" name="Line 111">
                  <a:extLst>
                    <a:ext uri="{FF2B5EF4-FFF2-40B4-BE49-F238E27FC236}">
                      <a16:creationId xmlns:a16="http://schemas.microsoft.com/office/drawing/2014/main" id="{C7535AAD-C267-45B4-A72F-F3A68E703E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6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2" name="Line 112">
                  <a:extLst>
                    <a:ext uri="{FF2B5EF4-FFF2-40B4-BE49-F238E27FC236}">
                      <a16:creationId xmlns:a16="http://schemas.microsoft.com/office/drawing/2014/main" id="{8EE58B2C-86AD-4490-A455-E02CCAA715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6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3" name="Line 113">
                  <a:extLst>
                    <a:ext uri="{FF2B5EF4-FFF2-40B4-BE49-F238E27FC236}">
                      <a16:creationId xmlns:a16="http://schemas.microsoft.com/office/drawing/2014/main" id="{4FD9971E-DD70-4B5B-A22B-373F04F03A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7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4" name="Line 114">
                  <a:extLst>
                    <a:ext uri="{FF2B5EF4-FFF2-40B4-BE49-F238E27FC236}">
                      <a16:creationId xmlns:a16="http://schemas.microsoft.com/office/drawing/2014/main" id="{32FC908C-C88F-4798-B789-80B18C6589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8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5" name="Line 115">
                  <a:extLst>
                    <a:ext uri="{FF2B5EF4-FFF2-40B4-BE49-F238E27FC236}">
                      <a16:creationId xmlns:a16="http://schemas.microsoft.com/office/drawing/2014/main" id="{44C029A2-35C7-4DCB-BF17-9085CAF32B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9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6" name="Line 116">
                  <a:extLst>
                    <a:ext uri="{FF2B5EF4-FFF2-40B4-BE49-F238E27FC236}">
                      <a16:creationId xmlns:a16="http://schemas.microsoft.com/office/drawing/2014/main" id="{D776644A-50B4-4548-AFD9-EA8D5CBACE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0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7" name="Line 117">
                  <a:extLst>
                    <a:ext uri="{FF2B5EF4-FFF2-40B4-BE49-F238E27FC236}">
                      <a16:creationId xmlns:a16="http://schemas.microsoft.com/office/drawing/2014/main" id="{0B8D9EE8-317B-4B28-A83D-42A47258D0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8" name="Line 118">
                  <a:extLst>
                    <a:ext uri="{FF2B5EF4-FFF2-40B4-BE49-F238E27FC236}">
                      <a16:creationId xmlns:a16="http://schemas.microsoft.com/office/drawing/2014/main" id="{3F7FF7DC-C9EE-4BB0-8FA4-9FB2684C8A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2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39" name="Line 119">
                  <a:extLst>
                    <a:ext uri="{FF2B5EF4-FFF2-40B4-BE49-F238E27FC236}">
                      <a16:creationId xmlns:a16="http://schemas.microsoft.com/office/drawing/2014/main" id="{78909BF8-CCFE-45D7-9F1E-CDC3B1B3A0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3" y="294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0" name="Line 120">
                  <a:extLst>
                    <a:ext uri="{FF2B5EF4-FFF2-40B4-BE49-F238E27FC236}">
                      <a16:creationId xmlns:a16="http://schemas.microsoft.com/office/drawing/2014/main" id="{3BB0FBCD-8486-4407-88C3-547EE3D149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4" y="294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1" name="Line 121">
                  <a:extLst>
                    <a:ext uri="{FF2B5EF4-FFF2-40B4-BE49-F238E27FC236}">
                      <a16:creationId xmlns:a16="http://schemas.microsoft.com/office/drawing/2014/main" id="{1FB22208-0DB1-41BD-BEA9-6BA87C127A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5" y="294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2" name="Line 122">
                  <a:extLst>
                    <a:ext uri="{FF2B5EF4-FFF2-40B4-BE49-F238E27FC236}">
                      <a16:creationId xmlns:a16="http://schemas.microsoft.com/office/drawing/2014/main" id="{15829CA5-EA90-4C0B-9687-3412238BB0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6" y="294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3" name="Line 123">
                  <a:extLst>
                    <a:ext uri="{FF2B5EF4-FFF2-40B4-BE49-F238E27FC236}">
                      <a16:creationId xmlns:a16="http://schemas.microsoft.com/office/drawing/2014/main" id="{3F41F951-4D43-4CBB-98F8-7CF9CB7D56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7" y="294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4" name="Line 124">
                  <a:extLst>
                    <a:ext uri="{FF2B5EF4-FFF2-40B4-BE49-F238E27FC236}">
                      <a16:creationId xmlns:a16="http://schemas.microsoft.com/office/drawing/2014/main" id="{1F2FC370-9CAB-4B80-97D3-4B7D5DAFF8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7" y="294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5" name="Line 125">
                  <a:extLst>
                    <a:ext uri="{FF2B5EF4-FFF2-40B4-BE49-F238E27FC236}">
                      <a16:creationId xmlns:a16="http://schemas.microsoft.com/office/drawing/2014/main" id="{F8AD506F-43A3-48F2-B6AC-1454954E13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8" y="2943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6" name="Line 126">
                  <a:extLst>
                    <a:ext uri="{FF2B5EF4-FFF2-40B4-BE49-F238E27FC236}">
                      <a16:creationId xmlns:a16="http://schemas.microsoft.com/office/drawing/2014/main" id="{CCC54D83-D5BB-48DC-94BC-13EF77395E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9" y="294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7" name="Line 127">
                  <a:extLst>
                    <a:ext uri="{FF2B5EF4-FFF2-40B4-BE49-F238E27FC236}">
                      <a16:creationId xmlns:a16="http://schemas.microsoft.com/office/drawing/2014/main" id="{0E793D92-4070-46BE-A7FC-4D53F79A8F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0" y="294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8" name="Line 128">
                  <a:extLst>
                    <a:ext uri="{FF2B5EF4-FFF2-40B4-BE49-F238E27FC236}">
                      <a16:creationId xmlns:a16="http://schemas.microsoft.com/office/drawing/2014/main" id="{5BD9E5E6-50A3-4A67-8158-18C2344A28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1" y="294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49" name="Line 129">
                  <a:extLst>
                    <a:ext uri="{FF2B5EF4-FFF2-40B4-BE49-F238E27FC236}">
                      <a16:creationId xmlns:a16="http://schemas.microsoft.com/office/drawing/2014/main" id="{681296FB-5335-4B17-A5AD-ABFBB39005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2" y="294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0" name="Line 130">
                  <a:extLst>
                    <a:ext uri="{FF2B5EF4-FFF2-40B4-BE49-F238E27FC236}">
                      <a16:creationId xmlns:a16="http://schemas.microsoft.com/office/drawing/2014/main" id="{2643D1A2-903A-45C7-8908-BFDF961688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3" y="294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1" name="Line 131">
                  <a:extLst>
                    <a:ext uri="{FF2B5EF4-FFF2-40B4-BE49-F238E27FC236}">
                      <a16:creationId xmlns:a16="http://schemas.microsoft.com/office/drawing/2014/main" id="{979C4051-97C9-4F22-87EE-7A36A7EE70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4" y="294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2" name="Line 132">
                  <a:extLst>
                    <a:ext uri="{FF2B5EF4-FFF2-40B4-BE49-F238E27FC236}">
                      <a16:creationId xmlns:a16="http://schemas.microsoft.com/office/drawing/2014/main" id="{563260E4-0390-422A-BEB9-3332C52D21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5" y="2946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3" name="Line 133">
                  <a:extLst>
                    <a:ext uri="{FF2B5EF4-FFF2-40B4-BE49-F238E27FC236}">
                      <a16:creationId xmlns:a16="http://schemas.microsoft.com/office/drawing/2014/main" id="{149DF728-9A91-4357-9C6B-0F3259E445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6" y="294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4" name="Line 134">
                  <a:extLst>
                    <a:ext uri="{FF2B5EF4-FFF2-40B4-BE49-F238E27FC236}">
                      <a16:creationId xmlns:a16="http://schemas.microsoft.com/office/drawing/2014/main" id="{65172955-FD27-4CBF-B37A-B59463E5F4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7" y="294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5" name="Line 135">
                  <a:extLst>
                    <a:ext uri="{FF2B5EF4-FFF2-40B4-BE49-F238E27FC236}">
                      <a16:creationId xmlns:a16="http://schemas.microsoft.com/office/drawing/2014/main" id="{70D960D2-6530-437A-AB48-768EC7E010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8" y="294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6" name="Line 136">
                  <a:extLst>
                    <a:ext uri="{FF2B5EF4-FFF2-40B4-BE49-F238E27FC236}">
                      <a16:creationId xmlns:a16="http://schemas.microsoft.com/office/drawing/2014/main" id="{F7D75EFA-14D9-428A-931A-9732DE8FE4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8" y="2949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7" name="Line 137">
                  <a:extLst>
                    <a:ext uri="{FF2B5EF4-FFF2-40B4-BE49-F238E27FC236}">
                      <a16:creationId xmlns:a16="http://schemas.microsoft.com/office/drawing/2014/main" id="{BE640600-5C9A-47D0-8A98-B2A17AAA18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8" y="2949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8" name="Line 138">
                  <a:extLst>
                    <a:ext uri="{FF2B5EF4-FFF2-40B4-BE49-F238E27FC236}">
                      <a16:creationId xmlns:a16="http://schemas.microsoft.com/office/drawing/2014/main" id="{4DE46B4C-63CC-425C-961E-35C04AB569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09" y="2949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59" name="Line 139">
                  <a:extLst>
                    <a:ext uri="{FF2B5EF4-FFF2-40B4-BE49-F238E27FC236}">
                      <a16:creationId xmlns:a16="http://schemas.microsoft.com/office/drawing/2014/main" id="{23B87895-9029-42BB-9347-E107CE1B47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0" y="295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0" name="Line 140">
                  <a:extLst>
                    <a:ext uri="{FF2B5EF4-FFF2-40B4-BE49-F238E27FC236}">
                      <a16:creationId xmlns:a16="http://schemas.microsoft.com/office/drawing/2014/main" id="{65289A66-422C-477C-BDF1-760220DE32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1" y="295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1" name="Line 141">
                  <a:extLst>
                    <a:ext uri="{FF2B5EF4-FFF2-40B4-BE49-F238E27FC236}">
                      <a16:creationId xmlns:a16="http://schemas.microsoft.com/office/drawing/2014/main" id="{7E2AD58C-6E54-40CE-A757-FF6EA5A3BE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2" y="295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2" name="Line 142">
                  <a:extLst>
                    <a:ext uri="{FF2B5EF4-FFF2-40B4-BE49-F238E27FC236}">
                      <a16:creationId xmlns:a16="http://schemas.microsoft.com/office/drawing/2014/main" id="{F2ABF25C-03B4-4BB2-8967-DD0D830214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3" y="2952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3" name="Line 143">
                  <a:extLst>
                    <a:ext uri="{FF2B5EF4-FFF2-40B4-BE49-F238E27FC236}">
                      <a16:creationId xmlns:a16="http://schemas.microsoft.com/office/drawing/2014/main" id="{66B9BBC2-F02B-4E43-8E26-8E09950FD1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4" y="2954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4" name="Line 144">
                  <a:extLst>
                    <a:ext uri="{FF2B5EF4-FFF2-40B4-BE49-F238E27FC236}">
                      <a16:creationId xmlns:a16="http://schemas.microsoft.com/office/drawing/2014/main" id="{C7ED1958-E1B7-445E-81DE-DF55B668B4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5" y="2954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5" name="Line 145">
                  <a:extLst>
                    <a:ext uri="{FF2B5EF4-FFF2-40B4-BE49-F238E27FC236}">
                      <a16:creationId xmlns:a16="http://schemas.microsoft.com/office/drawing/2014/main" id="{DD815691-285F-42D4-A35A-30D0FDC97A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5" y="295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6" name="Line 146">
                  <a:extLst>
                    <a:ext uri="{FF2B5EF4-FFF2-40B4-BE49-F238E27FC236}">
                      <a16:creationId xmlns:a16="http://schemas.microsoft.com/office/drawing/2014/main" id="{DEE87894-CD3F-4355-A199-1D50FC9BD5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6" y="2955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7" name="Line 147">
                  <a:extLst>
                    <a:ext uri="{FF2B5EF4-FFF2-40B4-BE49-F238E27FC236}">
                      <a16:creationId xmlns:a16="http://schemas.microsoft.com/office/drawing/2014/main" id="{F8AAD7E5-ABE3-4B71-B251-BFBD425F6C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7" y="2957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8" name="Line 148">
                  <a:extLst>
                    <a:ext uri="{FF2B5EF4-FFF2-40B4-BE49-F238E27FC236}">
                      <a16:creationId xmlns:a16="http://schemas.microsoft.com/office/drawing/2014/main" id="{5A16F5DC-8A04-476F-BE32-9183F7A4E8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8" y="2957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69" name="Line 149">
                  <a:extLst>
                    <a:ext uri="{FF2B5EF4-FFF2-40B4-BE49-F238E27FC236}">
                      <a16:creationId xmlns:a16="http://schemas.microsoft.com/office/drawing/2014/main" id="{3797FDF3-CA7A-48E2-B4FA-33C2DAC1E3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8" y="2958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0" name="Line 150">
                  <a:extLst>
                    <a:ext uri="{FF2B5EF4-FFF2-40B4-BE49-F238E27FC236}">
                      <a16:creationId xmlns:a16="http://schemas.microsoft.com/office/drawing/2014/main" id="{A55A5FE4-C1F6-4A2B-AE01-4D99189680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19" y="296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1" name="Line 151">
                  <a:extLst>
                    <a:ext uri="{FF2B5EF4-FFF2-40B4-BE49-F238E27FC236}">
                      <a16:creationId xmlns:a16="http://schemas.microsoft.com/office/drawing/2014/main" id="{1686AF36-5297-493F-9AF8-20570A008A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0" y="296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2" name="Line 152">
                  <a:extLst>
                    <a:ext uri="{FF2B5EF4-FFF2-40B4-BE49-F238E27FC236}">
                      <a16:creationId xmlns:a16="http://schemas.microsoft.com/office/drawing/2014/main" id="{8AEF8DF5-3CD7-4C25-9FE8-74ED7B556A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1" y="2961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3" name="Line 153">
                  <a:extLst>
                    <a:ext uri="{FF2B5EF4-FFF2-40B4-BE49-F238E27FC236}">
                      <a16:creationId xmlns:a16="http://schemas.microsoft.com/office/drawing/2014/main" id="{BEB298A0-0938-4309-8552-6A1815003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2" y="296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4" name="Line 154">
                  <a:extLst>
                    <a:ext uri="{FF2B5EF4-FFF2-40B4-BE49-F238E27FC236}">
                      <a16:creationId xmlns:a16="http://schemas.microsoft.com/office/drawing/2014/main" id="{86145B0A-42C6-414A-87D8-51D3D40AAE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3" y="296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5" name="Line 155">
                  <a:extLst>
                    <a:ext uri="{FF2B5EF4-FFF2-40B4-BE49-F238E27FC236}">
                      <a16:creationId xmlns:a16="http://schemas.microsoft.com/office/drawing/2014/main" id="{C4879A9F-45DF-4BAB-B613-E30B0570F8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3" y="2964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6" name="Line 156">
                  <a:extLst>
                    <a:ext uri="{FF2B5EF4-FFF2-40B4-BE49-F238E27FC236}">
                      <a16:creationId xmlns:a16="http://schemas.microsoft.com/office/drawing/2014/main" id="{D9FEEE4D-E4CF-4E2B-902C-B0357D3668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4" y="296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7" name="Line 157">
                  <a:extLst>
                    <a:ext uri="{FF2B5EF4-FFF2-40B4-BE49-F238E27FC236}">
                      <a16:creationId xmlns:a16="http://schemas.microsoft.com/office/drawing/2014/main" id="{573EA85B-ADA0-4B1A-929E-B2F830E694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5" y="296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8" name="Line 158">
                  <a:extLst>
                    <a:ext uri="{FF2B5EF4-FFF2-40B4-BE49-F238E27FC236}">
                      <a16:creationId xmlns:a16="http://schemas.microsoft.com/office/drawing/2014/main" id="{658EA55D-83BF-4FA9-A7CA-F48F69BAB5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6" y="2967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79" name="Line 159">
                  <a:extLst>
                    <a:ext uri="{FF2B5EF4-FFF2-40B4-BE49-F238E27FC236}">
                      <a16:creationId xmlns:a16="http://schemas.microsoft.com/office/drawing/2014/main" id="{7990BCD7-BDF3-45F9-BB13-37E67BB729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7" y="2969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0" name="Line 160">
                  <a:extLst>
                    <a:ext uri="{FF2B5EF4-FFF2-40B4-BE49-F238E27FC236}">
                      <a16:creationId xmlns:a16="http://schemas.microsoft.com/office/drawing/2014/main" id="{3B072677-7B1C-4B85-8943-6C76088F0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7" y="297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1" name="Line 161">
                  <a:extLst>
                    <a:ext uri="{FF2B5EF4-FFF2-40B4-BE49-F238E27FC236}">
                      <a16:creationId xmlns:a16="http://schemas.microsoft.com/office/drawing/2014/main" id="{64D7EE4D-913E-4778-9231-D42D136A74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8" y="2970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2" name="Line 162">
                  <a:extLst>
                    <a:ext uri="{FF2B5EF4-FFF2-40B4-BE49-F238E27FC236}">
                      <a16:creationId xmlns:a16="http://schemas.microsoft.com/office/drawing/2014/main" id="{6EE10922-9F37-4139-826A-5F96D3BDC9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9" y="297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3" name="Line 163">
                  <a:extLst>
                    <a:ext uri="{FF2B5EF4-FFF2-40B4-BE49-F238E27FC236}">
                      <a16:creationId xmlns:a16="http://schemas.microsoft.com/office/drawing/2014/main" id="{5741AF70-6E67-4D92-BF47-67D0D15E42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9" y="2973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4" name="Line 164">
                  <a:extLst>
                    <a:ext uri="{FF2B5EF4-FFF2-40B4-BE49-F238E27FC236}">
                      <a16:creationId xmlns:a16="http://schemas.microsoft.com/office/drawing/2014/main" id="{787D2845-EBFC-4BE1-8D9C-DE9D525F63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0" y="297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5" name="Line 165">
                  <a:extLst>
                    <a:ext uri="{FF2B5EF4-FFF2-40B4-BE49-F238E27FC236}">
                      <a16:creationId xmlns:a16="http://schemas.microsoft.com/office/drawing/2014/main" id="{B9594F07-A7B9-45EC-89A6-A2BC37CE1C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0" y="2976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6" name="Line 166">
                  <a:extLst>
                    <a:ext uri="{FF2B5EF4-FFF2-40B4-BE49-F238E27FC236}">
                      <a16:creationId xmlns:a16="http://schemas.microsoft.com/office/drawing/2014/main" id="{07C1E75C-1B04-4DBE-BE52-88E38F1493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1" y="297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7" name="Line 167">
                  <a:extLst>
                    <a:ext uri="{FF2B5EF4-FFF2-40B4-BE49-F238E27FC236}">
                      <a16:creationId xmlns:a16="http://schemas.microsoft.com/office/drawing/2014/main" id="{2B559428-A4F5-4402-A6F1-235DC88015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2" y="297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8" name="Line 168">
                  <a:extLst>
                    <a:ext uri="{FF2B5EF4-FFF2-40B4-BE49-F238E27FC236}">
                      <a16:creationId xmlns:a16="http://schemas.microsoft.com/office/drawing/2014/main" id="{7E84792A-B169-4BF4-BE23-E96906594D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3" y="2979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89" name="Line 169">
                  <a:extLst>
                    <a:ext uri="{FF2B5EF4-FFF2-40B4-BE49-F238E27FC236}">
                      <a16:creationId xmlns:a16="http://schemas.microsoft.com/office/drawing/2014/main" id="{91611E81-CBF2-4103-B611-CF5E6D619A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4" y="298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0" name="Line 170">
                  <a:extLst>
                    <a:ext uri="{FF2B5EF4-FFF2-40B4-BE49-F238E27FC236}">
                      <a16:creationId xmlns:a16="http://schemas.microsoft.com/office/drawing/2014/main" id="{50AB660C-7757-4313-8814-233F791011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4" y="2982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1" name="Line 171">
                  <a:extLst>
                    <a:ext uri="{FF2B5EF4-FFF2-40B4-BE49-F238E27FC236}">
                      <a16:creationId xmlns:a16="http://schemas.microsoft.com/office/drawing/2014/main" id="{76E56EEF-A9F6-4517-B97A-FF7E25FF1A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5" y="2984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2" name="Line 172">
                  <a:extLst>
                    <a:ext uri="{FF2B5EF4-FFF2-40B4-BE49-F238E27FC236}">
                      <a16:creationId xmlns:a16="http://schemas.microsoft.com/office/drawing/2014/main" id="{2146FF15-B642-47C9-91A6-D577FA2B8F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6" y="2985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3" name="Line 173">
                  <a:extLst>
                    <a:ext uri="{FF2B5EF4-FFF2-40B4-BE49-F238E27FC236}">
                      <a16:creationId xmlns:a16="http://schemas.microsoft.com/office/drawing/2014/main" id="{BCCB82D8-DCF4-41C1-A2BB-FC1398FC22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2987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4" name="Line 174">
                  <a:extLst>
                    <a:ext uri="{FF2B5EF4-FFF2-40B4-BE49-F238E27FC236}">
                      <a16:creationId xmlns:a16="http://schemas.microsoft.com/office/drawing/2014/main" id="{9139E68A-38C6-41EC-A23E-CBF97E6FF1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8" y="2988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5" name="Line 175">
                  <a:extLst>
                    <a:ext uri="{FF2B5EF4-FFF2-40B4-BE49-F238E27FC236}">
                      <a16:creationId xmlns:a16="http://schemas.microsoft.com/office/drawing/2014/main" id="{281F9163-5E03-49D4-BC7D-1AAAF64C49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9" y="299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6" name="Line 176">
                  <a:extLst>
                    <a:ext uri="{FF2B5EF4-FFF2-40B4-BE49-F238E27FC236}">
                      <a16:creationId xmlns:a16="http://schemas.microsoft.com/office/drawing/2014/main" id="{FEF08DDB-CBDB-4198-BB6D-DD1E649CD6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9" y="299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7" name="Line 177">
                  <a:extLst>
                    <a:ext uri="{FF2B5EF4-FFF2-40B4-BE49-F238E27FC236}">
                      <a16:creationId xmlns:a16="http://schemas.microsoft.com/office/drawing/2014/main" id="{96A5008E-527E-41CB-BD26-8575B98182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9" y="2991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8" name="Line 178">
                  <a:extLst>
                    <a:ext uri="{FF2B5EF4-FFF2-40B4-BE49-F238E27FC236}">
                      <a16:creationId xmlns:a16="http://schemas.microsoft.com/office/drawing/2014/main" id="{554982A3-D133-43E0-978B-BA46CD0C1F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0" y="299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299" name="Line 179">
                  <a:extLst>
                    <a:ext uri="{FF2B5EF4-FFF2-40B4-BE49-F238E27FC236}">
                      <a16:creationId xmlns:a16="http://schemas.microsoft.com/office/drawing/2014/main" id="{1030B2EE-D4D6-40EA-9CF1-5A2B8B65CF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1" y="2994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0" name="Line 180">
                  <a:extLst>
                    <a:ext uri="{FF2B5EF4-FFF2-40B4-BE49-F238E27FC236}">
                      <a16:creationId xmlns:a16="http://schemas.microsoft.com/office/drawing/2014/main" id="{71D2C9EF-B26A-46F6-8275-D98C18943B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2" y="299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1" name="Line 181">
                  <a:extLst>
                    <a:ext uri="{FF2B5EF4-FFF2-40B4-BE49-F238E27FC236}">
                      <a16:creationId xmlns:a16="http://schemas.microsoft.com/office/drawing/2014/main" id="{75ECEA6D-4C31-4DF4-AD0C-1D82DE0ED1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2" y="2997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2" name="Line 182">
                  <a:extLst>
                    <a:ext uri="{FF2B5EF4-FFF2-40B4-BE49-F238E27FC236}">
                      <a16:creationId xmlns:a16="http://schemas.microsoft.com/office/drawing/2014/main" id="{6DD43FCE-FB57-4BA1-AE2F-688D945636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3" y="2999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3" name="Line 183">
                  <a:extLst>
                    <a:ext uri="{FF2B5EF4-FFF2-40B4-BE49-F238E27FC236}">
                      <a16:creationId xmlns:a16="http://schemas.microsoft.com/office/drawing/2014/main" id="{2BEEF063-B1B5-46F2-9E2F-7AE584772D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4" y="300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4" name="Line 184">
                  <a:extLst>
                    <a:ext uri="{FF2B5EF4-FFF2-40B4-BE49-F238E27FC236}">
                      <a16:creationId xmlns:a16="http://schemas.microsoft.com/office/drawing/2014/main" id="{F3AFD164-1451-4886-B68E-A6471F0C58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5" y="3000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5" name="Line 185">
                  <a:extLst>
                    <a:ext uri="{FF2B5EF4-FFF2-40B4-BE49-F238E27FC236}">
                      <a16:creationId xmlns:a16="http://schemas.microsoft.com/office/drawing/2014/main" id="{90E4751E-5E0F-4330-A6FF-55E667F19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6" y="300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6" name="Line 186">
                  <a:extLst>
                    <a:ext uri="{FF2B5EF4-FFF2-40B4-BE49-F238E27FC236}">
                      <a16:creationId xmlns:a16="http://schemas.microsoft.com/office/drawing/2014/main" id="{7BE4955B-2707-40EC-B7B4-E12375C212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6" y="3003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7" name="Line 187">
                  <a:extLst>
                    <a:ext uri="{FF2B5EF4-FFF2-40B4-BE49-F238E27FC236}">
                      <a16:creationId xmlns:a16="http://schemas.microsoft.com/office/drawing/2014/main" id="{6A7A82D7-374A-4862-A1EE-F396A6D24D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7" y="300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8" name="Line 188">
                  <a:extLst>
                    <a:ext uri="{FF2B5EF4-FFF2-40B4-BE49-F238E27FC236}">
                      <a16:creationId xmlns:a16="http://schemas.microsoft.com/office/drawing/2014/main" id="{6DA247B1-B833-4782-9907-1482ED222D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8" y="300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09" name="Line 189">
                  <a:extLst>
                    <a:ext uri="{FF2B5EF4-FFF2-40B4-BE49-F238E27FC236}">
                      <a16:creationId xmlns:a16="http://schemas.microsoft.com/office/drawing/2014/main" id="{43FDCC8B-C37A-4D14-ADD6-610C614E16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9" y="3006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0" name="Line 190">
                  <a:extLst>
                    <a:ext uri="{FF2B5EF4-FFF2-40B4-BE49-F238E27FC236}">
                      <a16:creationId xmlns:a16="http://schemas.microsoft.com/office/drawing/2014/main" id="{4FC9D204-0B35-4230-A200-270CC390AC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0" y="300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1" name="Line 191">
                  <a:extLst>
                    <a:ext uri="{FF2B5EF4-FFF2-40B4-BE49-F238E27FC236}">
                      <a16:creationId xmlns:a16="http://schemas.microsoft.com/office/drawing/2014/main" id="{F8C780B3-4DFF-4B76-B3B4-45C32D3BF4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0" y="3009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2" name="Line 192">
                  <a:extLst>
                    <a:ext uri="{FF2B5EF4-FFF2-40B4-BE49-F238E27FC236}">
                      <a16:creationId xmlns:a16="http://schemas.microsoft.com/office/drawing/2014/main" id="{68F569CA-C713-4778-8629-45B266B481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1" y="3009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3" name="Line 193">
                  <a:extLst>
                    <a:ext uri="{FF2B5EF4-FFF2-40B4-BE49-F238E27FC236}">
                      <a16:creationId xmlns:a16="http://schemas.microsoft.com/office/drawing/2014/main" id="{3A69A2AD-6FD9-45EC-B86A-3528EB191D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2" y="301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4" name="Line 194">
                  <a:extLst>
                    <a:ext uri="{FF2B5EF4-FFF2-40B4-BE49-F238E27FC236}">
                      <a16:creationId xmlns:a16="http://schemas.microsoft.com/office/drawing/2014/main" id="{C433A9E2-4597-4F7E-8161-84D0C1A76E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3" y="301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5" name="Line 195">
                  <a:extLst>
                    <a:ext uri="{FF2B5EF4-FFF2-40B4-BE49-F238E27FC236}">
                      <a16:creationId xmlns:a16="http://schemas.microsoft.com/office/drawing/2014/main" id="{6D0CB242-6259-4BAC-A1A1-D08BE45A94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4" y="301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6" name="Line 196">
                  <a:extLst>
                    <a:ext uri="{FF2B5EF4-FFF2-40B4-BE49-F238E27FC236}">
                      <a16:creationId xmlns:a16="http://schemas.microsoft.com/office/drawing/2014/main" id="{F65F071F-68D5-402F-80E1-13958869B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4" y="301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7" name="Line 197">
                  <a:extLst>
                    <a:ext uri="{FF2B5EF4-FFF2-40B4-BE49-F238E27FC236}">
                      <a16:creationId xmlns:a16="http://schemas.microsoft.com/office/drawing/2014/main" id="{1B7E756C-D509-41AD-8A6C-4F3138557B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5" y="301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8" name="Line 198">
                  <a:extLst>
                    <a:ext uri="{FF2B5EF4-FFF2-40B4-BE49-F238E27FC236}">
                      <a16:creationId xmlns:a16="http://schemas.microsoft.com/office/drawing/2014/main" id="{5CF22653-CA2C-415F-BA91-4FA97D2DA6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6" y="301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19" name="Line 199">
                  <a:extLst>
                    <a:ext uri="{FF2B5EF4-FFF2-40B4-BE49-F238E27FC236}">
                      <a16:creationId xmlns:a16="http://schemas.microsoft.com/office/drawing/2014/main" id="{3BE2E551-C462-4441-AC52-BAF3BE9E75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7" y="301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0" name="Line 200">
                  <a:extLst>
                    <a:ext uri="{FF2B5EF4-FFF2-40B4-BE49-F238E27FC236}">
                      <a16:creationId xmlns:a16="http://schemas.microsoft.com/office/drawing/2014/main" id="{698B10B1-B536-4878-97B3-1C59CF2C9A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8" y="301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1" name="Line 201">
                  <a:extLst>
                    <a:ext uri="{FF2B5EF4-FFF2-40B4-BE49-F238E27FC236}">
                      <a16:creationId xmlns:a16="http://schemas.microsoft.com/office/drawing/2014/main" id="{2E7E337C-7757-4CD5-A783-6424AC5C17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59" y="3012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2" name="Line 202">
                  <a:extLst>
                    <a:ext uri="{FF2B5EF4-FFF2-40B4-BE49-F238E27FC236}">
                      <a16:creationId xmlns:a16="http://schemas.microsoft.com/office/drawing/2014/main" id="{6870DF9F-18DF-4FFD-9B23-D2C71962CA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0" y="301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3" name="Line 203">
                  <a:extLst>
                    <a:ext uri="{FF2B5EF4-FFF2-40B4-BE49-F238E27FC236}">
                      <a16:creationId xmlns:a16="http://schemas.microsoft.com/office/drawing/2014/main" id="{D9FF6A92-95B0-49FE-B7D1-26B1644389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61" y="3011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4" name="Line 204">
                  <a:extLst>
                    <a:ext uri="{FF2B5EF4-FFF2-40B4-BE49-F238E27FC236}">
                      <a16:creationId xmlns:a16="http://schemas.microsoft.com/office/drawing/2014/main" id="{C9D3F3FE-4A8A-4046-82C5-87A9BC69D6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1" y="3009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5" name="Line 205">
                  <a:extLst>
                    <a:ext uri="{FF2B5EF4-FFF2-40B4-BE49-F238E27FC236}">
                      <a16:creationId xmlns:a16="http://schemas.microsoft.com/office/drawing/2014/main" id="{2B51AF2A-F6B8-43BB-88AC-6E2E7C113E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61" y="3009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6" name="Line 206">
                  <a:extLst>
                    <a:ext uri="{FF2B5EF4-FFF2-40B4-BE49-F238E27FC236}">
                      <a16:creationId xmlns:a16="http://schemas.microsoft.com/office/drawing/2014/main" id="{548E99C9-C4A9-405C-BCEE-CEC82E2A36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2" y="300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7" name="Line 207">
                  <a:extLst>
                    <a:ext uri="{FF2B5EF4-FFF2-40B4-BE49-F238E27FC236}">
                      <a16:creationId xmlns:a16="http://schemas.microsoft.com/office/drawing/2014/main" id="{5025CFBE-9D15-488E-B3C1-741C06566A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3" y="3006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8" name="Line 208">
                  <a:extLst>
                    <a:ext uri="{FF2B5EF4-FFF2-40B4-BE49-F238E27FC236}">
                      <a16:creationId xmlns:a16="http://schemas.microsoft.com/office/drawing/2014/main" id="{43F67A26-79AF-4AB3-996E-05B79B4835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64" y="300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29" name="Line 209">
                  <a:extLst>
                    <a:ext uri="{FF2B5EF4-FFF2-40B4-BE49-F238E27FC236}">
                      <a16:creationId xmlns:a16="http://schemas.microsoft.com/office/drawing/2014/main" id="{26CAD82E-B26F-48A8-A5B3-E21F2741EF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5" y="3005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0" name="Line 210">
                  <a:extLst>
                    <a:ext uri="{FF2B5EF4-FFF2-40B4-BE49-F238E27FC236}">
                      <a16:creationId xmlns:a16="http://schemas.microsoft.com/office/drawing/2014/main" id="{17C44C64-1A13-45D7-9ECD-804E1F1C5A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5" y="3003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1" name="Line 211">
                  <a:extLst>
                    <a:ext uri="{FF2B5EF4-FFF2-40B4-BE49-F238E27FC236}">
                      <a16:creationId xmlns:a16="http://schemas.microsoft.com/office/drawing/2014/main" id="{654AF2CB-A5E3-4E4E-8279-C33D51E0F3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6" y="3000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2" name="Line 212">
                  <a:extLst>
                    <a:ext uri="{FF2B5EF4-FFF2-40B4-BE49-F238E27FC236}">
                      <a16:creationId xmlns:a16="http://schemas.microsoft.com/office/drawing/2014/main" id="{95C36C52-9C2C-4709-91F5-0773C9672A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7" y="2999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3" name="Line 213">
                  <a:extLst>
                    <a:ext uri="{FF2B5EF4-FFF2-40B4-BE49-F238E27FC236}">
                      <a16:creationId xmlns:a16="http://schemas.microsoft.com/office/drawing/2014/main" id="{AD8AF52D-6E86-4128-A674-2CE704DD97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8" y="2997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4" name="Line 214">
                  <a:extLst>
                    <a:ext uri="{FF2B5EF4-FFF2-40B4-BE49-F238E27FC236}">
                      <a16:creationId xmlns:a16="http://schemas.microsoft.com/office/drawing/2014/main" id="{C4C88727-B162-4F51-90FE-FA62BAE270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69" y="2994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5" name="Line 215">
                  <a:extLst>
                    <a:ext uri="{FF2B5EF4-FFF2-40B4-BE49-F238E27FC236}">
                      <a16:creationId xmlns:a16="http://schemas.microsoft.com/office/drawing/2014/main" id="{1325D37F-9501-410E-9B9A-567FD61546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0" y="299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6" name="Line 216">
                  <a:extLst>
                    <a:ext uri="{FF2B5EF4-FFF2-40B4-BE49-F238E27FC236}">
                      <a16:creationId xmlns:a16="http://schemas.microsoft.com/office/drawing/2014/main" id="{D1FBF5AF-CA6D-4F9C-9CAB-BFDCFFD840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0" y="2990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7" name="Line 217">
                  <a:extLst>
                    <a:ext uri="{FF2B5EF4-FFF2-40B4-BE49-F238E27FC236}">
                      <a16:creationId xmlns:a16="http://schemas.microsoft.com/office/drawing/2014/main" id="{A4DA1B20-6ED2-49B3-BEF0-4AF6A3EF4C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1" y="2988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8" name="Line 218">
                  <a:extLst>
                    <a:ext uri="{FF2B5EF4-FFF2-40B4-BE49-F238E27FC236}">
                      <a16:creationId xmlns:a16="http://schemas.microsoft.com/office/drawing/2014/main" id="{29CB07D7-BCC9-4B7D-BDD0-354DF5B784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1" y="2985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39" name="Line 219">
                  <a:extLst>
                    <a:ext uri="{FF2B5EF4-FFF2-40B4-BE49-F238E27FC236}">
                      <a16:creationId xmlns:a16="http://schemas.microsoft.com/office/drawing/2014/main" id="{BFFEA509-E3A0-4906-8047-0BD1459AA7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2" y="2982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0" name="Line 220">
                  <a:extLst>
                    <a:ext uri="{FF2B5EF4-FFF2-40B4-BE49-F238E27FC236}">
                      <a16:creationId xmlns:a16="http://schemas.microsoft.com/office/drawing/2014/main" id="{4975FB47-2B6E-42C0-BA92-BEBA8C9462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3" y="2979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1" name="Line 221">
                  <a:extLst>
                    <a:ext uri="{FF2B5EF4-FFF2-40B4-BE49-F238E27FC236}">
                      <a16:creationId xmlns:a16="http://schemas.microsoft.com/office/drawing/2014/main" id="{47479960-659B-4A7A-901E-054576257F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3" y="2976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2" name="Line 222">
                  <a:extLst>
                    <a:ext uri="{FF2B5EF4-FFF2-40B4-BE49-F238E27FC236}">
                      <a16:creationId xmlns:a16="http://schemas.microsoft.com/office/drawing/2014/main" id="{40455C77-4390-4D56-A1D5-01FCE7829F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4" y="2972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3" name="Line 223">
                  <a:extLst>
                    <a:ext uri="{FF2B5EF4-FFF2-40B4-BE49-F238E27FC236}">
                      <a16:creationId xmlns:a16="http://schemas.microsoft.com/office/drawing/2014/main" id="{35E4EAB4-EEF7-4C9E-BCE6-4EF3435487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5" y="2969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4" name="Line 224">
                  <a:extLst>
                    <a:ext uri="{FF2B5EF4-FFF2-40B4-BE49-F238E27FC236}">
                      <a16:creationId xmlns:a16="http://schemas.microsoft.com/office/drawing/2014/main" id="{7FDDA66E-A648-4E5D-B379-099A364825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6" y="2966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5" name="Line 225">
                  <a:extLst>
                    <a:ext uri="{FF2B5EF4-FFF2-40B4-BE49-F238E27FC236}">
                      <a16:creationId xmlns:a16="http://schemas.microsoft.com/office/drawing/2014/main" id="{DC126555-8240-4549-A194-CB5D6989F7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7" y="2961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6" name="Line 226">
                  <a:extLst>
                    <a:ext uri="{FF2B5EF4-FFF2-40B4-BE49-F238E27FC236}">
                      <a16:creationId xmlns:a16="http://schemas.microsoft.com/office/drawing/2014/main" id="{2BC3062C-0B2F-4A4D-B6D1-44219A6B8C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7" y="2958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7" name="Line 227">
                  <a:extLst>
                    <a:ext uri="{FF2B5EF4-FFF2-40B4-BE49-F238E27FC236}">
                      <a16:creationId xmlns:a16="http://schemas.microsoft.com/office/drawing/2014/main" id="{865DA57B-1685-49FF-8D8C-FA0867DF51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8" y="2954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8" name="Line 228">
                  <a:extLst>
                    <a:ext uri="{FF2B5EF4-FFF2-40B4-BE49-F238E27FC236}">
                      <a16:creationId xmlns:a16="http://schemas.microsoft.com/office/drawing/2014/main" id="{C9854A73-AD0C-45EB-93C2-12667B5828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9" y="2949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49" name="Line 229">
                  <a:extLst>
                    <a:ext uri="{FF2B5EF4-FFF2-40B4-BE49-F238E27FC236}">
                      <a16:creationId xmlns:a16="http://schemas.microsoft.com/office/drawing/2014/main" id="{1C16679E-93B7-461F-AD52-AE524D0158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0" y="2946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0" name="Line 230">
                  <a:extLst>
                    <a:ext uri="{FF2B5EF4-FFF2-40B4-BE49-F238E27FC236}">
                      <a16:creationId xmlns:a16="http://schemas.microsoft.com/office/drawing/2014/main" id="{781CF063-1876-4A5A-A1B6-D46A421646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1" y="2942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1" name="Line 231">
                  <a:extLst>
                    <a:ext uri="{FF2B5EF4-FFF2-40B4-BE49-F238E27FC236}">
                      <a16:creationId xmlns:a16="http://schemas.microsoft.com/office/drawing/2014/main" id="{7F88FD41-46AC-409F-A5F7-E02FDC8DF6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1" y="2937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2" name="Line 232">
                  <a:extLst>
                    <a:ext uri="{FF2B5EF4-FFF2-40B4-BE49-F238E27FC236}">
                      <a16:creationId xmlns:a16="http://schemas.microsoft.com/office/drawing/2014/main" id="{693CB0CD-C4D7-480A-BF78-543B63889C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2" y="2933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3" name="Line 233">
                  <a:extLst>
                    <a:ext uri="{FF2B5EF4-FFF2-40B4-BE49-F238E27FC236}">
                      <a16:creationId xmlns:a16="http://schemas.microsoft.com/office/drawing/2014/main" id="{039390C6-74CD-4AAF-9F8B-6A7BE3026E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2" y="2928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4" name="Line 234">
                  <a:extLst>
                    <a:ext uri="{FF2B5EF4-FFF2-40B4-BE49-F238E27FC236}">
                      <a16:creationId xmlns:a16="http://schemas.microsoft.com/office/drawing/2014/main" id="{601BD87B-0453-42CE-908C-9CBDC759E5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3" y="2924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5" name="Line 235">
                  <a:extLst>
                    <a:ext uri="{FF2B5EF4-FFF2-40B4-BE49-F238E27FC236}">
                      <a16:creationId xmlns:a16="http://schemas.microsoft.com/office/drawing/2014/main" id="{1551BDCB-67E0-4E3D-AEC5-1552FDBBFA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4" y="2918"/>
                  <a:ext cx="1" cy="6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6" name="Line 236">
                  <a:extLst>
                    <a:ext uri="{FF2B5EF4-FFF2-40B4-BE49-F238E27FC236}">
                      <a16:creationId xmlns:a16="http://schemas.microsoft.com/office/drawing/2014/main" id="{09FECC92-705B-4B3A-A73B-2A2D5E8748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5" y="2913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7" name="Line 237">
                  <a:extLst>
                    <a:ext uri="{FF2B5EF4-FFF2-40B4-BE49-F238E27FC236}">
                      <a16:creationId xmlns:a16="http://schemas.microsoft.com/office/drawing/2014/main" id="{A07A9C02-2433-4297-BD9B-0A51F78C17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5" y="2909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8" name="Line 238">
                  <a:extLst>
                    <a:ext uri="{FF2B5EF4-FFF2-40B4-BE49-F238E27FC236}">
                      <a16:creationId xmlns:a16="http://schemas.microsoft.com/office/drawing/2014/main" id="{B825CAF3-9D2C-429D-8DF1-16D2F5FD54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6" y="2904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59" name="Line 239">
                  <a:extLst>
                    <a:ext uri="{FF2B5EF4-FFF2-40B4-BE49-F238E27FC236}">
                      <a16:creationId xmlns:a16="http://schemas.microsoft.com/office/drawing/2014/main" id="{6075BB5A-A645-4C6A-8EE3-82203D0E5E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7" y="2898"/>
                  <a:ext cx="1" cy="6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0" name="Line 240">
                  <a:extLst>
                    <a:ext uri="{FF2B5EF4-FFF2-40B4-BE49-F238E27FC236}">
                      <a16:creationId xmlns:a16="http://schemas.microsoft.com/office/drawing/2014/main" id="{C6B4631D-0E8E-41EE-A7AB-A459B1F6EE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8" y="2894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1" name="Line 241">
                  <a:extLst>
                    <a:ext uri="{FF2B5EF4-FFF2-40B4-BE49-F238E27FC236}">
                      <a16:creationId xmlns:a16="http://schemas.microsoft.com/office/drawing/2014/main" id="{8DBA6BE8-F470-4F82-B04E-4CE396F6BF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9" y="2889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2" name="Line 242">
                  <a:extLst>
                    <a:ext uri="{FF2B5EF4-FFF2-40B4-BE49-F238E27FC236}">
                      <a16:creationId xmlns:a16="http://schemas.microsoft.com/office/drawing/2014/main" id="{C83BED85-680B-4B81-92C0-8EFA0A3BB8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89" y="2883"/>
                  <a:ext cx="1" cy="6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3" name="Line 243">
                  <a:extLst>
                    <a:ext uri="{FF2B5EF4-FFF2-40B4-BE49-F238E27FC236}">
                      <a16:creationId xmlns:a16="http://schemas.microsoft.com/office/drawing/2014/main" id="{330C425F-8E6D-494E-9750-A132EEF0B9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0" y="2879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4" name="Line 244">
                  <a:extLst>
                    <a:ext uri="{FF2B5EF4-FFF2-40B4-BE49-F238E27FC236}">
                      <a16:creationId xmlns:a16="http://schemas.microsoft.com/office/drawing/2014/main" id="{37DAC398-1AAB-4F7E-A853-5F2382D04E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1" y="2874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5" name="Line 245">
                  <a:extLst>
                    <a:ext uri="{FF2B5EF4-FFF2-40B4-BE49-F238E27FC236}">
                      <a16:creationId xmlns:a16="http://schemas.microsoft.com/office/drawing/2014/main" id="{D62A3066-B792-4D0A-BB82-472C18A862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2" y="2868"/>
                  <a:ext cx="1" cy="6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6" name="Line 246">
                  <a:extLst>
                    <a:ext uri="{FF2B5EF4-FFF2-40B4-BE49-F238E27FC236}">
                      <a16:creationId xmlns:a16="http://schemas.microsoft.com/office/drawing/2014/main" id="{78A9C64E-C941-45CE-A9F3-C4AC64947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3" y="2864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7" name="Line 247">
                  <a:extLst>
                    <a:ext uri="{FF2B5EF4-FFF2-40B4-BE49-F238E27FC236}">
                      <a16:creationId xmlns:a16="http://schemas.microsoft.com/office/drawing/2014/main" id="{96E05203-194E-462A-8EFA-472242A3EF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3" y="2859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8" name="Line 248">
                  <a:extLst>
                    <a:ext uri="{FF2B5EF4-FFF2-40B4-BE49-F238E27FC236}">
                      <a16:creationId xmlns:a16="http://schemas.microsoft.com/office/drawing/2014/main" id="{E5C484E1-6CDB-4CE5-ADBF-555EEF18BB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3" y="2855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69" name="Line 249">
                  <a:extLst>
                    <a:ext uri="{FF2B5EF4-FFF2-40B4-BE49-F238E27FC236}">
                      <a16:creationId xmlns:a16="http://schemas.microsoft.com/office/drawing/2014/main" id="{11BF6AF1-0097-4AEB-9F16-E5CF485C90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4" y="2850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0" name="Line 250">
                  <a:extLst>
                    <a:ext uri="{FF2B5EF4-FFF2-40B4-BE49-F238E27FC236}">
                      <a16:creationId xmlns:a16="http://schemas.microsoft.com/office/drawing/2014/main" id="{A879644F-397B-49AD-A33B-A46C873F87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5" y="2844"/>
                  <a:ext cx="1" cy="6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1" name="Line 251">
                  <a:extLst>
                    <a:ext uri="{FF2B5EF4-FFF2-40B4-BE49-F238E27FC236}">
                      <a16:creationId xmlns:a16="http://schemas.microsoft.com/office/drawing/2014/main" id="{72AEF2E9-487B-44CC-AE8E-0E5613EC61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6" y="2840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2" name="Line 252">
                  <a:extLst>
                    <a:ext uri="{FF2B5EF4-FFF2-40B4-BE49-F238E27FC236}">
                      <a16:creationId xmlns:a16="http://schemas.microsoft.com/office/drawing/2014/main" id="{7D0FAEB2-1C18-4D62-83C9-3E0867D82E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6" y="2835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3" name="Line 253">
                  <a:extLst>
                    <a:ext uri="{FF2B5EF4-FFF2-40B4-BE49-F238E27FC236}">
                      <a16:creationId xmlns:a16="http://schemas.microsoft.com/office/drawing/2014/main" id="{D83E9731-0086-474E-8D7F-30C2D419B4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7" y="2831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4" name="Line 254">
                  <a:extLst>
                    <a:ext uri="{FF2B5EF4-FFF2-40B4-BE49-F238E27FC236}">
                      <a16:creationId xmlns:a16="http://schemas.microsoft.com/office/drawing/2014/main" id="{BCB8CBD1-2E84-4D5F-BB39-2A8F1F0EE4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8" y="2828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5" name="Line 255">
                  <a:extLst>
                    <a:ext uri="{FF2B5EF4-FFF2-40B4-BE49-F238E27FC236}">
                      <a16:creationId xmlns:a16="http://schemas.microsoft.com/office/drawing/2014/main" id="{DE0A3403-8E7A-45CD-B64E-E99CE3E266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99" y="2823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6" name="Line 256">
                  <a:extLst>
                    <a:ext uri="{FF2B5EF4-FFF2-40B4-BE49-F238E27FC236}">
                      <a16:creationId xmlns:a16="http://schemas.microsoft.com/office/drawing/2014/main" id="{F12D3392-4823-4789-B2FE-B7D538419B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0" y="2819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7" name="Line 257">
                  <a:extLst>
                    <a:ext uri="{FF2B5EF4-FFF2-40B4-BE49-F238E27FC236}">
                      <a16:creationId xmlns:a16="http://schemas.microsoft.com/office/drawing/2014/main" id="{B59D5FC9-D614-48FF-A0C3-825B8CAC3F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1" y="2816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8" name="Line 258">
                  <a:extLst>
                    <a:ext uri="{FF2B5EF4-FFF2-40B4-BE49-F238E27FC236}">
                      <a16:creationId xmlns:a16="http://schemas.microsoft.com/office/drawing/2014/main" id="{15288780-2961-4A0A-964F-C61837C5BC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1" y="2811"/>
                  <a:ext cx="1" cy="5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79" name="Line 259">
                  <a:extLst>
                    <a:ext uri="{FF2B5EF4-FFF2-40B4-BE49-F238E27FC236}">
                      <a16:creationId xmlns:a16="http://schemas.microsoft.com/office/drawing/2014/main" id="{BBF20042-981E-4662-8F61-98384C4E7E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2" y="2808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0" name="Line 260">
                  <a:extLst>
                    <a:ext uri="{FF2B5EF4-FFF2-40B4-BE49-F238E27FC236}">
                      <a16:creationId xmlns:a16="http://schemas.microsoft.com/office/drawing/2014/main" id="{9D51999D-DA54-44D5-8D82-17D0331DAA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3" y="2804"/>
                  <a:ext cx="1" cy="4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1" name="Line 261">
                  <a:extLst>
                    <a:ext uri="{FF2B5EF4-FFF2-40B4-BE49-F238E27FC236}">
                      <a16:creationId xmlns:a16="http://schemas.microsoft.com/office/drawing/2014/main" id="{6862303B-58B5-4A96-8C5E-2B0027682B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3" y="2801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2" name="Line 262">
                  <a:extLst>
                    <a:ext uri="{FF2B5EF4-FFF2-40B4-BE49-F238E27FC236}">
                      <a16:creationId xmlns:a16="http://schemas.microsoft.com/office/drawing/2014/main" id="{536624D8-EB44-477A-8D67-0B0C088B0C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4" y="2798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3" name="Line 263">
                  <a:extLst>
                    <a:ext uri="{FF2B5EF4-FFF2-40B4-BE49-F238E27FC236}">
                      <a16:creationId xmlns:a16="http://schemas.microsoft.com/office/drawing/2014/main" id="{286CC802-78A1-4B95-9098-02AE61E1F8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4" y="2795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4" name="Line 264">
                  <a:extLst>
                    <a:ext uri="{FF2B5EF4-FFF2-40B4-BE49-F238E27FC236}">
                      <a16:creationId xmlns:a16="http://schemas.microsoft.com/office/drawing/2014/main" id="{8B2EB39E-0029-41EA-8C39-1D97C3DC05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5" y="2793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5" name="Line 265">
                  <a:extLst>
                    <a:ext uri="{FF2B5EF4-FFF2-40B4-BE49-F238E27FC236}">
                      <a16:creationId xmlns:a16="http://schemas.microsoft.com/office/drawing/2014/main" id="{480057E0-1004-4104-B168-324AC8E464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6" y="2790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6" name="Line 266">
                  <a:extLst>
                    <a:ext uri="{FF2B5EF4-FFF2-40B4-BE49-F238E27FC236}">
                      <a16:creationId xmlns:a16="http://schemas.microsoft.com/office/drawing/2014/main" id="{3D5DDD91-CD01-458B-9FAE-E0E70AF8ED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7" y="2787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7" name="Line 267">
                  <a:extLst>
                    <a:ext uri="{FF2B5EF4-FFF2-40B4-BE49-F238E27FC236}">
                      <a16:creationId xmlns:a16="http://schemas.microsoft.com/office/drawing/2014/main" id="{BD244E22-EA45-4EC8-90CB-C27579D475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8" y="278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8" name="Line 268">
                  <a:extLst>
                    <a:ext uri="{FF2B5EF4-FFF2-40B4-BE49-F238E27FC236}">
                      <a16:creationId xmlns:a16="http://schemas.microsoft.com/office/drawing/2014/main" id="{340261EA-5036-4E40-87A5-F80BC1AF6F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8" y="2784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89" name="Line 269">
                  <a:extLst>
                    <a:ext uri="{FF2B5EF4-FFF2-40B4-BE49-F238E27FC236}">
                      <a16:creationId xmlns:a16="http://schemas.microsoft.com/office/drawing/2014/main" id="{72FEEC92-5C23-43C8-96DA-6BDA23EABB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9" y="278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0" name="Line 270">
                  <a:extLst>
                    <a:ext uri="{FF2B5EF4-FFF2-40B4-BE49-F238E27FC236}">
                      <a16:creationId xmlns:a16="http://schemas.microsoft.com/office/drawing/2014/main" id="{AFF7F8F5-322C-4B42-96DE-2A9600B58D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10" y="2781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1" name="Line 271">
                  <a:extLst>
                    <a:ext uri="{FF2B5EF4-FFF2-40B4-BE49-F238E27FC236}">
                      <a16:creationId xmlns:a16="http://schemas.microsoft.com/office/drawing/2014/main" id="{B9FC1658-3AA4-4D33-9D83-A515471A9E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11" y="278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2" name="Line 272">
                  <a:extLst>
                    <a:ext uri="{FF2B5EF4-FFF2-40B4-BE49-F238E27FC236}">
                      <a16:creationId xmlns:a16="http://schemas.microsoft.com/office/drawing/2014/main" id="{3DAECF84-59C9-4343-8AF1-E9D8780B1B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12" y="2778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3" name="Line 273">
                  <a:extLst>
                    <a:ext uri="{FF2B5EF4-FFF2-40B4-BE49-F238E27FC236}">
                      <a16:creationId xmlns:a16="http://schemas.microsoft.com/office/drawing/2014/main" id="{72E9AC5A-1B07-4060-A494-B23C6F76E7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3" y="277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4" name="Line 274">
                  <a:extLst>
                    <a:ext uri="{FF2B5EF4-FFF2-40B4-BE49-F238E27FC236}">
                      <a16:creationId xmlns:a16="http://schemas.microsoft.com/office/drawing/2014/main" id="{F2D903A0-C83C-4B2B-ABB2-B172D39871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4" y="277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5" name="Line 275">
                  <a:extLst>
                    <a:ext uri="{FF2B5EF4-FFF2-40B4-BE49-F238E27FC236}">
                      <a16:creationId xmlns:a16="http://schemas.microsoft.com/office/drawing/2014/main" id="{F571B6FC-67E4-4B80-8F98-94762BD04A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4" y="277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6" name="Line 276">
                  <a:extLst>
                    <a:ext uri="{FF2B5EF4-FFF2-40B4-BE49-F238E27FC236}">
                      <a16:creationId xmlns:a16="http://schemas.microsoft.com/office/drawing/2014/main" id="{F0C23C08-2699-4EF1-9FE7-7C6505E540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5" y="2778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7" name="Line 277">
                  <a:extLst>
                    <a:ext uri="{FF2B5EF4-FFF2-40B4-BE49-F238E27FC236}">
                      <a16:creationId xmlns:a16="http://schemas.microsoft.com/office/drawing/2014/main" id="{CC15B45C-5428-4F36-A22C-94E3CF469E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6" y="2778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8" name="Line 278">
                  <a:extLst>
                    <a:ext uri="{FF2B5EF4-FFF2-40B4-BE49-F238E27FC236}">
                      <a16:creationId xmlns:a16="http://schemas.microsoft.com/office/drawing/2014/main" id="{38DAB179-0B24-4A11-BE7C-662AF28EF9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6" y="278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399" name="Line 279">
                  <a:extLst>
                    <a:ext uri="{FF2B5EF4-FFF2-40B4-BE49-F238E27FC236}">
                      <a16:creationId xmlns:a16="http://schemas.microsoft.com/office/drawing/2014/main" id="{39F97BDD-2392-4F28-A9B5-FC6B81C289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7" y="2780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0" name="Line 280">
                  <a:extLst>
                    <a:ext uri="{FF2B5EF4-FFF2-40B4-BE49-F238E27FC236}">
                      <a16:creationId xmlns:a16="http://schemas.microsoft.com/office/drawing/2014/main" id="{3D332EF9-5469-4A62-8C55-2ECD966AB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8" y="2781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1" name="Line 281">
                  <a:extLst>
                    <a:ext uri="{FF2B5EF4-FFF2-40B4-BE49-F238E27FC236}">
                      <a16:creationId xmlns:a16="http://schemas.microsoft.com/office/drawing/2014/main" id="{64CAF1E9-77D1-4126-ACCE-644995503D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9" y="2783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2" name="Line 282">
                  <a:extLst>
                    <a:ext uri="{FF2B5EF4-FFF2-40B4-BE49-F238E27FC236}">
                      <a16:creationId xmlns:a16="http://schemas.microsoft.com/office/drawing/2014/main" id="{B8A45CD4-D8E8-41AC-92C7-67A6859176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0" y="2784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3" name="Line 283">
                  <a:extLst>
                    <a:ext uri="{FF2B5EF4-FFF2-40B4-BE49-F238E27FC236}">
                      <a16:creationId xmlns:a16="http://schemas.microsoft.com/office/drawing/2014/main" id="{72C0610C-C16B-48A3-8F4D-5676AAB937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0" y="2786"/>
                  <a:ext cx="1" cy="1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4" name="Line 284">
                  <a:extLst>
                    <a:ext uri="{FF2B5EF4-FFF2-40B4-BE49-F238E27FC236}">
                      <a16:creationId xmlns:a16="http://schemas.microsoft.com/office/drawing/2014/main" id="{DEA30E48-3B16-42CE-B456-07AA086798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1" y="2787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5" name="Line 285">
                  <a:extLst>
                    <a:ext uri="{FF2B5EF4-FFF2-40B4-BE49-F238E27FC236}">
                      <a16:creationId xmlns:a16="http://schemas.microsoft.com/office/drawing/2014/main" id="{770BE15F-E70E-4FFB-B3DD-77103FDC7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2" y="2790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6" name="Line 286">
                  <a:extLst>
                    <a:ext uri="{FF2B5EF4-FFF2-40B4-BE49-F238E27FC236}">
                      <a16:creationId xmlns:a16="http://schemas.microsoft.com/office/drawing/2014/main" id="{24F7351D-0AE0-4013-9CA9-101F6D532E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3" y="2793"/>
                  <a:ext cx="1" cy="2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7" name="Line 287">
                  <a:extLst>
                    <a:ext uri="{FF2B5EF4-FFF2-40B4-BE49-F238E27FC236}">
                      <a16:creationId xmlns:a16="http://schemas.microsoft.com/office/drawing/2014/main" id="{77286F6C-3B95-4EE4-A4C5-DFB7A543DD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4" y="2795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408" name="Line 288">
                  <a:extLst>
                    <a:ext uri="{FF2B5EF4-FFF2-40B4-BE49-F238E27FC236}">
                      <a16:creationId xmlns:a16="http://schemas.microsoft.com/office/drawing/2014/main" id="{B03E0208-3ECE-4EDF-BD1A-1CEB2F5AE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4" y="2798"/>
                  <a:ext cx="1" cy="3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33410" name="Line 290">
                <a:extLst>
                  <a:ext uri="{FF2B5EF4-FFF2-40B4-BE49-F238E27FC236}">
                    <a16:creationId xmlns:a16="http://schemas.microsoft.com/office/drawing/2014/main" id="{5F70BD71-8516-429B-9EB7-2ED0D577F8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3772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1" name="Line 291">
                <a:extLst>
                  <a:ext uri="{FF2B5EF4-FFF2-40B4-BE49-F238E27FC236}">
                    <a16:creationId xmlns:a16="http://schemas.microsoft.com/office/drawing/2014/main" id="{7AD34A7B-9BBE-43A4-8856-D96C59EF0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5" y="3775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2" name="Line 292">
                <a:extLst>
                  <a:ext uri="{FF2B5EF4-FFF2-40B4-BE49-F238E27FC236}">
                    <a16:creationId xmlns:a16="http://schemas.microsoft.com/office/drawing/2014/main" id="{98FCDBDC-A5AB-4383-9056-93C3F9D7FF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6" y="3779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3" name="Line 293">
                <a:extLst>
                  <a:ext uri="{FF2B5EF4-FFF2-40B4-BE49-F238E27FC236}">
                    <a16:creationId xmlns:a16="http://schemas.microsoft.com/office/drawing/2014/main" id="{C74C3916-C7FE-419F-A79D-9368807D35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7" y="3782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4" name="Line 294">
                <a:extLst>
                  <a:ext uri="{FF2B5EF4-FFF2-40B4-BE49-F238E27FC236}">
                    <a16:creationId xmlns:a16="http://schemas.microsoft.com/office/drawing/2014/main" id="{3500DBDB-6767-4003-BCF4-98C0F93DF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7" y="3787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5" name="Line 295">
                <a:extLst>
                  <a:ext uri="{FF2B5EF4-FFF2-40B4-BE49-F238E27FC236}">
                    <a16:creationId xmlns:a16="http://schemas.microsoft.com/office/drawing/2014/main" id="{7BF9593B-FDD6-4595-B61F-EAAA96BEC7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8" y="3790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6" name="Line 296">
                <a:extLst>
                  <a:ext uri="{FF2B5EF4-FFF2-40B4-BE49-F238E27FC236}">
                    <a16:creationId xmlns:a16="http://schemas.microsoft.com/office/drawing/2014/main" id="{A4671143-365C-428E-A395-08C0114928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9" y="3794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7" name="Line 297">
                <a:extLst>
                  <a:ext uri="{FF2B5EF4-FFF2-40B4-BE49-F238E27FC236}">
                    <a16:creationId xmlns:a16="http://schemas.microsoft.com/office/drawing/2014/main" id="{31F13E2D-B39C-4040-A4A0-6D250DD2EB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0" y="3799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8" name="Line 298">
                <a:extLst>
                  <a:ext uri="{FF2B5EF4-FFF2-40B4-BE49-F238E27FC236}">
                    <a16:creationId xmlns:a16="http://schemas.microsoft.com/office/drawing/2014/main" id="{0171C742-0110-4E1D-AAFC-597E2923B1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1" y="3802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19" name="Line 299">
                <a:extLst>
                  <a:ext uri="{FF2B5EF4-FFF2-40B4-BE49-F238E27FC236}">
                    <a16:creationId xmlns:a16="http://schemas.microsoft.com/office/drawing/2014/main" id="{2D218136-9F1D-42DF-972D-57657DFBA9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2" y="3806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0" name="Line 300">
                <a:extLst>
                  <a:ext uri="{FF2B5EF4-FFF2-40B4-BE49-F238E27FC236}">
                    <a16:creationId xmlns:a16="http://schemas.microsoft.com/office/drawing/2014/main" id="{2852F89D-E893-46D7-AEEC-4E03154D69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2" y="3811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1" name="Line 301">
                <a:extLst>
                  <a:ext uri="{FF2B5EF4-FFF2-40B4-BE49-F238E27FC236}">
                    <a16:creationId xmlns:a16="http://schemas.microsoft.com/office/drawing/2014/main" id="{7295541A-6988-4770-B756-49F0F18B0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3" y="3815"/>
                <a:ext cx="1" cy="6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2" name="Line 302">
                <a:extLst>
                  <a:ext uri="{FF2B5EF4-FFF2-40B4-BE49-F238E27FC236}">
                    <a16:creationId xmlns:a16="http://schemas.microsoft.com/office/drawing/2014/main" id="{C752D895-056F-49C9-8792-2164478694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4" y="3821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3" name="Line 303">
                <a:extLst>
                  <a:ext uri="{FF2B5EF4-FFF2-40B4-BE49-F238E27FC236}">
                    <a16:creationId xmlns:a16="http://schemas.microsoft.com/office/drawing/2014/main" id="{C8259129-1A29-43CC-B08D-2C8794C3F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5" y="3826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4" name="Line 304">
                <a:extLst>
                  <a:ext uri="{FF2B5EF4-FFF2-40B4-BE49-F238E27FC236}">
                    <a16:creationId xmlns:a16="http://schemas.microsoft.com/office/drawing/2014/main" id="{1FDA25AE-1EDE-4FF7-81C1-D2F2DED2EE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5" y="3830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5" name="Line 305">
                <a:extLst>
                  <a:ext uri="{FF2B5EF4-FFF2-40B4-BE49-F238E27FC236}">
                    <a16:creationId xmlns:a16="http://schemas.microsoft.com/office/drawing/2014/main" id="{50D06545-52EB-4C59-BD2C-1ADA651643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5" y="3835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6" name="Line 306">
                <a:extLst>
                  <a:ext uri="{FF2B5EF4-FFF2-40B4-BE49-F238E27FC236}">
                    <a16:creationId xmlns:a16="http://schemas.microsoft.com/office/drawing/2014/main" id="{B8760780-6839-463D-87A3-6C1A8FCF23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6" y="3839"/>
                <a:ext cx="1" cy="6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7" name="Line 307">
                <a:extLst>
                  <a:ext uri="{FF2B5EF4-FFF2-40B4-BE49-F238E27FC236}">
                    <a16:creationId xmlns:a16="http://schemas.microsoft.com/office/drawing/2014/main" id="{A9C9457D-1D08-44BC-8DD1-8ED6FA2A21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7" y="3845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8" name="Line 308">
                <a:extLst>
                  <a:ext uri="{FF2B5EF4-FFF2-40B4-BE49-F238E27FC236}">
                    <a16:creationId xmlns:a16="http://schemas.microsoft.com/office/drawing/2014/main" id="{2DEC92D5-C8D1-4840-AE98-5A7A1BCEC8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8" y="3850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29" name="Line 309">
                <a:extLst>
                  <a:ext uri="{FF2B5EF4-FFF2-40B4-BE49-F238E27FC236}">
                    <a16:creationId xmlns:a16="http://schemas.microsoft.com/office/drawing/2014/main" id="{B31D22FC-07C6-4280-BC27-D6D7C1A28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9" y="3854"/>
                <a:ext cx="1" cy="6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0" name="Line 310">
                <a:extLst>
                  <a:ext uri="{FF2B5EF4-FFF2-40B4-BE49-F238E27FC236}">
                    <a16:creationId xmlns:a16="http://schemas.microsoft.com/office/drawing/2014/main" id="{FA537F1A-1869-4251-A5AD-1294C67A96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9" y="3860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1" name="Line 311">
                <a:extLst>
                  <a:ext uri="{FF2B5EF4-FFF2-40B4-BE49-F238E27FC236}">
                    <a16:creationId xmlns:a16="http://schemas.microsoft.com/office/drawing/2014/main" id="{CB88E842-CACB-4A03-BE2A-277BB59FB5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0" y="3865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2" name="Line 312">
                <a:extLst>
                  <a:ext uri="{FF2B5EF4-FFF2-40B4-BE49-F238E27FC236}">
                    <a16:creationId xmlns:a16="http://schemas.microsoft.com/office/drawing/2014/main" id="{901EB9F1-BB79-4E4F-BA0B-0C27688C29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1" y="3869"/>
                <a:ext cx="1" cy="6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3" name="Line 313">
                <a:extLst>
                  <a:ext uri="{FF2B5EF4-FFF2-40B4-BE49-F238E27FC236}">
                    <a16:creationId xmlns:a16="http://schemas.microsoft.com/office/drawing/2014/main" id="{5DB17D5C-3040-4EC2-A527-951E205C7F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2" y="3875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4" name="Line 314">
                <a:extLst>
                  <a:ext uri="{FF2B5EF4-FFF2-40B4-BE49-F238E27FC236}">
                    <a16:creationId xmlns:a16="http://schemas.microsoft.com/office/drawing/2014/main" id="{AC07EFFE-2D5A-4BE8-983C-86CFB0B9BD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3" y="3880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5" name="Line 315">
                <a:extLst>
                  <a:ext uri="{FF2B5EF4-FFF2-40B4-BE49-F238E27FC236}">
                    <a16:creationId xmlns:a16="http://schemas.microsoft.com/office/drawing/2014/main" id="{1EB0DACE-1DB4-4DFA-B887-0F9ED3BD34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3" y="3884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6" name="Line 316">
                <a:extLst>
                  <a:ext uri="{FF2B5EF4-FFF2-40B4-BE49-F238E27FC236}">
                    <a16:creationId xmlns:a16="http://schemas.microsoft.com/office/drawing/2014/main" id="{26EEF777-F418-4F84-A15E-B49216081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4" y="3889"/>
                <a:ext cx="1" cy="6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7" name="Line 317">
                <a:extLst>
                  <a:ext uri="{FF2B5EF4-FFF2-40B4-BE49-F238E27FC236}">
                    <a16:creationId xmlns:a16="http://schemas.microsoft.com/office/drawing/2014/main" id="{D08B8353-5DDD-4CEE-90BA-1B50D96D5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5" y="3895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8" name="Line 318">
                <a:extLst>
                  <a:ext uri="{FF2B5EF4-FFF2-40B4-BE49-F238E27FC236}">
                    <a16:creationId xmlns:a16="http://schemas.microsoft.com/office/drawing/2014/main" id="{AAEF6946-0637-488A-A945-DBE751D19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6" y="3899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39" name="Line 319">
                <a:extLst>
                  <a:ext uri="{FF2B5EF4-FFF2-40B4-BE49-F238E27FC236}">
                    <a16:creationId xmlns:a16="http://schemas.microsoft.com/office/drawing/2014/main" id="{D9876CA8-8F88-4830-B09B-69D69E875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6" y="3904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0" name="Line 320">
                <a:extLst>
                  <a:ext uri="{FF2B5EF4-FFF2-40B4-BE49-F238E27FC236}">
                    <a16:creationId xmlns:a16="http://schemas.microsoft.com/office/drawing/2014/main" id="{2C813853-C11C-45A1-9AD1-BF38EFBD4F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7" y="3908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1" name="Line 321">
                <a:extLst>
                  <a:ext uri="{FF2B5EF4-FFF2-40B4-BE49-F238E27FC236}">
                    <a16:creationId xmlns:a16="http://schemas.microsoft.com/office/drawing/2014/main" id="{032F186F-6299-4687-A8C8-EB02D52B09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7" y="3913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2" name="Line 322">
                <a:extLst>
                  <a:ext uri="{FF2B5EF4-FFF2-40B4-BE49-F238E27FC236}">
                    <a16:creationId xmlns:a16="http://schemas.microsoft.com/office/drawing/2014/main" id="{BB7B425C-D86C-46AB-B9FB-193A9C30BD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8" y="3917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3" name="Line 323">
                <a:extLst>
                  <a:ext uri="{FF2B5EF4-FFF2-40B4-BE49-F238E27FC236}">
                    <a16:creationId xmlns:a16="http://schemas.microsoft.com/office/drawing/2014/main" id="{02FF085D-5E7D-4D22-8C74-CA748F6482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9" y="3920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4" name="Line 324">
                <a:extLst>
                  <a:ext uri="{FF2B5EF4-FFF2-40B4-BE49-F238E27FC236}">
                    <a16:creationId xmlns:a16="http://schemas.microsoft.com/office/drawing/2014/main" id="{3A62144D-C384-4E1B-9C29-67F952A852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0" y="3925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5" name="Line 325">
                <a:extLst>
                  <a:ext uri="{FF2B5EF4-FFF2-40B4-BE49-F238E27FC236}">
                    <a16:creationId xmlns:a16="http://schemas.microsoft.com/office/drawing/2014/main" id="{058BF425-DD70-4FA6-A87D-AE3D747CE9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1" y="3929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6" name="Line 326">
                <a:extLst>
                  <a:ext uri="{FF2B5EF4-FFF2-40B4-BE49-F238E27FC236}">
                    <a16:creationId xmlns:a16="http://schemas.microsoft.com/office/drawing/2014/main" id="{DE3D6209-081C-4D36-AEB3-58F1DDEE3D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1" y="3932"/>
                <a:ext cx="1" cy="5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7" name="Line 327">
                <a:extLst>
                  <a:ext uri="{FF2B5EF4-FFF2-40B4-BE49-F238E27FC236}">
                    <a16:creationId xmlns:a16="http://schemas.microsoft.com/office/drawing/2014/main" id="{D218E6F2-0BB3-4DAA-B570-408730559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2" y="3937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8" name="Line 328">
                <a:extLst>
                  <a:ext uri="{FF2B5EF4-FFF2-40B4-BE49-F238E27FC236}">
                    <a16:creationId xmlns:a16="http://schemas.microsoft.com/office/drawing/2014/main" id="{06325D3A-20E7-4B6B-9D4C-318105A123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3" y="3940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49" name="Line 329">
                <a:extLst>
                  <a:ext uri="{FF2B5EF4-FFF2-40B4-BE49-F238E27FC236}">
                    <a16:creationId xmlns:a16="http://schemas.microsoft.com/office/drawing/2014/main" id="{D2B1C8D5-7723-4DE2-A202-ED75E3902D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943"/>
                <a:ext cx="1" cy="4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0" name="Line 330">
                <a:extLst>
                  <a:ext uri="{FF2B5EF4-FFF2-40B4-BE49-F238E27FC236}">
                    <a16:creationId xmlns:a16="http://schemas.microsoft.com/office/drawing/2014/main" id="{DEA682D0-B7BA-49B0-BB0F-E7136D503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5" y="3947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1" name="Line 331">
                <a:extLst>
                  <a:ext uri="{FF2B5EF4-FFF2-40B4-BE49-F238E27FC236}">
                    <a16:creationId xmlns:a16="http://schemas.microsoft.com/office/drawing/2014/main" id="{AAB53E77-4A65-49A4-BC9E-D0062A4E0E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5" y="3950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2" name="Line 332">
                <a:extLst>
                  <a:ext uri="{FF2B5EF4-FFF2-40B4-BE49-F238E27FC236}">
                    <a16:creationId xmlns:a16="http://schemas.microsoft.com/office/drawing/2014/main" id="{DEC962D1-47EB-436A-94E0-51F97ADEA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3953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3" name="Line 333">
                <a:extLst>
                  <a:ext uri="{FF2B5EF4-FFF2-40B4-BE49-F238E27FC236}">
                    <a16:creationId xmlns:a16="http://schemas.microsoft.com/office/drawing/2014/main" id="{D3D38F0A-4B6D-4D5C-8D69-D777DAF4D2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3956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4" name="Line 334">
                <a:extLst>
                  <a:ext uri="{FF2B5EF4-FFF2-40B4-BE49-F238E27FC236}">
                    <a16:creationId xmlns:a16="http://schemas.microsoft.com/office/drawing/2014/main" id="{EFA37132-D6B4-4522-BDB6-BD2FA7A5F6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7" y="3959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5" name="Line 335">
                <a:extLst>
                  <a:ext uri="{FF2B5EF4-FFF2-40B4-BE49-F238E27FC236}">
                    <a16:creationId xmlns:a16="http://schemas.microsoft.com/office/drawing/2014/main" id="{6769F8A9-C52F-41C9-8E4D-8200FF300B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8" y="3961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6" name="Line 336">
                <a:extLst>
                  <a:ext uri="{FF2B5EF4-FFF2-40B4-BE49-F238E27FC236}">
                    <a16:creationId xmlns:a16="http://schemas.microsoft.com/office/drawing/2014/main" id="{C7CC5253-FFBF-4C51-892D-425E52B582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8" y="396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7" name="Line 337">
                <a:extLst>
                  <a:ext uri="{FF2B5EF4-FFF2-40B4-BE49-F238E27FC236}">
                    <a16:creationId xmlns:a16="http://schemas.microsoft.com/office/drawing/2014/main" id="{C378F2A7-5B70-44B8-8DB0-C88648FD8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9" y="3965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8" name="Line 338">
                <a:extLst>
                  <a:ext uri="{FF2B5EF4-FFF2-40B4-BE49-F238E27FC236}">
                    <a16:creationId xmlns:a16="http://schemas.microsoft.com/office/drawing/2014/main" id="{1C81836C-9677-4DB9-BB1D-564C57FB9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0" y="3968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59" name="Line 339">
                <a:extLst>
                  <a:ext uri="{FF2B5EF4-FFF2-40B4-BE49-F238E27FC236}">
                    <a16:creationId xmlns:a16="http://schemas.microsoft.com/office/drawing/2014/main" id="{32BFCDDC-C5A4-43CC-869D-389557EEE6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1" y="3970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0" name="Line 340">
                <a:extLst>
                  <a:ext uri="{FF2B5EF4-FFF2-40B4-BE49-F238E27FC236}">
                    <a16:creationId xmlns:a16="http://schemas.microsoft.com/office/drawing/2014/main" id="{CBD6AC6C-27B1-480C-AFC5-D4DD8299B3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2" y="3971"/>
                <a:ext cx="1" cy="3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1" name="Line 341">
                <a:extLst>
                  <a:ext uri="{FF2B5EF4-FFF2-40B4-BE49-F238E27FC236}">
                    <a16:creationId xmlns:a16="http://schemas.microsoft.com/office/drawing/2014/main" id="{215CEED7-8E75-4C40-A6F3-A57D52D33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3" y="3974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2" name="Line 342">
                <a:extLst>
                  <a:ext uri="{FF2B5EF4-FFF2-40B4-BE49-F238E27FC236}">
                    <a16:creationId xmlns:a16="http://schemas.microsoft.com/office/drawing/2014/main" id="{3AB766D6-D99A-4498-82BE-937360996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3" y="397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3" name="Line 343">
                <a:extLst>
                  <a:ext uri="{FF2B5EF4-FFF2-40B4-BE49-F238E27FC236}">
                    <a16:creationId xmlns:a16="http://schemas.microsoft.com/office/drawing/2014/main" id="{5CEFB5EF-C3EF-4AA0-B11F-0CC1D85BA7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4" y="3977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4" name="Line 344">
                <a:extLst>
                  <a:ext uri="{FF2B5EF4-FFF2-40B4-BE49-F238E27FC236}">
                    <a16:creationId xmlns:a16="http://schemas.microsoft.com/office/drawing/2014/main" id="{78261FBA-8EBF-4A73-9360-B7440F97B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5" y="3977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5" name="Line 345">
                <a:extLst>
                  <a:ext uri="{FF2B5EF4-FFF2-40B4-BE49-F238E27FC236}">
                    <a16:creationId xmlns:a16="http://schemas.microsoft.com/office/drawing/2014/main" id="{06E89CDF-FC87-4E8F-8A6E-5D8C5DE61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6" y="397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6" name="Line 346">
                <a:extLst>
                  <a:ext uri="{FF2B5EF4-FFF2-40B4-BE49-F238E27FC236}">
                    <a16:creationId xmlns:a16="http://schemas.microsoft.com/office/drawing/2014/main" id="{5A5FCCE6-6053-4276-B4E1-37CCB6F75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7" y="3980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7" name="Line 347">
                <a:extLst>
                  <a:ext uri="{FF2B5EF4-FFF2-40B4-BE49-F238E27FC236}">
                    <a16:creationId xmlns:a16="http://schemas.microsoft.com/office/drawing/2014/main" id="{1CFA2E1B-5F65-4E2A-ABD4-524D25C3FC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7" y="398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8" name="Line 348">
                <a:extLst>
                  <a:ext uri="{FF2B5EF4-FFF2-40B4-BE49-F238E27FC236}">
                    <a16:creationId xmlns:a16="http://schemas.microsoft.com/office/drawing/2014/main" id="{80745C82-811A-4DCB-9888-EBC496FE85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398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69" name="Line 349">
                <a:extLst>
                  <a:ext uri="{FF2B5EF4-FFF2-40B4-BE49-F238E27FC236}">
                    <a16:creationId xmlns:a16="http://schemas.microsoft.com/office/drawing/2014/main" id="{D5437A31-57DF-410B-86FA-EB03B400F2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9" y="398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0" name="Line 350">
                <a:extLst>
                  <a:ext uri="{FF2B5EF4-FFF2-40B4-BE49-F238E27FC236}">
                    <a16:creationId xmlns:a16="http://schemas.microsoft.com/office/drawing/2014/main" id="{CA797504-1665-4D5D-B301-AE486AE82F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0" y="398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1" name="Line 351">
                <a:extLst>
                  <a:ext uri="{FF2B5EF4-FFF2-40B4-BE49-F238E27FC236}">
                    <a16:creationId xmlns:a16="http://schemas.microsoft.com/office/drawing/2014/main" id="{F214F044-84B9-43CD-AE26-DC4594E99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1" y="398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2" name="Line 352">
                <a:extLst>
                  <a:ext uri="{FF2B5EF4-FFF2-40B4-BE49-F238E27FC236}">
                    <a16:creationId xmlns:a16="http://schemas.microsoft.com/office/drawing/2014/main" id="{A29D780D-D0C8-4B63-8D66-881012B074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2" y="398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3" name="Line 353">
                <a:extLst>
                  <a:ext uri="{FF2B5EF4-FFF2-40B4-BE49-F238E27FC236}">
                    <a16:creationId xmlns:a16="http://schemas.microsoft.com/office/drawing/2014/main" id="{FE597CBD-70A7-4B8E-9434-098F93AEF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3" y="398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4" name="Line 354">
                <a:extLst>
                  <a:ext uri="{FF2B5EF4-FFF2-40B4-BE49-F238E27FC236}">
                    <a16:creationId xmlns:a16="http://schemas.microsoft.com/office/drawing/2014/main" id="{EF0EA2D3-CEBE-4172-8871-982D06B9D6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4" y="398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5" name="Line 355">
                <a:extLst>
                  <a:ext uri="{FF2B5EF4-FFF2-40B4-BE49-F238E27FC236}">
                    <a16:creationId xmlns:a16="http://schemas.microsoft.com/office/drawing/2014/main" id="{BD6419A4-C9C9-41E1-A017-868BEBDB84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5" y="398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6" name="Line 356">
                <a:extLst>
                  <a:ext uri="{FF2B5EF4-FFF2-40B4-BE49-F238E27FC236}">
                    <a16:creationId xmlns:a16="http://schemas.microsoft.com/office/drawing/2014/main" id="{27EF9D8B-7201-45FC-8542-8CC191548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6" y="398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7" name="Line 357">
                <a:extLst>
                  <a:ext uri="{FF2B5EF4-FFF2-40B4-BE49-F238E27FC236}">
                    <a16:creationId xmlns:a16="http://schemas.microsoft.com/office/drawing/2014/main" id="{BB513A96-E4AE-4C33-9E88-697550C70B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7" y="3980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8" name="Line 358">
                <a:extLst>
                  <a:ext uri="{FF2B5EF4-FFF2-40B4-BE49-F238E27FC236}">
                    <a16:creationId xmlns:a16="http://schemas.microsoft.com/office/drawing/2014/main" id="{9DC43171-E89A-424D-A507-217D75361A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8" y="3980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79" name="Line 359">
                <a:extLst>
                  <a:ext uri="{FF2B5EF4-FFF2-40B4-BE49-F238E27FC236}">
                    <a16:creationId xmlns:a16="http://schemas.microsoft.com/office/drawing/2014/main" id="{B485A084-4CBC-4997-823B-6D094FB78D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8" y="397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0" name="Line 360">
                <a:extLst>
                  <a:ext uri="{FF2B5EF4-FFF2-40B4-BE49-F238E27FC236}">
                    <a16:creationId xmlns:a16="http://schemas.microsoft.com/office/drawing/2014/main" id="{19E16039-DB19-4FC7-B55A-106D672746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8" y="397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1" name="Line 361">
                <a:extLst>
                  <a:ext uri="{FF2B5EF4-FFF2-40B4-BE49-F238E27FC236}">
                    <a16:creationId xmlns:a16="http://schemas.microsoft.com/office/drawing/2014/main" id="{E6B72BDA-F556-4BE4-890E-986E6E035F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9" y="3977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2" name="Line 362">
                <a:extLst>
                  <a:ext uri="{FF2B5EF4-FFF2-40B4-BE49-F238E27FC236}">
                    <a16:creationId xmlns:a16="http://schemas.microsoft.com/office/drawing/2014/main" id="{21CDBBAA-3BB2-4479-AFAC-1AD0601720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0" y="397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3" name="Line 363">
                <a:extLst>
                  <a:ext uri="{FF2B5EF4-FFF2-40B4-BE49-F238E27FC236}">
                    <a16:creationId xmlns:a16="http://schemas.microsoft.com/office/drawing/2014/main" id="{E976A338-5489-4560-A1B7-3CB7138A8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1" y="397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4" name="Line 364">
                <a:extLst>
                  <a:ext uri="{FF2B5EF4-FFF2-40B4-BE49-F238E27FC236}">
                    <a16:creationId xmlns:a16="http://schemas.microsoft.com/office/drawing/2014/main" id="{EDC68BD0-88C3-4350-BC6D-E3DCADA24B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2" y="3974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5" name="Line 365">
                <a:extLst>
                  <a:ext uri="{FF2B5EF4-FFF2-40B4-BE49-F238E27FC236}">
                    <a16:creationId xmlns:a16="http://schemas.microsoft.com/office/drawing/2014/main" id="{BC95BEC3-66D5-4C39-997A-B45B0DC84E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2" y="397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6" name="Line 366">
                <a:extLst>
                  <a:ext uri="{FF2B5EF4-FFF2-40B4-BE49-F238E27FC236}">
                    <a16:creationId xmlns:a16="http://schemas.microsoft.com/office/drawing/2014/main" id="{EE2EC44F-668B-42F2-9E86-4DCB4AA664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3" y="3971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7" name="Line 367">
                <a:extLst>
                  <a:ext uri="{FF2B5EF4-FFF2-40B4-BE49-F238E27FC236}">
                    <a16:creationId xmlns:a16="http://schemas.microsoft.com/office/drawing/2014/main" id="{F6C5AE57-CB43-44EA-A8F1-45644988E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4" y="397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8" name="Line 368">
                <a:extLst>
                  <a:ext uri="{FF2B5EF4-FFF2-40B4-BE49-F238E27FC236}">
                    <a16:creationId xmlns:a16="http://schemas.microsoft.com/office/drawing/2014/main" id="{5EB8E049-18D6-44EE-A341-98B360EFC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5" y="3970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89" name="Line 369">
                <a:extLst>
                  <a:ext uri="{FF2B5EF4-FFF2-40B4-BE49-F238E27FC236}">
                    <a16:creationId xmlns:a16="http://schemas.microsoft.com/office/drawing/2014/main" id="{AE8DF64B-FFAC-499D-A978-5210A1C2D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6" y="3968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0" name="Line 370">
                <a:extLst>
                  <a:ext uri="{FF2B5EF4-FFF2-40B4-BE49-F238E27FC236}">
                    <a16:creationId xmlns:a16="http://schemas.microsoft.com/office/drawing/2014/main" id="{D57516DD-BE65-4DFE-BFFF-9D8EB8BD8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6" y="3967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1" name="Line 371">
                <a:extLst>
                  <a:ext uri="{FF2B5EF4-FFF2-40B4-BE49-F238E27FC236}">
                    <a16:creationId xmlns:a16="http://schemas.microsoft.com/office/drawing/2014/main" id="{E0C0FAAC-975D-4608-95A6-1D49D86E34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7" y="3965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2" name="Line 372">
                <a:extLst>
                  <a:ext uri="{FF2B5EF4-FFF2-40B4-BE49-F238E27FC236}">
                    <a16:creationId xmlns:a16="http://schemas.microsoft.com/office/drawing/2014/main" id="{4F47B06D-B6A9-482D-803A-E230F82411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8" y="396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3" name="Line 373">
                <a:extLst>
                  <a:ext uri="{FF2B5EF4-FFF2-40B4-BE49-F238E27FC236}">
                    <a16:creationId xmlns:a16="http://schemas.microsoft.com/office/drawing/2014/main" id="{0FAB409D-843A-4655-9836-F27F9A516C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8" y="3962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4" name="Line 374">
                <a:extLst>
                  <a:ext uri="{FF2B5EF4-FFF2-40B4-BE49-F238E27FC236}">
                    <a16:creationId xmlns:a16="http://schemas.microsoft.com/office/drawing/2014/main" id="{2C1F6EAE-3264-4A56-8670-7EEC9888E1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9" y="396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5" name="Line 375">
                <a:extLst>
                  <a:ext uri="{FF2B5EF4-FFF2-40B4-BE49-F238E27FC236}">
                    <a16:creationId xmlns:a16="http://schemas.microsoft.com/office/drawing/2014/main" id="{FF6733AE-9B4B-4F55-88C1-1E1BD4BB1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0" y="3959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6" name="Line 376">
                <a:extLst>
                  <a:ext uri="{FF2B5EF4-FFF2-40B4-BE49-F238E27FC236}">
                    <a16:creationId xmlns:a16="http://schemas.microsoft.com/office/drawing/2014/main" id="{920B15B0-6D22-4E2C-ACC0-AF1EF6A46F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1" y="3958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7" name="Line 377">
                <a:extLst>
                  <a:ext uri="{FF2B5EF4-FFF2-40B4-BE49-F238E27FC236}">
                    <a16:creationId xmlns:a16="http://schemas.microsoft.com/office/drawing/2014/main" id="{F9BF2F8D-53BA-443F-AB6A-64A85AA1AB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2" y="3956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8" name="Line 378">
                <a:extLst>
                  <a:ext uri="{FF2B5EF4-FFF2-40B4-BE49-F238E27FC236}">
                    <a16:creationId xmlns:a16="http://schemas.microsoft.com/office/drawing/2014/main" id="{317B6E9A-E17A-4C93-A101-38E8EF589C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3" y="3955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499" name="Line 379">
                <a:extLst>
                  <a:ext uri="{FF2B5EF4-FFF2-40B4-BE49-F238E27FC236}">
                    <a16:creationId xmlns:a16="http://schemas.microsoft.com/office/drawing/2014/main" id="{002355EB-7F72-4F34-AD48-89435C8347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4" y="3953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0" name="Line 380">
                <a:extLst>
                  <a:ext uri="{FF2B5EF4-FFF2-40B4-BE49-F238E27FC236}">
                    <a16:creationId xmlns:a16="http://schemas.microsoft.com/office/drawing/2014/main" id="{E60BE74C-343C-47B2-B048-ADEBE80FC1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4" y="395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1" name="Line 381">
                <a:extLst>
                  <a:ext uri="{FF2B5EF4-FFF2-40B4-BE49-F238E27FC236}">
                    <a16:creationId xmlns:a16="http://schemas.microsoft.com/office/drawing/2014/main" id="{DA0A4A38-0A80-4695-B66B-378CCDFEE8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5" y="3950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2" name="Line 382">
                <a:extLst>
                  <a:ext uri="{FF2B5EF4-FFF2-40B4-BE49-F238E27FC236}">
                    <a16:creationId xmlns:a16="http://schemas.microsoft.com/office/drawing/2014/main" id="{7449975D-689A-4A4E-967D-A71523951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6" y="394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3" name="Line 383">
                <a:extLst>
                  <a:ext uri="{FF2B5EF4-FFF2-40B4-BE49-F238E27FC236}">
                    <a16:creationId xmlns:a16="http://schemas.microsoft.com/office/drawing/2014/main" id="{C40F0519-6452-4129-A385-0159C0B92F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7" y="394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4" name="Line 384">
                <a:extLst>
                  <a:ext uri="{FF2B5EF4-FFF2-40B4-BE49-F238E27FC236}">
                    <a16:creationId xmlns:a16="http://schemas.microsoft.com/office/drawing/2014/main" id="{6F346DE9-7500-444E-8ACC-9CB1B080CD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8" y="3947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5" name="Line 385">
                <a:extLst>
                  <a:ext uri="{FF2B5EF4-FFF2-40B4-BE49-F238E27FC236}">
                    <a16:creationId xmlns:a16="http://schemas.microsoft.com/office/drawing/2014/main" id="{899AB3EC-3A36-4823-AE6B-F3585617F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8" y="394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6" name="Line 386">
                <a:extLst>
                  <a:ext uri="{FF2B5EF4-FFF2-40B4-BE49-F238E27FC236}">
                    <a16:creationId xmlns:a16="http://schemas.microsoft.com/office/drawing/2014/main" id="{3D30BEFC-8CD6-4D52-BC7E-36E0BCE2D4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9" y="3944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7" name="Line 387">
                <a:extLst>
                  <a:ext uri="{FF2B5EF4-FFF2-40B4-BE49-F238E27FC236}">
                    <a16:creationId xmlns:a16="http://schemas.microsoft.com/office/drawing/2014/main" id="{74042910-48A3-4832-BF82-78ABA711F3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9" y="394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8" name="Line 388">
                <a:extLst>
                  <a:ext uri="{FF2B5EF4-FFF2-40B4-BE49-F238E27FC236}">
                    <a16:creationId xmlns:a16="http://schemas.microsoft.com/office/drawing/2014/main" id="{A4ED8E89-5D59-4F19-B96A-70966F55F2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0" y="3941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09" name="Line 389">
                <a:extLst>
                  <a:ext uri="{FF2B5EF4-FFF2-40B4-BE49-F238E27FC236}">
                    <a16:creationId xmlns:a16="http://schemas.microsoft.com/office/drawing/2014/main" id="{D1344AD0-145D-46EF-9F6A-D08277292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1" y="3940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0" name="Line 390">
                <a:extLst>
                  <a:ext uri="{FF2B5EF4-FFF2-40B4-BE49-F238E27FC236}">
                    <a16:creationId xmlns:a16="http://schemas.microsoft.com/office/drawing/2014/main" id="{61004A0B-D708-402D-9CFF-64CFEDAAED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2" y="3938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1" name="Line 391">
                <a:extLst>
                  <a:ext uri="{FF2B5EF4-FFF2-40B4-BE49-F238E27FC236}">
                    <a16:creationId xmlns:a16="http://schemas.microsoft.com/office/drawing/2014/main" id="{098FAA1D-2A44-440A-BB30-1F227B8E1D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3" y="3937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2" name="Line 392">
                <a:extLst>
                  <a:ext uri="{FF2B5EF4-FFF2-40B4-BE49-F238E27FC236}">
                    <a16:creationId xmlns:a16="http://schemas.microsoft.com/office/drawing/2014/main" id="{7756EA24-3071-4E38-9084-02116776DD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4" y="3937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3" name="Line 393">
                <a:extLst>
                  <a:ext uri="{FF2B5EF4-FFF2-40B4-BE49-F238E27FC236}">
                    <a16:creationId xmlns:a16="http://schemas.microsoft.com/office/drawing/2014/main" id="{F8A53954-288E-4C7F-BFE6-1013624D63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5" y="3935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4" name="Line 394">
                <a:extLst>
                  <a:ext uri="{FF2B5EF4-FFF2-40B4-BE49-F238E27FC236}">
                    <a16:creationId xmlns:a16="http://schemas.microsoft.com/office/drawing/2014/main" id="{56009F7F-B740-43EA-969A-9E06310678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5" y="393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5" name="Line 395">
                <a:extLst>
                  <a:ext uri="{FF2B5EF4-FFF2-40B4-BE49-F238E27FC236}">
                    <a16:creationId xmlns:a16="http://schemas.microsoft.com/office/drawing/2014/main" id="{8E4EBBF3-E434-4A15-8B6A-555FCBF0A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6" y="393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6" name="Line 396">
                <a:extLst>
                  <a:ext uri="{FF2B5EF4-FFF2-40B4-BE49-F238E27FC236}">
                    <a16:creationId xmlns:a16="http://schemas.microsoft.com/office/drawing/2014/main" id="{0632807F-AD3A-4F36-9BC2-DA062FCF4A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7" y="3932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7" name="Line 397">
                <a:extLst>
                  <a:ext uri="{FF2B5EF4-FFF2-40B4-BE49-F238E27FC236}">
                    <a16:creationId xmlns:a16="http://schemas.microsoft.com/office/drawing/2014/main" id="{748F7D7F-DB90-45E3-9E84-29B693DB8B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8" y="393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8" name="Line 398">
                <a:extLst>
                  <a:ext uri="{FF2B5EF4-FFF2-40B4-BE49-F238E27FC236}">
                    <a16:creationId xmlns:a16="http://schemas.microsoft.com/office/drawing/2014/main" id="{637C7D91-0407-45F5-B956-DE10A6702F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9" y="393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19" name="Line 399">
                <a:extLst>
                  <a:ext uri="{FF2B5EF4-FFF2-40B4-BE49-F238E27FC236}">
                    <a16:creationId xmlns:a16="http://schemas.microsoft.com/office/drawing/2014/main" id="{78A7281D-A766-4381-87BE-7B05BB2724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9" y="3929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0" name="Line 400">
                <a:extLst>
                  <a:ext uri="{FF2B5EF4-FFF2-40B4-BE49-F238E27FC236}">
                    <a16:creationId xmlns:a16="http://schemas.microsoft.com/office/drawing/2014/main" id="{0B54242E-E489-45B9-B211-C1EDC57AC4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9" y="392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1" name="Line 401">
                <a:extLst>
                  <a:ext uri="{FF2B5EF4-FFF2-40B4-BE49-F238E27FC236}">
                    <a16:creationId xmlns:a16="http://schemas.microsoft.com/office/drawing/2014/main" id="{0D728F99-A985-4089-8B84-721206FBC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0" y="3928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2" name="Line 402">
                <a:extLst>
                  <a:ext uri="{FF2B5EF4-FFF2-40B4-BE49-F238E27FC236}">
                    <a16:creationId xmlns:a16="http://schemas.microsoft.com/office/drawing/2014/main" id="{66111DEB-540A-4A11-92D7-1DDC510DDC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1" y="3928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3" name="Line 403">
                <a:extLst>
                  <a:ext uri="{FF2B5EF4-FFF2-40B4-BE49-F238E27FC236}">
                    <a16:creationId xmlns:a16="http://schemas.microsoft.com/office/drawing/2014/main" id="{130CFAE0-C74D-4137-BAC4-32B55AE03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2" y="3926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4" name="Line 404">
                <a:extLst>
                  <a:ext uri="{FF2B5EF4-FFF2-40B4-BE49-F238E27FC236}">
                    <a16:creationId xmlns:a16="http://schemas.microsoft.com/office/drawing/2014/main" id="{9762B716-E6F6-4539-8697-1AA231DA7F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3" y="3925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5" name="Line 405">
                <a:extLst>
                  <a:ext uri="{FF2B5EF4-FFF2-40B4-BE49-F238E27FC236}">
                    <a16:creationId xmlns:a16="http://schemas.microsoft.com/office/drawing/2014/main" id="{AA663E2F-D546-4F4E-BF65-053CDCE528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4" y="3925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6" name="Line 406">
                <a:extLst>
                  <a:ext uri="{FF2B5EF4-FFF2-40B4-BE49-F238E27FC236}">
                    <a16:creationId xmlns:a16="http://schemas.microsoft.com/office/drawing/2014/main" id="{214E3707-A8F3-4E18-9278-87E8C98AC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5" y="3923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7" name="Line 407">
                <a:extLst>
                  <a:ext uri="{FF2B5EF4-FFF2-40B4-BE49-F238E27FC236}">
                    <a16:creationId xmlns:a16="http://schemas.microsoft.com/office/drawing/2014/main" id="{9A8BBD6B-BC0D-4F73-A40E-62C9058A35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392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8" name="Line 408">
                <a:extLst>
                  <a:ext uri="{FF2B5EF4-FFF2-40B4-BE49-F238E27FC236}">
                    <a16:creationId xmlns:a16="http://schemas.microsoft.com/office/drawing/2014/main" id="{60EC4FED-0870-4C9A-9D83-2CF7BF7866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7" y="392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29" name="Line 409">
                <a:extLst>
                  <a:ext uri="{FF2B5EF4-FFF2-40B4-BE49-F238E27FC236}">
                    <a16:creationId xmlns:a16="http://schemas.microsoft.com/office/drawing/2014/main" id="{6C112ACA-3634-430F-AB00-D5567AD61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7" y="392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0" name="Line 410">
                <a:extLst>
                  <a:ext uri="{FF2B5EF4-FFF2-40B4-BE49-F238E27FC236}">
                    <a16:creationId xmlns:a16="http://schemas.microsoft.com/office/drawing/2014/main" id="{98179480-105D-4745-9834-D8AF22CC3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8" y="3922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1" name="Line 411">
                <a:extLst>
                  <a:ext uri="{FF2B5EF4-FFF2-40B4-BE49-F238E27FC236}">
                    <a16:creationId xmlns:a16="http://schemas.microsoft.com/office/drawing/2014/main" id="{790C07B3-FCD2-4F59-BCA4-38C04B8783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9" y="3920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2" name="Line 412">
                <a:extLst>
                  <a:ext uri="{FF2B5EF4-FFF2-40B4-BE49-F238E27FC236}">
                    <a16:creationId xmlns:a16="http://schemas.microsoft.com/office/drawing/2014/main" id="{2C7BBB94-F4E4-48F1-8C56-E64B6C8C16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0" y="3920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3" name="Line 413">
                <a:extLst>
                  <a:ext uri="{FF2B5EF4-FFF2-40B4-BE49-F238E27FC236}">
                    <a16:creationId xmlns:a16="http://schemas.microsoft.com/office/drawing/2014/main" id="{D0E931F9-677E-49FC-9429-5CDDB0C67E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0" y="391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4" name="Line 414">
                <a:extLst>
                  <a:ext uri="{FF2B5EF4-FFF2-40B4-BE49-F238E27FC236}">
                    <a16:creationId xmlns:a16="http://schemas.microsoft.com/office/drawing/2014/main" id="{BE4E36EF-F549-42EB-83C6-F242ECC9A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1" y="391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5" name="Line 415">
                <a:extLst>
                  <a:ext uri="{FF2B5EF4-FFF2-40B4-BE49-F238E27FC236}">
                    <a16:creationId xmlns:a16="http://schemas.microsoft.com/office/drawing/2014/main" id="{8C161678-F4AF-41D4-A131-346A78685F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2" y="3919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6" name="Line 416">
                <a:extLst>
                  <a:ext uri="{FF2B5EF4-FFF2-40B4-BE49-F238E27FC236}">
                    <a16:creationId xmlns:a16="http://schemas.microsoft.com/office/drawing/2014/main" id="{4734BE26-D8F5-4138-BAB3-4E1BA7DB20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3" y="3917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7" name="Line 417">
                <a:extLst>
                  <a:ext uri="{FF2B5EF4-FFF2-40B4-BE49-F238E27FC236}">
                    <a16:creationId xmlns:a16="http://schemas.microsoft.com/office/drawing/2014/main" id="{C17DA447-66EA-4D02-80F1-130F1D6D33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4" y="3917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8" name="Line 418">
                <a:extLst>
                  <a:ext uri="{FF2B5EF4-FFF2-40B4-BE49-F238E27FC236}">
                    <a16:creationId xmlns:a16="http://schemas.microsoft.com/office/drawing/2014/main" id="{B23911B5-D821-424F-A2E0-5A2978F190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5" y="3917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39" name="Line 419">
                <a:extLst>
                  <a:ext uri="{FF2B5EF4-FFF2-40B4-BE49-F238E27FC236}">
                    <a16:creationId xmlns:a16="http://schemas.microsoft.com/office/drawing/2014/main" id="{34579699-FFA1-419D-87C3-0DD04216CA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6" y="391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0" name="Line 420">
                <a:extLst>
                  <a:ext uri="{FF2B5EF4-FFF2-40B4-BE49-F238E27FC236}">
                    <a16:creationId xmlns:a16="http://schemas.microsoft.com/office/drawing/2014/main" id="{40CA5029-96EA-4EFC-88BC-FC5E86B73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7" y="391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1" name="Line 421">
                <a:extLst>
                  <a:ext uri="{FF2B5EF4-FFF2-40B4-BE49-F238E27FC236}">
                    <a16:creationId xmlns:a16="http://schemas.microsoft.com/office/drawing/2014/main" id="{12D570AF-5D1A-4C19-AA78-163064385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8" y="391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2" name="Line 422">
                <a:extLst>
                  <a:ext uri="{FF2B5EF4-FFF2-40B4-BE49-F238E27FC236}">
                    <a16:creationId xmlns:a16="http://schemas.microsoft.com/office/drawing/2014/main" id="{0B3EA656-B410-44EE-92AC-4B1F29AE61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9" y="3916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3" name="Line 423">
                <a:extLst>
                  <a:ext uri="{FF2B5EF4-FFF2-40B4-BE49-F238E27FC236}">
                    <a16:creationId xmlns:a16="http://schemas.microsoft.com/office/drawing/2014/main" id="{1831CF52-534A-49C8-ACB4-8BC3C87206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0" y="3914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4" name="Line 424">
                <a:extLst>
                  <a:ext uri="{FF2B5EF4-FFF2-40B4-BE49-F238E27FC236}">
                    <a16:creationId xmlns:a16="http://schemas.microsoft.com/office/drawing/2014/main" id="{63FFD195-BB11-4F25-94F4-B5E9BA7CB4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1" y="391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5" name="Line 425">
                <a:extLst>
                  <a:ext uri="{FF2B5EF4-FFF2-40B4-BE49-F238E27FC236}">
                    <a16:creationId xmlns:a16="http://schemas.microsoft.com/office/drawing/2014/main" id="{0709C0E2-0A76-46B8-8343-CC13BE3E85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1" y="391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6" name="Line 426">
                <a:extLst>
                  <a:ext uri="{FF2B5EF4-FFF2-40B4-BE49-F238E27FC236}">
                    <a16:creationId xmlns:a16="http://schemas.microsoft.com/office/drawing/2014/main" id="{562193E7-3E63-40CD-BF4E-420956D7F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2" y="391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7" name="Line 427">
                <a:extLst>
                  <a:ext uri="{FF2B5EF4-FFF2-40B4-BE49-F238E27FC236}">
                    <a16:creationId xmlns:a16="http://schemas.microsoft.com/office/drawing/2014/main" id="{95B7B1C3-9F89-4540-A408-7CB9720B3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3" y="391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8" name="Line 428">
                <a:extLst>
                  <a:ext uri="{FF2B5EF4-FFF2-40B4-BE49-F238E27FC236}">
                    <a16:creationId xmlns:a16="http://schemas.microsoft.com/office/drawing/2014/main" id="{252585C8-C1CB-401D-8FAD-9C7F15D8F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4" y="3914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49" name="Line 429">
                <a:extLst>
                  <a:ext uri="{FF2B5EF4-FFF2-40B4-BE49-F238E27FC236}">
                    <a16:creationId xmlns:a16="http://schemas.microsoft.com/office/drawing/2014/main" id="{027DDCF3-A047-4CC3-8F9B-CF4E39532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5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0" name="Line 430">
                <a:extLst>
                  <a:ext uri="{FF2B5EF4-FFF2-40B4-BE49-F238E27FC236}">
                    <a16:creationId xmlns:a16="http://schemas.microsoft.com/office/drawing/2014/main" id="{DD6DDD21-AD40-4045-81E6-CC81BDD318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6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1" name="Line 431">
                <a:extLst>
                  <a:ext uri="{FF2B5EF4-FFF2-40B4-BE49-F238E27FC236}">
                    <a16:creationId xmlns:a16="http://schemas.microsoft.com/office/drawing/2014/main" id="{69D1896F-DD97-4215-89E6-FC7E5FF3AB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7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2" name="Line 432">
                <a:extLst>
                  <a:ext uri="{FF2B5EF4-FFF2-40B4-BE49-F238E27FC236}">
                    <a16:creationId xmlns:a16="http://schemas.microsoft.com/office/drawing/2014/main" id="{CFF64189-EA3A-4C82-B3A5-F21399E1D1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8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3" name="Line 433">
                <a:extLst>
                  <a:ext uri="{FF2B5EF4-FFF2-40B4-BE49-F238E27FC236}">
                    <a16:creationId xmlns:a16="http://schemas.microsoft.com/office/drawing/2014/main" id="{433A38BB-7CFE-4831-B07B-5AD8A8D0A8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9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4" name="Line 434">
                <a:extLst>
                  <a:ext uri="{FF2B5EF4-FFF2-40B4-BE49-F238E27FC236}">
                    <a16:creationId xmlns:a16="http://schemas.microsoft.com/office/drawing/2014/main" id="{FA50C158-8BAB-49A8-B8ED-7CD6156FB0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0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5" name="Line 435">
                <a:extLst>
                  <a:ext uri="{FF2B5EF4-FFF2-40B4-BE49-F238E27FC236}">
                    <a16:creationId xmlns:a16="http://schemas.microsoft.com/office/drawing/2014/main" id="{5F0BC272-02E2-4972-AC32-B0C7DF58B6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1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6" name="Line 436">
                <a:extLst>
                  <a:ext uri="{FF2B5EF4-FFF2-40B4-BE49-F238E27FC236}">
                    <a16:creationId xmlns:a16="http://schemas.microsoft.com/office/drawing/2014/main" id="{40172FF6-F8B1-4E3F-900E-6E6871D232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1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7" name="Line 437">
                <a:extLst>
                  <a:ext uri="{FF2B5EF4-FFF2-40B4-BE49-F238E27FC236}">
                    <a16:creationId xmlns:a16="http://schemas.microsoft.com/office/drawing/2014/main" id="{61AAE6A6-F37D-4328-8CEA-792FC62FC5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8" name="Line 438">
                <a:extLst>
                  <a:ext uri="{FF2B5EF4-FFF2-40B4-BE49-F238E27FC236}">
                    <a16:creationId xmlns:a16="http://schemas.microsoft.com/office/drawing/2014/main" id="{156F02C9-08F8-4822-849A-787A7548BF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3" y="3913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59" name="Line 439">
                <a:extLst>
                  <a:ext uri="{FF2B5EF4-FFF2-40B4-BE49-F238E27FC236}">
                    <a16:creationId xmlns:a16="http://schemas.microsoft.com/office/drawing/2014/main" id="{25E583E0-0F1E-452C-96FE-D6D2429D7D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4" y="3911"/>
                <a:ext cx="1" cy="2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0" name="Line 440">
                <a:extLst>
                  <a:ext uri="{FF2B5EF4-FFF2-40B4-BE49-F238E27FC236}">
                    <a16:creationId xmlns:a16="http://schemas.microsoft.com/office/drawing/2014/main" id="{AE60BC4E-3E00-4C96-A254-C5055E53D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5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1" name="Line 441">
                <a:extLst>
                  <a:ext uri="{FF2B5EF4-FFF2-40B4-BE49-F238E27FC236}">
                    <a16:creationId xmlns:a16="http://schemas.microsoft.com/office/drawing/2014/main" id="{4177B551-4E92-40D2-87B8-94620A0997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6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2" name="Line 442">
                <a:extLst>
                  <a:ext uri="{FF2B5EF4-FFF2-40B4-BE49-F238E27FC236}">
                    <a16:creationId xmlns:a16="http://schemas.microsoft.com/office/drawing/2014/main" id="{F1299164-C8EC-4455-9C36-BBCBC3141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7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3" name="Line 443">
                <a:extLst>
                  <a:ext uri="{FF2B5EF4-FFF2-40B4-BE49-F238E27FC236}">
                    <a16:creationId xmlns:a16="http://schemas.microsoft.com/office/drawing/2014/main" id="{5110DEC5-A836-4AF3-8074-2948339301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8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4" name="Line 444">
                <a:extLst>
                  <a:ext uri="{FF2B5EF4-FFF2-40B4-BE49-F238E27FC236}">
                    <a16:creationId xmlns:a16="http://schemas.microsoft.com/office/drawing/2014/main" id="{6593E39E-024B-4772-BAA2-EE5A8165EA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9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5" name="Line 445">
                <a:extLst>
                  <a:ext uri="{FF2B5EF4-FFF2-40B4-BE49-F238E27FC236}">
                    <a16:creationId xmlns:a16="http://schemas.microsoft.com/office/drawing/2014/main" id="{C3D7C790-4692-4CFB-B07E-F4AFD0F909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6" name="Line 446">
                <a:extLst>
                  <a:ext uri="{FF2B5EF4-FFF2-40B4-BE49-F238E27FC236}">
                    <a16:creationId xmlns:a16="http://schemas.microsoft.com/office/drawing/2014/main" id="{7542937B-32A6-4B5C-9BE9-63B38A0970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1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7" name="Line 447">
                <a:extLst>
                  <a:ext uri="{FF2B5EF4-FFF2-40B4-BE49-F238E27FC236}">
                    <a16:creationId xmlns:a16="http://schemas.microsoft.com/office/drawing/2014/main" id="{F45EFF0A-9A05-47AF-91CD-CE65C0E2FD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2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8" name="Line 448">
                <a:extLst>
                  <a:ext uri="{FF2B5EF4-FFF2-40B4-BE49-F238E27FC236}">
                    <a16:creationId xmlns:a16="http://schemas.microsoft.com/office/drawing/2014/main" id="{4FBEFE68-2CB0-48CD-AAB1-3024612E5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2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69" name="Line 449">
                <a:extLst>
                  <a:ext uri="{FF2B5EF4-FFF2-40B4-BE49-F238E27FC236}">
                    <a16:creationId xmlns:a16="http://schemas.microsoft.com/office/drawing/2014/main" id="{6AA26DAE-DE25-4180-B3D4-B876065479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3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0" name="Line 450">
                <a:extLst>
                  <a:ext uri="{FF2B5EF4-FFF2-40B4-BE49-F238E27FC236}">
                    <a16:creationId xmlns:a16="http://schemas.microsoft.com/office/drawing/2014/main" id="{AC06095C-F277-4779-801C-38F0152429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4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1" name="Line 451">
                <a:extLst>
                  <a:ext uri="{FF2B5EF4-FFF2-40B4-BE49-F238E27FC236}">
                    <a16:creationId xmlns:a16="http://schemas.microsoft.com/office/drawing/2014/main" id="{4E154B6F-419D-4A25-8A5D-E8A8D6894E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5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2" name="Line 452">
                <a:extLst>
                  <a:ext uri="{FF2B5EF4-FFF2-40B4-BE49-F238E27FC236}">
                    <a16:creationId xmlns:a16="http://schemas.microsoft.com/office/drawing/2014/main" id="{B5147999-7B70-4460-BD41-E704ABC349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3" name="Line 453">
                <a:extLst>
                  <a:ext uri="{FF2B5EF4-FFF2-40B4-BE49-F238E27FC236}">
                    <a16:creationId xmlns:a16="http://schemas.microsoft.com/office/drawing/2014/main" id="{96447ED5-6A3D-49D7-AF6F-15EDBED80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7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4" name="Line 454">
                <a:extLst>
                  <a:ext uri="{FF2B5EF4-FFF2-40B4-BE49-F238E27FC236}">
                    <a16:creationId xmlns:a16="http://schemas.microsoft.com/office/drawing/2014/main" id="{6BF8B725-6BD9-4052-BD9E-0A83E8E7A6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8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5" name="Line 455">
                <a:extLst>
                  <a:ext uri="{FF2B5EF4-FFF2-40B4-BE49-F238E27FC236}">
                    <a16:creationId xmlns:a16="http://schemas.microsoft.com/office/drawing/2014/main" id="{D5438648-EA0B-460D-8EC2-21B27581B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9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6" name="Line 456">
                <a:extLst>
                  <a:ext uri="{FF2B5EF4-FFF2-40B4-BE49-F238E27FC236}">
                    <a16:creationId xmlns:a16="http://schemas.microsoft.com/office/drawing/2014/main" id="{14639CC3-C372-403B-84D6-0EFEEB8C22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0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77" name="Line 457">
                <a:extLst>
                  <a:ext uri="{FF2B5EF4-FFF2-40B4-BE49-F238E27FC236}">
                    <a16:creationId xmlns:a16="http://schemas.microsoft.com/office/drawing/2014/main" id="{905C7403-940B-4CEF-8E4C-DAE4120ACE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1" y="3911"/>
                <a:ext cx="1" cy="1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33584" name="Text Box 464">
              <a:extLst>
                <a:ext uri="{FF2B5EF4-FFF2-40B4-BE49-F238E27FC236}">
                  <a16:creationId xmlns:a16="http://schemas.microsoft.com/office/drawing/2014/main" id="{14F493C8-CFB8-4ECB-84C7-4F4E4342FD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409"/>
              <a:ext cx="6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DE" b="1">
                  <a:solidFill>
                    <a:srgbClr val="FFCC00"/>
                  </a:solidFill>
                  <a:latin typeface="Arial" panose="020B0604020202020204" pitchFamily="34" charset="0"/>
                </a:rPr>
                <a:t>Emitter</a:t>
              </a:r>
            </a:p>
          </p:txBody>
        </p:sp>
        <p:sp>
          <p:nvSpPr>
            <p:cNvPr id="133585" name="Text Box 465">
              <a:extLst>
                <a:ext uri="{FF2B5EF4-FFF2-40B4-BE49-F238E27FC236}">
                  <a16:creationId xmlns:a16="http://schemas.microsoft.com/office/drawing/2014/main" id="{D2B89D48-5942-48AF-90E2-139F91227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2" y="2406"/>
              <a:ext cx="7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DE" b="1">
                  <a:solidFill>
                    <a:srgbClr val="FFCC00"/>
                  </a:solidFill>
                  <a:latin typeface="Arial" panose="020B0604020202020204" pitchFamily="34" charset="0"/>
                </a:rPr>
                <a:t>Detector</a:t>
              </a:r>
            </a:p>
          </p:txBody>
        </p:sp>
      </p:grpSp>
      <p:sp>
        <p:nvSpPr>
          <p:cNvPr id="133589" name="Text Box 469">
            <a:extLst>
              <a:ext uri="{FF2B5EF4-FFF2-40B4-BE49-F238E27FC236}">
                <a16:creationId xmlns:a16="http://schemas.microsoft.com/office/drawing/2014/main" id="{C57DB067-FE43-4839-A599-89C692027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9" y="1600201"/>
            <a:ext cx="2041525" cy="94456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>
                <a:solidFill>
                  <a:srgbClr val="FFFFFF"/>
                </a:solidFill>
                <a:latin typeface="Arial Black" panose="020B0A04020102020204" pitchFamily="34" charset="0"/>
              </a:rPr>
              <a:t>Ti:S Regen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>
                <a:solidFill>
                  <a:srgbClr val="FFFFFF"/>
                </a:solidFill>
                <a:latin typeface="Arial Black" panose="020B0A04020102020204" pitchFamily="34" charset="0"/>
              </a:rPr>
              <a:t>1 KHz, 1 mJ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>
                <a:solidFill>
                  <a:srgbClr val="FFFFFF"/>
                </a:solidFill>
                <a:latin typeface="Arial Black" panose="020B0A04020102020204" pitchFamily="34" charset="0"/>
              </a:rPr>
              <a:t>150 fs, 810 nm</a:t>
            </a:r>
          </a:p>
        </p:txBody>
      </p:sp>
      <p:grpSp>
        <p:nvGrpSpPr>
          <p:cNvPr id="133624" name="Group 504">
            <a:extLst>
              <a:ext uri="{FF2B5EF4-FFF2-40B4-BE49-F238E27FC236}">
                <a16:creationId xmlns:a16="http://schemas.microsoft.com/office/drawing/2014/main" id="{4FB5AE1D-E394-4A84-86D8-3259BEBA77BC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5715000"/>
            <a:ext cx="2832100" cy="1023938"/>
            <a:chOff x="2400" y="3600"/>
            <a:chExt cx="1784" cy="645"/>
          </a:xfrm>
        </p:grpSpPr>
        <p:grpSp>
          <p:nvGrpSpPr>
            <p:cNvPr id="133143" name="Group 23">
              <a:extLst>
                <a:ext uri="{FF2B5EF4-FFF2-40B4-BE49-F238E27FC236}">
                  <a16:creationId xmlns:a16="http://schemas.microsoft.com/office/drawing/2014/main" id="{B90237FF-5393-4822-8258-925883CE0E64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 flipH="1">
              <a:off x="2304" y="3696"/>
              <a:ext cx="335" cy="144"/>
              <a:chOff x="447" y="1426"/>
              <a:chExt cx="335" cy="258"/>
            </a:xfrm>
          </p:grpSpPr>
          <p:grpSp>
            <p:nvGrpSpPr>
              <p:cNvPr id="133144" name="Group 24">
                <a:extLst>
                  <a:ext uri="{FF2B5EF4-FFF2-40B4-BE49-F238E27FC236}">
                    <a16:creationId xmlns:a16="http://schemas.microsoft.com/office/drawing/2014/main" id="{CB5FB8F5-BD4A-415A-BB8A-7A0F89E637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7" y="1426"/>
                <a:ext cx="335" cy="258"/>
                <a:chOff x="502" y="1554"/>
                <a:chExt cx="371" cy="275"/>
              </a:xfrm>
            </p:grpSpPr>
            <p:sp>
              <p:nvSpPr>
                <p:cNvPr id="133145" name="Oval 25">
                  <a:extLst>
                    <a:ext uri="{FF2B5EF4-FFF2-40B4-BE49-F238E27FC236}">
                      <a16:creationId xmlns:a16="http://schemas.microsoft.com/office/drawing/2014/main" id="{0639BB95-B2C8-432E-BC1C-BD949CF798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2" y="1554"/>
                  <a:ext cx="371" cy="275"/>
                </a:xfrm>
                <a:prstGeom prst="ellipse">
                  <a:avLst/>
                </a:prstGeom>
                <a:noFill/>
                <a:ln w="1905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46" name="Oval 26">
                  <a:extLst>
                    <a:ext uri="{FF2B5EF4-FFF2-40B4-BE49-F238E27FC236}">
                      <a16:creationId xmlns:a16="http://schemas.microsoft.com/office/drawing/2014/main" id="{2679376F-8019-42D2-BB83-6F3B833122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5" y="1601"/>
                  <a:ext cx="260" cy="186"/>
                </a:xfrm>
                <a:prstGeom prst="ellipse">
                  <a:avLst/>
                </a:prstGeom>
                <a:noFill/>
                <a:ln w="1905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47" name="Line 27">
                  <a:extLst>
                    <a:ext uri="{FF2B5EF4-FFF2-40B4-BE49-F238E27FC236}">
                      <a16:creationId xmlns:a16="http://schemas.microsoft.com/office/drawing/2014/main" id="{7C4CE0B2-80D8-482A-8BB6-17E18086D8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4" y="1802"/>
                  <a:ext cx="101" cy="0"/>
                </a:xfrm>
                <a:prstGeom prst="line">
                  <a:avLst/>
                </a:prstGeom>
                <a:noFill/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48" name="Line 28">
                  <a:extLst>
                    <a:ext uri="{FF2B5EF4-FFF2-40B4-BE49-F238E27FC236}">
                      <a16:creationId xmlns:a16="http://schemas.microsoft.com/office/drawing/2014/main" id="{434B1E5B-D3A1-44D9-830B-37CB4D453C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7" y="1720"/>
                  <a:ext cx="45" cy="62"/>
                </a:xfrm>
                <a:prstGeom prst="line">
                  <a:avLst/>
                </a:prstGeom>
                <a:noFill/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49" name="Line 29">
                  <a:extLst>
                    <a:ext uri="{FF2B5EF4-FFF2-40B4-BE49-F238E27FC236}">
                      <a16:creationId xmlns:a16="http://schemas.microsoft.com/office/drawing/2014/main" id="{BC05394A-3B15-4224-9286-EC1860375D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6" y="1602"/>
                  <a:ext cx="56" cy="58"/>
                </a:xfrm>
                <a:prstGeom prst="line">
                  <a:avLst/>
                </a:prstGeom>
                <a:noFill/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50" name="Line 30">
                  <a:extLst>
                    <a:ext uri="{FF2B5EF4-FFF2-40B4-BE49-F238E27FC236}">
                      <a16:creationId xmlns:a16="http://schemas.microsoft.com/office/drawing/2014/main" id="{80A7CF81-A686-4F4F-BABC-0B025818B2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31" y="1579"/>
                  <a:ext cx="101" cy="0"/>
                </a:xfrm>
                <a:prstGeom prst="line">
                  <a:avLst/>
                </a:prstGeom>
                <a:noFill/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51" name="Line 31">
                  <a:extLst>
                    <a:ext uri="{FF2B5EF4-FFF2-40B4-BE49-F238E27FC236}">
                      <a16:creationId xmlns:a16="http://schemas.microsoft.com/office/drawing/2014/main" id="{0AC9BC4C-4D28-4538-802D-B4C5625CE4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87" y="1727"/>
                  <a:ext cx="55" cy="57"/>
                </a:xfrm>
                <a:prstGeom prst="line">
                  <a:avLst/>
                </a:prstGeom>
                <a:noFill/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52" name="Line 32">
                  <a:extLst>
                    <a:ext uri="{FF2B5EF4-FFF2-40B4-BE49-F238E27FC236}">
                      <a16:creationId xmlns:a16="http://schemas.microsoft.com/office/drawing/2014/main" id="{EBCD4EF5-39C8-4321-8F32-0DD19CC704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2" y="1604"/>
                  <a:ext cx="51" cy="58"/>
                </a:xfrm>
                <a:prstGeom prst="line">
                  <a:avLst/>
                </a:prstGeom>
                <a:noFill/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33153" name="Oval 33">
                <a:extLst>
                  <a:ext uri="{FF2B5EF4-FFF2-40B4-BE49-F238E27FC236}">
                    <a16:creationId xmlns:a16="http://schemas.microsoft.com/office/drawing/2014/main" id="{E57DE31A-1C79-430F-8E9B-31F22ABEC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" y="1540"/>
                <a:ext cx="42" cy="43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lIns="101870" tIns="50935" rIns="101870" bIns="50935" anchor="ctr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DE" altLang="en-DE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3141" name="AutoShape 21">
              <a:extLst>
                <a:ext uri="{FF2B5EF4-FFF2-40B4-BE49-F238E27FC236}">
                  <a16:creationId xmlns:a16="http://schemas.microsoft.com/office/drawing/2014/main" id="{A4D5C947-247A-4689-A806-189D6F09BC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282" y="3807"/>
              <a:ext cx="902" cy="43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70" tIns="50935" rIns="101870" bIns="50935" anchor="ctr"/>
            <a:lstStyle>
              <a:lvl1pPr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9588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9175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8763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8350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95550" defTabSz="10191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52750" defTabSz="10191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9950" defTabSz="10191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7150" defTabSz="10191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DE" sz="2000" b="1">
                  <a:solidFill>
                    <a:srgbClr val="00CC99"/>
                  </a:solidFill>
                  <a:latin typeface="Arial" panose="020B0604020202020204" pitchFamily="34" charset="0"/>
                </a:rPr>
                <a:t>Lock-in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DE" sz="2000" b="1">
                  <a:solidFill>
                    <a:srgbClr val="00CC99"/>
                  </a:solidFill>
                  <a:latin typeface="Arial" panose="020B0604020202020204" pitchFamily="34" charset="0"/>
                </a:rPr>
                <a:t>amplifier</a:t>
              </a:r>
            </a:p>
          </p:txBody>
        </p:sp>
        <p:sp>
          <p:nvSpPr>
            <p:cNvPr id="133621" name="Line 501">
              <a:extLst>
                <a:ext uri="{FF2B5EF4-FFF2-40B4-BE49-F238E27FC236}">
                  <a16:creationId xmlns:a16="http://schemas.microsoft.com/office/drawing/2014/main" id="{01EFD81A-7A36-42DF-9B44-C79EF33C58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4128"/>
              <a:ext cx="816" cy="1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622" name="Line 502">
              <a:extLst>
                <a:ext uri="{FF2B5EF4-FFF2-40B4-BE49-F238E27FC236}">
                  <a16:creationId xmlns:a16="http://schemas.microsoft.com/office/drawing/2014/main" id="{B3409B31-500F-4A58-B1C6-891421758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945"/>
              <a:ext cx="1" cy="1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33633" name="Group 513">
            <a:extLst>
              <a:ext uri="{FF2B5EF4-FFF2-40B4-BE49-F238E27FC236}">
                <a16:creationId xmlns:a16="http://schemas.microsoft.com/office/drawing/2014/main" id="{BE9805A4-C7C8-4A2A-A9C2-B0989DA340B2}"/>
              </a:ext>
            </a:extLst>
          </p:cNvPr>
          <p:cNvGrpSpPr>
            <a:grpSpLocks/>
          </p:cNvGrpSpPr>
          <p:nvPr/>
        </p:nvGrpSpPr>
        <p:grpSpPr bwMode="auto">
          <a:xfrm>
            <a:off x="6096001" y="2486026"/>
            <a:ext cx="2028825" cy="3686175"/>
            <a:chOff x="2880" y="1566"/>
            <a:chExt cx="1278" cy="2322"/>
          </a:xfrm>
        </p:grpSpPr>
        <p:sp>
          <p:nvSpPr>
            <p:cNvPr id="133618" name="Line 498">
              <a:extLst>
                <a:ext uri="{FF2B5EF4-FFF2-40B4-BE49-F238E27FC236}">
                  <a16:creationId xmlns:a16="http://schemas.microsoft.com/office/drawing/2014/main" id="{A596D2E2-CE4C-4B52-9F12-5085F4E5A11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132412">
              <a:off x="2880" y="3792"/>
              <a:ext cx="96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133631" name="Group 511">
              <a:extLst>
                <a:ext uri="{FF2B5EF4-FFF2-40B4-BE49-F238E27FC236}">
                  <a16:creationId xmlns:a16="http://schemas.microsoft.com/office/drawing/2014/main" id="{9C996AC7-60EC-4211-B08D-375AE20306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0" y="1566"/>
              <a:ext cx="1248" cy="2274"/>
              <a:chOff x="2928" y="1566"/>
              <a:chExt cx="1248" cy="2274"/>
            </a:xfrm>
          </p:grpSpPr>
          <p:sp>
            <p:nvSpPr>
              <p:cNvPr id="133139" name="Line 19">
                <a:extLst>
                  <a:ext uri="{FF2B5EF4-FFF2-40B4-BE49-F238E27FC236}">
                    <a16:creationId xmlns:a16="http://schemas.microsoft.com/office/drawing/2014/main" id="{19D6C1BA-2706-4EBD-967E-38436917E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8" y="1584"/>
                <a:ext cx="982" cy="2256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140" name="Line 20">
                <a:extLst>
                  <a:ext uri="{FF2B5EF4-FFF2-40B4-BE49-F238E27FC236}">
                    <a16:creationId xmlns:a16="http://schemas.microsoft.com/office/drawing/2014/main" id="{A48D69E2-EB37-4BC5-B619-F224C24ED0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1" y="1566"/>
                <a:ext cx="87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137" name="Rectangle 17">
                <a:extLst>
                  <a:ext uri="{FF2B5EF4-FFF2-40B4-BE49-F238E27FC236}">
                    <a16:creationId xmlns:a16="http://schemas.microsoft.com/office/drawing/2014/main" id="{34C10963-E678-443F-B16C-1797DE957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3360" y="2532"/>
                <a:ext cx="230" cy="42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587" name="Text Box 467">
                <a:extLst>
                  <a:ext uri="{FF2B5EF4-FFF2-40B4-BE49-F238E27FC236}">
                    <a16:creationId xmlns:a16="http://schemas.microsoft.com/office/drawing/2014/main" id="{69B0CD3D-A5EE-46FE-896C-9F8A3AF6B2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8" y="2439"/>
                <a:ext cx="6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DE" b="1">
                    <a:solidFill>
                      <a:srgbClr val="00CC99"/>
                    </a:solidFill>
                    <a:latin typeface="Arial" panose="020B0604020202020204" pitchFamily="34" charset="0"/>
                  </a:rPr>
                  <a:t>Sample</a:t>
                </a:r>
              </a:p>
            </p:txBody>
          </p:sp>
        </p:grpSp>
      </p:grpSp>
      <p:grpSp>
        <p:nvGrpSpPr>
          <p:cNvPr id="133635" name="Group 515">
            <a:extLst>
              <a:ext uri="{FF2B5EF4-FFF2-40B4-BE49-F238E27FC236}">
                <a16:creationId xmlns:a16="http://schemas.microsoft.com/office/drawing/2014/main" id="{89F67AFF-3E45-468A-9822-062DEFD113AF}"/>
              </a:ext>
            </a:extLst>
          </p:cNvPr>
          <p:cNvGrpSpPr>
            <a:grpSpLocks/>
          </p:cNvGrpSpPr>
          <p:nvPr/>
        </p:nvGrpSpPr>
        <p:grpSpPr bwMode="auto">
          <a:xfrm>
            <a:off x="2366964" y="1995488"/>
            <a:ext cx="3805237" cy="4805362"/>
            <a:chOff x="531" y="1257"/>
            <a:chExt cx="2397" cy="3027"/>
          </a:xfrm>
        </p:grpSpPr>
        <p:grpSp>
          <p:nvGrpSpPr>
            <p:cNvPr id="133620" name="Group 500">
              <a:extLst>
                <a:ext uri="{FF2B5EF4-FFF2-40B4-BE49-F238E27FC236}">
                  <a16:creationId xmlns:a16="http://schemas.microsoft.com/office/drawing/2014/main" id="{E6E0775D-682F-4D7C-BD31-78916B1C2C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372"/>
              <a:ext cx="1152" cy="912"/>
              <a:chOff x="720" y="3372"/>
              <a:chExt cx="1152" cy="912"/>
            </a:xfrm>
          </p:grpSpPr>
          <p:sp>
            <p:nvSpPr>
              <p:cNvPr id="133601" name="AutoShape 481">
                <a:extLst>
                  <a:ext uri="{FF2B5EF4-FFF2-40B4-BE49-F238E27FC236}">
                    <a16:creationId xmlns:a16="http://schemas.microsoft.com/office/drawing/2014/main" id="{653DEBCA-3758-49BC-9491-FA96175BC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72"/>
                <a:ext cx="1152" cy="912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33600" name="Text Box 480">
                <a:extLst>
                  <a:ext uri="{FF2B5EF4-FFF2-40B4-BE49-F238E27FC236}">
                    <a16:creationId xmlns:a16="http://schemas.microsoft.com/office/drawing/2014/main" id="{DD80D755-8AC1-4EB3-B323-BFB467C6A1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0" y="3437"/>
                <a:ext cx="93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FF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DE">
                    <a:solidFill>
                      <a:srgbClr val="000000"/>
                    </a:solidFill>
                    <a:latin typeface="Arial Black" panose="020B0A04020102020204" pitchFamily="34" charset="0"/>
                  </a:rPr>
                  <a:t>Tripling</a:t>
                </a:r>
              </a:p>
            </p:txBody>
          </p:sp>
        </p:grpSp>
        <p:sp>
          <p:nvSpPr>
            <p:cNvPr id="133612" name="Line 492">
              <a:extLst>
                <a:ext uri="{FF2B5EF4-FFF2-40B4-BE49-F238E27FC236}">
                  <a16:creationId xmlns:a16="http://schemas.microsoft.com/office/drawing/2014/main" id="{5F49BAAA-ACDD-41F2-AAB4-A3255A5EB1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296"/>
              <a:ext cx="0" cy="9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613" name="Line 493">
              <a:extLst>
                <a:ext uri="{FF2B5EF4-FFF2-40B4-BE49-F238E27FC236}">
                  <a16:creationId xmlns:a16="http://schemas.microsoft.com/office/drawing/2014/main" id="{E146CD75-17CB-4477-9D87-57263517FC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" y="2208"/>
              <a:ext cx="81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614" name="Line 494">
              <a:extLst>
                <a:ext uri="{FF2B5EF4-FFF2-40B4-BE49-F238E27FC236}">
                  <a16:creationId xmlns:a16="http://schemas.microsoft.com/office/drawing/2014/main" id="{7FA4ECA6-9E51-48ED-96F5-6D69B81520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208"/>
              <a:ext cx="0" cy="14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615" name="Line 495">
              <a:extLst>
                <a:ext uri="{FF2B5EF4-FFF2-40B4-BE49-F238E27FC236}">
                  <a16:creationId xmlns:a16="http://schemas.microsoft.com/office/drawing/2014/main" id="{86481A1D-86CA-4C86-B65A-55D33246B7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352"/>
              <a:ext cx="38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616" name="Line 496">
              <a:extLst>
                <a:ext uri="{FF2B5EF4-FFF2-40B4-BE49-F238E27FC236}">
                  <a16:creationId xmlns:a16="http://schemas.microsoft.com/office/drawing/2014/main" id="{C941EAA3-F8E1-4610-9ACD-0CFD8BF305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352"/>
              <a:ext cx="0" cy="100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133619" name="Group 499">
              <a:extLst>
                <a:ext uri="{FF2B5EF4-FFF2-40B4-BE49-F238E27FC236}">
                  <a16:creationId xmlns:a16="http://schemas.microsoft.com/office/drawing/2014/main" id="{6F69CAD4-BE37-41AF-BEB3-D912C4B4D5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0" y="3698"/>
              <a:ext cx="2098" cy="536"/>
              <a:chOff x="830" y="3698"/>
              <a:chExt cx="2098" cy="536"/>
            </a:xfrm>
          </p:grpSpPr>
          <p:sp>
            <p:nvSpPr>
              <p:cNvPr id="133156" name="AutoShape 36">
                <a:extLst>
                  <a:ext uri="{FF2B5EF4-FFF2-40B4-BE49-F238E27FC236}">
                    <a16:creationId xmlns:a16="http://schemas.microsoft.com/office/drawing/2014/main" id="{A0C2304A-6E39-4FFF-86CF-748D5BFA6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0" y="3698"/>
                <a:ext cx="931" cy="536"/>
              </a:xfrm>
              <a:prstGeom prst="roundRect">
                <a:avLst>
                  <a:gd name="adj" fmla="val 16667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70" tIns="50935" rIns="101870" bIns="50935" anchor="ctr"/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DE" sz="1800" b="1">
                    <a:solidFill>
                      <a:srgbClr val="FF9900"/>
                    </a:solidFill>
                    <a:latin typeface="Arial" panose="020B0604020202020204" pitchFamily="34" charset="0"/>
                  </a:rPr>
                  <a:t>UV: 270 nm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DE" sz="1800" b="1">
                    <a:solidFill>
                      <a:srgbClr val="FF9900"/>
                    </a:solidFill>
                    <a:latin typeface="Arial" panose="020B0604020202020204" pitchFamily="34" charset="0"/>
                  </a:rPr>
                  <a:t>40 </a:t>
                </a:r>
                <a:r>
                  <a:rPr lang="en-US" altLang="en-DE" sz="1800" b="1">
                    <a:solidFill>
                      <a:srgbClr val="FF9900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J</a:t>
                </a:r>
                <a:endParaRPr lang="en-US" altLang="en-DE" sz="1800" b="1">
                  <a:solidFill>
                    <a:srgbClr val="FF99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609" name="Line 489">
                <a:extLst>
                  <a:ext uri="{FF2B5EF4-FFF2-40B4-BE49-F238E27FC236}">
                    <a16:creationId xmlns:a16="http://schemas.microsoft.com/office/drawing/2014/main" id="{7695FE25-BC79-4476-8BDE-84C65F3705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2" y="3840"/>
                <a:ext cx="1056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33628" name="Line 508">
              <a:extLst>
                <a:ext uri="{FF2B5EF4-FFF2-40B4-BE49-F238E27FC236}">
                  <a16:creationId xmlns:a16="http://schemas.microsoft.com/office/drawing/2014/main" id="{D780FE5D-5AB4-4024-B6F3-BD79F1CF61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1296"/>
              <a:ext cx="76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596" name="Line 476">
              <a:extLst>
                <a:ext uri="{FF2B5EF4-FFF2-40B4-BE49-F238E27FC236}">
                  <a16:creationId xmlns:a16="http://schemas.microsoft.com/office/drawing/2014/main" id="{E41C46AC-EDA1-454C-8212-179E1F5E305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680" y="2160"/>
              <a:ext cx="96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133157" name="Group 37">
              <a:extLst>
                <a:ext uri="{FF2B5EF4-FFF2-40B4-BE49-F238E27FC236}">
                  <a16:creationId xmlns:a16="http://schemas.microsoft.com/office/drawing/2014/main" id="{7DBF5066-E2EC-46B6-B5A1-08250C7637EB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531" y="2113"/>
              <a:ext cx="477" cy="329"/>
              <a:chOff x="4515" y="1187"/>
              <a:chExt cx="477" cy="329"/>
            </a:xfrm>
          </p:grpSpPr>
          <p:sp>
            <p:nvSpPr>
              <p:cNvPr id="133158" name="Rectangle 38">
                <a:extLst>
                  <a:ext uri="{FF2B5EF4-FFF2-40B4-BE49-F238E27FC236}">
                    <a16:creationId xmlns:a16="http://schemas.microsoft.com/office/drawing/2014/main" id="{953C7730-2EC6-41C4-BE0D-D42AAF57D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515" y="1187"/>
                <a:ext cx="477" cy="329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  <p:grpSp>
            <p:nvGrpSpPr>
              <p:cNvPr id="133159" name="Group 39">
                <a:extLst>
                  <a:ext uri="{FF2B5EF4-FFF2-40B4-BE49-F238E27FC236}">
                    <a16:creationId xmlns:a16="http://schemas.microsoft.com/office/drawing/2014/main" id="{9D807195-95F5-4323-A35D-89A6A9863E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585" y="1249"/>
                <a:ext cx="104" cy="204"/>
                <a:chOff x="1152" y="178"/>
                <a:chExt cx="134" cy="268"/>
              </a:xfrm>
            </p:grpSpPr>
            <p:sp>
              <p:nvSpPr>
                <p:cNvPr id="133160" name="AutoShape 40">
                  <a:extLst>
                    <a:ext uri="{FF2B5EF4-FFF2-40B4-BE49-F238E27FC236}">
                      <a16:creationId xmlns:a16="http://schemas.microsoft.com/office/drawing/2014/main" id="{69800B00-796B-491A-B71A-AB910203C2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52" y="312"/>
                  <a:ext cx="134" cy="134"/>
                </a:xfrm>
                <a:prstGeom prst="rtTriangle">
                  <a:avLst/>
                </a:prstGeom>
                <a:solidFill>
                  <a:schemeClr val="bg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3161" name="AutoShape 41">
                  <a:extLst>
                    <a:ext uri="{FF2B5EF4-FFF2-40B4-BE49-F238E27FC236}">
                      <a16:creationId xmlns:a16="http://schemas.microsoft.com/office/drawing/2014/main" id="{89351C00-A963-4475-AD83-F1AC7E76B6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1152" y="178"/>
                  <a:ext cx="134" cy="134"/>
                </a:xfrm>
                <a:prstGeom prst="rtTriangle">
                  <a:avLst/>
                </a:prstGeom>
                <a:solidFill>
                  <a:schemeClr val="bg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DE" sz="2400">
                    <a:solidFill>
                      <a:srgbClr val="0000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33162" name="Line 42">
                <a:extLst>
                  <a:ext uri="{FF2B5EF4-FFF2-40B4-BE49-F238E27FC236}">
                    <a16:creationId xmlns:a16="http://schemas.microsoft.com/office/drawing/2014/main" id="{6D1B3430-37EB-49A7-A666-5B2ECCE417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36" y="1352"/>
                <a:ext cx="20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DE" sz="2400">
                  <a:solidFill>
                    <a:srgbClr val="0000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33617" name="Line 497">
              <a:extLst>
                <a:ext uri="{FF2B5EF4-FFF2-40B4-BE49-F238E27FC236}">
                  <a16:creationId xmlns:a16="http://schemas.microsoft.com/office/drawing/2014/main" id="{97336AF1-244E-4C62-BE9F-D54A2015040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9878303">
              <a:off x="1254" y="2295"/>
              <a:ext cx="96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3595" name="Line 475">
              <a:extLst>
                <a:ext uri="{FF2B5EF4-FFF2-40B4-BE49-F238E27FC236}">
                  <a16:creationId xmlns:a16="http://schemas.microsoft.com/office/drawing/2014/main" id="{75EF7411-DCEE-4532-B89F-F25A35D440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80" y="1257"/>
              <a:ext cx="78" cy="8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8D86D1-CC87-4A19-BB38-9B9F93A78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56F-F011-426E-97E4-5A030A3783D3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13654-3494-4182-9325-F1B2E0D4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DE"/>
              <a:t>Sergej Schuwalow, DESY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E2F7C-141E-4CD7-A040-51D6652F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87ED-B211-4FFF-A5D3-1082F6900D3C}" type="slidenum">
              <a:rPr lang="en-US" altLang="en-DE" smtClean="0"/>
              <a:pPr/>
              <a:t>6</a:t>
            </a:fld>
            <a:endParaRPr lang="en-US" altLang="en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Line 2050">
            <a:extLst>
              <a:ext uri="{FF2B5EF4-FFF2-40B4-BE49-F238E27FC236}">
                <a16:creationId xmlns:a16="http://schemas.microsoft.com/office/drawing/2014/main" id="{11297711-CF3F-401E-A4F4-C13EFF83D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2413" y="3424238"/>
            <a:ext cx="3167062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71" name="Rectangle 2051">
            <a:extLst>
              <a:ext uri="{FF2B5EF4-FFF2-40B4-BE49-F238E27FC236}">
                <a16:creationId xmlns:a16="http://schemas.microsoft.com/office/drawing/2014/main" id="{A8C78312-E980-4C61-BD3F-7A29B16C4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5888" y="2182814"/>
            <a:ext cx="56201" cy="39739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72" name="Freeform 2052">
            <a:extLst>
              <a:ext uri="{FF2B5EF4-FFF2-40B4-BE49-F238E27FC236}">
                <a16:creationId xmlns:a16="http://schemas.microsoft.com/office/drawing/2014/main" id="{AD26547C-614B-4B71-84B4-8D9D248173FF}"/>
              </a:ext>
            </a:extLst>
          </p:cNvPr>
          <p:cNvSpPr>
            <a:spLocks/>
          </p:cNvSpPr>
          <p:nvPr/>
        </p:nvSpPr>
        <p:spPr bwMode="auto">
          <a:xfrm>
            <a:off x="3238976" y="2870201"/>
            <a:ext cx="56201" cy="397397"/>
          </a:xfrm>
          <a:custGeom>
            <a:avLst/>
            <a:gdLst>
              <a:gd name="T0" fmla="*/ 5 w 328"/>
              <a:gd name="T1" fmla="*/ 100 h 231"/>
              <a:gd name="T2" fmla="*/ 10 w 328"/>
              <a:gd name="T3" fmla="*/ 101 h 231"/>
              <a:gd name="T4" fmla="*/ 15 w 328"/>
              <a:gd name="T5" fmla="*/ 101 h 231"/>
              <a:gd name="T6" fmla="*/ 21 w 328"/>
              <a:gd name="T7" fmla="*/ 102 h 231"/>
              <a:gd name="T8" fmla="*/ 26 w 328"/>
              <a:gd name="T9" fmla="*/ 103 h 231"/>
              <a:gd name="T10" fmla="*/ 31 w 328"/>
              <a:gd name="T11" fmla="*/ 105 h 231"/>
              <a:gd name="T12" fmla="*/ 37 w 328"/>
              <a:gd name="T13" fmla="*/ 107 h 231"/>
              <a:gd name="T14" fmla="*/ 42 w 328"/>
              <a:gd name="T15" fmla="*/ 111 h 231"/>
              <a:gd name="T16" fmla="*/ 47 w 328"/>
              <a:gd name="T17" fmla="*/ 116 h 231"/>
              <a:gd name="T18" fmla="*/ 53 w 328"/>
              <a:gd name="T19" fmla="*/ 122 h 231"/>
              <a:gd name="T20" fmla="*/ 58 w 328"/>
              <a:gd name="T21" fmla="*/ 127 h 231"/>
              <a:gd name="T22" fmla="*/ 63 w 328"/>
              <a:gd name="T23" fmla="*/ 131 h 231"/>
              <a:gd name="T24" fmla="*/ 69 w 328"/>
              <a:gd name="T25" fmla="*/ 130 h 231"/>
              <a:gd name="T26" fmla="*/ 74 w 328"/>
              <a:gd name="T27" fmla="*/ 123 h 231"/>
              <a:gd name="T28" fmla="*/ 79 w 328"/>
              <a:gd name="T29" fmla="*/ 106 h 231"/>
              <a:gd name="T30" fmla="*/ 84 w 328"/>
              <a:gd name="T31" fmla="*/ 77 h 231"/>
              <a:gd name="T32" fmla="*/ 90 w 328"/>
              <a:gd name="T33" fmla="*/ 38 h 231"/>
              <a:gd name="T34" fmla="*/ 95 w 328"/>
              <a:gd name="T35" fmla="*/ 5 h 231"/>
              <a:gd name="T36" fmla="*/ 100 w 328"/>
              <a:gd name="T37" fmla="*/ 5 h 231"/>
              <a:gd name="T38" fmla="*/ 106 w 328"/>
              <a:gd name="T39" fmla="*/ 55 h 231"/>
              <a:gd name="T40" fmla="*/ 111 w 328"/>
              <a:gd name="T41" fmla="*/ 144 h 231"/>
              <a:gd name="T42" fmla="*/ 116 w 328"/>
              <a:gd name="T43" fmla="*/ 218 h 231"/>
              <a:gd name="T44" fmla="*/ 122 w 328"/>
              <a:gd name="T45" fmla="*/ 222 h 231"/>
              <a:gd name="T46" fmla="*/ 127 w 328"/>
              <a:gd name="T47" fmla="*/ 166 h 231"/>
              <a:gd name="T48" fmla="*/ 132 w 328"/>
              <a:gd name="T49" fmla="*/ 121 h 231"/>
              <a:gd name="T50" fmla="*/ 138 w 328"/>
              <a:gd name="T51" fmla="*/ 117 h 231"/>
              <a:gd name="T52" fmla="*/ 143 w 328"/>
              <a:gd name="T53" fmla="*/ 118 h 231"/>
              <a:gd name="T54" fmla="*/ 148 w 328"/>
              <a:gd name="T55" fmla="*/ 105 h 231"/>
              <a:gd name="T56" fmla="*/ 154 w 328"/>
              <a:gd name="T57" fmla="*/ 99 h 231"/>
              <a:gd name="T58" fmla="*/ 159 w 328"/>
              <a:gd name="T59" fmla="*/ 107 h 231"/>
              <a:gd name="T60" fmla="*/ 164 w 328"/>
              <a:gd name="T61" fmla="*/ 109 h 231"/>
              <a:gd name="T62" fmla="*/ 170 w 328"/>
              <a:gd name="T63" fmla="*/ 100 h 231"/>
              <a:gd name="T64" fmla="*/ 175 w 328"/>
              <a:gd name="T65" fmla="*/ 98 h 231"/>
              <a:gd name="T66" fmla="*/ 180 w 328"/>
              <a:gd name="T67" fmla="*/ 105 h 231"/>
              <a:gd name="T68" fmla="*/ 186 w 328"/>
              <a:gd name="T69" fmla="*/ 106 h 231"/>
              <a:gd name="T70" fmla="*/ 191 w 328"/>
              <a:gd name="T71" fmla="*/ 100 h 231"/>
              <a:gd name="T72" fmla="*/ 196 w 328"/>
              <a:gd name="T73" fmla="*/ 95 h 231"/>
              <a:gd name="T74" fmla="*/ 201 w 328"/>
              <a:gd name="T75" fmla="*/ 96 h 231"/>
              <a:gd name="T76" fmla="*/ 207 w 328"/>
              <a:gd name="T77" fmla="*/ 99 h 231"/>
              <a:gd name="T78" fmla="*/ 212 w 328"/>
              <a:gd name="T79" fmla="*/ 102 h 231"/>
              <a:gd name="T80" fmla="*/ 217 w 328"/>
              <a:gd name="T81" fmla="*/ 103 h 231"/>
              <a:gd name="T82" fmla="*/ 223 w 328"/>
              <a:gd name="T83" fmla="*/ 100 h 231"/>
              <a:gd name="T84" fmla="*/ 228 w 328"/>
              <a:gd name="T85" fmla="*/ 98 h 231"/>
              <a:gd name="T86" fmla="*/ 233 w 328"/>
              <a:gd name="T87" fmla="*/ 99 h 231"/>
              <a:gd name="T88" fmla="*/ 239 w 328"/>
              <a:gd name="T89" fmla="*/ 100 h 231"/>
              <a:gd name="T90" fmla="*/ 244 w 328"/>
              <a:gd name="T91" fmla="*/ 98 h 231"/>
              <a:gd name="T92" fmla="*/ 249 w 328"/>
              <a:gd name="T93" fmla="*/ 97 h 231"/>
              <a:gd name="T94" fmla="*/ 255 w 328"/>
              <a:gd name="T95" fmla="*/ 99 h 231"/>
              <a:gd name="T96" fmla="*/ 260 w 328"/>
              <a:gd name="T97" fmla="*/ 101 h 231"/>
              <a:gd name="T98" fmla="*/ 265 w 328"/>
              <a:gd name="T99" fmla="*/ 103 h 231"/>
              <a:gd name="T100" fmla="*/ 271 w 328"/>
              <a:gd name="T101" fmla="*/ 103 h 231"/>
              <a:gd name="T102" fmla="*/ 276 w 328"/>
              <a:gd name="T103" fmla="*/ 100 h 231"/>
              <a:gd name="T104" fmla="*/ 281 w 328"/>
              <a:gd name="T105" fmla="*/ 97 h 231"/>
              <a:gd name="T106" fmla="*/ 287 w 328"/>
              <a:gd name="T107" fmla="*/ 96 h 231"/>
              <a:gd name="T108" fmla="*/ 292 w 328"/>
              <a:gd name="T109" fmla="*/ 100 h 231"/>
              <a:gd name="T110" fmla="*/ 297 w 328"/>
              <a:gd name="T111" fmla="*/ 103 h 231"/>
              <a:gd name="T112" fmla="*/ 303 w 328"/>
              <a:gd name="T113" fmla="*/ 102 h 231"/>
              <a:gd name="T114" fmla="*/ 308 w 328"/>
              <a:gd name="T115" fmla="*/ 99 h 231"/>
              <a:gd name="T116" fmla="*/ 313 w 328"/>
              <a:gd name="T117" fmla="*/ 96 h 231"/>
              <a:gd name="T118" fmla="*/ 318 w 328"/>
              <a:gd name="T119" fmla="*/ 98 h 231"/>
              <a:gd name="T120" fmla="*/ 324 w 328"/>
              <a:gd name="T121" fmla="*/ 10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28" h="231">
                <a:moveTo>
                  <a:pt x="0" y="100"/>
                </a:moveTo>
                <a:lnTo>
                  <a:pt x="0" y="101"/>
                </a:lnTo>
                <a:lnTo>
                  <a:pt x="0" y="101"/>
                </a:lnTo>
                <a:lnTo>
                  <a:pt x="1" y="101"/>
                </a:lnTo>
                <a:lnTo>
                  <a:pt x="1" y="101"/>
                </a:lnTo>
                <a:lnTo>
                  <a:pt x="1" y="101"/>
                </a:lnTo>
                <a:lnTo>
                  <a:pt x="2" y="101"/>
                </a:lnTo>
                <a:lnTo>
                  <a:pt x="2" y="101"/>
                </a:lnTo>
                <a:lnTo>
                  <a:pt x="2" y="101"/>
                </a:lnTo>
                <a:lnTo>
                  <a:pt x="3" y="100"/>
                </a:lnTo>
                <a:lnTo>
                  <a:pt x="3" y="101"/>
                </a:lnTo>
                <a:lnTo>
                  <a:pt x="3" y="100"/>
                </a:lnTo>
                <a:lnTo>
                  <a:pt x="3" y="100"/>
                </a:lnTo>
                <a:lnTo>
                  <a:pt x="4" y="101"/>
                </a:lnTo>
                <a:lnTo>
                  <a:pt x="4" y="100"/>
                </a:lnTo>
                <a:lnTo>
                  <a:pt x="4" y="101"/>
                </a:lnTo>
                <a:lnTo>
                  <a:pt x="5" y="100"/>
                </a:lnTo>
                <a:lnTo>
                  <a:pt x="5" y="101"/>
                </a:lnTo>
                <a:lnTo>
                  <a:pt x="5" y="100"/>
                </a:lnTo>
                <a:lnTo>
                  <a:pt x="6" y="101"/>
                </a:lnTo>
                <a:lnTo>
                  <a:pt x="6" y="100"/>
                </a:lnTo>
                <a:lnTo>
                  <a:pt x="6" y="101"/>
                </a:lnTo>
                <a:lnTo>
                  <a:pt x="7" y="100"/>
                </a:lnTo>
                <a:lnTo>
                  <a:pt x="7" y="101"/>
                </a:lnTo>
                <a:lnTo>
                  <a:pt x="7" y="101"/>
                </a:lnTo>
                <a:lnTo>
                  <a:pt x="8" y="101"/>
                </a:lnTo>
                <a:lnTo>
                  <a:pt x="8" y="101"/>
                </a:lnTo>
                <a:lnTo>
                  <a:pt x="8" y="101"/>
                </a:lnTo>
                <a:lnTo>
                  <a:pt x="8" y="101"/>
                </a:lnTo>
                <a:lnTo>
                  <a:pt x="9" y="101"/>
                </a:lnTo>
                <a:lnTo>
                  <a:pt x="9" y="101"/>
                </a:lnTo>
                <a:lnTo>
                  <a:pt x="9" y="101"/>
                </a:lnTo>
                <a:lnTo>
                  <a:pt x="10" y="101"/>
                </a:lnTo>
                <a:lnTo>
                  <a:pt x="10" y="101"/>
                </a:lnTo>
                <a:lnTo>
                  <a:pt x="10" y="101"/>
                </a:lnTo>
                <a:lnTo>
                  <a:pt x="11" y="101"/>
                </a:lnTo>
                <a:lnTo>
                  <a:pt x="11" y="101"/>
                </a:lnTo>
                <a:lnTo>
                  <a:pt x="11" y="101"/>
                </a:lnTo>
                <a:lnTo>
                  <a:pt x="12" y="101"/>
                </a:lnTo>
                <a:lnTo>
                  <a:pt x="12" y="101"/>
                </a:lnTo>
                <a:lnTo>
                  <a:pt x="12" y="101"/>
                </a:lnTo>
                <a:lnTo>
                  <a:pt x="13" y="101"/>
                </a:lnTo>
                <a:lnTo>
                  <a:pt x="13" y="101"/>
                </a:lnTo>
                <a:lnTo>
                  <a:pt x="13" y="101"/>
                </a:lnTo>
                <a:lnTo>
                  <a:pt x="13" y="101"/>
                </a:lnTo>
                <a:lnTo>
                  <a:pt x="14" y="101"/>
                </a:lnTo>
                <a:lnTo>
                  <a:pt x="14" y="101"/>
                </a:lnTo>
                <a:lnTo>
                  <a:pt x="14" y="101"/>
                </a:lnTo>
                <a:lnTo>
                  <a:pt x="15" y="101"/>
                </a:lnTo>
                <a:lnTo>
                  <a:pt x="15" y="101"/>
                </a:lnTo>
                <a:lnTo>
                  <a:pt x="15" y="101"/>
                </a:lnTo>
                <a:lnTo>
                  <a:pt x="16" y="101"/>
                </a:lnTo>
                <a:lnTo>
                  <a:pt x="16" y="102"/>
                </a:lnTo>
                <a:lnTo>
                  <a:pt x="16" y="102"/>
                </a:lnTo>
                <a:lnTo>
                  <a:pt x="17" y="102"/>
                </a:lnTo>
                <a:lnTo>
                  <a:pt x="17" y="102"/>
                </a:lnTo>
                <a:lnTo>
                  <a:pt x="17" y="102"/>
                </a:lnTo>
                <a:lnTo>
                  <a:pt x="18" y="102"/>
                </a:lnTo>
                <a:lnTo>
                  <a:pt x="18" y="102"/>
                </a:lnTo>
                <a:lnTo>
                  <a:pt x="18" y="102"/>
                </a:lnTo>
                <a:lnTo>
                  <a:pt x="18" y="102"/>
                </a:lnTo>
                <a:lnTo>
                  <a:pt x="19" y="102"/>
                </a:lnTo>
                <a:lnTo>
                  <a:pt x="19" y="102"/>
                </a:lnTo>
                <a:lnTo>
                  <a:pt x="19" y="102"/>
                </a:lnTo>
                <a:lnTo>
                  <a:pt x="20" y="102"/>
                </a:lnTo>
                <a:lnTo>
                  <a:pt x="20" y="102"/>
                </a:lnTo>
                <a:lnTo>
                  <a:pt x="20" y="102"/>
                </a:lnTo>
                <a:lnTo>
                  <a:pt x="21" y="102"/>
                </a:lnTo>
                <a:lnTo>
                  <a:pt x="21" y="102"/>
                </a:lnTo>
                <a:lnTo>
                  <a:pt x="21" y="102"/>
                </a:lnTo>
                <a:lnTo>
                  <a:pt x="22" y="103"/>
                </a:lnTo>
                <a:lnTo>
                  <a:pt x="22" y="103"/>
                </a:lnTo>
                <a:lnTo>
                  <a:pt x="22" y="103"/>
                </a:lnTo>
                <a:lnTo>
                  <a:pt x="23" y="103"/>
                </a:lnTo>
                <a:lnTo>
                  <a:pt x="23" y="103"/>
                </a:lnTo>
                <a:lnTo>
                  <a:pt x="23" y="103"/>
                </a:lnTo>
                <a:lnTo>
                  <a:pt x="23" y="103"/>
                </a:lnTo>
                <a:lnTo>
                  <a:pt x="24" y="103"/>
                </a:lnTo>
                <a:lnTo>
                  <a:pt x="24" y="103"/>
                </a:lnTo>
                <a:lnTo>
                  <a:pt x="24" y="103"/>
                </a:lnTo>
                <a:lnTo>
                  <a:pt x="25" y="103"/>
                </a:lnTo>
                <a:lnTo>
                  <a:pt x="25" y="103"/>
                </a:lnTo>
                <a:lnTo>
                  <a:pt x="25" y="103"/>
                </a:lnTo>
                <a:lnTo>
                  <a:pt x="26" y="103"/>
                </a:lnTo>
                <a:lnTo>
                  <a:pt x="26" y="103"/>
                </a:lnTo>
                <a:lnTo>
                  <a:pt x="26" y="103"/>
                </a:lnTo>
                <a:lnTo>
                  <a:pt x="27" y="103"/>
                </a:lnTo>
                <a:lnTo>
                  <a:pt x="27" y="104"/>
                </a:lnTo>
                <a:lnTo>
                  <a:pt x="27" y="104"/>
                </a:lnTo>
                <a:lnTo>
                  <a:pt x="28" y="104"/>
                </a:lnTo>
                <a:lnTo>
                  <a:pt x="28" y="104"/>
                </a:lnTo>
                <a:lnTo>
                  <a:pt x="28" y="104"/>
                </a:lnTo>
                <a:lnTo>
                  <a:pt x="28" y="104"/>
                </a:lnTo>
                <a:lnTo>
                  <a:pt x="29" y="104"/>
                </a:lnTo>
                <a:lnTo>
                  <a:pt x="29" y="104"/>
                </a:lnTo>
                <a:lnTo>
                  <a:pt x="29" y="104"/>
                </a:lnTo>
                <a:lnTo>
                  <a:pt x="30" y="104"/>
                </a:lnTo>
                <a:lnTo>
                  <a:pt x="30" y="104"/>
                </a:lnTo>
                <a:lnTo>
                  <a:pt x="30" y="104"/>
                </a:lnTo>
                <a:lnTo>
                  <a:pt x="31" y="104"/>
                </a:lnTo>
                <a:lnTo>
                  <a:pt x="31" y="105"/>
                </a:lnTo>
                <a:lnTo>
                  <a:pt x="31" y="105"/>
                </a:lnTo>
                <a:lnTo>
                  <a:pt x="32" y="105"/>
                </a:lnTo>
                <a:lnTo>
                  <a:pt x="32" y="105"/>
                </a:lnTo>
                <a:lnTo>
                  <a:pt x="32" y="105"/>
                </a:lnTo>
                <a:lnTo>
                  <a:pt x="33" y="105"/>
                </a:lnTo>
                <a:lnTo>
                  <a:pt x="33" y="105"/>
                </a:lnTo>
                <a:lnTo>
                  <a:pt x="33" y="105"/>
                </a:lnTo>
                <a:lnTo>
                  <a:pt x="33" y="106"/>
                </a:lnTo>
                <a:lnTo>
                  <a:pt x="34" y="106"/>
                </a:lnTo>
                <a:lnTo>
                  <a:pt x="34" y="106"/>
                </a:lnTo>
                <a:lnTo>
                  <a:pt x="34" y="106"/>
                </a:lnTo>
                <a:lnTo>
                  <a:pt x="35" y="106"/>
                </a:lnTo>
                <a:lnTo>
                  <a:pt x="35" y="106"/>
                </a:lnTo>
                <a:lnTo>
                  <a:pt x="35" y="106"/>
                </a:lnTo>
                <a:lnTo>
                  <a:pt x="36" y="106"/>
                </a:lnTo>
                <a:lnTo>
                  <a:pt x="36" y="107"/>
                </a:lnTo>
                <a:lnTo>
                  <a:pt x="36" y="107"/>
                </a:lnTo>
                <a:lnTo>
                  <a:pt x="37" y="107"/>
                </a:lnTo>
                <a:lnTo>
                  <a:pt x="37" y="107"/>
                </a:lnTo>
                <a:lnTo>
                  <a:pt x="37" y="107"/>
                </a:lnTo>
                <a:lnTo>
                  <a:pt x="38" y="108"/>
                </a:lnTo>
                <a:lnTo>
                  <a:pt x="38" y="108"/>
                </a:lnTo>
                <a:lnTo>
                  <a:pt x="38" y="108"/>
                </a:lnTo>
                <a:lnTo>
                  <a:pt x="38" y="108"/>
                </a:lnTo>
                <a:lnTo>
                  <a:pt x="39" y="108"/>
                </a:lnTo>
                <a:lnTo>
                  <a:pt x="39" y="109"/>
                </a:lnTo>
                <a:lnTo>
                  <a:pt x="39" y="109"/>
                </a:lnTo>
                <a:lnTo>
                  <a:pt x="40" y="109"/>
                </a:lnTo>
                <a:lnTo>
                  <a:pt x="40" y="109"/>
                </a:lnTo>
                <a:lnTo>
                  <a:pt x="40" y="109"/>
                </a:lnTo>
                <a:lnTo>
                  <a:pt x="41" y="110"/>
                </a:lnTo>
                <a:lnTo>
                  <a:pt x="41" y="110"/>
                </a:lnTo>
                <a:lnTo>
                  <a:pt x="41" y="110"/>
                </a:lnTo>
                <a:lnTo>
                  <a:pt x="42" y="110"/>
                </a:lnTo>
                <a:lnTo>
                  <a:pt x="42" y="111"/>
                </a:lnTo>
                <a:lnTo>
                  <a:pt x="42" y="111"/>
                </a:lnTo>
                <a:lnTo>
                  <a:pt x="43" y="111"/>
                </a:lnTo>
                <a:lnTo>
                  <a:pt x="43" y="112"/>
                </a:lnTo>
                <a:lnTo>
                  <a:pt x="43" y="112"/>
                </a:lnTo>
                <a:lnTo>
                  <a:pt x="43" y="112"/>
                </a:lnTo>
                <a:lnTo>
                  <a:pt x="44" y="112"/>
                </a:lnTo>
                <a:lnTo>
                  <a:pt x="44" y="113"/>
                </a:lnTo>
                <a:lnTo>
                  <a:pt x="44" y="113"/>
                </a:lnTo>
                <a:lnTo>
                  <a:pt x="45" y="113"/>
                </a:lnTo>
                <a:lnTo>
                  <a:pt x="45" y="114"/>
                </a:lnTo>
                <a:lnTo>
                  <a:pt x="45" y="114"/>
                </a:lnTo>
                <a:lnTo>
                  <a:pt x="46" y="114"/>
                </a:lnTo>
                <a:lnTo>
                  <a:pt x="46" y="115"/>
                </a:lnTo>
                <a:lnTo>
                  <a:pt x="46" y="115"/>
                </a:lnTo>
                <a:lnTo>
                  <a:pt x="47" y="115"/>
                </a:lnTo>
                <a:lnTo>
                  <a:pt x="47" y="116"/>
                </a:lnTo>
                <a:lnTo>
                  <a:pt x="47" y="116"/>
                </a:lnTo>
                <a:lnTo>
                  <a:pt x="48" y="116"/>
                </a:lnTo>
                <a:lnTo>
                  <a:pt x="48" y="117"/>
                </a:lnTo>
                <a:lnTo>
                  <a:pt x="48" y="117"/>
                </a:lnTo>
                <a:lnTo>
                  <a:pt x="48" y="117"/>
                </a:lnTo>
                <a:lnTo>
                  <a:pt x="49" y="118"/>
                </a:lnTo>
                <a:lnTo>
                  <a:pt x="49" y="118"/>
                </a:lnTo>
                <a:lnTo>
                  <a:pt x="49" y="118"/>
                </a:lnTo>
                <a:lnTo>
                  <a:pt x="50" y="119"/>
                </a:lnTo>
                <a:lnTo>
                  <a:pt x="50" y="119"/>
                </a:lnTo>
                <a:lnTo>
                  <a:pt x="50" y="119"/>
                </a:lnTo>
                <a:lnTo>
                  <a:pt x="51" y="120"/>
                </a:lnTo>
                <a:lnTo>
                  <a:pt x="51" y="120"/>
                </a:lnTo>
                <a:lnTo>
                  <a:pt x="51" y="120"/>
                </a:lnTo>
                <a:lnTo>
                  <a:pt x="52" y="121"/>
                </a:lnTo>
                <a:lnTo>
                  <a:pt x="52" y="121"/>
                </a:lnTo>
                <a:lnTo>
                  <a:pt x="52" y="121"/>
                </a:lnTo>
                <a:lnTo>
                  <a:pt x="53" y="122"/>
                </a:lnTo>
                <a:lnTo>
                  <a:pt x="53" y="122"/>
                </a:lnTo>
                <a:lnTo>
                  <a:pt x="53" y="122"/>
                </a:lnTo>
                <a:lnTo>
                  <a:pt x="53" y="123"/>
                </a:lnTo>
                <a:lnTo>
                  <a:pt x="54" y="123"/>
                </a:lnTo>
                <a:lnTo>
                  <a:pt x="54" y="123"/>
                </a:lnTo>
                <a:lnTo>
                  <a:pt x="54" y="124"/>
                </a:lnTo>
                <a:lnTo>
                  <a:pt x="55" y="124"/>
                </a:lnTo>
                <a:lnTo>
                  <a:pt x="55" y="124"/>
                </a:lnTo>
                <a:lnTo>
                  <a:pt x="55" y="125"/>
                </a:lnTo>
                <a:lnTo>
                  <a:pt x="56" y="125"/>
                </a:lnTo>
                <a:lnTo>
                  <a:pt x="56" y="125"/>
                </a:lnTo>
                <a:lnTo>
                  <a:pt x="56" y="126"/>
                </a:lnTo>
                <a:lnTo>
                  <a:pt x="57" y="126"/>
                </a:lnTo>
                <a:lnTo>
                  <a:pt x="57" y="126"/>
                </a:lnTo>
                <a:lnTo>
                  <a:pt x="57" y="127"/>
                </a:lnTo>
                <a:lnTo>
                  <a:pt x="58" y="127"/>
                </a:lnTo>
                <a:lnTo>
                  <a:pt x="58" y="127"/>
                </a:lnTo>
                <a:lnTo>
                  <a:pt x="58" y="127"/>
                </a:lnTo>
                <a:lnTo>
                  <a:pt x="59" y="128"/>
                </a:lnTo>
                <a:lnTo>
                  <a:pt x="59" y="128"/>
                </a:lnTo>
                <a:lnTo>
                  <a:pt x="59" y="128"/>
                </a:lnTo>
                <a:lnTo>
                  <a:pt x="59" y="129"/>
                </a:lnTo>
                <a:lnTo>
                  <a:pt x="60" y="129"/>
                </a:lnTo>
                <a:lnTo>
                  <a:pt x="60" y="129"/>
                </a:lnTo>
                <a:lnTo>
                  <a:pt x="60" y="129"/>
                </a:lnTo>
                <a:lnTo>
                  <a:pt x="61" y="130"/>
                </a:lnTo>
                <a:lnTo>
                  <a:pt x="61" y="130"/>
                </a:lnTo>
                <a:lnTo>
                  <a:pt x="61" y="130"/>
                </a:lnTo>
                <a:lnTo>
                  <a:pt x="62" y="130"/>
                </a:lnTo>
                <a:lnTo>
                  <a:pt x="62" y="130"/>
                </a:lnTo>
                <a:lnTo>
                  <a:pt x="62" y="130"/>
                </a:lnTo>
                <a:lnTo>
                  <a:pt x="63" y="130"/>
                </a:lnTo>
                <a:lnTo>
                  <a:pt x="63" y="130"/>
                </a:lnTo>
                <a:lnTo>
                  <a:pt x="63" y="131"/>
                </a:lnTo>
                <a:lnTo>
                  <a:pt x="64" y="131"/>
                </a:lnTo>
                <a:lnTo>
                  <a:pt x="64" y="131"/>
                </a:lnTo>
                <a:lnTo>
                  <a:pt x="64" y="131"/>
                </a:lnTo>
                <a:lnTo>
                  <a:pt x="64" y="131"/>
                </a:lnTo>
                <a:lnTo>
                  <a:pt x="65" y="131"/>
                </a:lnTo>
                <a:lnTo>
                  <a:pt x="65" y="131"/>
                </a:lnTo>
                <a:lnTo>
                  <a:pt x="65" y="131"/>
                </a:lnTo>
                <a:lnTo>
                  <a:pt x="66" y="131"/>
                </a:lnTo>
                <a:lnTo>
                  <a:pt x="66" y="131"/>
                </a:lnTo>
                <a:lnTo>
                  <a:pt x="66" y="131"/>
                </a:lnTo>
                <a:lnTo>
                  <a:pt x="67" y="131"/>
                </a:lnTo>
                <a:lnTo>
                  <a:pt x="67" y="131"/>
                </a:lnTo>
                <a:lnTo>
                  <a:pt x="67" y="130"/>
                </a:lnTo>
                <a:lnTo>
                  <a:pt x="68" y="130"/>
                </a:lnTo>
                <a:lnTo>
                  <a:pt x="68" y="130"/>
                </a:lnTo>
                <a:lnTo>
                  <a:pt x="68" y="130"/>
                </a:lnTo>
                <a:lnTo>
                  <a:pt x="69" y="130"/>
                </a:lnTo>
                <a:lnTo>
                  <a:pt x="69" y="130"/>
                </a:lnTo>
                <a:lnTo>
                  <a:pt x="69" y="129"/>
                </a:lnTo>
                <a:lnTo>
                  <a:pt x="69" y="129"/>
                </a:lnTo>
                <a:lnTo>
                  <a:pt x="70" y="129"/>
                </a:lnTo>
                <a:lnTo>
                  <a:pt x="70" y="129"/>
                </a:lnTo>
                <a:lnTo>
                  <a:pt x="70" y="129"/>
                </a:lnTo>
                <a:lnTo>
                  <a:pt x="71" y="128"/>
                </a:lnTo>
                <a:lnTo>
                  <a:pt x="71" y="128"/>
                </a:lnTo>
                <a:lnTo>
                  <a:pt x="71" y="127"/>
                </a:lnTo>
                <a:lnTo>
                  <a:pt x="72" y="127"/>
                </a:lnTo>
                <a:lnTo>
                  <a:pt x="72" y="126"/>
                </a:lnTo>
                <a:lnTo>
                  <a:pt x="72" y="126"/>
                </a:lnTo>
                <a:lnTo>
                  <a:pt x="73" y="125"/>
                </a:lnTo>
                <a:lnTo>
                  <a:pt x="73" y="125"/>
                </a:lnTo>
                <a:lnTo>
                  <a:pt x="73" y="124"/>
                </a:lnTo>
                <a:lnTo>
                  <a:pt x="74" y="124"/>
                </a:lnTo>
                <a:lnTo>
                  <a:pt x="74" y="123"/>
                </a:lnTo>
                <a:lnTo>
                  <a:pt x="74" y="122"/>
                </a:lnTo>
                <a:lnTo>
                  <a:pt x="74" y="122"/>
                </a:lnTo>
                <a:lnTo>
                  <a:pt x="75" y="121"/>
                </a:lnTo>
                <a:lnTo>
                  <a:pt x="75" y="120"/>
                </a:lnTo>
                <a:lnTo>
                  <a:pt x="75" y="119"/>
                </a:lnTo>
                <a:lnTo>
                  <a:pt x="76" y="118"/>
                </a:lnTo>
                <a:lnTo>
                  <a:pt x="76" y="117"/>
                </a:lnTo>
                <a:lnTo>
                  <a:pt x="76" y="116"/>
                </a:lnTo>
                <a:lnTo>
                  <a:pt x="77" y="115"/>
                </a:lnTo>
                <a:lnTo>
                  <a:pt x="77" y="114"/>
                </a:lnTo>
                <a:lnTo>
                  <a:pt x="77" y="113"/>
                </a:lnTo>
                <a:lnTo>
                  <a:pt x="78" y="112"/>
                </a:lnTo>
                <a:lnTo>
                  <a:pt x="78" y="111"/>
                </a:lnTo>
                <a:lnTo>
                  <a:pt x="78" y="109"/>
                </a:lnTo>
                <a:lnTo>
                  <a:pt x="79" y="108"/>
                </a:lnTo>
                <a:lnTo>
                  <a:pt x="79" y="107"/>
                </a:lnTo>
                <a:lnTo>
                  <a:pt x="79" y="106"/>
                </a:lnTo>
                <a:lnTo>
                  <a:pt x="79" y="104"/>
                </a:lnTo>
                <a:lnTo>
                  <a:pt x="80" y="103"/>
                </a:lnTo>
                <a:lnTo>
                  <a:pt x="80" y="102"/>
                </a:lnTo>
                <a:lnTo>
                  <a:pt x="80" y="100"/>
                </a:lnTo>
                <a:lnTo>
                  <a:pt x="81" y="99"/>
                </a:lnTo>
                <a:lnTo>
                  <a:pt x="81" y="97"/>
                </a:lnTo>
                <a:lnTo>
                  <a:pt x="81" y="96"/>
                </a:lnTo>
                <a:lnTo>
                  <a:pt x="82" y="94"/>
                </a:lnTo>
                <a:lnTo>
                  <a:pt x="82" y="92"/>
                </a:lnTo>
                <a:lnTo>
                  <a:pt x="82" y="90"/>
                </a:lnTo>
                <a:lnTo>
                  <a:pt x="83" y="89"/>
                </a:lnTo>
                <a:lnTo>
                  <a:pt x="83" y="87"/>
                </a:lnTo>
                <a:lnTo>
                  <a:pt x="83" y="85"/>
                </a:lnTo>
                <a:lnTo>
                  <a:pt x="84" y="83"/>
                </a:lnTo>
                <a:lnTo>
                  <a:pt x="84" y="81"/>
                </a:lnTo>
                <a:lnTo>
                  <a:pt x="84" y="79"/>
                </a:lnTo>
                <a:lnTo>
                  <a:pt x="84" y="77"/>
                </a:lnTo>
                <a:lnTo>
                  <a:pt x="85" y="75"/>
                </a:lnTo>
                <a:lnTo>
                  <a:pt x="85" y="72"/>
                </a:lnTo>
                <a:lnTo>
                  <a:pt x="85" y="70"/>
                </a:lnTo>
                <a:lnTo>
                  <a:pt x="86" y="68"/>
                </a:lnTo>
                <a:lnTo>
                  <a:pt x="86" y="66"/>
                </a:lnTo>
                <a:lnTo>
                  <a:pt x="86" y="64"/>
                </a:lnTo>
                <a:lnTo>
                  <a:pt x="87" y="61"/>
                </a:lnTo>
                <a:lnTo>
                  <a:pt x="87" y="59"/>
                </a:lnTo>
                <a:lnTo>
                  <a:pt x="87" y="57"/>
                </a:lnTo>
                <a:lnTo>
                  <a:pt x="88" y="55"/>
                </a:lnTo>
                <a:lnTo>
                  <a:pt x="88" y="52"/>
                </a:lnTo>
                <a:lnTo>
                  <a:pt x="88" y="50"/>
                </a:lnTo>
                <a:lnTo>
                  <a:pt x="89" y="48"/>
                </a:lnTo>
                <a:lnTo>
                  <a:pt x="89" y="45"/>
                </a:lnTo>
                <a:lnTo>
                  <a:pt x="89" y="43"/>
                </a:lnTo>
                <a:lnTo>
                  <a:pt x="89" y="41"/>
                </a:lnTo>
                <a:lnTo>
                  <a:pt x="90" y="38"/>
                </a:lnTo>
                <a:lnTo>
                  <a:pt x="90" y="36"/>
                </a:lnTo>
                <a:lnTo>
                  <a:pt x="90" y="34"/>
                </a:lnTo>
                <a:lnTo>
                  <a:pt x="91" y="31"/>
                </a:lnTo>
                <a:lnTo>
                  <a:pt x="91" y="29"/>
                </a:lnTo>
                <a:lnTo>
                  <a:pt x="91" y="27"/>
                </a:lnTo>
                <a:lnTo>
                  <a:pt x="92" y="25"/>
                </a:lnTo>
                <a:lnTo>
                  <a:pt x="92" y="23"/>
                </a:lnTo>
                <a:lnTo>
                  <a:pt x="92" y="21"/>
                </a:lnTo>
                <a:lnTo>
                  <a:pt x="93" y="19"/>
                </a:lnTo>
                <a:lnTo>
                  <a:pt x="93" y="17"/>
                </a:lnTo>
                <a:lnTo>
                  <a:pt x="93" y="15"/>
                </a:lnTo>
                <a:lnTo>
                  <a:pt x="94" y="13"/>
                </a:lnTo>
                <a:lnTo>
                  <a:pt x="94" y="11"/>
                </a:lnTo>
                <a:lnTo>
                  <a:pt x="94" y="10"/>
                </a:lnTo>
                <a:lnTo>
                  <a:pt x="94" y="8"/>
                </a:lnTo>
                <a:lnTo>
                  <a:pt x="95" y="7"/>
                </a:lnTo>
                <a:lnTo>
                  <a:pt x="95" y="5"/>
                </a:lnTo>
                <a:lnTo>
                  <a:pt x="95" y="4"/>
                </a:lnTo>
                <a:lnTo>
                  <a:pt x="96" y="3"/>
                </a:lnTo>
                <a:lnTo>
                  <a:pt x="96" y="2"/>
                </a:lnTo>
                <a:lnTo>
                  <a:pt x="96" y="1"/>
                </a:lnTo>
                <a:lnTo>
                  <a:pt x="97" y="1"/>
                </a:lnTo>
                <a:lnTo>
                  <a:pt x="97" y="0"/>
                </a:lnTo>
                <a:lnTo>
                  <a:pt x="97" y="0"/>
                </a:lnTo>
                <a:lnTo>
                  <a:pt x="98" y="0"/>
                </a:lnTo>
                <a:lnTo>
                  <a:pt x="98" y="0"/>
                </a:lnTo>
                <a:lnTo>
                  <a:pt x="98" y="0"/>
                </a:lnTo>
                <a:lnTo>
                  <a:pt x="99" y="0"/>
                </a:lnTo>
                <a:lnTo>
                  <a:pt x="99" y="1"/>
                </a:lnTo>
                <a:lnTo>
                  <a:pt x="99" y="1"/>
                </a:lnTo>
                <a:lnTo>
                  <a:pt x="99" y="2"/>
                </a:lnTo>
                <a:lnTo>
                  <a:pt x="100" y="3"/>
                </a:lnTo>
                <a:lnTo>
                  <a:pt x="100" y="4"/>
                </a:lnTo>
                <a:lnTo>
                  <a:pt x="100" y="5"/>
                </a:lnTo>
                <a:lnTo>
                  <a:pt x="101" y="7"/>
                </a:lnTo>
                <a:lnTo>
                  <a:pt x="101" y="8"/>
                </a:lnTo>
                <a:lnTo>
                  <a:pt x="101" y="10"/>
                </a:lnTo>
                <a:lnTo>
                  <a:pt x="102" y="12"/>
                </a:lnTo>
                <a:lnTo>
                  <a:pt x="102" y="14"/>
                </a:lnTo>
                <a:lnTo>
                  <a:pt x="102" y="17"/>
                </a:lnTo>
                <a:lnTo>
                  <a:pt x="103" y="19"/>
                </a:lnTo>
                <a:lnTo>
                  <a:pt x="103" y="22"/>
                </a:lnTo>
                <a:lnTo>
                  <a:pt x="103" y="25"/>
                </a:lnTo>
                <a:lnTo>
                  <a:pt x="104" y="28"/>
                </a:lnTo>
                <a:lnTo>
                  <a:pt x="104" y="32"/>
                </a:lnTo>
                <a:lnTo>
                  <a:pt x="104" y="35"/>
                </a:lnTo>
                <a:lnTo>
                  <a:pt x="104" y="39"/>
                </a:lnTo>
                <a:lnTo>
                  <a:pt x="105" y="43"/>
                </a:lnTo>
                <a:lnTo>
                  <a:pt x="105" y="47"/>
                </a:lnTo>
                <a:lnTo>
                  <a:pt x="105" y="51"/>
                </a:lnTo>
                <a:lnTo>
                  <a:pt x="106" y="55"/>
                </a:lnTo>
                <a:lnTo>
                  <a:pt x="106" y="60"/>
                </a:lnTo>
                <a:lnTo>
                  <a:pt x="106" y="64"/>
                </a:lnTo>
                <a:lnTo>
                  <a:pt x="107" y="69"/>
                </a:lnTo>
                <a:lnTo>
                  <a:pt x="107" y="74"/>
                </a:lnTo>
                <a:lnTo>
                  <a:pt x="107" y="79"/>
                </a:lnTo>
                <a:lnTo>
                  <a:pt x="108" y="84"/>
                </a:lnTo>
                <a:lnTo>
                  <a:pt x="108" y="89"/>
                </a:lnTo>
                <a:lnTo>
                  <a:pt x="108" y="94"/>
                </a:lnTo>
                <a:lnTo>
                  <a:pt x="109" y="100"/>
                </a:lnTo>
                <a:lnTo>
                  <a:pt x="109" y="105"/>
                </a:lnTo>
                <a:lnTo>
                  <a:pt x="109" y="111"/>
                </a:lnTo>
                <a:lnTo>
                  <a:pt x="110" y="116"/>
                </a:lnTo>
                <a:lnTo>
                  <a:pt x="110" y="122"/>
                </a:lnTo>
                <a:lnTo>
                  <a:pt x="110" y="127"/>
                </a:lnTo>
                <a:lnTo>
                  <a:pt x="110" y="133"/>
                </a:lnTo>
                <a:lnTo>
                  <a:pt x="111" y="139"/>
                </a:lnTo>
                <a:lnTo>
                  <a:pt x="111" y="144"/>
                </a:lnTo>
                <a:lnTo>
                  <a:pt x="111" y="150"/>
                </a:lnTo>
                <a:lnTo>
                  <a:pt x="112" y="155"/>
                </a:lnTo>
                <a:lnTo>
                  <a:pt x="112" y="161"/>
                </a:lnTo>
                <a:lnTo>
                  <a:pt x="112" y="166"/>
                </a:lnTo>
                <a:lnTo>
                  <a:pt x="113" y="171"/>
                </a:lnTo>
                <a:lnTo>
                  <a:pt x="113" y="176"/>
                </a:lnTo>
                <a:lnTo>
                  <a:pt x="113" y="181"/>
                </a:lnTo>
                <a:lnTo>
                  <a:pt x="114" y="185"/>
                </a:lnTo>
                <a:lnTo>
                  <a:pt x="114" y="190"/>
                </a:lnTo>
                <a:lnTo>
                  <a:pt x="114" y="194"/>
                </a:lnTo>
                <a:lnTo>
                  <a:pt x="115" y="198"/>
                </a:lnTo>
                <a:lnTo>
                  <a:pt x="115" y="202"/>
                </a:lnTo>
                <a:lnTo>
                  <a:pt x="115" y="206"/>
                </a:lnTo>
                <a:lnTo>
                  <a:pt x="115" y="209"/>
                </a:lnTo>
                <a:lnTo>
                  <a:pt x="116" y="212"/>
                </a:lnTo>
                <a:lnTo>
                  <a:pt x="116" y="215"/>
                </a:lnTo>
                <a:lnTo>
                  <a:pt x="116" y="218"/>
                </a:lnTo>
                <a:lnTo>
                  <a:pt x="117" y="221"/>
                </a:lnTo>
                <a:lnTo>
                  <a:pt x="117" y="223"/>
                </a:lnTo>
                <a:lnTo>
                  <a:pt x="117" y="225"/>
                </a:lnTo>
                <a:lnTo>
                  <a:pt x="118" y="227"/>
                </a:lnTo>
                <a:lnTo>
                  <a:pt x="118" y="228"/>
                </a:lnTo>
                <a:lnTo>
                  <a:pt x="118" y="229"/>
                </a:lnTo>
                <a:lnTo>
                  <a:pt x="119" y="230"/>
                </a:lnTo>
                <a:lnTo>
                  <a:pt x="119" y="231"/>
                </a:lnTo>
                <a:lnTo>
                  <a:pt x="119" y="231"/>
                </a:lnTo>
                <a:lnTo>
                  <a:pt x="120" y="230"/>
                </a:lnTo>
                <a:lnTo>
                  <a:pt x="120" y="230"/>
                </a:lnTo>
                <a:lnTo>
                  <a:pt x="120" y="229"/>
                </a:lnTo>
                <a:lnTo>
                  <a:pt x="120" y="228"/>
                </a:lnTo>
                <a:lnTo>
                  <a:pt x="121" y="227"/>
                </a:lnTo>
                <a:lnTo>
                  <a:pt x="121" y="225"/>
                </a:lnTo>
                <a:lnTo>
                  <a:pt x="121" y="224"/>
                </a:lnTo>
                <a:lnTo>
                  <a:pt x="122" y="222"/>
                </a:lnTo>
                <a:lnTo>
                  <a:pt x="122" y="219"/>
                </a:lnTo>
                <a:lnTo>
                  <a:pt x="122" y="217"/>
                </a:lnTo>
                <a:lnTo>
                  <a:pt x="123" y="214"/>
                </a:lnTo>
                <a:lnTo>
                  <a:pt x="123" y="212"/>
                </a:lnTo>
                <a:lnTo>
                  <a:pt x="123" y="209"/>
                </a:lnTo>
                <a:lnTo>
                  <a:pt x="124" y="206"/>
                </a:lnTo>
                <a:lnTo>
                  <a:pt x="124" y="202"/>
                </a:lnTo>
                <a:lnTo>
                  <a:pt x="124" y="199"/>
                </a:lnTo>
                <a:lnTo>
                  <a:pt x="125" y="196"/>
                </a:lnTo>
                <a:lnTo>
                  <a:pt x="125" y="192"/>
                </a:lnTo>
                <a:lnTo>
                  <a:pt x="125" y="188"/>
                </a:lnTo>
                <a:lnTo>
                  <a:pt x="125" y="185"/>
                </a:lnTo>
                <a:lnTo>
                  <a:pt x="126" y="181"/>
                </a:lnTo>
                <a:lnTo>
                  <a:pt x="126" y="177"/>
                </a:lnTo>
                <a:lnTo>
                  <a:pt x="126" y="173"/>
                </a:lnTo>
                <a:lnTo>
                  <a:pt x="127" y="169"/>
                </a:lnTo>
                <a:lnTo>
                  <a:pt x="127" y="166"/>
                </a:lnTo>
                <a:lnTo>
                  <a:pt x="127" y="162"/>
                </a:lnTo>
                <a:lnTo>
                  <a:pt x="128" y="158"/>
                </a:lnTo>
                <a:lnTo>
                  <a:pt x="128" y="155"/>
                </a:lnTo>
                <a:lnTo>
                  <a:pt x="128" y="152"/>
                </a:lnTo>
                <a:lnTo>
                  <a:pt x="129" y="149"/>
                </a:lnTo>
                <a:lnTo>
                  <a:pt x="129" y="145"/>
                </a:lnTo>
                <a:lnTo>
                  <a:pt x="129" y="142"/>
                </a:lnTo>
                <a:lnTo>
                  <a:pt x="130" y="140"/>
                </a:lnTo>
                <a:lnTo>
                  <a:pt x="130" y="137"/>
                </a:lnTo>
                <a:lnTo>
                  <a:pt x="130" y="134"/>
                </a:lnTo>
                <a:lnTo>
                  <a:pt x="130" y="132"/>
                </a:lnTo>
                <a:lnTo>
                  <a:pt x="131" y="130"/>
                </a:lnTo>
                <a:lnTo>
                  <a:pt x="131" y="128"/>
                </a:lnTo>
                <a:lnTo>
                  <a:pt x="131" y="126"/>
                </a:lnTo>
                <a:lnTo>
                  <a:pt x="132" y="124"/>
                </a:lnTo>
                <a:lnTo>
                  <a:pt x="132" y="123"/>
                </a:lnTo>
                <a:lnTo>
                  <a:pt x="132" y="121"/>
                </a:lnTo>
                <a:lnTo>
                  <a:pt x="133" y="120"/>
                </a:lnTo>
                <a:lnTo>
                  <a:pt x="133" y="119"/>
                </a:lnTo>
                <a:lnTo>
                  <a:pt x="133" y="118"/>
                </a:lnTo>
                <a:lnTo>
                  <a:pt x="134" y="117"/>
                </a:lnTo>
                <a:lnTo>
                  <a:pt x="134" y="117"/>
                </a:lnTo>
                <a:lnTo>
                  <a:pt x="134" y="116"/>
                </a:lnTo>
                <a:lnTo>
                  <a:pt x="135" y="116"/>
                </a:lnTo>
                <a:lnTo>
                  <a:pt x="135" y="115"/>
                </a:lnTo>
                <a:lnTo>
                  <a:pt x="135" y="115"/>
                </a:lnTo>
                <a:lnTo>
                  <a:pt x="135" y="115"/>
                </a:lnTo>
                <a:lnTo>
                  <a:pt x="136" y="115"/>
                </a:lnTo>
                <a:lnTo>
                  <a:pt x="136" y="115"/>
                </a:lnTo>
                <a:lnTo>
                  <a:pt x="136" y="116"/>
                </a:lnTo>
                <a:lnTo>
                  <a:pt x="137" y="116"/>
                </a:lnTo>
                <a:lnTo>
                  <a:pt x="137" y="116"/>
                </a:lnTo>
                <a:lnTo>
                  <a:pt x="137" y="116"/>
                </a:lnTo>
                <a:lnTo>
                  <a:pt x="138" y="117"/>
                </a:lnTo>
                <a:lnTo>
                  <a:pt x="138" y="117"/>
                </a:lnTo>
                <a:lnTo>
                  <a:pt x="138" y="117"/>
                </a:lnTo>
                <a:lnTo>
                  <a:pt x="139" y="118"/>
                </a:lnTo>
                <a:lnTo>
                  <a:pt x="139" y="118"/>
                </a:lnTo>
                <a:lnTo>
                  <a:pt x="139" y="118"/>
                </a:lnTo>
                <a:lnTo>
                  <a:pt x="140" y="119"/>
                </a:lnTo>
                <a:lnTo>
                  <a:pt x="140" y="119"/>
                </a:lnTo>
                <a:lnTo>
                  <a:pt x="140" y="119"/>
                </a:lnTo>
                <a:lnTo>
                  <a:pt x="140" y="119"/>
                </a:lnTo>
                <a:lnTo>
                  <a:pt x="141" y="119"/>
                </a:lnTo>
                <a:lnTo>
                  <a:pt x="141" y="119"/>
                </a:lnTo>
                <a:lnTo>
                  <a:pt x="141" y="119"/>
                </a:lnTo>
                <a:lnTo>
                  <a:pt x="142" y="119"/>
                </a:lnTo>
                <a:lnTo>
                  <a:pt x="142" y="119"/>
                </a:lnTo>
                <a:lnTo>
                  <a:pt x="142" y="119"/>
                </a:lnTo>
                <a:lnTo>
                  <a:pt x="143" y="118"/>
                </a:lnTo>
                <a:lnTo>
                  <a:pt x="143" y="118"/>
                </a:lnTo>
                <a:lnTo>
                  <a:pt x="143" y="117"/>
                </a:lnTo>
                <a:lnTo>
                  <a:pt x="144" y="117"/>
                </a:lnTo>
                <a:lnTo>
                  <a:pt x="144" y="116"/>
                </a:lnTo>
                <a:lnTo>
                  <a:pt x="144" y="116"/>
                </a:lnTo>
                <a:lnTo>
                  <a:pt x="145" y="115"/>
                </a:lnTo>
                <a:lnTo>
                  <a:pt x="145" y="114"/>
                </a:lnTo>
                <a:lnTo>
                  <a:pt x="145" y="114"/>
                </a:lnTo>
                <a:lnTo>
                  <a:pt x="145" y="113"/>
                </a:lnTo>
                <a:lnTo>
                  <a:pt x="146" y="112"/>
                </a:lnTo>
                <a:lnTo>
                  <a:pt x="146" y="111"/>
                </a:lnTo>
                <a:lnTo>
                  <a:pt x="146" y="110"/>
                </a:lnTo>
                <a:lnTo>
                  <a:pt x="147" y="110"/>
                </a:lnTo>
                <a:lnTo>
                  <a:pt x="147" y="109"/>
                </a:lnTo>
                <a:lnTo>
                  <a:pt x="147" y="108"/>
                </a:lnTo>
                <a:lnTo>
                  <a:pt x="148" y="107"/>
                </a:lnTo>
                <a:lnTo>
                  <a:pt x="148" y="106"/>
                </a:lnTo>
                <a:lnTo>
                  <a:pt x="148" y="105"/>
                </a:lnTo>
                <a:lnTo>
                  <a:pt x="149" y="104"/>
                </a:lnTo>
                <a:lnTo>
                  <a:pt x="149" y="104"/>
                </a:lnTo>
                <a:lnTo>
                  <a:pt x="149" y="103"/>
                </a:lnTo>
                <a:lnTo>
                  <a:pt x="150" y="102"/>
                </a:lnTo>
                <a:lnTo>
                  <a:pt x="150" y="102"/>
                </a:lnTo>
                <a:lnTo>
                  <a:pt x="150" y="101"/>
                </a:lnTo>
                <a:lnTo>
                  <a:pt x="150" y="100"/>
                </a:lnTo>
                <a:lnTo>
                  <a:pt x="151" y="100"/>
                </a:lnTo>
                <a:lnTo>
                  <a:pt x="151" y="100"/>
                </a:lnTo>
                <a:lnTo>
                  <a:pt x="151" y="99"/>
                </a:lnTo>
                <a:lnTo>
                  <a:pt x="152" y="99"/>
                </a:lnTo>
                <a:lnTo>
                  <a:pt x="152" y="99"/>
                </a:lnTo>
                <a:lnTo>
                  <a:pt x="152" y="99"/>
                </a:lnTo>
                <a:lnTo>
                  <a:pt x="153" y="99"/>
                </a:lnTo>
                <a:lnTo>
                  <a:pt x="153" y="99"/>
                </a:lnTo>
                <a:lnTo>
                  <a:pt x="153" y="99"/>
                </a:lnTo>
                <a:lnTo>
                  <a:pt x="154" y="99"/>
                </a:lnTo>
                <a:lnTo>
                  <a:pt x="154" y="99"/>
                </a:lnTo>
                <a:lnTo>
                  <a:pt x="154" y="99"/>
                </a:lnTo>
                <a:lnTo>
                  <a:pt x="155" y="100"/>
                </a:lnTo>
                <a:lnTo>
                  <a:pt x="155" y="100"/>
                </a:lnTo>
                <a:lnTo>
                  <a:pt x="155" y="101"/>
                </a:lnTo>
                <a:lnTo>
                  <a:pt x="155" y="101"/>
                </a:lnTo>
                <a:lnTo>
                  <a:pt x="156" y="102"/>
                </a:lnTo>
                <a:lnTo>
                  <a:pt x="156" y="102"/>
                </a:lnTo>
                <a:lnTo>
                  <a:pt x="156" y="103"/>
                </a:lnTo>
                <a:lnTo>
                  <a:pt x="157" y="103"/>
                </a:lnTo>
                <a:lnTo>
                  <a:pt x="157" y="104"/>
                </a:lnTo>
                <a:lnTo>
                  <a:pt x="157" y="104"/>
                </a:lnTo>
                <a:lnTo>
                  <a:pt x="158" y="105"/>
                </a:lnTo>
                <a:lnTo>
                  <a:pt x="158" y="105"/>
                </a:lnTo>
                <a:lnTo>
                  <a:pt x="158" y="106"/>
                </a:lnTo>
                <a:lnTo>
                  <a:pt x="159" y="107"/>
                </a:lnTo>
                <a:lnTo>
                  <a:pt x="159" y="107"/>
                </a:lnTo>
                <a:lnTo>
                  <a:pt x="159" y="108"/>
                </a:lnTo>
                <a:lnTo>
                  <a:pt x="160" y="108"/>
                </a:lnTo>
                <a:lnTo>
                  <a:pt x="160" y="108"/>
                </a:lnTo>
                <a:lnTo>
                  <a:pt x="160" y="109"/>
                </a:lnTo>
                <a:lnTo>
                  <a:pt x="160" y="109"/>
                </a:lnTo>
                <a:lnTo>
                  <a:pt x="161" y="109"/>
                </a:lnTo>
                <a:lnTo>
                  <a:pt x="161" y="110"/>
                </a:lnTo>
                <a:lnTo>
                  <a:pt x="161" y="110"/>
                </a:lnTo>
                <a:lnTo>
                  <a:pt x="162" y="110"/>
                </a:lnTo>
                <a:lnTo>
                  <a:pt x="162" y="110"/>
                </a:lnTo>
                <a:lnTo>
                  <a:pt x="162" y="110"/>
                </a:lnTo>
                <a:lnTo>
                  <a:pt x="163" y="110"/>
                </a:lnTo>
                <a:lnTo>
                  <a:pt x="163" y="110"/>
                </a:lnTo>
                <a:lnTo>
                  <a:pt x="163" y="109"/>
                </a:lnTo>
                <a:lnTo>
                  <a:pt x="164" y="109"/>
                </a:lnTo>
                <a:lnTo>
                  <a:pt x="164" y="109"/>
                </a:lnTo>
                <a:lnTo>
                  <a:pt x="164" y="109"/>
                </a:lnTo>
                <a:lnTo>
                  <a:pt x="165" y="108"/>
                </a:lnTo>
                <a:lnTo>
                  <a:pt x="165" y="108"/>
                </a:lnTo>
                <a:lnTo>
                  <a:pt x="165" y="107"/>
                </a:lnTo>
                <a:lnTo>
                  <a:pt x="166" y="107"/>
                </a:lnTo>
                <a:lnTo>
                  <a:pt x="166" y="106"/>
                </a:lnTo>
                <a:lnTo>
                  <a:pt x="166" y="106"/>
                </a:lnTo>
                <a:lnTo>
                  <a:pt x="166" y="105"/>
                </a:lnTo>
                <a:lnTo>
                  <a:pt x="167" y="105"/>
                </a:lnTo>
                <a:lnTo>
                  <a:pt x="167" y="104"/>
                </a:lnTo>
                <a:lnTo>
                  <a:pt x="167" y="103"/>
                </a:lnTo>
                <a:lnTo>
                  <a:pt x="168" y="103"/>
                </a:lnTo>
                <a:lnTo>
                  <a:pt x="168" y="102"/>
                </a:lnTo>
                <a:lnTo>
                  <a:pt x="168" y="102"/>
                </a:lnTo>
                <a:lnTo>
                  <a:pt x="169" y="101"/>
                </a:lnTo>
                <a:lnTo>
                  <a:pt x="169" y="101"/>
                </a:lnTo>
                <a:lnTo>
                  <a:pt x="169" y="100"/>
                </a:lnTo>
                <a:lnTo>
                  <a:pt x="170" y="100"/>
                </a:lnTo>
                <a:lnTo>
                  <a:pt x="170" y="99"/>
                </a:lnTo>
                <a:lnTo>
                  <a:pt x="170" y="99"/>
                </a:lnTo>
                <a:lnTo>
                  <a:pt x="171" y="98"/>
                </a:lnTo>
                <a:lnTo>
                  <a:pt x="171" y="98"/>
                </a:lnTo>
                <a:lnTo>
                  <a:pt x="171" y="98"/>
                </a:lnTo>
                <a:lnTo>
                  <a:pt x="171" y="97"/>
                </a:lnTo>
                <a:lnTo>
                  <a:pt x="172" y="97"/>
                </a:lnTo>
                <a:lnTo>
                  <a:pt x="172" y="97"/>
                </a:lnTo>
                <a:lnTo>
                  <a:pt x="172" y="97"/>
                </a:lnTo>
                <a:lnTo>
                  <a:pt x="173" y="97"/>
                </a:lnTo>
                <a:lnTo>
                  <a:pt x="173" y="97"/>
                </a:lnTo>
                <a:lnTo>
                  <a:pt x="173" y="97"/>
                </a:lnTo>
                <a:lnTo>
                  <a:pt x="174" y="97"/>
                </a:lnTo>
                <a:lnTo>
                  <a:pt x="174" y="97"/>
                </a:lnTo>
                <a:lnTo>
                  <a:pt x="174" y="97"/>
                </a:lnTo>
                <a:lnTo>
                  <a:pt x="175" y="98"/>
                </a:lnTo>
                <a:lnTo>
                  <a:pt x="175" y="98"/>
                </a:lnTo>
                <a:lnTo>
                  <a:pt x="175" y="98"/>
                </a:lnTo>
                <a:lnTo>
                  <a:pt x="176" y="98"/>
                </a:lnTo>
                <a:lnTo>
                  <a:pt x="176" y="99"/>
                </a:lnTo>
                <a:lnTo>
                  <a:pt x="176" y="99"/>
                </a:lnTo>
                <a:lnTo>
                  <a:pt x="176" y="99"/>
                </a:lnTo>
                <a:lnTo>
                  <a:pt x="177" y="100"/>
                </a:lnTo>
                <a:lnTo>
                  <a:pt x="177" y="100"/>
                </a:lnTo>
                <a:lnTo>
                  <a:pt x="177" y="101"/>
                </a:lnTo>
                <a:lnTo>
                  <a:pt x="178" y="101"/>
                </a:lnTo>
                <a:lnTo>
                  <a:pt x="178" y="102"/>
                </a:lnTo>
                <a:lnTo>
                  <a:pt x="178" y="102"/>
                </a:lnTo>
                <a:lnTo>
                  <a:pt x="179" y="103"/>
                </a:lnTo>
                <a:lnTo>
                  <a:pt x="179" y="103"/>
                </a:lnTo>
                <a:lnTo>
                  <a:pt x="179" y="103"/>
                </a:lnTo>
                <a:lnTo>
                  <a:pt x="180" y="104"/>
                </a:lnTo>
                <a:lnTo>
                  <a:pt x="180" y="104"/>
                </a:lnTo>
                <a:lnTo>
                  <a:pt x="180" y="105"/>
                </a:lnTo>
                <a:lnTo>
                  <a:pt x="181" y="105"/>
                </a:lnTo>
                <a:lnTo>
                  <a:pt x="181" y="105"/>
                </a:lnTo>
                <a:lnTo>
                  <a:pt x="181" y="106"/>
                </a:lnTo>
                <a:lnTo>
                  <a:pt x="181" y="106"/>
                </a:lnTo>
                <a:lnTo>
                  <a:pt x="182" y="106"/>
                </a:lnTo>
                <a:lnTo>
                  <a:pt x="182" y="107"/>
                </a:lnTo>
                <a:lnTo>
                  <a:pt x="182" y="107"/>
                </a:lnTo>
                <a:lnTo>
                  <a:pt x="183" y="107"/>
                </a:lnTo>
                <a:lnTo>
                  <a:pt x="183" y="107"/>
                </a:lnTo>
                <a:lnTo>
                  <a:pt x="183" y="107"/>
                </a:lnTo>
                <a:lnTo>
                  <a:pt x="184" y="107"/>
                </a:lnTo>
                <a:lnTo>
                  <a:pt x="184" y="107"/>
                </a:lnTo>
                <a:lnTo>
                  <a:pt x="184" y="107"/>
                </a:lnTo>
                <a:lnTo>
                  <a:pt x="185" y="107"/>
                </a:lnTo>
                <a:lnTo>
                  <a:pt x="185" y="107"/>
                </a:lnTo>
                <a:lnTo>
                  <a:pt x="185" y="106"/>
                </a:lnTo>
                <a:lnTo>
                  <a:pt x="186" y="106"/>
                </a:lnTo>
                <a:lnTo>
                  <a:pt x="186" y="106"/>
                </a:lnTo>
                <a:lnTo>
                  <a:pt x="186" y="106"/>
                </a:lnTo>
                <a:lnTo>
                  <a:pt x="186" y="106"/>
                </a:lnTo>
                <a:lnTo>
                  <a:pt x="187" y="105"/>
                </a:lnTo>
                <a:lnTo>
                  <a:pt x="187" y="105"/>
                </a:lnTo>
                <a:lnTo>
                  <a:pt x="187" y="105"/>
                </a:lnTo>
                <a:lnTo>
                  <a:pt x="188" y="104"/>
                </a:lnTo>
                <a:lnTo>
                  <a:pt x="188" y="104"/>
                </a:lnTo>
                <a:lnTo>
                  <a:pt x="188" y="103"/>
                </a:lnTo>
                <a:lnTo>
                  <a:pt x="189" y="103"/>
                </a:lnTo>
                <a:lnTo>
                  <a:pt x="189" y="102"/>
                </a:lnTo>
                <a:lnTo>
                  <a:pt x="189" y="102"/>
                </a:lnTo>
                <a:lnTo>
                  <a:pt x="190" y="102"/>
                </a:lnTo>
                <a:lnTo>
                  <a:pt x="190" y="101"/>
                </a:lnTo>
                <a:lnTo>
                  <a:pt x="190" y="101"/>
                </a:lnTo>
                <a:lnTo>
                  <a:pt x="191" y="100"/>
                </a:lnTo>
                <a:lnTo>
                  <a:pt x="191" y="100"/>
                </a:lnTo>
                <a:lnTo>
                  <a:pt x="191" y="99"/>
                </a:lnTo>
                <a:lnTo>
                  <a:pt x="191" y="99"/>
                </a:lnTo>
                <a:lnTo>
                  <a:pt x="192" y="98"/>
                </a:lnTo>
                <a:lnTo>
                  <a:pt x="192" y="98"/>
                </a:lnTo>
                <a:lnTo>
                  <a:pt x="192" y="98"/>
                </a:lnTo>
                <a:lnTo>
                  <a:pt x="193" y="97"/>
                </a:lnTo>
                <a:lnTo>
                  <a:pt x="193" y="97"/>
                </a:lnTo>
                <a:lnTo>
                  <a:pt x="193" y="97"/>
                </a:lnTo>
                <a:lnTo>
                  <a:pt x="194" y="96"/>
                </a:lnTo>
                <a:lnTo>
                  <a:pt x="194" y="96"/>
                </a:lnTo>
                <a:lnTo>
                  <a:pt x="194" y="96"/>
                </a:lnTo>
                <a:lnTo>
                  <a:pt x="195" y="96"/>
                </a:lnTo>
                <a:lnTo>
                  <a:pt x="195" y="95"/>
                </a:lnTo>
                <a:lnTo>
                  <a:pt x="195" y="95"/>
                </a:lnTo>
                <a:lnTo>
                  <a:pt x="196" y="95"/>
                </a:lnTo>
                <a:lnTo>
                  <a:pt x="196" y="95"/>
                </a:lnTo>
                <a:lnTo>
                  <a:pt x="196" y="95"/>
                </a:lnTo>
                <a:lnTo>
                  <a:pt x="196" y="95"/>
                </a:lnTo>
                <a:lnTo>
                  <a:pt x="197" y="95"/>
                </a:lnTo>
                <a:lnTo>
                  <a:pt x="197" y="95"/>
                </a:lnTo>
                <a:lnTo>
                  <a:pt x="197" y="95"/>
                </a:lnTo>
                <a:lnTo>
                  <a:pt x="198" y="95"/>
                </a:lnTo>
                <a:lnTo>
                  <a:pt x="198" y="95"/>
                </a:lnTo>
                <a:lnTo>
                  <a:pt x="198" y="95"/>
                </a:lnTo>
                <a:lnTo>
                  <a:pt x="199" y="95"/>
                </a:lnTo>
                <a:lnTo>
                  <a:pt x="199" y="95"/>
                </a:lnTo>
                <a:lnTo>
                  <a:pt x="199" y="95"/>
                </a:lnTo>
                <a:lnTo>
                  <a:pt x="200" y="95"/>
                </a:lnTo>
                <a:lnTo>
                  <a:pt x="200" y="95"/>
                </a:lnTo>
                <a:lnTo>
                  <a:pt x="200" y="95"/>
                </a:lnTo>
                <a:lnTo>
                  <a:pt x="201" y="95"/>
                </a:lnTo>
                <a:lnTo>
                  <a:pt x="201" y="95"/>
                </a:lnTo>
                <a:lnTo>
                  <a:pt x="201" y="96"/>
                </a:lnTo>
                <a:lnTo>
                  <a:pt x="201" y="96"/>
                </a:lnTo>
                <a:lnTo>
                  <a:pt x="202" y="96"/>
                </a:lnTo>
                <a:lnTo>
                  <a:pt x="202" y="96"/>
                </a:lnTo>
                <a:lnTo>
                  <a:pt x="202" y="96"/>
                </a:lnTo>
                <a:lnTo>
                  <a:pt x="203" y="96"/>
                </a:lnTo>
                <a:lnTo>
                  <a:pt x="203" y="96"/>
                </a:lnTo>
                <a:lnTo>
                  <a:pt x="203" y="97"/>
                </a:lnTo>
                <a:lnTo>
                  <a:pt x="204" y="97"/>
                </a:lnTo>
                <a:lnTo>
                  <a:pt x="204" y="97"/>
                </a:lnTo>
                <a:lnTo>
                  <a:pt x="204" y="97"/>
                </a:lnTo>
                <a:lnTo>
                  <a:pt x="205" y="97"/>
                </a:lnTo>
                <a:lnTo>
                  <a:pt x="205" y="97"/>
                </a:lnTo>
                <a:lnTo>
                  <a:pt x="205" y="98"/>
                </a:lnTo>
                <a:lnTo>
                  <a:pt x="206" y="98"/>
                </a:lnTo>
                <a:lnTo>
                  <a:pt x="206" y="98"/>
                </a:lnTo>
                <a:lnTo>
                  <a:pt x="206" y="98"/>
                </a:lnTo>
                <a:lnTo>
                  <a:pt x="206" y="99"/>
                </a:lnTo>
                <a:lnTo>
                  <a:pt x="207" y="99"/>
                </a:lnTo>
                <a:lnTo>
                  <a:pt x="207" y="99"/>
                </a:lnTo>
                <a:lnTo>
                  <a:pt x="207" y="99"/>
                </a:lnTo>
                <a:lnTo>
                  <a:pt x="208" y="99"/>
                </a:lnTo>
                <a:lnTo>
                  <a:pt x="208" y="100"/>
                </a:lnTo>
                <a:lnTo>
                  <a:pt x="208" y="100"/>
                </a:lnTo>
                <a:lnTo>
                  <a:pt x="209" y="100"/>
                </a:lnTo>
                <a:lnTo>
                  <a:pt x="209" y="100"/>
                </a:lnTo>
                <a:lnTo>
                  <a:pt x="209" y="100"/>
                </a:lnTo>
                <a:lnTo>
                  <a:pt x="210" y="100"/>
                </a:lnTo>
                <a:lnTo>
                  <a:pt x="210" y="101"/>
                </a:lnTo>
                <a:lnTo>
                  <a:pt x="210" y="101"/>
                </a:lnTo>
                <a:lnTo>
                  <a:pt x="211" y="101"/>
                </a:lnTo>
                <a:lnTo>
                  <a:pt x="211" y="101"/>
                </a:lnTo>
                <a:lnTo>
                  <a:pt x="211" y="101"/>
                </a:lnTo>
                <a:lnTo>
                  <a:pt x="211" y="102"/>
                </a:lnTo>
                <a:lnTo>
                  <a:pt x="212" y="102"/>
                </a:lnTo>
                <a:lnTo>
                  <a:pt x="212" y="102"/>
                </a:lnTo>
                <a:lnTo>
                  <a:pt x="212" y="102"/>
                </a:lnTo>
                <a:lnTo>
                  <a:pt x="213" y="102"/>
                </a:lnTo>
                <a:lnTo>
                  <a:pt x="213" y="102"/>
                </a:lnTo>
                <a:lnTo>
                  <a:pt x="213" y="102"/>
                </a:lnTo>
                <a:lnTo>
                  <a:pt x="214" y="102"/>
                </a:lnTo>
                <a:lnTo>
                  <a:pt x="214" y="103"/>
                </a:lnTo>
                <a:lnTo>
                  <a:pt x="214" y="103"/>
                </a:lnTo>
                <a:lnTo>
                  <a:pt x="215" y="103"/>
                </a:lnTo>
                <a:lnTo>
                  <a:pt x="215" y="103"/>
                </a:lnTo>
                <a:lnTo>
                  <a:pt x="215" y="103"/>
                </a:lnTo>
                <a:lnTo>
                  <a:pt x="216" y="103"/>
                </a:lnTo>
                <a:lnTo>
                  <a:pt x="216" y="103"/>
                </a:lnTo>
                <a:lnTo>
                  <a:pt x="216" y="103"/>
                </a:lnTo>
                <a:lnTo>
                  <a:pt x="216" y="103"/>
                </a:lnTo>
                <a:lnTo>
                  <a:pt x="217" y="103"/>
                </a:lnTo>
                <a:lnTo>
                  <a:pt x="217" y="103"/>
                </a:lnTo>
                <a:lnTo>
                  <a:pt x="217" y="103"/>
                </a:lnTo>
                <a:lnTo>
                  <a:pt x="218" y="103"/>
                </a:lnTo>
                <a:lnTo>
                  <a:pt x="218" y="103"/>
                </a:lnTo>
                <a:lnTo>
                  <a:pt x="218" y="103"/>
                </a:lnTo>
                <a:lnTo>
                  <a:pt x="219" y="102"/>
                </a:lnTo>
                <a:lnTo>
                  <a:pt x="219" y="102"/>
                </a:lnTo>
                <a:lnTo>
                  <a:pt x="219" y="102"/>
                </a:lnTo>
                <a:lnTo>
                  <a:pt x="220" y="102"/>
                </a:lnTo>
                <a:lnTo>
                  <a:pt x="220" y="102"/>
                </a:lnTo>
                <a:lnTo>
                  <a:pt x="220" y="102"/>
                </a:lnTo>
                <a:lnTo>
                  <a:pt x="221" y="102"/>
                </a:lnTo>
                <a:lnTo>
                  <a:pt x="221" y="102"/>
                </a:lnTo>
                <a:lnTo>
                  <a:pt x="221" y="101"/>
                </a:lnTo>
                <a:lnTo>
                  <a:pt x="222" y="101"/>
                </a:lnTo>
                <a:lnTo>
                  <a:pt x="222" y="101"/>
                </a:lnTo>
                <a:lnTo>
                  <a:pt x="222" y="101"/>
                </a:lnTo>
                <a:lnTo>
                  <a:pt x="222" y="101"/>
                </a:lnTo>
                <a:lnTo>
                  <a:pt x="223" y="100"/>
                </a:lnTo>
                <a:lnTo>
                  <a:pt x="223" y="100"/>
                </a:lnTo>
                <a:lnTo>
                  <a:pt x="223" y="100"/>
                </a:lnTo>
                <a:lnTo>
                  <a:pt x="224" y="100"/>
                </a:lnTo>
                <a:lnTo>
                  <a:pt x="224" y="100"/>
                </a:lnTo>
                <a:lnTo>
                  <a:pt x="224" y="99"/>
                </a:lnTo>
                <a:lnTo>
                  <a:pt x="225" y="99"/>
                </a:lnTo>
                <a:lnTo>
                  <a:pt x="225" y="99"/>
                </a:lnTo>
                <a:lnTo>
                  <a:pt x="225" y="99"/>
                </a:lnTo>
                <a:lnTo>
                  <a:pt x="226" y="99"/>
                </a:lnTo>
                <a:lnTo>
                  <a:pt x="226" y="99"/>
                </a:lnTo>
                <a:lnTo>
                  <a:pt x="226" y="99"/>
                </a:lnTo>
                <a:lnTo>
                  <a:pt x="227" y="99"/>
                </a:lnTo>
                <a:lnTo>
                  <a:pt x="227" y="98"/>
                </a:lnTo>
                <a:lnTo>
                  <a:pt x="227" y="98"/>
                </a:lnTo>
                <a:lnTo>
                  <a:pt x="227" y="98"/>
                </a:lnTo>
                <a:lnTo>
                  <a:pt x="228" y="98"/>
                </a:lnTo>
                <a:lnTo>
                  <a:pt x="228" y="98"/>
                </a:lnTo>
                <a:lnTo>
                  <a:pt x="228" y="98"/>
                </a:lnTo>
                <a:lnTo>
                  <a:pt x="229" y="98"/>
                </a:lnTo>
                <a:lnTo>
                  <a:pt x="229" y="98"/>
                </a:lnTo>
                <a:lnTo>
                  <a:pt x="229" y="98"/>
                </a:lnTo>
                <a:lnTo>
                  <a:pt x="230" y="98"/>
                </a:lnTo>
                <a:lnTo>
                  <a:pt x="230" y="98"/>
                </a:lnTo>
                <a:lnTo>
                  <a:pt x="230" y="98"/>
                </a:lnTo>
                <a:lnTo>
                  <a:pt x="231" y="99"/>
                </a:lnTo>
                <a:lnTo>
                  <a:pt x="231" y="99"/>
                </a:lnTo>
                <a:lnTo>
                  <a:pt x="231" y="99"/>
                </a:lnTo>
                <a:lnTo>
                  <a:pt x="232" y="99"/>
                </a:lnTo>
                <a:lnTo>
                  <a:pt x="232" y="99"/>
                </a:lnTo>
                <a:lnTo>
                  <a:pt x="232" y="99"/>
                </a:lnTo>
                <a:lnTo>
                  <a:pt x="232" y="99"/>
                </a:lnTo>
                <a:lnTo>
                  <a:pt x="233" y="99"/>
                </a:lnTo>
                <a:lnTo>
                  <a:pt x="233" y="99"/>
                </a:lnTo>
                <a:lnTo>
                  <a:pt x="233" y="99"/>
                </a:lnTo>
                <a:lnTo>
                  <a:pt x="234" y="100"/>
                </a:lnTo>
                <a:lnTo>
                  <a:pt x="234" y="100"/>
                </a:lnTo>
                <a:lnTo>
                  <a:pt x="234" y="100"/>
                </a:lnTo>
                <a:lnTo>
                  <a:pt x="235" y="100"/>
                </a:lnTo>
                <a:lnTo>
                  <a:pt x="235" y="100"/>
                </a:lnTo>
                <a:lnTo>
                  <a:pt x="235" y="100"/>
                </a:lnTo>
                <a:lnTo>
                  <a:pt x="236" y="100"/>
                </a:lnTo>
                <a:lnTo>
                  <a:pt x="236" y="100"/>
                </a:lnTo>
                <a:lnTo>
                  <a:pt x="236" y="100"/>
                </a:lnTo>
                <a:lnTo>
                  <a:pt x="237" y="100"/>
                </a:lnTo>
                <a:lnTo>
                  <a:pt x="237" y="100"/>
                </a:lnTo>
                <a:lnTo>
                  <a:pt x="237" y="100"/>
                </a:lnTo>
                <a:lnTo>
                  <a:pt x="237" y="100"/>
                </a:lnTo>
                <a:lnTo>
                  <a:pt x="238" y="100"/>
                </a:lnTo>
                <a:lnTo>
                  <a:pt x="238" y="100"/>
                </a:lnTo>
                <a:lnTo>
                  <a:pt x="238" y="100"/>
                </a:lnTo>
                <a:lnTo>
                  <a:pt x="239" y="100"/>
                </a:lnTo>
                <a:lnTo>
                  <a:pt x="239" y="100"/>
                </a:lnTo>
                <a:lnTo>
                  <a:pt x="239" y="100"/>
                </a:lnTo>
                <a:lnTo>
                  <a:pt x="240" y="100"/>
                </a:lnTo>
                <a:lnTo>
                  <a:pt x="240" y="100"/>
                </a:lnTo>
                <a:lnTo>
                  <a:pt x="240" y="100"/>
                </a:lnTo>
                <a:lnTo>
                  <a:pt x="241" y="100"/>
                </a:lnTo>
                <a:lnTo>
                  <a:pt x="241" y="100"/>
                </a:lnTo>
                <a:lnTo>
                  <a:pt x="241" y="100"/>
                </a:lnTo>
                <a:lnTo>
                  <a:pt x="242" y="99"/>
                </a:lnTo>
                <a:lnTo>
                  <a:pt x="242" y="99"/>
                </a:lnTo>
                <a:lnTo>
                  <a:pt x="242" y="99"/>
                </a:lnTo>
                <a:lnTo>
                  <a:pt x="242" y="99"/>
                </a:lnTo>
                <a:lnTo>
                  <a:pt x="243" y="99"/>
                </a:lnTo>
                <a:lnTo>
                  <a:pt x="243" y="99"/>
                </a:lnTo>
                <a:lnTo>
                  <a:pt x="243" y="99"/>
                </a:lnTo>
                <a:lnTo>
                  <a:pt x="244" y="98"/>
                </a:lnTo>
                <a:lnTo>
                  <a:pt x="244" y="98"/>
                </a:lnTo>
                <a:lnTo>
                  <a:pt x="244" y="98"/>
                </a:lnTo>
                <a:lnTo>
                  <a:pt x="245" y="98"/>
                </a:lnTo>
                <a:lnTo>
                  <a:pt x="245" y="98"/>
                </a:lnTo>
                <a:lnTo>
                  <a:pt x="245" y="98"/>
                </a:lnTo>
                <a:lnTo>
                  <a:pt x="246" y="98"/>
                </a:lnTo>
                <a:lnTo>
                  <a:pt x="246" y="97"/>
                </a:lnTo>
                <a:lnTo>
                  <a:pt x="246" y="97"/>
                </a:lnTo>
                <a:lnTo>
                  <a:pt x="247" y="97"/>
                </a:lnTo>
                <a:lnTo>
                  <a:pt x="247" y="97"/>
                </a:lnTo>
                <a:lnTo>
                  <a:pt x="247" y="97"/>
                </a:lnTo>
                <a:lnTo>
                  <a:pt x="247" y="97"/>
                </a:lnTo>
                <a:lnTo>
                  <a:pt x="248" y="97"/>
                </a:lnTo>
                <a:lnTo>
                  <a:pt x="248" y="97"/>
                </a:lnTo>
                <a:lnTo>
                  <a:pt x="248" y="97"/>
                </a:lnTo>
                <a:lnTo>
                  <a:pt x="249" y="97"/>
                </a:lnTo>
                <a:lnTo>
                  <a:pt x="249" y="97"/>
                </a:lnTo>
                <a:lnTo>
                  <a:pt x="249" y="97"/>
                </a:lnTo>
                <a:lnTo>
                  <a:pt x="250" y="97"/>
                </a:lnTo>
                <a:lnTo>
                  <a:pt x="250" y="97"/>
                </a:lnTo>
                <a:lnTo>
                  <a:pt x="250" y="97"/>
                </a:lnTo>
                <a:lnTo>
                  <a:pt x="251" y="97"/>
                </a:lnTo>
                <a:lnTo>
                  <a:pt x="251" y="97"/>
                </a:lnTo>
                <a:lnTo>
                  <a:pt x="251" y="97"/>
                </a:lnTo>
                <a:lnTo>
                  <a:pt x="252" y="97"/>
                </a:lnTo>
                <a:lnTo>
                  <a:pt x="252" y="97"/>
                </a:lnTo>
                <a:lnTo>
                  <a:pt x="252" y="97"/>
                </a:lnTo>
                <a:lnTo>
                  <a:pt x="252" y="98"/>
                </a:lnTo>
                <a:lnTo>
                  <a:pt x="253" y="98"/>
                </a:lnTo>
                <a:lnTo>
                  <a:pt x="253" y="98"/>
                </a:lnTo>
                <a:lnTo>
                  <a:pt x="253" y="98"/>
                </a:lnTo>
                <a:lnTo>
                  <a:pt x="254" y="98"/>
                </a:lnTo>
                <a:lnTo>
                  <a:pt x="254" y="98"/>
                </a:lnTo>
                <a:lnTo>
                  <a:pt x="254" y="98"/>
                </a:lnTo>
                <a:lnTo>
                  <a:pt x="255" y="99"/>
                </a:lnTo>
                <a:lnTo>
                  <a:pt x="255" y="99"/>
                </a:lnTo>
                <a:lnTo>
                  <a:pt x="255" y="99"/>
                </a:lnTo>
                <a:lnTo>
                  <a:pt x="256" y="99"/>
                </a:lnTo>
                <a:lnTo>
                  <a:pt x="256" y="99"/>
                </a:lnTo>
                <a:lnTo>
                  <a:pt x="256" y="99"/>
                </a:lnTo>
                <a:lnTo>
                  <a:pt x="257" y="100"/>
                </a:lnTo>
                <a:lnTo>
                  <a:pt x="257" y="100"/>
                </a:lnTo>
                <a:lnTo>
                  <a:pt x="257" y="100"/>
                </a:lnTo>
                <a:lnTo>
                  <a:pt x="257" y="100"/>
                </a:lnTo>
                <a:lnTo>
                  <a:pt x="258" y="100"/>
                </a:lnTo>
                <a:lnTo>
                  <a:pt x="258" y="101"/>
                </a:lnTo>
                <a:lnTo>
                  <a:pt x="258" y="101"/>
                </a:lnTo>
                <a:lnTo>
                  <a:pt x="259" y="101"/>
                </a:lnTo>
                <a:lnTo>
                  <a:pt x="259" y="101"/>
                </a:lnTo>
                <a:lnTo>
                  <a:pt x="259" y="101"/>
                </a:lnTo>
                <a:lnTo>
                  <a:pt x="260" y="101"/>
                </a:lnTo>
                <a:lnTo>
                  <a:pt x="260" y="101"/>
                </a:lnTo>
                <a:lnTo>
                  <a:pt x="260" y="102"/>
                </a:lnTo>
                <a:lnTo>
                  <a:pt x="261" y="102"/>
                </a:lnTo>
                <a:lnTo>
                  <a:pt x="261" y="102"/>
                </a:lnTo>
                <a:lnTo>
                  <a:pt x="261" y="102"/>
                </a:lnTo>
                <a:lnTo>
                  <a:pt x="262" y="102"/>
                </a:lnTo>
                <a:lnTo>
                  <a:pt x="262" y="102"/>
                </a:lnTo>
                <a:lnTo>
                  <a:pt x="262" y="102"/>
                </a:lnTo>
                <a:lnTo>
                  <a:pt x="262" y="102"/>
                </a:lnTo>
                <a:lnTo>
                  <a:pt x="263" y="103"/>
                </a:lnTo>
                <a:lnTo>
                  <a:pt x="263" y="103"/>
                </a:lnTo>
                <a:lnTo>
                  <a:pt x="263" y="103"/>
                </a:lnTo>
                <a:lnTo>
                  <a:pt x="264" y="103"/>
                </a:lnTo>
                <a:lnTo>
                  <a:pt x="264" y="103"/>
                </a:lnTo>
                <a:lnTo>
                  <a:pt x="264" y="103"/>
                </a:lnTo>
                <a:lnTo>
                  <a:pt x="265" y="103"/>
                </a:lnTo>
                <a:lnTo>
                  <a:pt x="265" y="103"/>
                </a:lnTo>
                <a:lnTo>
                  <a:pt x="265" y="103"/>
                </a:lnTo>
                <a:lnTo>
                  <a:pt x="266" y="103"/>
                </a:lnTo>
                <a:lnTo>
                  <a:pt x="266" y="103"/>
                </a:lnTo>
                <a:lnTo>
                  <a:pt x="266" y="103"/>
                </a:lnTo>
                <a:lnTo>
                  <a:pt x="267" y="103"/>
                </a:lnTo>
                <a:lnTo>
                  <a:pt x="267" y="103"/>
                </a:lnTo>
                <a:lnTo>
                  <a:pt x="267" y="104"/>
                </a:lnTo>
                <a:lnTo>
                  <a:pt x="267" y="104"/>
                </a:lnTo>
                <a:lnTo>
                  <a:pt x="268" y="104"/>
                </a:lnTo>
                <a:lnTo>
                  <a:pt x="268" y="104"/>
                </a:lnTo>
                <a:lnTo>
                  <a:pt x="268" y="104"/>
                </a:lnTo>
                <a:lnTo>
                  <a:pt x="269" y="104"/>
                </a:lnTo>
                <a:lnTo>
                  <a:pt x="269" y="104"/>
                </a:lnTo>
                <a:lnTo>
                  <a:pt x="269" y="103"/>
                </a:lnTo>
                <a:lnTo>
                  <a:pt x="270" y="103"/>
                </a:lnTo>
                <a:lnTo>
                  <a:pt x="270" y="103"/>
                </a:lnTo>
                <a:lnTo>
                  <a:pt x="270" y="103"/>
                </a:lnTo>
                <a:lnTo>
                  <a:pt x="271" y="103"/>
                </a:lnTo>
                <a:lnTo>
                  <a:pt x="271" y="103"/>
                </a:lnTo>
                <a:lnTo>
                  <a:pt x="271" y="103"/>
                </a:lnTo>
                <a:lnTo>
                  <a:pt x="272" y="103"/>
                </a:lnTo>
                <a:lnTo>
                  <a:pt x="272" y="103"/>
                </a:lnTo>
                <a:lnTo>
                  <a:pt x="272" y="103"/>
                </a:lnTo>
                <a:lnTo>
                  <a:pt x="272" y="102"/>
                </a:lnTo>
                <a:lnTo>
                  <a:pt x="273" y="102"/>
                </a:lnTo>
                <a:lnTo>
                  <a:pt x="273" y="102"/>
                </a:lnTo>
                <a:lnTo>
                  <a:pt x="273" y="102"/>
                </a:lnTo>
                <a:lnTo>
                  <a:pt x="274" y="102"/>
                </a:lnTo>
                <a:lnTo>
                  <a:pt x="274" y="102"/>
                </a:lnTo>
                <a:lnTo>
                  <a:pt x="274" y="101"/>
                </a:lnTo>
                <a:lnTo>
                  <a:pt x="275" y="101"/>
                </a:lnTo>
                <a:lnTo>
                  <a:pt x="275" y="101"/>
                </a:lnTo>
                <a:lnTo>
                  <a:pt x="275" y="101"/>
                </a:lnTo>
                <a:lnTo>
                  <a:pt x="276" y="101"/>
                </a:lnTo>
                <a:lnTo>
                  <a:pt x="276" y="100"/>
                </a:lnTo>
                <a:lnTo>
                  <a:pt x="276" y="100"/>
                </a:lnTo>
                <a:lnTo>
                  <a:pt x="277" y="100"/>
                </a:lnTo>
                <a:lnTo>
                  <a:pt x="277" y="100"/>
                </a:lnTo>
                <a:lnTo>
                  <a:pt x="277" y="99"/>
                </a:lnTo>
                <a:lnTo>
                  <a:pt x="278" y="99"/>
                </a:lnTo>
                <a:lnTo>
                  <a:pt x="278" y="99"/>
                </a:lnTo>
                <a:lnTo>
                  <a:pt x="278" y="99"/>
                </a:lnTo>
                <a:lnTo>
                  <a:pt x="278" y="99"/>
                </a:lnTo>
                <a:lnTo>
                  <a:pt x="279" y="98"/>
                </a:lnTo>
                <a:lnTo>
                  <a:pt x="279" y="98"/>
                </a:lnTo>
                <a:lnTo>
                  <a:pt x="279" y="98"/>
                </a:lnTo>
                <a:lnTo>
                  <a:pt x="280" y="98"/>
                </a:lnTo>
                <a:lnTo>
                  <a:pt x="280" y="97"/>
                </a:lnTo>
                <a:lnTo>
                  <a:pt x="280" y="97"/>
                </a:lnTo>
                <a:lnTo>
                  <a:pt x="281" y="97"/>
                </a:lnTo>
                <a:lnTo>
                  <a:pt x="281" y="97"/>
                </a:lnTo>
                <a:lnTo>
                  <a:pt x="281" y="97"/>
                </a:lnTo>
                <a:lnTo>
                  <a:pt x="282" y="96"/>
                </a:lnTo>
                <a:lnTo>
                  <a:pt x="282" y="96"/>
                </a:lnTo>
                <a:lnTo>
                  <a:pt x="282" y="96"/>
                </a:lnTo>
                <a:lnTo>
                  <a:pt x="283" y="96"/>
                </a:lnTo>
                <a:lnTo>
                  <a:pt x="283" y="96"/>
                </a:lnTo>
                <a:lnTo>
                  <a:pt x="283" y="96"/>
                </a:lnTo>
                <a:lnTo>
                  <a:pt x="283" y="96"/>
                </a:lnTo>
                <a:lnTo>
                  <a:pt x="284" y="96"/>
                </a:lnTo>
                <a:lnTo>
                  <a:pt x="284" y="96"/>
                </a:lnTo>
                <a:lnTo>
                  <a:pt x="284" y="96"/>
                </a:lnTo>
                <a:lnTo>
                  <a:pt x="285" y="96"/>
                </a:lnTo>
                <a:lnTo>
                  <a:pt x="285" y="96"/>
                </a:lnTo>
                <a:lnTo>
                  <a:pt x="285" y="96"/>
                </a:lnTo>
                <a:lnTo>
                  <a:pt x="286" y="96"/>
                </a:lnTo>
                <a:lnTo>
                  <a:pt x="286" y="96"/>
                </a:lnTo>
                <a:lnTo>
                  <a:pt x="286" y="96"/>
                </a:lnTo>
                <a:lnTo>
                  <a:pt x="287" y="96"/>
                </a:lnTo>
                <a:lnTo>
                  <a:pt x="287" y="96"/>
                </a:lnTo>
                <a:lnTo>
                  <a:pt x="287" y="96"/>
                </a:lnTo>
                <a:lnTo>
                  <a:pt x="288" y="96"/>
                </a:lnTo>
                <a:lnTo>
                  <a:pt x="288" y="97"/>
                </a:lnTo>
                <a:lnTo>
                  <a:pt x="288" y="97"/>
                </a:lnTo>
                <a:lnTo>
                  <a:pt x="288" y="97"/>
                </a:lnTo>
                <a:lnTo>
                  <a:pt x="289" y="97"/>
                </a:lnTo>
                <a:lnTo>
                  <a:pt x="289" y="97"/>
                </a:lnTo>
                <a:lnTo>
                  <a:pt x="289" y="98"/>
                </a:lnTo>
                <a:lnTo>
                  <a:pt x="290" y="98"/>
                </a:lnTo>
                <a:lnTo>
                  <a:pt x="290" y="98"/>
                </a:lnTo>
                <a:lnTo>
                  <a:pt x="290" y="98"/>
                </a:lnTo>
                <a:lnTo>
                  <a:pt x="291" y="98"/>
                </a:lnTo>
                <a:lnTo>
                  <a:pt x="291" y="99"/>
                </a:lnTo>
                <a:lnTo>
                  <a:pt x="291" y="99"/>
                </a:lnTo>
                <a:lnTo>
                  <a:pt x="292" y="99"/>
                </a:lnTo>
                <a:lnTo>
                  <a:pt x="292" y="100"/>
                </a:lnTo>
                <a:lnTo>
                  <a:pt x="292" y="100"/>
                </a:lnTo>
                <a:lnTo>
                  <a:pt x="293" y="100"/>
                </a:lnTo>
                <a:lnTo>
                  <a:pt x="293" y="100"/>
                </a:lnTo>
                <a:lnTo>
                  <a:pt x="293" y="101"/>
                </a:lnTo>
                <a:lnTo>
                  <a:pt x="293" y="101"/>
                </a:lnTo>
                <a:lnTo>
                  <a:pt x="294" y="101"/>
                </a:lnTo>
                <a:lnTo>
                  <a:pt x="294" y="101"/>
                </a:lnTo>
                <a:lnTo>
                  <a:pt x="294" y="101"/>
                </a:lnTo>
                <a:lnTo>
                  <a:pt x="295" y="102"/>
                </a:lnTo>
                <a:lnTo>
                  <a:pt x="295" y="102"/>
                </a:lnTo>
                <a:lnTo>
                  <a:pt x="295" y="102"/>
                </a:lnTo>
                <a:lnTo>
                  <a:pt x="296" y="102"/>
                </a:lnTo>
                <a:lnTo>
                  <a:pt x="296" y="102"/>
                </a:lnTo>
                <a:lnTo>
                  <a:pt x="296" y="102"/>
                </a:lnTo>
                <a:lnTo>
                  <a:pt x="297" y="102"/>
                </a:lnTo>
                <a:lnTo>
                  <a:pt x="297" y="103"/>
                </a:lnTo>
                <a:lnTo>
                  <a:pt x="297" y="103"/>
                </a:lnTo>
                <a:lnTo>
                  <a:pt x="298" y="103"/>
                </a:lnTo>
                <a:lnTo>
                  <a:pt x="298" y="103"/>
                </a:lnTo>
                <a:lnTo>
                  <a:pt x="298" y="103"/>
                </a:lnTo>
                <a:lnTo>
                  <a:pt x="298" y="103"/>
                </a:lnTo>
                <a:lnTo>
                  <a:pt x="299" y="103"/>
                </a:lnTo>
                <a:lnTo>
                  <a:pt x="299" y="103"/>
                </a:lnTo>
                <a:lnTo>
                  <a:pt x="299" y="103"/>
                </a:lnTo>
                <a:lnTo>
                  <a:pt x="300" y="103"/>
                </a:lnTo>
                <a:lnTo>
                  <a:pt x="300" y="103"/>
                </a:lnTo>
                <a:lnTo>
                  <a:pt x="300" y="103"/>
                </a:lnTo>
                <a:lnTo>
                  <a:pt x="301" y="103"/>
                </a:lnTo>
                <a:lnTo>
                  <a:pt x="301" y="103"/>
                </a:lnTo>
                <a:lnTo>
                  <a:pt x="301" y="103"/>
                </a:lnTo>
                <a:lnTo>
                  <a:pt x="302" y="102"/>
                </a:lnTo>
                <a:lnTo>
                  <a:pt x="302" y="102"/>
                </a:lnTo>
                <a:lnTo>
                  <a:pt x="302" y="102"/>
                </a:lnTo>
                <a:lnTo>
                  <a:pt x="303" y="102"/>
                </a:lnTo>
                <a:lnTo>
                  <a:pt x="303" y="102"/>
                </a:lnTo>
                <a:lnTo>
                  <a:pt x="303" y="102"/>
                </a:lnTo>
                <a:lnTo>
                  <a:pt x="303" y="102"/>
                </a:lnTo>
                <a:lnTo>
                  <a:pt x="304" y="101"/>
                </a:lnTo>
                <a:lnTo>
                  <a:pt x="304" y="101"/>
                </a:lnTo>
                <a:lnTo>
                  <a:pt x="304" y="101"/>
                </a:lnTo>
                <a:lnTo>
                  <a:pt x="305" y="101"/>
                </a:lnTo>
                <a:lnTo>
                  <a:pt x="305" y="100"/>
                </a:lnTo>
                <a:lnTo>
                  <a:pt x="305" y="100"/>
                </a:lnTo>
                <a:lnTo>
                  <a:pt x="306" y="100"/>
                </a:lnTo>
                <a:lnTo>
                  <a:pt x="306" y="100"/>
                </a:lnTo>
                <a:lnTo>
                  <a:pt x="306" y="100"/>
                </a:lnTo>
                <a:lnTo>
                  <a:pt x="307" y="99"/>
                </a:lnTo>
                <a:lnTo>
                  <a:pt x="307" y="99"/>
                </a:lnTo>
                <a:lnTo>
                  <a:pt x="307" y="99"/>
                </a:lnTo>
                <a:lnTo>
                  <a:pt x="308" y="99"/>
                </a:lnTo>
                <a:lnTo>
                  <a:pt x="308" y="99"/>
                </a:lnTo>
                <a:lnTo>
                  <a:pt x="308" y="98"/>
                </a:lnTo>
                <a:lnTo>
                  <a:pt x="308" y="98"/>
                </a:lnTo>
                <a:lnTo>
                  <a:pt x="309" y="98"/>
                </a:lnTo>
                <a:lnTo>
                  <a:pt x="309" y="98"/>
                </a:lnTo>
                <a:lnTo>
                  <a:pt x="309" y="98"/>
                </a:lnTo>
                <a:lnTo>
                  <a:pt x="310" y="97"/>
                </a:lnTo>
                <a:lnTo>
                  <a:pt x="310" y="97"/>
                </a:lnTo>
                <a:lnTo>
                  <a:pt x="310" y="97"/>
                </a:lnTo>
                <a:lnTo>
                  <a:pt x="311" y="97"/>
                </a:lnTo>
                <a:lnTo>
                  <a:pt x="311" y="97"/>
                </a:lnTo>
                <a:lnTo>
                  <a:pt x="311" y="97"/>
                </a:lnTo>
                <a:lnTo>
                  <a:pt x="312" y="97"/>
                </a:lnTo>
                <a:lnTo>
                  <a:pt x="312" y="97"/>
                </a:lnTo>
                <a:lnTo>
                  <a:pt x="312" y="96"/>
                </a:lnTo>
                <a:lnTo>
                  <a:pt x="313" y="96"/>
                </a:lnTo>
                <a:lnTo>
                  <a:pt x="313" y="96"/>
                </a:lnTo>
                <a:lnTo>
                  <a:pt x="313" y="96"/>
                </a:lnTo>
                <a:lnTo>
                  <a:pt x="313" y="96"/>
                </a:lnTo>
                <a:lnTo>
                  <a:pt x="314" y="96"/>
                </a:lnTo>
                <a:lnTo>
                  <a:pt x="314" y="96"/>
                </a:lnTo>
                <a:lnTo>
                  <a:pt x="314" y="96"/>
                </a:lnTo>
                <a:lnTo>
                  <a:pt x="315" y="96"/>
                </a:lnTo>
                <a:lnTo>
                  <a:pt x="315" y="96"/>
                </a:lnTo>
                <a:lnTo>
                  <a:pt x="315" y="96"/>
                </a:lnTo>
                <a:lnTo>
                  <a:pt x="316" y="97"/>
                </a:lnTo>
                <a:lnTo>
                  <a:pt x="316" y="97"/>
                </a:lnTo>
                <a:lnTo>
                  <a:pt x="316" y="97"/>
                </a:lnTo>
                <a:lnTo>
                  <a:pt x="317" y="97"/>
                </a:lnTo>
                <a:lnTo>
                  <a:pt x="317" y="97"/>
                </a:lnTo>
                <a:lnTo>
                  <a:pt x="317" y="97"/>
                </a:lnTo>
                <a:lnTo>
                  <a:pt x="318" y="97"/>
                </a:lnTo>
                <a:lnTo>
                  <a:pt x="318" y="97"/>
                </a:lnTo>
                <a:lnTo>
                  <a:pt x="318" y="98"/>
                </a:lnTo>
                <a:lnTo>
                  <a:pt x="318" y="98"/>
                </a:lnTo>
                <a:lnTo>
                  <a:pt x="319" y="98"/>
                </a:lnTo>
                <a:lnTo>
                  <a:pt x="319" y="98"/>
                </a:lnTo>
                <a:lnTo>
                  <a:pt x="319" y="98"/>
                </a:lnTo>
                <a:lnTo>
                  <a:pt x="320" y="98"/>
                </a:lnTo>
                <a:lnTo>
                  <a:pt x="320" y="99"/>
                </a:lnTo>
                <a:lnTo>
                  <a:pt x="320" y="99"/>
                </a:lnTo>
                <a:lnTo>
                  <a:pt x="321" y="99"/>
                </a:lnTo>
                <a:lnTo>
                  <a:pt x="321" y="99"/>
                </a:lnTo>
                <a:lnTo>
                  <a:pt x="321" y="99"/>
                </a:lnTo>
                <a:lnTo>
                  <a:pt x="322" y="99"/>
                </a:lnTo>
                <a:lnTo>
                  <a:pt x="322" y="99"/>
                </a:lnTo>
                <a:lnTo>
                  <a:pt x="322" y="100"/>
                </a:lnTo>
                <a:lnTo>
                  <a:pt x="323" y="100"/>
                </a:lnTo>
                <a:lnTo>
                  <a:pt x="323" y="100"/>
                </a:lnTo>
                <a:lnTo>
                  <a:pt x="323" y="100"/>
                </a:lnTo>
                <a:lnTo>
                  <a:pt x="323" y="100"/>
                </a:lnTo>
                <a:lnTo>
                  <a:pt x="324" y="100"/>
                </a:lnTo>
                <a:lnTo>
                  <a:pt x="324" y="100"/>
                </a:lnTo>
                <a:lnTo>
                  <a:pt x="324" y="100"/>
                </a:lnTo>
                <a:lnTo>
                  <a:pt x="325" y="100"/>
                </a:lnTo>
                <a:lnTo>
                  <a:pt x="325" y="101"/>
                </a:lnTo>
                <a:lnTo>
                  <a:pt x="325" y="101"/>
                </a:lnTo>
                <a:lnTo>
                  <a:pt x="326" y="101"/>
                </a:lnTo>
                <a:lnTo>
                  <a:pt x="326" y="101"/>
                </a:lnTo>
                <a:lnTo>
                  <a:pt x="326" y="101"/>
                </a:lnTo>
                <a:lnTo>
                  <a:pt x="327" y="101"/>
                </a:lnTo>
                <a:lnTo>
                  <a:pt x="327" y="101"/>
                </a:lnTo>
                <a:lnTo>
                  <a:pt x="327" y="101"/>
                </a:lnTo>
                <a:lnTo>
                  <a:pt x="328" y="101"/>
                </a:lnTo>
                <a:lnTo>
                  <a:pt x="328" y="101"/>
                </a:lnTo>
                <a:lnTo>
                  <a:pt x="328" y="101"/>
                </a:lnTo>
                <a:lnTo>
                  <a:pt x="328" y="101"/>
                </a:lnTo>
              </a:path>
            </a:pathLst>
          </a:custGeom>
          <a:noFill/>
          <a:ln w="22225">
            <a:solidFill>
              <a:srgbClr val="FF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73" name="Freeform 2053">
            <a:extLst>
              <a:ext uri="{FF2B5EF4-FFF2-40B4-BE49-F238E27FC236}">
                <a16:creationId xmlns:a16="http://schemas.microsoft.com/office/drawing/2014/main" id="{93CBD046-1E14-43E9-8089-CE619F9E50F3}"/>
              </a:ext>
            </a:extLst>
          </p:cNvPr>
          <p:cNvSpPr>
            <a:spLocks/>
          </p:cNvSpPr>
          <p:nvPr/>
        </p:nvSpPr>
        <p:spPr bwMode="auto">
          <a:xfrm rot="1397634">
            <a:off x="4011613" y="2330190"/>
            <a:ext cx="290512" cy="397397"/>
          </a:xfrm>
          <a:custGeom>
            <a:avLst/>
            <a:gdLst>
              <a:gd name="T0" fmla="*/ 7 w 444"/>
              <a:gd name="T1" fmla="*/ 213 h 213"/>
              <a:gd name="T2" fmla="*/ 14 w 444"/>
              <a:gd name="T3" fmla="*/ 213 h 213"/>
              <a:gd name="T4" fmla="*/ 22 w 444"/>
              <a:gd name="T5" fmla="*/ 213 h 213"/>
              <a:gd name="T6" fmla="*/ 29 w 444"/>
              <a:gd name="T7" fmla="*/ 213 h 213"/>
              <a:gd name="T8" fmla="*/ 37 w 444"/>
              <a:gd name="T9" fmla="*/ 212 h 213"/>
              <a:gd name="T10" fmla="*/ 45 w 444"/>
              <a:gd name="T11" fmla="*/ 212 h 213"/>
              <a:gd name="T12" fmla="*/ 52 w 444"/>
              <a:gd name="T13" fmla="*/ 212 h 213"/>
              <a:gd name="T14" fmla="*/ 60 w 444"/>
              <a:gd name="T15" fmla="*/ 211 h 213"/>
              <a:gd name="T16" fmla="*/ 67 w 444"/>
              <a:gd name="T17" fmla="*/ 210 h 213"/>
              <a:gd name="T18" fmla="*/ 75 w 444"/>
              <a:gd name="T19" fmla="*/ 209 h 213"/>
              <a:gd name="T20" fmla="*/ 82 w 444"/>
              <a:gd name="T21" fmla="*/ 207 h 213"/>
              <a:gd name="T22" fmla="*/ 90 w 444"/>
              <a:gd name="T23" fmla="*/ 204 h 213"/>
              <a:gd name="T24" fmla="*/ 97 w 444"/>
              <a:gd name="T25" fmla="*/ 201 h 213"/>
              <a:gd name="T26" fmla="*/ 105 w 444"/>
              <a:gd name="T27" fmla="*/ 196 h 213"/>
              <a:gd name="T28" fmla="*/ 112 w 444"/>
              <a:gd name="T29" fmla="*/ 190 h 213"/>
              <a:gd name="T30" fmla="*/ 120 w 444"/>
              <a:gd name="T31" fmla="*/ 182 h 213"/>
              <a:gd name="T32" fmla="*/ 128 w 444"/>
              <a:gd name="T33" fmla="*/ 173 h 213"/>
              <a:gd name="T34" fmla="*/ 135 w 444"/>
              <a:gd name="T35" fmla="*/ 161 h 213"/>
              <a:gd name="T36" fmla="*/ 143 w 444"/>
              <a:gd name="T37" fmla="*/ 148 h 213"/>
              <a:gd name="T38" fmla="*/ 150 w 444"/>
              <a:gd name="T39" fmla="*/ 133 h 213"/>
              <a:gd name="T40" fmla="*/ 158 w 444"/>
              <a:gd name="T41" fmla="*/ 116 h 213"/>
              <a:gd name="T42" fmla="*/ 165 w 444"/>
              <a:gd name="T43" fmla="*/ 99 h 213"/>
              <a:gd name="T44" fmla="*/ 173 w 444"/>
              <a:gd name="T45" fmla="*/ 81 h 213"/>
              <a:gd name="T46" fmla="*/ 180 w 444"/>
              <a:gd name="T47" fmla="*/ 63 h 213"/>
              <a:gd name="T48" fmla="*/ 188 w 444"/>
              <a:gd name="T49" fmla="*/ 45 h 213"/>
              <a:gd name="T50" fmla="*/ 195 w 444"/>
              <a:gd name="T51" fmla="*/ 30 h 213"/>
              <a:gd name="T52" fmla="*/ 203 w 444"/>
              <a:gd name="T53" fmla="*/ 17 h 213"/>
              <a:gd name="T54" fmla="*/ 211 w 444"/>
              <a:gd name="T55" fmla="*/ 7 h 213"/>
              <a:gd name="T56" fmla="*/ 218 w 444"/>
              <a:gd name="T57" fmla="*/ 2 h 213"/>
              <a:gd name="T58" fmla="*/ 226 w 444"/>
              <a:gd name="T59" fmla="*/ 0 h 213"/>
              <a:gd name="T60" fmla="*/ 233 w 444"/>
              <a:gd name="T61" fmla="*/ 2 h 213"/>
              <a:gd name="T62" fmla="*/ 241 w 444"/>
              <a:gd name="T63" fmla="*/ 9 h 213"/>
              <a:gd name="T64" fmla="*/ 248 w 444"/>
              <a:gd name="T65" fmla="*/ 19 h 213"/>
              <a:gd name="T66" fmla="*/ 256 w 444"/>
              <a:gd name="T67" fmla="*/ 33 h 213"/>
              <a:gd name="T68" fmla="*/ 263 w 444"/>
              <a:gd name="T69" fmla="*/ 49 h 213"/>
              <a:gd name="T70" fmla="*/ 271 w 444"/>
              <a:gd name="T71" fmla="*/ 66 h 213"/>
              <a:gd name="T72" fmla="*/ 278 w 444"/>
              <a:gd name="T73" fmla="*/ 84 h 213"/>
              <a:gd name="T74" fmla="*/ 286 w 444"/>
              <a:gd name="T75" fmla="*/ 102 h 213"/>
              <a:gd name="T76" fmla="*/ 294 w 444"/>
              <a:gd name="T77" fmla="*/ 120 h 213"/>
              <a:gd name="T78" fmla="*/ 301 w 444"/>
              <a:gd name="T79" fmla="*/ 136 h 213"/>
              <a:gd name="T80" fmla="*/ 309 w 444"/>
              <a:gd name="T81" fmla="*/ 151 h 213"/>
              <a:gd name="T82" fmla="*/ 316 w 444"/>
              <a:gd name="T83" fmla="*/ 164 h 213"/>
              <a:gd name="T84" fmla="*/ 324 w 444"/>
              <a:gd name="T85" fmla="*/ 175 h 213"/>
              <a:gd name="T86" fmla="*/ 331 w 444"/>
              <a:gd name="T87" fmla="*/ 184 h 213"/>
              <a:gd name="T88" fmla="*/ 339 w 444"/>
              <a:gd name="T89" fmla="*/ 191 h 213"/>
              <a:gd name="T90" fmla="*/ 346 w 444"/>
              <a:gd name="T91" fmla="*/ 197 h 213"/>
              <a:gd name="T92" fmla="*/ 354 w 444"/>
              <a:gd name="T93" fmla="*/ 201 h 213"/>
              <a:gd name="T94" fmla="*/ 361 w 444"/>
              <a:gd name="T95" fmla="*/ 205 h 213"/>
              <a:gd name="T96" fmla="*/ 369 w 444"/>
              <a:gd name="T97" fmla="*/ 207 h 213"/>
              <a:gd name="T98" fmla="*/ 377 w 444"/>
              <a:gd name="T99" fmla="*/ 209 h 213"/>
              <a:gd name="T100" fmla="*/ 384 w 444"/>
              <a:gd name="T101" fmla="*/ 210 h 213"/>
              <a:gd name="T102" fmla="*/ 392 w 444"/>
              <a:gd name="T103" fmla="*/ 211 h 213"/>
              <a:gd name="T104" fmla="*/ 399 w 444"/>
              <a:gd name="T105" fmla="*/ 212 h 213"/>
              <a:gd name="T106" fmla="*/ 407 w 444"/>
              <a:gd name="T107" fmla="*/ 212 h 213"/>
              <a:gd name="T108" fmla="*/ 414 w 444"/>
              <a:gd name="T109" fmla="*/ 212 h 213"/>
              <a:gd name="T110" fmla="*/ 422 w 444"/>
              <a:gd name="T111" fmla="*/ 213 h 213"/>
              <a:gd name="T112" fmla="*/ 429 w 444"/>
              <a:gd name="T113" fmla="*/ 213 h 213"/>
              <a:gd name="T114" fmla="*/ 437 w 444"/>
              <a:gd name="T115" fmla="*/ 213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44" h="213">
                <a:moveTo>
                  <a:pt x="0" y="213"/>
                </a:moveTo>
                <a:lnTo>
                  <a:pt x="1" y="213"/>
                </a:lnTo>
                <a:lnTo>
                  <a:pt x="2" y="213"/>
                </a:lnTo>
                <a:lnTo>
                  <a:pt x="2" y="213"/>
                </a:lnTo>
                <a:lnTo>
                  <a:pt x="3" y="213"/>
                </a:lnTo>
                <a:lnTo>
                  <a:pt x="4" y="213"/>
                </a:lnTo>
                <a:lnTo>
                  <a:pt x="5" y="213"/>
                </a:lnTo>
                <a:lnTo>
                  <a:pt x="5" y="213"/>
                </a:lnTo>
                <a:lnTo>
                  <a:pt x="6" y="213"/>
                </a:lnTo>
                <a:lnTo>
                  <a:pt x="7" y="213"/>
                </a:lnTo>
                <a:lnTo>
                  <a:pt x="8" y="213"/>
                </a:lnTo>
                <a:lnTo>
                  <a:pt x="8" y="213"/>
                </a:lnTo>
                <a:lnTo>
                  <a:pt x="9" y="213"/>
                </a:lnTo>
                <a:lnTo>
                  <a:pt x="10" y="213"/>
                </a:lnTo>
                <a:lnTo>
                  <a:pt x="11" y="213"/>
                </a:lnTo>
                <a:lnTo>
                  <a:pt x="11" y="213"/>
                </a:lnTo>
                <a:lnTo>
                  <a:pt x="12" y="213"/>
                </a:lnTo>
                <a:lnTo>
                  <a:pt x="13" y="213"/>
                </a:lnTo>
                <a:lnTo>
                  <a:pt x="14" y="213"/>
                </a:lnTo>
                <a:lnTo>
                  <a:pt x="14" y="213"/>
                </a:lnTo>
                <a:lnTo>
                  <a:pt x="15" y="213"/>
                </a:lnTo>
                <a:lnTo>
                  <a:pt x="16" y="213"/>
                </a:lnTo>
                <a:lnTo>
                  <a:pt x="17" y="213"/>
                </a:lnTo>
                <a:lnTo>
                  <a:pt x="17" y="213"/>
                </a:lnTo>
                <a:lnTo>
                  <a:pt x="18" y="213"/>
                </a:lnTo>
                <a:lnTo>
                  <a:pt x="19" y="213"/>
                </a:lnTo>
                <a:lnTo>
                  <a:pt x="20" y="213"/>
                </a:lnTo>
                <a:lnTo>
                  <a:pt x="20" y="213"/>
                </a:lnTo>
                <a:lnTo>
                  <a:pt x="21" y="213"/>
                </a:lnTo>
                <a:lnTo>
                  <a:pt x="22" y="213"/>
                </a:lnTo>
                <a:lnTo>
                  <a:pt x="23" y="213"/>
                </a:lnTo>
                <a:lnTo>
                  <a:pt x="23" y="213"/>
                </a:lnTo>
                <a:lnTo>
                  <a:pt x="24" y="213"/>
                </a:lnTo>
                <a:lnTo>
                  <a:pt x="25" y="213"/>
                </a:lnTo>
                <a:lnTo>
                  <a:pt x="26" y="213"/>
                </a:lnTo>
                <a:lnTo>
                  <a:pt x="26" y="213"/>
                </a:lnTo>
                <a:lnTo>
                  <a:pt x="27" y="213"/>
                </a:lnTo>
                <a:lnTo>
                  <a:pt x="28" y="213"/>
                </a:lnTo>
                <a:lnTo>
                  <a:pt x="29" y="213"/>
                </a:lnTo>
                <a:lnTo>
                  <a:pt x="29" y="213"/>
                </a:lnTo>
                <a:lnTo>
                  <a:pt x="30" y="213"/>
                </a:lnTo>
                <a:lnTo>
                  <a:pt x="31" y="213"/>
                </a:lnTo>
                <a:lnTo>
                  <a:pt x="32" y="213"/>
                </a:lnTo>
                <a:lnTo>
                  <a:pt x="33" y="212"/>
                </a:lnTo>
                <a:lnTo>
                  <a:pt x="33" y="212"/>
                </a:lnTo>
                <a:lnTo>
                  <a:pt x="34" y="212"/>
                </a:lnTo>
                <a:lnTo>
                  <a:pt x="35" y="212"/>
                </a:lnTo>
                <a:lnTo>
                  <a:pt x="36" y="212"/>
                </a:lnTo>
                <a:lnTo>
                  <a:pt x="36" y="212"/>
                </a:lnTo>
                <a:lnTo>
                  <a:pt x="37" y="212"/>
                </a:lnTo>
                <a:lnTo>
                  <a:pt x="38" y="212"/>
                </a:lnTo>
                <a:lnTo>
                  <a:pt x="39" y="212"/>
                </a:lnTo>
                <a:lnTo>
                  <a:pt x="39" y="212"/>
                </a:lnTo>
                <a:lnTo>
                  <a:pt x="40" y="212"/>
                </a:lnTo>
                <a:lnTo>
                  <a:pt x="41" y="212"/>
                </a:lnTo>
                <a:lnTo>
                  <a:pt x="42" y="212"/>
                </a:lnTo>
                <a:lnTo>
                  <a:pt x="42" y="212"/>
                </a:lnTo>
                <a:lnTo>
                  <a:pt x="43" y="212"/>
                </a:lnTo>
                <a:lnTo>
                  <a:pt x="44" y="212"/>
                </a:lnTo>
                <a:lnTo>
                  <a:pt x="45" y="212"/>
                </a:lnTo>
                <a:lnTo>
                  <a:pt x="45" y="212"/>
                </a:lnTo>
                <a:lnTo>
                  <a:pt x="46" y="212"/>
                </a:lnTo>
                <a:lnTo>
                  <a:pt x="47" y="212"/>
                </a:lnTo>
                <a:lnTo>
                  <a:pt x="48" y="212"/>
                </a:lnTo>
                <a:lnTo>
                  <a:pt x="48" y="212"/>
                </a:lnTo>
                <a:lnTo>
                  <a:pt x="49" y="212"/>
                </a:lnTo>
                <a:lnTo>
                  <a:pt x="50" y="212"/>
                </a:lnTo>
                <a:lnTo>
                  <a:pt x="51" y="212"/>
                </a:lnTo>
                <a:lnTo>
                  <a:pt x="51" y="212"/>
                </a:lnTo>
                <a:lnTo>
                  <a:pt x="52" y="212"/>
                </a:lnTo>
                <a:lnTo>
                  <a:pt x="53" y="212"/>
                </a:lnTo>
                <a:lnTo>
                  <a:pt x="54" y="212"/>
                </a:lnTo>
                <a:lnTo>
                  <a:pt x="54" y="212"/>
                </a:lnTo>
                <a:lnTo>
                  <a:pt x="55" y="211"/>
                </a:lnTo>
                <a:lnTo>
                  <a:pt x="56" y="211"/>
                </a:lnTo>
                <a:lnTo>
                  <a:pt x="57" y="211"/>
                </a:lnTo>
                <a:lnTo>
                  <a:pt x="57" y="211"/>
                </a:lnTo>
                <a:lnTo>
                  <a:pt x="58" y="211"/>
                </a:lnTo>
                <a:lnTo>
                  <a:pt x="59" y="211"/>
                </a:lnTo>
                <a:lnTo>
                  <a:pt x="60" y="211"/>
                </a:lnTo>
                <a:lnTo>
                  <a:pt x="60" y="211"/>
                </a:lnTo>
                <a:lnTo>
                  <a:pt x="61" y="211"/>
                </a:lnTo>
                <a:lnTo>
                  <a:pt x="62" y="211"/>
                </a:lnTo>
                <a:lnTo>
                  <a:pt x="63" y="211"/>
                </a:lnTo>
                <a:lnTo>
                  <a:pt x="63" y="211"/>
                </a:lnTo>
                <a:lnTo>
                  <a:pt x="64" y="211"/>
                </a:lnTo>
                <a:lnTo>
                  <a:pt x="65" y="210"/>
                </a:lnTo>
                <a:lnTo>
                  <a:pt x="66" y="210"/>
                </a:lnTo>
                <a:lnTo>
                  <a:pt x="66" y="210"/>
                </a:lnTo>
                <a:lnTo>
                  <a:pt x="67" y="210"/>
                </a:lnTo>
                <a:lnTo>
                  <a:pt x="68" y="210"/>
                </a:lnTo>
                <a:lnTo>
                  <a:pt x="69" y="210"/>
                </a:lnTo>
                <a:lnTo>
                  <a:pt x="69" y="210"/>
                </a:lnTo>
                <a:lnTo>
                  <a:pt x="70" y="210"/>
                </a:lnTo>
                <a:lnTo>
                  <a:pt x="71" y="209"/>
                </a:lnTo>
                <a:lnTo>
                  <a:pt x="72" y="209"/>
                </a:lnTo>
                <a:lnTo>
                  <a:pt x="72" y="209"/>
                </a:lnTo>
                <a:lnTo>
                  <a:pt x="73" y="209"/>
                </a:lnTo>
                <a:lnTo>
                  <a:pt x="74" y="209"/>
                </a:lnTo>
                <a:lnTo>
                  <a:pt x="75" y="209"/>
                </a:lnTo>
                <a:lnTo>
                  <a:pt x="76" y="209"/>
                </a:lnTo>
                <a:lnTo>
                  <a:pt x="76" y="208"/>
                </a:lnTo>
                <a:lnTo>
                  <a:pt x="77" y="208"/>
                </a:lnTo>
                <a:lnTo>
                  <a:pt x="78" y="208"/>
                </a:lnTo>
                <a:lnTo>
                  <a:pt x="79" y="208"/>
                </a:lnTo>
                <a:lnTo>
                  <a:pt x="79" y="208"/>
                </a:lnTo>
                <a:lnTo>
                  <a:pt x="80" y="207"/>
                </a:lnTo>
                <a:lnTo>
                  <a:pt x="81" y="207"/>
                </a:lnTo>
                <a:lnTo>
                  <a:pt x="82" y="207"/>
                </a:lnTo>
                <a:lnTo>
                  <a:pt x="82" y="207"/>
                </a:lnTo>
                <a:lnTo>
                  <a:pt x="83" y="207"/>
                </a:lnTo>
                <a:lnTo>
                  <a:pt x="84" y="206"/>
                </a:lnTo>
                <a:lnTo>
                  <a:pt x="85" y="206"/>
                </a:lnTo>
                <a:lnTo>
                  <a:pt x="85" y="206"/>
                </a:lnTo>
                <a:lnTo>
                  <a:pt x="86" y="206"/>
                </a:lnTo>
                <a:lnTo>
                  <a:pt x="87" y="205"/>
                </a:lnTo>
                <a:lnTo>
                  <a:pt x="88" y="205"/>
                </a:lnTo>
                <a:lnTo>
                  <a:pt x="88" y="205"/>
                </a:lnTo>
                <a:lnTo>
                  <a:pt x="89" y="204"/>
                </a:lnTo>
                <a:lnTo>
                  <a:pt x="90" y="204"/>
                </a:lnTo>
                <a:lnTo>
                  <a:pt x="91" y="204"/>
                </a:lnTo>
                <a:lnTo>
                  <a:pt x="91" y="204"/>
                </a:lnTo>
                <a:lnTo>
                  <a:pt x="92" y="203"/>
                </a:lnTo>
                <a:lnTo>
                  <a:pt x="93" y="203"/>
                </a:lnTo>
                <a:lnTo>
                  <a:pt x="94" y="203"/>
                </a:lnTo>
                <a:lnTo>
                  <a:pt x="94" y="202"/>
                </a:lnTo>
                <a:lnTo>
                  <a:pt x="95" y="202"/>
                </a:lnTo>
                <a:lnTo>
                  <a:pt x="96" y="201"/>
                </a:lnTo>
                <a:lnTo>
                  <a:pt x="97" y="201"/>
                </a:lnTo>
                <a:lnTo>
                  <a:pt x="97" y="201"/>
                </a:lnTo>
                <a:lnTo>
                  <a:pt x="98" y="200"/>
                </a:lnTo>
                <a:lnTo>
                  <a:pt x="99" y="200"/>
                </a:lnTo>
                <a:lnTo>
                  <a:pt x="100" y="199"/>
                </a:lnTo>
                <a:lnTo>
                  <a:pt x="100" y="199"/>
                </a:lnTo>
                <a:lnTo>
                  <a:pt x="101" y="198"/>
                </a:lnTo>
                <a:lnTo>
                  <a:pt x="102" y="198"/>
                </a:lnTo>
                <a:lnTo>
                  <a:pt x="103" y="197"/>
                </a:lnTo>
                <a:lnTo>
                  <a:pt x="103" y="197"/>
                </a:lnTo>
                <a:lnTo>
                  <a:pt x="104" y="196"/>
                </a:lnTo>
                <a:lnTo>
                  <a:pt x="105" y="196"/>
                </a:lnTo>
                <a:lnTo>
                  <a:pt x="106" y="195"/>
                </a:lnTo>
                <a:lnTo>
                  <a:pt x="106" y="195"/>
                </a:lnTo>
                <a:lnTo>
                  <a:pt x="107" y="194"/>
                </a:lnTo>
                <a:lnTo>
                  <a:pt x="108" y="194"/>
                </a:lnTo>
                <a:lnTo>
                  <a:pt x="109" y="193"/>
                </a:lnTo>
                <a:lnTo>
                  <a:pt x="109" y="192"/>
                </a:lnTo>
                <a:lnTo>
                  <a:pt x="110" y="192"/>
                </a:lnTo>
                <a:lnTo>
                  <a:pt x="111" y="191"/>
                </a:lnTo>
                <a:lnTo>
                  <a:pt x="112" y="190"/>
                </a:lnTo>
                <a:lnTo>
                  <a:pt x="112" y="190"/>
                </a:lnTo>
                <a:lnTo>
                  <a:pt x="113" y="189"/>
                </a:lnTo>
                <a:lnTo>
                  <a:pt x="114" y="188"/>
                </a:lnTo>
                <a:lnTo>
                  <a:pt x="115" y="188"/>
                </a:lnTo>
                <a:lnTo>
                  <a:pt x="115" y="187"/>
                </a:lnTo>
                <a:lnTo>
                  <a:pt x="116" y="186"/>
                </a:lnTo>
                <a:lnTo>
                  <a:pt x="117" y="185"/>
                </a:lnTo>
                <a:lnTo>
                  <a:pt x="118" y="184"/>
                </a:lnTo>
                <a:lnTo>
                  <a:pt x="119" y="184"/>
                </a:lnTo>
                <a:lnTo>
                  <a:pt x="119" y="183"/>
                </a:lnTo>
                <a:lnTo>
                  <a:pt x="120" y="182"/>
                </a:lnTo>
                <a:lnTo>
                  <a:pt x="121" y="181"/>
                </a:lnTo>
                <a:lnTo>
                  <a:pt x="122" y="180"/>
                </a:lnTo>
                <a:lnTo>
                  <a:pt x="122" y="179"/>
                </a:lnTo>
                <a:lnTo>
                  <a:pt x="123" y="178"/>
                </a:lnTo>
                <a:lnTo>
                  <a:pt x="124" y="177"/>
                </a:lnTo>
                <a:lnTo>
                  <a:pt x="125" y="177"/>
                </a:lnTo>
                <a:lnTo>
                  <a:pt x="125" y="176"/>
                </a:lnTo>
                <a:lnTo>
                  <a:pt x="126" y="175"/>
                </a:lnTo>
                <a:lnTo>
                  <a:pt x="127" y="174"/>
                </a:lnTo>
                <a:lnTo>
                  <a:pt x="128" y="173"/>
                </a:lnTo>
                <a:lnTo>
                  <a:pt x="128" y="171"/>
                </a:lnTo>
                <a:lnTo>
                  <a:pt x="129" y="170"/>
                </a:lnTo>
                <a:lnTo>
                  <a:pt x="130" y="169"/>
                </a:lnTo>
                <a:lnTo>
                  <a:pt x="131" y="168"/>
                </a:lnTo>
                <a:lnTo>
                  <a:pt x="131" y="167"/>
                </a:lnTo>
                <a:lnTo>
                  <a:pt x="132" y="166"/>
                </a:lnTo>
                <a:lnTo>
                  <a:pt x="133" y="165"/>
                </a:lnTo>
                <a:lnTo>
                  <a:pt x="134" y="164"/>
                </a:lnTo>
                <a:lnTo>
                  <a:pt x="134" y="162"/>
                </a:lnTo>
                <a:lnTo>
                  <a:pt x="135" y="161"/>
                </a:lnTo>
                <a:lnTo>
                  <a:pt x="136" y="160"/>
                </a:lnTo>
                <a:lnTo>
                  <a:pt x="137" y="159"/>
                </a:lnTo>
                <a:lnTo>
                  <a:pt x="137" y="157"/>
                </a:lnTo>
                <a:lnTo>
                  <a:pt x="138" y="156"/>
                </a:lnTo>
                <a:lnTo>
                  <a:pt x="139" y="155"/>
                </a:lnTo>
                <a:lnTo>
                  <a:pt x="140" y="153"/>
                </a:lnTo>
                <a:lnTo>
                  <a:pt x="140" y="152"/>
                </a:lnTo>
                <a:lnTo>
                  <a:pt x="141" y="151"/>
                </a:lnTo>
                <a:lnTo>
                  <a:pt x="142" y="149"/>
                </a:lnTo>
                <a:lnTo>
                  <a:pt x="143" y="148"/>
                </a:lnTo>
                <a:lnTo>
                  <a:pt x="143" y="147"/>
                </a:lnTo>
                <a:lnTo>
                  <a:pt x="144" y="145"/>
                </a:lnTo>
                <a:lnTo>
                  <a:pt x="145" y="144"/>
                </a:lnTo>
                <a:lnTo>
                  <a:pt x="146" y="142"/>
                </a:lnTo>
                <a:lnTo>
                  <a:pt x="146" y="141"/>
                </a:lnTo>
                <a:lnTo>
                  <a:pt x="147" y="139"/>
                </a:lnTo>
                <a:lnTo>
                  <a:pt x="148" y="138"/>
                </a:lnTo>
                <a:lnTo>
                  <a:pt x="149" y="136"/>
                </a:lnTo>
                <a:lnTo>
                  <a:pt x="149" y="135"/>
                </a:lnTo>
                <a:lnTo>
                  <a:pt x="150" y="133"/>
                </a:lnTo>
                <a:lnTo>
                  <a:pt x="151" y="131"/>
                </a:lnTo>
                <a:lnTo>
                  <a:pt x="152" y="130"/>
                </a:lnTo>
                <a:lnTo>
                  <a:pt x="152" y="128"/>
                </a:lnTo>
                <a:lnTo>
                  <a:pt x="153" y="126"/>
                </a:lnTo>
                <a:lnTo>
                  <a:pt x="154" y="125"/>
                </a:lnTo>
                <a:lnTo>
                  <a:pt x="155" y="123"/>
                </a:lnTo>
                <a:lnTo>
                  <a:pt x="155" y="121"/>
                </a:lnTo>
                <a:lnTo>
                  <a:pt x="156" y="120"/>
                </a:lnTo>
                <a:lnTo>
                  <a:pt x="157" y="118"/>
                </a:lnTo>
                <a:lnTo>
                  <a:pt x="158" y="116"/>
                </a:lnTo>
                <a:lnTo>
                  <a:pt x="158" y="115"/>
                </a:lnTo>
                <a:lnTo>
                  <a:pt x="159" y="113"/>
                </a:lnTo>
                <a:lnTo>
                  <a:pt x="160" y="111"/>
                </a:lnTo>
                <a:lnTo>
                  <a:pt x="161" y="109"/>
                </a:lnTo>
                <a:lnTo>
                  <a:pt x="162" y="108"/>
                </a:lnTo>
                <a:lnTo>
                  <a:pt x="162" y="106"/>
                </a:lnTo>
                <a:lnTo>
                  <a:pt x="163" y="104"/>
                </a:lnTo>
                <a:lnTo>
                  <a:pt x="164" y="102"/>
                </a:lnTo>
                <a:lnTo>
                  <a:pt x="165" y="101"/>
                </a:lnTo>
                <a:lnTo>
                  <a:pt x="165" y="99"/>
                </a:lnTo>
                <a:lnTo>
                  <a:pt x="166" y="97"/>
                </a:lnTo>
                <a:lnTo>
                  <a:pt x="167" y="95"/>
                </a:lnTo>
                <a:lnTo>
                  <a:pt x="168" y="93"/>
                </a:lnTo>
                <a:lnTo>
                  <a:pt x="168" y="92"/>
                </a:lnTo>
                <a:lnTo>
                  <a:pt x="169" y="90"/>
                </a:lnTo>
                <a:lnTo>
                  <a:pt x="170" y="88"/>
                </a:lnTo>
                <a:lnTo>
                  <a:pt x="171" y="86"/>
                </a:lnTo>
                <a:lnTo>
                  <a:pt x="171" y="84"/>
                </a:lnTo>
                <a:lnTo>
                  <a:pt x="172" y="82"/>
                </a:lnTo>
                <a:lnTo>
                  <a:pt x="173" y="81"/>
                </a:lnTo>
                <a:lnTo>
                  <a:pt x="174" y="79"/>
                </a:lnTo>
                <a:lnTo>
                  <a:pt x="174" y="77"/>
                </a:lnTo>
                <a:lnTo>
                  <a:pt x="175" y="75"/>
                </a:lnTo>
                <a:lnTo>
                  <a:pt x="176" y="73"/>
                </a:lnTo>
                <a:lnTo>
                  <a:pt x="177" y="71"/>
                </a:lnTo>
                <a:lnTo>
                  <a:pt x="177" y="70"/>
                </a:lnTo>
                <a:lnTo>
                  <a:pt x="178" y="68"/>
                </a:lnTo>
                <a:lnTo>
                  <a:pt x="179" y="66"/>
                </a:lnTo>
                <a:lnTo>
                  <a:pt x="180" y="64"/>
                </a:lnTo>
                <a:lnTo>
                  <a:pt x="180" y="63"/>
                </a:lnTo>
                <a:lnTo>
                  <a:pt x="181" y="61"/>
                </a:lnTo>
                <a:lnTo>
                  <a:pt x="182" y="59"/>
                </a:lnTo>
                <a:lnTo>
                  <a:pt x="183" y="57"/>
                </a:lnTo>
                <a:lnTo>
                  <a:pt x="183" y="56"/>
                </a:lnTo>
                <a:lnTo>
                  <a:pt x="184" y="54"/>
                </a:lnTo>
                <a:lnTo>
                  <a:pt x="185" y="52"/>
                </a:lnTo>
                <a:lnTo>
                  <a:pt x="186" y="50"/>
                </a:lnTo>
                <a:lnTo>
                  <a:pt x="186" y="49"/>
                </a:lnTo>
                <a:lnTo>
                  <a:pt x="187" y="47"/>
                </a:lnTo>
                <a:lnTo>
                  <a:pt x="188" y="45"/>
                </a:lnTo>
                <a:lnTo>
                  <a:pt x="189" y="44"/>
                </a:lnTo>
                <a:lnTo>
                  <a:pt x="189" y="42"/>
                </a:lnTo>
                <a:lnTo>
                  <a:pt x="190" y="41"/>
                </a:lnTo>
                <a:lnTo>
                  <a:pt x="191" y="39"/>
                </a:lnTo>
                <a:lnTo>
                  <a:pt x="192" y="37"/>
                </a:lnTo>
                <a:lnTo>
                  <a:pt x="192" y="36"/>
                </a:lnTo>
                <a:lnTo>
                  <a:pt x="193" y="34"/>
                </a:lnTo>
                <a:lnTo>
                  <a:pt x="194" y="33"/>
                </a:lnTo>
                <a:lnTo>
                  <a:pt x="195" y="31"/>
                </a:lnTo>
                <a:lnTo>
                  <a:pt x="195" y="30"/>
                </a:lnTo>
                <a:lnTo>
                  <a:pt x="196" y="29"/>
                </a:lnTo>
                <a:lnTo>
                  <a:pt x="197" y="27"/>
                </a:lnTo>
                <a:lnTo>
                  <a:pt x="198" y="26"/>
                </a:lnTo>
                <a:lnTo>
                  <a:pt x="198" y="24"/>
                </a:lnTo>
                <a:lnTo>
                  <a:pt x="199" y="23"/>
                </a:lnTo>
                <a:lnTo>
                  <a:pt x="200" y="22"/>
                </a:lnTo>
                <a:lnTo>
                  <a:pt x="201" y="21"/>
                </a:lnTo>
                <a:lnTo>
                  <a:pt x="202" y="19"/>
                </a:lnTo>
                <a:lnTo>
                  <a:pt x="202" y="18"/>
                </a:lnTo>
                <a:lnTo>
                  <a:pt x="203" y="17"/>
                </a:lnTo>
                <a:lnTo>
                  <a:pt x="204" y="16"/>
                </a:lnTo>
                <a:lnTo>
                  <a:pt x="205" y="15"/>
                </a:lnTo>
                <a:lnTo>
                  <a:pt x="205" y="14"/>
                </a:lnTo>
                <a:lnTo>
                  <a:pt x="206" y="13"/>
                </a:lnTo>
                <a:lnTo>
                  <a:pt x="207" y="12"/>
                </a:lnTo>
                <a:lnTo>
                  <a:pt x="208" y="11"/>
                </a:lnTo>
                <a:lnTo>
                  <a:pt x="208" y="10"/>
                </a:lnTo>
                <a:lnTo>
                  <a:pt x="209" y="9"/>
                </a:lnTo>
                <a:lnTo>
                  <a:pt x="210" y="8"/>
                </a:lnTo>
                <a:lnTo>
                  <a:pt x="211" y="7"/>
                </a:lnTo>
                <a:lnTo>
                  <a:pt x="211" y="7"/>
                </a:lnTo>
                <a:lnTo>
                  <a:pt x="212" y="6"/>
                </a:lnTo>
                <a:lnTo>
                  <a:pt x="213" y="5"/>
                </a:lnTo>
                <a:lnTo>
                  <a:pt x="214" y="5"/>
                </a:lnTo>
                <a:lnTo>
                  <a:pt x="214" y="4"/>
                </a:lnTo>
                <a:lnTo>
                  <a:pt x="215" y="4"/>
                </a:lnTo>
                <a:lnTo>
                  <a:pt x="216" y="3"/>
                </a:lnTo>
                <a:lnTo>
                  <a:pt x="217" y="2"/>
                </a:lnTo>
                <a:lnTo>
                  <a:pt x="217" y="2"/>
                </a:lnTo>
                <a:lnTo>
                  <a:pt x="218" y="2"/>
                </a:lnTo>
                <a:lnTo>
                  <a:pt x="219" y="1"/>
                </a:lnTo>
                <a:lnTo>
                  <a:pt x="220" y="1"/>
                </a:lnTo>
                <a:lnTo>
                  <a:pt x="220" y="1"/>
                </a:lnTo>
                <a:lnTo>
                  <a:pt x="221" y="0"/>
                </a:lnTo>
                <a:lnTo>
                  <a:pt x="222" y="0"/>
                </a:lnTo>
                <a:lnTo>
                  <a:pt x="223" y="0"/>
                </a:lnTo>
                <a:lnTo>
                  <a:pt x="223" y="0"/>
                </a:lnTo>
                <a:lnTo>
                  <a:pt x="224" y="0"/>
                </a:lnTo>
                <a:lnTo>
                  <a:pt x="225" y="0"/>
                </a:lnTo>
                <a:lnTo>
                  <a:pt x="226" y="0"/>
                </a:lnTo>
                <a:lnTo>
                  <a:pt x="226" y="0"/>
                </a:lnTo>
                <a:lnTo>
                  <a:pt x="227" y="0"/>
                </a:lnTo>
                <a:lnTo>
                  <a:pt x="228" y="0"/>
                </a:lnTo>
                <a:lnTo>
                  <a:pt x="229" y="0"/>
                </a:lnTo>
                <a:lnTo>
                  <a:pt x="229" y="1"/>
                </a:lnTo>
                <a:lnTo>
                  <a:pt x="230" y="1"/>
                </a:lnTo>
                <a:lnTo>
                  <a:pt x="231" y="1"/>
                </a:lnTo>
                <a:lnTo>
                  <a:pt x="232" y="2"/>
                </a:lnTo>
                <a:lnTo>
                  <a:pt x="232" y="2"/>
                </a:lnTo>
                <a:lnTo>
                  <a:pt x="233" y="2"/>
                </a:lnTo>
                <a:lnTo>
                  <a:pt x="234" y="3"/>
                </a:lnTo>
                <a:lnTo>
                  <a:pt x="235" y="4"/>
                </a:lnTo>
                <a:lnTo>
                  <a:pt x="235" y="4"/>
                </a:lnTo>
                <a:lnTo>
                  <a:pt x="236" y="5"/>
                </a:lnTo>
                <a:lnTo>
                  <a:pt x="237" y="5"/>
                </a:lnTo>
                <a:lnTo>
                  <a:pt x="238" y="6"/>
                </a:lnTo>
                <a:lnTo>
                  <a:pt x="238" y="7"/>
                </a:lnTo>
                <a:lnTo>
                  <a:pt x="239" y="7"/>
                </a:lnTo>
                <a:lnTo>
                  <a:pt x="240" y="8"/>
                </a:lnTo>
                <a:lnTo>
                  <a:pt x="241" y="9"/>
                </a:lnTo>
                <a:lnTo>
                  <a:pt x="241" y="10"/>
                </a:lnTo>
                <a:lnTo>
                  <a:pt x="242" y="11"/>
                </a:lnTo>
                <a:lnTo>
                  <a:pt x="243" y="12"/>
                </a:lnTo>
                <a:lnTo>
                  <a:pt x="244" y="13"/>
                </a:lnTo>
                <a:lnTo>
                  <a:pt x="245" y="14"/>
                </a:lnTo>
                <a:lnTo>
                  <a:pt x="245" y="15"/>
                </a:lnTo>
                <a:lnTo>
                  <a:pt x="246" y="16"/>
                </a:lnTo>
                <a:lnTo>
                  <a:pt x="247" y="17"/>
                </a:lnTo>
                <a:lnTo>
                  <a:pt x="248" y="18"/>
                </a:lnTo>
                <a:lnTo>
                  <a:pt x="248" y="19"/>
                </a:lnTo>
                <a:lnTo>
                  <a:pt x="249" y="21"/>
                </a:lnTo>
                <a:lnTo>
                  <a:pt x="250" y="22"/>
                </a:lnTo>
                <a:lnTo>
                  <a:pt x="251" y="23"/>
                </a:lnTo>
                <a:lnTo>
                  <a:pt x="251" y="24"/>
                </a:lnTo>
                <a:lnTo>
                  <a:pt x="252" y="26"/>
                </a:lnTo>
                <a:lnTo>
                  <a:pt x="253" y="27"/>
                </a:lnTo>
                <a:lnTo>
                  <a:pt x="254" y="29"/>
                </a:lnTo>
                <a:lnTo>
                  <a:pt x="254" y="30"/>
                </a:lnTo>
                <a:lnTo>
                  <a:pt x="255" y="31"/>
                </a:lnTo>
                <a:lnTo>
                  <a:pt x="256" y="33"/>
                </a:lnTo>
                <a:lnTo>
                  <a:pt x="257" y="34"/>
                </a:lnTo>
                <a:lnTo>
                  <a:pt x="257" y="36"/>
                </a:lnTo>
                <a:lnTo>
                  <a:pt x="258" y="37"/>
                </a:lnTo>
                <a:lnTo>
                  <a:pt x="259" y="39"/>
                </a:lnTo>
                <a:lnTo>
                  <a:pt x="260" y="41"/>
                </a:lnTo>
                <a:lnTo>
                  <a:pt x="260" y="42"/>
                </a:lnTo>
                <a:lnTo>
                  <a:pt x="261" y="44"/>
                </a:lnTo>
                <a:lnTo>
                  <a:pt x="262" y="45"/>
                </a:lnTo>
                <a:lnTo>
                  <a:pt x="263" y="47"/>
                </a:lnTo>
                <a:lnTo>
                  <a:pt x="263" y="49"/>
                </a:lnTo>
                <a:lnTo>
                  <a:pt x="264" y="50"/>
                </a:lnTo>
                <a:lnTo>
                  <a:pt x="265" y="52"/>
                </a:lnTo>
                <a:lnTo>
                  <a:pt x="266" y="54"/>
                </a:lnTo>
                <a:lnTo>
                  <a:pt x="266" y="56"/>
                </a:lnTo>
                <a:lnTo>
                  <a:pt x="267" y="57"/>
                </a:lnTo>
                <a:lnTo>
                  <a:pt x="268" y="59"/>
                </a:lnTo>
                <a:lnTo>
                  <a:pt x="269" y="61"/>
                </a:lnTo>
                <a:lnTo>
                  <a:pt x="269" y="63"/>
                </a:lnTo>
                <a:lnTo>
                  <a:pt x="270" y="64"/>
                </a:lnTo>
                <a:lnTo>
                  <a:pt x="271" y="66"/>
                </a:lnTo>
                <a:lnTo>
                  <a:pt x="272" y="68"/>
                </a:lnTo>
                <a:lnTo>
                  <a:pt x="272" y="70"/>
                </a:lnTo>
                <a:lnTo>
                  <a:pt x="273" y="71"/>
                </a:lnTo>
                <a:lnTo>
                  <a:pt x="274" y="73"/>
                </a:lnTo>
                <a:lnTo>
                  <a:pt x="275" y="75"/>
                </a:lnTo>
                <a:lnTo>
                  <a:pt x="275" y="77"/>
                </a:lnTo>
                <a:lnTo>
                  <a:pt x="276" y="79"/>
                </a:lnTo>
                <a:lnTo>
                  <a:pt x="277" y="81"/>
                </a:lnTo>
                <a:lnTo>
                  <a:pt x="278" y="82"/>
                </a:lnTo>
                <a:lnTo>
                  <a:pt x="278" y="84"/>
                </a:lnTo>
                <a:lnTo>
                  <a:pt x="279" y="86"/>
                </a:lnTo>
                <a:lnTo>
                  <a:pt x="280" y="88"/>
                </a:lnTo>
                <a:lnTo>
                  <a:pt x="281" y="90"/>
                </a:lnTo>
                <a:lnTo>
                  <a:pt x="281" y="92"/>
                </a:lnTo>
                <a:lnTo>
                  <a:pt x="282" y="93"/>
                </a:lnTo>
                <a:lnTo>
                  <a:pt x="283" y="95"/>
                </a:lnTo>
                <a:lnTo>
                  <a:pt x="284" y="97"/>
                </a:lnTo>
                <a:lnTo>
                  <a:pt x="284" y="99"/>
                </a:lnTo>
                <a:lnTo>
                  <a:pt x="285" y="101"/>
                </a:lnTo>
                <a:lnTo>
                  <a:pt x="286" y="102"/>
                </a:lnTo>
                <a:lnTo>
                  <a:pt x="287" y="104"/>
                </a:lnTo>
                <a:lnTo>
                  <a:pt x="288" y="106"/>
                </a:lnTo>
                <a:lnTo>
                  <a:pt x="288" y="108"/>
                </a:lnTo>
                <a:lnTo>
                  <a:pt x="289" y="109"/>
                </a:lnTo>
                <a:lnTo>
                  <a:pt x="290" y="111"/>
                </a:lnTo>
                <a:lnTo>
                  <a:pt x="291" y="113"/>
                </a:lnTo>
                <a:lnTo>
                  <a:pt x="291" y="115"/>
                </a:lnTo>
                <a:lnTo>
                  <a:pt x="292" y="116"/>
                </a:lnTo>
                <a:lnTo>
                  <a:pt x="293" y="118"/>
                </a:lnTo>
                <a:lnTo>
                  <a:pt x="294" y="120"/>
                </a:lnTo>
                <a:lnTo>
                  <a:pt x="294" y="121"/>
                </a:lnTo>
                <a:lnTo>
                  <a:pt x="295" y="123"/>
                </a:lnTo>
                <a:lnTo>
                  <a:pt x="296" y="125"/>
                </a:lnTo>
                <a:lnTo>
                  <a:pt x="297" y="126"/>
                </a:lnTo>
                <a:lnTo>
                  <a:pt x="297" y="128"/>
                </a:lnTo>
                <a:lnTo>
                  <a:pt x="298" y="130"/>
                </a:lnTo>
                <a:lnTo>
                  <a:pt x="299" y="131"/>
                </a:lnTo>
                <a:lnTo>
                  <a:pt x="300" y="133"/>
                </a:lnTo>
                <a:lnTo>
                  <a:pt x="300" y="135"/>
                </a:lnTo>
                <a:lnTo>
                  <a:pt x="301" y="136"/>
                </a:lnTo>
                <a:lnTo>
                  <a:pt x="302" y="138"/>
                </a:lnTo>
                <a:lnTo>
                  <a:pt x="303" y="139"/>
                </a:lnTo>
                <a:lnTo>
                  <a:pt x="303" y="141"/>
                </a:lnTo>
                <a:lnTo>
                  <a:pt x="304" y="142"/>
                </a:lnTo>
                <a:lnTo>
                  <a:pt x="305" y="144"/>
                </a:lnTo>
                <a:lnTo>
                  <a:pt x="306" y="145"/>
                </a:lnTo>
                <a:lnTo>
                  <a:pt x="306" y="147"/>
                </a:lnTo>
                <a:lnTo>
                  <a:pt x="307" y="148"/>
                </a:lnTo>
                <a:lnTo>
                  <a:pt x="308" y="149"/>
                </a:lnTo>
                <a:lnTo>
                  <a:pt x="309" y="151"/>
                </a:lnTo>
                <a:lnTo>
                  <a:pt x="309" y="152"/>
                </a:lnTo>
                <a:lnTo>
                  <a:pt x="310" y="153"/>
                </a:lnTo>
                <a:lnTo>
                  <a:pt x="311" y="155"/>
                </a:lnTo>
                <a:lnTo>
                  <a:pt x="312" y="156"/>
                </a:lnTo>
                <a:lnTo>
                  <a:pt x="312" y="157"/>
                </a:lnTo>
                <a:lnTo>
                  <a:pt x="313" y="159"/>
                </a:lnTo>
                <a:lnTo>
                  <a:pt x="314" y="160"/>
                </a:lnTo>
                <a:lnTo>
                  <a:pt x="315" y="161"/>
                </a:lnTo>
                <a:lnTo>
                  <a:pt x="315" y="162"/>
                </a:lnTo>
                <a:lnTo>
                  <a:pt x="316" y="164"/>
                </a:lnTo>
                <a:lnTo>
                  <a:pt x="317" y="165"/>
                </a:lnTo>
                <a:lnTo>
                  <a:pt x="318" y="166"/>
                </a:lnTo>
                <a:lnTo>
                  <a:pt x="318" y="167"/>
                </a:lnTo>
                <a:lnTo>
                  <a:pt x="319" y="168"/>
                </a:lnTo>
                <a:lnTo>
                  <a:pt x="320" y="169"/>
                </a:lnTo>
                <a:lnTo>
                  <a:pt x="321" y="170"/>
                </a:lnTo>
                <a:lnTo>
                  <a:pt x="321" y="171"/>
                </a:lnTo>
                <a:lnTo>
                  <a:pt x="322" y="173"/>
                </a:lnTo>
                <a:lnTo>
                  <a:pt x="323" y="174"/>
                </a:lnTo>
                <a:lnTo>
                  <a:pt x="324" y="175"/>
                </a:lnTo>
                <a:lnTo>
                  <a:pt x="324" y="176"/>
                </a:lnTo>
                <a:lnTo>
                  <a:pt x="325" y="177"/>
                </a:lnTo>
                <a:lnTo>
                  <a:pt x="326" y="177"/>
                </a:lnTo>
                <a:lnTo>
                  <a:pt x="327" y="178"/>
                </a:lnTo>
                <a:lnTo>
                  <a:pt x="327" y="179"/>
                </a:lnTo>
                <a:lnTo>
                  <a:pt x="328" y="180"/>
                </a:lnTo>
                <a:lnTo>
                  <a:pt x="329" y="181"/>
                </a:lnTo>
                <a:lnTo>
                  <a:pt x="330" y="182"/>
                </a:lnTo>
                <a:lnTo>
                  <a:pt x="331" y="183"/>
                </a:lnTo>
                <a:lnTo>
                  <a:pt x="331" y="184"/>
                </a:lnTo>
                <a:lnTo>
                  <a:pt x="332" y="184"/>
                </a:lnTo>
                <a:lnTo>
                  <a:pt x="333" y="185"/>
                </a:lnTo>
                <a:lnTo>
                  <a:pt x="334" y="186"/>
                </a:lnTo>
                <a:lnTo>
                  <a:pt x="334" y="187"/>
                </a:lnTo>
                <a:lnTo>
                  <a:pt x="335" y="188"/>
                </a:lnTo>
                <a:lnTo>
                  <a:pt x="336" y="188"/>
                </a:lnTo>
                <a:lnTo>
                  <a:pt x="337" y="189"/>
                </a:lnTo>
                <a:lnTo>
                  <a:pt x="337" y="190"/>
                </a:lnTo>
                <a:lnTo>
                  <a:pt x="338" y="190"/>
                </a:lnTo>
                <a:lnTo>
                  <a:pt x="339" y="191"/>
                </a:lnTo>
                <a:lnTo>
                  <a:pt x="340" y="192"/>
                </a:lnTo>
                <a:lnTo>
                  <a:pt x="340" y="192"/>
                </a:lnTo>
                <a:lnTo>
                  <a:pt x="341" y="193"/>
                </a:lnTo>
                <a:lnTo>
                  <a:pt x="342" y="194"/>
                </a:lnTo>
                <a:lnTo>
                  <a:pt x="343" y="194"/>
                </a:lnTo>
                <a:lnTo>
                  <a:pt x="343" y="195"/>
                </a:lnTo>
                <a:lnTo>
                  <a:pt x="344" y="195"/>
                </a:lnTo>
                <a:lnTo>
                  <a:pt x="345" y="196"/>
                </a:lnTo>
                <a:lnTo>
                  <a:pt x="346" y="196"/>
                </a:lnTo>
                <a:lnTo>
                  <a:pt x="346" y="197"/>
                </a:lnTo>
                <a:lnTo>
                  <a:pt x="347" y="197"/>
                </a:lnTo>
                <a:lnTo>
                  <a:pt x="348" y="198"/>
                </a:lnTo>
                <a:lnTo>
                  <a:pt x="349" y="198"/>
                </a:lnTo>
                <a:lnTo>
                  <a:pt x="349" y="199"/>
                </a:lnTo>
                <a:lnTo>
                  <a:pt x="350" y="199"/>
                </a:lnTo>
                <a:lnTo>
                  <a:pt x="351" y="200"/>
                </a:lnTo>
                <a:lnTo>
                  <a:pt x="352" y="200"/>
                </a:lnTo>
                <a:lnTo>
                  <a:pt x="352" y="201"/>
                </a:lnTo>
                <a:lnTo>
                  <a:pt x="353" y="201"/>
                </a:lnTo>
                <a:lnTo>
                  <a:pt x="354" y="201"/>
                </a:lnTo>
                <a:lnTo>
                  <a:pt x="355" y="202"/>
                </a:lnTo>
                <a:lnTo>
                  <a:pt x="355" y="202"/>
                </a:lnTo>
                <a:lnTo>
                  <a:pt x="356" y="203"/>
                </a:lnTo>
                <a:lnTo>
                  <a:pt x="357" y="203"/>
                </a:lnTo>
                <a:lnTo>
                  <a:pt x="358" y="203"/>
                </a:lnTo>
                <a:lnTo>
                  <a:pt x="358" y="204"/>
                </a:lnTo>
                <a:lnTo>
                  <a:pt x="359" y="204"/>
                </a:lnTo>
                <a:lnTo>
                  <a:pt x="360" y="204"/>
                </a:lnTo>
                <a:lnTo>
                  <a:pt x="361" y="204"/>
                </a:lnTo>
                <a:lnTo>
                  <a:pt x="361" y="205"/>
                </a:lnTo>
                <a:lnTo>
                  <a:pt x="362" y="205"/>
                </a:lnTo>
                <a:lnTo>
                  <a:pt x="363" y="205"/>
                </a:lnTo>
                <a:lnTo>
                  <a:pt x="364" y="206"/>
                </a:lnTo>
                <a:lnTo>
                  <a:pt x="364" y="206"/>
                </a:lnTo>
                <a:lnTo>
                  <a:pt x="365" y="206"/>
                </a:lnTo>
                <a:lnTo>
                  <a:pt x="366" y="206"/>
                </a:lnTo>
                <a:lnTo>
                  <a:pt x="367" y="207"/>
                </a:lnTo>
                <a:lnTo>
                  <a:pt x="367" y="207"/>
                </a:lnTo>
                <a:lnTo>
                  <a:pt x="368" y="207"/>
                </a:lnTo>
                <a:lnTo>
                  <a:pt x="369" y="207"/>
                </a:lnTo>
                <a:lnTo>
                  <a:pt x="370" y="207"/>
                </a:lnTo>
                <a:lnTo>
                  <a:pt x="371" y="208"/>
                </a:lnTo>
                <a:lnTo>
                  <a:pt x="371" y="208"/>
                </a:lnTo>
                <a:lnTo>
                  <a:pt x="372" y="208"/>
                </a:lnTo>
                <a:lnTo>
                  <a:pt x="373" y="208"/>
                </a:lnTo>
                <a:lnTo>
                  <a:pt x="374" y="208"/>
                </a:lnTo>
                <a:lnTo>
                  <a:pt x="374" y="209"/>
                </a:lnTo>
                <a:lnTo>
                  <a:pt x="375" y="209"/>
                </a:lnTo>
                <a:lnTo>
                  <a:pt x="376" y="209"/>
                </a:lnTo>
                <a:lnTo>
                  <a:pt x="377" y="209"/>
                </a:lnTo>
                <a:lnTo>
                  <a:pt x="377" y="209"/>
                </a:lnTo>
                <a:lnTo>
                  <a:pt x="378" y="209"/>
                </a:lnTo>
                <a:lnTo>
                  <a:pt x="379" y="209"/>
                </a:lnTo>
                <a:lnTo>
                  <a:pt x="380" y="210"/>
                </a:lnTo>
                <a:lnTo>
                  <a:pt x="380" y="210"/>
                </a:lnTo>
                <a:lnTo>
                  <a:pt x="381" y="210"/>
                </a:lnTo>
                <a:lnTo>
                  <a:pt x="382" y="210"/>
                </a:lnTo>
                <a:lnTo>
                  <a:pt x="383" y="210"/>
                </a:lnTo>
                <a:lnTo>
                  <a:pt x="383" y="210"/>
                </a:lnTo>
                <a:lnTo>
                  <a:pt x="384" y="210"/>
                </a:lnTo>
                <a:lnTo>
                  <a:pt x="385" y="210"/>
                </a:lnTo>
                <a:lnTo>
                  <a:pt x="386" y="211"/>
                </a:lnTo>
                <a:lnTo>
                  <a:pt x="386" y="211"/>
                </a:lnTo>
                <a:lnTo>
                  <a:pt x="387" y="211"/>
                </a:lnTo>
                <a:lnTo>
                  <a:pt x="388" y="211"/>
                </a:lnTo>
                <a:lnTo>
                  <a:pt x="389" y="211"/>
                </a:lnTo>
                <a:lnTo>
                  <a:pt x="389" y="211"/>
                </a:lnTo>
                <a:lnTo>
                  <a:pt x="390" y="211"/>
                </a:lnTo>
                <a:lnTo>
                  <a:pt x="391" y="211"/>
                </a:lnTo>
                <a:lnTo>
                  <a:pt x="392" y="211"/>
                </a:lnTo>
                <a:lnTo>
                  <a:pt x="392" y="211"/>
                </a:lnTo>
                <a:lnTo>
                  <a:pt x="393" y="211"/>
                </a:lnTo>
                <a:lnTo>
                  <a:pt x="394" y="211"/>
                </a:lnTo>
                <a:lnTo>
                  <a:pt x="395" y="211"/>
                </a:lnTo>
                <a:lnTo>
                  <a:pt x="395" y="212"/>
                </a:lnTo>
                <a:lnTo>
                  <a:pt x="396" y="212"/>
                </a:lnTo>
                <a:lnTo>
                  <a:pt x="397" y="212"/>
                </a:lnTo>
                <a:lnTo>
                  <a:pt x="398" y="212"/>
                </a:lnTo>
                <a:lnTo>
                  <a:pt x="398" y="212"/>
                </a:lnTo>
                <a:lnTo>
                  <a:pt x="399" y="212"/>
                </a:lnTo>
                <a:lnTo>
                  <a:pt x="400" y="212"/>
                </a:lnTo>
                <a:lnTo>
                  <a:pt x="401" y="212"/>
                </a:lnTo>
                <a:lnTo>
                  <a:pt x="401" y="212"/>
                </a:lnTo>
                <a:lnTo>
                  <a:pt x="402" y="212"/>
                </a:lnTo>
                <a:lnTo>
                  <a:pt x="403" y="212"/>
                </a:lnTo>
                <a:lnTo>
                  <a:pt x="404" y="212"/>
                </a:lnTo>
                <a:lnTo>
                  <a:pt x="404" y="212"/>
                </a:lnTo>
                <a:lnTo>
                  <a:pt x="405" y="212"/>
                </a:lnTo>
                <a:lnTo>
                  <a:pt x="406" y="212"/>
                </a:lnTo>
                <a:lnTo>
                  <a:pt x="407" y="212"/>
                </a:lnTo>
                <a:lnTo>
                  <a:pt x="407" y="212"/>
                </a:lnTo>
                <a:lnTo>
                  <a:pt x="408" y="212"/>
                </a:lnTo>
                <a:lnTo>
                  <a:pt x="409" y="212"/>
                </a:lnTo>
                <a:lnTo>
                  <a:pt x="410" y="212"/>
                </a:lnTo>
                <a:lnTo>
                  <a:pt x="410" y="212"/>
                </a:lnTo>
                <a:lnTo>
                  <a:pt x="411" y="212"/>
                </a:lnTo>
                <a:lnTo>
                  <a:pt x="412" y="212"/>
                </a:lnTo>
                <a:lnTo>
                  <a:pt x="413" y="212"/>
                </a:lnTo>
                <a:lnTo>
                  <a:pt x="414" y="212"/>
                </a:lnTo>
                <a:lnTo>
                  <a:pt x="414" y="212"/>
                </a:lnTo>
                <a:lnTo>
                  <a:pt x="415" y="212"/>
                </a:lnTo>
                <a:lnTo>
                  <a:pt x="416" y="212"/>
                </a:lnTo>
                <a:lnTo>
                  <a:pt x="417" y="212"/>
                </a:lnTo>
                <a:lnTo>
                  <a:pt x="417" y="212"/>
                </a:lnTo>
                <a:lnTo>
                  <a:pt x="418" y="213"/>
                </a:lnTo>
                <a:lnTo>
                  <a:pt x="419" y="213"/>
                </a:lnTo>
                <a:lnTo>
                  <a:pt x="420" y="213"/>
                </a:lnTo>
                <a:lnTo>
                  <a:pt x="420" y="213"/>
                </a:lnTo>
                <a:lnTo>
                  <a:pt x="421" y="213"/>
                </a:lnTo>
                <a:lnTo>
                  <a:pt x="422" y="213"/>
                </a:lnTo>
                <a:lnTo>
                  <a:pt x="423" y="213"/>
                </a:lnTo>
                <a:lnTo>
                  <a:pt x="423" y="213"/>
                </a:lnTo>
                <a:lnTo>
                  <a:pt x="424" y="213"/>
                </a:lnTo>
                <a:lnTo>
                  <a:pt x="425" y="213"/>
                </a:lnTo>
                <a:lnTo>
                  <a:pt x="426" y="213"/>
                </a:lnTo>
                <a:lnTo>
                  <a:pt x="426" y="213"/>
                </a:lnTo>
                <a:lnTo>
                  <a:pt x="427" y="213"/>
                </a:lnTo>
                <a:lnTo>
                  <a:pt x="428" y="213"/>
                </a:lnTo>
                <a:lnTo>
                  <a:pt x="429" y="213"/>
                </a:lnTo>
                <a:lnTo>
                  <a:pt x="429" y="213"/>
                </a:lnTo>
                <a:lnTo>
                  <a:pt x="430" y="213"/>
                </a:lnTo>
                <a:lnTo>
                  <a:pt x="431" y="213"/>
                </a:lnTo>
                <a:lnTo>
                  <a:pt x="432" y="213"/>
                </a:lnTo>
                <a:lnTo>
                  <a:pt x="432" y="213"/>
                </a:lnTo>
                <a:lnTo>
                  <a:pt x="433" y="213"/>
                </a:lnTo>
                <a:lnTo>
                  <a:pt x="434" y="213"/>
                </a:lnTo>
                <a:lnTo>
                  <a:pt x="435" y="213"/>
                </a:lnTo>
                <a:lnTo>
                  <a:pt x="435" y="213"/>
                </a:lnTo>
                <a:lnTo>
                  <a:pt x="436" y="213"/>
                </a:lnTo>
                <a:lnTo>
                  <a:pt x="437" y="213"/>
                </a:lnTo>
                <a:lnTo>
                  <a:pt x="438" y="213"/>
                </a:lnTo>
                <a:lnTo>
                  <a:pt x="438" y="213"/>
                </a:lnTo>
                <a:lnTo>
                  <a:pt x="439" y="213"/>
                </a:lnTo>
                <a:lnTo>
                  <a:pt x="440" y="213"/>
                </a:lnTo>
                <a:lnTo>
                  <a:pt x="441" y="213"/>
                </a:lnTo>
                <a:lnTo>
                  <a:pt x="441" y="213"/>
                </a:lnTo>
                <a:lnTo>
                  <a:pt x="442" y="213"/>
                </a:lnTo>
                <a:lnTo>
                  <a:pt x="443" y="213"/>
                </a:lnTo>
                <a:lnTo>
                  <a:pt x="444" y="213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74" name="Line 2054">
            <a:extLst>
              <a:ext uri="{FF2B5EF4-FFF2-40B4-BE49-F238E27FC236}">
                <a16:creationId xmlns:a16="http://schemas.microsoft.com/office/drawing/2014/main" id="{B5005DF3-4E8F-45E7-A168-87BBD8D6EC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1" y="2760664"/>
            <a:ext cx="1311275" cy="631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75" name="Text Box 2055">
            <a:extLst>
              <a:ext uri="{FF2B5EF4-FFF2-40B4-BE49-F238E27FC236}">
                <a16:creationId xmlns:a16="http://schemas.microsoft.com/office/drawing/2014/main" id="{AF7B07B8-0442-4711-BC7D-8CACA81B9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901" y="3248026"/>
            <a:ext cx="23336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1800" b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</a:t>
            </a:r>
            <a:endParaRPr lang="en-US" altLang="en-DE" sz="1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1976" name="Text Box 2056">
            <a:extLst>
              <a:ext uri="{FF2B5EF4-FFF2-40B4-BE49-F238E27FC236}">
                <a16:creationId xmlns:a16="http://schemas.microsoft.com/office/drawing/2014/main" id="{574D7DC3-6C02-4E83-83E4-47976C2A4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3014" y="2930525"/>
            <a:ext cx="173157" cy="3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1800" b="1">
                <a:solidFill>
                  <a:srgbClr val="000000"/>
                </a:solidFill>
                <a:latin typeface="Arial" panose="020B0604020202020204" pitchFamily="34" charset="0"/>
                <a:sym typeface="Math3" pitchFamily="2" charset="2"/>
              </a:rPr>
              <a:t></a:t>
            </a:r>
          </a:p>
        </p:txBody>
      </p:sp>
      <p:sp>
        <p:nvSpPr>
          <p:cNvPr id="211977" name="Text Box 2057">
            <a:extLst>
              <a:ext uri="{FF2B5EF4-FFF2-40B4-BE49-F238E27FC236}">
                <a16:creationId xmlns:a16="http://schemas.microsoft.com/office/drawing/2014/main" id="{921FF411-956F-4977-AC4D-30DAEB43D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6" y="2943226"/>
            <a:ext cx="23336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1800" b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</a:t>
            </a:r>
            <a:endParaRPr lang="en-US" altLang="en-DE" sz="1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1978" name="Text Box 2058">
            <a:extLst>
              <a:ext uri="{FF2B5EF4-FFF2-40B4-BE49-F238E27FC236}">
                <a16:creationId xmlns:a16="http://schemas.microsoft.com/office/drawing/2014/main" id="{DC02B200-CA7B-496E-93BF-C410DC5F1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6" y="3487738"/>
            <a:ext cx="233363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1800" b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</a:t>
            </a:r>
            <a:endParaRPr lang="en-US" altLang="en-DE" sz="1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1979" name="Text Box 2059">
            <a:extLst>
              <a:ext uri="{FF2B5EF4-FFF2-40B4-BE49-F238E27FC236}">
                <a16:creationId xmlns:a16="http://schemas.microsoft.com/office/drawing/2014/main" id="{F68167D9-10BD-44C9-9021-E792D2BA0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9" y="3238500"/>
            <a:ext cx="173157" cy="3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1800" b="1">
                <a:solidFill>
                  <a:srgbClr val="000000"/>
                </a:solidFill>
                <a:latin typeface="Arial" panose="020B0604020202020204" pitchFamily="34" charset="0"/>
                <a:sym typeface="Math3" pitchFamily="2" charset="2"/>
              </a:rPr>
              <a:t></a:t>
            </a:r>
          </a:p>
        </p:txBody>
      </p:sp>
      <p:sp>
        <p:nvSpPr>
          <p:cNvPr id="211980" name="Text Box 2060">
            <a:extLst>
              <a:ext uri="{FF2B5EF4-FFF2-40B4-BE49-F238E27FC236}">
                <a16:creationId xmlns:a16="http://schemas.microsoft.com/office/drawing/2014/main" id="{8E7660B0-E60D-4139-ADB1-BFBE51B99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6" y="3486150"/>
            <a:ext cx="173157" cy="3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1800" b="1">
                <a:solidFill>
                  <a:srgbClr val="000000"/>
                </a:solidFill>
                <a:latin typeface="Arial" panose="020B0604020202020204" pitchFamily="34" charset="0"/>
                <a:sym typeface="Math3" pitchFamily="2" charset="2"/>
              </a:rPr>
              <a:t></a:t>
            </a:r>
          </a:p>
        </p:txBody>
      </p:sp>
      <p:sp>
        <p:nvSpPr>
          <p:cNvPr id="211981" name="Line 2061">
            <a:extLst>
              <a:ext uri="{FF2B5EF4-FFF2-40B4-BE49-F238E27FC236}">
                <a16:creationId xmlns:a16="http://schemas.microsoft.com/office/drawing/2014/main" id="{AC46520B-995B-4B0A-B773-48A8DF5B76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8164" y="2287589"/>
            <a:ext cx="14287" cy="1831975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82" name="Line 2062">
            <a:extLst>
              <a:ext uri="{FF2B5EF4-FFF2-40B4-BE49-F238E27FC236}">
                <a16:creationId xmlns:a16="http://schemas.microsoft.com/office/drawing/2014/main" id="{5B78A07C-EC42-4F5F-8AE5-5D0D5C7F2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588" y="2287589"/>
            <a:ext cx="0" cy="1831975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83" name="Line 2063">
            <a:extLst>
              <a:ext uri="{FF2B5EF4-FFF2-40B4-BE49-F238E27FC236}">
                <a16:creationId xmlns:a16="http://schemas.microsoft.com/office/drawing/2014/main" id="{1B6011AF-C118-46EC-993F-E346DABF07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5464" y="2413000"/>
            <a:ext cx="8731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1984" name="Text Box 2064">
            <a:extLst>
              <a:ext uri="{FF2B5EF4-FFF2-40B4-BE49-F238E27FC236}">
                <a16:creationId xmlns:a16="http://schemas.microsoft.com/office/drawing/2014/main" id="{BDD667E3-4EB3-4ABD-AE3A-06182B5F2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813" y="2044701"/>
            <a:ext cx="15716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1800" b="1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</a:t>
            </a:r>
            <a:endParaRPr lang="en-US" altLang="en-DE" sz="18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11985" name="Text Box 2065">
            <a:extLst>
              <a:ext uri="{FF2B5EF4-FFF2-40B4-BE49-F238E27FC236}">
                <a16:creationId xmlns:a16="http://schemas.microsoft.com/office/drawing/2014/main" id="{EF9FEBBF-ABDE-4A3A-B626-CFD174AE9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752601"/>
            <a:ext cx="1778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2000" b="1">
                <a:solidFill>
                  <a:srgbClr val="FF0000"/>
                </a:solidFill>
                <a:latin typeface="Arial" panose="020B0604020202020204" pitchFamily="34" charset="0"/>
              </a:rPr>
              <a:t>Optical pump</a:t>
            </a:r>
          </a:p>
        </p:txBody>
      </p:sp>
      <p:sp>
        <p:nvSpPr>
          <p:cNvPr id="211986" name="Text Box 2066">
            <a:extLst>
              <a:ext uri="{FF2B5EF4-FFF2-40B4-BE49-F238E27FC236}">
                <a16:creationId xmlns:a16="http://schemas.microsoft.com/office/drawing/2014/main" id="{7E849072-3B69-4C07-8BC1-6CD4AA277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133851"/>
            <a:ext cx="13144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2000" b="1">
                <a:solidFill>
                  <a:srgbClr val="FFFF00"/>
                </a:solidFill>
                <a:latin typeface="Arial" panose="020B0604020202020204" pitchFamily="34" charset="0"/>
              </a:rPr>
              <a:t>THz Probe</a:t>
            </a:r>
          </a:p>
        </p:txBody>
      </p:sp>
      <p:sp>
        <p:nvSpPr>
          <p:cNvPr id="211987" name="Arc 2067">
            <a:extLst>
              <a:ext uri="{FF2B5EF4-FFF2-40B4-BE49-F238E27FC236}">
                <a16:creationId xmlns:a16="http://schemas.microsoft.com/office/drawing/2014/main" id="{D3F4ADA2-AB2E-4F55-A773-744D835A2980}"/>
              </a:ext>
            </a:extLst>
          </p:cNvPr>
          <p:cNvSpPr>
            <a:spLocks/>
          </p:cNvSpPr>
          <p:nvPr/>
        </p:nvSpPr>
        <p:spPr bwMode="auto">
          <a:xfrm flipH="1">
            <a:off x="6198869" y="3297239"/>
            <a:ext cx="56201" cy="397397"/>
          </a:xfrm>
          <a:custGeom>
            <a:avLst/>
            <a:gdLst>
              <a:gd name="G0" fmla="+- 19104 0 0"/>
              <a:gd name="G1" fmla="+- 0 0 0"/>
              <a:gd name="G2" fmla="+- 21600 0 0"/>
              <a:gd name="T0" fmla="*/ 14270 w 19104"/>
              <a:gd name="T1" fmla="*/ 21052 h 21052"/>
              <a:gd name="T2" fmla="*/ 0 w 19104"/>
              <a:gd name="T3" fmla="*/ 10080 h 21052"/>
              <a:gd name="T4" fmla="*/ 19104 w 19104"/>
              <a:gd name="T5" fmla="*/ 0 h 2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104" h="21052" fill="none" extrusionOk="0">
                <a:moveTo>
                  <a:pt x="14269" y="21052"/>
                </a:moveTo>
                <a:cubicBezTo>
                  <a:pt x="8143" y="19645"/>
                  <a:pt x="2933" y="15639"/>
                  <a:pt x="0" y="10079"/>
                </a:cubicBezTo>
              </a:path>
              <a:path w="19104" h="21052" stroke="0" extrusionOk="0">
                <a:moveTo>
                  <a:pt x="14269" y="21052"/>
                </a:moveTo>
                <a:cubicBezTo>
                  <a:pt x="8143" y="19645"/>
                  <a:pt x="2933" y="15639"/>
                  <a:pt x="0" y="10079"/>
                </a:cubicBezTo>
                <a:lnTo>
                  <a:pt x="19104" y="0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11988" name="Group 2068">
            <a:extLst>
              <a:ext uri="{FF2B5EF4-FFF2-40B4-BE49-F238E27FC236}">
                <a16:creationId xmlns:a16="http://schemas.microsoft.com/office/drawing/2014/main" id="{DA4DC576-3452-4DC5-B31E-59BD450A4966}"/>
              </a:ext>
            </a:extLst>
          </p:cNvPr>
          <p:cNvGrpSpPr>
            <a:grpSpLocks/>
          </p:cNvGrpSpPr>
          <p:nvPr/>
        </p:nvGrpSpPr>
        <p:grpSpPr bwMode="auto">
          <a:xfrm>
            <a:off x="5784171" y="2855912"/>
            <a:ext cx="559053" cy="859391"/>
            <a:chOff x="3878" y="2012"/>
            <a:chExt cx="491" cy="654"/>
          </a:xfrm>
        </p:grpSpPr>
        <p:sp>
          <p:nvSpPr>
            <p:cNvPr id="211989" name="Arc 2069">
              <a:extLst>
                <a:ext uri="{FF2B5EF4-FFF2-40B4-BE49-F238E27FC236}">
                  <a16:creationId xmlns:a16="http://schemas.microsoft.com/office/drawing/2014/main" id="{EC258E70-9016-4213-B29D-F8B12BF3AEB2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4267" y="2135"/>
              <a:ext cx="49" cy="302"/>
            </a:xfrm>
            <a:custGeom>
              <a:avLst/>
              <a:gdLst>
                <a:gd name="G0" fmla="+- 21357 0 0"/>
                <a:gd name="G1" fmla="+- 0 0 0"/>
                <a:gd name="G2" fmla="+- 21600 0 0"/>
                <a:gd name="T0" fmla="*/ 16829 w 21357"/>
                <a:gd name="T1" fmla="*/ 21120 h 21120"/>
                <a:gd name="T2" fmla="*/ 0 w 21357"/>
                <a:gd name="T3" fmla="*/ 3229 h 21120"/>
                <a:gd name="T4" fmla="*/ 21357 w 21357"/>
                <a:gd name="T5" fmla="*/ 0 h 21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7" h="21120" fill="none" extrusionOk="0">
                  <a:moveTo>
                    <a:pt x="16828" y="21120"/>
                  </a:moveTo>
                  <a:cubicBezTo>
                    <a:pt x="8044" y="19236"/>
                    <a:pt x="1342" y="12112"/>
                    <a:pt x="-1" y="3229"/>
                  </a:cubicBezTo>
                </a:path>
                <a:path w="21357" h="21120" stroke="0" extrusionOk="0">
                  <a:moveTo>
                    <a:pt x="16828" y="21120"/>
                  </a:moveTo>
                  <a:cubicBezTo>
                    <a:pt x="8044" y="19236"/>
                    <a:pt x="1342" y="12112"/>
                    <a:pt x="-1" y="3229"/>
                  </a:cubicBezTo>
                  <a:lnTo>
                    <a:pt x="21357" y="0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1990" name="Arc 2070">
              <a:extLst>
                <a:ext uri="{FF2B5EF4-FFF2-40B4-BE49-F238E27FC236}">
                  <a16:creationId xmlns:a16="http://schemas.microsoft.com/office/drawing/2014/main" id="{52BA0B5B-78A8-46E5-BF58-C0D2EC74890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162" y="2136"/>
              <a:ext cx="49" cy="302"/>
            </a:xfrm>
            <a:custGeom>
              <a:avLst/>
              <a:gdLst>
                <a:gd name="G0" fmla="+- 21600 0 0"/>
                <a:gd name="G1" fmla="+- 18724 0 0"/>
                <a:gd name="G2" fmla="+- 21600 0 0"/>
                <a:gd name="T0" fmla="*/ 12851 w 21600"/>
                <a:gd name="T1" fmla="*/ 38473 h 38473"/>
                <a:gd name="T2" fmla="*/ 10830 w 21600"/>
                <a:gd name="T3" fmla="*/ 0 h 38473"/>
                <a:gd name="T4" fmla="*/ 21600 w 21600"/>
                <a:gd name="T5" fmla="*/ 18724 h 38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473" fill="none" extrusionOk="0">
                  <a:moveTo>
                    <a:pt x="12851" y="38472"/>
                  </a:moveTo>
                  <a:cubicBezTo>
                    <a:pt x="5037" y="35011"/>
                    <a:pt x="0" y="27269"/>
                    <a:pt x="0" y="18724"/>
                  </a:cubicBezTo>
                  <a:cubicBezTo>
                    <a:pt x="0" y="10994"/>
                    <a:pt x="4130" y="3854"/>
                    <a:pt x="10830" y="0"/>
                  </a:cubicBezTo>
                </a:path>
                <a:path w="21600" h="38473" stroke="0" extrusionOk="0">
                  <a:moveTo>
                    <a:pt x="12851" y="38472"/>
                  </a:moveTo>
                  <a:cubicBezTo>
                    <a:pt x="5037" y="35011"/>
                    <a:pt x="0" y="27269"/>
                    <a:pt x="0" y="18724"/>
                  </a:cubicBezTo>
                  <a:cubicBezTo>
                    <a:pt x="0" y="10994"/>
                    <a:pt x="4130" y="3854"/>
                    <a:pt x="10830" y="0"/>
                  </a:cubicBezTo>
                  <a:lnTo>
                    <a:pt x="21600" y="18724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1991" name="Line 2071">
              <a:extLst>
                <a:ext uri="{FF2B5EF4-FFF2-40B4-BE49-F238E27FC236}">
                  <a16:creationId xmlns:a16="http://schemas.microsoft.com/office/drawing/2014/main" id="{AEB84AAD-A9DE-4723-A451-053F8EF74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15" y="2024"/>
              <a:ext cx="42" cy="113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1992" name="Line 2072">
              <a:extLst>
                <a:ext uri="{FF2B5EF4-FFF2-40B4-BE49-F238E27FC236}">
                  <a16:creationId xmlns:a16="http://schemas.microsoft.com/office/drawing/2014/main" id="{1F5A47EE-7C88-47A8-B378-056D32C552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1" y="2012"/>
              <a:ext cx="12" cy="13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1993" name="Line 2073">
              <a:extLst>
                <a:ext uri="{FF2B5EF4-FFF2-40B4-BE49-F238E27FC236}">
                  <a16:creationId xmlns:a16="http://schemas.microsoft.com/office/drawing/2014/main" id="{0A1AF08B-95F5-416A-AA7F-730D3ACFB2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49" y="2049"/>
              <a:ext cx="0" cy="11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1994" name="Oval 2074">
              <a:extLst>
                <a:ext uri="{FF2B5EF4-FFF2-40B4-BE49-F238E27FC236}">
                  <a16:creationId xmlns:a16="http://schemas.microsoft.com/office/drawing/2014/main" id="{92C9CD0F-917A-4B4E-BDB7-F7F4FA36D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2241"/>
              <a:ext cx="69" cy="42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1995" name="Line 2075">
              <a:extLst>
                <a:ext uri="{FF2B5EF4-FFF2-40B4-BE49-F238E27FC236}">
                  <a16:creationId xmlns:a16="http://schemas.microsoft.com/office/drawing/2014/main" id="{FE018012-85A6-4C16-A08C-90D38C22528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466637" flipH="1" flipV="1">
              <a:off x="4291" y="2121"/>
              <a:ext cx="1" cy="5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1996" name="Oval 2076">
              <a:extLst>
                <a:ext uri="{FF2B5EF4-FFF2-40B4-BE49-F238E27FC236}">
                  <a16:creationId xmlns:a16="http://schemas.microsoft.com/office/drawing/2014/main" id="{4EB95174-321B-412F-8507-1AFA36D589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094" y="2171"/>
              <a:ext cx="60" cy="491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797" tIns="13897" rIns="27797" bIns="13897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11997" name="Text Box 2077">
            <a:extLst>
              <a:ext uri="{FF2B5EF4-FFF2-40B4-BE49-F238E27FC236}">
                <a16:creationId xmlns:a16="http://schemas.microsoft.com/office/drawing/2014/main" id="{BFF5EC6C-EEF7-4CA2-81A0-DD90086D1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1676401"/>
            <a:ext cx="10985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2000" b="1">
                <a:solidFill>
                  <a:srgbClr val="FFFFFF"/>
                </a:solidFill>
                <a:latin typeface="Arial" panose="020B0604020202020204" pitchFamily="34" charset="0"/>
              </a:rPr>
              <a:t>Sample</a:t>
            </a:r>
          </a:p>
        </p:txBody>
      </p:sp>
      <p:sp>
        <p:nvSpPr>
          <p:cNvPr id="211998" name="Text Box 2078">
            <a:extLst>
              <a:ext uri="{FF2B5EF4-FFF2-40B4-BE49-F238E27FC236}">
                <a16:creationId xmlns:a16="http://schemas.microsoft.com/office/drawing/2014/main" id="{5699DD77-B0F2-4515-8C65-C3B5F7E4E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514601"/>
            <a:ext cx="10874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2000" b="1">
                <a:solidFill>
                  <a:srgbClr val="FFFFFF"/>
                </a:solidFill>
                <a:latin typeface="Arial" panose="020B0604020202020204" pitchFamily="34" charset="0"/>
              </a:rPr>
              <a:t>Detector</a:t>
            </a:r>
          </a:p>
        </p:txBody>
      </p:sp>
      <p:sp>
        <p:nvSpPr>
          <p:cNvPr id="211999" name="Rectangle 2079">
            <a:extLst>
              <a:ext uri="{FF2B5EF4-FFF2-40B4-BE49-F238E27FC236}">
                <a16:creationId xmlns:a16="http://schemas.microsoft.com/office/drawing/2014/main" id="{6F624ED9-C504-4A70-9EDB-512EB1B16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762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DE" sz="3200">
                <a:solidFill>
                  <a:srgbClr val="FFFF00"/>
                </a:solidFill>
                <a:latin typeface="Arial Black" panose="020B0A04020102020204" pitchFamily="34" charset="0"/>
              </a:rPr>
              <a:t>Probing Transient Conductivity by THz Time-Domain Spectroscopy</a:t>
            </a:r>
          </a:p>
        </p:txBody>
      </p:sp>
      <p:grpSp>
        <p:nvGrpSpPr>
          <p:cNvPr id="212025" name="Group 2105">
            <a:extLst>
              <a:ext uri="{FF2B5EF4-FFF2-40B4-BE49-F238E27FC236}">
                <a16:creationId xmlns:a16="http://schemas.microsoft.com/office/drawing/2014/main" id="{F56C4DD8-003F-4676-9213-2DC3BC0AA28B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1600200"/>
            <a:ext cx="2667000" cy="1981200"/>
            <a:chOff x="432" y="2688"/>
            <a:chExt cx="1488" cy="1008"/>
          </a:xfrm>
        </p:grpSpPr>
        <p:pic>
          <p:nvPicPr>
            <p:cNvPr id="212014" name="Picture 2094" descr="wave_comp">
              <a:extLst>
                <a:ext uri="{FF2B5EF4-FFF2-40B4-BE49-F238E27FC236}">
                  <a16:creationId xmlns:a16="http://schemas.microsoft.com/office/drawing/2014/main" id="{4408BDDE-5AF1-4DB4-9591-04FD73358A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47" t="11429" r="13725" b="17143"/>
            <a:stretch>
              <a:fillRect/>
            </a:stretch>
          </p:blipFill>
          <p:spPr bwMode="auto">
            <a:xfrm>
              <a:off x="432" y="2688"/>
              <a:ext cx="1488" cy="10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2015" name="Text Box 2095">
              <a:extLst>
                <a:ext uri="{FF2B5EF4-FFF2-40B4-BE49-F238E27FC236}">
                  <a16:creationId xmlns:a16="http://schemas.microsoft.com/office/drawing/2014/main" id="{923CE523-7657-48D6-99A6-013947019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5" y="2756"/>
              <a:ext cx="553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DE" sz="2000">
                  <a:solidFill>
                    <a:srgbClr val="000000"/>
                  </a:solidFill>
                  <a:latin typeface="Arial" panose="020B0604020202020204" pitchFamily="34" charset="0"/>
                </a:rPr>
                <a:t>E(t)</a:t>
              </a:r>
            </a:p>
          </p:txBody>
        </p:sp>
      </p:grpSp>
      <p:grpSp>
        <p:nvGrpSpPr>
          <p:cNvPr id="212019" name="Group 2099">
            <a:extLst>
              <a:ext uri="{FF2B5EF4-FFF2-40B4-BE49-F238E27FC236}">
                <a16:creationId xmlns:a16="http://schemas.microsoft.com/office/drawing/2014/main" id="{224BBB72-C6B3-4CF5-8F72-B45624BD1181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4419600"/>
            <a:ext cx="2667000" cy="2133600"/>
            <a:chOff x="4080" y="2400"/>
            <a:chExt cx="1440" cy="1200"/>
          </a:xfrm>
        </p:grpSpPr>
        <p:pic>
          <p:nvPicPr>
            <p:cNvPr id="212016" name="Picture 2096" descr="wave_mod">
              <a:extLst>
                <a:ext uri="{FF2B5EF4-FFF2-40B4-BE49-F238E27FC236}">
                  <a16:creationId xmlns:a16="http://schemas.microsoft.com/office/drawing/2014/main" id="{C0D4ED15-04F8-4BB8-8FB4-85A9EF0999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78" t="11594" r="15555" b="15942"/>
            <a:stretch>
              <a:fillRect/>
            </a:stretch>
          </p:blipFill>
          <p:spPr bwMode="auto">
            <a:xfrm>
              <a:off x="4080" y="2400"/>
              <a:ext cx="1440" cy="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2017" name="Rectangle 2097">
              <a:extLst>
                <a:ext uri="{FF2B5EF4-FFF2-40B4-BE49-F238E27FC236}">
                  <a16:creationId xmlns:a16="http://schemas.microsoft.com/office/drawing/2014/main" id="{6A2493C4-DA12-43FD-813E-5152D1C2E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95"/>
              <a:ext cx="105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DE" sz="200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en-DE" sz="200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E(t)X100 </a:t>
              </a:r>
              <a:endParaRPr lang="en-US" altLang="en-DE" sz="20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  <p:sp>
        <p:nvSpPr>
          <p:cNvPr id="212027" name="AutoShape 2107">
            <a:extLst>
              <a:ext uri="{FF2B5EF4-FFF2-40B4-BE49-F238E27FC236}">
                <a16:creationId xmlns:a16="http://schemas.microsoft.com/office/drawing/2014/main" id="{16BFBE14-2C30-4035-8ABA-84E0B1E35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3657600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DE" sz="240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2028" name="Text Box 2108">
            <a:extLst>
              <a:ext uri="{FF2B5EF4-FFF2-40B4-BE49-F238E27FC236}">
                <a16:creationId xmlns:a16="http://schemas.microsoft.com/office/drawing/2014/main" id="{D9185A45-2F0F-4CA6-98E8-94B2371CB972}"/>
              </a:ext>
            </a:extLst>
          </p:cNvPr>
          <p:cNvSpPr txBox="1">
            <a:spLocks noChangeArrowheads="1"/>
          </p:cNvSpPr>
          <p:nvPr/>
        </p:nvSpPr>
        <p:spPr bwMode="auto">
          <a:xfrm rot="5794">
            <a:off x="5410200" y="4038600"/>
            <a:ext cx="21336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7797" tIns="13897" rIns="27797" bIns="13897">
            <a:spAutoFit/>
          </a:bodyPr>
          <a:lstStyle>
            <a:lvl1pPr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95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20738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algn="l" defTabSz="8207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820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DE" sz="2000" b="1">
                <a:solidFill>
                  <a:srgbClr val="FFFFFF"/>
                </a:solidFill>
                <a:latin typeface="Arial" panose="020B0604020202020204" pitchFamily="34" charset="0"/>
              </a:rPr>
              <a:t>Current (j=</a:t>
            </a:r>
            <a:r>
              <a:rPr lang="en-US" altLang="en-DE" sz="2000" b="1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E)</a:t>
            </a:r>
            <a:r>
              <a:rPr lang="en-US" altLang="en-DE" sz="2000" b="1">
                <a:solidFill>
                  <a:srgbClr val="FFFFFF"/>
                </a:solidFill>
                <a:latin typeface="Arial" panose="020B0604020202020204" pitchFamily="34" charset="0"/>
              </a:rPr>
              <a:t> radiates</a:t>
            </a:r>
          </a:p>
        </p:txBody>
      </p:sp>
      <p:grpSp>
        <p:nvGrpSpPr>
          <p:cNvPr id="212031" name="Group 2111">
            <a:extLst>
              <a:ext uri="{FF2B5EF4-FFF2-40B4-BE49-F238E27FC236}">
                <a16:creationId xmlns:a16="http://schemas.microsoft.com/office/drawing/2014/main" id="{CE3BCE95-9D56-410A-A523-DE11F6B22AFE}"/>
              </a:ext>
            </a:extLst>
          </p:cNvPr>
          <p:cNvGrpSpPr>
            <a:grpSpLocks/>
          </p:cNvGrpSpPr>
          <p:nvPr/>
        </p:nvGrpSpPr>
        <p:grpSpPr bwMode="auto">
          <a:xfrm>
            <a:off x="2353665" y="5257800"/>
            <a:ext cx="4407498" cy="1066800"/>
            <a:chOff x="826" y="3504"/>
            <a:chExt cx="2582" cy="528"/>
          </a:xfrm>
        </p:grpSpPr>
        <p:grpSp>
          <p:nvGrpSpPr>
            <p:cNvPr id="212026" name="Group 2106">
              <a:extLst>
                <a:ext uri="{FF2B5EF4-FFF2-40B4-BE49-F238E27FC236}">
                  <a16:creationId xmlns:a16="http://schemas.microsoft.com/office/drawing/2014/main" id="{0911264E-09F6-4F7A-9BB7-7C6A9C555D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6" y="3504"/>
              <a:ext cx="2582" cy="519"/>
              <a:chOff x="826" y="3807"/>
              <a:chExt cx="2582" cy="519"/>
            </a:xfrm>
          </p:grpSpPr>
          <p:graphicFrame>
            <p:nvGraphicFramePr>
              <p:cNvPr id="212020" name="Object 2100">
                <a:extLst>
                  <a:ext uri="{FF2B5EF4-FFF2-40B4-BE49-F238E27FC236}">
                    <a16:creationId xmlns:a16="http://schemas.microsoft.com/office/drawing/2014/main" id="{565BB8EE-5BC2-4BFC-95BD-06B47C61439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016" y="3807"/>
              <a:ext cx="1392" cy="51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1" name="Equation" r:id="rId5" imgW="965160" imgH="419040" progId="Equation.3">
                      <p:embed/>
                    </p:oleObj>
                  </mc:Choice>
                  <mc:Fallback>
                    <p:oleObj name="Equation" r:id="rId5" imgW="965160" imgH="419040" progId="Equation.3">
                      <p:embed/>
                      <p:pic>
                        <p:nvPicPr>
                          <p:cNvPr id="212020" name="Object 2100">
                            <a:extLst>
                              <a:ext uri="{FF2B5EF4-FFF2-40B4-BE49-F238E27FC236}">
                                <a16:creationId xmlns:a16="http://schemas.microsoft.com/office/drawing/2014/main" id="{565BB8EE-5BC2-4BFC-95BD-06B47C61439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16" y="3807"/>
                            <a:ext cx="1392" cy="51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2024" name="Text Box 2104">
                <a:extLst>
                  <a:ext uri="{FF2B5EF4-FFF2-40B4-BE49-F238E27FC236}">
                    <a16:creationId xmlns:a16="http://schemas.microsoft.com/office/drawing/2014/main" id="{707EB408-B5F9-4642-919B-979B15961F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6" y="3909"/>
                <a:ext cx="119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DE" sz="2400" b="1">
                    <a:solidFill>
                      <a:srgbClr val="FFFF00"/>
                    </a:solidFill>
                    <a:latin typeface="Arial" panose="020B0604020202020204" pitchFamily="34" charset="0"/>
                  </a:rPr>
                  <a:t>Conductivity</a:t>
                </a:r>
              </a:p>
            </p:txBody>
          </p:sp>
        </p:grpSp>
        <p:sp>
          <p:nvSpPr>
            <p:cNvPr id="212030" name="Rectangle 2110">
              <a:extLst>
                <a:ext uri="{FF2B5EF4-FFF2-40B4-BE49-F238E27FC236}">
                  <a16:creationId xmlns:a16="http://schemas.microsoft.com/office/drawing/2014/main" id="{E164F262-64F4-47B2-B3EF-E45A6519E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504"/>
              <a:ext cx="2544" cy="528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DE" sz="240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D986D4-5BEE-49B9-9923-4CCF5F8D1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E1A5-C562-4922-AEEC-5834101C9F05}" type="datetime4">
              <a:rPr lang="en-US" altLang="en-DE" smtClean="0"/>
              <a:t>March 19, 2021</a:t>
            </a:fld>
            <a:endParaRPr lang="en-US" alt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5BDC01-6316-4DA7-B34C-22528762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DE"/>
              <a:t>Sergej Schuwalow, DESY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18259-7F30-47A1-BAEA-86242401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69ED-DC87-4EE7-AAFA-991C850D60A9}" type="slidenum">
              <a:rPr lang="en-US" altLang="en-DE" smtClean="0"/>
              <a:pPr/>
              <a:t>7</a:t>
            </a:fld>
            <a:endParaRPr lang="en-US" altLang="en-DE"/>
          </a:p>
        </p:txBody>
      </p:sp>
    </p:spTree>
    <p:extLst>
      <p:ext uri="{BB962C8B-B14F-4D97-AF65-F5344CB8AC3E}">
        <p14:creationId xmlns:p14="http://schemas.microsoft.com/office/powerpoint/2010/main" val="427590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57FB5-79E3-4AFA-9B63-F840E2A06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55" y="742256"/>
            <a:ext cx="10515600" cy="117866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Electrical methods?</a:t>
            </a:r>
            <a:endParaRPr lang="en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C3542-9741-4754-8BA5-78128DF7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91603-5E0A-4BD0-9A33-81C28FE439AD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March 19, 2021</a:t>
            </a:fld>
            <a:endParaRPr kumimoji="0" lang="en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A5B9-A80D-46CE-B926-78F013426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Sergej Schuwalow, DESY</a:t>
            </a:r>
            <a:endParaRPr kumimoji="0" lang="en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791AE-8089-4895-912C-A0155DF0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3266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0F30E0-5D63-413E-B4B0-9CDF0D1F3359}" type="slidenum">
              <a:rPr kumimoji="0" lang="en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29827B-F9E6-4775-8B28-0BE36368C360}"/>
              </a:ext>
            </a:extLst>
          </p:cNvPr>
          <p:cNvSpPr/>
          <p:nvPr/>
        </p:nvSpPr>
        <p:spPr>
          <a:xfrm>
            <a:off x="3681351" y="3966358"/>
            <a:ext cx="5153891" cy="2137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4731E3-F18B-4F12-82C9-8328FE761AFF}"/>
              </a:ext>
            </a:extLst>
          </p:cNvPr>
          <p:cNvSpPr/>
          <p:nvPr/>
        </p:nvSpPr>
        <p:spPr>
          <a:xfrm>
            <a:off x="3039762" y="4180114"/>
            <a:ext cx="6450227" cy="79965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3925E-C230-4421-911F-8688F9C621CB}"/>
              </a:ext>
            </a:extLst>
          </p:cNvPr>
          <p:cNvSpPr/>
          <p:nvPr/>
        </p:nvSpPr>
        <p:spPr>
          <a:xfrm>
            <a:off x="4020693" y="3529941"/>
            <a:ext cx="4475205" cy="420130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phic 11" descr="Radioactive sign">
            <a:extLst>
              <a:ext uri="{FF2B5EF4-FFF2-40B4-BE49-F238E27FC236}">
                <a16:creationId xmlns:a16="http://schemas.microsoft.com/office/drawing/2014/main" id="{767C3B30-06A0-46E5-B578-0AC744476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7675" y="1893634"/>
            <a:ext cx="914400" cy="914400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BD427E7C-609A-4BC0-8BD0-D4334E3718BF}"/>
              </a:ext>
            </a:extLst>
          </p:cNvPr>
          <p:cNvGrpSpPr/>
          <p:nvPr/>
        </p:nvGrpSpPr>
        <p:grpSpPr>
          <a:xfrm>
            <a:off x="5955956" y="2853913"/>
            <a:ext cx="617838" cy="536915"/>
            <a:chOff x="7648832" y="2148619"/>
            <a:chExt cx="617838" cy="536915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80DC813-7101-497E-BE1E-D97859904E7C}"/>
                </a:ext>
              </a:extLst>
            </p:cNvPr>
            <p:cNvCxnSpPr>
              <a:cxnSpLocks/>
            </p:cNvCxnSpPr>
            <p:nvPr/>
          </p:nvCxnSpPr>
          <p:spPr>
            <a:xfrm>
              <a:off x="7962031" y="2148619"/>
              <a:ext cx="304639" cy="52926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7D97934-1A54-43C0-B272-E8579566FF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48832" y="2148619"/>
              <a:ext cx="313199" cy="5369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8D954C0-A677-4BF2-960A-9E884995311F}"/>
                </a:ext>
              </a:extLst>
            </p:cNvPr>
            <p:cNvCxnSpPr>
              <a:cxnSpLocks/>
            </p:cNvCxnSpPr>
            <p:nvPr/>
          </p:nvCxnSpPr>
          <p:spPr>
            <a:xfrm>
              <a:off x="7962031" y="2165916"/>
              <a:ext cx="0" cy="5196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F0DC37A-5A2C-4383-9995-EC90DFBC8768}"/>
              </a:ext>
            </a:extLst>
          </p:cNvPr>
          <p:cNvSpPr txBox="1"/>
          <p:nvPr/>
        </p:nvSpPr>
        <p:spPr>
          <a:xfrm>
            <a:off x="6953356" y="2964868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Electrode with holes</a:t>
            </a:r>
            <a:endParaRPr kumimoji="0" lang="en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11CBFF7-02CB-40F2-BFC4-99046B92DE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049" y="3651833"/>
            <a:ext cx="1371600" cy="143256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C6600A-D005-49E6-A971-D83105C107D3}"/>
              </a:ext>
            </a:extLst>
          </p:cNvPr>
          <p:cNvCxnSpPr>
            <a:cxnSpLocks/>
          </p:cNvCxnSpPr>
          <p:nvPr/>
        </p:nvCxnSpPr>
        <p:spPr>
          <a:xfrm>
            <a:off x="8543266" y="3626444"/>
            <a:ext cx="215511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947FDA-EAF0-4BA1-9017-1ACC9538517C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9489989" y="4579944"/>
            <a:ext cx="7640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5B001DA-B456-49B1-9EC0-A48EDFAD7DC8}"/>
              </a:ext>
            </a:extLst>
          </p:cNvPr>
          <p:cNvCxnSpPr>
            <a:cxnSpLocks/>
          </p:cNvCxnSpPr>
          <p:nvPr/>
        </p:nvCxnSpPr>
        <p:spPr>
          <a:xfrm flipV="1">
            <a:off x="10698383" y="2660073"/>
            <a:ext cx="0" cy="972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73AC555-8016-45D2-B424-8A0C33D36162}"/>
              </a:ext>
            </a:extLst>
          </p:cNvPr>
          <p:cNvSpPr txBox="1"/>
          <p:nvPr/>
        </p:nvSpPr>
        <p:spPr>
          <a:xfrm>
            <a:off x="10320715" y="2188908"/>
            <a:ext cx="755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HV</a:t>
            </a:r>
            <a:endParaRPr kumimoji="0" lang="en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A393C6-260F-406B-AF71-3170A8219F64}"/>
              </a:ext>
            </a:extLst>
          </p:cNvPr>
          <p:cNvSpPr txBox="1"/>
          <p:nvPr/>
        </p:nvSpPr>
        <p:spPr>
          <a:xfrm>
            <a:off x="2015365" y="2853913"/>
            <a:ext cx="16257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Sapphire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sample</a:t>
            </a:r>
            <a:endParaRPr kumimoji="0" lang="en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D4E51B5-8530-4ECB-B9F6-5F136521DA8D}"/>
              </a:ext>
            </a:extLst>
          </p:cNvPr>
          <p:cNvCxnSpPr/>
          <p:nvPr/>
        </p:nvCxnSpPr>
        <p:spPr>
          <a:xfrm>
            <a:off x="3462242" y="3597560"/>
            <a:ext cx="313706" cy="33991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58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Widescreen</PresentationFormat>
  <Paragraphs>90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Math3</vt:lpstr>
      <vt:lpstr>Symbol</vt:lpstr>
      <vt:lpstr>Times New Roman</vt:lpstr>
      <vt:lpstr>Office Theme</vt:lpstr>
      <vt:lpstr>Default Design</vt:lpstr>
      <vt:lpstr>Equation</vt:lpstr>
      <vt:lpstr>PowerPoint Presentation</vt:lpstr>
      <vt:lpstr>Electrical methods?</vt:lpstr>
      <vt:lpstr>PowerPoint Presentation</vt:lpstr>
      <vt:lpstr>PowerPoint Presentation</vt:lpstr>
      <vt:lpstr>PowerPoint Presentation</vt:lpstr>
      <vt:lpstr>Experimental Setup</vt:lpstr>
      <vt:lpstr>PowerPoint Presentation</vt:lpstr>
      <vt:lpstr>Electrical methods?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Schuwalow, Sergej</dc:creator>
  <cp:lastModifiedBy>Schuwalow, Sergej</cp:lastModifiedBy>
  <cp:revision>20</cp:revision>
  <dcterms:created xsi:type="dcterms:W3CDTF">2021-02-24T14:26:31Z</dcterms:created>
  <dcterms:modified xsi:type="dcterms:W3CDTF">2021-03-19T12:34:30Z</dcterms:modified>
</cp:coreProperties>
</file>