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handoutMasterIdLst>
    <p:handoutMasterId r:id="rId20"/>
  </p:handout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70" r:id="rId16"/>
    <p:sldId id="271" r:id="rId17"/>
    <p:sldId id="269" r:id="rId18"/>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768B7FB-F8FA-9A47-8D14-BB63D765AE90}" styleName="">
    <a:wholeTbl>
      <a:tcStyle>
        <a:tcBdr/>
      </a:tcStyle>
    </a:wholeTbl>
    <a:band1H>
      <a:tcStyle>
        <a:tcBdr/>
      </a:tcStyle>
    </a:band1H>
    <a:band1V>
      <a:tcStyle>
        <a:tcBdr/>
      </a:tcStyle>
    </a:band1V>
    <a:lastCol>
      <a:tcStyle>
        <a:tcBdr/>
      </a:tcStyle>
    </a:lastCol>
    <a:firstCol>
      <a:tcStyle>
        <a:tcBdr/>
      </a:tcStyle>
    </a:firstCol>
    <a:lastRow>
      <a:tcStyle>
        <a:tcBdr/>
      </a:tcStyle>
    </a:lastRow>
    <a:firstRow>
      <a:tcStyle>
        <a:tcBdr/>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80693"/>
  </p:normalViewPr>
  <p:slideViewPr>
    <p:cSldViewPr snapToGrid="0" snapToObjects="1">
      <p:cViewPr varScale="1">
        <p:scale>
          <a:sx n="173" d="100"/>
          <a:sy n="173" d="100"/>
        </p:scale>
        <p:origin x="1032" y="184"/>
      </p:cViewPr>
      <p:guideLst/>
    </p:cSldViewPr>
  </p:slideViewPr>
  <p:notesTextViewPr>
    <p:cViewPr>
      <p:scale>
        <a:sx n="1" d="1"/>
        <a:sy n="1" d="1"/>
      </p:scale>
      <p:origin x="0" y="0"/>
    </p:cViewPr>
  </p:notesTextViewPr>
  <p:notesViewPr>
    <p:cSldViewPr snapToGrid="0" snapToObjects="1">
      <p:cViewPr varScale="1">
        <p:scale>
          <a:sx n="122" d="100"/>
          <a:sy n="122" d="100"/>
        </p:scale>
        <p:origin x="38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B2E01-82BF-1A46-BEAB-305F26F484CD}"/>
              </a:ext>
            </a:extLst>
          </p:cNvPr>
          <p:cNvSpPr txBox="1">
            <a:spLocks noGrp="1"/>
          </p:cNvSpPr>
          <p:nvPr>
            <p:ph type="hdr" sz="quarter"/>
          </p:nvPr>
        </p:nvSpPr>
        <p:spPr>
          <a:xfrm>
            <a:off x="0" y="0"/>
            <a:ext cx="3372840" cy="502560"/>
          </a:xfrm>
          <a:prstGeom prst="rect">
            <a:avLst/>
          </a:prstGeom>
          <a:noFill/>
          <a:ln>
            <a:noFill/>
          </a:ln>
        </p:spPr>
        <p:txBody>
          <a:bodyPr vert="horz" wrap="none" lIns="90000" tIns="45000" rIns="90000" bIns="4500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dirty="0">
              <a:ln>
                <a:noFill/>
              </a:ln>
              <a:latin typeface="Arial" pitchFamily="18"/>
              <a:ea typeface="Arial" pitchFamily="2"/>
              <a:cs typeface="Arial" pitchFamily="2"/>
            </a:endParaRPr>
          </a:p>
        </p:txBody>
      </p:sp>
      <p:sp>
        <p:nvSpPr>
          <p:cNvPr id="3" name="Date Placeholder 2">
            <a:extLst>
              <a:ext uri="{FF2B5EF4-FFF2-40B4-BE49-F238E27FC236}">
                <a16:creationId xmlns:a16="http://schemas.microsoft.com/office/drawing/2014/main" id="{78472D86-DA93-7146-9CAE-746F367F56CF}"/>
              </a:ext>
            </a:extLst>
          </p:cNvPr>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dirty="0">
              <a:ln>
                <a:noFill/>
              </a:ln>
              <a:latin typeface="Arial" pitchFamily="18"/>
              <a:ea typeface="Arial" pitchFamily="2"/>
              <a:cs typeface="Arial" pitchFamily="2"/>
            </a:endParaRPr>
          </a:p>
        </p:txBody>
      </p:sp>
      <p:sp>
        <p:nvSpPr>
          <p:cNvPr id="4" name="Footer Placeholder 3">
            <a:extLst>
              <a:ext uri="{FF2B5EF4-FFF2-40B4-BE49-F238E27FC236}">
                <a16:creationId xmlns:a16="http://schemas.microsoft.com/office/drawing/2014/main" id="{327D8428-9259-AB49-8429-4D2C106233C0}"/>
              </a:ext>
            </a:extLst>
          </p:cNvPr>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dirty="0">
              <a:ln>
                <a:noFill/>
              </a:ln>
              <a:latin typeface="Arial" pitchFamily="18"/>
              <a:ea typeface="Arial" pitchFamily="2"/>
              <a:cs typeface="Arial" pitchFamily="2"/>
            </a:endParaRPr>
          </a:p>
        </p:txBody>
      </p:sp>
      <p:sp>
        <p:nvSpPr>
          <p:cNvPr id="5" name="Slide Number Placeholder 4">
            <a:extLst>
              <a:ext uri="{FF2B5EF4-FFF2-40B4-BE49-F238E27FC236}">
                <a16:creationId xmlns:a16="http://schemas.microsoft.com/office/drawing/2014/main" id="{8F63C94D-473E-CA4B-B24A-378656FC0CD2}"/>
              </a:ext>
            </a:extLst>
          </p:cNvPr>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compatLnSpc="0">
            <a:noAutofit/>
          </a:bodyPr>
          <a:lstStyle/>
          <a:p>
            <a:pPr marL="0" marR="0" lvl="0" indent="0" algn="r" rtl="0" hangingPunct="0">
              <a:lnSpc>
                <a:spcPct val="100000"/>
              </a:lnSpc>
              <a:spcBef>
                <a:spcPts val="0"/>
              </a:spcBef>
              <a:spcAft>
                <a:spcPts val="0"/>
              </a:spcAft>
              <a:buNone/>
              <a:tabLst/>
              <a:defRPr sz="1400"/>
            </a:pPr>
            <a:fld id="{D2BA33A1-BA62-7947-8340-8154A4BBE1E6}" type="slidenum">
              <a:rPr/>
              <a:t>‹#›</a:t>
            </a:fld>
            <a:endParaRPr lang="en-US" sz="1400" b="0" i="0" u="none" strike="noStrike" kern="1200" dirty="0">
              <a:ln>
                <a:noFill/>
              </a:ln>
              <a:latin typeface="Arial" pitchFamily="18"/>
              <a:ea typeface="Arial" pitchFamily="2"/>
              <a:cs typeface="Arial" pitchFamily="2"/>
            </a:endParaRPr>
          </a:p>
        </p:txBody>
      </p:sp>
    </p:spTree>
    <p:extLst>
      <p:ext uri="{BB962C8B-B14F-4D97-AF65-F5344CB8AC3E}">
        <p14:creationId xmlns:p14="http://schemas.microsoft.com/office/powerpoint/2010/main" val="96121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ECC6A-BE12-5843-9A84-65F0CBB7E811}"/>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6DCAA4EF-E4AD-6943-8DB6-F2CDCFCC7C9D}"/>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1FAC0D58-BFC2-AE41-98B1-2B393729FF9D}"/>
              </a:ext>
            </a:extLst>
          </p:cNvPr>
          <p:cNvSpPr txBox="1">
            <a:spLocks noGrp="1"/>
          </p:cNvSpPr>
          <p:nvPr>
            <p:ph type="hdr" sz="quarter"/>
          </p:nvPr>
        </p:nvSpPr>
        <p:spPr>
          <a:xfrm>
            <a:off x="0" y="0"/>
            <a:ext cx="3372840" cy="502560"/>
          </a:xfrm>
          <a:prstGeom prst="rect">
            <a:avLst/>
          </a:prstGeom>
          <a:noFill/>
          <a:ln>
            <a:noFill/>
          </a:ln>
        </p:spPr>
        <p:txBody>
          <a:bodyPr vert="horz" lIns="0" tIns="0" rIns="0" bIns="0">
            <a:noAutofit/>
          </a:bodyPr>
          <a:lstStyle>
            <a:lvl1pPr lvl="0" rtl="0" hangingPunct="0">
              <a:buNone/>
              <a:tabLst/>
              <a:defRPr lang="en-US" sz="1400" kern="1200">
                <a:latin typeface="Times New Roman" pitchFamily="18"/>
                <a:ea typeface="Arial" pitchFamily="2"/>
                <a:cs typeface="Arial" pitchFamily="2"/>
              </a:defRPr>
            </a:lvl1pPr>
          </a:lstStyle>
          <a:p>
            <a:pPr lvl="0"/>
            <a:endParaRPr lang="en-US" dirty="0"/>
          </a:p>
        </p:txBody>
      </p:sp>
      <p:sp>
        <p:nvSpPr>
          <p:cNvPr id="5" name="Date Placeholder 4">
            <a:extLst>
              <a:ext uri="{FF2B5EF4-FFF2-40B4-BE49-F238E27FC236}">
                <a16:creationId xmlns:a16="http://schemas.microsoft.com/office/drawing/2014/main" id="{63540591-4DE5-6C4E-9C83-275A28B95046}"/>
              </a:ext>
            </a:extLst>
          </p:cNvPr>
          <p:cNvSpPr txBox="1">
            <a:spLocks noGrp="1"/>
          </p:cNvSpPr>
          <p:nvPr>
            <p:ph type="dt" idx="1"/>
          </p:nvPr>
        </p:nvSpPr>
        <p:spPr>
          <a:xfrm>
            <a:off x="4399200" y="0"/>
            <a:ext cx="3372840" cy="502560"/>
          </a:xfrm>
          <a:prstGeom prst="rect">
            <a:avLst/>
          </a:prstGeom>
          <a:noFill/>
          <a:ln>
            <a:noFill/>
          </a:ln>
        </p:spPr>
        <p:txBody>
          <a:bodyPr vert="horz" lIns="0" tIns="0" rIns="0" bIns="0">
            <a:noAutofit/>
          </a:bodyPr>
          <a:lstStyle>
            <a:lvl1pPr lvl="0" algn="r" rtl="0" hangingPunct="0">
              <a:buNone/>
              <a:tabLst/>
              <a:defRPr lang="en-US" sz="1400" kern="1200">
                <a:latin typeface="Times New Roman" pitchFamily="18"/>
                <a:ea typeface="Arial" pitchFamily="2"/>
                <a:cs typeface="Arial" pitchFamily="2"/>
              </a:defRPr>
            </a:lvl1pPr>
          </a:lstStyle>
          <a:p>
            <a:pPr lvl="0"/>
            <a:endParaRPr lang="en-US" dirty="0"/>
          </a:p>
        </p:txBody>
      </p:sp>
      <p:sp>
        <p:nvSpPr>
          <p:cNvPr id="6" name="Footer Placeholder 5">
            <a:extLst>
              <a:ext uri="{FF2B5EF4-FFF2-40B4-BE49-F238E27FC236}">
                <a16:creationId xmlns:a16="http://schemas.microsoft.com/office/drawing/2014/main" id="{37CADD04-96C3-304E-B540-3A466F9056A6}"/>
              </a:ext>
            </a:extLst>
          </p:cNvPr>
          <p:cNvSpPr txBox="1">
            <a:spLocks noGrp="1"/>
          </p:cNvSpPr>
          <p:nvPr>
            <p:ph type="ftr" sz="quarter" idx="4"/>
          </p:nvPr>
        </p:nvSpPr>
        <p:spPr>
          <a:xfrm>
            <a:off x="0" y="9555480"/>
            <a:ext cx="3372840" cy="502560"/>
          </a:xfrm>
          <a:prstGeom prst="rect">
            <a:avLst/>
          </a:prstGeom>
          <a:noFill/>
          <a:ln>
            <a:noFill/>
          </a:ln>
        </p:spPr>
        <p:txBody>
          <a:bodyPr vert="horz" lIns="0" tIns="0" rIns="0" bIns="0" anchor="b">
            <a:noAutofit/>
          </a:bodyPr>
          <a:lstStyle>
            <a:lvl1pPr lvl="0" rtl="0" hangingPunct="0">
              <a:buNone/>
              <a:tabLst/>
              <a:defRPr lang="en-US" sz="1400" kern="1200">
                <a:latin typeface="Times New Roman" pitchFamily="18"/>
                <a:ea typeface="Arial" pitchFamily="2"/>
                <a:cs typeface="Arial" pitchFamily="2"/>
              </a:defRPr>
            </a:lvl1pPr>
          </a:lstStyle>
          <a:p>
            <a:pPr lvl="0"/>
            <a:endParaRPr lang="en-US" dirty="0"/>
          </a:p>
        </p:txBody>
      </p:sp>
      <p:sp>
        <p:nvSpPr>
          <p:cNvPr id="7" name="Slide Number Placeholder 6">
            <a:extLst>
              <a:ext uri="{FF2B5EF4-FFF2-40B4-BE49-F238E27FC236}">
                <a16:creationId xmlns:a16="http://schemas.microsoft.com/office/drawing/2014/main" id="{0719D2BC-0681-E047-A164-D1A70F787021}"/>
              </a:ext>
            </a:extLst>
          </p:cNvPr>
          <p:cNvSpPr txBox="1">
            <a:spLocks noGrp="1"/>
          </p:cNvSpPr>
          <p:nvPr>
            <p:ph type="sldNum" sz="quarter" idx="5"/>
          </p:nvPr>
        </p:nvSpPr>
        <p:spPr>
          <a:xfrm>
            <a:off x="4399200" y="9555480"/>
            <a:ext cx="3372840" cy="502560"/>
          </a:xfrm>
          <a:prstGeom prst="rect">
            <a:avLst/>
          </a:prstGeom>
          <a:noFill/>
          <a:ln>
            <a:noFill/>
          </a:ln>
        </p:spPr>
        <p:txBody>
          <a:bodyPr vert="horz" lIns="0" tIns="0" rIns="0" bIns="0" anchor="b">
            <a:noAutofit/>
          </a:bodyPr>
          <a:lstStyle>
            <a:lvl1pPr lvl="0" algn="r" rtl="0" hangingPunct="0">
              <a:buNone/>
              <a:tabLst/>
              <a:defRPr lang="en-US" sz="1400" kern="1200">
                <a:latin typeface="Times New Roman" pitchFamily="18"/>
                <a:ea typeface="Arial" pitchFamily="2"/>
                <a:cs typeface="Arial" pitchFamily="2"/>
              </a:defRPr>
            </a:lvl1pPr>
          </a:lstStyle>
          <a:p>
            <a:pPr lvl="0"/>
            <a:fld id="{70AC7191-74FF-8247-BFBB-422820D8977C}" type="slidenum">
              <a:rPr/>
              <a:t>‹#›</a:t>
            </a:fld>
            <a:endParaRPr lang="en-US" dirty="0"/>
          </a:p>
        </p:txBody>
      </p:sp>
    </p:spTree>
    <p:extLst>
      <p:ext uri="{BB962C8B-B14F-4D97-AF65-F5344CB8AC3E}">
        <p14:creationId xmlns:p14="http://schemas.microsoft.com/office/powerpoint/2010/main" val="4134577987"/>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Arial" pitchFamily="18"/>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E5EA5E1-05D5-CB45-B366-AE33A99AEEC1}"/>
              </a:ext>
            </a:extLst>
          </p:cNvPr>
          <p:cNvSpPr txBox="1">
            <a:spLocks noGrp="1"/>
          </p:cNvSpPr>
          <p:nvPr>
            <p:ph type="sldNum" sz="quarter" idx="5"/>
          </p:nvPr>
        </p:nvSpPr>
        <p:spPr>
          <a:ln/>
        </p:spPr>
        <p:txBody>
          <a:bodyPr vert="horz" lIns="0" tIns="0" rIns="0" bIns="0" anchor="b">
            <a:noAutofit/>
          </a:bodyPr>
          <a:lstStyle/>
          <a:p>
            <a:pPr lvl="0"/>
            <a:fld id="{D57BFD48-C0CC-1548-903A-228B823AC2BD}" type="slidenum">
              <a:rPr/>
              <a:t>1</a:t>
            </a:fld>
            <a:endParaRPr lang="en-US" dirty="0"/>
          </a:p>
        </p:txBody>
      </p:sp>
      <p:sp>
        <p:nvSpPr>
          <p:cNvPr id="2" name="Slide Image Placeholder 1">
            <a:extLst>
              <a:ext uri="{FF2B5EF4-FFF2-40B4-BE49-F238E27FC236}">
                <a16:creationId xmlns:a16="http://schemas.microsoft.com/office/drawing/2014/main" id="{11DA2C08-C906-3444-8854-5535F9526DAC}"/>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3914CEE5-1B33-2B40-9FF9-1EBAC85D0606}"/>
              </a:ext>
            </a:extLst>
          </p:cNvPr>
          <p:cNvSpPr txBox="1">
            <a:spLocks noGrp="1"/>
          </p:cNvSpPr>
          <p:nvPr>
            <p:ph type="body" sz="quarter" idx="1"/>
          </p:nvPr>
        </p:nvSpPr>
        <p:spPr>
          <a:xfrm>
            <a:off x="534988" y="5092026"/>
            <a:ext cx="6217560" cy="2154436"/>
          </a:xfrm>
        </p:spPr>
        <p:txBody>
          <a:bodyPr vert="horz">
            <a:spAutoFit/>
          </a:bodyPr>
          <a:lstStyle/>
          <a:p>
            <a:r>
              <a:rPr lang="en-US" dirty="0">
                <a:latin typeface="+mn-lt"/>
              </a:rPr>
              <a:t>Today I would like to present some work we have undertaken to enhance dCache's capacity to respond to Quality of Service (QoS) requirements.  This work is ongoing.  About 2/3 of the refactoring I will be presenting is already committed to the code base, but there is as yet no definite timeline for when the new capabilities will be available.  Soon.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10</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As a first step in the latter direction, we have prototyped this Provider using the current way of determining file status in Resilience:  by a combination of namespace attributes having to do with accessibility (Access Latency) and durability (Retention Policy), and storage unit attributes prescribing the number and distribution of permanent disk copies.</a:t>
            </a:r>
          </a:p>
        </p:txBody>
      </p:sp>
    </p:spTree>
    <p:extLst>
      <p:ext uri="{BB962C8B-B14F-4D97-AF65-F5344CB8AC3E}">
        <p14:creationId xmlns:p14="http://schemas.microsoft.com/office/powerpoint/2010/main" val="306181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11</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This results in the following mapping to four broad QoS classes: </a:t>
            </a:r>
          </a:p>
          <a:p>
            <a:pPr rtl="0"/>
            <a:endParaRPr lang="en-US" dirty="0"/>
          </a:p>
          <a:p>
            <a:pPr rtl="0"/>
            <a:r>
              <a:rPr lang="en-US" dirty="0"/>
              <a:t>+ volatile (temporary, scratch-like data)</a:t>
            </a:r>
          </a:p>
          <a:p>
            <a:pPr rtl="0"/>
            <a:r>
              <a:rPr lang="en-US" dirty="0"/>
              <a:t>+ tape (not guaranteed to be on disk)</a:t>
            </a:r>
          </a:p>
          <a:p>
            <a:pPr rtl="0"/>
            <a:r>
              <a:rPr lang="en-US" dirty="0"/>
              <a:t>+ disk (but not on tape)</a:t>
            </a:r>
          </a:p>
          <a:p>
            <a:pPr rtl="0"/>
            <a:r>
              <a:rPr lang="en-US" dirty="0"/>
              <a:t>+ disk + tape</a:t>
            </a:r>
          </a:p>
          <a:p>
            <a:pPr rtl="0"/>
            <a:endParaRPr lang="en-US" dirty="0"/>
          </a:p>
          <a:p>
            <a:pPr rtl="0"/>
            <a:r>
              <a:rPr lang="en-US" dirty="0"/>
              <a:t>Note that the 'disk' class covers </a:t>
            </a:r>
            <a:r>
              <a:rPr lang="en-US" dirty="0" err="1"/>
              <a:t>1:K</a:t>
            </a:r>
            <a:r>
              <a:rPr lang="en-US" dirty="0"/>
              <a:t> number of replicas.  I will return to this momentarily.</a:t>
            </a:r>
          </a:p>
        </p:txBody>
      </p:sp>
    </p:spTree>
    <p:extLst>
      <p:ext uri="{BB962C8B-B14F-4D97-AF65-F5344CB8AC3E}">
        <p14:creationId xmlns:p14="http://schemas.microsoft.com/office/powerpoint/2010/main" val="460691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12</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On the basis of these classes, we have made available a limited set of transitions between them which can be triggered via a RESTful API (implemented by the dCache Frontend and Bulk services).</a:t>
            </a:r>
          </a:p>
        </p:txBody>
      </p:sp>
    </p:spTree>
    <p:extLst>
      <p:ext uri="{BB962C8B-B14F-4D97-AF65-F5344CB8AC3E}">
        <p14:creationId xmlns:p14="http://schemas.microsoft.com/office/powerpoint/2010/main" val="325961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13</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Here you can see that the request transition triggers </a:t>
            </a:r>
          </a:p>
          <a:p>
            <a:pPr rtl="0"/>
            <a:r>
              <a:rPr lang="en-US" dirty="0"/>
              <a:t>+ a change in the file attributes in the namespace </a:t>
            </a:r>
          </a:p>
          <a:p>
            <a:pPr rtl="0"/>
            <a:r>
              <a:rPr lang="en-US" dirty="0"/>
              <a:t>+ along with the necessary copying, caching, flushing to the backend or restoring to disk.  </a:t>
            </a:r>
          </a:p>
          <a:p>
            <a:pPr rtl="0"/>
            <a:r>
              <a:rPr lang="en-US" dirty="0"/>
              <a:t>+The most useful of these transitions for most experiments I would imagine is the </a:t>
            </a:r>
            <a:r>
              <a:rPr lang="en-US" b="1" dirty="0"/>
              <a:t>tape =&gt; disk + tape</a:t>
            </a:r>
            <a:r>
              <a:rPr lang="en-US" dirty="0"/>
              <a:t> for files not currently on disk (third from bottom); that is, what is normally called bringonline, stage or pre-stage.</a:t>
            </a:r>
          </a:p>
          <a:p>
            <a:pPr rtl="0"/>
            <a:endParaRPr lang="en-US" dirty="0"/>
          </a:p>
          <a:p>
            <a:pPr rtl="0"/>
            <a:r>
              <a:rPr lang="en-US" dirty="0"/>
              <a:t>Note also in the case of a transition from tape to disk+tape, if the storage unit specifies more than one disk replica, these will be immediately produced along with the restore.  Similarly, going from disk+tape to tape will cache all disk replicas.</a:t>
            </a:r>
          </a:p>
          <a:p>
            <a:pPr rtl="0"/>
            <a:endParaRPr lang="en-US" dirty="0"/>
          </a:p>
        </p:txBody>
      </p:sp>
    </p:spTree>
    <p:extLst>
      <p:ext uri="{BB962C8B-B14F-4D97-AF65-F5344CB8AC3E}">
        <p14:creationId xmlns:p14="http://schemas.microsoft.com/office/powerpoint/2010/main" val="4278488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14</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This is the single file path modification available through the namespace resource.</a:t>
            </a:r>
          </a:p>
        </p:txBody>
      </p:sp>
    </p:spTree>
    <p:extLst>
      <p:ext uri="{BB962C8B-B14F-4D97-AF65-F5344CB8AC3E}">
        <p14:creationId xmlns:p14="http://schemas.microsoft.com/office/powerpoint/2010/main" val="109529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15</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This is the modification of QoS in bulk.  The bulk request takes a list of targets, plus arguments, in this case specifying the transition.</a:t>
            </a:r>
          </a:p>
          <a:p>
            <a:pPr rtl="0"/>
            <a:r>
              <a:rPr lang="en-US" dirty="0"/>
              <a:t>Note here I have given an example for how to stage an entire directory of files.</a:t>
            </a:r>
          </a:p>
        </p:txBody>
      </p:sp>
    </p:spTree>
    <p:extLst>
      <p:ext uri="{BB962C8B-B14F-4D97-AF65-F5344CB8AC3E}">
        <p14:creationId xmlns:p14="http://schemas.microsoft.com/office/powerpoint/2010/main" val="148702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16</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This prototype is, of course, limited.   Only the namespace attributes can be changed for individual files; their number of copies still depends on a global, static storage unit definition which can only be changed through system configuration.  Also, it does not support storage on multiple tertiary systems at the same time.  Finally, and most significantly, there is no way of expressing automated changes triggered according to a set of rules or conditions, possibly temporal.   </a:t>
            </a:r>
          </a:p>
          <a:p>
            <a:pPr rtl="0"/>
            <a:endParaRPr lang="en-US" b="1" dirty="0"/>
          </a:p>
          <a:p>
            <a:pPr rtl="0"/>
            <a:r>
              <a:rPr lang="en-US" b="1" dirty="0"/>
              <a:t>Adding these features will be the next steps in dCache QoS development.</a:t>
            </a:r>
          </a:p>
          <a:p>
            <a:pPr rtl="0"/>
            <a:endParaRPr lang="en-US" b="1" dirty="0"/>
          </a:p>
          <a:p>
            <a:pPr rtl="0"/>
            <a:r>
              <a:rPr lang="en-US" b="1" dirty="0"/>
              <a:t>QUESTIONS?</a:t>
            </a:r>
            <a:endParaRPr lang="en-US" dirty="0"/>
          </a:p>
        </p:txBody>
      </p:sp>
    </p:spTree>
    <p:extLst>
      <p:ext uri="{BB962C8B-B14F-4D97-AF65-F5344CB8AC3E}">
        <p14:creationId xmlns:p14="http://schemas.microsoft.com/office/powerpoint/2010/main" val="78756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2</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Some of you are undoubtedly familiar with the Resilience service.  Just to remind you:  this dCache subsystem is responsible for achieving data durability (preventing data loss) for disk-only deployments. Within a given installation, the pool groups and storage units requiring resilient management are specifically marked as such (in other words, Resilience rests on an explicit partitioning of the dCache configuration).  From the perspective of QoS, however, Resilience looks not only like a way to achieve data durability, but also data accessibility:  that is, keeping certain classes of data on disk for faster access.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3</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And in fact, much of the underlying concept and design of the Resilience service can be generalized </a:t>
            </a:r>
            <a:r>
              <a:rPr lang="en-US"/>
              <a:t>to include </a:t>
            </a:r>
            <a:r>
              <a:rPr lang="en-US" dirty="0"/>
              <a:t>other QoS transitions. Discussion about moving in this direction has been taking place for a while. The implementation of Resilience, however, prevented its easy extension to a broader QoS system. To achieve this, we needed to remove the partitioning of resilient from non-resilient data, and pry apart several of its layers into clearly distinguishable components or APIs, in order then to be able to place on top of this a rule engine for defining how sets of data or even individual files are to be treated. </a:t>
            </a:r>
          </a:p>
        </p:txBody>
      </p:sp>
    </p:spTree>
    <p:extLst>
      <p:ext uri="{BB962C8B-B14F-4D97-AF65-F5344CB8AC3E}">
        <p14:creationId xmlns:p14="http://schemas.microsoft.com/office/powerpoint/2010/main" val="392307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4</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The bird’s-eye-view at the top of this slide represents the main components of Resilience responsible (on the left) for processing individual files and (on the right) for checking the consistency of data on a pool-by-pool basis when changes of state occur (pools go offline or come back online).  All of this has been fairly tightly coupled (for reasons of optimization), but over the course of several years of experience running Resilience, we discovered a few issues whose remedy required breaking some of the original constraints, so that now it makes perfect sense to go ahead and separate out the main components into independent services.</a:t>
            </a:r>
          </a:p>
        </p:txBody>
      </p:sp>
    </p:spTree>
    <p:extLst>
      <p:ext uri="{BB962C8B-B14F-4D97-AF65-F5344CB8AC3E}">
        <p14:creationId xmlns:p14="http://schemas.microsoft.com/office/powerpoint/2010/main" val="427155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5</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Looking in a little more detail at the parts of Resilience and what they do.</a:t>
            </a:r>
          </a:p>
          <a:p>
            <a:pPr rtl="0"/>
            <a:r>
              <a:rPr lang="en-US" sz="1800" dirty="0"/>
              <a:t>As in the preceding diagram,</a:t>
            </a:r>
          </a:p>
          <a:p>
            <a:pPr rtl="0"/>
            <a:r>
              <a:rPr lang="en-US" sz="1800" dirty="0"/>
              <a:t>+ The left has to do with processing incoming updates from the namespace</a:t>
            </a:r>
          </a:p>
          <a:p>
            <a:pPr rtl="0"/>
            <a:r>
              <a:rPr lang="en-US" sz="1800" dirty="0"/>
              <a:t>+ The right has to do with handling changes in pool status and with maintaining system-wide consistency</a:t>
            </a:r>
          </a:p>
          <a:p>
            <a:pPr rtl="0"/>
            <a:r>
              <a:rPr lang="en-US" sz="1800" dirty="0"/>
              <a:t>+ The middle represents the internal maps for file and pool status.</a:t>
            </a:r>
          </a:p>
          <a:p>
            <a:pPr rtl="0"/>
            <a:r>
              <a:rPr lang="en-US" sz="1800" dirty="0"/>
              <a:t>Thus</a:t>
            </a:r>
          </a:p>
          <a:p>
            <a:pPr rtl="0"/>
            <a:r>
              <a:rPr lang="en-US" sz="1800" dirty="0"/>
              <a:t>1) these are the parts involved in determining the number of required replicas</a:t>
            </a:r>
          </a:p>
          <a:p>
            <a:pPr rtl="0"/>
            <a:r>
              <a:rPr lang="en-US" sz="1800" dirty="0"/>
              <a:t>2) these check the current status of the file</a:t>
            </a:r>
          </a:p>
          <a:p>
            <a:pPr rtl="0"/>
            <a:r>
              <a:rPr lang="en-US" sz="1800" dirty="0"/>
              <a:t>3) these are responsible for copying or caching</a:t>
            </a:r>
          </a:p>
          <a:p>
            <a:pPr rtl="0"/>
            <a:r>
              <a:rPr lang="en-US" sz="1800" dirty="0"/>
              <a:t>4) these for handling pool-wide scans</a:t>
            </a:r>
          </a:p>
        </p:txBody>
      </p:sp>
    </p:spTree>
    <p:extLst>
      <p:ext uri="{BB962C8B-B14F-4D97-AF65-F5344CB8AC3E}">
        <p14:creationId xmlns:p14="http://schemas.microsoft.com/office/powerpoint/2010/main" val="8652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6</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Here we see how the adaptation of those interconnected functions in Resilience was accomplished. After some disentangling, this resulted in the five independent components listed on the left, each named in terms of their clearly defined responsibilities.</a:t>
            </a:r>
          </a:p>
          <a:p>
            <a:pPr rtl="0"/>
            <a:endParaRPr lang="en-US" dirty="0"/>
          </a:p>
          <a:p>
            <a:pPr rtl="0"/>
            <a:r>
              <a:rPr lang="en-US" dirty="0"/>
              <a:t>+ receiving messages (not just new locations, but also QoS transitions)</a:t>
            </a:r>
          </a:p>
          <a:p>
            <a:pPr rtl="0"/>
            <a:r>
              <a:rPr lang="en-US" dirty="0"/>
              <a:t>+ providing requirements</a:t>
            </a:r>
          </a:p>
          <a:p>
            <a:pPr rtl="0"/>
            <a:r>
              <a:rPr lang="en-US" dirty="0"/>
              <a:t>+ verifying if the requirements are met</a:t>
            </a:r>
          </a:p>
          <a:p>
            <a:pPr rtl="0"/>
            <a:r>
              <a:rPr lang="en-US" dirty="0"/>
              <a:t>+ making adjustments if they are not</a:t>
            </a:r>
          </a:p>
          <a:p>
            <a:pPr rtl="0"/>
            <a:r>
              <a:rPr lang="en-US" dirty="0"/>
              <a:t>+ scanning the system to ensure consistency</a:t>
            </a:r>
          </a:p>
        </p:txBody>
      </p:sp>
    </p:spTree>
    <p:extLst>
      <p:ext uri="{BB962C8B-B14F-4D97-AF65-F5344CB8AC3E}">
        <p14:creationId xmlns:p14="http://schemas.microsoft.com/office/powerpoint/2010/main" val="402774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7</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The four major components in the center of this slide can now be deployed just like any other dCache service (in single domains, combined into one or more domains).  We also furnish a singleton service version where they are all directly plugged into each other (avoiding message passing).</a:t>
            </a:r>
          </a:p>
          <a:p>
            <a:pPr rtl="0"/>
            <a:r>
              <a:rPr lang="en-US" dirty="0"/>
              <a:t>The Engine comprises both the receiver and the provider, and acts as the entry point.</a:t>
            </a:r>
          </a:p>
          <a:p>
            <a:pPr rtl="0"/>
            <a:r>
              <a:rPr lang="en-US" dirty="0"/>
              <a:t>The Scanner and Engine both respond to external messages, from the namespace, RESTful API and Bulk service, and from PoolManager/PoolMonitor.</a:t>
            </a:r>
          </a:p>
          <a:p>
            <a:pPr rtl="0"/>
            <a:r>
              <a:rPr lang="en-US" dirty="0"/>
              <a:t>The Verifier is the internal "heart" of the QoS system.</a:t>
            </a:r>
          </a:p>
        </p:txBody>
      </p:sp>
    </p:spTree>
    <p:extLst>
      <p:ext uri="{BB962C8B-B14F-4D97-AF65-F5344CB8AC3E}">
        <p14:creationId xmlns:p14="http://schemas.microsoft.com/office/powerpoint/2010/main" val="58634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8</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pPr rtl="0"/>
            <a:r>
              <a:rPr lang="en-US" dirty="0"/>
              <a:t>This slide gives a more detailed look at the communication between these components and the rest of dCache for a given request or update.</a:t>
            </a:r>
          </a:p>
          <a:p>
            <a:pPr rtl="0"/>
            <a:endParaRPr lang="en-US" dirty="0"/>
          </a:p>
          <a:p>
            <a:pPr rtl="0"/>
            <a:r>
              <a:rPr lang="en-US" dirty="0"/>
              <a:t>When the message is received (1), requirements are gathered from the "Rule Engine" (2), and then relayed to the verifier (3), which reverifies, when the task begins to run, by contacting the provider and the pools (4), and on that basis determines what action, if any, is needed, sending off the request to the adjuster (5) which is responsible for copying, caching, staging or flushing (6); it reports back to the verifier (7), which iterates if there is more work to be done; if not, the operation is removed (8) and the engine notified, which then publishes on a topic (9).</a:t>
            </a:r>
          </a:p>
        </p:txBody>
      </p:sp>
    </p:spTree>
    <p:extLst>
      <p:ext uri="{BB962C8B-B14F-4D97-AF65-F5344CB8AC3E}">
        <p14:creationId xmlns:p14="http://schemas.microsoft.com/office/powerpoint/2010/main" val="361598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6F2993-E72F-9442-9823-E58415E3C068}"/>
              </a:ext>
            </a:extLst>
          </p:cNvPr>
          <p:cNvSpPr txBox="1">
            <a:spLocks noGrp="1"/>
          </p:cNvSpPr>
          <p:nvPr>
            <p:ph type="sldNum" sz="quarter" idx="5"/>
          </p:nvPr>
        </p:nvSpPr>
        <p:spPr>
          <a:ln/>
        </p:spPr>
        <p:txBody>
          <a:bodyPr vert="horz" lIns="0" tIns="0" rIns="0" bIns="0" anchor="b">
            <a:noAutofit/>
          </a:bodyPr>
          <a:lstStyle/>
          <a:p>
            <a:pPr lvl="0"/>
            <a:fld id="{FD2494EC-F8AB-5349-9BCF-06388D02887B}" type="slidenum">
              <a:rPr/>
              <a:t>9</a:t>
            </a:fld>
            <a:endParaRPr lang="en-US" dirty="0"/>
          </a:p>
        </p:txBody>
      </p:sp>
      <p:sp>
        <p:nvSpPr>
          <p:cNvPr id="2" name="Slide Image Placeholder 1">
            <a:extLst>
              <a:ext uri="{FF2B5EF4-FFF2-40B4-BE49-F238E27FC236}">
                <a16:creationId xmlns:a16="http://schemas.microsoft.com/office/drawing/2014/main" id="{9C2D40AD-7017-9242-BDE9-2B9760903CEE}"/>
              </a:ext>
            </a:extLst>
          </p:cNvPr>
          <p:cNvSpPr>
            <a:spLocks noGrp="1" noRot="1" noChangeAspect="1" noResize="1"/>
          </p:cNvSpPr>
          <p:nvPr>
            <p:ph type="sldImg"/>
          </p:nvPr>
        </p:nvSpPr>
        <p:spPr>
          <a:xfrm>
            <a:off x="534988" y="763588"/>
            <a:ext cx="6702425" cy="3771900"/>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id="{865C858B-173A-4249-BDA9-9DA947AC89FE}"/>
              </a:ext>
            </a:extLst>
          </p:cNvPr>
          <p:cNvSpPr txBox="1">
            <a:spLocks noGrp="1"/>
          </p:cNvSpPr>
          <p:nvPr>
            <p:ph type="body" sz="quarter" idx="1"/>
          </p:nvPr>
        </p:nvSpPr>
        <p:spPr/>
        <p:txBody>
          <a:bodyPr vert="horz"/>
          <a:lstStyle/>
          <a:p>
            <a:r>
              <a:rPr lang="en-US" dirty="0"/>
              <a:t>To summarize, the two most salient achievements of this refactoring are:  first, isolation of the parts of Resilience/QoS which delegate to other dCache components the heavy lifting such as copying, flushing, restoring, and caching of files (the Adjuster) –– this will become particularly important when Lea’s work on restore optimization gets fully integrated; and second, the accommodation of new ways to define and manage QoS requirements for individual files (that is, through the concrete implementation of the Provider or “Rule Engine”).</a:t>
            </a:r>
          </a:p>
          <a:p>
            <a:r>
              <a:rPr lang="en-US" dirty="0"/>
              <a:t> </a:t>
            </a:r>
          </a:p>
          <a:p>
            <a:pPr rtl="0"/>
            <a:endParaRPr lang="en-US" dirty="0"/>
          </a:p>
        </p:txBody>
      </p:sp>
    </p:spTree>
    <p:extLst>
      <p:ext uri="{BB962C8B-B14F-4D97-AF65-F5344CB8AC3E}">
        <p14:creationId xmlns:p14="http://schemas.microsoft.com/office/powerpoint/2010/main" val="92457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D43F-E130-434C-A44A-921F5CBD10E2}"/>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11A33A-9B09-1A42-A12A-CA29E57F8F3C}"/>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DA71896D-2F1E-C44F-BA1A-2889263B84E2}"/>
              </a:ext>
            </a:extLst>
          </p:cNvPr>
          <p:cNvSpPr>
            <a:spLocks noGrp="1"/>
          </p:cNvSpPr>
          <p:nvPr>
            <p:ph type="sldNum" sz="quarter" idx="10"/>
          </p:nvPr>
        </p:nvSpPr>
        <p:spPr/>
        <p:txBody>
          <a:bodyPr/>
          <a:lstStyle/>
          <a:p>
            <a:pPr lvl="0"/>
            <a:r>
              <a:rPr lang="en-US" dirty="0"/>
              <a:t> </a:t>
            </a:r>
            <a:fld id="{F5A76A8A-FE6C-2442-B4C1-CCC4C65124FD}" type="slidenum">
              <a:rPr/>
              <a:t>‹#›</a:t>
            </a:fld>
            <a:r>
              <a:rPr lang="en-US" dirty="0"/>
              <a:t>/</a:t>
            </a:r>
          </a:p>
        </p:txBody>
      </p:sp>
      <p:sp>
        <p:nvSpPr>
          <p:cNvPr id="5" name="Footer Placeholder 4">
            <a:extLst>
              <a:ext uri="{FF2B5EF4-FFF2-40B4-BE49-F238E27FC236}">
                <a16:creationId xmlns:a16="http://schemas.microsoft.com/office/drawing/2014/main" id="{328D17D0-5AD0-4542-BB8D-2A0C599F2F21}"/>
              </a:ext>
            </a:extLst>
          </p:cNvPr>
          <p:cNvSpPr>
            <a:spLocks noGrp="1"/>
          </p:cNvSpPr>
          <p:nvPr>
            <p:ph type="ftr" sz="quarter" idx="11"/>
          </p:nvPr>
        </p:nvSpPr>
        <p:spPr/>
        <p:txBody>
          <a:bodyPr/>
          <a:lstStyle/>
          <a:p>
            <a:pPr lvl="0"/>
            <a:endParaRPr lang="en-US" dirty="0"/>
          </a:p>
        </p:txBody>
      </p:sp>
      <p:sp>
        <p:nvSpPr>
          <p:cNvPr id="6" name="Date Placeholder 5">
            <a:extLst>
              <a:ext uri="{FF2B5EF4-FFF2-40B4-BE49-F238E27FC236}">
                <a16:creationId xmlns:a16="http://schemas.microsoft.com/office/drawing/2014/main" id="{75C2CD20-6F56-4444-A3CE-88251CBDBC47}"/>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402571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CCDD-FF0C-0C44-9B47-ABC6FECC64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12F3E3-78C6-D54A-8DB2-A5E1E61FC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675A5AB-7072-A24E-A320-86BB72CDA7C6}"/>
              </a:ext>
            </a:extLst>
          </p:cNvPr>
          <p:cNvSpPr>
            <a:spLocks noGrp="1"/>
          </p:cNvSpPr>
          <p:nvPr>
            <p:ph type="sldNum" sz="quarter" idx="10"/>
          </p:nvPr>
        </p:nvSpPr>
        <p:spPr/>
        <p:txBody>
          <a:bodyPr/>
          <a:lstStyle/>
          <a:p>
            <a:pPr lvl="0"/>
            <a:r>
              <a:rPr lang="en-US" dirty="0"/>
              <a:t> </a:t>
            </a:r>
            <a:fld id="{D5AF21D2-0957-7442-9673-61494E03B950}" type="slidenum">
              <a:rPr/>
              <a:t>‹#›</a:t>
            </a:fld>
            <a:r>
              <a:rPr lang="en-US" dirty="0"/>
              <a:t>/</a:t>
            </a:r>
          </a:p>
        </p:txBody>
      </p:sp>
      <p:sp>
        <p:nvSpPr>
          <p:cNvPr id="5" name="Footer Placeholder 4">
            <a:extLst>
              <a:ext uri="{FF2B5EF4-FFF2-40B4-BE49-F238E27FC236}">
                <a16:creationId xmlns:a16="http://schemas.microsoft.com/office/drawing/2014/main" id="{D94E8CE4-BF61-C846-91AD-53D6872928CC}"/>
              </a:ext>
            </a:extLst>
          </p:cNvPr>
          <p:cNvSpPr>
            <a:spLocks noGrp="1"/>
          </p:cNvSpPr>
          <p:nvPr>
            <p:ph type="ftr" sz="quarter" idx="11"/>
          </p:nvPr>
        </p:nvSpPr>
        <p:spPr/>
        <p:txBody>
          <a:bodyPr/>
          <a:lstStyle/>
          <a:p>
            <a:pPr lvl="0"/>
            <a:endParaRPr lang="en-US" dirty="0"/>
          </a:p>
        </p:txBody>
      </p:sp>
      <p:sp>
        <p:nvSpPr>
          <p:cNvPr id="6" name="Date Placeholder 5">
            <a:extLst>
              <a:ext uri="{FF2B5EF4-FFF2-40B4-BE49-F238E27FC236}">
                <a16:creationId xmlns:a16="http://schemas.microsoft.com/office/drawing/2014/main" id="{82166EA3-B0C7-A54B-80A0-947412B79811}"/>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26970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CDB4D-4769-D242-AF1A-9B861FC5344C}"/>
              </a:ext>
            </a:extLst>
          </p:cNvPr>
          <p:cNvSpPr>
            <a:spLocks noGrp="1"/>
          </p:cNvSpPr>
          <p:nvPr>
            <p:ph type="title" orient="vert"/>
          </p:nvPr>
        </p:nvSpPr>
        <p:spPr>
          <a:xfrm>
            <a:off x="7308850" y="66675"/>
            <a:ext cx="2266950" cy="5045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F707F2-EE7E-5945-9A21-C5F5ABA73788}"/>
              </a:ext>
            </a:extLst>
          </p:cNvPr>
          <p:cNvSpPr>
            <a:spLocks noGrp="1"/>
          </p:cNvSpPr>
          <p:nvPr>
            <p:ph type="body" orient="vert" idx="1"/>
          </p:nvPr>
        </p:nvSpPr>
        <p:spPr>
          <a:xfrm>
            <a:off x="503238" y="66675"/>
            <a:ext cx="6653212" cy="504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64F4EC4-FA78-C64D-B9EF-655C1867840B}"/>
              </a:ext>
            </a:extLst>
          </p:cNvPr>
          <p:cNvSpPr>
            <a:spLocks noGrp="1"/>
          </p:cNvSpPr>
          <p:nvPr>
            <p:ph type="sldNum" sz="quarter" idx="10"/>
          </p:nvPr>
        </p:nvSpPr>
        <p:spPr/>
        <p:txBody>
          <a:bodyPr/>
          <a:lstStyle/>
          <a:p>
            <a:pPr lvl="0"/>
            <a:r>
              <a:rPr lang="en-US" dirty="0"/>
              <a:t> </a:t>
            </a:r>
            <a:fld id="{92F67E49-D5A6-354E-BB54-14A595709E30}" type="slidenum">
              <a:rPr/>
              <a:t>‹#›</a:t>
            </a:fld>
            <a:r>
              <a:rPr lang="en-US" dirty="0"/>
              <a:t>/</a:t>
            </a:r>
          </a:p>
        </p:txBody>
      </p:sp>
      <p:sp>
        <p:nvSpPr>
          <p:cNvPr id="5" name="Footer Placeholder 4">
            <a:extLst>
              <a:ext uri="{FF2B5EF4-FFF2-40B4-BE49-F238E27FC236}">
                <a16:creationId xmlns:a16="http://schemas.microsoft.com/office/drawing/2014/main" id="{08FAB183-FA32-7148-83CC-290C123F7919}"/>
              </a:ext>
            </a:extLst>
          </p:cNvPr>
          <p:cNvSpPr>
            <a:spLocks noGrp="1"/>
          </p:cNvSpPr>
          <p:nvPr>
            <p:ph type="ftr" sz="quarter" idx="11"/>
          </p:nvPr>
        </p:nvSpPr>
        <p:spPr/>
        <p:txBody>
          <a:bodyPr/>
          <a:lstStyle/>
          <a:p>
            <a:pPr lvl="0"/>
            <a:endParaRPr lang="en-US" dirty="0"/>
          </a:p>
        </p:txBody>
      </p:sp>
      <p:sp>
        <p:nvSpPr>
          <p:cNvPr id="6" name="Date Placeholder 5">
            <a:extLst>
              <a:ext uri="{FF2B5EF4-FFF2-40B4-BE49-F238E27FC236}">
                <a16:creationId xmlns:a16="http://schemas.microsoft.com/office/drawing/2014/main" id="{3B7FEAC1-0E2C-5243-8612-DB7FEA735098}"/>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71915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BA8F-9F42-014B-9FFF-DD8229B059AE}"/>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096855-7C9B-F346-99D2-BA19B5294FC8}"/>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4769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8819-8CBC-B742-B278-9E746132E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1D2DA-42FC-7D4B-8700-3E6A5A9C1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9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AED5-96FC-E845-8B66-A3CDE045EB23}"/>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EA4B6-DF8E-3C43-9B1C-8961444C8BD7}"/>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682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A2CF-7A5D-6044-BCCF-14CE57E7A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51A62-8F51-C546-A93C-FAFC8F76B42E}"/>
              </a:ext>
            </a:extLst>
          </p:cNvPr>
          <p:cNvSpPr>
            <a:spLocks noGrp="1"/>
          </p:cNvSpPr>
          <p:nvPr>
            <p:ph sz="half" idx="1"/>
          </p:nvPr>
        </p:nvSpPr>
        <p:spPr>
          <a:xfrm>
            <a:off x="741363" y="2101850"/>
            <a:ext cx="4227512"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E1053-2DDF-8946-A6ED-93E44DBFA902}"/>
              </a:ext>
            </a:extLst>
          </p:cNvPr>
          <p:cNvSpPr>
            <a:spLocks noGrp="1"/>
          </p:cNvSpPr>
          <p:nvPr>
            <p:ph sz="half" idx="2"/>
          </p:nvPr>
        </p:nvSpPr>
        <p:spPr>
          <a:xfrm>
            <a:off x="5121275" y="2101850"/>
            <a:ext cx="422751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0559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3209-6150-A54E-9CFF-2F1D09B6A397}"/>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2069C-EB48-F84C-A3C1-F303B22CE508}"/>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8E4B1-2F0C-EF46-85C6-A38B64721247}"/>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FDF12D-8C7B-0E40-BFD4-12A0522A011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3B0E50-EC63-7B4B-8508-1331DAB41663}"/>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773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35B-0A62-4149-B527-A07B66A4D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314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27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B514-9690-764C-AC36-0783F03EA119}"/>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25FC0F-EE71-8B48-841B-09C1F23DB786}"/>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685F03-A25A-704B-8116-2F3DB0D661B4}"/>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37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6072-F72F-9E40-85A6-4FC9B35AB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DE74B-497C-C54C-918E-543DC170E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02DE159-9FE0-5141-84C3-D06D7F8190A2}"/>
              </a:ext>
            </a:extLst>
          </p:cNvPr>
          <p:cNvSpPr>
            <a:spLocks noGrp="1"/>
          </p:cNvSpPr>
          <p:nvPr>
            <p:ph type="sldNum" sz="quarter" idx="10"/>
          </p:nvPr>
        </p:nvSpPr>
        <p:spPr/>
        <p:txBody>
          <a:bodyPr/>
          <a:lstStyle/>
          <a:p>
            <a:pPr lvl="0"/>
            <a:r>
              <a:rPr lang="en-US" dirty="0"/>
              <a:t> </a:t>
            </a:r>
            <a:fld id="{C43E0ABD-3F3F-3C40-A6D8-4ED3EDF2841A}" type="slidenum">
              <a:rPr/>
              <a:t>‹#›</a:t>
            </a:fld>
            <a:r>
              <a:rPr lang="en-US" dirty="0"/>
              <a:t>/</a:t>
            </a:r>
          </a:p>
        </p:txBody>
      </p:sp>
      <p:sp>
        <p:nvSpPr>
          <p:cNvPr id="5" name="Footer Placeholder 4">
            <a:extLst>
              <a:ext uri="{FF2B5EF4-FFF2-40B4-BE49-F238E27FC236}">
                <a16:creationId xmlns:a16="http://schemas.microsoft.com/office/drawing/2014/main" id="{2B10E9FB-554C-B44D-9017-40E823716EF8}"/>
              </a:ext>
            </a:extLst>
          </p:cNvPr>
          <p:cNvSpPr>
            <a:spLocks noGrp="1"/>
          </p:cNvSpPr>
          <p:nvPr>
            <p:ph type="ftr" sz="quarter" idx="11"/>
          </p:nvPr>
        </p:nvSpPr>
        <p:spPr/>
        <p:txBody>
          <a:bodyPr/>
          <a:lstStyle/>
          <a:p>
            <a:pPr lvl="0"/>
            <a:endParaRPr lang="en-US" dirty="0"/>
          </a:p>
        </p:txBody>
      </p:sp>
      <p:sp>
        <p:nvSpPr>
          <p:cNvPr id="6" name="Date Placeholder 5">
            <a:extLst>
              <a:ext uri="{FF2B5EF4-FFF2-40B4-BE49-F238E27FC236}">
                <a16:creationId xmlns:a16="http://schemas.microsoft.com/office/drawing/2014/main" id="{61F4E067-F234-DF4B-95A4-D0CEC331167A}"/>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339562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8A8A-43A0-7D44-A2E4-76B4805175D9}"/>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36CDF-5B33-D240-9BCC-C7901C6EF399}"/>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8992F26-A4D1-9B46-8AF4-8C19B3BC8F54}"/>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19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4BA-B10E-8C4A-993F-9FBF380DB5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80686-7FDC-7F4F-AE00-73EE9966ED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903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54F1C8-3159-7046-9A20-0D20FE1B3F71}"/>
              </a:ext>
            </a:extLst>
          </p:cNvPr>
          <p:cNvSpPr>
            <a:spLocks noGrp="1"/>
          </p:cNvSpPr>
          <p:nvPr>
            <p:ph type="title" orient="vert"/>
          </p:nvPr>
        </p:nvSpPr>
        <p:spPr>
          <a:xfrm>
            <a:off x="7197725" y="627063"/>
            <a:ext cx="2151063" cy="62372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249C96-1AE6-464D-86E8-BAE11167B492}"/>
              </a:ext>
            </a:extLst>
          </p:cNvPr>
          <p:cNvSpPr>
            <a:spLocks noGrp="1"/>
          </p:cNvSpPr>
          <p:nvPr>
            <p:ph type="body" orient="vert" idx="1"/>
          </p:nvPr>
        </p:nvSpPr>
        <p:spPr>
          <a:xfrm>
            <a:off x="741363" y="627063"/>
            <a:ext cx="6303962" cy="62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78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5722-289F-A842-B065-D69789D058FD}"/>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7F2DAE-33ED-DF44-BF80-7239BCFA1CC0}"/>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0AFD1390-B36A-054A-8D5A-3F68B816192F}"/>
              </a:ext>
            </a:extLst>
          </p:cNvPr>
          <p:cNvSpPr>
            <a:spLocks noGrp="1"/>
          </p:cNvSpPr>
          <p:nvPr>
            <p:ph type="sldNum" sz="quarter" idx="10"/>
          </p:nvPr>
        </p:nvSpPr>
        <p:spPr/>
        <p:txBody>
          <a:bodyPr/>
          <a:lstStyle/>
          <a:p>
            <a:pPr lvl="0"/>
            <a:r>
              <a:rPr lang="en-US" dirty="0"/>
              <a:t> </a:t>
            </a:r>
            <a:fld id="{1E480C36-FA53-C847-8122-5161CA0F5F28}" type="slidenum">
              <a:rPr/>
              <a:t>‹#›</a:t>
            </a:fld>
            <a:r>
              <a:rPr lang="en-US" dirty="0"/>
              <a:t>/</a:t>
            </a:r>
          </a:p>
        </p:txBody>
      </p:sp>
      <p:sp>
        <p:nvSpPr>
          <p:cNvPr id="5" name="Footer Placeholder 4">
            <a:extLst>
              <a:ext uri="{FF2B5EF4-FFF2-40B4-BE49-F238E27FC236}">
                <a16:creationId xmlns:a16="http://schemas.microsoft.com/office/drawing/2014/main" id="{4F393A6E-A9C3-5045-B152-348364F9AB41}"/>
              </a:ext>
            </a:extLst>
          </p:cNvPr>
          <p:cNvSpPr>
            <a:spLocks noGrp="1"/>
          </p:cNvSpPr>
          <p:nvPr>
            <p:ph type="ftr" sz="quarter" idx="11"/>
          </p:nvPr>
        </p:nvSpPr>
        <p:spPr/>
        <p:txBody>
          <a:bodyPr/>
          <a:lstStyle/>
          <a:p>
            <a:pPr lvl="0"/>
            <a:endParaRPr lang="en-US" dirty="0"/>
          </a:p>
        </p:txBody>
      </p:sp>
      <p:sp>
        <p:nvSpPr>
          <p:cNvPr id="6" name="Date Placeholder 5">
            <a:extLst>
              <a:ext uri="{FF2B5EF4-FFF2-40B4-BE49-F238E27FC236}">
                <a16:creationId xmlns:a16="http://schemas.microsoft.com/office/drawing/2014/main" id="{69F646A2-776F-CA44-B88A-44DFB849FF97}"/>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83129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DFE4-E88D-1C4A-963E-39A9CD2AD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48520-B845-DD4E-BD9A-6306A4F822B3}"/>
              </a:ext>
            </a:extLst>
          </p:cNvPr>
          <p:cNvSpPr>
            <a:spLocks noGrp="1"/>
          </p:cNvSpPr>
          <p:nvPr>
            <p:ph sz="half" idx="1"/>
          </p:nvPr>
        </p:nvSpPr>
        <p:spPr>
          <a:xfrm>
            <a:off x="503238" y="1019175"/>
            <a:ext cx="4459287"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5F7A9-8F83-794B-9C68-0706515F13C3}"/>
              </a:ext>
            </a:extLst>
          </p:cNvPr>
          <p:cNvSpPr>
            <a:spLocks noGrp="1"/>
          </p:cNvSpPr>
          <p:nvPr>
            <p:ph sz="half" idx="2"/>
          </p:nvPr>
        </p:nvSpPr>
        <p:spPr>
          <a:xfrm>
            <a:off x="5114925" y="1019175"/>
            <a:ext cx="4460875"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9C195AB-8A05-0048-8867-130E96DDC77C}"/>
              </a:ext>
            </a:extLst>
          </p:cNvPr>
          <p:cNvSpPr>
            <a:spLocks noGrp="1"/>
          </p:cNvSpPr>
          <p:nvPr>
            <p:ph type="sldNum" sz="quarter" idx="10"/>
          </p:nvPr>
        </p:nvSpPr>
        <p:spPr/>
        <p:txBody>
          <a:bodyPr/>
          <a:lstStyle/>
          <a:p>
            <a:pPr lvl="0"/>
            <a:r>
              <a:rPr lang="en-US" dirty="0"/>
              <a:t> </a:t>
            </a:r>
            <a:fld id="{D0B7F2F0-C778-574C-BD5E-C8212C962D91}" type="slidenum">
              <a:rPr/>
              <a:t>‹#›</a:t>
            </a:fld>
            <a:r>
              <a:rPr lang="en-US" dirty="0"/>
              <a:t>/</a:t>
            </a:r>
          </a:p>
        </p:txBody>
      </p:sp>
      <p:sp>
        <p:nvSpPr>
          <p:cNvPr id="6" name="Footer Placeholder 5">
            <a:extLst>
              <a:ext uri="{FF2B5EF4-FFF2-40B4-BE49-F238E27FC236}">
                <a16:creationId xmlns:a16="http://schemas.microsoft.com/office/drawing/2014/main" id="{979C538A-DFD7-C84C-B01C-45877BDCD347}"/>
              </a:ext>
            </a:extLst>
          </p:cNvPr>
          <p:cNvSpPr>
            <a:spLocks noGrp="1"/>
          </p:cNvSpPr>
          <p:nvPr>
            <p:ph type="ftr" sz="quarter" idx="11"/>
          </p:nvPr>
        </p:nvSpPr>
        <p:spPr/>
        <p:txBody>
          <a:bodyPr/>
          <a:lstStyle/>
          <a:p>
            <a:pPr lvl="0"/>
            <a:endParaRPr lang="en-US" dirty="0"/>
          </a:p>
        </p:txBody>
      </p:sp>
      <p:sp>
        <p:nvSpPr>
          <p:cNvPr id="7" name="Date Placeholder 6">
            <a:extLst>
              <a:ext uri="{FF2B5EF4-FFF2-40B4-BE49-F238E27FC236}">
                <a16:creationId xmlns:a16="http://schemas.microsoft.com/office/drawing/2014/main" id="{E559C4B8-C455-7848-9F12-6277F9D97C43}"/>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396684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F0F3-8D9B-A542-BAFC-59E9C6EF93C0}"/>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75410-2816-3C40-93E2-2823273F74F2}"/>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B0A57-1872-5845-932B-3D349CC6EBAC}"/>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58F9E-3289-704A-B03A-CB05F7733F59}"/>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F1F0A-7236-CC4D-8A73-02B77D72EFA2}"/>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DE13E1C-A80A-B542-B196-728E527A3B34}"/>
              </a:ext>
            </a:extLst>
          </p:cNvPr>
          <p:cNvSpPr>
            <a:spLocks noGrp="1"/>
          </p:cNvSpPr>
          <p:nvPr>
            <p:ph type="sldNum" sz="quarter" idx="10"/>
          </p:nvPr>
        </p:nvSpPr>
        <p:spPr/>
        <p:txBody>
          <a:bodyPr/>
          <a:lstStyle/>
          <a:p>
            <a:pPr lvl="0"/>
            <a:r>
              <a:rPr lang="en-US" dirty="0"/>
              <a:t> </a:t>
            </a:r>
            <a:fld id="{90C8F8B9-7640-A748-A961-67B1744DB7D3}" type="slidenum">
              <a:rPr/>
              <a:t>‹#›</a:t>
            </a:fld>
            <a:r>
              <a:rPr lang="en-US" dirty="0"/>
              <a:t>/</a:t>
            </a:r>
          </a:p>
        </p:txBody>
      </p:sp>
      <p:sp>
        <p:nvSpPr>
          <p:cNvPr id="8" name="Footer Placeholder 7">
            <a:extLst>
              <a:ext uri="{FF2B5EF4-FFF2-40B4-BE49-F238E27FC236}">
                <a16:creationId xmlns:a16="http://schemas.microsoft.com/office/drawing/2014/main" id="{682A1787-578E-D942-8569-4445618A79D1}"/>
              </a:ext>
            </a:extLst>
          </p:cNvPr>
          <p:cNvSpPr>
            <a:spLocks noGrp="1"/>
          </p:cNvSpPr>
          <p:nvPr>
            <p:ph type="ftr" sz="quarter" idx="11"/>
          </p:nvPr>
        </p:nvSpPr>
        <p:spPr/>
        <p:txBody>
          <a:bodyPr/>
          <a:lstStyle/>
          <a:p>
            <a:pPr lvl="0"/>
            <a:endParaRPr lang="en-US" dirty="0"/>
          </a:p>
        </p:txBody>
      </p:sp>
      <p:sp>
        <p:nvSpPr>
          <p:cNvPr id="9" name="Date Placeholder 8">
            <a:extLst>
              <a:ext uri="{FF2B5EF4-FFF2-40B4-BE49-F238E27FC236}">
                <a16:creationId xmlns:a16="http://schemas.microsoft.com/office/drawing/2014/main" id="{30637349-0230-CA46-B391-8D78A6E31A15}"/>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114582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1C5B-C5BD-784E-9B89-03049735A63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A7D4218-962F-E242-A37F-8795DB9EA651}"/>
              </a:ext>
            </a:extLst>
          </p:cNvPr>
          <p:cNvSpPr>
            <a:spLocks noGrp="1"/>
          </p:cNvSpPr>
          <p:nvPr>
            <p:ph type="sldNum" sz="quarter" idx="10"/>
          </p:nvPr>
        </p:nvSpPr>
        <p:spPr/>
        <p:txBody>
          <a:bodyPr/>
          <a:lstStyle/>
          <a:p>
            <a:pPr lvl="0"/>
            <a:r>
              <a:rPr lang="en-US" dirty="0"/>
              <a:t> </a:t>
            </a:r>
            <a:fld id="{669B1BE1-7DF5-6640-873E-CE0408108347}" type="slidenum">
              <a:rPr/>
              <a:t>‹#›</a:t>
            </a:fld>
            <a:r>
              <a:rPr lang="en-US" dirty="0"/>
              <a:t>/</a:t>
            </a:r>
          </a:p>
        </p:txBody>
      </p:sp>
      <p:sp>
        <p:nvSpPr>
          <p:cNvPr id="4" name="Footer Placeholder 3">
            <a:extLst>
              <a:ext uri="{FF2B5EF4-FFF2-40B4-BE49-F238E27FC236}">
                <a16:creationId xmlns:a16="http://schemas.microsoft.com/office/drawing/2014/main" id="{E4F587E3-9F2F-3F4B-A3EA-5BDF07A202B0}"/>
              </a:ext>
            </a:extLst>
          </p:cNvPr>
          <p:cNvSpPr>
            <a:spLocks noGrp="1"/>
          </p:cNvSpPr>
          <p:nvPr>
            <p:ph type="ftr" sz="quarter" idx="11"/>
          </p:nvPr>
        </p:nvSpPr>
        <p:spPr/>
        <p:txBody>
          <a:bodyPr/>
          <a:lstStyle/>
          <a:p>
            <a:pPr lvl="0"/>
            <a:endParaRPr lang="en-US" dirty="0"/>
          </a:p>
        </p:txBody>
      </p:sp>
      <p:sp>
        <p:nvSpPr>
          <p:cNvPr id="5" name="Date Placeholder 4">
            <a:extLst>
              <a:ext uri="{FF2B5EF4-FFF2-40B4-BE49-F238E27FC236}">
                <a16:creationId xmlns:a16="http://schemas.microsoft.com/office/drawing/2014/main" id="{CC23AD05-4958-7947-9DB4-55EDD0890859}"/>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381242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19BB6-3528-6943-B01E-F4B34BF9370D}"/>
              </a:ext>
            </a:extLst>
          </p:cNvPr>
          <p:cNvSpPr>
            <a:spLocks noGrp="1"/>
          </p:cNvSpPr>
          <p:nvPr>
            <p:ph type="sldNum" sz="quarter" idx="10"/>
          </p:nvPr>
        </p:nvSpPr>
        <p:spPr/>
        <p:txBody>
          <a:bodyPr/>
          <a:lstStyle/>
          <a:p>
            <a:pPr lvl="0"/>
            <a:r>
              <a:rPr lang="en-US" dirty="0"/>
              <a:t> </a:t>
            </a:r>
            <a:fld id="{7FA54858-995B-C741-BA0A-DE77AA71B451}" type="slidenum">
              <a:rPr/>
              <a:t>‹#›</a:t>
            </a:fld>
            <a:r>
              <a:rPr lang="en-US" dirty="0"/>
              <a:t>/</a:t>
            </a:r>
          </a:p>
        </p:txBody>
      </p:sp>
      <p:sp>
        <p:nvSpPr>
          <p:cNvPr id="3" name="Footer Placeholder 2">
            <a:extLst>
              <a:ext uri="{FF2B5EF4-FFF2-40B4-BE49-F238E27FC236}">
                <a16:creationId xmlns:a16="http://schemas.microsoft.com/office/drawing/2014/main" id="{DF1EC074-65AF-5041-9A15-05CACBA309E9}"/>
              </a:ext>
            </a:extLst>
          </p:cNvPr>
          <p:cNvSpPr>
            <a:spLocks noGrp="1"/>
          </p:cNvSpPr>
          <p:nvPr>
            <p:ph type="ftr" sz="quarter" idx="11"/>
          </p:nvPr>
        </p:nvSpPr>
        <p:spPr/>
        <p:txBody>
          <a:bodyPr/>
          <a:lstStyle/>
          <a:p>
            <a:pPr lvl="0"/>
            <a:endParaRPr lang="en-US" dirty="0"/>
          </a:p>
        </p:txBody>
      </p:sp>
      <p:sp>
        <p:nvSpPr>
          <p:cNvPr id="4" name="Date Placeholder 3">
            <a:extLst>
              <a:ext uri="{FF2B5EF4-FFF2-40B4-BE49-F238E27FC236}">
                <a16:creationId xmlns:a16="http://schemas.microsoft.com/office/drawing/2014/main" id="{A8F8E0E1-C567-5D4B-9BCD-79211FEFCDA9}"/>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41029815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4ADB-1F73-F84E-AD7C-4BECB6F32E33}"/>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E80F37-360F-954E-93BE-38F7062BC593}"/>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64A74A-5DA5-2349-B9F1-255C9A5149B2}"/>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530A05A8-A8E7-4B41-984E-374CA7D0DC84}"/>
              </a:ext>
            </a:extLst>
          </p:cNvPr>
          <p:cNvSpPr>
            <a:spLocks noGrp="1"/>
          </p:cNvSpPr>
          <p:nvPr>
            <p:ph type="sldNum" sz="quarter" idx="10"/>
          </p:nvPr>
        </p:nvSpPr>
        <p:spPr/>
        <p:txBody>
          <a:bodyPr/>
          <a:lstStyle/>
          <a:p>
            <a:pPr lvl="0"/>
            <a:r>
              <a:rPr lang="en-US" dirty="0"/>
              <a:t> </a:t>
            </a:r>
            <a:fld id="{8DE5EA04-C7F2-9849-95AE-8EEDE400424D}" type="slidenum">
              <a:rPr/>
              <a:t>‹#›</a:t>
            </a:fld>
            <a:r>
              <a:rPr lang="en-US" dirty="0"/>
              <a:t>/</a:t>
            </a:r>
          </a:p>
        </p:txBody>
      </p:sp>
      <p:sp>
        <p:nvSpPr>
          <p:cNvPr id="6" name="Footer Placeholder 5">
            <a:extLst>
              <a:ext uri="{FF2B5EF4-FFF2-40B4-BE49-F238E27FC236}">
                <a16:creationId xmlns:a16="http://schemas.microsoft.com/office/drawing/2014/main" id="{7FA4181A-115F-2A4A-9180-CED57DD08668}"/>
              </a:ext>
            </a:extLst>
          </p:cNvPr>
          <p:cNvSpPr>
            <a:spLocks noGrp="1"/>
          </p:cNvSpPr>
          <p:nvPr>
            <p:ph type="ftr" sz="quarter" idx="11"/>
          </p:nvPr>
        </p:nvSpPr>
        <p:spPr/>
        <p:txBody>
          <a:bodyPr/>
          <a:lstStyle/>
          <a:p>
            <a:pPr lvl="0"/>
            <a:endParaRPr lang="en-US" dirty="0"/>
          </a:p>
        </p:txBody>
      </p:sp>
      <p:sp>
        <p:nvSpPr>
          <p:cNvPr id="7" name="Date Placeholder 6">
            <a:extLst>
              <a:ext uri="{FF2B5EF4-FFF2-40B4-BE49-F238E27FC236}">
                <a16:creationId xmlns:a16="http://schemas.microsoft.com/office/drawing/2014/main" id="{9A98EADF-AB77-684A-A8FB-6B2C371CADAE}"/>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92070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67DA-D3E6-E04E-B1DC-C1955DA69074}"/>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27A82-8EA7-814E-AB03-C790903B41DE}"/>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B42A498-3F84-C148-AB24-F56D4EB3A8D4}"/>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3261B89D-D440-6F45-BA49-055BC7C54E7A}"/>
              </a:ext>
            </a:extLst>
          </p:cNvPr>
          <p:cNvSpPr>
            <a:spLocks noGrp="1"/>
          </p:cNvSpPr>
          <p:nvPr>
            <p:ph type="sldNum" sz="quarter" idx="10"/>
          </p:nvPr>
        </p:nvSpPr>
        <p:spPr/>
        <p:txBody>
          <a:bodyPr/>
          <a:lstStyle/>
          <a:p>
            <a:pPr lvl="0"/>
            <a:r>
              <a:rPr lang="en-US" dirty="0"/>
              <a:t> </a:t>
            </a:r>
            <a:fld id="{F1C2DABF-2B9A-3C43-9945-47A8117CE157}" type="slidenum">
              <a:rPr/>
              <a:t>‹#›</a:t>
            </a:fld>
            <a:r>
              <a:rPr lang="en-US" dirty="0"/>
              <a:t>/</a:t>
            </a:r>
          </a:p>
        </p:txBody>
      </p:sp>
      <p:sp>
        <p:nvSpPr>
          <p:cNvPr id="6" name="Footer Placeholder 5">
            <a:extLst>
              <a:ext uri="{FF2B5EF4-FFF2-40B4-BE49-F238E27FC236}">
                <a16:creationId xmlns:a16="http://schemas.microsoft.com/office/drawing/2014/main" id="{C738CC2A-4A77-3045-AE77-EA9E4FED359E}"/>
              </a:ext>
            </a:extLst>
          </p:cNvPr>
          <p:cNvSpPr>
            <a:spLocks noGrp="1"/>
          </p:cNvSpPr>
          <p:nvPr>
            <p:ph type="ftr" sz="quarter" idx="11"/>
          </p:nvPr>
        </p:nvSpPr>
        <p:spPr/>
        <p:txBody>
          <a:bodyPr/>
          <a:lstStyle/>
          <a:p>
            <a:pPr lvl="0"/>
            <a:endParaRPr lang="en-US" dirty="0"/>
          </a:p>
        </p:txBody>
      </p:sp>
      <p:sp>
        <p:nvSpPr>
          <p:cNvPr id="7" name="Date Placeholder 6">
            <a:extLst>
              <a:ext uri="{FF2B5EF4-FFF2-40B4-BE49-F238E27FC236}">
                <a16:creationId xmlns:a16="http://schemas.microsoft.com/office/drawing/2014/main" id="{6BA5AD59-6507-E949-B187-D3D2550917DB}"/>
              </a:ext>
            </a:extLst>
          </p:cNvPr>
          <p:cNvSpPr>
            <a:spLocks noGrp="1"/>
          </p:cNvSpPr>
          <p:nvPr>
            <p:ph type="dt" sz="half" idx="12"/>
          </p:nvPr>
        </p:nvSpPr>
        <p:spPr/>
        <p:txBody>
          <a:bodyPr/>
          <a:lstStyle/>
          <a:p>
            <a:pPr lvl="0"/>
            <a:endParaRPr lang="en-US" dirty="0"/>
          </a:p>
        </p:txBody>
      </p:sp>
    </p:spTree>
    <p:extLst>
      <p:ext uri="{BB962C8B-B14F-4D97-AF65-F5344CB8AC3E}">
        <p14:creationId xmlns:p14="http://schemas.microsoft.com/office/powerpoint/2010/main" val="393756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E69709E-54B9-0D4E-A7F4-FAB8D900B3EF}"/>
              </a:ext>
            </a:extLst>
          </p:cNvPr>
          <p:cNvSpPr/>
          <p:nvPr/>
        </p:nvSpPr>
        <p:spPr>
          <a:xfrm>
            <a:off x="0" y="0"/>
            <a:ext cx="10080000" cy="64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03C38"/>
          </a:solidFill>
          <a:ln w="25400">
            <a:solidFill>
              <a:schemeClr val="accent1">
                <a:shade val="50000"/>
              </a:schemeClr>
            </a:solidFill>
            <a:prstDash val="solid"/>
          </a:ln>
        </p:spPr>
        <p:txBody>
          <a:bodyPr lIns="0" tIns="0" rIns="0" bIns="0" anchor="ctr" anchorCtr="0">
            <a:noAutofit/>
          </a:bodyPr>
          <a:lstStyle/>
          <a:p>
            <a:pPr lvl="0" hangingPunct="0">
              <a:buNone/>
              <a:tabLst/>
            </a:pPr>
            <a:endParaRPr lang="en-US" sz="2400" kern="1200" dirty="0">
              <a:latin typeface="Times New Roman" pitchFamily="18"/>
              <a:ea typeface="Arial" pitchFamily="2"/>
              <a:cs typeface="Arial" pitchFamily="2"/>
            </a:endParaRPr>
          </a:p>
        </p:txBody>
      </p:sp>
      <p:sp>
        <p:nvSpPr>
          <p:cNvPr id="3" name="Title Placeholder 2">
            <a:extLst>
              <a:ext uri="{FF2B5EF4-FFF2-40B4-BE49-F238E27FC236}">
                <a16:creationId xmlns:a16="http://schemas.microsoft.com/office/drawing/2014/main" id="{93780C5F-BE8C-F840-A7BB-352B6426FDF3}"/>
              </a:ext>
            </a:extLst>
          </p:cNvPr>
          <p:cNvSpPr txBox="1">
            <a:spLocks noGrp="1"/>
          </p:cNvSpPr>
          <p:nvPr>
            <p:ph type="title"/>
          </p:nvPr>
        </p:nvSpPr>
        <p:spPr>
          <a:xfrm>
            <a:off x="509040" y="66240"/>
            <a:ext cx="8586360" cy="547200"/>
          </a:xfrm>
          <a:prstGeom prst="rect">
            <a:avLst/>
          </a:prstGeom>
          <a:noFill/>
          <a:ln>
            <a:noFill/>
          </a:ln>
        </p:spPr>
        <p:txBody>
          <a:bodyPr vert="horz" lIns="0" tIns="0" rIns="0" bIns="0" anchor="ctr">
            <a:noAutofit/>
          </a:bodyPr>
          <a:lstStyle/>
          <a:p>
            <a:pPr lvl="0"/>
            <a:r>
              <a:rPr lang="en-US"/>
              <a:t>Click to edit the title text format</a:t>
            </a:r>
          </a:p>
        </p:txBody>
      </p:sp>
      <p:sp>
        <p:nvSpPr>
          <p:cNvPr id="4" name="Text Placeholder 3">
            <a:extLst>
              <a:ext uri="{FF2B5EF4-FFF2-40B4-BE49-F238E27FC236}">
                <a16:creationId xmlns:a16="http://schemas.microsoft.com/office/drawing/2014/main" id="{7D827CEE-E4D2-484A-8B47-985E55D45E9B}"/>
              </a:ext>
            </a:extLst>
          </p:cNvPr>
          <p:cNvSpPr txBox="1">
            <a:spLocks noGrp="1"/>
          </p:cNvSpPr>
          <p:nvPr>
            <p:ph type="body" idx="1"/>
          </p:nvPr>
        </p:nvSpPr>
        <p:spPr>
          <a:xfrm>
            <a:off x="503999" y="1018439"/>
            <a:ext cx="9071640" cy="4092840"/>
          </a:xfrm>
          <a:prstGeom prst="rect">
            <a:avLst/>
          </a:prstGeom>
          <a:noFill/>
          <a:ln>
            <a:noFill/>
          </a:ln>
        </p:spPr>
        <p:txBody>
          <a:bodyPr vert="horz" lIns="0" tIns="0" rIns="0" bIns="0">
            <a:norm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p:txBody>
      </p:sp>
      <p:sp>
        <p:nvSpPr>
          <p:cNvPr id="5" name="Slide Number Placeholder 4">
            <a:extLst>
              <a:ext uri="{FF2B5EF4-FFF2-40B4-BE49-F238E27FC236}">
                <a16:creationId xmlns:a16="http://schemas.microsoft.com/office/drawing/2014/main" id="{5BC6E4AB-C3B3-2246-B8EA-FC7B7E2C15B4}"/>
              </a:ext>
            </a:extLst>
          </p:cNvPr>
          <p:cNvSpPr txBox="1">
            <a:spLocks noGrp="1"/>
          </p:cNvSpPr>
          <p:nvPr>
            <p:ph type="sldNum" sz="quarter" idx="4"/>
          </p:nvPr>
        </p:nvSpPr>
        <p:spPr>
          <a:xfrm>
            <a:off x="8252279" y="5348520"/>
            <a:ext cx="1755360" cy="257040"/>
          </a:xfrm>
          <a:prstGeom prst="rect">
            <a:avLst/>
          </a:prstGeom>
          <a:noFill/>
          <a:ln>
            <a:noFill/>
          </a:ln>
        </p:spPr>
        <p:txBody>
          <a:bodyPr vert="horz" lIns="0" tIns="0" rIns="0" bIns="0">
            <a:noAutofit/>
          </a:bodyPr>
          <a:lstStyle>
            <a:lvl1pPr lvl="0" algn="r" rtl="0" hangingPunct="0">
              <a:buNone/>
              <a:tabLst/>
              <a:defRPr lang="en-US" sz="1400" kern="1200">
                <a:solidFill>
                  <a:srgbClr val="403C38"/>
                </a:solidFill>
                <a:latin typeface="Arial" pitchFamily="34"/>
                <a:ea typeface="Arial" pitchFamily="2"/>
                <a:cs typeface="Arial" pitchFamily="2"/>
              </a:defRPr>
            </a:lvl1pPr>
          </a:lstStyle>
          <a:p>
            <a:pPr lvl="0"/>
            <a:r>
              <a:rPr lang="en-US" dirty="0"/>
              <a:t> </a:t>
            </a:r>
            <a:fld id="{35C9E2E4-A15A-DD43-A8E3-16718F780091}" type="slidenum">
              <a:rPr/>
              <a:t>‹#›</a:t>
            </a:fld>
            <a:r>
              <a:rPr lang="en-US" dirty="0"/>
              <a:t>/</a:t>
            </a:r>
          </a:p>
        </p:txBody>
      </p:sp>
      <p:sp>
        <p:nvSpPr>
          <p:cNvPr id="6" name="Straight Connector 5">
            <a:extLst>
              <a:ext uri="{FF2B5EF4-FFF2-40B4-BE49-F238E27FC236}">
                <a16:creationId xmlns:a16="http://schemas.microsoft.com/office/drawing/2014/main" id="{D1048795-1352-C64D-8E8E-ECEA5A812DBB}"/>
              </a:ext>
            </a:extLst>
          </p:cNvPr>
          <p:cNvSpPr/>
          <p:nvPr/>
        </p:nvSpPr>
        <p:spPr>
          <a:xfrm flipH="1">
            <a:off x="0" y="5221800"/>
            <a:ext cx="10080000" cy="33840"/>
          </a:xfrm>
          <a:prstGeom prst="line">
            <a:avLst/>
          </a:prstGeom>
          <a:ln w="18360">
            <a:solidFill>
              <a:srgbClr val="403C38"/>
            </a:solidFill>
            <a:prstDash val="solid"/>
          </a:ln>
        </p:spPr>
        <p:txBody>
          <a:bodyPr lIns="9000" tIns="9000" rIns="9000" bIns="9000" anchor="ctr" anchorCtr="1"/>
          <a:lstStyle/>
          <a:p>
            <a:pPr lvl="0" hangingPunct="0">
              <a:buNone/>
              <a:tabLst/>
            </a:pPr>
            <a:endParaRPr lang="en-US" sz="2400" kern="1200" dirty="0">
              <a:latin typeface="Times New Roman" pitchFamily="18"/>
              <a:ea typeface="Arial" pitchFamily="2"/>
              <a:cs typeface="Arial" pitchFamily="2"/>
            </a:endParaRPr>
          </a:p>
        </p:txBody>
      </p:sp>
      <p:pic>
        <p:nvPicPr>
          <p:cNvPr id="7" name="Graphic 6">
            <a:extLst>
              <a:ext uri="{FF2B5EF4-FFF2-40B4-BE49-F238E27FC236}">
                <a16:creationId xmlns:a16="http://schemas.microsoft.com/office/drawing/2014/main" id="{FE97ECB2-909E-FF4E-9F99-25E97696694F}"/>
              </a:ext>
            </a:extLst>
          </p:cNvPr>
          <p:cNvPicPr>
            <a:picLocks noChangeAspect="1"/>
          </p:cNvPicPr>
          <p:nvPr/>
        </p:nvPicPr>
        <p:blipFill>
          <a:blip r:embed="rId13">
            <a:lum/>
            <a:alphaModFix/>
            <a:extLst>
              <a:ext uri="{96DAC541-7B7A-43D3-8B79-37D633B846F1}">
                <asvg:svgBlip xmlns:asvg="http://schemas.microsoft.com/office/drawing/2016/SVG/main" r:embed="rId14"/>
              </a:ext>
            </a:extLst>
          </a:blip>
          <a:srcRect/>
          <a:stretch>
            <a:fillRect/>
          </a:stretch>
        </p:blipFill>
        <p:spPr>
          <a:xfrm flipH="1">
            <a:off x="9467280" y="89640"/>
            <a:ext cx="529560" cy="437040"/>
          </a:xfrm>
          <a:prstGeom prst="rect">
            <a:avLst/>
          </a:prstGeom>
          <a:noFill/>
          <a:ln>
            <a:noFill/>
          </a:ln>
        </p:spPr>
      </p:pic>
      <p:sp>
        <p:nvSpPr>
          <p:cNvPr id="8" name="Footer Placeholder 7">
            <a:extLst>
              <a:ext uri="{FF2B5EF4-FFF2-40B4-BE49-F238E27FC236}">
                <a16:creationId xmlns:a16="http://schemas.microsoft.com/office/drawing/2014/main" id="{1AFAE37E-08FD-6241-959B-F34F1EF5F217}"/>
              </a:ext>
            </a:extLst>
          </p:cNvPr>
          <p:cNvSpPr txBox="1">
            <a:spLocks noGrp="1"/>
          </p:cNvSpPr>
          <p:nvPr>
            <p:ph type="ftr" sz="quarter" idx="3"/>
          </p:nvPr>
        </p:nvSpPr>
        <p:spPr>
          <a:xfrm>
            <a:off x="3515039" y="5325480"/>
            <a:ext cx="3195000" cy="390600"/>
          </a:xfrm>
          <a:prstGeom prst="rect">
            <a:avLst/>
          </a:prstGeom>
          <a:noFill/>
          <a:ln>
            <a:noFill/>
          </a:ln>
        </p:spPr>
        <p:txBody>
          <a:bodyPr vert="horz" lIns="0" tIns="0" rIns="0" bIns="0">
            <a:noAutofit/>
          </a:bodyPr>
          <a:lstStyle>
            <a:lvl1pPr lvl="0" algn="ctr" rtl="0" hangingPunct="0">
              <a:buNone/>
              <a:tabLst/>
              <a:defRPr lang="en-US" sz="1400" kern="1200">
                <a:solidFill>
                  <a:srgbClr val="403C38"/>
                </a:solidFill>
                <a:latin typeface="Arial" pitchFamily="34"/>
                <a:ea typeface="Arial" pitchFamily="2"/>
                <a:cs typeface="Arial" pitchFamily="2"/>
              </a:defRPr>
            </a:lvl1pPr>
          </a:lstStyle>
          <a:p>
            <a:pPr lvl="0"/>
            <a:endParaRPr lang="en-US" dirty="0"/>
          </a:p>
        </p:txBody>
      </p:sp>
      <p:sp>
        <p:nvSpPr>
          <p:cNvPr id="9" name="Date Placeholder 8">
            <a:extLst>
              <a:ext uri="{FF2B5EF4-FFF2-40B4-BE49-F238E27FC236}">
                <a16:creationId xmlns:a16="http://schemas.microsoft.com/office/drawing/2014/main" id="{4F5BADD0-BA02-344B-8444-4E56B23173D7}"/>
              </a:ext>
            </a:extLst>
          </p:cNvPr>
          <p:cNvSpPr txBox="1">
            <a:spLocks noGrp="1"/>
          </p:cNvSpPr>
          <p:nvPr>
            <p:ph type="dt" sz="half" idx="2"/>
          </p:nvPr>
        </p:nvSpPr>
        <p:spPr>
          <a:xfrm>
            <a:off x="208800" y="5342400"/>
            <a:ext cx="2348280" cy="390600"/>
          </a:xfrm>
          <a:prstGeom prst="rect">
            <a:avLst/>
          </a:prstGeom>
          <a:noFill/>
          <a:ln>
            <a:noFill/>
          </a:ln>
        </p:spPr>
        <p:txBody>
          <a:bodyPr vert="horz" lIns="0" tIns="0" rIns="0" bIns="0">
            <a:noAutofit/>
          </a:bodyPr>
          <a:lstStyle>
            <a:lvl1pPr lvl="0" rtl="0" hangingPunct="0">
              <a:buNone/>
              <a:tabLst/>
              <a:defRPr lang="en-US" sz="1400" kern="1200">
                <a:solidFill>
                  <a:srgbClr val="403C38"/>
                </a:solidFill>
                <a:latin typeface="Arial" pitchFamily="34"/>
                <a:ea typeface="Arial" pitchFamily="2"/>
                <a:cs typeface="Arial" pitchFamily="2"/>
              </a:defRPr>
            </a:lvl1pPr>
          </a:lstStyle>
          <a:p>
            <a:pPr lvl="0"/>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l" rtl="0" eaLnBrk="1" hangingPunct="1">
        <a:buNone/>
        <a:tabLst/>
        <a:defRPr lang="en-US" sz="3600" b="1" i="0" u="none" strike="noStrike" kern="1200">
          <a:ln>
            <a:noFill/>
          </a:ln>
          <a:solidFill>
            <a:srgbClr val="EAEAEA"/>
          </a:solidFill>
          <a:latin typeface="Arial" pitchFamily="34"/>
          <a:ea typeface="Arial" pitchFamily="2"/>
          <a:cs typeface="Arial" pitchFamily="2"/>
        </a:defRPr>
      </a:lvl1pPr>
    </p:titleStyle>
    <p:bodyStyle>
      <a:lvl1pPr lvl="0"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1pPr>
      <a:lvl2pPr lvl="1"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2pPr>
      <a:lvl3pPr lvl="2"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3pPr>
      <a:lvl4pPr lvl="3"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4pPr>
      <a:lvl5pPr lvl="4"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5pPr>
      <a:lvl6pPr lvl="5"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6pPr>
      <a:lvl7pPr lvl="6"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0B2CA-7C12-9C4F-8973-145FB861A12F}"/>
              </a:ext>
            </a:extLst>
          </p:cNvPr>
          <p:cNvSpPr txBox="1"/>
          <p:nvPr/>
        </p:nvSpPr>
        <p:spPr>
          <a:xfrm>
            <a:off x="0" y="0"/>
            <a:ext cx="10080000" cy="648720"/>
          </a:xfrm>
          <a:prstGeom prst="rect">
            <a:avLst/>
          </a:prstGeom>
          <a:solidFill>
            <a:srgbClr val="403C38"/>
          </a:solidFill>
          <a:ln>
            <a:noFill/>
          </a:ln>
        </p:spPr>
        <p:txBody>
          <a:bodyPr wrap="none" lIns="90000" tIns="45000" rIns="90000" bIns="45000" anchor="ctr" compatLnSpc="0">
            <a:noAutofit/>
          </a:bodyPr>
          <a:lstStyle/>
          <a:p>
            <a:pPr marL="0" marR="0" lvl="0" indent="0" hangingPunct="0">
              <a:lnSpc>
                <a:spcPct val="100000"/>
              </a:lnSpc>
              <a:spcBef>
                <a:spcPts val="0"/>
              </a:spcBef>
              <a:spcAft>
                <a:spcPts val="0"/>
              </a:spcAft>
              <a:buNone/>
              <a:tabLst/>
            </a:pPr>
            <a:endParaRPr lang="en-US" sz="1800" b="0" i="0" u="none" strike="noStrike" kern="1200" dirty="0">
              <a:ln>
                <a:noFill/>
              </a:ln>
              <a:latin typeface="Arial" pitchFamily="18"/>
              <a:ea typeface="Arial" pitchFamily="2"/>
              <a:cs typeface="Arial" pitchFamily="2"/>
            </a:endParaRPr>
          </a:p>
        </p:txBody>
      </p:sp>
      <p:sp>
        <p:nvSpPr>
          <p:cNvPr id="3" name="Straight Connector 2">
            <a:extLst>
              <a:ext uri="{FF2B5EF4-FFF2-40B4-BE49-F238E27FC236}">
                <a16:creationId xmlns:a16="http://schemas.microsoft.com/office/drawing/2014/main" id="{05060180-F233-FC4F-962E-45628FADF95F}"/>
              </a:ext>
            </a:extLst>
          </p:cNvPr>
          <p:cNvSpPr/>
          <p:nvPr/>
        </p:nvSpPr>
        <p:spPr>
          <a:xfrm flipH="1">
            <a:off x="0" y="5220000"/>
            <a:ext cx="10080000" cy="36000"/>
          </a:xfrm>
          <a:prstGeom prst="line">
            <a:avLst/>
          </a:prstGeom>
          <a:noFill/>
          <a:ln w="18360">
            <a:solidFill>
              <a:srgbClr val="403C38"/>
            </a:solidFill>
            <a:prstDash val="solid"/>
          </a:ln>
        </p:spPr>
        <p:txBody>
          <a:bodyPr wrap="none" lIns="9000" tIns="9000" rIns="9000" bIns="9000" anchor="ctr" compatLnSpc="0">
            <a:noAutofit/>
          </a:bodyPr>
          <a:lstStyle/>
          <a:p>
            <a:pPr marL="0" marR="0" lvl="0" indent="0" hangingPunct="0">
              <a:lnSpc>
                <a:spcPct val="100000"/>
              </a:lnSpc>
              <a:spcBef>
                <a:spcPts val="0"/>
              </a:spcBef>
              <a:spcAft>
                <a:spcPts val="0"/>
              </a:spcAft>
              <a:buNone/>
              <a:tabLst/>
            </a:pPr>
            <a:endParaRPr lang="en-US" sz="1800" b="0" i="0" u="none" strike="noStrike" kern="1200" dirty="0">
              <a:ln>
                <a:noFill/>
              </a:ln>
              <a:latin typeface="Arial" pitchFamily="18"/>
              <a:ea typeface="Arial" pitchFamily="2"/>
              <a:cs typeface="Arial" pitchFamily="2"/>
            </a:endParaRPr>
          </a:p>
        </p:txBody>
      </p:sp>
      <p:pic>
        <p:nvPicPr>
          <p:cNvPr id="4" name="Picture 3">
            <a:extLst>
              <a:ext uri="{FF2B5EF4-FFF2-40B4-BE49-F238E27FC236}">
                <a16:creationId xmlns:a16="http://schemas.microsoft.com/office/drawing/2014/main" id="{7E337B43-D703-CA42-9E51-3DB0AFD23DDB}"/>
              </a:ext>
            </a:extLst>
          </p:cNvPr>
          <p:cNvPicPr>
            <a:picLocks noChangeAspect="1"/>
          </p:cNvPicPr>
          <p:nvPr/>
        </p:nvPicPr>
        <p:blipFill>
          <a:blip r:embed="rId13">
            <a:alphaModFix/>
          </a:blip>
          <a:stretch>
            <a:fillRect/>
          </a:stretch>
        </p:blipFill>
        <p:spPr>
          <a:xfrm>
            <a:off x="9468000" y="89640"/>
            <a:ext cx="529560" cy="437040"/>
          </a:xfrm>
          <a:prstGeom prst="rect">
            <a:avLst/>
          </a:prstGeom>
          <a:noFill/>
          <a:ln>
            <a:noFill/>
          </a:ln>
        </p:spPr>
      </p:pic>
      <p:sp>
        <p:nvSpPr>
          <p:cNvPr id="5" name="place_holder">
            <a:extLst>
              <a:ext uri="{FF2B5EF4-FFF2-40B4-BE49-F238E27FC236}">
                <a16:creationId xmlns:a16="http://schemas.microsoft.com/office/drawing/2014/main" id="{967C3E68-4D70-F84B-8549-F1ECF8064009}"/>
              </a:ext>
            </a:extLst>
          </p:cNvPr>
          <p:cNvSpPr txBox="1">
            <a:spLocks noGrp="1"/>
          </p:cNvSpPr>
          <p:nvPr>
            <p:ph type="title"/>
          </p:nvPr>
        </p:nvSpPr>
        <p:spPr>
          <a:xfrm>
            <a:off x="740879" y="627480"/>
            <a:ext cx="8607600" cy="1262520"/>
          </a:xfrm>
          <a:prstGeom prst="rect">
            <a:avLst/>
          </a:prstGeom>
          <a:noFill/>
          <a:ln>
            <a:noFill/>
          </a:ln>
        </p:spPr>
        <p:txBody>
          <a:bodyPr vert="horz" lIns="0" tIns="0" rIns="0" bIns="0" anchor="ctr">
            <a:noAutofit/>
          </a:bodyPr>
          <a:lstStyle/>
          <a:p>
            <a:pPr lvl="0"/>
            <a:endParaRPr lang="en-US"/>
          </a:p>
        </p:txBody>
      </p:sp>
      <p:sp>
        <p:nvSpPr>
          <p:cNvPr id="6" name="place_holder">
            <a:extLst>
              <a:ext uri="{FF2B5EF4-FFF2-40B4-BE49-F238E27FC236}">
                <a16:creationId xmlns:a16="http://schemas.microsoft.com/office/drawing/2014/main" id="{7906FB58-6DA6-4344-BE12-D6F91388E07C}"/>
              </a:ext>
            </a:extLst>
          </p:cNvPr>
          <p:cNvSpPr txBox="1">
            <a:spLocks noGrp="1"/>
          </p:cNvSpPr>
          <p:nvPr>
            <p:ph type="body" idx="1"/>
          </p:nvPr>
        </p:nvSpPr>
        <p:spPr>
          <a:xfrm>
            <a:off x="740879" y="2101680"/>
            <a:ext cx="8607600" cy="4762799"/>
          </a:xfrm>
          <a:prstGeom prst="rect">
            <a:avLst/>
          </a:prstGeom>
          <a:noFill/>
          <a:ln>
            <a:noFill/>
          </a:ln>
        </p:spPr>
        <p:txBody>
          <a:bodyPr vert="horz"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ctr" rtl="0" hangingPunct="0">
        <a:buNone/>
        <a:tabLst/>
        <a:defRPr lang="en-US" sz="4400" b="0" i="0" u="none" strike="noStrike" kern="1200" cap="none">
          <a:ln>
            <a:noFill/>
          </a:ln>
          <a:highlight>
            <a:scrgbClr r="0" g="0" b="0">
              <a:alpha val="0"/>
            </a:scrgbClr>
          </a:highlight>
          <a:latin typeface="Liberation Sans" pitchFamily="18"/>
          <a:ea typeface="Noto Sans CJK SC" pitchFamily="2"/>
          <a:cs typeface="Lohit Devanagari" pitchFamily="2"/>
        </a:defRPr>
      </a:lvl1pPr>
    </p:titleStyle>
    <p:bodyStyle>
      <a:lvl1pPr lvl="0" rtl="0" hangingPunct="0">
        <a:spcBef>
          <a:spcPts val="1417"/>
        </a:spcBef>
        <a:spcAft>
          <a:spcPts val="0"/>
        </a:spcAft>
        <a:buNone/>
        <a:tabLst/>
        <a:defRPr lang="en-US" sz="3200" b="0" i="0" u="none" strike="noStrike" kern="1200" cap="none">
          <a:ln>
            <a:noFill/>
          </a:ln>
          <a:highlight>
            <a:scrgbClr r="0" g="0" b="0">
              <a:alpha val="0"/>
            </a:scrgbClr>
          </a:highlight>
          <a:latin typeface="Liberation Sans" pitchFamily="18"/>
          <a:ea typeface="Noto Sans CJK SC" pitchFamily="2"/>
          <a:cs typeface="Lohit Devanagar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BB7FB44-E3E2-F341-8CCC-A77D9B25E143}"/>
              </a:ext>
            </a:extLst>
          </p:cNvPr>
          <p:cNvSpPr/>
          <p:nvPr/>
        </p:nvSpPr>
        <p:spPr>
          <a:xfrm>
            <a:off x="0" y="1429559"/>
            <a:ext cx="10080000" cy="172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pitchFamily="2"/>
              <a:cs typeface="Arial" pitchFamily="2"/>
            </a:endParaRPr>
          </a:p>
        </p:txBody>
      </p:sp>
      <p:pic>
        <p:nvPicPr>
          <p:cNvPr id="3" name="Picture 2">
            <a:extLst>
              <a:ext uri="{FF2B5EF4-FFF2-40B4-BE49-F238E27FC236}">
                <a16:creationId xmlns:a16="http://schemas.microsoft.com/office/drawing/2014/main" id="{3D854593-FF73-5341-8D5B-DFA8C1330C05}"/>
              </a:ext>
            </a:extLst>
          </p:cNvPr>
          <p:cNvPicPr>
            <a:picLocks noChangeAspect="1"/>
          </p:cNvPicPr>
          <p:nvPr/>
        </p:nvPicPr>
        <p:blipFill>
          <a:blip r:embed="rId3">
            <a:lum/>
            <a:alphaModFix/>
          </a:blip>
          <a:srcRect/>
          <a:stretch>
            <a:fillRect/>
          </a:stretch>
        </p:blipFill>
        <p:spPr>
          <a:xfrm>
            <a:off x="7784280" y="4555440"/>
            <a:ext cx="597600" cy="596880"/>
          </a:xfrm>
          <a:prstGeom prst="rect">
            <a:avLst/>
          </a:prstGeom>
          <a:noFill/>
          <a:ln>
            <a:noFill/>
          </a:ln>
        </p:spPr>
      </p:pic>
      <p:pic>
        <p:nvPicPr>
          <p:cNvPr id="4" name="Graphic 3">
            <a:extLst>
              <a:ext uri="{FF2B5EF4-FFF2-40B4-BE49-F238E27FC236}">
                <a16:creationId xmlns:a16="http://schemas.microsoft.com/office/drawing/2014/main" id="{4D81BD69-22D3-2248-97B5-12A2E393422A}"/>
              </a:ext>
            </a:extLst>
          </p:cNvPr>
          <p:cNvPicPr>
            <a:picLocks noChangeAspect="1"/>
          </p:cNvPicPr>
          <p:nvPr/>
        </p:nvPicPr>
        <p:blipFill>
          <a:blip r:embed="rId4">
            <a:lum/>
            <a:alphaModFix/>
            <a:extLst>
              <a:ext uri="{96DAC541-7B7A-43D3-8B79-37D633B846F1}">
                <asvg:svgBlip xmlns:asvg="http://schemas.microsoft.com/office/drawing/2016/SVG/main" r:embed="rId5"/>
              </a:ext>
            </a:extLst>
          </a:blip>
          <a:srcRect/>
          <a:stretch>
            <a:fillRect/>
          </a:stretch>
        </p:blipFill>
        <p:spPr>
          <a:xfrm>
            <a:off x="6845400" y="5229000"/>
            <a:ext cx="3035159" cy="274320"/>
          </a:xfrm>
          <a:prstGeom prst="rect">
            <a:avLst/>
          </a:prstGeom>
          <a:noFill/>
          <a:ln>
            <a:noFill/>
          </a:ln>
        </p:spPr>
      </p:pic>
      <p:pic>
        <p:nvPicPr>
          <p:cNvPr id="5" name="Graphic 4">
            <a:extLst>
              <a:ext uri="{FF2B5EF4-FFF2-40B4-BE49-F238E27FC236}">
                <a16:creationId xmlns:a16="http://schemas.microsoft.com/office/drawing/2014/main" id="{D98D6AB2-F322-FE45-807D-EBD89A21A494}"/>
              </a:ext>
            </a:extLst>
          </p:cNvPr>
          <p:cNvPicPr>
            <a:picLocks noChangeAspect="1"/>
          </p:cNvPicPr>
          <p:nvPr/>
        </p:nvPicPr>
        <p:blipFill>
          <a:blip r:embed="rId6">
            <a:lum/>
            <a:alphaModFix/>
            <a:extLst>
              <a:ext uri="{96DAC541-7B7A-43D3-8B79-37D633B846F1}">
                <asvg:svgBlip xmlns:asvg="http://schemas.microsoft.com/office/drawing/2016/SVG/main" r:embed="rId7"/>
              </a:ext>
            </a:extLst>
          </a:blip>
          <a:srcRect/>
          <a:stretch>
            <a:fillRect/>
          </a:stretch>
        </p:blipFill>
        <p:spPr>
          <a:xfrm>
            <a:off x="6994439" y="4506480"/>
            <a:ext cx="680040" cy="680040"/>
          </a:xfrm>
          <a:prstGeom prst="rect">
            <a:avLst/>
          </a:prstGeom>
          <a:noFill/>
          <a:ln>
            <a:noFill/>
          </a:ln>
        </p:spPr>
      </p:pic>
      <p:pic>
        <p:nvPicPr>
          <p:cNvPr id="6" name="Picture 5">
            <a:extLst>
              <a:ext uri="{FF2B5EF4-FFF2-40B4-BE49-F238E27FC236}">
                <a16:creationId xmlns:a16="http://schemas.microsoft.com/office/drawing/2014/main" id="{5110376D-1FF4-CD47-B9CC-68A6C4CE47A4}"/>
              </a:ext>
            </a:extLst>
          </p:cNvPr>
          <p:cNvPicPr>
            <a:picLocks noChangeAspect="1"/>
          </p:cNvPicPr>
          <p:nvPr/>
        </p:nvPicPr>
        <p:blipFill>
          <a:blip r:embed="rId8">
            <a:lum/>
            <a:alphaModFix/>
          </a:blip>
          <a:srcRect/>
          <a:stretch>
            <a:fillRect/>
          </a:stretch>
        </p:blipFill>
        <p:spPr>
          <a:xfrm>
            <a:off x="8531640" y="4493160"/>
            <a:ext cx="1548360" cy="712800"/>
          </a:xfrm>
          <a:prstGeom prst="rect">
            <a:avLst/>
          </a:prstGeom>
          <a:noFill/>
          <a:ln>
            <a:noFill/>
          </a:ln>
        </p:spPr>
      </p:pic>
      <p:sp>
        <p:nvSpPr>
          <p:cNvPr id="8" name="Rectangle 7">
            <a:extLst>
              <a:ext uri="{FF2B5EF4-FFF2-40B4-BE49-F238E27FC236}">
                <a16:creationId xmlns:a16="http://schemas.microsoft.com/office/drawing/2014/main" id="{874F3B27-EE14-3947-BF79-6FAB70F541CA}"/>
              </a:ext>
            </a:extLst>
          </p:cNvPr>
          <p:cNvSpPr/>
          <p:nvPr/>
        </p:nvSpPr>
        <p:spPr>
          <a:xfrm>
            <a:off x="2109037" y="1529493"/>
            <a:ext cx="5861926" cy="769441"/>
          </a:xfrm>
          <a:prstGeom prst="rect">
            <a:avLst/>
          </a:prstGeom>
        </p:spPr>
        <p:txBody>
          <a:bodyPr wrap="none">
            <a:spAutoFit/>
          </a:bodyPr>
          <a:lstStyle/>
          <a:p>
            <a:r>
              <a:rPr lang="en-US" sz="4400" b="1" dirty="0">
                <a:solidFill>
                  <a:schemeClr val="tx1">
                    <a:lumMod val="75000"/>
                    <a:lumOff val="25000"/>
                  </a:schemeClr>
                </a:solidFill>
                <a:latin typeface="Times New Roman" panose="02020603050405020304" pitchFamily="18" charset="0"/>
                <a:cs typeface="Times New Roman" panose="02020603050405020304" pitchFamily="18" charset="0"/>
              </a:rPr>
              <a:t>From Resilience to QoS</a:t>
            </a:r>
          </a:p>
        </p:txBody>
      </p:sp>
      <p:sp>
        <p:nvSpPr>
          <p:cNvPr id="9" name="Rectangle 8">
            <a:extLst>
              <a:ext uri="{FF2B5EF4-FFF2-40B4-BE49-F238E27FC236}">
                <a16:creationId xmlns:a16="http://schemas.microsoft.com/office/drawing/2014/main" id="{C30CCAE3-074D-9E4E-9691-6C84D27ECDEC}"/>
              </a:ext>
            </a:extLst>
          </p:cNvPr>
          <p:cNvSpPr/>
          <p:nvPr/>
        </p:nvSpPr>
        <p:spPr>
          <a:xfrm>
            <a:off x="3303077" y="2909952"/>
            <a:ext cx="3297698" cy="461665"/>
          </a:xfrm>
          <a:prstGeom prst="rect">
            <a:avLst/>
          </a:prstGeom>
        </p:spPr>
        <p:txBody>
          <a:bodyPr wrap="none">
            <a:spAutoFit/>
          </a:bodyPr>
          <a:lstStyle/>
          <a:p>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Albert L. Rossi (FNAL)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Rule Engine Prototype</a:t>
            </a:r>
          </a:p>
        </p:txBody>
      </p:sp>
      <p:sp>
        <p:nvSpPr>
          <p:cNvPr id="3" name="Text Placeholder 2">
            <a:extLst>
              <a:ext uri="{FF2B5EF4-FFF2-40B4-BE49-F238E27FC236}">
                <a16:creationId xmlns:a16="http://schemas.microsoft.com/office/drawing/2014/main" id="{7A6C2A2F-B0DF-9F48-8139-406C9FA23926}"/>
              </a:ext>
            </a:extLst>
          </p:cNvPr>
          <p:cNvSpPr txBox="1">
            <a:spLocks noGrp="1"/>
          </p:cNvSpPr>
          <p:nvPr>
            <p:ph type="body" idx="4294967295"/>
          </p:nvPr>
        </p:nvSpPr>
        <p:spPr/>
        <p:txBody>
          <a:bodyPr/>
          <a:lstStyle/>
          <a:p>
            <a:pPr>
              <a:buNone/>
            </a:pPr>
            <a:endParaRPr lang="en-US" dirty="0"/>
          </a:p>
          <a:p>
            <a:pPr>
              <a:buNone/>
            </a:pPr>
            <a:r>
              <a:rPr lang="en-US" dirty="0"/>
              <a:t>Uses the current combination (from Resilience) of namespace attributes (</a:t>
            </a:r>
            <a:r>
              <a:rPr lang="en-US" b="1" dirty="0"/>
              <a:t>Access Latency </a:t>
            </a:r>
            <a:r>
              <a:rPr lang="en-US" dirty="0"/>
              <a:t>and </a:t>
            </a:r>
            <a:r>
              <a:rPr lang="en-US" b="1" dirty="0"/>
              <a:t>Retention Policy</a:t>
            </a:r>
            <a:r>
              <a:rPr lang="en-US" dirty="0"/>
              <a:t>) plus membership in a storage group (</a:t>
            </a:r>
            <a:r>
              <a:rPr lang="en-US" b="1" dirty="0"/>
              <a:t>storage unit</a:t>
            </a:r>
            <a:r>
              <a:rPr lang="en-US" dirty="0"/>
              <a:t>) expressing the number and distribution of disk replicas, to define a set of very basic QoS classes.</a:t>
            </a:r>
          </a:p>
        </p:txBody>
      </p:sp>
    </p:spTree>
    <p:extLst>
      <p:ext uri="{BB962C8B-B14F-4D97-AF65-F5344CB8AC3E}">
        <p14:creationId xmlns:p14="http://schemas.microsoft.com/office/powerpoint/2010/main" val="82597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sz="3200" dirty="0"/>
              <a:t>Prototype Mapping of Attributes to Classes</a:t>
            </a:r>
          </a:p>
        </p:txBody>
      </p:sp>
      <p:graphicFrame>
        <p:nvGraphicFramePr>
          <p:cNvPr id="4" name="Table 3">
            <a:extLst>
              <a:ext uri="{FF2B5EF4-FFF2-40B4-BE49-F238E27FC236}">
                <a16:creationId xmlns:a16="http://schemas.microsoft.com/office/drawing/2014/main" id="{D5161B67-CEB6-A24C-8017-2A7B6479E9FA}"/>
              </a:ext>
            </a:extLst>
          </p:cNvPr>
          <p:cNvGraphicFramePr>
            <a:graphicFrameLocks noGrp="1"/>
          </p:cNvGraphicFramePr>
          <p:nvPr>
            <p:extLst>
              <p:ext uri="{D42A27DB-BD31-4B8C-83A1-F6EECF244321}">
                <p14:modId xmlns:p14="http://schemas.microsoft.com/office/powerpoint/2010/main" val="1956654976"/>
              </p:ext>
            </p:extLst>
          </p:nvPr>
        </p:nvGraphicFramePr>
        <p:xfrm>
          <a:off x="2046060" y="1343945"/>
          <a:ext cx="5871237" cy="3195505"/>
        </p:xfrm>
        <a:graphic>
          <a:graphicData uri="http://schemas.openxmlformats.org/drawingml/2006/table">
            <a:tbl>
              <a:tblPr firstRow="1" firstCol="1" bandRow="1">
                <a:tableStyleId>{21E4AEA4-8DFA-4A89-87EB-49C32662AFE0}</a:tableStyleId>
              </a:tblPr>
              <a:tblGrid>
                <a:gridCol w="754063">
                  <a:extLst>
                    <a:ext uri="{9D8B030D-6E8A-4147-A177-3AD203B41FA5}">
                      <a16:colId xmlns:a16="http://schemas.microsoft.com/office/drawing/2014/main" val="1880493618"/>
                    </a:ext>
                  </a:extLst>
                </a:gridCol>
                <a:gridCol w="919289">
                  <a:extLst>
                    <a:ext uri="{9D8B030D-6E8A-4147-A177-3AD203B41FA5}">
                      <a16:colId xmlns:a16="http://schemas.microsoft.com/office/drawing/2014/main" val="3936084528"/>
                    </a:ext>
                  </a:extLst>
                </a:gridCol>
                <a:gridCol w="918237">
                  <a:extLst>
                    <a:ext uri="{9D8B030D-6E8A-4147-A177-3AD203B41FA5}">
                      <a16:colId xmlns:a16="http://schemas.microsoft.com/office/drawing/2014/main" val="1252942130"/>
                    </a:ext>
                  </a:extLst>
                </a:gridCol>
                <a:gridCol w="1243584">
                  <a:extLst>
                    <a:ext uri="{9D8B030D-6E8A-4147-A177-3AD203B41FA5}">
                      <a16:colId xmlns:a16="http://schemas.microsoft.com/office/drawing/2014/main" val="1864184658"/>
                    </a:ext>
                  </a:extLst>
                </a:gridCol>
                <a:gridCol w="780288">
                  <a:extLst>
                    <a:ext uri="{9D8B030D-6E8A-4147-A177-3AD203B41FA5}">
                      <a16:colId xmlns:a16="http://schemas.microsoft.com/office/drawing/2014/main" val="2339941776"/>
                    </a:ext>
                  </a:extLst>
                </a:gridCol>
                <a:gridCol w="1255776">
                  <a:extLst>
                    <a:ext uri="{9D8B030D-6E8A-4147-A177-3AD203B41FA5}">
                      <a16:colId xmlns:a16="http://schemas.microsoft.com/office/drawing/2014/main" val="2579247764"/>
                    </a:ext>
                  </a:extLst>
                </a:gridCol>
              </a:tblGrid>
              <a:tr h="531229">
                <a:tc>
                  <a:txBody>
                    <a:bodyPr/>
                    <a:lstStyle/>
                    <a:p>
                      <a:pPr marL="0" marR="0" algn="ctr">
                        <a:spcBef>
                          <a:spcPts val="0"/>
                        </a:spcBef>
                        <a:spcAft>
                          <a:spcPts val="0"/>
                        </a:spcAft>
                      </a:pPr>
                      <a:r>
                        <a:rPr lang="en-US" sz="1000" dirty="0">
                          <a:effectLst/>
                        </a:rPr>
                        <a:t>ACCESS LATENCY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000" dirty="0">
                          <a:effectLst/>
                        </a:rPr>
                        <a:t>RETENTION POLICY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000" dirty="0">
                          <a:effectLst/>
                        </a:rPr>
                        <a:t>storage unit </a:t>
                      </a:r>
                      <a:endParaRPr lang="en-US" sz="1200" dirty="0">
                        <a:effectLst/>
                      </a:endParaRPr>
                    </a:p>
                    <a:p>
                      <a:pPr marL="0" marR="0" algn="ctr">
                        <a:spcBef>
                          <a:spcPts val="0"/>
                        </a:spcBef>
                        <a:spcAft>
                          <a:spcPts val="0"/>
                        </a:spcAft>
                      </a:pPr>
                      <a:r>
                        <a:rPr lang="en-US" sz="1000" dirty="0">
                          <a:effectLst/>
                        </a:rPr>
                        <a:t>-required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000" dirty="0">
                          <a:effectLst/>
                        </a:rPr>
                        <a:t>storage unit </a:t>
                      </a:r>
                      <a:endParaRPr lang="en-US" sz="1200" dirty="0">
                        <a:effectLst/>
                      </a:endParaRPr>
                    </a:p>
                    <a:p>
                      <a:pPr marL="0" marR="0" algn="ctr">
                        <a:spcBef>
                          <a:spcPts val="0"/>
                        </a:spcBef>
                        <a:spcAft>
                          <a:spcPts val="0"/>
                        </a:spcAft>
                      </a:pPr>
                      <a:r>
                        <a:rPr lang="en-US" sz="1000" dirty="0">
                          <a:effectLst/>
                        </a:rPr>
                        <a:t>-onlyOneCopyPer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000" dirty="0">
                          <a:effectLst/>
                        </a:rPr>
                        <a:t>QOS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000" dirty="0">
                          <a:effectLst/>
                        </a:rPr>
                        <a:t>Description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962953"/>
                  </a:ext>
                </a:extLst>
              </a:tr>
              <a:tr h="403587">
                <a:tc>
                  <a:txBody>
                    <a:bodyPr/>
                    <a:lstStyle/>
                    <a:p>
                      <a:pPr marL="0" marR="0" algn="just">
                        <a:spcBef>
                          <a:spcPts val="0"/>
                        </a:spcBef>
                        <a:spcAft>
                          <a:spcPts val="0"/>
                        </a:spcAft>
                      </a:pPr>
                      <a:r>
                        <a:rPr lang="en-US" sz="900" dirty="0">
                          <a:effectLst/>
                        </a:rPr>
                        <a:t>NEARLINE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REPLICA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1000" dirty="0">
                          <a:effectLst/>
                        </a:rPr>
                        <a:t>volatile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could be removed at any time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extLst>
                  <a:ext uri="{0D108BD9-81ED-4DB2-BD59-A6C34878D82A}">
                    <a16:rowId xmlns:a16="http://schemas.microsoft.com/office/drawing/2014/main" val="3665291443"/>
                  </a:ext>
                </a:extLst>
              </a:tr>
              <a:tr h="403587">
                <a:tc>
                  <a:txBody>
                    <a:bodyPr/>
                    <a:lstStyle/>
                    <a:p>
                      <a:pPr marL="0" marR="0" algn="just">
                        <a:spcBef>
                          <a:spcPts val="0"/>
                        </a:spcBef>
                        <a:spcAft>
                          <a:spcPts val="0"/>
                        </a:spcAft>
                      </a:pPr>
                      <a:r>
                        <a:rPr lang="en-US" sz="900" dirty="0">
                          <a:effectLst/>
                        </a:rPr>
                        <a:t>NEARLINE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CUSTODIAL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1000" dirty="0">
                          <a:effectLst/>
                        </a:rPr>
                        <a:t>tape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on tape; disk copy could be removed at any time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extLst>
                  <a:ext uri="{0D108BD9-81ED-4DB2-BD59-A6C34878D82A}">
                    <a16:rowId xmlns:a16="http://schemas.microsoft.com/office/drawing/2014/main" val="4096699424"/>
                  </a:ext>
                </a:extLst>
              </a:tr>
              <a:tr h="403587">
                <a:tc>
                  <a:txBody>
                    <a:bodyPr/>
                    <a:lstStyle/>
                    <a:p>
                      <a:pPr marL="0" marR="0" algn="just">
                        <a:spcBef>
                          <a:spcPts val="0"/>
                        </a:spcBef>
                        <a:spcAft>
                          <a:spcPts val="0"/>
                        </a:spcAft>
                      </a:pPr>
                      <a:r>
                        <a:rPr lang="en-US" sz="900" dirty="0">
                          <a:effectLst/>
                        </a:rPr>
                        <a:t>ONLINE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REPLICA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undefined, 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1000" dirty="0">
                          <a:effectLst/>
                        </a:rPr>
                        <a:t>disk</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persistent on disk but not written to tape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extLst>
                  <a:ext uri="{0D108BD9-81ED-4DB2-BD59-A6C34878D82A}">
                    <a16:rowId xmlns:a16="http://schemas.microsoft.com/office/drawing/2014/main" val="1914286625"/>
                  </a:ext>
                </a:extLst>
              </a:tr>
              <a:tr h="403587">
                <a:tc>
                  <a:txBody>
                    <a:bodyPr/>
                    <a:lstStyle/>
                    <a:p>
                      <a:pPr marL="0" marR="0" algn="just">
                        <a:spcBef>
                          <a:spcPts val="0"/>
                        </a:spcBef>
                        <a:spcAft>
                          <a:spcPts val="0"/>
                        </a:spcAft>
                      </a:pPr>
                      <a:r>
                        <a:rPr lang="en-US" sz="900" dirty="0">
                          <a:effectLst/>
                        </a:rPr>
                        <a:t>ONLINE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REPLICA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k &gt; 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partitioned by tags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1000" dirty="0">
                          <a:effectLst/>
                        </a:rPr>
                        <a:t>disk</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k replicas persistent on disk but not written to tape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extLst>
                  <a:ext uri="{0D108BD9-81ED-4DB2-BD59-A6C34878D82A}">
                    <a16:rowId xmlns:a16="http://schemas.microsoft.com/office/drawing/2014/main" val="3875447707"/>
                  </a:ext>
                </a:extLst>
              </a:tr>
              <a:tr h="403587">
                <a:tc>
                  <a:txBody>
                    <a:bodyPr/>
                    <a:lstStyle/>
                    <a:p>
                      <a:pPr marL="0" marR="0" algn="just">
                        <a:spcBef>
                          <a:spcPts val="0"/>
                        </a:spcBef>
                        <a:spcAft>
                          <a:spcPts val="0"/>
                        </a:spcAft>
                      </a:pPr>
                      <a:r>
                        <a:rPr lang="en-US" sz="900" dirty="0">
                          <a:effectLst/>
                        </a:rPr>
                        <a:t>ONLINE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CUSTODIAL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undefined, 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N/A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1000" dirty="0">
                          <a:effectLst/>
                        </a:rPr>
                        <a:t>disk+tape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persistent on disk and one copy on tape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extLst>
                  <a:ext uri="{0D108BD9-81ED-4DB2-BD59-A6C34878D82A}">
                    <a16:rowId xmlns:a16="http://schemas.microsoft.com/office/drawing/2014/main" val="3006989895"/>
                  </a:ext>
                </a:extLst>
              </a:tr>
              <a:tr h="403587">
                <a:tc>
                  <a:txBody>
                    <a:bodyPr/>
                    <a:lstStyle/>
                    <a:p>
                      <a:pPr marL="0" marR="0" algn="just">
                        <a:spcBef>
                          <a:spcPts val="0"/>
                        </a:spcBef>
                        <a:spcAft>
                          <a:spcPts val="0"/>
                        </a:spcAft>
                      </a:pPr>
                      <a:r>
                        <a:rPr lang="en-US" sz="900" dirty="0">
                          <a:effectLst/>
                        </a:rPr>
                        <a:t>ONLINE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CUSTODIAL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k &gt; 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partitioned by tags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1000" dirty="0">
                          <a:effectLst/>
                        </a:rPr>
                        <a:t>disk+tape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tc>
                  <a:txBody>
                    <a:bodyPr/>
                    <a:lstStyle/>
                    <a:p>
                      <a:pPr marL="0" marR="0" algn="just">
                        <a:spcBef>
                          <a:spcPts val="0"/>
                        </a:spcBef>
                        <a:spcAft>
                          <a:spcPts val="0"/>
                        </a:spcAft>
                      </a:pPr>
                      <a:r>
                        <a:rPr lang="en-US" sz="900" dirty="0">
                          <a:effectLst/>
                        </a:rPr>
                        <a:t>k replicas persistent on disk and one copy on tape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54610" marB="18415"/>
                </a:tc>
                <a:extLst>
                  <a:ext uri="{0D108BD9-81ED-4DB2-BD59-A6C34878D82A}">
                    <a16:rowId xmlns:a16="http://schemas.microsoft.com/office/drawing/2014/main" val="230781711"/>
                  </a:ext>
                </a:extLst>
              </a:tr>
            </a:tbl>
          </a:graphicData>
        </a:graphic>
      </p:graphicFrame>
      <p:sp>
        <p:nvSpPr>
          <p:cNvPr id="3" name="Rounded Rectangle 2">
            <a:extLst>
              <a:ext uri="{FF2B5EF4-FFF2-40B4-BE49-F238E27FC236}">
                <a16:creationId xmlns:a16="http://schemas.microsoft.com/office/drawing/2014/main" id="{A90CA44A-4E7F-E540-81B9-71B22D35DADA}"/>
              </a:ext>
            </a:extLst>
          </p:cNvPr>
          <p:cNvSpPr/>
          <p:nvPr/>
        </p:nvSpPr>
        <p:spPr>
          <a:xfrm>
            <a:off x="5923369" y="1925904"/>
            <a:ext cx="687823" cy="17802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665A776D-D92A-7448-8341-54083C64FD10}"/>
              </a:ext>
            </a:extLst>
          </p:cNvPr>
          <p:cNvSpPr/>
          <p:nvPr/>
        </p:nvSpPr>
        <p:spPr>
          <a:xfrm>
            <a:off x="5923368" y="2329157"/>
            <a:ext cx="687823" cy="17802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A43DE028-0523-894D-BBD9-63989773C5C9}"/>
              </a:ext>
            </a:extLst>
          </p:cNvPr>
          <p:cNvSpPr/>
          <p:nvPr/>
        </p:nvSpPr>
        <p:spPr>
          <a:xfrm>
            <a:off x="5923367" y="2811556"/>
            <a:ext cx="687823" cy="17802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9C8967FA-B071-7048-AD66-F9A8084A9883}"/>
              </a:ext>
            </a:extLst>
          </p:cNvPr>
          <p:cNvSpPr/>
          <p:nvPr/>
        </p:nvSpPr>
        <p:spPr>
          <a:xfrm>
            <a:off x="5923366" y="3214809"/>
            <a:ext cx="687823" cy="17802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B791F457-9BB5-8545-A8E1-B23E2CC6D025}"/>
              </a:ext>
            </a:extLst>
          </p:cNvPr>
          <p:cNvSpPr/>
          <p:nvPr/>
        </p:nvSpPr>
        <p:spPr>
          <a:xfrm>
            <a:off x="5923365" y="3699104"/>
            <a:ext cx="687823" cy="17802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B8A8DA2C-2893-4249-824E-40283BEC7914}"/>
              </a:ext>
            </a:extLst>
          </p:cNvPr>
          <p:cNvSpPr/>
          <p:nvPr/>
        </p:nvSpPr>
        <p:spPr>
          <a:xfrm>
            <a:off x="5923364" y="4100461"/>
            <a:ext cx="687823" cy="178025"/>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022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Rule Engine Prototype</a:t>
            </a:r>
          </a:p>
        </p:txBody>
      </p:sp>
      <p:sp>
        <p:nvSpPr>
          <p:cNvPr id="5" name="Text Placeholder 2">
            <a:extLst>
              <a:ext uri="{FF2B5EF4-FFF2-40B4-BE49-F238E27FC236}">
                <a16:creationId xmlns:a16="http://schemas.microsoft.com/office/drawing/2014/main" id="{BD761D61-569B-A249-8283-4D588985555E}"/>
              </a:ext>
            </a:extLst>
          </p:cNvPr>
          <p:cNvSpPr txBox="1">
            <a:spLocks/>
          </p:cNvSpPr>
          <p:nvPr/>
        </p:nvSpPr>
        <p:spPr>
          <a:xfrm>
            <a:off x="503999" y="1018439"/>
            <a:ext cx="9071640" cy="4092840"/>
          </a:xfrm>
          <a:prstGeom prst="rect">
            <a:avLst/>
          </a:prstGeom>
          <a:noFill/>
          <a:ln>
            <a:noFill/>
          </a:ln>
        </p:spPr>
        <p:txBody>
          <a:bodyPr vert="horz" lIns="0" tIns="0" rIns="0" bIns="0">
            <a:normAutofit/>
          </a:bodyPr>
          <a:lstStyle>
            <a:lvl1pPr lvl="0"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1pPr>
            <a:lvl2pPr lvl="1"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2pPr>
            <a:lvl3pPr lvl="2"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3pPr>
            <a:lvl4pPr lvl="3"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4pPr>
            <a:lvl5pPr lvl="4"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5pPr>
            <a:lvl6pPr lvl="5"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6pPr>
            <a:lvl7pPr lvl="6" rtl="0" eaLnBrk="1" hangingPunct="1">
              <a:spcBef>
                <a:spcPts val="0"/>
              </a:spcBef>
              <a:spcAft>
                <a:spcPts val="1417"/>
              </a:spcAft>
              <a:buClr>
                <a:srgbClr val="4C4E50"/>
              </a:buClr>
              <a:buSzPct val="45000"/>
              <a:buFont typeface="StarSymbol"/>
              <a:buChar char="●"/>
              <a:tabLst/>
              <a:defRPr lang="en-US" sz="3200" b="0" i="0" u="none" strike="noStrike" kern="1200">
                <a:ln>
                  <a:noFill/>
                </a:ln>
                <a:solidFill>
                  <a:srgbClr val="4C4E50"/>
                </a:solidFill>
                <a:latin typeface="Times New Roman" pitchFamily="18"/>
                <a:ea typeface="Arial" pitchFamily="2"/>
                <a:cs typeface="Arial"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tarSymbol"/>
              <a:buNone/>
            </a:pPr>
            <a:endParaRPr lang="en-US" dirty="0"/>
          </a:p>
          <a:p>
            <a:pPr>
              <a:buFont typeface="StarSymbol"/>
              <a:buNone/>
            </a:pPr>
            <a:r>
              <a:rPr lang="en-US" dirty="0"/>
              <a:t>On this basis, the following transitions are made available.</a:t>
            </a:r>
          </a:p>
          <a:p>
            <a:pPr>
              <a:buFont typeface="StarSymbol"/>
              <a:buNone/>
            </a:pPr>
            <a:r>
              <a:rPr lang="en-US" dirty="0"/>
              <a:t>These can be requested for single files and for bulk sets through a RESTful API (dCache </a:t>
            </a:r>
            <a:r>
              <a:rPr lang="en-US" b="1" dirty="0"/>
              <a:t>Frontend</a:t>
            </a:r>
            <a:r>
              <a:rPr lang="en-US" dirty="0"/>
              <a:t> service).</a:t>
            </a:r>
          </a:p>
        </p:txBody>
      </p:sp>
    </p:spTree>
    <p:extLst>
      <p:ext uri="{BB962C8B-B14F-4D97-AF65-F5344CB8AC3E}">
        <p14:creationId xmlns:p14="http://schemas.microsoft.com/office/powerpoint/2010/main" val="137850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sz="3200" dirty="0"/>
              <a:t>Prototype Transitions and Implementation</a:t>
            </a:r>
          </a:p>
        </p:txBody>
      </p:sp>
      <p:graphicFrame>
        <p:nvGraphicFramePr>
          <p:cNvPr id="5" name="Table 4">
            <a:extLst>
              <a:ext uri="{FF2B5EF4-FFF2-40B4-BE49-F238E27FC236}">
                <a16:creationId xmlns:a16="http://schemas.microsoft.com/office/drawing/2014/main" id="{5EE3848B-6462-3B45-8B13-517F678C3F19}"/>
              </a:ext>
            </a:extLst>
          </p:cNvPr>
          <p:cNvGraphicFramePr>
            <a:graphicFrameLocks noGrp="1"/>
          </p:cNvGraphicFramePr>
          <p:nvPr>
            <p:extLst>
              <p:ext uri="{D42A27DB-BD31-4B8C-83A1-F6EECF244321}">
                <p14:modId xmlns:p14="http://schemas.microsoft.com/office/powerpoint/2010/main" val="2842451854"/>
              </p:ext>
            </p:extLst>
          </p:nvPr>
        </p:nvGraphicFramePr>
        <p:xfrm>
          <a:off x="2054114" y="1294482"/>
          <a:ext cx="5745226" cy="3266533"/>
        </p:xfrm>
        <a:graphic>
          <a:graphicData uri="http://schemas.openxmlformats.org/drawingml/2006/table">
            <a:tbl>
              <a:tblPr firstRow="1" firstCol="1" bandRow="1">
                <a:tableStyleId>{21E4AEA4-8DFA-4A89-87EB-49C32662AFE0}</a:tableStyleId>
              </a:tblPr>
              <a:tblGrid>
                <a:gridCol w="1177296">
                  <a:extLst>
                    <a:ext uri="{9D8B030D-6E8A-4147-A177-3AD203B41FA5}">
                      <a16:colId xmlns:a16="http://schemas.microsoft.com/office/drawing/2014/main" val="1001663808"/>
                    </a:ext>
                  </a:extLst>
                </a:gridCol>
                <a:gridCol w="2202682">
                  <a:extLst>
                    <a:ext uri="{9D8B030D-6E8A-4147-A177-3AD203B41FA5}">
                      <a16:colId xmlns:a16="http://schemas.microsoft.com/office/drawing/2014/main" val="415969513"/>
                    </a:ext>
                  </a:extLst>
                </a:gridCol>
                <a:gridCol w="2365248">
                  <a:extLst>
                    <a:ext uri="{9D8B030D-6E8A-4147-A177-3AD203B41FA5}">
                      <a16:colId xmlns:a16="http://schemas.microsoft.com/office/drawing/2014/main" val="331644662"/>
                    </a:ext>
                  </a:extLst>
                </a:gridCol>
              </a:tblGrid>
              <a:tr h="241727">
                <a:tc>
                  <a:txBody>
                    <a:bodyPr/>
                    <a:lstStyle/>
                    <a:p>
                      <a:pPr marL="0" marR="0" algn="ctr">
                        <a:spcBef>
                          <a:spcPts val="0"/>
                        </a:spcBef>
                        <a:spcAft>
                          <a:spcPts val="0"/>
                        </a:spcAft>
                      </a:pPr>
                      <a:r>
                        <a:rPr lang="en-US" sz="800" dirty="0">
                          <a:effectLst/>
                        </a:rPr>
                        <a:t>QOS TRANSITION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389" marR="54389" marT="0" marB="0"/>
                </a:tc>
                <a:tc>
                  <a:txBody>
                    <a:bodyPr/>
                    <a:lstStyle/>
                    <a:p>
                      <a:pPr marL="0" marR="0" algn="ctr">
                        <a:spcBef>
                          <a:spcPts val="0"/>
                        </a:spcBef>
                        <a:spcAft>
                          <a:spcPts val="0"/>
                        </a:spcAft>
                      </a:pPr>
                      <a:r>
                        <a:rPr lang="en-US" sz="800" dirty="0">
                          <a:effectLst/>
                        </a:rPr>
                        <a:t>CHANGE IN NAMESPACE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389" marR="54389" marT="0" marB="0"/>
                </a:tc>
                <a:tc>
                  <a:txBody>
                    <a:bodyPr/>
                    <a:lstStyle/>
                    <a:p>
                      <a:pPr marL="0" marR="0" algn="ctr">
                        <a:spcBef>
                          <a:spcPts val="0"/>
                        </a:spcBef>
                        <a:spcAft>
                          <a:spcPts val="0"/>
                        </a:spcAft>
                      </a:pPr>
                      <a:r>
                        <a:rPr lang="en-US" sz="800" dirty="0">
                          <a:effectLst/>
                        </a:rPr>
                        <a:t>WHAT HAPPENS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389" marR="54389" marT="0" marB="0"/>
                </a:tc>
                <a:extLst>
                  <a:ext uri="{0D108BD9-81ED-4DB2-BD59-A6C34878D82A}">
                    <a16:rowId xmlns:a16="http://schemas.microsoft.com/office/drawing/2014/main" val="2855499916"/>
                  </a:ext>
                </a:extLst>
              </a:tr>
              <a:tr h="178778">
                <a:tc>
                  <a:txBody>
                    <a:bodyPr/>
                    <a:lstStyle/>
                    <a:p>
                      <a:pPr marL="0" marR="0" algn="just">
                        <a:spcBef>
                          <a:spcPts val="0"/>
                        </a:spcBef>
                        <a:spcAft>
                          <a:spcPts val="0"/>
                        </a:spcAft>
                      </a:pPr>
                      <a:r>
                        <a:rPr lang="en-US" sz="800" dirty="0">
                          <a:effectLst/>
                        </a:rPr>
                        <a:t>volatile =&gt; disk</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NEARLINE REPLICA =&gt; ONLINE REPLICA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k replicas are copied or made “sticky”</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3731029002"/>
                  </a:ext>
                </a:extLst>
              </a:tr>
              <a:tr h="275468">
                <a:tc>
                  <a:txBody>
                    <a:bodyPr/>
                    <a:lstStyle/>
                    <a:p>
                      <a:pPr marL="0" marR="0" algn="just">
                        <a:spcBef>
                          <a:spcPts val="0"/>
                        </a:spcBef>
                        <a:spcAft>
                          <a:spcPts val="0"/>
                        </a:spcAft>
                      </a:pPr>
                      <a:r>
                        <a:rPr lang="en-US" sz="800" dirty="0">
                          <a:effectLst/>
                        </a:rPr>
                        <a:t>volatile =&gt; tape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NEARLINE REPLICA =&gt; NEARLINE CUSTODIAL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file is migrated to tape-backed pool, if necessary, and then flushed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2967289482"/>
                  </a:ext>
                </a:extLst>
              </a:tr>
              <a:tr h="384246">
                <a:tc>
                  <a:txBody>
                    <a:bodyPr/>
                    <a:lstStyle/>
                    <a:p>
                      <a:pPr marL="0" marR="0" algn="just">
                        <a:spcBef>
                          <a:spcPts val="0"/>
                        </a:spcBef>
                        <a:spcAft>
                          <a:spcPts val="0"/>
                        </a:spcAft>
                      </a:pPr>
                      <a:r>
                        <a:rPr lang="en-US" sz="800" dirty="0">
                          <a:effectLst/>
                        </a:rPr>
                        <a:t>volatile=&gt;disk+tape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NEARLINE REPLICA =&gt; ONLINE CUSTODIAL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file is migrated to tape-backed pool, if necessary, and then flushed; k replicas are copied or made “sticky”</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4061112803"/>
                  </a:ext>
                </a:extLst>
              </a:tr>
              <a:tr h="384246">
                <a:tc>
                  <a:txBody>
                    <a:bodyPr/>
                    <a:lstStyle/>
                    <a:p>
                      <a:pPr marL="0" marR="0" algn="just">
                        <a:spcBef>
                          <a:spcPts val="0"/>
                        </a:spcBef>
                        <a:spcAft>
                          <a:spcPts val="0"/>
                        </a:spcAft>
                      </a:pPr>
                      <a:r>
                        <a:rPr lang="en-US" sz="800" dirty="0">
                          <a:effectLst/>
                        </a:rPr>
                        <a:t>disk =&gt; tape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ONLINE REPLICA =&gt; NEARLINE CUSTODIAL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file is migrated to tape-backed pool, if necessary, and then flushed; all replicas are cached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3493919290"/>
                  </a:ext>
                </a:extLst>
              </a:tr>
              <a:tr h="275468">
                <a:tc>
                  <a:txBody>
                    <a:bodyPr/>
                    <a:lstStyle/>
                    <a:p>
                      <a:pPr marL="0" marR="0" algn="just">
                        <a:spcBef>
                          <a:spcPts val="0"/>
                        </a:spcBef>
                        <a:spcAft>
                          <a:spcPts val="0"/>
                        </a:spcAft>
                      </a:pPr>
                      <a:r>
                        <a:rPr lang="en-US" sz="800" dirty="0">
                          <a:effectLst/>
                        </a:rPr>
                        <a:t>disk =&gt; disk+tape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ONLINE REPLICA =&gt; ONLINE CUSTODIAL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file is migrated to tape-backed pool, if necessary, and then flushed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497585524"/>
                  </a:ext>
                </a:extLst>
              </a:tr>
              <a:tr h="178778">
                <a:tc>
                  <a:txBody>
                    <a:bodyPr/>
                    <a:lstStyle/>
                    <a:p>
                      <a:pPr marL="0" marR="0" algn="just">
                        <a:spcBef>
                          <a:spcPts val="0"/>
                        </a:spcBef>
                        <a:spcAft>
                          <a:spcPts val="0"/>
                        </a:spcAft>
                      </a:pPr>
                      <a:r>
                        <a:rPr lang="en-US" sz="800" dirty="0">
                          <a:effectLst/>
                        </a:rPr>
                        <a:t>tape =&gt; disk</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NEARLINE CUSTODIAL =&gt; ONLINE REPLICA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NOT SUPPORTED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1211853748"/>
                  </a:ext>
                </a:extLst>
              </a:tr>
              <a:tr h="601800">
                <a:tc>
                  <a:txBody>
                    <a:bodyPr/>
                    <a:lstStyle/>
                    <a:p>
                      <a:pPr marL="0" marR="0" algn="just">
                        <a:spcBef>
                          <a:spcPts val="0"/>
                        </a:spcBef>
                        <a:spcAft>
                          <a:spcPts val="0"/>
                        </a:spcAft>
                      </a:pPr>
                      <a:r>
                        <a:rPr lang="en-US" sz="800" dirty="0">
                          <a:effectLst/>
                        </a:rPr>
                        <a:t>tape =&gt; disk+tape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NEARLINE CUSTODIAL =&gt; ONLINE CUSTODIAL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LOCALITY = ONLINE_NEARLINE (file is on disk):  k replicas are made sticky or copied if not enough cached replicas already exist</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4143073604"/>
                  </a:ext>
                </a:extLst>
              </a:tr>
              <a:tr h="384246">
                <a:tc>
                  <a:txBody>
                    <a:bodyPr/>
                    <a:lstStyle/>
                    <a:p>
                      <a:pPr marL="0" marR="0" algn="just">
                        <a:spcBef>
                          <a:spcPts val="0"/>
                        </a:spcBef>
                        <a:spcAft>
                          <a:spcPts val="0"/>
                        </a:spcAft>
                      </a:pPr>
                      <a:r>
                        <a:rPr lang="en-US" sz="800" dirty="0">
                          <a:effectLst/>
                        </a:rPr>
                        <a:t>tape =&gt; disk+tape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NEARLINE CUSTODIAL =&gt; ONLINE CUSTODIAL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LOCALITY = NEARLINE (file not currently on disk): file is staged from tape; k replicas are copied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2783854820"/>
                  </a:ext>
                </a:extLst>
              </a:tr>
              <a:tr h="178778">
                <a:tc>
                  <a:txBody>
                    <a:bodyPr/>
                    <a:lstStyle/>
                    <a:p>
                      <a:pPr marL="0" marR="0" algn="just">
                        <a:spcBef>
                          <a:spcPts val="0"/>
                        </a:spcBef>
                        <a:spcAft>
                          <a:spcPts val="0"/>
                        </a:spcAft>
                      </a:pPr>
                      <a:r>
                        <a:rPr lang="en-US" sz="800" dirty="0">
                          <a:effectLst/>
                        </a:rPr>
                        <a:t>disk+tape =&gt; tape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ONLINE CUSTODIAL =&gt; NEARLINE CUSTODIAL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all replicas are cached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279094903"/>
                  </a:ext>
                </a:extLst>
              </a:tr>
              <a:tr h="178778">
                <a:tc>
                  <a:txBody>
                    <a:bodyPr/>
                    <a:lstStyle/>
                    <a:p>
                      <a:pPr marL="0" marR="0" algn="just">
                        <a:spcBef>
                          <a:spcPts val="0"/>
                        </a:spcBef>
                        <a:spcAft>
                          <a:spcPts val="0"/>
                        </a:spcAft>
                      </a:pPr>
                      <a:r>
                        <a:rPr lang="en-US" sz="800" dirty="0">
                          <a:effectLst/>
                        </a:rPr>
                        <a:t>disk+tape =&gt; disk</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ONLINE CUSTODIAL =&gt; ONLINE REPLICA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tc>
                  <a:txBody>
                    <a:bodyPr/>
                    <a:lstStyle/>
                    <a:p>
                      <a:pPr marL="0" marR="0" algn="just">
                        <a:spcBef>
                          <a:spcPts val="0"/>
                        </a:spcBef>
                        <a:spcAft>
                          <a:spcPts val="0"/>
                        </a:spcAft>
                      </a:pPr>
                      <a:r>
                        <a:rPr lang="en-US" sz="700" dirty="0">
                          <a:effectLst/>
                        </a:rPr>
                        <a:t>NOT SUPPORTED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14" marR="57914" marT="43309" marB="14604"/>
                </a:tc>
                <a:extLst>
                  <a:ext uri="{0D108BD9-81ED-4DB2-BD59-A6C34878D82A}">
                    <a16:rowId xmlns:a16="http://schemas.microsoft.com/office/drawing/2014/main" val="3923736543"/>
                  </a:ext>
                </a:extLst>
              </a:tr>
            </a:tbl>
          </a:graphicData>
        </a:graphic>
      </p:graphicFrame>
      <p:sp>
        <p:nvSpPr>
          <p:cNvPr id="6" name="Right Arrow 5">
            <a:extLst>
              <a:ext uri="{FF2B5EF4-FFF2-40B4-BE49-F238E27FC236}">
                <a16:creationId xmlns:a16="http://schemas.microsoft.com/office/drawing/2014/main" id="{0110AEA1-D46A-6545-8DF7-C3C2F21F3050}"/>
              </a:ext>
            </a:extLst>
          </p:cNvPr>
          <p:cNvSpPr>
            <a:spLocks noChangeAspect="1"/>
          </p:cNvSpPr>
          <p:nvPr/>
        </p:nvSpPr>
        <p:spPr>
          <a:xfrm>
            <a:off x="1197285" y="3818932"/>
            <a:ext cx="738421" cy="365760"/>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7" name="TextBox 6">
            <a:extLst>
              <a:ext uri="{FF2B5EF4-FFF2-40B4-BE49-F238E27FC236}">
                <a16:creationId xmlns:a16="http://schemas.microsoft.com/office/drawing/2014/main" id="{8E0C1BD3-E47A-B54F-8DF9-51A7CF20871B}"/>
              </a:ext>
            </a:extLst>
          </p:cNvPr>
          <p:cNvSpPr txBox="1"/>
          <p:nvPr/>
        </p:nvSpPr>
        <p:spPr>
          <a:xfrm>
            <a:off x="385418" y="4076408"/>
            <a:ext cx="1386918" cy="338554"/>
          </a:xfrm>
          <a:prstGeom prst="rect">
            <a:avLst/>
          </a:prstGeom>
          <a:noFill/>
        </p:spPr>
        <p:txBody>
          <a:bodyPr wrap="none" rtlCol="0">
            <a:spAutoFit/>
          </a:bodyPr>
          <a:lstStyle/>
          <a:p>
            <a:r>
              <a:rPr lang="en-US" sz="1600" b="1" dirty="0">
                <a:solidFill>
                  <a:schemeClr val="tx1">
                    <a:lumMod val="75000"/>
                    <a:lumOff val="25000"/>
                  </a:schemeClr>
                </a:solidFill>
              </a:rPr>
              <a:t>"bring online"</a:t>
            </a:r>
          </a:p>
        </p:txBody>
      </p:sp>
      <p:sp>
        <p:nvSpPr>
          <p:cNvPr id="8" name="Rounded Rectangle 7">
            <a:extLst>
              <a:ext uri="{FF2B5EF4-FFF2-40B4-BE49-F238E27FC236}">
                <a16:creationId xmlns:a16="http://schemas.microsoft.com/office/drawing/2014/main" id="{50C431FD-5677-274B-ACFE-17150C1078AF}"/>
              </a:ext>
            </a:extLst>
          </p:cNvPr>
          <p:cNvSpPr/>
          <p:nvPr/>
        </p:nvSpPr>
        <p:spPr>
          <a:xfrm>
            <a:off x="3131618" y="1221896"/>
            <a:ext cx="2014917" cy="3439115"/>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D86B3970-BAB2-9C45-B611-49CB704F54BF}"/>
              </a:ext>
            </a:extLst>
          </p:cNvPr>
          <p:cNvSpPr/>
          <p:nvPr/>
        </p:nvSpPr>
        <p:spPr>
          <a:xfrm>
            <a:off x="5304742" y="1221896"/>
            <a:ext cx="2601280" cy="3439115"/>
          </a:xfrm>
          <a:prstGeom prst="round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EC705493-56F0-E34D-B31C-99CC9148B0AB}"/>
              </a:ext>
            </a:extLst>
          </p:cNvPr>
          <p:cNvCxnSpPr>
            <a:cxnSpLocks/>
          </p:cNvCxnSpPr>
          <p:nvPr/>
        </p:nvCxnSpPr>
        <p:spPr>
          <a:xfrm>
            <a:off x="7232897" y="3366287"/>
            <a:ext cx="373616"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D94AD2-5202-094E-AA87-7F053728E792}"/>
              </a:ext>
            </a:extLst>
          </p:cNvPr>
          <p:cNvCxnSpPr>
            <a:cxnSpLocks/>
          </p:cNvCxnSpPr>
          <p:nvPr/>
        </p:nvCxnSpPr>
        <p:spPr>
          <a:xfrm>
            <a:off x="5880179" y="4083152"/>
            <a:ext cx="373616"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Rule Engine Prototype</a:t>
            </a:r>
          </a:p>
        </p:txBody>
      </p:sp>
      <p:pic>
        <p:nvPicPr>
          <p:cNvPr id="4" name="Picture 3" descr="Graphical user interface, text, application, email&#10;&#10;Description automatically generated">
            <a:extLst>
              <a:ext uri="{FF2B5EF4-FFF2-40B4-BE49-F238E27FC236}">
                <a16:creationId xmlns:a16="http://schemas.microsoft.com/office/drawing/2014/main" id="{09DD8EF9-087D-D149-AFA1-F86998DA1348}"/>
              </a:ext>
            </a:extLst>
          </p:cNvPr>
          <p:cNvPicPr>
            <a:picLocks noChangeAspect="1"/>
          </p:cNvPicPr>
          <p:nvPr/>
        </p:nvPicPr>
        <p:blipFill>
          <a:blip r:embed="rId3"/>
          <a:stretch>
            <a:fillRect/>
          </a:stretch>
        </p:blipFill>
        <p:spPr>
          <a:xfrm>
            <a:off x="0" y="1022468"/>
            <a:ext cx="10080625" cy="3625613"/>
          </a:xfrm>
          <a:prstGeom prst="rect">
            <a:avLst/>
          </a:prstGeom>
        </p:spPr>
      </p:pic>
      <p:sp>
        <p:nvSpPr>
          <p:cNvPr id="8" name="Rectangle 7">
            <a:extLst>
              <a:ext uri="{FF2B5EF4-FFF2-40B4-BE49-F238E27FC236}">
                <a16:creationId xmlns:a16="http://schemas.microsoft.com/office/drawing/2014/main" id="{FB380F25-0D87-6348-B628-3DCBDAB4E4D9}"/>
              </a:ext>
            </a:extLst>
          </p:cNvPr>
          <p:cNvSpPr/>
          <p:nvPr/>
        </p:nvSpPr>
        <p:spPr>
          <a:xfrm>
            <a:off x="743381" y="3404933"/>
            <a:ext cx="4214101" cy="26894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B08F5E2-02EB-CB4F-B62F-43B1422674B9}"/>
              </a:ext>
            </a:extLst>
          </p:cNvPr>
          <p:cNvSpPr txBox="1"/>
          <p:nvPr/>
        </p:nvSpPr>
        <p:spPr>
          <a:xfrm>
            <a:off x="0" y="5301218"/>
            <a:ext cx="10080625" cy="369332"/>
          </a:xfrm>
          <a:prstGeom prst="rect">
            <a:avLst/>
          </a:prstGeom>
          <a:noFill/>
        </p:spPr>
        <p:txBody>
          <a:bodyPr wrap="square" rtlCol="0">
            <a:spAutoFit/>
          </a:bodyPr>
          <a:lstStyle/>
          <a:p>
            <a:pPr algn="ctr"/>
            <a:r>
              <a:rPr lang="en-US" b="1" dirty="0"/>
              <a:t>(from our Swagger page:  https://host:3880/api/v1)</a:t>
            </a:r>
          </a:p>
        </p:txBody>
      </p:sp>
    </p:spTree>
    <p:extLst>
      <p:ext uri="{BB962C8B-B14F-4D97-AF65-F5344CB8AC3E}">
        <p14:creationId xmlns:p14="http://schemas.microsoft.com/office/powerpoint/2010/main" val="175415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Rule Engine Prototype</a:t>
            </a:r>
          </a:p>
        </p:txBody>
      </p:sp>
      <p:pic>
        <p:nvPicPr>
          <p:cNvPr id="5" name="Picture 4" descr="Graphical user interface, application&#10;&#10;Description automatically generated">
            <a:extLst>
              <a:ext uri="{FF2B5EF4-FFF2-40B4-BE49-F238E27FC236}">
                <a16:creationId xmlns:a16="http://schemas.microsoft.com/office/drawing/2014/main" id="{B9EB7952-AC27-1E4F-8E41-1F19AEFDAA2E}"/>
              </a:ext>
            </a:extLst>
          </p:cNvPr>
          <p:cNvPicPr>
            <a:picLocks noChangeAspect="1"/>
          </p:cNvPicPr>
          <p:nvPr/>
        </p:nvPicPr>
        <p:blipFill>
          <a:blip r:embed="rId3"/>
          <a:stretch>
            <a:fillRect/>
          </a:stretch>
        </p:blipFill>
        <p:spPr>
          <a:xfrm>
            <a:off x="0" y="1285503"/>
            <a:ext cx="10080625" cy="3099543"/>
          </a:xfrm>
          <a:prstGeom prst="rect">
            <a:avLst/>
          </a:prstGeom>
        </p:spPr>
      </p:pic>
      <p:sp>
        <p:nvSpPr>
          <p:cNvPr id="7" name="TextBox 6">
            <a:extLst>
              <a:ext uri="{FF2B5EF4-FFF2-40B4-BE49-F238E27FC236}">
                <a16:creationId xmlns:a16="http://schemas.microsoft.com/office/drawing/2014/main" id="{36EC8E6D-0A4F-0F4B-86E2-6E993B732A4B}"/>
              </a:ext>
            </a:extLst>
          </p:cNvPr>
          <p:cNvSpPr txBox="1"/>
          <p:nvPr/>
        </p:nvSpPr>
        <p:spPr>
          <a:xfrm>
            <a:off x="2621820" y="3459909"/>
            <a:ext cx="6238959" cy="646331"/>
          </a:xfrm>
          <a:prstGeom prst="rect">
            <a:avLst/>
          </a:prstGeom>
          <a:noFill/>
        </p:spPr>
        <p:txBody>
          <a:bodyPr wrap="square" rtlCol="0">
            <a:spAutoFit/>
          </a:bodyPr>
          <a:lstStyle/>
          <a:p>
            <a:r>
              <a:rPr lang="en-US" b="1" dirty="0">
                <a:solidFill>
                  <a:schemeClr val="accent2"/>
                </a:solidFill>
              </a:rPr>
              <a:t>{'activity':'update-qos','target':'/pnfs/fs/usr/arossi/analysis-1', 'expandDirectories':'ALL','arguments':{'target-qos':'disk+tape'}}</a:t>
            </a:r>
          </a:p>
        </p:txBody>
      </p:sp>
      <p:sp>
        <p:nvSpPr>
          <p:cNvPr id="9" name="TextBox 8">
            <a:extLst>
              <a:ext uri="{FF2B5EF4-FFF2-40B4-BE49-F238E27FC236}">
                <a16:creationId xmlns:a16="http://schemas.microsoft.com/office/drawing/2014/main" id="{734772E7-F687-3147-A137-4475E1347289}"/>
              </a:ext>
            </a:extLst>
          </p:cNvPr>
          <p:cNvSpPr txBox="1"/>
          <p:nvPr/>
        </p:nvSpPr>
        <p:spPr>
          <a:xfrm>
            <a:off x="0" y="5301218"/>
            <a:ext cx="10080625" cy="369332"/>
          </a:xfrm>
          <a:prstGeom prst="rect">
            <a:avLst/>
          </a:prstGeom>
          <a:noFill/>
        </p:spPr>
        <p:txBody>
          <a:bodyPr wrap="square" rtlCol="0">
            <a:spAutoFit/>
          </a:bodyPr>
          <a:lstStyle/>
          <a:p>
            <a:pPr algn="ctr"/>
            <a:r>
              <a:rPr lang="en-US" b="1" dirty="0"/>
              <a:t>(from our Swagger page:  https://host:3880/api/v1)</a:t>
            </a:r>
          </a:p>
        </p:txBody>
      </p:sp>
    </p:spTree>
    <p:extLst>
      <p:ext uri="{BB962C8B-B14F-4D97-AF65-F5344CB8AC3E}">
        <p14:creationId xmlns:p14="http://schemas.microsoft.com/office/powerpoint/2010/main" val="399126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Rule Engine Prototype Limitations</a:t>
            </a:r>
          </a:p>
        </p:txBody>
      </p:sp>
      <p:sp>
        <p:nvSpPr>
          <p:cNvPr id="4" name="Text Placeholder 2">
            <a:extLst>
              <a:ext uri="{FF2B5EF4-FFF2-40B4-BE49-F238E27FC236}">
                <a16:creationId xmlns:a16="http://schemas.microsoft.com/office/drawing/2014/main" id="{9649E568-F5B1-3E4F-BD36-BE9D948EF0A1}"/>
              </a:ext>
            </a:extLst>
          </p:cNvPr>
          <p:cNvSpPr txBox="1">
            <a:spLocks/>
          </p:cNvSpPr>
          <p:nvPr/>
        </p:nvSpPr>
        <p:spPr>
          <a:xfrm>
            <a:off x="509039" y="1044141"/>
            <a:ext cx="9130551" cy="4100232"/>
          </a:xfrm>
          <a:prstGeom prst="rect">
            <a:avLst/>
          </a:prstGeom>
        </p:spPr>
        <p:txBody>
          <a:bodyPr vert="horz"/>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0"/>
              </a:spcBef>
              <a:spcAft>
                <a:spcPts val="600"/>
              </a:spcAft>
              <a:buFont typeface="+mj-lt"/>
              <a:buAutoNum type="arabicPeriod"/>
            </a:pPr>
            <a:r>
              <a:rPr lang="en-US" sz="2000" b="1" dirty="0">
                <a:solidFill>
                  <a:schemeClr val="tx1">
                    <a:lumMod val="75000"/>
                    <a:lumOff val="25000"/>
                  </a:schemeClr>
                </a:solidFill>
              </a:rPr>
              <a:t>Only the namespace attributes can be changed dynamically for single files (via a query); the number of copies is statically defined by storage unit. </a:t>
            </a:r>
          </a:p>
          <a:p>
            <a:pPr marL="457200" indent="-457200">
              <a:spcBef>
                <a:spcPts val="0"/>
              </a:spcBef>
              <a:spcAft>
                <a:spcPts val="600"/>
              </a:spcAft>
              <a:buFont typeface="+mj-lt"/>
              <a:buAutoNum type="arabicPeriod"/>
            </a:pPr>
            <a:r>
              <a:rPr lang="en-US" sz="2000" b="1" dirty="0">
                <a:solidFill>
                  <a:schemeClr val="tx1">
                    <a:lumMod val="75000"/>
                    <a:lumOff val="25000"/>
                  </a:schemeClr>
                </a:solidFill>
              </a:rPr>
              <a:t>No provision for indicating the number or distribution of copies that should reside on tertiary storage. </a:t>
            </a:r>
          </a:p>
          <a:p>
            <a:pPr marL="457200" indent="-457200">
              <a:spcBef>
                <a:spcPts val="0"/>
              </a:spcBef>
              <a:spcAft>
                <a:spcPts val="600"/>
              </a:spcAft>
              <a:buFont typeface="+mj-lt"/>
              <a:buAutoNum type="arabicPeriod"/>
            </a:pPr>
            <a:r>
              <a:rPr lang="en-US" sz="2000" b="1" dirty="0">
                <a:solidFill>
                  <a:schemeClr val="tx1">
                    <a:lumMod val="75000"/>
                    <a:lumOff val="25000"/>
                  </a:schemeClr>
                </a:solidFill>
              </a:rPr>
              <a:t>No component which could be given time-based rules concerning how and when an individual file’s QoS should be changed. </a:t>
            </a:r>
          </a:p>
          <a:p>
            <a:pPr marL="0" indent="0" algn="just">
              <a:spcBef>
                <a:spcPts val="0"/>
              </a:spcBef>
              <a:spcAft>
                <a:spcPts val="600"/>
              </a:spcAft>
              <a:buNone/>
            </a:pPr>
            <a:endParaRPr lang="en-US" sz="2000" dirty="0">
              <a:solidFill>
                <a:schemeClr val="tx1">
                  <a:lumMod val="75000"/>
                  <a:lumOff val="25000"/>
                </a:schemeClr>
              </a:solidFill>
            </a:endParaRPr>
          </a:p>
          <a:p>
            <a:pPr marL="0" indent="0">
              <a:spcBef>
                <a:spcPts val="0"/>
              </a:spcBef>
              <a:spcAft>
                <a:spcPts val="600"/>
              </a:spcAft>
              <a:buNone/>
            </a:pPr>
            <a:r>
              <a:rPr lang="en-US" sz="2800" b="1" dirty="0">
                <a:solidFill>
                  <a:schemeClr val="tx1">
                    <a:lumMod val="75000"/>
                    <a:lumOff val="25000"/>
                  </a:schemeClr>
                </a:solidFill>
              </a:rPr>
              <a:t>Overcoming the coarseness of these semantics will be a major goal for future dCache QoS development. </a:t>
            </a:r>
          </a:p>
        </p:txBody>
      </p:sp>
    </p:spTree>
    <p:extLst>
      <p:ext uri="{BB962C8B-B14F-4D97-AF65-F5344CB8AC3E}">
        <p14:creationId xmlns:p14="http://schemas.microsoft.com/office/powerpoint/2010/main" val="300460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From Resilience to QoS	</a:t>
            </a:r>
          </a:p>
        </p:txBody>
      </p:sp>
      <p:sp>
        <p:nvSpPr>
          <p:cNvPr id="3" name="Text Placeholder 2">
            <a:extLst>
              <a:ext uri="{FF2B5EF4-FFF2-40B4-BE49-F238E27FC236}">
                <a16:creationId xmlns:a16="http://schemas.microsoft.com/office/drawing/2014/main" id="{7A6C2A2F-B0DF-9F48-8139-406C9FA23926}"/>
              </a:ext>
            </a:extLst>
          </p:cNvPr>
          <p:cNvSpPr txBox="1">
            <a:spLocks noGrp="1"/>
          </p:cNvSpPr>
          <p:nvPr>
            <p:ph type="body" idx="4294967295"/>
          </p:nvPr>
        </p:nvSpPr>
        <p:spPr>
          <a:xfrm>
            <a:off x="503998" y="1018439"/>
            <a:ext cx="9243683" cy="4092840"/>
          </a:xfrm>
        </p:spPr>
        <p:txBody>
          <a:bodyPr/>
          <a:lstStyle/>
          <a:p>
            <a:pPr>
              <a:buNone/>
            </a:pPr>
            <a:r>
              <a:rPr lang="en-US" dirty="0"/>
              <a:t>The Resilience subsystem achieves data durability by maintaining permanent disk replicas independently of tertiary storage.</a:t>
            </a:r>
          </a:p>
          <a:p>
            <a:pPr>
              <a:buNone/>
            </a:pPr>
            <a:r>
              <a:rPr lang="en-US" dirty="0"/>
              <a:t>dCache installation must be partitioned into resilient/non-resilient pool groups.</a:t>
            </a:r>
          </a:p>
          <a:p>
            <a:pPr>
              <a:buNone/>
            </a:pPr>
            <a:r>
              <a:rPr lang="en-US" dirty="0"/>
              <a:t>Seen from QoS perspective, this also looks like (static) maintenance of faster access for a subset of files.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From Resilience to QoS	</a:t>
            </a:r>
          </a:p>
        </p:txBody>
      </p:sp>
      <p:sp>
        <p:nvSpPr>
          <p:cNvPr id="3" name="Text Placeholder 2">
            <a:extLst>
              <a:ext uri="{FF2B5EF4-FFF2-40B4-BE49-F238E27FC236}">
                <a16:creationId xmlns:a16="http://schemas.microsoft.com/office/drawing/2014/main" id="{7A6C2A2F-B0DF-9F48-8139-406C9FA23926}"/>
              </a:ext>
            </a:extLst>
          </p:cNvPr>
          <p:cNvSpPr txBox="1">
            <a:spLocks noGrp="1"/>
          </p:cNvSpPr>
          <p:nvPr>
            <p:ph type="body" idx="4294967295"/>
          </p:nvPr>
        </p:nvSpPr>
        <p:spPr>
          <a:xfrm>
            <a:off x="504492" y="788855"/>
            <a:ext cx="9071640" cy="4092840"/>
          </a:xfrm>
        </p:spPr>
        <p:txBody>
          <a:bodyPr/>
          <a:lstStyle/>
          <a:p>
            <a:pPr>
              <a:buNone/>
            </a:pPr>
            <a:r>
              <a:rPr lang="en-US" dirty="0"/>
              <a:t>The Resilience service is potentially extensible to other QoS transitions, but currently its implementation creates obstacles.</a:t>
            </a:r>
          </a:p>
          <a:p>
            <a:pPr>
              <a:buNone/>
            </a:pPr>
            <a:r>
              <a:rPr lang="en-US" sz="2400" b="1" i="1" dirty="0"/>
              <a:t>Working goals:</a:t>
            </a:r>
            <a:endParaRPr lang="en-US" i="1" dirty="0"/>
          </a:p>
          <a:p>
            <a:pPr marL="457200" indent="-457200"/>
            <a:r>
              <a:rPr lang="en-US" sz="2000" dirty="0"/>
              <a:t>Transform into a set of QoS components, retaining Resilience functionality but no longer requiring data segregation into resilient vs non-resilient.</a:t>
            </a:r>
          </a:p>
          <a:p>
            <a:pPr marL="457200" indent="-457200"/>
            <a:r>
              <a:rPr lang="en-US" sz="2000" dirty="0"/>
              <a:t>Separate layers in a way allowing for extension, preparing for a full-fledged "Engine" in which files can be transitioned between QoS classes/states based on rules.</a:t>
            </a:r>
          </a:p>
        </p:txBody>
      </p:sp>
    </p:spTree>
    <p:extLst>
      <p:ext uri="{BB962C8B-B14F-4D97-AF65-F5344CB8AC3E}">
        <p14:creationId xmlns:p14="http://schemas.microsoft.com/office/powerpoint/2010/main" val="315480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Resilience Component Responsibilities </a:t>
            </a:r>
          </a:p>
        </p:txBody>
      </p:sp>
      <p:sp>
        <p:nvSpPr>
          <p:cNvPr id="3" name="Text Placeholder 2">
            <a:extLst>
              <a:ext uri="{FF2B5EF4-FFF2-40B4-BE49-F238E27FC236}">
                <a16:creationId xmlns:a16="http://schemas.microsoft.com/office/drawing/2014/main" id="{7A6C2A2F-B0DF-9F48-8139-406C9FA23926}"/>
              </a:ext>
            </a:extLst>
          </p:cNvPr>
          <p:cNvSpPr txBox="1">
            <a:spLocks noGrp="1"/>
          </p:cNvSpPr>
          <p:nvPr>
            <p:ph type="body" idx="4294967295"/>
          </p:nvPr>
        </p:nvSpPr>
        <p:spPr>
          <a:xfrm>
            <a:off x="503999" y="2181444"/>
            <a:ext cx="9071640" cy="2929835"/>
          </a:xfrm>
        </p:spPr>
        <p:txBody>
          <a:bodyPr/>
          <a:lstStyle/>
          <a:p>
            <a:pPr marL="342900" indent="-342900"/>
            <a:r>
              <a:rPr lang="en-US" sz="2000" dirty="0"/>
              <a:t>Responsible for maintaining required number of replicas on disk, even when pools go offline or come back online.</a:t>
            </a:r>
          </a:p>
          <a:p>
            <a:pPr marL="342900" indent="-342900"/>
            <a:r>
              <a:rPr lang="en-US" sz="2000" dirty="0"/>
              <a:t>Tight integration dictated by this limited purpose, desire to maximize time/space efficiency.</a:t>
            </a:r>
          </a:p>
          <a:p>
            <a:pPr marL="342900" indent="-342900"/>
            <a:r>
              <a:rPr lang="en-US" sz="2000" dirty="0"/>
              <a:t>Later discovered issues requiring us to break this tight integration.</a:t>
            </a:r>
          </a:p>
          <a:p>
            <a:pPr marL="342900" indent="-342900"/>
            <a:r>
              <a:rPr lang="en-US" sz="2000" dirty="0"/>
              <a:t>Those modifications now permit the complete separation into independent components.</a:t>
            </a:r>
          </a:p>
        </p:txBody>
      </p:sp>
      <p:sp>
        <p:nvSpPr>
          <p:cNvPr id="4" name="Rounded Rectangle 3">
            <a:extLst>
              <a:ext uri="{FF2B5EF4-FFF2-40B4-BE49-F238E27FC236}">
                <a16:creationId xmlns:a16="http://schemas.microsoft.com/office/drawing/2014/main" id="{32BD27E6-0261-EA46-AB9D-CEC5E1F10844}"/>
              </a:ext>
            </a:extLst>
          </p:cNvPr>
          <p:cNvSpPr/>
          <p:nvPr/>
        </p:nvSpPr>
        <p:spPr>
          <a:xfrm>
            <a:off x="743390" y="989349"/>
            <a:ext cx="2850776" cy="320908"/>
          </a:xfrm>
          <a:prstGeom prst="roundRect">
            <a:avLst/>
          </a:prstGeom>
          <a:solidFill>
            <a:schemeClr val="accent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Resilience Message Handler</a:t>
            </a:r>
          </a:p>
        </p:txBody>
      </p:sp>
      <p:sp>
        <p:nvSpPr>
          <p:cNvPr id="5" name="Rounded Rectangle 4">
            <a:extLst>
              <a:ext uri="{FF2B5EF4-FFF2-40B4-BE49-F238E27FC236}">
                <a16:creationId xmlns:a16="http://schemas.microsoft.com/office/drawing/2014/main" id="{DC8CBDED-1F53-C147-96CA-07B70E1B168B}"/>
              </a:ext>
            </a:extLst>
          </p:cNvPr>
          <p:cNvSpPr/>
          <p:nvPr/>
        </p:nvSpPr>
        <p:spPr>
          <a:xfrm>
            <a:off x="743390" y="1519686"/>
            <a:ext cx="2850776" cy="320908"/>
          </a:xfrm>
          <a:prstGeom prst="roundRect">
            <a:avLst/>
          </a:prstGeom>
          <a:solidFill>
            <a:schemeClr val="accent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File Update, Operation</a:t>
            </a:r>
          </a:p>
        </p:txBody>
      </p:sp>
      <p:sp>
        <p:nvSpPr>
          <p:cNvPr id="6" name="Rounded Rectangle 5">
            <a:extLst>
              <a:ext uri="{FF2B5EF4-FFF2-40B4-BE49-F238E27FC236}">
                <a16:creationId xmlns:a16="http://schemas.microsoft.com/office/drawing/2014/main" id="{D0934384-F593-8445-83FE-F9188021E3B5}"/>
              </a:ext>
            </a:extLst>
          </p:cNvPr>
          <p:cNvSpPr/>
          <p:nvPr/>
        </p:nvSpPr>
        <p:spPr>
          <a:xfrm>
            <a:off x="3732610" y="1116381"/>
            <a:ext cx="2653553" cy="616867"/>
          </a:xfrm>
          <a:prstGeom prst="roundRect">
            <a:avLst/>
          </a:prstGeom>
          <a:solidFill>
            <a:schemeClr val="accent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Internal State Maps</a:t>
            </a:r>
          </a:p>
        </p:txBody>
      </p:sp>
      <p:sp>
        <p:nvSpPr>
          <p:cNvPr id="7" name="Rounded Rectangle 6">
            <a:extLst>
              <a:ext uri="{FF2B5EF4-FFF2-40B4-BE49-F238E27FC236}">
                <a16:creationId xmlns:a16="http://schemas.microsoft.com/office/drawing/2014/main" id="{271456D3-6CFB-BC47-A7A6-68215EB20285}"/>
              </a:ext>
            </a:extLst>
          </p:cNvPr>
          <p:cNvSpPr/>
          <p:nvPr/>
        </p:nvSpPr>
        <p:spPr>
          <a:xfrm>
            <a:off x="6519138" y="1264360"/>
            <a:ext cx="2850776" cy="320908"/>
          </a:xfrm>
          <a:prstGeom prst="roundRect">
            <a:avLst/>
          </a:prstGeom>
          <a:solidFill>
            <a:schemeClr val="accent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Pool Operation</a:t>
            </a:r>
          </a:p>
        </p:txBody>
      </p:sp>
    </p:spTree>
    <p:extLst>
      <p:ext uri="{BB962C8B-B14F-4D97-AF65-F5344CB8AC3E}">
        <p14:creationId xmlns:p14="http://schemas.microsoft.com/office/powerpoint/2010/main" val="105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Resilience Component Responsibilities</a:t>
            </a:r>
          </a:p>
        </p:txBody>
      </p:sp>
      <p:pic>
        <p:nvPicPr>
          <p:cNvPr id="10" name="Picture 9">
            <a:extLst>
              <a:ext uri="{FF2B5EF4-FFF2-40B4-BE49-F238E27FC236}">
                <a16:creationId xmlns:a16="http://schemas.microsoft.com/office/drawing/2014/main" id="{004A4CBA-9439-994B-9166-D1E28B4FA6C2}"/>
              </a:ext>
            </a:extLst>
          </p:cNvPr>
          <p:cNvPicPr>
            <a:picLocks noChangeAspect="1"/>
          </p:cNvPicPr>
          <p:nvPr/>
        </p:nvPicPr>
        <p:blipFill>
          <a:blip r:embed="rId3"/>
          <a:stretch>
            <a:fillRect/>
          </a:stretch>
        </p:blipFill>
        <p:spPr>
          <a:xfrm>
            <a:off x="262520" y="860953"/>
            <a:ext cx="6539400" cy="3840480"/>
          </a:xfrm>
          <a:prstGeom prst="rect">
            <a:avLst/>
          </a:prstGeom>
          <a:ln>
            <a:noFill/>
          </a:ln>
        </p:spPr>
      </p:pic>
      <p:sp>
        <p:nvSpPr>
          <p:cNvPr id="5" name="TextBox 4">
            <a:extLst>
              <a:ext uri="{FF2B5EF4-FFF2-40B4-BE49-F238E27FC236}">
                <a16:creationId xmlns:a16="http://schemas.microsoft.com/office/drawing/2014/main" id="{0EE04DC2-95DE-D44E-8110-808B2E40B31E}"/>
              </a:ext>
            </a:extLst>
          </p:cNvPr>
          <p:cNvSpPr txBox="1"/>
          <p:nvPr/>
        </p:nvSpPr>
        <p:spPr>
          <a:xfrm>
            <a:off x="2501545" y="938046"/>
            <a:ext cx="2011680" cy="3970318"/>
          </a:xfrm>
          <a:prstGeom prst="rect">
            <a:avLst/>
          </a:prstGeom>
          <a:noFill/>
          <a:ln w="25400">
            <a:solidFill>
              <a:schemeClr val="tx1">
                <a:lumMod val="75000"/>
                <a:lumOff val="25000"/>
              </a:schemeClr>
            </a:solidFill>
          </a:ln>
        </p:spPr>
        <p:txBody>
          <a:bodyPr wrap="square" rtlCol="0">
            <a:spAutoFit/>
          </a:bodyPr>
          <a:lstStyle/>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pPr algn="ctr"/>
            <a:r>
              <a:rPr lang="en-US" sz="1200" b="1" dirty="0">
                <a:solidFill>
                  <a:schemeClr val="tx1">
                    <a:lumMod val="75000"/>
                    <a:lumOff val="25000"/>
                  </a:schemeClr>
                </a:solidFill>
              </a:rPr>
              <a:t>store data about state</a:t>
            </a:r>
          </a:p>
        </p:txBody>
      </p:sp>
      <p:sp>
        <p:nvSpPr>
          <p:cNvPr id="6" name="TextBox 5">
            <a:extLst>
              <a:ext uri="{FF2B5EF4-FFF2-40B4-BE49-F238E27FC236}">
                <a16:creationId xmlns:a16="http://schemas.microsoft.com/office/drawing/2014/main" id="{7757076A-31D5-1F42-8491-B18429C746CA}"/>
              </a:ext>
            </a:extLst>
          </p:cNvPr>
          <p:cNvSpPr txBox="1"/>
          <p:nvPr/>
        </p:nvSpPr>
        <p:spPr>
          <a:xfrm>
            <a:off x="4613167" y="1496654"/>
            <a:ext cx="2011680" cy="3416320"/>
          </a:xfrm>
          <a:prstGeom prst="rect">
            <a:avLst/>
          </a:prstGeom>
          <a:noFill/>
          <a:ln w="25400">
            <a:solidFill>
              <a:schemeClr val="tx1">
                <a:lumMod val="75000"/>
                <a:lumOff val="25000"/>
              </a:schemeClr>
            </a:solidFill>
          </a:ln>
        </p:spPr>
        <p:txBody>
          <a:bodyPr wrap="square" rtlCol="0">
            <a:spAutoFit/>
          </a:bodyPr>
          <a:lstStyle/>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pPr algn="ctr"/>
            <a:endParaRPr lang="en-US" sz="1200" b="1" dirty="0">
              <a:solidFill>
                <a:schemeClr val="tx1">
                  <a:lumMod val="75000"/>
                  <a:lumOff val="25000"/>
                </a:schemeClr>
              </a:solidFill>
            </a:endParaRPr>
          </a:p>
          <a:p>
            <a:pPr algn="ctr"/>
            <a:r>
              <a:rPr lang="en-US" sz="1200" b="1" dirty="0">
                <a:solidFill>
                  <a:schemeClr val="tx1">
                    <a:lumMod val="75000"/>
                    <a:lumOff val="25000"/>
                  </a:schemeClr>
                </a:solidFill>
              </a:rPr>
              <a:t>intercept pool status changes</a:t>
            </a:r>
          </a:p>
          <a:p>
            <a:pPr algn="ctr"/>
            <a:r>
              <a:rPr lang="en-US" sz="1200" b="1" dirty="0">
                <a:solidFill>
                  <a:schemeClr val="tx1">
                    <a:lumMod val="75000"/>
                    <a:lumOff val="25000"/>
                  </a:schemeClr>
                </a:solidFill>
              </a:rPr>
              <a:t>schedule periodic scans</a:t>
            </a:r>
          </a:p>
        </p:txBody>
      </p:sp>
      <p:sp>
        <p:nvSpPr>
          <p:cNvPr id="7" name="TextBox 6">
            <a:extLst>
              <a:ext uri="{FF2B5EF4-FFF2-40B4-BE49-F238E27FC236}">
                <a16:creationId xmlns:a16="http://schemas.microsoft.com/office/drawing/2014/main" id="{40397BBF-B205-3045-A6D1-1895A6E1C914}"/>
              </a:ext>
            </a:extLst>
          </p:cNvPr>
          <p:cNvSpPr txBox="1"/>
          <p:nvPr/>
        </p:nvSpPr>
        <p:spPr>
          <a:xfrm>
            <a:off x="380958" y="931713"/>
            <a:ext cx="2011680" cy="3970318"/>
          </a:xfrm>
          <a:prstGeom prst="rect">
            <a:avLst/>
          </a:prstGeom>
          <a:noFill/>
          <a:ln w="25400">
            <a:solidFill>
              <a:schemeClr val="tx1">
                <a:lumMod val="75000"/>
                <a:lumOff val="25000"/>
              </a:schemeClr>
            </a:solidFill>
          </a:ln>
        </p:spPr>
        <p:txBody>
          <a:bodyPr wrap="square" rtlCol="0">
            <a:spAutoFit/>
          </a:bodyPr>
          <a:lstStyle/>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a:p>
            <a:pPr algn="ctr"/>
            <a:r>
              <a:rPr lang="en-US" sz="1200" b="1" dirty="0">
                <a:solidFill>
                  <a:schemeClr val="tx1">
                    <a:lumMod val="75000"/>
                    <a:lumOff val="25000"/>
                  </a:schemeClr>
                </a:solidFill>
              </a:rPr>
              <a:t>process incoming updates from namespace</a:t>
            </a:r>
          </a:p>
        </p:txBody>
      </p:sp>
      <p:sp>
        <p:nvSpPr>
          <p:cNvPr id="11" name="TextBox 10">
            <a:extLst>
              <a:ext uri="{FF2B5EF4-FFF2-40B4-BE49-F238E27FC236}">
                <a16:creationId xmlns:a16="http://schemas.microsoft.com/office/drawing/2014/main" id="{8BDA8982-6475-1E42-81AD-33111169E538}"/>
              </a:ext>
            </a:extLst>
          </p:cNvPr>
          <p:cNvSpPr txBox="1"/>
          <p:nvPr/>
        </p:nvSpPr>
        <p:spPr>
          <a:xfrm>
            <a:off x="7347294" y="1075872"/>
            <a:ext cx="2078137" cy="523220"/>
          </a:xfrm>
          <a:prstGeom prst="rect">
            <a:avLst/>
          </a:prstGeom>
          <a:noFill/>
        </p:spPr>
        <p:txBody>
          <a:bodyPr wrap="square" rtlCol="0">
            <a:spAutoFit/>
          </a:bodyPr>
          <a:lstStyle/>
          <a:p>
            <a:r>
              <a:rPr lang="en-US" sz="1400" b="1" dirty="0">
                <a:solidFill>
                  <a:schemeClr val="tx1">
                    <a:lumMod val="75000"/>
                    <a:lumOff val="25000"/>
                  </a:schemeClr>
                </a:solidFill>
              </a:rPr>
              <a:t>1. how many replicas are </a:t>
            </a:r>
          </a:p>
          <a:p>
            <a:r>
              <a:rPr lang="en-US" sz="1400" b="1" dirty="0">
                <a:solidFill>
                  <a:schemeClr val="tx1">
                    <a:lumMod val="75000"/>
                    <a:lumOff val="25000"/>
                  </a:schemeClr>
                </a:solidFill>
              </a:rPr>
              <a:t>required?</a:t>
            </a:r>
          </a:p>
        </p:txBody>
      </p:sp>
      <p:sp>
        <p:nvSpPr>
          <p:cNvPr id="12" name="TextBox 11">
            <a:extLst>
              <a:ext uri="{FF2B5EF4-FFF2-40B4-BE49-F238E27FC236}">
                <a16:creationId xmlns:a16="http://schemas.microsoft.com/office/drawing/2014/main" id="{ADA5489D-516B-A248-B784-950714D4288F}"/>
              </a:ext>
            </a:extLst>
          </p:cNvPr>
          <p:cNvSpPr txBox="1"/>
          <p:nvPr/>
        </p:nvSpPr>
        <p:spPr>
          <a:xfrm>
            <a:off x="7348397" y="2081705"/>
            <a:ext cx="2078137" cy="523220"/>
          </a:xfrm>
          <a:prstGeom prst="rect">
            <a:avLst/>
          </a:prstGeom>
          <a:noFill/>
        </p:spPr>
        <p:txBody>
          <a:bodyPr wrap="square" rtlCol="0">
            <a:spAutoFit/>
          </a:bodyPr>
          <a:lstStyle/>
          <a:p>
            <a:r>
              <a:rPr lang="en-US" sz="1400" b="1" dirty="0">
                <a:solidFill>
                  <a:schemeClr val="tx1">
                    <a:lumMod val="75000"/>
                    <a:lumOff val="25000"/>
                  </a:schemeClr>
                </a:solidFill>
              </a:rPr>
              <a:t>2. how many replicas are currently accessible?</a:t>
            </a:r>
          </a:p>
        </p:txBody>
      </p:sp>
      <p:sp>
        <p:nvSpPr>
          <p:cNvPr id="13" name="TextBox 12">
            <a:extLst>
              <a:ext uri="{FF2B5EF4-FFF2-40B4-BE49-F238E27FC236}">
                <a16:creationId xmlns:a16="http://schemas.microsoft.com/office/drawing/2014/main" id="{443BD671-761B-8B49-812A-6E2F23232A47}"/>
              </a:ext>
            </a:extLst>
          </p:cNvPr>
          <p:cNvSpPr txBox="1"/>
          <p:nvPr/>
        </p:nvSpPr>
        <p:spPr>
          <a:xfrm>
            <a:off x="7367284" y="3100785"/>
            <a:ext cx="2059250" cy="523220"/>
          </a:xfrm>
          <a:prstGeom prst="rect">
            <a:avLst/>
          </a:prstGeom>
          <a:noFill/>
        </p:spPr>
        <p:txBody>
          <a:bodyPr wrap="square" rtlCol="0">
            <a:spAutoFit/>
          </a:bodyPr>
          <a:lstStyle/>
          <a:p>
            <a:r>
              <a:rPr lang="en-US" sz="1400" b="1" dirty="0">
                <a:solidFill>
                  <a:schemeClr val="tx1">
                    <a:lumMod val="75000"/>
                    <a:lumOff val="25000"/>
                  </a:schemeClr>
                </a:solidFill>
              </a:rPr>
              <a:t>3. make the necessary adjustments</a:t>
            </a:r>
          </a:p>
        </p:txBody>
      </p:sp>
      <p:sp>
        <p:nvSpPr>
          <p:cNvPr id="14" name="TextBox 13">
            <a:extLst>
              <a:ext uri="{FF2B5EF4-FFF2-40B4-BE49-F238E27FC236}">
                <a16:creationId xmlns:a16="http://schemas.microsoft.com/office/drawing/2014/main" id="{8D2CDB81-C155-6347-9C43-2881C265B136}"/>
              </a:ext>
            </a:extLst>
          </p:cNvPr>
          <p:cNvSpPr txBox="1"/>
          <p:nvPr/>
        </p:nvSpPr>
        <p:spPr>
          <a:xfrm>
            <a:off x="7391871" y="4131848"/>
            <a:ext cx="2078137" cy="738664"/>
          </a:xfrm>
          <a:prstGeom prst="rect">
            <a:avLst/>
          </a:prstGeom>
          <a:noFill/>
        </p:spPr>
        <p:txBody>
          <a:bodyPr wrap="square" rtlCol="0">
            <a:spAutoFit/>
          </a:bodyPr>
          <a:lstStyle/>
          <a:p>
            <a:r>
              <a:rPr lang="en-US" sz="1400" b="1" dirty="0">
                <a:solidFill>
                  <a:schemeClr val="tx1">
                    <a:lumMod val="75000"/>
                    <a:lumOff val="25000"/>
                  </a:schemeClr>
                </a:solidFill>
              </a:rPr>
              <a:t>4. react to a change in pool state or periodically </a:t>
            </a:r>
          </a:p>
          <a:p>
            <a:r>
              <a:rPr lang="en-US" sz="1400" b="1" dirty="0">
                <a:solidFill>
                  <a:schemeClr val="tx1">
                    <a:lumMod val="75000"/>
                    <a:lumOff val="25000"/>
                  </a:schemeClr>
                </a:solidFill>
              </a:rPr>
              <a:t>verify for consistency</a:t>
            </a:r>
          </a:p>
        </p:txBody>
      </p:sp>
      <p:sp>
        <p:nvSpPr>
          <p:cNvPr id="15" name="TextBox 14">
            <a:extLst>
              <a:ext uri="{FF2B5EF4-FFF2-40B4-BE49-F238E27FC236}">
                <a16:creationId xmlns:a16="http://schemas.microsoft.com/office/drawing/2014/main" id="{E97B3EC9-4A64-704E-8FC8-F3BBE0544C7D}"/>
              </a:ext>
            </a:extLst>
          </p:cNvPr>
          <p:cNvSpPr txBox="1"/>
          <p:nvPr/>
        </p:nvSpPr>
        <p:spPr>
          <a:xfrm>
            <a:off x="1941402" y="1907789"/>
            <a:ext cx="415540" cy="338554"/>
          </a:xfrm>
          <a:prstGeom prst="rect">
            <a:avLst/>
          </a:prstGeom>
          <a:noFill/>
        </p:spPr>
        <p:txBody>
          <a:bodyPr wrap="square" rtlCol="0">
            <a:spAutoFit/>
          </a:bodyPr>
          <a:lstStyle/>
          <a:p>
            <a:pPr algn="ctr"/>
            <a:r>
              <a:rPr lang="en-US" sz="1600" b="1" dirty="0">
                <a:solidFill>
                  <a:schemeClr val="accent2"/>
                </a:solidFill>
              </a:rPr>
              <a:t>(1)</a:t>
            </a:r>
          </a:p>
        </p:txBody>
      </p:sp>
      <p:sp>
        <p:nvSpPr>
          <p:cNvPr id="16" name="TextBox 15">
            <a:extLst>
              <a:ext uri="{FF2B5EF4-FFF2-40B4-BE49-F238E27FC236}">
                <a16:creationId xmlns:a16="http://schemas.microsoft.com/office/drawing/2014/main" id="{C0D53E8C-9E4B-4741-9813-D6CCC7D378A6}"/>
              </a:ext>
            </a:extLst>
          </p:cNvPr>
          <p:cNvSpPr txBox="1"/>
          <p:nvPr/>
        </p:nvSpPr>
        <p:spPr>
          <a:xfrm>
            <a:off x="2607888" y="1738512"/>
            <a:ext cx="415540" cy="338554"/>
          </a:xfrm>
          <a:prstGeom prst="rect">
            <a:avLst/>
          </a:prstGeom>
          <a:noFill/>
        </p:spPr>
        <p:txBody>
          <a:bodyPr wrap="square" rtlCol="0">
            <a:spAutoFit/>
          </a:bodyPr>
          <a:lstStyle/>
          <a:p>
            <a:pPr algn="ctr"/>
            <a:r>
              <a:rPr lang="en-US" sz="1600" b="1" dirty="0">
                <a:solidFill>
                  <a:schemeClr val="accent2"/>
                </a:solidFill>
              </a:rPr>
              <a:t>(1)</a:t>
            </a:r>
          </a:p>
        </p:txBody>
      </p:sp>
      <p:sp>
        <p:nvSpPr>
          <p:cNvPr id="17" name="TextBox 16">
            <a:extLst>
              <a:ext uri="{FF2B5EF4-FFF2-40B4-BE49-F238E27FC236}">
                <a16:creationId xmlns:a16="http://schemas.microsoft.com/office/drawing/2014/main" id="{2D52C952-6EBF-1B48-85AB-AA82D48D18EC}"/>
              </a:ext>
            </a:extLst>
          </p:cNvPr>
          <p:cNvSpPr txBox="1"/>
          <p:nvPr/>
        </p:nvSpPr>
        <p:spPr>
          <a:xfrm>
            <a:off x="3278081" y="1599092"/>
            <a:ext cx="1132348" cy="338554"/>
          </a:xfrm>
          <a:prstGeom prst="rect">
            <a:avLst/>
          </a:prstGeom>
          <a:noFill/>
        </p:spPr>
        <p:txBody>
          <a:bodyPr wrap="square" rtlCol="0">
            <a:spAutoFit/>
          </a:bodyPr>
          <a:lstStyle/>
          <a:p>
            <a:pPr algn="ctr"/>
            <a:r>
              <a:rPr lang="en-US" sz="1600" b="1" dirty="0">
                <a:solidFill>
                  <a:schemeClr val="accent2"/>
                </a:solidFill>
              </a:rPr>
              <a:t>(2) + Pools</a:t>
            </a:r>
          </a:p>
        </p:txBody>
      </p:sp>
      <p:sp>
        <p:nvSpPr>
          <p:cNvPr id="18" name="TextBox 17">
            <a:extLst>
              <a:ext uri="{FF2B5EF4-FFF2-40B4-BE49-F238E27FC236}">
                <a16:creationId xmlns:a16="http://schemas.microsoft.com/office/drawing/2014/main" id="{3686B645-3F7B-D84E-ABAE-AA5317B09C20}"/>
              </a:ext>
            </a:extLst>
          </p:cNvPr>
          <p:cNvSpPr txBox="1"/>
          <p:nvPr/>
        </p:nvSpPr>
        <p:spPr>
          <a:xfrm>
            <a:off x="3838980" y="3497378"/>
            <a:ext cx="415540" cy="338554"/>
          </a:xfrm>
          <a:prstGeom prst="rect">
            <a:avLst/>
          </a:prstGeom>
          <a:noFill/>
        </p:spPr>
        <p:txBody>
          <a:bodyPr wrap="square" rtlCol="0">
            <a:spAutoFit/>
          </a:bodyPr>
          <a:lstStyle/>
          <a:p>
            <a:pPr algn="ctr"/>
            <a:r>
              <a:rPr lang="en-US" sz="1600" b="1" dirty="0">
                <a:solidFill>
                  <a:schemeClr val="accent2"/>
                </a:solidFill>
              </a:rPr>
              <a:t>(2)</a:t>
            </a:r>
          </a:p>
        </p:txBody>
      </p:sp>
      <p:sp>
        <p:nvSpPr>
          <p:cNvPr id="19" name="TextBox 18">
            <a:extLst>
              <a:ext uri="{FF2B5EF4-FFF2-40B4-BE49-F238E27FC236}">
                <a16:creationId xmlns:a16="http://schemas.microsoft.com/office/drawing/2014/main" id="{A721A652-7E41-194D-8303-103CFC52AF20}"/>
              </a:ext>
            </a:extLst>
          </p:cNvPr>
          <p:cNvSpPr txBox="1"/>
          <p:nvPr/>
        </p:nvSpPr>
        <p:spPr>
          <a:xfrm>
            <a:off x="780148" y="2591733"/>
            <a:ext cx="1204961" cy="338554"/>
          </a:xfrm>
          <a:prstGeom prst="rect">
            <a:avLst/>
          </a:prstGeom>
          <a:noFill/>
        </p:spPr>
        <p:txBody>
          <a:bodyPr wrap="square" rtlCol="0">
            <a:spAutoFit/>
          </a:bodyPr>
          <a:lstStyle/>
          <a:p>
            <a:pPr algn="ctr"/>
            <a:r>
              <a:rPr lang="en-US" sz="1600" b="1" dirty="0">
                <a:solidFill>
                  <a:schemeClr val="accent2"/>
                </a:solidFill>
              </a:rPr>
              <a:t>(3) + Pools</a:t>
            </a:r>
          </a:p>
        </p:txBody>
      </p:sp>
      <p:sp>
        <p:nvSpPr>
          <p:cNvPr id="20" name="TextBox 19">
            <a:extLst>
              <a:ext uri="{FF2B5EF4-FFF2-40B4-BE49-F238E27FC236}">
                <a16:creationId xmlns:a16="http://schemas.microsoft.com/office/drawing/2014/main" id="{10BD16A5-E6EE-8043-9CAA-97F032CD9B17}"/>
              </a:ext>
            </a:extLst>
          </p:cNvPr>
          <p:cNvSpPr txBox="1"/>
          <p:nvPr/>
        </p:nvSpPr>
        <p:spPr>
          <a:xfrm>
            <a:off x="1860035" y="3357574"/>
            <a:ext cx="482491" cy="338554"/>
          </a:xfrm>
          <a:prstGeom prst="rect">
            <a:avLst/>
          </a:prstGeom>
          <a:noFill/>
        </p:spPr>
        <p:txBody>
          <a:bodyPr wrap="square" rtlCol="0">
            <a:spAutoFit/>
          </a:bodyPr>
          <a:lstStyle/>
          <a:p>
            <a:pPr algn="ctr"/>
            <a:r>
              <a:rPr lang="en-US" sz="1600" b="1" dirty="0">
                <a:solidFill>
                  <a:schemeClr val="accent2"/>
                </a:solidFill>
              </a:rPr>
              <a:t>(3)</a:t>
            </a:r>
          </a:p>
        </p:txBody>
      </p:sp>
      <p:sp>
        <p:nvSpPr>
          <p:cNvPr id="21" name="TextBox 20">
            <a:extLst>
              <a:ext uri="{FF2B5EF4-FFF2-40B4-BE49-F238E27FC236}">
                <a16:creationId xmlns:a16="http://schemas.microsoft.com/office/drawing/2014/main" id="{22C66B1E-5FF8-2946-B157-715A2C1E8958}"/>
              </a:ext>
            </a:extLst>
          </p:cNvPr>
          <p:cNvSpPr txBox="1"/>
          <p:nvPr/>
        </p:nvSpPr>
        <p:spPr>
          <a:xfrm>
            <a:off x="5014468" y="2366673"/>
            <a:ext cx="1204961" cy="338554"/>
          </a:xfrm>
          <a:prstGeom prst="rect">
            <a:avLst/>
          </a:prstGeom>
          <a:noFill/>
        </p:spPr>
        <p:txBody>
          <a:bodyPr wrap="square" rtlCol="0">
            <a:spAutoFit/>
          </a:bodyPr>
          <a:lstStyle/>
          <a:p>
            <a:pPr algn="ctr"/>
            <a:r>
              <a:rPr lang="en-US" sz="1600" b="1" dirty="0">
                <a:solidFill>
                  <a:schemeClr val="accent2"/>
                </a:solidFill>
              </a:rPr>
              <a:t>(4)</a:t>
            </a:r>
          </a:p>
        </p:txBody>
      </p:sp>
      <p:sp>
        <p:nvSpPr>
          <p:cNvPr id="22" name="TextBox 21">
            <a:extLst>
              <a:ext uri="{FF2B5EF4-FFF2-40B4-BE49-F238E27FC236}">
                <a16:creationId xmlns:a16="http://schemas.microsoft.com/office/drawing/2014/main" id="{74565632-F21A-3B4F-B344-5A1F06A2363A}"/>
              </a:ext>
            </a:extLst>
          </p:cNvPr>
          <p:cNvSpPr txBox="1"/>
          <p:nvPr/>
        </p:nvSpPr>
        <p:spPr>
          <a:xfrm>
            <a:off x="4002282" y="1830883"/>
            <a:ext cx="538505" cy="338554"/>
          </a:xfrm>
          <a:prstGeom prst="rect">
            <a:avLst/>
          </a:prstGeom>
          <a:noFill/>
        </p:spPr>
        <p:txBody>
          <a:bodyPr wrap="square" rtlCol="0">
            <a:spAutoFit/>
          </a:bodyPr>
          <a:lstStyle/>
          <a:p>
            <a:pPr algn="ctr"/>
            <a:r>
              <a:rPr lang="en-US" sz="1600" b="1" dirty="0">
                <a:solidFill>
                  <a:schemeClr val="accent2"/>
                </a:solidFill>
              </a:rPr>
              <a:t>(4)</a:t>
            </a:r>
          </a:p>
        </p:txBody>
      </p:sp>
      <p:sp>
        <p:nvSpPr>
          <p:cNvPr id="23" name="TextBox 22">
            <a:extLst>
              <a:ext uri="{FF2B5EF4-FFF2-40B4-BE49-F238E27FC236}">
                <a16:creationId xmlns:a16="http://schemas.microsoft.com/office/drawing/2014/main" id="{D2164DC7-EF5D-6949-9649-E8DEC09EE2DA}"/>
              </a:ext>
            </a:extLst>
          </p:cNvPr>
          <p:cNvSpPr txBox="1"/>
          <p:nvPr/>
        </p:nvSpPr>
        <p:spPr>
          <a:xfrm>
            <a:off x="4009855" y="3497378"/>
            <a:ext cx="538505" cy="338554"/>
          </a:xfrm>
          <a:prstGeom prst="rect">
            <a:avLst/>
          </a:prstGeom>
          <a:noFill/>
        </p:spPr>
        <p:txBody>
          <a:bodyPr wrap="square" rtlCol="0">
            <a:spAutoFit/>
          </a:bodyPr>
          <a:lstStyle/>
          <a:p>
            <a:pPr algn="ctr"/>
            <a:r>
              <a:rPr lang="en-US" sz="1600" b="1" dirty="0">
                <a:solidFill>
                  <a:schemeClr val="accent2"/>
                </a:solidFill>
              </a:rPr>
              <a:t>(4)</a:t>
            </a:r>
          </a:p>
        </p:txBody>
      </p:sp>
      <p:sp>
        <p:nvSpPr>
          <p:cNvPr id="24" name="TextBox 23">
            <a:extLst>
              <a:ext uri="{FF2B5EF4-FFF2-40B4-BE49-F238E27FC236}">
                <a16:creationId xmlns:a16="http://schemas.microsoft.com/office/drawing/2014/main" id="{E54492EC-381F-CC48-91FE-2740EAB566A1}"/>
              </a:ext>
            </a:extLst>
          </p:cNvPr>
          <p:cNvSpPr txBox="1"/>
          <p:nvPr/>
        </p:nvSpPr>
        <p:spPr>
          <a:xfrm>
            <a:off x="2730801" y="3499320"/>
            <a:ext cx="415540" cy="338554"/>
          </a:xfrm>
          <a:prstGeom prst="rect">
            <a:avLst/>
          </a:prstGeom>
          <a:noFill/>
        </p:spPr>
        <p:txBody>
          <a:bodyPr wrap="square" rtlCol="0">
            <a:spAutoFit/>
          </a:bodyPr>
          <a:lstStyle/>
          <a:p>
            <a:pPr algn="ctr"/>
            <a:r>
              <a:rPr lang="en-US" sz="1600" b="1" dirty="0">
                <a:solidFill>
                  <a:schemeClr val="accent2"/>
                </a:solidFill>
              </a:rPr>
              <a:t>(1)</a:t>
            </a:r>
          </a:p>
        </p:txBody>
      </p:sp>
    </p:spTree>
    <p:extLst>
      <p:ext uri="{BB962C8B-B14F-4D97-AF65-F5344CB8AC3E}">
        <p14:creationId xmlns:p14="http://schemas.microsoft.com/office/powerpoint/2010/main" val="31867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QoS Equivalents</a:t>
            </a:r>
          </a:p>
        </p:txBody>
      </p:sp>
      <p:pic>
        <p:nvPicPr>
          <p:cNvPr id="8" name="Picture 7">
            <a:extLst>
              <a:ext uri="{FF2B5EF4-FFF2-40B4-BE49-F238E27FC236}">
                <a16:creationId xmlns:a16="http://schemas.microsoft.com/office/drawing/2014/main" id="{769B6A50-B574-BB4F-90BD-B08819C34F82}"/>
              </a:ext>
            </a:extLst>
          </p:cNvPr>
          <p:cNvPicPr>
            <a:picLocks noChangeAspect="1"/>
          </p:cNvPicPr>
          <p:nvPr/>
        </p:nvPicPr>
        <p:blipFill rotWithShape="1">
          <a:blip r:embed="rId3"/>
          <a:srcRect l="5861" t="16458" r="4571" b="14556"/>
          <a:stretch/>
        </p:blipFill>
        <p:spPr>
          <a:xfrm>
            <a:off x="125874" y="1131767"/>
            <a:ext cx="5961888" cy="3548256"/>
          </a:xfrm>
          <a:prstGeom prst="rect">
            <a:avLst/>
          </a:prstGeom>
        </p:spPr>
      </p:pic>
      <p:sp>
        <p:nvSpPr>
          <p:cNvPr id="9" name="TextBox 8">
            <a:extLst>
              <a:ext uri="{FF2B5EF4-FFF2-40B4-BE49-F238E27FC236}">
                <a16:creationId xmlns:a16="http://schemas.microsoft.com/office/drawing/2014/main" id="{99B27BE2-7FE6-1E4C-AA73-00B44D9D7EF1}"/>
              </a:ext>
            </a:extLst>
          </p:cNvPr>
          <p:cNvSpPr txBox="1"/>
          <p:nvPr/>
        </p:nvSpPr>
        <p:spPr>
          <a:xfrm>
            <a:off x="6318421" y="1527224"/>
            <a:ext cx="3459892" cy="2616101"/>
          </a:xfrm>
          <a:prstGeom prst="rect">
            <a:avLst/>
          </a:prstGeom>
          <a:noFill/>
        </p:spPr>
        <p:txBody>
          <a:bodyPr wrap="square" rtlCol="0">
            <a:spAutoFit/>
          </a:bodyPr>
          <a:lstStyle/>
          <a:p>
            <a:pPr marL="342900" indent="-342900">
              <a:spcAft>
                <a:spcPts val="600"/>
              </a:spcAft>
              <a:buFont typeface="+mj-lt"/>
              <a:buAutoNum type="arabicPeriod"/>
            </a:pPr>
            <a:r>
              <a:rPr lang="en-US" sz="1200" b="1" dirty="0">
                <a:solidFill>
                  <a:schemeClr val="tx1">
                    <a:lumMod val="75000"/>
                    <a:lumOff val="25000"/>
                  </a:schemeClr>
                </a:solidFill>
                <a:latin typeface="Helvetica" pitchFamily="2" charset="0"/>
              </a:rPr>
              <a:t>Receiver</a:t>
            </a:r>
            <a:r>
              <a:rPr lang="en-US" sz="1200" dirty="0">
                <a:solidFill>
                  <a:schemeClr val="tx1">
                    <a:lumMod val="75000"/>
                    <a:lumOff val="25000"/>
                  </a:schemeClr>
                </a:solidFill>
                <a:latin typeface="Helvetica" pitchFamily="2" charset="0"/>
              </a:rPr>
              <a:t>:  receives messages concerning new files and file QoS changes.</a:t>
            </a:r>
          </a:p>
          <a:p>
            <a:pPr marL="342900" indent="-342900">
              <a:spcAft>
                <a:spcPts val="600"/>
              </a:spcAft>
              <a:buFont typeface="+mj-lt"/>
              <a:buAutoNum type="arabicPeriod"/>
            </a:pPr>
            <a:r>
              <a:rPr lang="en-US" sz="1200" b="1" dirty="0">
                <a:solidFill>
                  <a:schemeClr val="tx1">
                    <a:lumMod val="75000"/>
                    <a:lumOff val="25000"/>
                  </a:schemeClr>
                </a:solidFill>
                <a:latin typeface="Helvetica" pitchFamily="2" charset="0"/>
              </a:rPr>
              <a:t>Provider</a:t>
            </a:r>
            <a:r>
              <a:rPr lang="en-US" sz="1200" dirty="0">
                <a:solidFill>
                  <a:schemeClr val="tx1">
                    <a:lumMod val="75000"/>
                    <a:lumOff val="25000"/>
                  </a:schemeClr>
                </a:solidFill>
                <a:latin typeface="Helvetica" pitchFamily="2" charset="0"/>
              </a:rPr>
              <a:t>: queried by file and returns the file's requirements.</a:t>
            </a:r>
          </a:p>
          <a:p>
            <a:pPr marL="342900" indent="-342900">
              <a:spcAft>
                <a:spcPts val="600"/>
              </a:spcAft>
              <a:buFont typeface="+mj-lt"/>
              <a:buAutoNum type="arabicPeriod"/>
            </a:pPr>
            <a:r>
              <a:rPr lang="en-US" sz="1200" b="1" dirty="0">
                <a:solidFill>
                  <a:schemeClr val="tx1">
                    <a:lumMod val="75000"/>
                    <a:lumOff val="25000"/>
                  </a:schemeClr>
                </a:solidFill>
                <a:latin typeface="Helvetica" pitchFamily="2" charset="0"/>
              </a:rPr>
              <a:t>Verifier</a:t>
            </a:r>
            <a:r>
              <a:rPr lang="en-US" sz="1200" dirty="0">
                <a:solidFill>
                  <a:schemeClr val="tx1">
                    <a:lumMod val="75000"/>
                    <a:lumOff val="25000"/>
                  </a:schemeClr>
                </a:solidFill>
                <a:latin typeface="Helvetica" pitchFamily="2" charset="0"/>
              </a:rPr>
              <a:t>: checks the current status of a file and recommends actions, if any.</a:t>
            </a:r>
          </a:p>
          <a:p>
            <a:pPr marL="342900" indent="-342900">
              <a:spcAft>
                <a:spcPts val="600"/>
              </a:spcAft>
              <a:buFont typeface="+mj-lt"/>
              <a:buAutoNum type="arabicPeriod"/>
            </a:pPr>
            <a:r>
              <a:rPr lang="en-US" sz="1200" b="1" dirty="0">
                <a:solidFill>
                  <a:schemeClr val="tx1">
                    <a:lumMod val="75000"/>
                    <a:lumOff val="25000"/>
                  </a:schemeClr>
                </a:solidFill>
                <a:latin typeface="Helvetica" pitchFamily="2" charset="0"/>
              </a:rPr>
              <a:t>Adjuster</a:t>
            </a:r>
            <a:r>
              <a:rPr lang="en-US" sz="1200" dirty="0">
                <a:solidFill>
                  <a:schemeClr val="tx1">
                    <a:lumMod val="75000"/>
                    <a:lumOff val="25000"/>
                  </a:schemeClr>
                </a:solidFill>
                <a:latin typeface="Helvetica" pitchFamily="2" charset="0"/>
              </a:rPr>
              <a:t>: receives an actionable request for a single operation/transformation (STAGE, FLUSH, COPY, CACHE).</a:t>
            </a:r>
          </a:p>
          <a:p>
            <a:pPr marL="342900" indent="-342900">
              <a:spcAft>
                <a:spcPts val="600"/>
              </a:spcAft>
              <a:buFont typeface="+mj-lt"/>
              <a:buAutoNum type="arabicPeriod"/>
            </a:pPr>
            <a:r>
              <a:rPr lang="en-US" sz="1200" b="1" dirty="0">
                <a:solidFill>
                  <a:schemeClr val="tx1">
                    <a:lumMod val="75000"/>
                    <a:lumOff val="25000"/>
                  </a:schemeClr>
                </a:solidFill>
                <a:latin typeface="Helvetica" pitchFamily="2" charset="0"/>
              </a:rPr>
              <a:t>Scanner</a:t>
            </a:r>
            <a:r>
              <a:rPr lang="en-US" sz="1200" dirty="0">
                <a:solidFill>
                  <a:schemeClr val="tx1">
                    <a:lumMod val="75000"/>
                    <a:lumOff val="25000"/>
                  </a:schemeClr>
                </a:solidFill>
                <a:latin typeface="Helvetica" pitchFamily="2" charset="0"/>
              </a:rPr>
              <a:t>: receives messages concerning pool status changes and schedules periodic scanning of pools.</a:t>
            </a:r>
          </a:p>
        </p:txBody>
      </p:sp>
    </p:spTree>
    <p:extLst>
      <p:ext uri="{BB962C8B-B14F-4D97-AF65-F5344CB8AC3E}">
        <p14:creationId xmlns:p14="http://schemas.microsoft.com/office/powerpoint/2010/main" val="11740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QoS Component Interactions</a:t>
            </a:r>
          </a:p>
        </p:txBody>
      </p:sp>
      <p:pic>
        <p:nvPicPr>
          <p:cNvPr id="5" name="Picture 4">
            <a:extLst>
              <a:ext uri="{FF2B5EF4-FFF2-40B4-BE49-F238E27FC236}">
                <a16:creationId xmlns:a16="http://schemas.microsoft.com/office/drawing/2014/main" id="{A2CD4216-BD85-C44A-A089-4D9811C89DEC}"/>
              </a:ext>
            </a:extLst>
          </p:cNvPr>
          <p:cNvPicPr>
            <a:picLocks noChangeAspect="1"/>
          </p:cNvPicPr>
          <p:nvPr/>
        </p:nvPicPr>
        <p:blipFill rotWithShape="1">
          <a:blip r:embed="rId3"/>
          <a:srcRect l="2373" r="1597"/>
          <a:stretch/>
        </p:blipFill>
        <p:spPr>
          <a:xfrm>
            <a:off x="278092" y="1013786"/>
            <a:ext cx="6497858" cy="3806786"/>
          </a:xfrm>
          <a:prstGeom prst="rect">
            <a:avLst/>
          </a:prstGeom>
        </p:spPr>
      </p:pic>
      <p:sp>
        <p:nvSpPr>
          <p:cNvPr id="6" name="TextBox 5">
            <a:extLst>
              <a:ext uri="{FF2B5EF4-FFF2-40B4-BE49-F238E27FC236}">
                <a16:creationId xmlns:a16="http://schemas.microsoft.com/office/drawing/2014/main" id="{7ADA7A5E-6B32-1E49-8BE8-FECE85838F5A}"/>
              </a:ext>
            </a:extLst>
          </p:cNvPr>
          <p:cNvSpPr txBox="1"/>
          <p:nvPr/>
        </p:nvSpPr>
        <p:spPr>
          <a:xfrm>
            <a:off x="7175246" y="1706851"/>
            <a:ext cx="2627287" cy="26161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b="1" dirty="0">
                <a:solidFill>
                  <a:schemeClr val="tx1">
                    <a:lumMod val="75000"/>
                    <a:lumOff val="25000"/>
                  </a:schemeClr>
                </a:solidFill>
                <a:latin typeface="Helvetica" pitchFamily="2" charset="0"/>
              </a:rPr>
              <a:t>Receiver</a:t>
            </a:r>
            <a:r>
              <a:rPr lang="en-US" sz="1400" dirty="0">
                <a:solidFill>
                  <a:schemeClr val="tx1">
                    <a:lumMod val="75000"/>
                    <a:lumOff val="25000"/>
                  </a:schemeClr>
                </a:solidFill>
                <a:latin typeface="Helvetica" pitchFamily="2" charset="0"/>
              </a:rPr>
              <a:t> and </a:t>
            </a:r>
            <a:r>
              <a:rPr lang="en-US" sz="1400" b="1" dirty="0">
                <a:solidFill>
                  <a:schemeClr val="tx1">
                    <a:lumMod val="75000"/>
                    <a:lumOff val="25000"/>
                  </a:schemeClr>
                </a:solidFill>
                <a:latin typeface="Helvetica" pitchFamily="2" charset="0"/>
              </a:rPr>
              <a:t>Scanner</a:t>
            </a:r>
            <a:r>
              <a:rPr lang="en-US" sz="1400" dirty="0">
                <a:solidFill>
                  <a:schemeClr val="tx1">
                    <a:lumMod val="75000"/>
                    <a:lumOff val="25000"/>
                  </a:schemeClr>
                </a:solidFill>
                <a:latin typeface="Helvetica" pitchFamily="2" charset="0"/>
              </a:rPr>
              <a:t> directly converted; other components required pulling apart tightly coupled interactions.</a:t>
            </a:r>
          </a:p>
          <a:p>
            <a:pPr marL="285750" indent="-285750">
              <a:spcAft>
                <a:spcPts val="600"/>
              </a:spcAft>
              <a:buFont typeface="Arial" panose="020B0604020202020204" pitchFamily="34" charset="0"/>
              <a:buChar char="•"/>
            </a:pPr>
            <a:r>
              <a:rPr lang="en-US" sz="1400" dirty="0">
                <a:solidFill>
                  <a:schemeClr val="tx1">
                    <a:lumMod val="75000"/>
                    <a:lumOff val="25000"/>
                  </a:schemeClr>
                </a:solidFill>
                <a:latin typeface="Helvetica" pitchFamily="2" charset="0"/>
              </a:rPr>
              <a:t>Can be run as separate services or as single standalone service.</a:t>
            </a:r>
          </a:p>
          <a:p>
            <a:pPr marL="285750" indent="-285750">
              <a:spcAft>
                <a:spcPts val="600"/>
              </a:spcAft>
              <a:buFont typeface="Arial" panose="020B0604020202020204" pitchFamily="34" charset="0"/>
              <a:buChar char="•"/>
            </a:pPr>
            <a:r>
              <a:rPr lang="en-US" sz="1400" b="1" dirty="0">
                <a:solidFill>
                  <a:schemeClr val="tx1">
                    <a:lumMod val="75000"/>
                    <a:lumOff val="25000"/>
                  </a:schemeClr>
                </a:solidFill>
                <a:latin typeface="Helvetica" pitchFamily="2" charset="0"/>
              </a:rPr>
              <a:t>Verifier</a:t>
            </a:r>
            <a:r>
              <a:rPr lang="en-US" sz="1400" dirty="0">
                <a:solidFill>
                  <a:schemeClr val="tx1">
                    <a:lumMod val="75000"/>
                    <a:lumOff val="25000"/>
                  </a:schemeClr>
                </a:solidFill>
                <a:latin typeface="Helvetica" pitchFamily="2" charset="0"/>
              </a:rPr>
              <a:t> is the heart as in Resilience; </a:t>
            </a:r>
            <a:r>
              <a:rPr lang="en-US" sz="1400" b="1" dirty="0">
                <a:solidFill>
                  <a:schemeClr val="tx1">
                    <a:lumMod val="75000"/>
                    <a:lumOff val="25000"/>
                  </a:schemeClr>
                </a:solidFill>
                <a:latin typeface="Helvetica" pitchFamily="2" charset="0"/>
              </a:rPr>
              <a:t>Engine</a:t>
            </a:r>
            <a:r>
              <a:rPr lang="en-US" sz="1400" dirty="0">
                <a:solidFill>
                  <a:schemeClr val="tx1">
                    <a:lumMod val="75000"/>
                    <a:lumOff val="25000"/>
                  </a:schemeClr>
                </a:solidFill>
                <a:latin typeface="Helvetica" pitchFamily="2" charset="0"/>
              </a:rPr>
              <a:t> is the entry point.</a:t>
            </a:r>
          </a:p>
        </p:txBody>
      </p:sp>
    </p:spTree>
    <p:extLst>
      <p:ext uri="{BB962C8B-B14F-4D97-AF65-F5344CB8AC3E}">
        <p14:creationId xmlns:p14="http://schemas.microsoft.com/office/powerpoint/2010/main" val="149063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QoS Request Handling (Messaging)	</a:t>
            </a:r>
          </a:p>
        </p:txBody>
      </p:sp>
      <p:pic>
        <p:nvPicPr>
          <p:cNvPr id="7" name="Picture 6">
            <a:extLst>
              <a:ext uri="{FF2B5EF4-FFF2-40B4-BE49-F238E27FC236}">
                <a16:creationId xmlns:a16="http://schemas.microsoft.com/office/drawing/2014/main" id="{BA53FDB2-969D-B94F-A228-2C52A8F6113A}"/>
              </a:ext>
            </a:extLst>
          </p:cNvPr>
          <p:cNvPicPr>
            <a:picLocks noChangeAspect="1"/>
          </p:cNvPicPr>
          <p:nvPr/>
        </p:nvPicPr>
        <p:blipFill rotWithShape="1">
          <a:blip r:embed="rId3"/>
          <a:srcRect t="14933" b="23674"/>
          <a:stretch/>
        </p:blipFill>
        <p:spPr>
          <a:xfrm>
            <a:off x="1333874" y="728482"/>
            <a:ext cx="7412876" cy="2560320"/>
          </a:xfrm>
          <a:prstGeom prst="rect">
            <a:avLst/>
          </a:prstGeom>
        </p:spPr>
      </p:pic>
      <p:sp>
        <p:nvSpPr>
          <p:cNvPr id="9" name="Rectangle 8">
            <a:extLst>
              <a:ext uri="{FF2B5EF4-FFF2-40B4-BE49-F238E27FC236}">
                <a16:creationId xmlns:a16="http://schemas.microsoft.com/office/drawing/2014/main" id="{6AF10E64-227C-5C47-9E2B-68A82DFD3C05}"/>
              </a:ext>
            </a:extLst>
          </p:cNvPr>
          <p:cNvSpPr/>
          <p:nvPr/>
        </p:nvSpPr>
        <p:spPr>
          <a:xfrm>
            <a:off x="5568456" y="3596578"/>
            <a:ext cx="4182447" cy="1323439"/>
          </a:xfrm>
          <a:prstGeom prst="rect">
            <a:avLst/>
          </a:prstGeom>
        </p:spPr>
        <p:txBody>
          <a:bodyPr wrap="square">
            <a:spAutoFit/>
          </a:bodyPr>
          <a:lstStyle/>
          <a:p>
            <a:r>
              <a:rPr lang="en-US" sz="1000" b="1" dirty="0">
                <a:solidFill>
                  <a:schemeClr val="tx1">
                    <a:lumMod val="75000"/>
                    <a:lumOff val="25000"/>
                  </a:schemeClr>
                </a:solidFill>
                <a:latin typeface="Helvetica" pitchFamily="2" charset="0"/>
              </a:rPr>
              <a:t>A - the current rule engine uses the namespace and Pool Selection Unit.</a:t>
            </a:r>
          </a:p>
          <a:p>
            <a:r>
              <a:rPr lang="en-US" sz="1000" b="1" dirty="0">
                <a:solidFill>
                  <a:schemeClr val="tx1">
                    <a:lumMod val="75000"/>
                    <a:lumOff val="25000"/>
                  </a:schemeClr>
                </a:solidFill>
                <a:latin typeface="Helvetica" pitchFamily="2" charset="0"/>
              </a:rPr>
              <a:t>B - The pool selection is done by the verifier and sent as part of the message to the adjuster; verifier keeps track of maximum running slots and only sends ready tasks to the adjuster. </a:t>
            </a:r>
          </a:p>
          <a:p>
            <a:r>
              <a:rPr lang="en-US" sz="1000" b="1" dirty="0">
                <a:solidFill>
                  <a:schemeClr val="tx1">
                    <a:lumMod val="75000"/>
                    <a:lumOff val="25000"/>
                  </a:schemeClr>
                </a:solidFill>
                <a:latin typeface="Helvetica" pitchFamily="2" charset="0"/>
              </a:rPr>
              <a:t>C - The adjuster queues the requests, maps them to adjuster types and executes; the types call out to either the pools or the PinManager. </a:t>
            </a:r>
          </a:p>
        </p:txBody>
      </p:sp>
      <p:sp>
        <p:nvSpPr>
          <p:cNvPr id="10" name="Rectangle 9">
            <a:extLst>
              <a:ext uri="{FF2B5EF4-FFF2-40B4-BE49-F238E27FC236}">
                <a16:creationId xmlns:a16="http://schemas.microsoft.com/office/drawing/2014/main" id="{D515DE21-BBEB-9147-99FB-CF0769E2F96E}"/>
              </a:ext>
            </a:extLst>
          </p:cNvPr>
          <p:cNvSpPr/>
          <p:nvPr/>
        </p:nvSpPr>
        <p:spPr>
          <a:xfrm>
            <a:off x="422004" y="3288802"/>
            <a:ext cx="4709162" cy="1938992"/>
          </a:xfrm>
          <a:prstGeom prst="rect">
            <a:avLst/>
          </a:prstGeom>
        </p:spPr>
        <p:txBody>
          <a:bodyPr wrap="square">
            <a:spAutoFit/>
          </a:bodyPr>
          <a:lstStyle/>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Receive message (cache update or QoS modification).</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Check the file requirements.</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Request verification.</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Verify the status of the file (how many replicas, on tape, etc.) on the pools (and recontact provider on iteration).</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Determine action and possibly request adjustment.</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Process the task; if it fails, possibly retry.</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Notify verifier of success/failure; verifier reevaluates for further action (retry, continue to new action, quit).</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Remove operation and send verification/action completed message.</a:t>
            </a:r>
          </a:p>
          <a:p>
            <a:pPr marL="342900" marR="285750" lvl="0" indent="-342900" algn="just">
              <a:spcBef>
                <a:spcPts val="0"/>
              </a:spcBef>
              <a:spcAft>
                <a:spcPts val="0"/>
              </a:spcAft>
              <a:buFont typeface="+mj-lt"/>
              <a:buAutoNum type="arabicPeriod"/>
            </a:pPr>
            <a:r>
              <a:rPr lang="en-US" sz="1000" b="1" dirty="0">
                <a:solidFill>
                  <a:schemeClr val="tx1">
                    <a:lumMod val="75000"/>
                    <a:lumOff val="25000"/>
                  </a:schemeClr>
                </a:solidFill>
                <a:latin typeface="Helvetica" pitchFamily="2" charset="0"/>
                <a:ea typeface="Calibri" panose="020F0502020204030204" pitchFamily="34" charset="0"/>
                <a:cs typeface="Times New Roman" panose="02020603050405020304" pitchFamily="18" charset="0"/>
              </a:rPr>
              <a:t>Notify QoS transition completed (topic).</a:t>
            </a:r>
            <a:endParaRPr lang="en-US" sz="1000" b="1" dirty="0">
              <a:solidFill>
                <a:schemeClr val="tx1">
                  <a:lumMod val="75000"/>
                  <a:lumOff val="25000"/>
                </a:schemeClr>
              </a:solidFill>
              <a:effectLst/>
              <a:latin typeface="Helvetica" pitchFamily="2" charset="0"/>
              <a:ea typeface="Calibri" panose="020F0502020204030204" pitchFamily="34" charset="0"/>
              <a:cs typeface="Times New Roman" panose="02020603050405020304" pitchFamily="18" charset="0"/>
            </a:endParaRPr>
          </a:p>
        </p:txBody>
      </p:sp>
      <p:sp>
        <p:nvSpPr>
          <p:cNvPr id="5" name="5-Point Star 4">
            <a:extLst>
              <a:ext uri="{FF2B5EF4-FFF2-40B4-BE49-F238E27FC236}">
                <a16:creationId xmlns:a16="http://schemas.microsoft.com/office/drawing/2014/main" id="{C98A03C5-09E7-C844-8AD8-222F97F1A254}"/>
              </a:ext>
            </a:extLst>
          </p:cNvPr>
          <p:cNvSpPr>
            <a:spLocks noChangeAspect="1"/>
          </p:cNvSpPr>
          <p:nvPr/>
        </p:nvSpPr>
        <p:spPr>
          <a:xfrm>
            <a:off x="1265294" y="1092425"/>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a:extLst>
              <a:ext uri="{FF2B5EF4-FFF2-40B4-BE49-F238E27FC236}">
                <a16:creationId xmlns:a16="http://schemas.microsoft.com/office/drawing/2014/main" id="{587CFF54-DFE1-3843-A798-0FE91ABC02C0}"/>
              </a:ext>
            </a:extLst>
          </p:cNvPr>
          <p:cNvSpPr>
            <a:spLocks noChangeAspect="1"/>
          </p:cNvSpPr>
          <p:nvPr/>
        </p:nvSpPr>
        <p:spPr>
          <a:xfrm>
            <a:off x="2850019" y="1322846"/>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a:extLst>
              <a:ext uri="{FF2B5EF4-FFF2-40B4-BE49-F238E27FC236}">
                <a16:creationId xmlns:a16="http://schemas.microsoft.com/office/drawing/2014/main" id="{F4B30803-58D3-4B4F-BA11-A0AE931E8174}"/>
              </a:ext>
            </a:extLst>
          </p:cNvPr>
          <p:cNvSpPr>
            <a:spLocks noChangeAspect="1"/>
          </p:cNvSpPr>
          <p:nvPr/>
        </p:nvSpPr>
        <p:spPr>
          <a:xfrm>
            <a:off x="2132052" y="1514356"/>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a:extLst>
              <a:ext uri="{FF2B5EF4-FFF2-40B4-BE49-F238E27FC236}">
                <a16:creationId xmlns:a16="http://schemas.microsoft.com/office/drawing/2014/main" id="{58054E30-F888-3B42-9DD0-571337634AF3}"/>
              </a:ext>
            </a:extLst>
          </p:cNvPr>
          <p:cNvSpPr>
            <a:spLocks noChangeAspect="1"/>
          </p:cNvSpPr>
          <p:nvPr/>
        </p:nvSpPr>
        <p:spPr>
          <a:xfrm>
            <a:off x="3185636" y="1813961"/>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a:extLst>
              <a:ext uri="{FF2B5EF4-FFF2-40B4-BE49-F238E27FC236}">
                <a16:creationId xmlns:a16="http://schemas.microsoft.com/office/drawing/2014/main" id="{5DA1DB04-33F2-8F4E-9FDF-1001CA1D8AD9}"/>
              </a:ext>
            </a:extLst>
          </p:cNvPr>
          <p:cNvSpPr>
            <a:spLocks noChangeAspect="1"/>
          </p:cNvSpPr>
          <p:nvPr/>
        </p:nvSpPr>
        <p:spPr>
          <a:xfrm>
            <a:off x="4878876" y="2028625"/>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a:extLst>
              <a:ext uri="{FF2B5EF4-FFF2-40B4-BE49-F238E27FC236}">
                <a16:creationId xmlns:a16="http://schemas.microsoft.com/office/drawing/2014/main" id="{78282A44-7099-0542-B33C-C6D4F879B116}"/>
              </a:ext>
            </a:extLst>
          </p:cNvPr>
          <p:cNvSpPr>
            <a:spLocks noChangeAspect="1"/>
          </p:cNvSpPr>
          <p:nvPr/>
        </p:nvSpPr>
        <p:spPr>
          <a:xfrm>
            <a:off x="6964169" y="2306299"/>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a:extLst>
              <a:ext uri="{FF2B5EF4-FFF2-40B4-BE49-F238E27FC236}">
                <a16:creationId xmlns:a16="http://schemas.microsoft.com/office/drawing/2014/main" id="{DBED6CE6-C8D9-0A45-92EF-7EFEED1C4B3C}"/>
              </a:ext>
            </a:extLst>
          </p:cNvPr>
          <p:cNvSpPr>
            <a:spLocks noChangeAspect="1"/>
          </p:cNvSpPr>
          <p:nvPr/>
        </p:nvSpPr>
        <p:spPr>
          <a:xfrm>
            <a:off x="4882098" y="3006213"/>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a:extLst>
              <a:ext uri="{FF2B5EF4-FFF2-40B4-BE49-F238E27FC236}">
                <a16:creationId xmlns:a16="http://schemas.microsoft.com/office/drawing/2014/main" id="{D8D78B4C-3187-9147-AFC4-C51D39AE4BEF}"/>
              </a:ext>
            </a:extLst>
          </p:cNvPr>
          <p:cNvSpPr>
            <a:spLocks noChangeAspect="1"/>
          </p:cNvSpPr>
          <p:nvPr/>
        </p:nvSpPr>
        <p:spPr>
          <a:xfrm>
            <a:off x="2132052" y="3112580"/>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a:extLst>
              <a:ext uri="{FF2B5EF4-FFF2-40B4-BE49-F238E27FC236}">
                <a16:creationId xmlns:a16="http://schemas.microsoft.com/office/drawing/2014/main" id="{269ED75A-9A27-FA47-9AFF-CA45969E696D}"/>
              </a:ext>
            </a:extLst>
          </p:cNvPr>
          <p:cNvSpPr>
            <a:spLocks noChangeAspect="1"/>
          </p:cNvSpPr>
          <p:nvPr/>
        </p:nvSpPr>
        <p:spPr>
          <a:xfrm>
            <a:off x="1269138" y="3035504"/>
            <a:ext cx="137160" cy="13716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42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1" presetClass="entr" presetSubtype="0" fill="hold" nodeType="with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1" presetClass="entr" presetSubtype="0" fill="hold" nodeType="withEffect">
                                  <p:stCondLst>
                                    <p:cond delay="0"/>
                                  </p:stCondLst>
                                  <p:childTnLst>
                                    <p:set>
                                      <p:cBhvr>
                                        <p:cTn id="6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1" presetClass="entr" presetSubtype="0" fill="hold" nodeType="withEffect">
                                  <p:stCondLst>
                                    <p:cond delay="0"/>
                                  </p:stCondLst>
                                  <p:childTnLst>
                                    <p:set>
                                      <p:cBhvr>
                                        <p:cTn id="7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par>
                                <p:cTn id="79" presetID="1" presetClass="entr" presetSubtype="0" fill="hold" nodeType="withEffect">
                                  <p:stCondLst>
                                    <p:cond delay="0"/>
                                  </p:stCondLst>
                                  <p:childTnLst>
                                    <p:set>
                                      <p:cBhvr>
                                        <p:cTn id="8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FC3D-922F-6549-8739-79C416D1AAA7}"/>
              </a:ext>
            </a:extLst>
          </p:cNvPr>
          <p:cNvSpPr txBox="1">
            <a:spLocks noGrp="1"/>
          </p:cNvSpPr>
          <p:nvPr>
            <p:ph type="title" idx="4294967295"/>
          </p:nvPr>
        </p:nvSpPr>
        <p:spPr/>
        <p:txBody>
          <a:bodyPr/>
          <a:lstStyle/>
          <a:p>
            <a:r>
              <a:rPr lang="en-US" dirty="0"/>
              <a:t>Separation into Components	</a:t>
            </a:r>
          </a:p>
        </p:txBody>
      </p:sp>
      <p:sp>
        <p:nvSpPr>
          <p:cNvPr id="3" name="Text Placeholder 2">
            <a:extLst>
              <a:ext uri="{FF2B5EF4-FFF2-40B4-BE49-F238E27FC236}">
                <a16:creationId xmlns:a16="http://schemas.microsoft.com/office/drawing/2014/main" id="{7A6C2A2F-B0DF-9F48-8139-406C9FA23926}"/>
              </a:ext>
            </a:extLst>
          </p:cNvPr>
          <p:cNvSpPr txBox="1">
            <a:spLocks noGrp="1"/>
          </p:cNvSpPr>
          <p:nvPr>
            <p:ph type="body" idx="4294967295"/>
          </p:nvPr>
        </p:nvSpPr>
        <p:spPr/>
        <p:txBody>
          <a:bodyPr/>
          <a:lstStyle/>
          <a:p>
            <a:pPr>
              <a:spcAft>
                <a:spcPts val="3217"/>
              </a:spcAft>
              <a:buNone/>
            </a:pPr>
            <a:r>
              <a:rPr lang="en-US" dirty="0"/>
              <a:t>Allows easier redefinition/modification of the QoS Engine "peripherals":</a:t>
            </a:r>
          </a:p>
          <a:p>
            <a:pPr marL="457200" indent="-457200" algn="just"/>
            <a:r>
              <a:rPr lang="en-US" sz="2400" b="1" dirty="0">
                <a:solidFill>
                  <a:schemeClr val="tx1">
                    <a:lumMod val="75000"/>
                    <a:lumOff val="25000"/>
                  </a:schemeClr>
                </a:solidFill>
              </a:rPr>
              <a:t>Adjuster</a:t>
            </a:r>
            <a:r>
              <a:rPr lang="en-US" sz="2400" dirty="0">
                <a:solidFill>
                  <a:schemeClr val="tx1">
                    <a:lumMod val="75000"/>
                    <a:lumOff val="25000"/>
                  </a:schemeClr>
                </a:solidFill>
              </a:rPr>
              <a:t>:  simple tasks which rely on other parts of dCache to do the heavy lifting; clear separation of concerns will be crucial when optimized restore scheduling is in place (Lea's work/presentation).</a:t>
            </a:r>
          </a:p>
          <a:p>
            <a:pPr marL="457200" indent="-457200" algn="just"/>
            <a:r>
              <a:rPr lang="en-US" sz="2400" b="1" dirty="0">
                <a:solidFill>
                  <a:schemeClr val="tx1">
                    <a:lumMod val="75000"/>
                    <a:lumOff val="25000"/>
                  </a:schemeClr>
                </a:solidFill>
              </a:rPr>
              <a:t>Provider</a:t>
            </a:r>
            <a:r>
              <a:rPr lang="en-US" sz="2400" dirty="0">
                <a:solidFill>
                  <a:schemeClr val="tx1">
                    <a:lumMod val="75000"/>
                    <a:lumOff val="25000"/>
                  </a:schemeClr>
                </a:solidFill>
              </a:rPr>
              <a:t>:  a major motivation for this refactoring; allows for integration with a separate "rule engine".</a:t>
            </a:r>
          </a:p>
          <a:p>
            <a:pPr>
              <a:buNone/>
            </a:pPr>
            <a:endParaRPr lang="en-US" dirty="0"/>
          </a:p>
        </p:txBody>
      </p:sp>
    </p:spTree>
    <p:extLst>
      <p:ext uri="{BB962C8B-B14F-4D97-AF65-F5344CB8AC3E}">
        <p14:creationId xmlns:p14="http://schemas.microsoft.com/office/powerpoint/2010/main" val="1745638027"/>
      </p:ext>
    </p:extLst>
  </p:cSld>
  <p:clrMapOvr>
    <a:masterClrMapping/>
  </p:clrMapOvr>
</p:sld>
</file>

<file path=ppt/theme/theme1.xml><?xml version="1.0" encoding="utf-8"?>
<a:theme xmlns:a="http://schemas.openxmlformats.org/drawingml/2006/main" name="dcache-org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ache-Users" id="{740A59FF-1283-D442-A4AB-736077F3E989}" vid="{FA1ABC68-AB6F-8548-89B3-80188A0674A0}"/>
    </a:ext>
  </a:extLst>
</a:theme>
</file>

<file path=ppt/theme/theme2.xml><?xml version="1.0" encoding="utf-8"?>
<a:theme xmlns:a="http://schemas.openxmlformats.org/drawingml/2006/main" nam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ache-Users" id="{740A59FF-1283-D442-A4AB-736077F3E989}" vid="{94B0AEB7-FC25-3743-A832-130751222F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dcache-org1</Template>
  <TotalTime>234</TotalTime>
  <Words>2709</Words>
  <Application>Microsoft Macintosh PowerPoint</Application>
  <PresentationFormat>Custom</PresentationFormat>
  <Paragraphs>290</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Helvetica</vt:lpstr>
      <vt:lpstr>Liberation Sans</vt:lpstr>
      <vt:lpstr>StarSymbol</vt:lpstr>
      <vt:lpstr>Times New Roman</vt:lpstr>
      <vt:lpstr>dcache-org1</vt:lpstr>
      <vt:lpstr>_</vt:lpstr>
      <vt:lpstr>PowerPoint Presentation</vt:lpstr>
      <vt:lpstr>From Resilience to QoS </vt:lpstr>
      <vt:lpstr>From Resilience to QoS </vt:lpstr>
      <vt:lpstr>Resilience Component Responsibilities </vt:lpstr>
      <vt:lpstr>Resilience Component Responsibilities</vt:lpstr>
      <vt:lpstr>QoS Equivalents</vt:lpstr>
      <vt:lpstr>QoS Component Interactions</vt:lpstr>
      <vt:lpstr>QoS Request Handling (Messaging) </vt:lpstr>
      <vt:lpstr>Separation into Components </vt:lpstr>
      <vt:lpstr>Rule Engine Prototype</vt:lpstr>
      <vt:lpstr>Prototype Mapping of Attributes to Classes</vt:lpstr>
      <vt:lpstr>Rule Engine Prototype</vt:lpstr>
      <vt:lpstr>Prototype Transitions and Implementation</vt:lpstr>
      <vt:lpstr>Rule Engine Prototype</vt:lpstr>
      <vt:lpstr>Rule Engine Prototype</vt:lpstr>
      <vt:lpstr>Rule Engine Prototype 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Rossi</dc:creator>
  <cp:lastModifiedBy>Albert Rossi</cp:lastModifiedBy>
  <cp:revision>65</cp:revision>
  <dcterms:created xsi:type="dcterms:W3CDTF">2021-05-27T16:05:16Z</dcterms:created>
  <dcterms:modified xsi:type="dcterms:W3CDTF">2021-05-31T22:42:58Z</dcterms:modified>
</cp:coreProperties>
</file>