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4" r:id="rId8"/>
    <p:sldId id="259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3792-76E1-9B4C-8386-11D5A757E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5A1BB-CB6A-AD44-81D0-864EF4AF3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1152-54CB-4D4C-9F69-41103CE8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0BE59-4BE4-794D-B828-36488D7D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C345-B587-2640-BB08-DD9CB000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5B97-1324-CF4D-8A4F-628CD3E3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7CD5B-9EA8-2D4E-933F-6C021C85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7423-46AD-9049-8FA6-30F8B4BE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39A2-1093-1244-94DE-A6994431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44667-9412-4247-B96A-FD6B82BC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0B411-253B-4E43-8D4B-58C5488B5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30502-A4E9-CE45-AF79-B5A77A06A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3D520-A66D-CD4A-937A-54482BD5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FB6AF-F575-5B42-8C9A-2D6EABB8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6C53F-FDD7-0E4F-8D40-7133FC61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6DBE-74B4-A744-9AA0-F71679AF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D3AD-42E2-3740-9330-B0F4389C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DC032-1BB7-4647-BF32-1A525FF6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357EE-A652-AA4F-A9DF-A59D4459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5867-EE66-CB40-8761-D8B20FF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AC0C-43EE-C44E-BB27-AFBEE053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2AA9C-3B40-3847-BD5E-70AE0774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E1A12-A819-F947-8927-0B5E9F5B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F0B66-60E5-3E47-8962-BE888274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C0B2-50AD-3340-A553-5B4F6AF0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A5FA-5CBE-724E-9C3B-6BC753B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A050-CAE3-4148-A05E-92F2BDE0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843DC-7052-D94E-A40B-FA48790D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569AB-ED7C-4E43-A065-3226EBD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397FA-4B2A-044F-AF3B-CA45CBC2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F968-8C79-C340-83C3-65F12563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50D4-C47E-D24B-8443-F7B221CC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E15FC-643A-0C43-8673-AF3547712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78C8B-B287-6840-AD1D-6539EED8C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6F1E3-D01D-724F-8DA0-3CC62CB47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EE3C4-B685-B843-885F-A2DF4120E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95173B-3CDF-1A4A-9AE5-30A34FC6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E6312-D635-FD4B-BEF0-CB898635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8D3E2-77EB-784B-8434-6573DDC0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6647-7BA6-8340-8B16-5C71C57A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26249-8CC5-EB45-BC1D-8F0A511B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46D29-6C2E-244F-90A3-62CE3EF6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2850F-822A-A945-B712-16CE2F14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518D0-E51D-DD49-87B5-BFB0530B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EA33-D6E7-1F45-B2BC-E9F5B8BD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74224-523E-CC45-B43E-2B12FB6F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EED3-102A-4840-8F7C-89358298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5E6D-0BDD-A54A-A77A-F811B9F1D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5E7D0-4C76-A64F-9688-64CF41E7F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087F3-CC91-C443-AB90-2D8C390B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6FAFE-4607-A348-BD38-82D8065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3BB1-819E-654A-9A83-CF423D1F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83CE-2F83-6D4E-A849-B5485008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6987B-9A3A-D746-9D08-A2234CF7B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7E4F1-7E16-8F41-80DA-8A3606852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FEA31-8FF6-0941-8747-62CEB5E1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64837-41A1-9E4F-B3B2-ED975C17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69BBC-D208-A844-A759-167A9DE1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0EA70-9E00-A447-AD02-4B859736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350DC-E6DD-5D46-8116-37E5E1C4E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123B-9076-E74E-B03B-3EEC730F4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AC29-F9F4-A74B-AFE7-37996D772FCB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04C5-5AEE-7542-B344-E744D7D02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11E00-73E4-C841-97DF-E50C80F0D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9CD8-AD16-E342-84B0-F949410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95633/contributions/4261854/attachments/2208995/3738133/ecal_v1.pdf" TargetMode="External"/><Relationship Id="rId2" Type="http://schemas.openxmlformats.org/officeDocument/2006/relationships/hyperlink" Target="https://indico.cern.ch/event/995633/contributions/4259332/attachments/2209872/3740107/LCWS_MVicente_ACF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A25F-3084-3C43-8FB2-76E507C34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3974B-90C0-2748-901D-1A621BE01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A484-6293-594C-9A61-20839909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D7F3-E995-B542-B631-27B87DB83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talks (on the top of the Alina’s one)</a:t>
            </a:r>
          </a:p>
          <a:p>
            <a:pPr lvl="1"/>
            <a:r>
              <a:rPr lang="en-US" dirty="0"/>
              <a:t>Anisotropic Conductive Films  : </a:t>
            </a:r>
            <a:r>
              <a:rPr lang="en-US" dirty="0">
                <a:hlinkClick r:id="rId2"/>
              </a:rPr>
              <a:t>https://indico.cern.ch/event/995633/contributions/4259332/attachments/2209872/3740107/LCWS_MVicente_ACF.pdf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Possibility to have really thin (~10 um) conductive glue layer between our different layers. I am in touch with the group (CERN). Can be already used in LUXE</a:t>
            </a:r>
          </a:p>
          <a:p>
            <a:pPr lvl="1"/>
            <a:r>
              <a:rPr lang="en-US" dirty="0"/>
              <a:t>Ultra thin PCB ~1.2 mm including chip : </a:t>
            </a:r>
            <a:r>
              <a:rPr lang="en-US" dirty="0">
                <a:hlinkClick r:id="rId3"/>
              </a:rPr>
              <a:t>https://indico.cern.ch/event/995633/contributions/4261854/attachments/2208995/3738133/ecal_v1.pdf</a:t>
            </a:r>
            <a:r>
              <a:rPr lang="en-US" dirty="0"/>
              <a:t>. this could be important for LC not really for LUXE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8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42F3-83FA-8140-81A6-367CDEC8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41536" cy="963168"/>
          </a:xfrm>
        </p:spPr>
        <p:txBody>
          <a:bodyPr/>
          <a:lstStyle/>
          <a:p>
            <a:r>
              <a:rPr lang="en-US" dirty="0"/>
              <a:t>Anisotropic conductive film or paste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D209-5662-564D-97E9-5050A3A4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4312793"/>
            <a:ext cx="11137964" cy="2417191"/>
          </a:xfrm>
        </p:spPr>
        <p:txBody>
          <a:bodyPr/>
          <a:lstStyle/>
          <a:p>
            <a:r>
              <a:rPr lang="en-US" dirty="0"/>
              <a:t>Film needs pressure, paste needs heat only</a:t>
            </a:r>
          </a:p>
          <a:p>
            <a:r>
              <a:rPr lang="en-US" dirty="0"/>
              <a:t>Start to be intensively used in industry for screen mainly for gluing the electronic close to the screen (phone, TV,…)</a:t>
            </a:r>
          </a:p>
          <a:p>
            <a:r>
              <a:rPr lang="en-US" dirty="0"/>
              <a:t>Can reduce the conductive layer between the fanout and sensor to few micron.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B71B3-A736-3944-A28C-564AF8AB3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05"/>
          <a:stretch/>
        </p:blipFill>
        <p:spPr>
          <a:xfrm>
            <a:off x="0" y="963169"/>
            <a:ext cx="2738258" cy="2706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C7254-7544-C540-B5A6-B875D780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6" y="963169"/>
            <a:ext cx="3695946" cy="2522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C84EA6-CE1F-1C4D-A0FE-4BC3A24B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48" y="936181"/>
            <a:ext cx="5896351" cy="30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B0E6-13DF-9140-9AF4-608F18E5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92175"/>
          </a:xfrm>
        </p:spPr>
        <p:txBody>
          <a:bodyPr/>
          <a:lstStyle/>
          <a:p>
            <a:r>
              <a:rPr lang="en-US" dirty="0"/>
              <a:t>Anisotropic conductive film or paste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0EBC-734E-714D-A5CD-B42B9D3B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013" y="1096963"/>
            <a:ext cx="8704997" cy="2774950"/>
          </a:xfrm>
        </p:spPr>
        <p:txBody>
          <a:bodyPr/>
          <a:lstStyle/>
          <a:p>
            <a:r>
              <a:rPr lang="en-US" dirty="0"/>
              <a:t>CERN has a machine (installed at Geneva university)</a:t>
            </a:r>
          </a:p>
          <a:p>
            <a:r>
              <a:rPr lang="en-US" dirty="0"/>
              <a:t>I am in contact with the CERN group (EP R&amp;D) and they look interested to work with us. Meeting yesterday</a:t>
            </a:r>
          </a:p>
          <a:p>
            <a:r>
              <a:rPr lang="en-US" dirty="0"/>
              <a:t>Test : on one of the CALICE sensor , we glue the PCB using a ACF (or ACP)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094A90-E840-D148-BF63-01A44FBA2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985" y="0"/>
            <a:ext cx="3587016" cy="4291608"/>
          </a:xfrm>
          <a:prstGeom prst="rect">
            <a:avLst/>
          </a:prstGeom>
        </p:spPr>
      </p:pic>
      <p:pic>
        <p:nvPicPr>
          <p:cNvPr id="9" name="video_sap">
            <a:hlinkClick r:id="" action="ppaction://media"/>
            <a:extLst>
              <a:ext uri="{FF2B5EF4-FFF2-40B4-BE49-F238E27FC236}">
                <a16:creationId xmlns:a16="http://schemas.microsoft.com/office/drawing/2014/main" id="{7F09FB2F-A9D7-D34C-AE72-4E780E4E3F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74172" y="3095625"/>
            <a:ext cx="5016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748F-4788-E940-AB88-1A222EC7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325563"/>
          </a:xfrm>
        </p:spPr>
        <p:txBody>
          <a:bodyPr/>
          <a:lstStyle/>
          <a:p>
            <a:r>
              <a:rPr lang="en-US" dirty="0"/>
              <a:t>Wireless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CED3C-A5FA-CC46-9E37-D1DF547E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528" y="0"/>
            <a:ext cx="4157472" cy="356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0CB073-4BC1-0D43-8A03-6A7B165B7D2C}"/>
              </a:ext>
            </a:extLst>
          </p:cNvPr>
          <p:cNvSpPr txBox="1">
            <a:spLocks/>
          </p:cNvSpPr>
          <p:nvPr/>
        </p:nvSpPr>
        <p:spPr>
          <a:xfrm>
            <a:off x="0" y="1072208"/>
            <a:ext cx="647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the 17/3 we (</a:t>
            </a:r>
            <a:r>
              <a:rPr lang="en-US" dirty="0" err="1"/>
              <a:t>Marek,Jakub</a:t>
            </a:r>
            <a:r>
              <a:rPr lang="en-US" dirty="0"/>
              <a:t> and me) met with E. </a:t>
            </a:r>
            <a:r>
              <a:rPr lang="en-US" dirty="0" err="1"/>
              <a:t>Locci</a:t>
            </a:r>
            <a:r>
              <a:rPr lang="en-US" dirty="0"/>
              <a:t> (head of WADAPT) and </a:t>
            </a:r>
            <a:r>
              <a:rPr lang="en-US" dirty="0" err="1"/>
              <a:t>C.Dehos</a:t>
            </a:r>
            <a:r>
              <a:rPr lang="en-US" dirty="0"/>
              <a:t>. </a:t>
            </a:r>
          </a:p>
          <a:p>
            <a:r>
              <a:rPr lang="en-US" dirty="0"/>
              <a:t>A chip exists and can be purchased via a company (I am in touch with the company).</a:t>
            </a:r>
          </a:p>
          <a:p>
            <a:r>
              <a:rPr lang="en-US" dirty="0"/>
              <a:t>The first test will be to send data at 5Gbps wireless over a distance of few cm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E4A2D-6C88-F84E-82E3-4D1122A5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38" y="4481512"/>
            <a:ext cx="36195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965931-4F96-EE4D-BE09-F4C773505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430" y="3730752"/>
            <a:ext cx="5759570" cy="30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D50F-4B5E-C549-8881-79C034FF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3CA3-D9F2-8A4B-AC22-6E945C85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contacted the company which produce the chip and the test board</a:t>
            </a:r>
          </a:p>
          <a:p>
            <a:r>
              <a:rPr lang="en-US" dirty="0"/>
              <a:t>The company changed its policy and sell only big quantities</a:t>
            </a:r>
          </a:p>
          <a:p>
            <a:r>
              <a:rPr lang="en-US" dirty="0"/>
              <a:t>CEA people are in discussion with the company to deliver us two boards</a:t>
            </a:r>
          </a:p>
        </p:txBody>
      </p:sp>
    </p:spTree>
    <p:extLst>
      <p:ext uri="{BB962C8B-B14F-4D97-AF65-F5344CB8AC3E}">
        <p14:creationId xmlns:p14="http://schemas.microsoft.com/office/powerpoint/2010/main" val="296594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60B8-12DF-0941-ABC1-3FADBE6E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 to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63FC2-AF73-264B-8759-0D9FF43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15F7-EA65-491B-9A1C-2C4E8561BFC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7E21C-5CD9-054B-8FAF-6160304B3CCB}"/>
              </a:ext>
            </a:extLst>
          </p:cNvPr>
          <p:cNvSpPr/>
          <p:nvPr/>
        </p:nvSpPr>
        <p:spPr>
          <a:xfrm>
            <a:off x="1987060" y="2682524"/>
            <a:ext cx="1914144" cy="1914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979C4-8B3D-0743-BE5E-6803FD841997}"/>
              </a:ext>
            </a:extLst>
          </p:cNvPr>
          <p:cNvSpPr/>
          <p:nvPr/>
        </p:nvSpPr>
        <p:spPr>
          <a:xfrm>
            <a:off x="4033311" y="2682524"/>
            <a:ext cx="585216" cy="191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D971E-A198-824B-8ED0-4A5BC3361C7B}"/>
              </a:ext>
            </a:extLst>
          </p:cNvPr>
          <p:cNvSpPr/>
          <p:nvPr/>
        </p:nvSpPr>
        <p:spPr>
          <a:xfrm>
            <a:off x="6373258" y="2682524"/>
            <a:ext cx="1914144" cy="1914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processing (FPGA,…)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99DFA2-C42A-B645-A8FD-86C74AB7229A}"/>
              </a:ext>
            </a:extLst>
          </p:cNvPr>
          <p:cNvSpPr/>
          <p:nvPr/>
        </p:nvSpPr>
        <p:spPr>
          <a:xfrm>
            <a:off x="8103938" y="596240"/>
            <a:ext cx="1914144" cy="957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 PC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070F93D4-A758-4649-9E7A-DB50108CAD8D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>
          <a:xfrm flipV="1">
            <a:off x="8287402" y="1553312"/>
            <a:ext cx="773608" cy="20862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B58DEC-C60A-0747-AD09-CDBC530D3600}"/>
              </a:ext>
            </a:extLst>
          </p:cNvPr>
          <p:cNvSpPr txBox="1"/>
          <p:nvPr/>
        </p:nvSpPr>
        <p:spPr>
          <a:xfrm>
            <a:off x="8381300" y="3748800"/>
            <a:ext cx="205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Ethernet/optic fiber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B50E1FA-A435-644E-9646-CB40687DC44B}"/>
              </a:ext>
            </a:extLst>
          </p:cNvPr>
          <p:cNvSpPr/>
          <p:nvPr/>
        </p:nvSpPr>
        <p:spPr>
          <a:xfrm>
            <a:off x="4909746" y="3410370"/>
            <a:ext cx="92705" cy="229226"/>
          </a:xfrm>
          <a:prstGeom prst="arc">
            <a:avLst>
              <a:gd name="adj1" fmla="val 16200000"/>
              <a:gd name="adj2" fmla="val 6424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AFF1EDF-8E22-8E40-BED0-823B9F4EEDCE}"/>
              </a:ext>
            </a:extLst>
          </p:cNvPr>
          <p:cNvSpPr/>
          <p:nvPr/>
        </p:nvSpPr>
        <p:spPr>
          <a:xfrm>
            <a:off x="4948634" y="3372197"/>
            <a:ext cx="175549" cy="305572"/>
          </a:xfrm>
          <a:prstGeom prst="arc">
            <a:avLst>
              <a:gd name="adj1" fmla="val 16200000"/>
              <a:gd name="adj2" fmla="val 6424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B3B0F5D-B4F0-5A4F-A755-ECE6677AF869}"/>
              </a:ext>
            </a:extLst>
          </p:cNvPr>
          <p:cNvSpPr/>
          <p:nvPr/>
        </p:nvSpPr>
        <p:spPr>
          <a:xfrm>
            <a:off x="5044658" y="3336327"/>
            <a:ext cx="236209" cy="377312"/>
          </a:xfrm>
          <a:prstGeom prst="arc">
            <a:avLst>
              <a:gd name="adj1" fmla="val 16200000"/>
              <a:gd name="adj2" fmla="val 6424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06B70C5-CA37-BA46-9ACF-2A2EE3A60E7D}"/>
              </a:ext>
            </a:extLst>
          </p:cNvPr>
          <p:cNvSpPr/>
          <p:nvPr/>
        </p:nvSpPr>
        <p:spPr>
          <a:xfrm rot="5211495">
            <a:off x="6026889" y="3438286"/>
            <a:ext cx="355600" cy="2673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86898EC6-3177-E546-B837-DB2CE1408B96}"/>
              </a:ext>
            </a:extLst>
          </p:cNvPr>
          <p:cNvSpPr/>
          <p:nvPr/>
        </p:nvSpPr>
        <p:spPr>
          <a:xfrm rot="16200000">
            <a:off x="4590301" y="3402140"/>
            <a:ext cx="355600" cy="2673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875757-176A-3A4E-B068-48A83657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97" y="4632539"/>
            <a:ext cx="5284302" cy="14926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BEDF72-D71E-584F-967A-8DDA67793E90}"/>
              </a:ext>
            </a:extLst>
          </p:cNvPr>
          <p:cNvSpPr txBox="1"/>
          <p:nvPr/>
        </p:nvSpPr>
        <p:spPr>
          <a:xfrm>
            <a:off x="3038692" y="6289067"/>
            <a:ext cx="4608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Thanks to the WADAPT CERN group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C9200E-DAA8-5848-999C-181CADD12435}"/>
              </a:ext>
            </a:extLst>
          </p:cNvPr>
          <p:cNvSpPr txBox="1"/>
          <p:nvPr/>
        </p:nvSpPr>
        <p:spPr>
          <a:xfrm>
            <a:off x="4788937" y="2674277"/>
            <a:ext cx="13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to 6Gbps</a:t>
            </a:r>
          </a:p>
        </p:txBody>
      </p:sp>
    </p:spTree>
    <p:extLst>
      <p:ext uri="{BB962C8B-B14F-4D97-AF65-F5344CB8AC3E}">
        <p14:creationId xmlns:p14="http://schemas.microsoft.com/office/powerpoint/2010/main" val="248196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F510-16EE-1040-B037-4D095D5E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907"/>
            <a:ext cx="5428488" cy="2383981"/>
          </a:xfrm>
        </p:spPr>
        <p:txBody>
          <a:bodyPr>
            <a:normAutofit/>
          </a:bodyPr>
          <a:lstStyle/>
          <a:p>
            <a:r>
              <a:rPr lang="en-US" sz="4000" dirty="0"/>
              <a:t>First draft GaAs fanout</a:t>
            </a:r>
            <a:br>
              <a:rPr lang="en-US" sz="4000" dirty="0"/>
            </a:br>
            <a:r>
              <a:rPr lang="en-US" sz="4000" dirty="0"/>
              <a:t>needs modifications. On going.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43DCB-A3EF-0346-A36A-4E0C3F87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1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4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5636-0384-6043-B794-48848706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1158728" cy="1094410"/>
          </a:xfrm>
        </p:spPr>
        <p:txBody>
          <a:bodyPr/>
          <a:lstStyle/>
          <a:p>
            <a:r>
              <a:rPr lang="en-US" dirty="0"/>
              <a:t>HV Kapton : new idea to decrease the thickness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0CF2-7198-FE4E-A2DC-EC89C110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787"/>
            <a:ext cx="4943475" cy="3007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77ADC-0FC4-9346-ACC8-DC26EF5F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2402370"/>
            <a:ext cx="6048375" cy="4455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F2914-E56B-6040-93DE-8D2C93BBAA0F}"/>
              </a:ext>
            </a:extLst>
          </p:cNvPr>
          <p:cNvSpPr txBox="1"/>
          <p:nvPr/>
        </p:nvSpPr>
        <p:spPr>
          <a:xfrm>
            <a:off x="1719072" y="2913888"/>
            <a:ext cx="140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Readout 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D6290-1829-B44E-829B-43B91E953EE2}"/>
              </a:ext>
            </a:extLst>
          </p:cNvPr>
          <p:cNvSpPr txBox="1"/>
          <p:nvPr/>
        </p:nvSpPr>
        <p:spPr>
          <a:xfrm>
            <a:off x="10631424" y="291388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side</a:t>
            </a: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50DD253D-5EDA-364D-9E7C-D46FF3712458}"/>
              </a:ext>
            </a:extLst>
          </p:cNvPr>
          <p:cNvSpPr/>
          <p:nvPr/>
        </p:nvSpPr>
        <p:spPr>
          <a:xfrm rot="4610017">
            <a:off x="8889841" y="4871915"/>
            <a:ext cx="2000026" cy="5241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93548-6E11-F941-8302-3397863A07AC}"/>
              </a:ext>
            </a:extLst>
          </p:cNvPr>
          <p:cNvSpPr txBox="1"/>
          <p:nvPr/>
        </p:nvSpPr>
        <p:spPr>
          <a:xfrm>
            <a:off x="7300559" y="4764680"/>
            <a:ext cx="253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between the W plane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7C9A8976-FEA9-3341-820F-843F6A1356AF}"/>
              </a:ext>
            </a:extLst>
          </p:cNvPr>
          <p:cNvSpPr/>
          <p:nvPr/>
        </p:nvSpPr>
        <p:spPr>
          <a:xfrm rot="4610017">
            <a:off x="9204580" y="3534635"/>
            <a:ext cx="731464" cy="5241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69F4A-FD0C-A84D-B23E-ABEF459DE119}"/>
              </a:ext>
            </a:extLst>
          </p:cNvPr>
          <p:cNvSpPr txBox="1"/>
          <p:nvPr/>
        </p:nvSpPr>
        <p:spPr>
          <a:xfrm>
            <a:off x="6870656" y="3612066"/>
            <a:ext cx="28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between the W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8C04-F083-1E4A-9D6E-98F51544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We don’t need to cover all the sensor surface to polarize it</a:t>
            </a:r>
          </a:p>
          <a:p>
            <a:r>
              <a:rPr lang="en-US" dirty="0"/>
              <a:t>We don’t have space limitation on the top of the detector</a:t>
            </a:r>
          </a:p>
          <a:p>
            <a:r>
              <a:rPr lang="en-US" dirty="0"/>
              <a:t>In between the W plane : fanout, glue, sensor : &lt;650 um</a:t>
            </a:r>
          </a:p>
        </p:txBody>
      </p:sp>
    </p:spTree>
    <p:extLst>
      <p:ext uri="{BB962C8B-B14F-4D97-AF65-F5344CB8AC3E}">
        <p14:creationId xmlns:p14="http://schemas.microsoft.com/office/powerpoint/2010/main" val="295507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10056</TotalTime>
  <Words>436</Words>
  <Application>Microsoft Macintosh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news</vt:lpstr>
      <vt:lpstr>LCWS</vt:lpstr>
      <vt:lpstr>Anisotropic conductive film or paste </vt:lpstr>
      <vt:lpstr>Anisotropic conductive film or paste </vt:lpstr>
      <vt:lpstr>Wireless meeting</vt:lpstr>
      <vt:lpstr>Wireless R&amp;D</vt:lpstr>
      <vt:lpstr>What we want to test</vt:lpstr>
      <vt:lpstr>First draft GaAs fanout needs modifications. On going.</vt:lpstr>
      <vt:lpstr>HV Kapton : new idea to decrease the thickness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</dc:title>
  <dc:creator>yan bb</dc:creator>
  <cp:lastModifiedBy>yan bb</cp:lastModifiedBy>
  <cp:revision>20</cp:revision>
  <dcterms:created xsi:type="dcterms:W3CDTF">2021-03-18T09:12:46Z</dcterms:created>
  <dcterms:modified xsi:type="dcterms:W3CDTF">2021-03-25T08:49:12Z</dcterms:modified>
</cp:coreProperties>
</file>