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25" r:id="rId1"/>
  </p:sldMasterIdLst>
  <p:notesMasterIdLst>
    <p:notesMasterId r:id="rId7"/>
  </p:notesMasterIdLst>
  <p:handoutMasterIdLst>
    <p:handoutMasterId r:id="rId8"/>
  </p:handoutMasterIdLst>
  <p:sldIdLst>
    <p:sldId id="256" r:id="rId2"/>
    <p:sldId id="416" r:id="rId3"/>
    <p:sldId id="419" r:id="rId4"/>
    <p:sldId id="418" r:id="rId5"/>
    <p:sldId id="420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5E"/>
    <a:srgbClr val="F01ED6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3"/>
    <p:restoredTop sz="92403" autoAdjust="0"/>
  </p:normalViewPr>
  <p:slideViewPr>
    <p:cSldViewPr snapToGrid="0" snapToObjects="1">
      <p:cViewPr varScale="1">
        <p:scale>
          <a:sx n="151" d="100"/>
          <a:sy n="151" d="100"/>
        </p:scale>
        <p:origin x="35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69BC38B-5868-2745-8700-AE2659382B0F}" type="datetimeFigureOut">
              <a:rPr lang="en-US" altLang="x-none"/>
              <a:pPr>
                <a:defRPr/>
              </a:pPr>
              <a:t>4/13/21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68CCDB5-22B2-6C45-A242-65DFC4A3E44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2519AF-A721-0F4C-B46C-D244B9408FC8}" type="datetimeFigureOut">
              <a:rPr lang="en-US" altLang="x-none"/>
              <a:pPr>
                <a:defRPr/>
              </a:pPr>
              <a:t>4/13/21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61902C-872B-A74E-952F-F5EBF27E056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61902C-872B-A74E-952F-F5EBF27E0568}" type="slidenum">
              <a:rPr lang="en-US" altLang="x-none" smtClean="0"/>
              <a:pPr>
                <a:defRPr/>
              </a:pPr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432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61902C-872B-A74E-952F-F5EBF27E0568}" type="slidenum">
              <a:rPr lang="en-US" altLang="x-none" smtClean="0"/>
              <a:pPr>
                <a:defRPr/>
              </a:pPr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0651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61902C-872B-A74E-952F-F5EBF27E0568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41405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61902C-872B-A74E-952F-F5EBF27E0568}" type="slidenum">
              <a:rPr lang="en-US" altLang="x-none" smtClean="0"/>
              <a:pPr>
                <a:defRPr/>
              </a:pPr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6310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61902C-872B-A74E-952F-F5EBF27E0568}" type="slidenum">
              <a:rPr lang="en-US" altLang="x-none" smtClean="0"/>
              <a:pPr>
                <a:defRPr/>
              </a:pPr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7033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09168-2749-0B40-AC4C-42AB5487247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75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79F9-7503-4C4C-959D-FA9D79778BA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822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E088C-1656-E847-A89F-A22D7CDF404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112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B7881-CFD5-C148-9C72-F10FF516CD3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845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9C883-CC9C-E84E-936E-9EE94999F10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872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C74FA-2C11-A94D-B781-085324CDCC4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4172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10409-7908-334A-8D3A-5D78D8A5FDE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151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6B772-6F50-A644-8A4F-2CFF410551A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5182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A3721-F05E-8749-BB11-CD108EDBEB2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8101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351D1-ADAF-854E-9C99-F501EF1F162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3123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BEDAA-B18D-5C4A-849A-7F5E688EDD07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289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/>
              <a:t>A.Sbrizzi - LUXE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B1E6BA-6D74-314C-BF92-028B8C42096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3" r:id="rId1"/>
    <p:sldLayoutId id="2147484624" r:id="rId2"/>
    <p:sldLayoutId id="2147484625" r:id="rId3"/>
    <p:sldLayoutId id="2147484626" r:id="rId4"/>
    <p:sldLayoutId id="2147484627" r:id="rId5"/>
    <p:sldLayoutId id="2147484628" r:id="rId6"/>
    <p:sldLayoutId id="2147484629" r:id="rId7"/>
    <p:sldLayoutId id="2147484630" r:id="rId8"/>
    <p:sldLayoutId id="2147484631" r:id="rId9"/>
    <p:sldLayoutId id="2147484632" r:id="rId10"/>
    <p:sldLayoutId id="2147484633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02055"/>
            <a:ext cx="9144000" cy="17999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M. </a:t>
            </a:r>
            <a:r>
              <a:rPr lang="en-US" sz="2000" dirty="0" err="1"/>
              <a:t>Bruschi</a:t>
            </a:r>
            <a:r>
              <a:rPr lang="en-US" sz="2000" dirty="0">
                <a:ea typeface="+mn-ea"/>
                <a:cs typeface="+mn-cs"/>
              </a:rPr>
              <a:t>, </a:t>
            </a:r>
            <a:r>
              <a:rPr lang="en-US" sz="2000" u="sng" dirty="0">
                <a:ea typeface="+mn-ea"/>
                <a:cs typeface="+mn-cs"/>
              </a:rPr>
              <a:t>A. Sbrizzi</a:t>
            </a:r>
            <a:endParaRPr lang="en-US" sz="2000" dirty="0">
              <a:ea typeface="+mn-ea"/>
              <a:cs typeface="+mn-cs"/>
            </a:endParaRPr>
          </a:p>
        </p:txBody>
      </p:sp>
      <p:pic>
        <p:nvPicPr>
          <p:cNvPr id="8" name="Picture 6" descr="\\cern.ch\dfs\Users\a\asbrizzi\Desktop\logoinf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155" y="4762500"/>
            <a:ext cx="1200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B9332D3-2ADF-564F-9A4C-18EEE07E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ea typeface="+mj-ea"/>
                <a:cs typeface="+mj-cs"/>
              </a:rPr>
              <a:t>Geant4 simulations for the LUXE gamma profiler</a:t>
            </a:r>
            <a:endParaRPr lang="en-US" sz="2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C312D72-3CCD-8846-9CAF-373957F4CB42}" type="slidenum">
              <a:rPr lang="de-DE" altLang="x-none" sz="1200">
                <a:solidFill>
                  <a:srgbClr val="898989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x-none" sz="1200">
              <a:solidFill>
                <a:srgbClr val="898989"/>
              </a:solidFill>
              <a:ea typeface="MS PGothic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26988"/>
            <a:ext cx="9144000" cy="9477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altLang="x-none" sz="3200" b="1" dirty="0">
                <a:solidFill>
                  <a:schemeClr val="bg1"/>
                </a:solidFill>
                <a:ea typeface="MS PGothic" charset="-128"/>
              </a:rPr>
              <a:t>Geometry</a:t>
            </a:r>
            <a:endParaRPr lang="de-DE" altLang="x-none" sz="3200" b="1" dirty="0">
              <a:solidFill>
                <a:schemeClr val="bg1"/>
              </a:solidFill>
              <a:ea typeface="MS P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A.Sbrizzi - LUXE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A3721-F05E-8749-BB11-CD108EDBEB2E}" type="slidenum">
              <a:rPr lang="en-US" altLang="x-none" smtClean="0"/>
              <a:pPr>
                <a:defRPr/>
              </a:pPr>
              <a:t>2</a:t>
            </a:fld>
            <a:endParaRPr lang="en-US" altLang="x-non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3429000"/>
            <a:ext cx="9144000" cy="252297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E7424E3-707A-1540-9D6C-A98DA484B7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4584" y="1020682"/>
                <a:ext cx="8450981" cy="244377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600" dirty="0"/>
                  <a:t>The Sapphire detector volume (2 cm x 2 cm x 100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600" dirty="0"/>
                  <a:t>m) is made of 200 strips (100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600" dirty="0"/>
                  <a:t>m pitch in X).</a:t>
                </a:r>
              </a:p>
              <a:p>
                <a:r>
                  <a:rPr lang="en-US" sz="1600" dirty="0"/>
                  <a:t>Each strip is 2 cm long in Y and it is divided in 50 layers of 2</a:t>
                </a:r>
                <a:r>
                  <a:rPr lang="en-US" sz="1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600" dirty="0"/>
                  <a:t>m along the Z axis.</a:t>
                </a:r>
              </a:p>
              <a:p>
                <a:r>
                  <a:rPr lang="en-US" sz="1600" dirty="0"/>
                  <a:t>The particle source and the upstream detector are separated by 10 cm of air.</a:t>
                </a:r>
              </a:p>
              <a:p>
                <a:r>
                  <a:rPr lang="en-US" sz="1600" dirty="0"/>
                  <a:t>An identical detector is placed 2 cm downstream (air in between).</a:t>
                </a:r>
              </a:p>
              <a:p>
                <a:r>
                  <a:rPr lang="en-US" sz="1600" dirty="0"/>
                  <a:t>Shoot a particle in the middle of a strip (number 95).</a:t>
                </a:r>
              </a:p>
              <a:p>
                <a:r>
                  <a:rPr lang="en-US" sz="1600" dirty="0"/>
                  <a:t>1D gaussian beam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=375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/>
                  <a:t>).</a:t>
                </a:r>
              </a:p>
              <a:p>
                <a:r>
                  <a:rPr lang="en-US" sz="1600" dirty="0"/>
                  <a:t>The energy deposit/strip/layer is recorded.</a:t>
                </a:r>
              </a:p>
              <a:p>
                <a:r>
                  <a:rPr lang="en-US" sz="1600" dirty="0"/>
                  <a:t>1 BX = 10</a:t>
                </a:r>
                <a:r>
                  <a:rPr lang="en-US" sz="1600" baseline="30000" dirty="0"/>
                  <a:t>9</a:t>
                </a:r>
                <a:r>
                  <a:rPr lang="en-US" sz="1600" dirty="0"/>
                  <a:t> photons (100 times more than simulated).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E7424E3-707A-1540-9D6C-A98DA484B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84" y="1020682"/>
                <a:ext cx="8450981" cy="2443774"/>
              </a:xfrm>
              <a:prstGeom prst="rect">
                <a:avLst/>
              </a:prstGeom>
              <a:blipFill>
                <a:blip r:embed="rId3"/>
                <a:stretch>
                  <a:fillRect l="-300" t="-518" b="-518"/>
                </a:stretch>
              </a:blipFill>
            </p:spPr>
            <p:txBody>
              <a:bodyPr/>
              <a:lstStyle/>
              <a:p>
                <a:r>
                  <a:rPr lang="en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DE661-082C-714E-A846-BCED0CA5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grpSp>
        <p:nvGrpSpPr>
          <p:cNvPr id="39936" name="Group 39935">
            <a:extLst>
              <a:ext uri="{FF2B5EF4-FFF2-40B4-BE49-F238E27FC236}">
                <a16:creationId xmlns:a16="http://schemas.microsoft.com/office/drawing/2014/main" id="{ECA73B50-5526-FF49-BBCD-54FBAB973161}"/>
              </a:ext>
            </a:extLst>
          </p:cNvPr>
          <p:cNvGrpSpPr/>
          <p:nvPr/>
        </p:nvGrpSpPr>
        <p:grpSpPr>
          <a:xfrm>
            <a:off x="2276482" y="3782026"/>
            <a:ext cx="1402442" cy="2459269"/>
            <a:chOff x="1939486" y="3557007"/>
            <a:chExt cx="2189364" cy="2687587"/>
          </a:xfrm>
          <a:solidFill>
            <a:schemeClr val="accent1"/>
          </a:solidFill>
          <a:effectLst>
            <a:outerShdw dist="50800" sx="1000" sy="1000" algn="ctr" rotWithShape="0">
              <a:srgbClr val="000000"/>
            </a:outerShdw>
          </a:effectLst>
          <a:scene3d>
            <a:camera prst="orthographicFront">
              <a:rot lat="0" lon="10800000" rev="0"/>
            </a:camera>
            <a:lightRig rig="threePt" dir="t"/>
          </a:scene3d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CDBED23-3CE3-E047-8A24-E51C952F6415}"/>
                </a:ext>
              </a:extLst>
            </p:cNvPr>
            <p:cNvGrpSpPr/>
            <p:nvPr/>
          </p:nvGrpSpPr>
          <p:grpSpPr>
            <a:xfrm>
              <a:off x="1939486" y="3557007"/>
              <a:ext cx="1730499" cy="2687587"/>
              <a:chOff x="1596549" y="3667073"/>
              <a:chExt cx="1730499" cy="2687587"/>
            </a:xfrm>
            <a:grpFill/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2E0FFAAD-7E9C-BD49-9A2A-0716EAD9CEBA}"/>
                  </a:ext>
                </a:extLst>
              </p:cNvPr>
              <p:cNvGrpSpPr/>
              <p:nvPr/>
            </p:nvGrpSpPr>
            <p:grpSpPr>
              <a:xfrm>
                <a:off x="2231508" y="3667073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D4CF3F0B-5811-D54F-8FC3-B0733ACE26AC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8" name="Group 7">
                    <a:extLst>
                      <a:ext uri="{FF2B5EF4-FFF2-40B4-BE49-F238E27FC236}">
                        <a16:creationId xmlns:a16="http://schemas.microsoft.com/office/drawing/2014/main" id="{A9CDD54A-BBD6-EE47-AADC-614CFF8A9DBA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9" name="Cube 18">
                      <a:extLst>
                        <a:ext uri="{FF2B5EF4-FFF2-40B4-BE49-F238E27FC236}">
                          <a16:creationId xmlns:a16="http://schemas.microsoft.com/office/drawing/2014/main" id="{9EB9CD9F-6C7F-0C43-9421-FF099F1844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" name="Cube 19">
                      <a:extLst>
                        <a:ext uri="{FF2B5EF4-FFF2-40B4-BE49-F238E27FC236}">
                          <a16:creationId xmlns:a16="http://schemas.microsoft.com/office/drawing/2014/main" id="{8613F2E7-AF3F-D440-8346-A424F54F23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2" name="Cube 21">
                      <a:extLst>
                        <a:ext uri="{FF2B5EF4-FFF2-40B4-BE49-F238E27FC236}">
                          <a16:creationId xmlns:a16="http://schemas.microsoft.com/office/drawing/2014/main" id="{D1C4CC86-C94E-9F44-86D7-3810866C37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3" name="Cube 22">
                      <a:extLst>
                        <a:ext uri="{FF2B5EF4-FFF2-40B4-BE49-F238E27FC236}">
                          <a16:creationId xmlns:a16="http://schemas.microsoft.com/office/drawing/2014/main" id="{6D853ED7-7CBF-3648-A53B-65EB30EFC6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28" name="Group 27">
                    <a:extLst>
                      <a:ext uri="{FF2B5EF4-FFF2-40B4-BE49-F238E27FC236}">
                        <a16:creationId xmlns:a16="http://schemas.microsoft.com/office/drawing/2014/main" id="{5A398ABE-6180-CE44-B3F9-12BE6FE7B617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29" name="Cube 28">
                      <a:extLst>
                        <a:ext uri="{FF2B5EF4-FFF2-40B4-BE49-F238E27FC236}">
                          <a16:creationId xmlns:a16="http://schemas.microsoft.com/office/drawing/2014/main" id="{E1CC33AB-D4F3-6943-9E3F-A9691F437A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30" name="Cube 29">
                      <a:extLst>
                        <a:ext uri="{FF2B5EF4-FFF2-40B4-BE49-F238E27FC236}">
                          <a16:creationId xmlns:a16="http://schemas.microsoft.com/office/drawing/2014/main" id="{1A0E0E10-6BF2-0443-9B3E-9BCF8AC3E6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31" name="Cube 30">
                      <a:extLst>
                        <a:ext uri="{FF2B5EF4-FFF2-40B4-BE49-F238E27FC236}">
                          <a16:creationId xmlns:a16="http://schemas.microsoft.com/office/drawing/2014/main" id="{D2EB1975-3AD6-3B43-BB2A-86FAE8DA11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32" name="Cube 31">
                      <a:extLst>
                        <a:ext uri="{FF2B5EF4-FFF2-40B4-BE49-F238E27FC236}">
                          <a16:creationId xmlns:a16="http://schemas.microsoft.com/office/drawing/2014/main" id="{14306603-1984-F74E-858E-CF9E0EE1D9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B7CDA9AD-930D-144A-B75C-4E6A0A46F7F6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35" name="Group 34">
                    <a:extLst>
                      <a:ext uri="{FF2B5EF4-FFF2-40B4-BE49-F238E27FC236}">
                        <a16:creationId xmlns:a16="http://schemas.microsoft.com/office/drawing/2014/main" id="{60F8D529-3E9A-8643-A82D-5CEB6BC126BB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41" name="Cube 40">
                      <a:extLst>
                        <a:ext uri="{FF2B5EF4-FFF2-40B4-BE49-F238E27FC236}">
                          <a16:creationId xmlns:a16="http://schemas.microsoft.com/office/drawing/2014/main" id="{CAF6DBD1-961C-9042-8A26-0486331B1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42" name="Cube 41">
                      <a:extLst>
                        <a:ext uri="{FF2B5EF4-FFF2-40B4-BE49-F238E27FC236}">
                          <a16:creationId xmlns:a16="http://schemas.microsoft.com/office/drawing/2014/main" id="{992FA58F-E011-B740-82BB-50F49A15A9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43" name="Cube 42">
                      <a:extLst>
                        <a:ext uri="{FF2B5EF4-FFF2-40B4-BE49-F238E27FC236}">
                          <a16:creationId xmlns:a16="http://schemas.microsoft.com/office/drawing/2014/main" id="{847DF386-D664-A243-A1FF-3AC636D5E0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44" name="Cube 43">
                      <a:extLst>
                        <a:ext uri="{FF2B5EF4-FFF2-40B4-BE49-F238E27FC236}">
                          <a16:creationId xmlns:a16="http://schemas.microsoft.com/office/drawing/2014/main" id="{1FE2DA48-AFDF-6645-83AC-89F9C626F2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36" name="Group 35">
                    <a:extLst>
                      <a:ext uri="{FF2B5EF4-FFF2-40B4-BE49-F238E27FC236}">
                        <a16:creationId xmlns:a16="http://schemas.microsoft.com/office/drawing/2014/main" id="{60A95D22-B593-DD40-B73F-81BEA7E94553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37" name="Cube 36">
                      <a:extLst>
                        <a:ext uri="{FF2B5EF4-FFF2-40B4-BE49-F238E27FC236}">
                          <a16:creationId xmlns:a16="http://schemas.microsoft.com/office/drawing/2014/main" id="{A9F23BA1-FA60-AF4D-AAA2-1C1BAAF16D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38" name="Cube 37">
                      <a:extLst>
                        <a:ext uri="{FF2B5EF4-FFF2-40B4-BE49-F238E27FC236}">
                          <a16:creationId xmlns:a16="http://schemas.microsoft.com/office/drawing/2014/main" id="{416E0D38-2CEE-CB42-B4AE-CF197CE22B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39" name="Cube 38">
                      <a:extLst>
                        <a:ext uri="{FF2B5EF4-FFF2-40B4-BE49-F238E27FC236}">
                          <a16:creationId xmlns:a16="http://schemas.microsoft.com/office/drawing/2014/main" id="{81268D85-A2BD-0843-946A-351F2A7435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40" name="Cube 39">
                      <a:extLst>
                        <a:ext uri="{FF2B5EF4-FFF2-40B4-BE49-F238E27FC236}">
                          <a16:creationId xmlns:a16="http://schemas.microsoft.com/office/drawing/2014/main" id="{A0A9B014-7C19-AF4F-8515-11DB0FB191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1A81C9E5-9ECF-AC41-B196-A18C782692A1}"/>
                  </a:ext>
                </a:extLst>
              </p:cNvPr>
              <p:cNvGrpSpPr/>
              <p:nvPr/>
            </p:nvGrpSpPr>
            <p:grpSpPr>
              <a:xfrm>
                <a:off x="1596549" y="4267569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0C79A4C9-B628-3A48-A448-D4779CB38CC9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16443F28-73D7-4F44-A639-503B131C4B2C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65" name="Cube 64">
                      <a:extLst>
                        <a:ext uri="{FF2B5EF4-FFF2-40B4-BE49-F238E27FC236}">
                          <a16:creationId xmlns:a16="http://schemas.microsoft.com/office/drawing/2014/main" id="{5DB7F130-0C66-7141-9D2C-C43902FF59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6" name="Cube 65">
                      <a:extLst>
                        <a:ext uri="{FF2B5EF4-FFF2-40B4-BE49-F238E27FC236}">
                          <a16:creationId xmlns:a16="http://schemas.microsoft.com/office/drawing/2014/main" id="{FE492E2D-64A3-6142-A6B6-C97858882C6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7" name="Cube 66">
                      <a:extLst>
                        <a:ext uri="{FF2B5EF4-FFF2-40B4-BE49-F238E27FC236}">
                          <a16:creationId xmlns:a16="http://schemas.microsoft.com/office/drawing/2014/main" id="{4D1C3185-F7CF-514B-BE2C-15EF47F771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8" name="Cube 67">
                      <a:extLst>
                        <a:ext uri="{FF2B5EF4-FFF2-40B4-BE49-F238E27FC236}">
                          <a16:creationId xmlns:a16="http://schemas.microsoft.com/office/drawing/2014/main" id="{34ECF308-B205-644B-AB68-6A1218A5FF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CDB34FCC-89BF-7744-B80B-FE8AAA068902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61" name="Cube 60">
                      <a:extLst>
                        <a:ext uri="{FF2B5EF4-FFF2-40B4-BE49-F238E27FC236}">
                          <a16:creationId xmlns:a16="http://schemas.microsoft.com/office/drawing/2014/main" id="{140D48BA-67E8-344C-BAE6-27111CBF9A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2" name="Cube 61">
                      <a:extLst>
                        <a:ext uri="{FF2B5EF4-FFF2-40B4-BE49-F238E27FC236}">
                          <a16:creationId xmlns:a16="http://schemas.microsoft.com/office/drawing/2014/main" id="{C7485CB1-7FCC-5C42-AFFD-93116B1416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3" name="Cube 62">
                      <a:extLst>
                        <a:ext uri="{FF2B5EF4-FFF2-40B4-BE49-F238E27FC236}">
                          <a16:creationId xmlns:a16="http://schemas.microsoft.com/office/drawing/2014/main" id="{EB29C6D7-521B-E241-94F7-8D1F416069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64" name="Cube 63">
                      <a:extLst>
                        <a:ext uri="{FF2B5EF4-FFF2-40B4-BE49-F238E27FC236}">
                          <a16:creationId xmlns:a16="http://schemas.microsoft.com/office/drawing/2014/main" id="{6DE3AA19-A92D-7B47-8970-E2C4521D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4F27A24E-C695-0B47-B299-A0C2D520A3F6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5606E4BD-CB95-BF4F-A28D-FCD13A6F0EF2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55" name="Cube 54">
                      <a:extLst>
                        <a:ext uri="{FF2B5EF4-FFF2-40B4-BE49-F238E27FC236}">
                          <a16:creationId xmlns:a16="http://schemas.microsoft.com/office/drawing/2014/main" id="{95FDD3D3-3964-2943-8016-39552F3F65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6" name="Cube 55">
                      <a:extLst>
                        <a:ext uri="{FF2B5EF4-FFF2-40B4-BE49-F238E27FC236}">
                          <a16:creationId xmlns:a16="http://schemas.microsoft.com/office/drawing/2014/main" id="{4E3542F9-A4AD-4E41-9A70-ADD1D33BD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7" name="Cube 56">
                      <a:extLst>
                        <a:ext uri="{FF2B5EF4-FFF2-40B4-BE49-F238E27FC236}">
                          <a16:creationId xmlns:a16="http://schemas.microsoft.com/office/drawing/2014/main" id="{B5C0E0EA-846A-144A-B3B2-BECA433F5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8" name="Cube 57">
                      <a:extLst>
                        <a:ext uri="{FF2B5EF4-FFF2-40B4-BE49-F238E27FC236}">
                          <a16:creationId xmlns:a16="http://schemas.microsoft.com/office/drawing/2014/main" id="{CC38181C-BB44-1D42-AB8D-D41794723A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50" name="Group 49">
                    <a:extLst>
                      <a:ext uri="{FF2B5EF4-FFF2-40B4-BE49-F238E27FC236}">
                        <a16:creationId xmlns:a16="http://schemas.microsoft.com/office/drawing/2014/main" id="{6B8BBEF8-E9F7-1646-ABB7-DFB1F09CA992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51" name="Cube 50">
                      <a:extLst>
                        <a:ext uri="{FF2B5EF4-FFF2-40B4-BE49-F238E27FC236}">
                          <a16:creationId xmlns:a16="http://schemas.microsoft.com/office/drawing/2014/main" id="{0AB66FB4-BD79-6646-8CCA-529BCCB2B5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2" name="Cube 51">
                      <a:extLst>
                        <a:ext uri="{FF2B5EF4-FFF2-40B4-BE49-F238E27FC236}">
                          <a16:creationId xmlns:a16="http://schemas.microsoft.com/office/drawing/2014/main" id="{73AD1942-AEFC-4E43-8980-B8578EEE26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3" name="Cube 52">
                      <a:extLst>
                        <a:ext uri="{FF2B5EF4-FFF2-40B4-BE49-F238E27FC236}">
                          <a16:creationId xmlns:a16="http://schemas.microsoft.com/office/drawing/2014/main" id="{50D0A86D-4E60-0341-9939-EDAF1FB99E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54" name="Cube 53">
                      <a:extLst>
                        <a:ext uri="{FF2B5EF4-FFF2-40B4-BE49-F238E27FC236}">
                          <a16:creationId xmlns:a16="http://schemas.microsoft.com/office/drawing/2014/main" id="{A2793305-28D4-DE4C-885E-1F5FFD0179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2E0DF736-D759-D047-99B9-624F3B137761}"/>
                </a:ext>
              </a:extLst>
            </p:cNvPr>
            <p:cNvGrpSpPr/>
            <p:nvPr/>
          </p:nvGrpSpPr>
          <p:grpSpPr>
            <a:xfrm>
              <a:off x="2398351" y="3557007"/>
              <a:ext cx="1730499" cy="2687587"/>
              <a:chOff x="1596549" y="3667073"/>
              <a:chExt cx="1730499" cy="2687587"/>
            </a:xfrm>
            <a:grpFill/>
          </p:grpSpPr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C71333BB-19C4-0B48-9959-8DE27A5B8D32}"/>
                  </a:ext>
                </a:extLst>
              </p:cNvPr>
              <p:cNvGrpSpPr/>
              <p:nvPr/>
            </p:nvGrpSpPr>
            <p:grpSpPr>
              <a:xfrm>
                <a:off x="2231508" y="3667073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A9562CDB-CF50-4E4F-ADDC-681CACC34AF1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07" name="Group 106">
                    <a:extLst>
                      <a:ext uri="{FF2B5EF4-FFF2-40B4-BE49-F238E27FC236}">
                        <a16:creationId xmlns:a16="http://schemas.microsoft.com/office/drawing/2014/main" id="{4B2998E7-4F88-4D49-A214-491A74C14DEF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13" name="Cube 112">
                      <a:extLst>
                        <a:ext uri="{FF2B5EF4-FFF2-40B4-BE49-F238E27FC236}">
                          <a16:creationId xmlns:a16="http://schemas.microsoft.com/office/drawing/2014/main" id="{D7B4EFA8-B7E9-F94A-9C72-BA0F832F6E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4" name="Cube 113">
                      <a:extLst>
                        <a:ext uri="{FF2B5EF4-FFF2-40B4-BE49-F238E27FC236}">
                          <a16:creationId xmlns:a16="http://schemas.microsoft.com/office/drawing/2014/main" id="{15186AC0-04CA-A240-89F1-6CC2503C1A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5" name="Cube 114">
                      <a:extLst>
                        <a:ext uri="{FF2B5EF4-FFF2-40B4-BE49-F238E27FC236}">
                          <a16:creationId xmlns:a16="http://schemas.microsoft.com/office/drawing/2014/main" id="{F5938C93-87F9-A344-8B8E-08AB375649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6" name="Cube 115">
                      <a:extLst>
                        <a:ext uri="{FF2B5EF4-FFF2-40B4-BE49-F238E27FC236}">
                          <a16:creationId xmlns:a16="http://schemas.microsoft.com/office/drawing/2014/main" id="{1ECB9201-DDAC-7A4E-89C5-CF82F7B18E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08" name="Group 107">
                    <a:extLst>
                      <a:ext uri="{FF2B5EF4-FFF2-40B4-BE49-F238E27FC236}">
                        <a16:creationId xmlns:a16="http://schemas.microsoft.com/office/drawing/2014/main" id="{7426395B-E327-0740-B1C0-FAF55CFD996D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09" name="Cube 108">
                      <a:extLst>
                        <a:ext uri="{FF2B5EF4-FFF2-40B4-BE49-F238E27FC236}">
                          <a16:creationId xmlns:a16="http://schemas.microsoft.com/office/drawing/2014/main" id="{60C17F1C-94C6-604E-A487-89AA3D9C0F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0" name="Cube 109">
                      <a:extLst>
                        <a:ext uri="{FF2B5EF4-FFF2-40B4-BE49-F238E27FC236}">
                          <a16:creationId xmlns:a16="http://schemas.microsoft.com/office/drawing/2014/main" id="{ACFBB2B2-040A-E54D-A18D-55B4BA267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1" name="Cube 110">
                      <a:extLst>
                        <a:ext uri="{FF2B5EF4-FFF2-40B4-BE49-F238E27FC236}">
                          <a16:creationId xmlns:a16="http://schemas.microsoft.com/office/drawing/2014/main" id="{DA556F20-A1C0-2041-933E-9637C579DE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12" name="Cube 111">
                      <a:extLst>
                        <a:ext uri="{FF2B5EF4-FFF2-40B4-BE49-F238E27FC236}">
                          <a16:creationId xmlns:a16="http://schemas.microsoft.com/office/drawing/2014/main" id="{A613CC07-79D2-5849-98D0-4840DCE9A1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2D12CCE0-8D19-104C-9354-DCD48128E920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97" name="Group 96">
                    <a:extLst>
                      <a:ext uri="{FF2B5EF4-FFF2-40B4-BE49-F238E27FC236}">
                        <a16:creationId xmlns:a16="http://schemas.microsoft.com/office/drawing/2014/main" id="{598817C5-A7F1-EB4C-9B2F-476930B436CA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03" name="Cube 102">
                      <a:extLst>
                        <a:ext uri="{FF2B5EF4-FFF2-40B4-BE49-F238E27FC236}">
                          <a16:creationId xmlns:a16="http://schemas.microsoft.com/office/drawing/2014/main" id="{3F9B267A-F93E-F54F-BD33-93C1337EF8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4" name="Cube 103">
                      <a:extLst>
                        <a:ext uri="{FF2B5EF4-FFF2-40B4-BE49-F238E27FC236}">
                          <a16:creationId xmlns:a16="http://schemas.microsoft.com/office/drawing/2014/main" id="{57EEDE16-916B-3E47-B649-C4A30DE914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5" name="Cube 104">
                      <a:extLst>
                        <a:ext uri="{FF2B5EF4-FFF2-40B4-BE49-F238E27FC236}">
                          <a16:creationId xmlns:a16="http://schemas.microsoft.com/office/drawing/2014/main" id="{2C1439A4-9E43-7D4E-AEC8-F7713943B1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6" name="Cube 105">
                      <a:extLst>
                        <a:ext uri="{FF2B5EF4-FFF2-40B4-BE49-F238E27FC236}">
                          <a16:creationId xmlns:a16="http://schemas.microsoft.com/office/drawing/2014/main" id="{C179ED34-FDA2-1542-BF4B-2EEBE77386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98" name="Group 97">
                    <a:extLst>
                      <a:ext uri="{FF2B5EF4-FFF2-40B4-BE49-F238E27FC236}">
                        <a16:creationId xmlns:a16="http://schemas.microsoft.com/office/drawing/2014/main" id="{CB9E88C0-F3D8-9548-9604-C75F34E26782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99" name="Cube 98">
                      <a:extLst>
                        <a:ext uri="{FF2B5EF4-FFF2-40B4-BE49-F238E27FC236}">
                          <a16:creationId xmlns:a16="http://schemas.microsoft.com/office/drawing/2014/main" id="{F051A074-254D-374C-A676-6908B5F4BB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0" name="Cube 99">
                      <a:extLst>
                        <a:ext uri="{FF2B5EF4-FFF2-40B4-BE49-F238E27FC236}">
                          <a16:creationId xmlns:a16="http://schemas.microsoft.com/office/drawing/2014/main" id="{D3A73D0E-935C-914A-A80D-122074053D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1" name="Cube 100">
                      <a:extLst>
                        <a:ext uri="{FF2B5EF4-FFF2-40B4-BE49-F238E27FC236}">
                          <a16:creationId xmlns:a16="http://schemas.microsoft.com/office/drawing/2014/main" id="{B6FACF82-E062-E84C-878C-AD028A417D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02" name="Cube 101">
                      <a:extLst>
                        <a:ext uri="{FF2B5EF4-FFF2-40B4-BE49-F238E27FC236}">
                          <a16:creationId xmlns:a16="http://schemas.microsoft.com/office/drawing/2014/main" id="{A1513023-2E26-724A-A3B4-00DD253695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36BE50F2-48FE-9548-A828-2061C5B464E6}"/>
                  </a:ext>
                </a:extLst>
              </p:cNvPr>
              <p:cNvGrpSpPr/>
              <p:nvPr/>
            </p:nvGrpSpPr>
            <p:grpSpPr>
              <a:xfrm>
                <a:off x="1596549" y="4267569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82BCF2B5-BA3F-0342-9CBD-54459856C856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31C03C89-9238-DC42-9890-4C6C8BB87892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91" name="Cube 90">
                      <a:extLst>
                        <a:ext uri="{FF2B5EF4-FFF2-40B4-BE49-F238E27FC236}">
                          <a16:creationId xmlns:a16="http://schemas.microsoft.com/office/drawing/2014/main" id="{9B3C0DA3-A4FD-BC4C-A8CE-B03829C209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92" name="Cube 91">
                      <a:extLst>
                        <a:ext uri="{FF2B5EF4-FFF2-40B4-BE49-F238E27FC236}">
                          <a16:creationId xmlns:a16="http://schemas.microsoft.com/office/drawing/2014/main" id="{43D54CB4-1D4E-0C4F-B4C0-9B0B157584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93" name="Cube 92">
                      <a:extLst>
                        <a:ext uri="{FF2B5EF4-FFF2-40B4-BE49-F238E27FC236}">
                          <a16:creationId xmlns:a16="http://schemas.microsoft.com/office/drawing/2014/main" id="{0D67C99F-9C4B-F846-A15E-8ABAFDA21E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94" name="Cube 93">
                      <a:extLst>
                        <a:ext uri="{FF2B5EF4-FFF2-40B4-BE49-F238E27FC236}">
                          <a16:creationId xmlns:a16="http://schemas.microsoft.com/office/drawing/2014/main" id="{6A88599A-5231-BA45-9AA8-CE559D07D0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1785612D-635E-D748-861C-5B4422AC1DA5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87" name="Cube 86">
                      <a:extLst>
                        <a:ext uri="{FF2B5EF4-FFF2-40B4-BE49-F238E27FC236}">
                          <a16:creationId xmlns:a16="http://schemas.microsoft.com/office/drawing/2014/main" id="{6BBE27AF-08AB-944A-BE33-2028FEF287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8" name="Cube 87">
                      <a:extLst>
                        <a:ext uri="{FF2B5EF4-FFF2-40B4-BE49-F238E27FC236}">
                          <a16:creationId xmlns:a16="http://schemas.microsoft.com/office/drawing/2014/main" id="{A8F40630-24D8-2E47-AC3B-27550B4329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9" name="Cube 88">
                      <a:extLst>
                        <a:ext uri="{FF2B5EF4-FFF2-40B4-BE49-F238E27FC236}">
                          <a16:creationId xmlns:a16="http://schemas.microsoft.com/office/drawing/2014/main" id="{A43026CA-82C6-4642-AE20-2AE8E08076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90" name="Cube 89">
                      <a:extLst>
                        <a:ext uri="{FF2B5EF4-FFF2-40B4-BE49-F238E27FC236}">
                          <a16:creationId xmlns:a16="http://schemas.microsoft.com/office/drawing/2014/main" id="{CEEE4B8E-AD30-ED48-8103-CF1D1F0AA8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660FABB4-9440-4B41-93A7-75FEEDB94B24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75" name="Group 74">
                    <a:extLst>
                      <a:ext uri="{FF2B5EF4-FFF2-40B4-BE49-F238E27FC236}">
                        <a16:creationId xmlns:a16="http://schemas.microsoft.com/office/drawing/2014/main" id="{053DAFAB-B9ED-E44C-AA8E-F29034A15371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81" name="Cube 80">
                      <a:extLst>
                        <a:ext uri="{FF2B5EF4-FFF2-40B4-BE49-F238E27FC236}">
                          <a16:creationId xmlns:a16="http://schemas.microsoft.com/office/drawing/2014/main" id="{C36241D6-23E0-5447-832E-478E64D86F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2" name="Cube 81">
                      <a:extLst>
                        <a:ext uri="{FF2B5EF4-FFF2-40B4-BE49-F238E27FC236}">
                          <a16:creationId xmlns:a16="http://schemas.microsoft.com/office/drawing/2014/main" id="{10D57E3D-8461-7343-9774-2092FF317B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3" name="Cube 82">
                      <a:extLst>
                        <a:ext uri="{FF2B5EF4-FFF2-40B4-BE49-F238E27FC236}">
                          <a16:creationId xmlns:a16="http://schemas.microsoft.com/office/drawing/2014/main" id="{CE933A21-6BCC-6244-AAD3-D6804A950D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4" name="Cube 83">
                      <a:extLst>
                        <a:ext uri="{FF2B5EF4-FFF2-40B4-BE49-F238E27FC236}">
                          <a16:creationId xmlns:a16="http://schemas.microsoft.com/office/drawing/2014/main" id="{C4E26AE9-7581-BB4D-B604-4F9A1E86E6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D521E645-BFCA-B542-A5F1-1DB20227DC9B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77" name="Cube 76">
                      <a:extLst>
                        <a:ext uri="{FF2B5EF4-FFF2-40B4-BE49-F238E27FC236}">
                          <a16:creationId xmlns:a16="http://schemas.microsoft.com/office/drawing/2014/main" id="{6ED0247A-097E-A244-B141-4907F9235F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78" name="Cube 77">
                      <a:extLst>
                        <a:ext uri="{FF2B5EF4-FFF2-40B4-BE49-F238E27FC236}">
                          <a16:creationId xmlns:a16="http://schemas.microsoft.com/office/drawing/2014/main" id="{35225FC5-D4E0-1D47-8B4E-589BC8C79B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79" name="Cube 78">
                      <a:extLst>
                        <a:ext uri="{FF2B5EF4-FFF2-40B4-BE49-F238E27FC236}">
                          <a16:creationId xmlns:a16="http://schemas.microsoft.com/office/drawing/2014/main" id="{46BDBA12-6762-AA4A-96AE-0E954A7794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80" name="Cube 79">
                      <a:extLst>
                        <a:ext uri="{FF2B5EF4-FFF2-40B4-BE49-F238E27FC236}">
                          <a16:creationId xmlns:a16="http://schemas.microsoft.com/office/drawing/2014/main" id="{F833F370-978A-1446-AC09-F3412295B8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</p:grpSp>
      </p:grpSp>
      <p:cxnSp>
        <p:nvCxnSpPr>
          <p:cNvPr id="39939" name="Straight Arrow Connector 39938">
            <a:extLst>
              <a:ext uri="{FF2B5EF4-FFF2-40B4-BE49-F238E27FC236}">
                <a16:creationId xmlns:a16="http://schemas.microsoft.com/office/drawing/2014/main" id="{0E506A08-D630-B14D-868F-E027ACD490AB}"/>
              </a:ext>
            </a:extLst>
          </p:cNvPr>
          <p:cNvCxnSpPr>
            <a:cxnSpLocks/>
          </p:cNvCxnSpPr>
          <p:nvPr/>
        </p:nvCxnSpPr>
        <p:spPr>
          <a:xfrm>
            <a:off x="935305" y="4989885"/>
            <a:ext cx="17861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941" name="TextBox 39940">
                <a:extLst>
                  <a:ext uri="{FF2B5EF4-FFF2-40B4-BE49-F238E27FC236}">
                    <a16:creationId xmlns:a16="http://schemas.microsoft.com/office/drawing/2014/main" id="{31ECFB89-6C0C-844E-8DC1-2BB409113FC6}"/>
                  </a:ext>
                </a:extLst>
              </p:cNvPr>
              <p:cNvSpPr txBox="1"/>
              <p:nvPr/>
            </p:nvSpPr>
            <p:spPr>
              <a:xfrm>
                <a:off x="577193" y="4580071"/>
                <a:ext cx="171227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10</a:t>
                </a:r>
                <a:r>
                  <a:rPr lang="en-US" sz="1600" baseline="30000" dirty="0"/>
                  <a:t>7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FR" sz="1600" dirty="0"/>
                  <a:t> (E</a:t>
                </a:r>
                <a14:m>
                  <m:oMath xmlns:m="http://schemas.openxmlformats.org/officeDocument/2006/math">
                    <m:r>
                      <a:rPr lang="en-US" sz="1600" i="1" baseline="-25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FR" sz="1600" dirty="0"/>
                  <a:t>= 5 GeV)</a:t>
                </a:r>
              </a:p>
            </p:txBody>
          </p:sp>
        </mc:Choice>
        <mc:Fallback xmlns="">
          <p:sp>
            <p:nvSpPr>
              <p:cNvPr id="39941" name="TextBox 39940">
                <a:extLst>
                  <a:ext uri="{FF2B5EF4-FFF2-40B4-BE49-F238E27FC236}">
                    <a16:creationId xmlns:a16="http://schemas.microsoft.com/office/drawing/2014/main" id="{31ECFB89-6C0C-844E-8DC1-2BB409113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93" y="4580071"/>
                <a:ext cx="1712271" cy="338554"/>
              </a:xfrm>
              <a:prstGeom prst="rect">
                <a:avLst/>
              </a:prstGeom>
              <a:blipFill>
                <a:blip r:embed="rId4"/>
                <a:stretch>
                  <a:fillRect l="-2206" t="-3571" b="-21429"/>
                </a:stretch>
              </a:blipFill>
            </p:spPr>
            <p:txBody>
              <a:bodyPr/>
              <a:lstStyle/>
              <a:p>
                <a:r>
                  <a:rPr lang="en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74428493-4559-D949-926D-EC545E9D69CA}"/>
              </a:ext>
            </a:extLst>
          </p:cNvPr>
          <p:cNvCxnSpPr>
            <a:cxnSpLocks/>
          </p:cNvCxnSpPr>
          <p:nvPr/>
        </p:nvCxnSpPr>
        <p:spPr>
          <a:xfrm>
            <a:off x="516572" y="5826175"/>
            <a:ext cx="9886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0ECB60C2-2569-D84E-85E9-7AE95A340463}"/>
              </a:ext>
            </a:extLst>
          </p:cNvPr>
          <p:cNvCxnSpPr>
            <a:cxnSpLocks/>
          </p:cNvCxnSpPr>
          <p:nvPr/>
        </p:nvCxnSpPr>
        <p:spPr>
          <a:xfrm flipV="1">
            <a:off x="514325" y="5074804"/>
            <a:ext cx="2509" cy="751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>
            <a:extLst>
              <a:ext uri="{FF2B5EF4-FFF2-40B4-BE49-F238E27FC236}">
                <a16:creationId xmlns:a16="http://schemas.microsoft.com/office/drawing/2014/main" id="{84CFBB7C-A13B-3746-9623-8CA130042906}"/>
              </a:ext>
            </a:extLst>
          </p:cNvPr>
          <p:cNvCxnSpPr>
            <a:cxnSpLocks/>
          </p:cNvCxnSpPr>
          <p:nvPr/>
        </p:nvCxnSpPr>
        <p:spPr>
          <a:xfrm>
            <a:off x="516753" y="5821987"/>
            <a:ext cx="370268" cy="4085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887A5DE9-2DC5-904B-BD5C-AF5AFF53AAAC}"/>
              </a:ext>
            </a:extLst>
          </p:cNvPr>
          <p:cNvSpPr txBox="1"/>
          <p:nvPr/>
        </p:nvSpPr>
        <p:spPr>
          <a:xfrm>
            <a:off x="475875" y="6009347"/>
            <a:ext cx="350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sz="1600" dirty="0"/>
              <a:t>X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863433DD-2261-0D4D-BDE5-9519185FBF29}"/>
              </a:ext>
            </a:extLst>
          </p:cNvPr>
          <p:cNvSpPr txBox="1"/>
          <p:nvPr/>
        </p:nvSpPr>
        <p:spPr>
          <a:xfrm>
            <a:off x="209131" y="4962259"/>
            <a:ext cx="350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sz="1600" dirty="0"/>
              <a:t>Y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FD04858A-C3B5-A545-9E1F-4FD27477EF74}"/>
              </a:ext>
            </a:extLst>
          </p:cNvPr>
          <p:cNvSpPr txBox="1"/>
          <p:nvPr/>
        </p:nvSpPr>
        <p:spPr>
          <a:xfrm>
            <a:off x="1213739" y="5820617"/>
            <a:ext cx="350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sz="1600" dirty="0"/>
              <a:t>Z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EE20BF-9E9B-544C-BF3F-6FD5B36686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0269" y="2366815"/>
            <a:ext cx="3377618" cy="3981086"/>
          </a:xfrm>
          <a:prstGeom prst="rect">
            <a:avLst/>
          </a:prstGeom>
        </p:spPr>
      </p:pic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A2A1DEA-ED53-064B-AB49-6C44EE5425CA}"/>
              </a:ext>
            </a:extLst>
          </p:cNvPr>
          <p:cNvGrpSpPr/>
          <p:nvPr/>
        </p:nvGrpSpPr>
        <p:grpSpPr>
          <a:xfrm>
            <a:off x="3746799" y="3780290"/>
            <a:ext cx="1402442" cy="2459269"/>
            <a:chOff x="1939486" y="3557007"/>
            <a:chExt cx="2189364" cy="2687587"/>
          </a:xfrm>
          <a:solidFill>
            <a:schemeClr val="accent1"/>
          </a:solidFill>
          <a:effectLst>
            <a:outerShdw dist="50800" sx="1000" sy="1000" algn="ctr" rotWithShape="0">
              <a:srgbClr val="000000"/>
            </a:outerShdw>
          </a:effectLst>
          <a:scene3d>
            <a:camera prst="orthographicFront">
              <a:rot lat="0" lon="10800000" rev="0"/>
            </a:camera>
            <a:lightRig rig="threePt" dir="t"/>
          </a:scene3d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7AADD8C-D294-BE45-B5AB-92AB08683E5D}"/>
                </a:ext>
              </a:extLst>
            </p:cNvPr>
            <p:cNvGrpSpPr/>
            <p:nvPr/>
          </p:nvGrpSpPr>
          <p:grpSpPr>
            <a:xfrm>
              <a:off x="1939486" y="3557007"/>
              <a:ext cx="1730499" cy="2687587"/>
              <a:chOff x="1596549" y="3667073"/>
              <a:chExt cx="1730499" cy="2687587"/>
            </a:xfrm>
            <a:grpFill/>
          </p:grpSpPr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9D4F5F24-2C8F-F542-AF5B-2F9A64A72A0B}"/>
                  </a:ext>
                </a:extLst>
              </p:cNvPr>
              <p:cNvGrpSpPr/>
              <p:nvPr/>
            </p:nvGrpSpPr>
            <p:grpSpPr>
              <a:xfrm>
                <a:off x="2231508" y="3667073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B56918EB-2B49-6E46-A90F-7F36612F9D47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202" name="Group 201">
                    <a:extLst>
                      <a:ext uri="{FF2B5EF4-FFF2-40B4-BE49-F238E27FC236}">
                        <a16:creationId xmlns:a16="http://schemas.microsoft.com/office/drawing/2014/main" id="{C603FA47-2731-3B46-989B-FD29C12F98DB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208" name="Cube 207">
                      <a:extLst>
                        <a:ext uri="{FF2B5EF4-FFF2-40B4-BE49-F238E27FC236}">
                          <a16:creationId xmlns:a16="http://schemas.microsoft.com/office/drawing/2014/main" id="{1BA148BA-480D-624E-AB26-2CF0298D17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9" name="Cube 208">
                      <a:extLst>
                        <a:ext uri="{FF2B5EF4-FFF2-40B4-BE49-F238E27FC236}">
                          <a16:creationId xmlns:a16="http://schemas.microsoft.com/office/drawing/2014/main" id="{51098009-2333-A445-8E4D-B5F508B2CB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10" name="Cube 209">
                      <a:extLst>
                        <a:ext uri="{FF2B5EF4-FFF2-40B4-BE49-F238E27FC236}">
                          <a16:creationId xmlns:a16="http://schemas.microsoft.com/office/drawing/2014/main" id="{9972A68A-7EEE-B84C-9D02-647B552E63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11" name="Cube 210">
                      <a:extLst>
                        <a:ext uri="{FF2B5EF4-FFF2-40B4-BE49-F238E27FC236}">
                          <a16:creationId xmlns:a16="http://schemas.microsoft.com/office/drawing/2014/main" id="{06412714-C83A-4741-AF59-30A49F9FCC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203" name="Group 202">
                    <a:extLst>
                      <a:ext uri="{FF2B5EF4-FFF2-40B4-BE49-F238E27FC236}">
                        <a16:creationId xmlns:a16="http://schemas.microsoft.com/office/drawing/2014/main" id="{E4EA9E8E-AA1D-AE43-957E-C770FC132EF6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204" name="Cube 203">
                      <a:extLst>
                        <a:ext uri="{FF2B5EF4-FFF2-40B4-BE49-F238E27FC236}">
                          <a16:creationId xmlns:a16="http://schemas.microsoft.com/office/drawing/2014/main" id="{C7A21639-7268-6146-ACD9-15E273FFBA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5" name="Cube 204">
                      <a:extLst>
                        <a:ext uri="{FF2B5EF4-FFF2-40B4-BE49-F238E27FC236}">
                          <a16:creationId xmlns:a16="http://schemas.microsoft.com/office/drawing/2014/main" id="{91A38D67-9659-1A46-94AA-F9D27E37F9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6" name="Cube 205">
                      <a:extLst>
                        <a:ext uri="{FF2B5EF4-FFF2-40B4-BE49-F238E27FC236}">
                          <a16:creationId xmlns:a16="http://schemas.microsoft.com/office/drawing/2014/main" id="{772C1028-D8C9-9440-B0D8-D8796A6B7F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7" name="Cube 206">
                      <a:extLst>
                        <a:ext uri="{FF2B5EF4-FFF2-40B4-BE49-F238E27FC236}">
                          <a16:creationId xmlns:a16="http://schemas.microsoft.com/office/drawing/2014/main" id="{E2089A33-BEB7-BA43-9E7B-88D0201B97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191" name="Group 190">
                  <a:extLst>
                    <a:ext uri="{FF2B5EF4-FFF2-40B4-BE49-F238E27FC236}">
                      <a16:creationId xmlns:a16="http://schemas.microsoft.com/office/drawing/2014/main" id="{5B2FF962-104B-124E-AB48-F01D5FC03BCC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92" name="Group 191">
                    <a:extLst>
                      <a:ext uri="{FF2B5EF4-FFF2-40B4-BE49-F238E27FC236}">
                        <a16:creationId xmlns:a16="http://schemas.microsoft.com/office/drawing/2014/main" id="{3710E00A-CC31-814E-8C95-7703EAF7D997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98" name="Cube 197">
                      <a:extLst>
                        <a:ext uri="{FF2B5EF4-FFF2-40B4-BE49-F238E27FC236}">
                          <a16:creationId xmlns:a16="http://schemas.microsoft.com/office/drawing/2014/main" id="{353CBF2F-53BB-4E42-871D-64CE8FB8E3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99" name="Cube 198">
                      <a:extLst>
                        <a:ext uri="{FF2B5EF4-FFF2-40B4-BE49-F238E27FC236}">
                          <a16:creationId xmlns:a16="http://schemas.microsoft.com/office/drawing/2014/main" id="{F8EC19B9-C54C-AE4C-9DAA-A21AA76D8F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0" name="Cube 199">
                      <a:extLst>
                        <a:ext uri="{FF2B5EF4-FFF2-40B4-BE49-F238E27FC236}">
                          <a16:creationId xmlns:a16="http://schemas.microsoft.com/office/drawing/2014/main" id="{B7E687AB-B8AC-F345-8CBD-C19BE16F3F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201" name="Cube 200">
                      <a:extLst>
                        <a:ext uri="{FF2B5EF4-FFF2-40B4-BE49-F238E27FC236}">
                          <a16:creationId xmlns:a16="http://schemas.microsoft.com/office/drawing/2014/main" id="{6DE542AD-7C7D-0849-84D2-AE162A0E10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93" name="Group 192">
                    <a:extLst>
                      <a:ext uri="{FF2B5EF4-FFF2-40B4-BE49-F238E27FC236}">
                        <a16:creationId xmlns:a16="http://schemas.microsoft.com/office/drawing/2014/main" id="{E7DC761C-B0AF-A34E-A7AF-EE9D1F7E3089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94" name="Cube 193">
                      <a:extLst>
                        <a:ext uri="{FF2B5EF4-FFF2-40B4-BE49-F238E27FC236}">
                          <a16:creationId xmlns:a16="http://schemas.microsoft.com/office/drawing/2014/main" id="{F78A0501-1C36-E447-844A-488BAFB3B4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95" name="Cube 194">
                      <a:extLst>
                        <a:ext uri="{FF2B5EF4-FFF2-40B4-BE49-F238E27FC236}">
                          <a16:creationId xmlns:a16="http://schemas.microsoft.com/office/drawing/2014/main" id="{A6119DE6-47B9-5542-9D70-E29E0DDCDD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96" name="Cube 195">
                      <a:extLst>
                        <a:ext uri="{FF2B5EF4-FFF2-40B4-BE49-F238E27FC236}">
                          <a16:creationId xmlns:a16="http://schemas.microsoft.com/office/drawing/2014/main" id="{70713209-7237-6C4E-96D5-6628CBD97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97" name="Cube 196">
                      <a:extLst>
                        <a:ext uri="{FF2B5EF4-FFF2-40B4-BE49-F238E27FC236}">
                          <a16:creationId xmlns:a16="http://schemas.microsoft.com/office/drawing/2014/main" id="{501C7BBE-40B1-FE47-A089-594AF2989C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BDBF6C56-E7A0-4343-80E3-C76089CC2DB8}"/>
                  </a:ext>
                </a:extLst>
              </p:cNvPr>
              <p:cNvGrpSpPr/>
              <p:nvPr/>
            </p:nvGrpSpPr>
            <p:grpSpPr>
              <a:xfrm>
                <a:off x="1596549" y="4267569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AA339F1A-828F-654F-BB10-4B6F3297C0FB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80" name="Group 179">
                    <a:extLst>
                      <a:ext uri="{FF2B5EF4-FFF2-40B4-BE49-F238E27FC236}">
                        <a16:creationId xmlns:a16="http://schemas.microsoft.com/office/drawing/2014/main" id="{9D74FDD9-778E-A949-922B-B79829C31CAB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86" name="Cube 185">
                      <a:extLst>
                        <a:ext uri="{FF2B5EF4-FFF2-40B4-BE49-F238E27FC236}">
                          <a16:creationId xmlns:a16="http://schemas.microsoft.com/office/drawing/2014/main" id="{A0F2DB20-DAB0-C94E-9314-813FEA0FBA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7" name="Cube 186">
                      <a:extLst>
                        <a:ext uri="{FF2B5EF4-FFF2-40B4-BE49-F238E27FC236}">
                          <a16:creationId xmlns:a16="http://schemas.microsoft.com/office/drawing/2014/main" id="{3E12B724-B121-9741-AF88-1766E5FD6C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8" name="Cube 187">
                      <a:extLst>
                        <a:ext uri="{FF2B5EF4-FFF2-40B4-BE49-F238E27FC236}">
                          <a16:creationId xmlns:a16="http://schemas.microsoft.com/office/drawing/2014/main" id="{0B0FF383-6A5B-4449-8126-9CAE4F4F90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9" name="Cube 188">
                      <a:extLst>
                        <a:ext uri="{FF2B5EF4-FFF2-40B4-BE49-F238E27FC236}">
                          <a16:creationId xmlns:a16="http://schemas.microsoft.com/office/drawing/2014/main" id="{7A3F2254-525A-EC4A-A40D-57E9B3D82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81" name="Group 180">
                    <a:extLst>
                      <a:ext uri="{FF2B5EF4-FFF2-40B4-BE49-F238E27FC236}">
                        <a16:creationId xmlns:a16="http://schemas.microsoft.com/office/drawing/2014/main" id="{2A13F7C0-B1F5-4F4F-9447-798C225EF7E4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82" name="Cube 181">
                      <a:extLst>
                        <a:ext uri="{FF2B5EF4-FFF2-40B4-BE49-F238E27FC236}">
                          <a16:creationId xmlns:a16="http://schemas.microsoft.com/office/drawing/2014/main" id="{EB81147F-865E-024F-A4C8-55ACD473A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3" name="Cube 182">
                      <a:extLst>
                        <a:ext uri="{FF2B5EF4-FFF2-40B4-BE49-F238E27FC236}">
                          <a16:creationId xmlns:a16="http://schemas.microsoft.com/office/drawing/2014/main" id="{65E52E37-0DAA-724D-93A4-A8197BE6AE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4" name="Cube 183">
                      <a:extLst>
                        <a:ext uri="{FF2B5EF4-FFF2-40B4-BE49-F238E27FC236}">
                          <a16:creationId xmlns:a16="http://schemas.microsoft.com/office/drawing/2014/main" id="{A0D1A4EA-8E6E-F646-9ED4-4A39D791FA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85" name="Cube 184">
                      <a:extLst>
                        <a:ext uri="{FF2B5EF4-FFF2-40B4-BE49-F238E27FC236}">
                          <a16:creationId xmlns:a16="http://schemas.microsoft.com/office/drawing/2014/main" id="{CECDB005-E0F6-5743-A94A-A61F759E72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4B5945DA-B70C-6D4A-B518-369800C80180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A2955118-F413-184C-A418-166231CEDEE3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76" name="Cube 175">
                      <a:extLst>
                        <a:ext uri="{FF2B5EF4-FFF2-40B4-BE49-F238E27FC236}">
                          <a16:creationId xmlns:a16="http://schemas.microsoft.com/office/drawing/2014/main" id="{6A62DEA7-B162-9B40-9C6D-2375D8230F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7" name="Cube 176">
                      <a:extLst>
                        <a:ext uri="{FF2B5EF4-FFF2-40B4-BE49-F238E27FC236}">
                          <a16:creationId xmlns:a16="http://schemas.microsoft.com/office/drawing/2014/main" id="{C7628915-B94A-1E48-80ED-64D30EC734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8" name="Cube 177">
                      <a:extLst>
                        <a:ext uri="{FF2B5EF4-FFF2-40B4-BE49-F238E27FC236}">
                          <a16:creationId xmlns:a16="http://schemas.microsoft.com/office/drawing/2014/main" id="{5BA135AB-EBBA-3440-B096-985BB5DEAE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9" name="Cube 178">
                      <a:extLst>
                        <a:ext uri="{FF2B5EF4-FFF2-40B4-BE49-F238E27FC236}">
                          <a16:creationId xmlns:a16="http://schemas.microsoft.com/office/drawing/2014/main" id="{DDCBDC1A-3BF2-4546-A02A-413D00D98B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F523D24D-D4F8-5A48-852A-FA6CC7253B5B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72" name="Cube 171">
                      <a:extLst>
                        <a:ext uri="{FF2B5EF4-FFF2-40B4-BE49-F238E27FC236}">
                          <a16:creationId xmlns:a16="http://schemas.microsoft.com/office/drawing/2014/main" id="{F6EACB14-AE6C-D74A-8781-D5D064DEAA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3" name="Cube 172">
                      <a:extLst>
                        <a:ext uri="{FF2B5EF4-FFF2-40B4-BE49-F238E27FC236}">
                          <a16:creationId xmlns:a16="http://schemas.microsoft.com/office/drawing/2014/main" id="{8331EF08-C29F-CF48-9CA3-CD864E60DA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4" name="Cube 173">
                      <a:extLst>
                        <a:ext uri="{FF2B5EF4-FFF2-40B4-BE49-F238E27FC236}">
                          <a16:creationId xmlns:a16="http://schemas.microsoft.com/office/drawing/2014/main" id="{376C0264-7286-634C-80F1-14E9FD9F5D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75" name="Cube 174">
                      <a:extLst>
                        <a:ext uri="{FF2B5EF4-FFF2-40B4-BE49-F238E27FC236}">
                          <a16:creationId xmlns:a16="http://schemas.microsoft.com/office/drawing/2014/main" id="{E2212E4D-DA60-1140-B0A9-61C37DF808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69DE00BC-4C96-A140-BA64-62EFB4F97B7C}"/>
                </a:ext>
              </a:extLst>
            </p:cNvPr>
            <p:cNvGrpSpPr/>
            <p:nvPr/>
          </p:nvGrpSpPr>
          <p:grpSpPr>
            <a:xfrm>
              <a:off x="2398351" y="3557007"/>
              <a:ext cx="1730499" cy="2687587"/>
              <a:chOff x="1596549" y="3667073"/>
              <a:chExt cx="1730499" cy="2687587"/>
            </a:xfrm>
            <a:grpFill/>
          </p:grpSpPr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DEB3983A-DCAF-FD4B-8F2F-F1EF65CAE370}"/>
                  </a:ext>
                </a:extLst>
              </p:cNvPr>
              <p:cNvGrpSpPr/>
              <p:nvPr/>
            </p:nvGrpSpPr>
            <p:grpSpPr>
              <a:xfrm>
                <a:off x="2231508" y="3667073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144" name="Group 143">
                  <a:extLst>
                    <a:ext uri="{FF2B5EF4-FFF2-40B4-BE49-F238E27FC236}">
                      <a16:creationId xmlns:a16="http://schemas.microsoft.com/office/drawing/2014/main" id="{45666B4C-16AA-9A4C-8B6F-44F1734CF08B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56" name="Group 155">
                    <a:extLst>
                      <a:ext uri="{FF2B5EF4-FFF2-40B4-BE49-F238E27FC236}">
                        <a16:creationId xmlns:a16="http://schemas.microsoft.com/office/drawing/2014/main" id="{81818297-6E9F-A941-9F2A-A25DDC38250F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62" name="Cube 161">
                      <a:extLst>
                        <a:ext uri="{FF2B5EF4-FFF2-40B4-BE49-F238E27FC236}">
                          <a16:creationId xmlns:a16="http://schemas.microsoft.com/office/drawing/2014/main" id="{ED6393FB-2EE6-284E-983E-07ED59CC31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63" name="Cube 162">
                      <a:extLst>
                        <a:ext uri="{FF2B5EF4-FFF2-40B4-BE49-F238E27FC236}">
                          <a16:creationId xmlns:a16="http://schemas.microsoft.com/office/drawing/2014/main" id="{8AF1DEF2-C136-C14B-93AC-BA7FC4DBE0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64" name="Cube 163">
                      <a:extLst>
                        <a:ext uri="{FF2B5EF4-FFF2-40B4-BE49-F238E27FC236}">
                          <a16:creationId xmlns:a16="http://schemas.microsoft.com/office/drawing/2014/main" id="{C2FD3FBD-560A-154E-AC04-86704B978E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65" name="Cube 164">
                      <a:extLst>
                        <a:ext uri="{FF2B5EF4-FFF2-40B4-BE49-F238E27FC236}">
                          <a16:creationId xmlns:a16="http://schemas.microsoft.com/office/drawing/2014/main" id="{47816654-5450-0441-A5D1-2984947B52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57" name="Group 156">
                    <a:extLst>
                      <a:ext uri="{FF2B5EF4-FFF2-40B4-BE49-F238E27FC236}">
                        <a16:creationId xmlns:a16="http://schemas.microsoft.com/office/drawing/2014/main" id="{50D93767-331E-9F4E-ADCA-407DDD173602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58" name="Cube 157">
                      <a:extLst>
                        <a:ext uri="{FF2B5EF4-FFF2-40B4-BE49-F238E27FC236}">
                          <a16:creationId xmlns:a16="http://schemas.microsoft.com/office/drawing/2014/main" id="{23250714-F2CF-6B4A-AE13-04B5BF9261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9" name="Cube 158">
                      <a:extLst>
                        <a:ext uri="{FF2B5EF4-FFF2-40B4-BE49-F238E27FC236}">
                          <a16:creationId xmlns:a16="http://schemas.microsoft.com/office/drawing/2014/main" id="{C205D49D-DC7F-0E41-9FFB-314348E2DA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60" name="Cube 159">
                      <a:extLst>
                        <a:ext uri="{FF2B5EF4-FFF2-40B4-BE49-F238E27FC236}">
                          <a16:creationId xmlns:a16="http://schemas.microsoft.com/office/drawing/2014/main" id="{3DB5D3C2-C203-C54B-855D-5A4FC219E6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61" name="Cube 160">
                      <a:extLst>
                        <a:ext uri="{FF2B5EF4-FFF2-40B4-BE49-F238E27FC236}">
                          <a16:creationId xmlns:a16="http://schemas.microsoft.com/office/drawing/2014/main" id="{22A50F3C-EA18-7843-950D-A461F56ACD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EC821957-275E-B040-A9DD-F98C154BE3B7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46" name="Group 145">
                    <a:extLst>
                      <a:ext uri="{FF2B5EF4-FFF2-40B4-BE49-F238E27FC236}">
                        <a16:creationId xmlns:a16="http://schemas.microsoft.com/office/drawing/2014/main" id="{6F83355E-A476-5748-B4B9-9EF9593FB1BE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52" name="Cube 151">
                      <a:extLst>
                        <a:ext uri="{FF2B5EF4-FFF2-40B4-BE49-F238E27FC236}">
                          <a16:creationId xmlns:a16="http://schemas.microsoft.com/office/drawing/2014/main" id="{4CBC4AF7-0AD9-BB48-8FB5-52CFC83456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3" name="Cube 152">
                      <a:extLst>
                        <a:ext uri="{FF2B5EF4-FFF2-40B4-BE49-F238E27FC236}">
                          <a16:creationId xmlns:a16="http://schemas.microsoft.com/office/drawing/2014/main" id="{18E90893-93AD-4546-9479-569BFCF3F4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4" name="Cube 153">
                      <a:extLst>
                        <a:ext uri="{FF2B5EF4-FFF2-40B4-BE49-F238E27FC236}">
                          <a16:creationId xmlns:a16="http://schemas.microsoft.com/office/drawing/2014/main" id="{8D352F6F-090C-B640-9361-4E09CEC0E0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5" name="Cube 154">
                      <a:extLst>
                        <a:ext uri="{FF2B5EF4-FFF2-40B4-BE49-F238E27FC236}">
                          <a16:creationId xmlns:a16="http://schemas.microsoft.com/office/drawing/2014/main" id="{F661AF6A-A5A1-9F40-B8C8-7E8DD2B1D7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47" name="Group 146">
                    <a:extLst>
                      <a:ext uri="{FF2B5EF4-FFF2-40B4-BE49-F238E27FC236}">
                        <a16:creationId xmlns:a16="http://schemas.microsoft.com/office/drawing/2014/main" id="{B6A9C365-7CED-1049-89F4-7532FEE533D3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48" name="Cube 147">
                      <a:extLst>
                        <a:ext uri="{FF2B5EF4-FFF2-40B4-BE49-F238E27FC236}">
                          <a16:creationId xmlns:a16="http://schemas.microsoft.com/office/drawing/2014/main" id="{63C9FE75-8BCB-CD41-8814-21D695D25E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49" name="Cube 148">
                      <a:extLst>
                        <a:ext uri="{FF2B5EF4-FFF2-40B4-BE49-F238E27FC236}">
                          <a16:creationId xmlns:a16="http://schemas.microsoft.com/office/drawing/2014/main" id="{78E3C5A5-C479-AC4B-B878-0260589882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0" name="Cube 149">
                      <a:extLst>
                        <a:ext uri="{FF2B5EF4-FFF2-40B4-BE49-F238E27FC236}">
                          <a16:creationId xmlns:a16="http://schemas.microsoft.com/office/drawing/2014/main" id="{0F39F9C8-9CE3-084B-861F-F0D242856E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51" name="Cube 150">
                      <a:extLst>
                        <a:ext uri="{FF2B5EF4-FFF2-40B4-BE49-F238E27FC236}">
                          <a16:creationId xmlns:a16="http://schemas.microsoft.com/office/drawing/2014/main" id="{D93EB896-B581-AE49-96C4-58EEDB1CE7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1A5CC37-031D-5A43-93D3-8857456C1B40}"/>
                  </a:ext>
                </a:extLst>
              </p:cNvPr>
              <p:cNvGrpSpPr/>
              <p:nvPr/>
            </p:nvGrpSpPr>
            <p:grpSpPr>
              <a:xfrm>
                <a:off x="1596549" y="4267569"/>
                <a:ext cx="1095540" cy="2087091"/>
                <a:chOff x="2079108" y="4192008"/>
                <a:chExt cx="1095540" cy="2087091"/>
              </a:xfrm>
              <a:grpFill/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B45D7AFA-45B5-D347-A561-6E754CF33DA6}"/>
                    </a:ext>
                  </a:extLst>
                </p:cNvPr>
                <p:cNvGrpSpPr/>
                <p:nvPr/>
              </p:nvGrpSpPr>
              <p:grpSpPr>
                <a:xfrm>
                  <a:off x="2394043" y="4192008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34" name="Group 133">
                    <a:extLst>
                      <a:ext uri="{FF2B5EF4-FFF2-40B4-BE49-F238E27FC236}">
                        <a16:creationId xmlns:a16="http://schemas.microsoft.com/office/drawing/2014/main" id="{1E746D77-0AB2-D047-BCA5-CFA6E5E42796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40" name="Cube 139">
                      <a:extLst>
                        <a:ext uri="{FF2B5EF4-FFF2-40B4-BE49-F238E27FC236}">
                          <a16:creationId xmlns:a16="http://schemas.microsoft.com/office/drawing/2014/main" id="{73B2EA2F-5093-CD48-86BF-4D019672E7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41" name="Cube 140">
                      <a:extLst>
                        <a:ext uri="{FF2B5EF4-FFF2-40B4-BE49-F238E27FC236}">
                          <a16:creationId xmlns:a16="http://schemas.microsoft.com/office/drawing/2014/main" id="{E617D998-2558-364C-9D28-AFD28D1DC5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42" name="Cube 141">
                      <a:extLst>
                        <a:ext uri="{FF2B5EF4-FFF2-40B4-BE49-F238E27FC236}">
                          <a16:creationId xmlns:a16="http://schemas.microsoft.com/office/drawing/2014/main" id="{B4285CE7-AA29-9D44-9127-B845F0BFD5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43" name="Cube 142">
                      <a:extLst>
                        <a:ext uri="{FF2B5EF4-FFF2-40B4-BE49-F238E27FC236}">
                          <a16:creationId xmlns:a16="http://schemas.microsoft.com/office/drawing/2014/main" id="{7CCB0934-B122-E94B-8EF9-6CD4F2B624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35" name="Group 134">
                    <a:extLst>
                      <a:ext uri="{FF2B5EF4-FFF2-40B4-BE49-F238E27FC236}">
                        <a16:creationId xmlns:a16="http://schemas.microsoft.com/office/drawing/2014/main" id="{637624D9-0289-2B49-94DF-5CDF9598352F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36" name="Cube 135">
                      <a:extLst>
                        <a:ext uri="{FF2B5EF4-FFF2-40B4-BE49-F238E27FC236}">
                          <a16:creationId xmlns:a16="http://schemas.microsoft.com/office/drawing/2014/main" id="{787571A8-1A76-364A-BEB5-60F9993D41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7" name="Cube 136">
                      <a:extLst>
                        <a:ext uri="{FF2B5EF4-FFF2-40B4-BE49-F238E27FC236}">
                          <a16:creationId xmlns:a16="http://schemas.microsoft.com/office/drawing/2014/main" id="{BE37C4FB-824C-8A41-B76A-EE8661940D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8" name="Cube 137">
                      <a:extLst>
                        <a:ext uri="{FF2B5EF4-FFF2-40B4-BE49-F238E27FC236}">
                          <a16:creationId xmlns:a16="http://schemas.microsoft.com/office/drawing/2014/main" id="{0D0A5306-CF0F-C146-91AE-D6760FE48C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9" name="Cube 138">
                      <a:extLst>
                        <a:ext uri="{FF2B5EF4-FFF2-40B4-BE49-F238E27FC236}">
                          <a16:creationId xmlns:a16="http://schemas.microsoft.com/office/drawing/2014/main" id="{844E734C-A250-164E-B070-F493E9955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7AB32361-5792-8543-A6F4-31FA4AEE02C1}"/>
                    </a:ext>
                  </a:extLst>
                </p:cNvPr>
                <p:cNvGrpSpPr/>
                <p:nvPr/>
              </p:nvGrpSpPr>
              <p:grpSpPr>
                <a:xfrm>
                  <a:off x="2079108" y="4491581"/>
                  <a:ext cx="780605" cy="1787518"/>
                  <a:chOff x="2394043" y="4192008"/>
                  <a:chExt cx="780605" cy="1787518"/>
                </a:xfrm>
                <a:grpFill/>
              </p:grpSpPr>
              <p:grpSp>
                <p:nvGrpSpPr>
                  <p:cNvPr id="124" name="Group 123">
                    <a:extLst>
                      <a:ext uri="{FF2B5EF4-FFF2-40B4-BE49-F238E27FC236}">
                        <a16:creationId xmlns:a16="http://schemas.microsoft.com/office/drawing/2014/main" id="{F68942DE-6031-8240-9B2C-C0C58547F852}"/>
                      </a:ext>
                    </a:extLst>
                  </p:cNvPr>
                  <p:cNvGrpSpPr/>
                  <p:nvPr/>
                </p:nvGrpSpPr>
                <p:grpSpPr>
                  <a:xfrm>
                    <a:off x="2394043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30" name="Cube 129">
                      <a:extLst>
                        <a:ext uri="{FF2B5EF4-FFF2-40B4-BE49-F238E27FC236}">
                          <a16:creationId xmlns:a16="http://schemas.microsoft.com/office/drawing/2014/main" id="{9FBF4A2E-A005-8244-BB49-8383CE247A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1" name="Cube 130">
                      <a:extLst>
                        <a:ext uri="{FF2B5EF4-FFF2-40B4-BE49-F238E27FC236}">
                          <a16:creationId xmlns:a16="http://schemas.microsoft.com/office/drawing/2014/main" id="{CAA5BBEB-0C83-6743-8E07-9135C8A528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2" name="Cube 131">
                      <a:extLst>
                        <a:ext uri="{FF2B5EF4-FFF2-40B4-BE49-F238E27FC236}">
                          <a16:creationId xmlns:a16="http://schemas.microsoft.com/office/drawing/2014/main" id="{460546A7-9BC1-7A40-9F89-61BD8B914B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33" name="Cube 132">
                      <a:extLst>
                        <a:ext uri="{FF2B5EF4-FFF2-40B4-BE49-F238E27FC236}">
                          <a16:creationId xmlns:a16="http://schemas.microsoft.com/office/drawing/2014/main" id="{D5C1F395-3EFA-2D4A-8C61-F9C27A368C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  <p:grpSp>
                <p:nvGrpSpPr>
                  <p:cNvPr id="125" name="Group 124">
                    <a:extLst>
                      <a:ext uri="{FF2B5EF4-FFF2-40B4-BE49-F238E27FC236}">
                        <a16:creationId xmlns:a16="http://schemas.microsoft.com/office/drawing/2014/main" id="{B811AAE0-C5EE-7148-8579-218689D0990C}"/>
                      </a:ext>
                    </a:extLst>
                  </p:cNvPr>
                  <p:cNvGrpSpPr/>
                  <p:nvPr/>
                </p:nvGrpSpPr>
                <p:grpSpPr>
                  <a:xfrm>
                    <a:off x="2624468" y="4192008"/>
                    <a:ext cx="550180" cy="1787518"/>
                    <a:chOff x="2394043" y="4192008"/>
                    <a:chExt cx="550180" cy="1787518"/>
                  </a:xfrm>
                  <a:grpFill/>
                </p:grpSpPr>
                <p:sp>
                  <p:nvSpPr>
                    <p:cNvPr id="126" name="Cube 125">
                      <a:extLst>
                        <a:ext uri="{FF2B5EF4-FFF2-40B4-BE49-F238E27FC236}">
                          <a16:creationId xmlns:a16="http://schemas.microsoft.com/office/drawing/2014/main" id="{A660BC54-3B74-434B-AD1E-3DABADFAF3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23" y="41920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27" name="Cube 126">
                      <a:extLst>
                        <a:ext uri="{FF2B5EF4-FFF2-40B4-BE49-F238E27FC236}">
                          <a16:creationId xmlns:a16="http://schemas.microsoft.com/office/drawing/2014/main" id="{8BD6C396-2776-3847-BD12-7F23428CF0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54913" y="42692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28" name="Cube 127">
                      <a:extLst>
                        <a:ext uri="{FF2B5EF4-FFF2-40B4-BE49-F238E27FC236}">
                          <a16:creationId xmlns:a16="http://schemas.microsoft.com/office/drawing/2014/main" id="{511AC85E-37B1-884E-ADE3-991CE486CE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8553" y="4344408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  <p:sp>
                  <p:nvSpPr>
                    <p:cNvPr id="129" name="Cube 128">
                      <a:extLst>
                        <a:ext uri="{FF2B5EF4-FFF2-40B4-BE49-F238E27FC236}">
                          <a16:creationId xmlns:a16="http://schemas.microsoft.com/office/drawing/2014/main" id="{B8C02378-8145-044C-975E-D5FF044A68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94043" y="4421659"/>
                      <a:ext cx="304800" cy="1557867"/>
                    </a:xfrm>
                    <a:prstGeom prst="cub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FR"/>
                    </a:p>
                  </p:txBody>
                </p:sp>
              </p:grpSp>
            </p:grpSp>
          </p:grpSp>
        </p:grpSp>
      </p:grp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86BCD974-4AC3-EF45-A223-8AC6DF0136F5}"/>
              </a:ext>
            </a:extLst>
          </p:cNvPr>
          <p:cNvCxnSpPr>
            <a:cxnSpLocks/>
          </p:cNvCxnSpPr>
          <p:nvPr/>
        </p:nvCxnSpPr>
        <p:spPr>
          <a:xfrm>
            <a:off x="2917371" y="3788982"/>
            <a:ext cx="823969" cy="4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89FFE665-0B3B-C546-A588-70F7A1025708}"/>
              </a:ext>
            </a:extLst>
          </p:cNvPr>
          <p:cNvSpPr txBox="1"/>
          <p:nvPr/>
        </p:nvSpPr>
        <p:spPr>
          <a:xfrm>
            <a:off x="2949004" y="3487516"/>
            <a:ext cx="775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2 cm</a:t>
            </a:r>
            <a:endParaRPr lang="en-FR" sz="1600" dirty="0"/>
          </a:p>
        </p:txBody>
      </p:sp>
    </p:spTree>
    <p:extLst>
      <p:ext uri="{BB962C8B-B14F-4D97-AF65-F5344CB8AC3E}">
        <p14:creationId xmlns:p14="http://schemas.microsoft.com/office/powerpoint/2010/main" val="280361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E1C131FC-1723-0D42-B017-8BDE6B030E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43" y="949345"/>
            <a:ext cx="4432300" cy="3009900"/>
          </a:xfrm>
          <a:prstGeom prst="rect">
            <a:avLst/>
          </a:prstGeom>
        </p:spPr>
      </p:pic>
      <p:sp>
        <p:nvSpPr>
          <p:cNvPr id="39943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C312D72-3CCD-8846-9CAF-373957F4CB42}" type="slidenum">
              <a:rPr lang="de-DE" altLang="x-none" sz="1200">
                <a:solidFill>
                  <a:srgbClr val="898989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x-none" sz="1200">
              <a:solidFill>
                <a:srgbClr val="898989"/>
              </a:solidFill>
              <a:ea typeface="MS PGothic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26988"/>
            <a:ext cx="9144000" cy="9477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altLang="x-none" sz="3200" b="1" dirty="0">
                <a:solidFill>
                  <a:schemeClr val="bg1"/>
                </a:solidFill>
                <a:ea typeface="MS PGothic" charset="-128"/>
              </a:rPr>
              <a:t>Total energy deposited per gamma interaction</a:t>
            </a:r>
            <a:endParaRPr lang="de-DE" altLang="x-none" sz="3200" b="1" dirty="0">
              <a:solidFill>
                <a:schemeClr val="bg1"/>
              </a:solidFill>
              <a:ea typeface="MS P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A.Sbrizzi - LUXE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A3721-F05E-8749-BB11-CD108EDBEB2E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3989818"/>
            <a:ext cx="9144000" cy="196215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E7424E3-707A-1540-9D6C-A98DA484B7BF}"/>
              </a:ext>
            </a:extLst>
          </p:cNvPr>
          <p:cNvSpPr txBox="1">
            <a:spLocks/>
          </p:cNvSpPr>
          <p:nvPr/>
        </p:nvSpPr>
        <p:spPr>
          <a:xfrm>
            <a:off x="279399" y="4004874"/>
            <a:ext cx="8276771" cy="235147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The energy deposited in sapphire due to gamma conversions in 10 cm of air peaks at ~90 keV.</a:t>
            </a:r>
          </a:p>
          <a:p>
            <a:r>
              <a:rPr lang="en-US" sz="1600" dirty="0"/>
              <a:t>The peak sits on the top of the flat spectrum of gamma conversions in sapphire.</a:t>
            </a:r>
          </a:p>
          <a:p>
            <a:r>
              <a:rPr lang="en-US" sz="1600" dirty="0"/>
              <a:t>The average energy deposited in the downstream detector is about 30% larger.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2ED56-9BE0-7046-990D-2B2DDA9D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pic>
        <p:nvPicPr>
          <p:cNvPr id="11" name="Picture 10" descr="A picture containing diagram&#10;&#10;Description automatically generated">
            <a:extLst>
              <a:ext uri="{FF2B5EF4-FFF2-40B4-BE49-F238E27FC236}">
                <a16:creationId xmlns:a16="http://schemas.microsoft.com/office/drawing/2014/main" id="{E8A8EF56-9001-F242-A993-18292CD49B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843" y="949345"/>
            <a:ext cx="4432300" cy="3009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FB4BC2-7861-E44D-B049-794AE3C0D03A}"/>
              </a:ext>
            </a:extLst>
          </p:cNvPr>
          <p:cNvSpPr txBox="1"/>
          <p:nvPr/>
        </p:nvSpPr>
        <p:spPr>
          <a:xfrm>
            <a:off x="2590800" y="2057400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U</a:t>
            </a:r>
            <a:r>
              <a:rPr lang="en-FR" sz="1200" dirty="0"/>
              <a:t>pstream</a:t>
            </a:r>
          </a:p>
          <a:p>
            <a:pPr algn="ctr"/>
            <a:r>
              <a:rPr lang="en-FR" sz="1200" dirty="0"/>
              <a:t>detector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97198F-40C0-804E-B6D8-68FA726A72E4}"/>
              </a:ext>
            </a:extLst>
          </p:cNvPr>
          <p:cNvSpPr txBox="1"/>
          <p:nvPr/>
        </p:nvSpPr>
        <p:spPr>
          <a:xfrm>
            <a:off x="6688667" y="2057400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</a:t>
            </a:r>
            <a:r>
              <a:rPr lang="en-FR" sz="1200" dirty="0"/>
              <a:t>ownstream detector</a:t>
            </a:r>
          </a:p>
        </p:txBody>
      </p:sp>
    </p:spTree>
    <p:extLst>
      <p:ext uri="{BB962C8B-B14F-4D97-AF65-F5344CB8AC3E}">
        <p14:creationId xmlns:p14="http://schemas.microsoft.com/office/powerpoint/2010/main" val="266114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Chart, box and whisker chart&#10;&#10;Description automatically generated">
            <a:extLst>
              <a:ext uri="{FF2B5EF4-FFF2-40B4-BE49-F238E27FC236}">
                <a16:creationId xmlns:a16="http://schemas.microsoft.com/office/drawing/2014/main" id="{15D519FF-0DBD-0948-A09C-FDDD9FE7D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3" y="1080837"/>
            <a:ext cx="4432300" cy="3009900"/>
          </a:xfrm>
          <a:prstGeom prst="rect">
            <a:avLst/>
          </a:prstGeom>
        </p:spPr>
      </p:pic>
      <p:pic>
        <p:nvPicPr>
          <p:cNvPr id="22" name="Picture 21" descr="Chart, box and whisker chart&#10;&#10;Description automatically generated">
            <a:extLst>
              <a:ext uri="{FF2B5EF4-FFF2-40B4-BE49-F238E27FC236}">
                <a16:creationId xmlns:a16="http://schemas.microsoft.com/office/drawing/2014/main" id="{3F98A7D7-BAA2-BB45-92D3-1BCF09D352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566" y="1080837"/>
            <a:ext cx="4432300" cy="3009900"/>
          </a:xfrm>
          <a:prstGeom prst="rect">
            <a:avLst/>
          </a:prstGeom>
        </p:spPr>
      </p:pic>
      <p:sp>
        <p:nvSpPr>
          <p:cNvPr id="39943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C312D72-3CCD-8846-9CAF-373957F4CB42}" type="slidenum">
              <a:rPr lang="de-DE" altLang="x-none" sz="1200">
                <a:solidFill>
                  <a:srgbClr val="898989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x-none" sz="1200">
              <a:solidFill>
                <a:srgbClr val="898989"/>
              </a:solidFill>
              <a:ea typeface="MS PGothic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26988"/>
            <a:ext cx="9144000" cy="9477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altLang="x-none" sz="3200" b="1" dirty="0">
                <a:solidFill>
                  <a:schemeClr val="bg1"/>
                </a:solidFill>
                <a:ea typeface="MS PGothic" charset="-128"/>
              </a:rPr>
              <a:t>Total energy deposited per strip</a:t>
            </a:r>
            <a:endParaRPr lang="de-DE" altLang="x-none" sz="3200" b="1" dirty="0">
              <a:solidFill>
                <a:schemeClr val="bg1"/>
              </a:solidFill>
              <a:ea typeface="MS P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A.Sbrizzi - LUXE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A3721-F05E-8749-BB11-CD108EDBEB2E}" type="slidenum">
              <a:rPr lang="en-US" altLang="x-none" smtClean="0"/>
              <a:pPr>
                <a:defRPr/>
              </a:pPr>
              <a:t>4</a:t>
            </a:fld>
            <a:endParaRPr lang="en-US" altLang="x-non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3989818"/>
            <a:ext cx="9144000" cy="196215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E7424E3-707A-1540-9D6C-A98DA484B7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6151" y="4174255"/>
                <a:ext cx="7194249" cy="99919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600" dirty="0"/>
                  <a:t>The deposited energy is converted dose by assuming </a:t>
                </a:r>
                <a:r>
                  <a:rPr lang="en-US" sz="1600" dirty="0" err="1"/>
                  <a:t>dV</a:t>
                </a:r>
                <a:r>
                  <a:rPr lang="en-US" sz="1600" dirty="0"/>
                  <a:t> = (100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600" dirty="0"/>
                  <a:t>m)</a:t>
                </a:r>
                <a:r>
                  <a:rPr lang="en-US" sz="1600" baseline="30000" dirty="0"/>
                  <a:t>3</a:t>
                </a:r>
              </a:p>
              <a:p>
                <a:r>
                  <a:rPr lang="en-US" sz="1600" dirty="0"/>
                  <a:t>The number of pairs is obtained by dividing the deposited energy by 27 eV</a:t>
                </a:r>
              </a:p>
              <a:p>
                <a:r>
                  <a:rPr lang="en-US" sz="1600" dirty="0"/>
                  <a:t>Q [C] = </a:t>
                </a:r>
                <a:r>
                  <a:rPr lang="en-US" sz="1600" dirty="0" err="1"/>
                  <a:t>N</a:t>
                </a:r>
                <a:r>
                  <a:rPr lang="en-US" sz="1600" baseline="-25000" dirty="0" err="1"/>
                  <a:t>pairs</a:t>
                </a:r>
                <a:r>
                  <a:rPr lang="en-US" sz="1600" baseline="-25000" dirty="0"/>
                  <a:t> </a:t>
                </a:r>
                <a:r>
                  <a:rPr lang="en-US" sz="1600" dirty="0"/>
                  <a:t>* 1.6e</a:t>
                </a:r>
                <a:r>
                  <a:rPr lang="en-US" sz="1600" baseline="30000" dirty="0"/>
                  <a:t>-19</a:t>
                </a:r>
                <a:r>
                  <a:rPr lang="en-US" sz="1600" dirty="0"/>
                  <a:t> C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E7424E3-707A-1540-9D6C-A98DA484B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151" y="4174255"/>
                <a:ext cx="7194249" cy="999193"/>
              </a:xfrm>
              <a:prstGeom prst="rect">
                <a:avLst/>
              </a:prstGeom>
              <a:blipFill>
                <a:blip r:embed="rId5"/>
                <a:stretch>
                  <a:fillRect l="-353" t="-1250"/>
                </a:stretch>
              </a:blipFill>
            </p:spPr>
            <p:txBody>
              <a:bodyPr/>
              <a:lstStyle/>
              <a:p>
                <a:r>
                  <a:rPr lang="en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2ED56-9BE0-7046-990D-2B2DDA9D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6A3FD2-BF79-924A-9E06-0FAAF477B4D5}"/>
              </a:ext>
            </a:extLst>
          </p:cNvPr>
          <p:cNvSpPr txBox="1"/>
          <p:nvPr/>
        </p:nvSpPr>
        <p:spPr>
          <a:xfrm>
            <a:off x="2972304" y="2578184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U</a:t>
            </a:r>
            <a:r>
              <a:rPr lang="en-FR" sz="1200" dirty="0"/>
              <a:t>pstream</a:t>
            </a:r>
          </a:p>
          <a:p>
            <a:pPr algn="ctr"/>
            <a:r>
              <a:rPr lang="en-FR" sz="1200" dirty="0"/>
              <a:t>detector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80BC54-43DB-1D49-8A7A-7ADA57B81B7A}"/>
              </a:ext>
            </a:extLst>
          </p:cNvPr>
          <p:cNvSpPr txBox="1"/>
          <p:nvPr/>
        </p:nvSpPr>
        <p:spPr>
          <a:xfrm>
            <a:off x="7070171" y="2578184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</a:t>
            </a:r>
            <a:r>
              <a:rPr lang="en-FR" sz="1200" dirty="0"/>
              <a:t>ownstream detector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13FABF3D-E069-7C4B-B930-686BA8DC5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09401"/>
              </p:ext>
            </p:extLst>
          </p:nvPr>
        </p:nvGraphicFramePr>
        <p:xfrm>
          <a:off x="972000" y="5217398"/>
          <a:ext cx="72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4203842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1439224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4577086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42563813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Detector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E</a:t>
                      </a:r>
                      <a:r>
                        <a:rPr lang="en-US" sz="1400" baseline="-25000" dirty="0" err="1"/>
                        <a:t>dep</a:t>
                      </a:r>
                      <a:r>
                        <a:rPr lang="en-US" sz="1400" dirty="0"/>
                        <a:t>/BX [GeV]</a:t>
                      </a:r>
                      <a:endParaRPr lang="en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Dose/BX [</a:t>
                      </a:r>
                      <a:r>
                        <a:rPr lang="en-US" sz="1400" dirty="0" err="1"/>
                        <a:t>Gy</a:t>
                      </a:r>
                      <a:r>
                        <a:rPr lang="en-US" sz="1400" dirty="0"/>
                        <a:t>]</a:t>
                      </a:r>
                      <a:endParaRPr lang="en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Q [pC]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10724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U</a:t>
                      </a:r>
                      <a:r>
                        <a:rPr lang="en-FR" sz="1400" dirty="0"/>
                        <a:t>pstream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2231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Downstream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400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098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54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C312D72-3CCD-8846-9CAF-373957F4CB42}" type="slidenum">
              <a:rPr lang="de-DE" altLang="x-none" sz="1200">
                <a:solidFill>
                  <a:srgbClr val="898989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x-none" sz="1200">
              <a:solidFill>
                <a:srgbClr val="898989"/>
              </a:solidFill>
              <a:ea typeface="MS PGothic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26988"/>
            <a:ext cx="9144000" cy="9477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altLang="x-none" sz="3200" b="1" dirty="0">
                <a:solidFill>
                  <a:schemeClr val="bg1"/>
                </a:solidFill>
                <a:ea typeface="MS PGothic" charset="-128"/>
              </a:rPr>
              <a:t>Total energy deposited per strip</a:t>
            </a:r>
            <a:endParaRPr lang="de-DE" altLang="x-none" sz="3200" b="1" dirty="0">
              <a:solidFill>
                <a:schemeClr val="bg1"/>
              </a:solidFill>
              <a:ea typeface="MS P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A.Sbrizzi - LUXE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A3721-F05E-8749-BB11-CD108EDBEB2E}" type="slidenum">
              <a:rPr lang="en-US" altLang="x-none" smtClean="0"/>
              <a:pPr>
                <a:defRPr/>
              </a:pPr>
              <a:t>5</a:t>
            </a:fld>
            <a:endParaRPr lang="en-US" altLang="x-non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3989818"/>
            <a:ext cx="9144000" cy="196215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E7424E3-707A-1540-9D6C-A98DA484B7BF}"/>
              </a:ext>
            </a:extLst>
          </p:cNvPr>
          <p:cNvSpPr txBox="1">
            <a:spLocks/>
          </p:cNvSpPr>
          <p:nvPr/>
        </p:nvSpPr>
        <p:spPr>
          <a:xfrm>
            <a:off x="228601" y="4253665"/>
            <a:ext cx="8678332" cy="7073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The precision on beam width reconstruction is extracted from a gaussian fit of the number of pairs. </a:t>
            </a:r>
          </a:p>
          <a:p>
            <a:r>
              <a:rPr lang="en-US" sz="1600" dirty="0"/>
              <a:t>A </a:t>
            </a:r>
            <a:r>
              <a:rPr lang="en-US" sz="1600" dirty="0" err="1"/>
              <a:t>Poissonian</a:t>
            </a:r>
            <a:r>
              <a:rPr lang="en-US" sz="1600" dirty="0"/>
              <a:t> error is assigned to the number of pairs (very small error).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2ED56-9BE0-7046-990D-2B2DDA9D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x-none"/>
              <a:t>12/04/2021</a:t>
            </a:r>
            <a:endParaRPr lang="en-US" alt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6A3FD2-BF79-924A-9E06-0FAAF477B4D5}"/>
              </a:ext>
            </a:extLst>
          </p:cNvPr>
          <p:cNvSpPr txBox="1"/>
          <p:nvPr/>
        </p:nvSpPr>
        <p:spPr>
          <a:xfrm>
            <a:off x="2972304" y="2578184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U</a:t>
            </a:r>
            <a:r>
              <a:rPr lang="en-FR" sz="1200" dirty="0"/>
              <a:t>pstream</a:t>
            </a:r>
          </a:p>
          <a:p>
            <a:pPr algn="ctr"/>
            <a:r>
              <a:rPr lang="en-FR" sz="1200" dirty="0"/>
              <a:t>detector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80BC54-43DB-1D49-8A7A-7ADA57B81B7A}"/>
              </a:ext>
            </a:extLst>
          </p:cNvPr>
          <p:cNvSpPr txBox="1"/>
          <p:nvPr/>
        </p:nvSpPr>
        <p:spPr>
          <a:xfrm>
            <a:off x="7070171" y="2578184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</a:t>
            </a:r>
            <a:r>
              <a:rPr lang="en-FR" sz="1200" dirty="0"/>
              <a:t>ownstream detector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13FABF3D-E069-7C4B-B930-686BA8DC592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1999" y="5224899"/>
              <a:ext cx="9000000" cy="108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342038421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414392246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345770863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342563813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71257568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Detector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err="1"/>
                            <a:t>E</a:t>
                          </a:r>
                          <a:r>
                            <a:rPr lang="en-US" sz="1400" baseline="-25000" dirty="0" err="1"/>
                            <a:t>dep</a:t>
                          </a:r>
                          <a:r>
                            <a:rPr lang="en-US" sz="1400" dirty="0"/>
                            <a:t>/BX [GeV]</a:t>
                          </a:r>
                          <a:endParaRPr lang="en-F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Dose/BX [</a:t>
                          </a:r>
                          <a:r>
                            <a:rPr lang="en-US" sz="1400" dirty="0" err="1"/>
                            <a:t>Gy</a:t>
                          </a:r>
                          <a:r>
                            <a:rPr lang="en-US" sz="1400" dirty="0"/>
                            <a:t>]</a:t>
                          </a:r>
                          <a:endParaRPr lang="en-F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Q [pC]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Precision 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14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𝒃𝒆𝒂𝒎</m:t>
                                  </m:r>
                                </m:sub>
                              </m:sSub>
                            </m:oMath>
                          </a14:m>
                          <a:endParaRPr lang="en-F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410724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U</a:t>
                          </a:r>
                          <a:r>
                            <a:rPr lang="en-FR" sz="1400" dirty="0"/>
                            <a:t>pstream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&lt; 1%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2231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Downstream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&lt; 2%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30988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13FABF3D-E069-7C4B-B930-686BA8DC592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1999" y="5224899"/>
              <a:ext cx="9000000" cy="108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342038421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414392246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345770863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342563813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71257568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Detector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err="1"/>
                            <a:t>E</a:t>
                          </a:r>
                          <a:r>
                            <a:rPr lang="en-US" sz="1400" baseline="-25000" dirty="0" err="1"/>
                            <a:t>dep</a:t>
                          </a:r>
                          <a:r>
                            <a:rPr lang="en-US" sz="1400" dirty="0"/>
                            <a:t>/BX [GeV]</a:t>
                          </a:r>
                          <a:endParaRPr lang="en-F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Dose/BX [</a:t>
                          </a:r>
                          <a:r>
                            <a:rPr lang="en-US" sz="1400" dirty="0" err="1"/>
                            <a:t>Gy</a:t>
                          </a:r>
                          <a:r>
                            <a:rPr lang="en-US" sz="1400" dirty="0"/>
                            <a:t>]</a:t>
                          </a:r>
                          <a:endParaRPr lang="en-F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Q [pC]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FR"/>
                        </a:p>
                      </a:txBody>
                      <a:tcPr>
                        <a:blipFill>
                          <a:blip r:embed="rId3"/>
                          <a:stretch>
                            <a:fillRect l="-400704" t="-3448" r="-1408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410724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U</a:t>
                          </a:r>
                          <a:r>
                            <a:rPr lang="en-FR" sz="1400" dirty="0"/>
                            <a:t>pstream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&lt; 1%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2231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Downstream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140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FR" sz="1400" dirty="0"/>
                            <a:t>&lt; 2%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309882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Picture 7" descr="Chart, diagram&#10;&#10;Description automatically generated">
            <a:extLst>
              <a:ext uri="{FF2B5EF4-FFF2-40B4-BE49-F238E27FC236}">
                <a16:creationId xmlns:a16="http://schemas.microsoft.com/office/drawing/2014/main" id="{584AE430-EF01-544E-AE15-B34EEBD73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3" y="1001183"/>
            <a:ext cx="4432300" cy="3009900"/>
          </a:xfrm>
          <a:prstGeom prst="rect">
            <a:avLst/>
          </a:prstGeom>
        </p:spPr>
      </p:pic>
      <p:pic>
        <p:nvPicPr>
          <p:cNvPr id="11" name="Picture 10" descr="Chart, diagram&#10;&#10;Description automatically generated">
            <a:extLst>
              <a:ext uri="{FF2B5EF4-FFF2-40B4-BE49-F238E27FC236}">
                <a16:creationId xmlns:a16="http://schemas.microsoft.com/office/drawing/2014/main" id="{CA7FFACB-107B-A64B-B159-B91CAD9E82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566" y="1001183"/>
            <a:ext cx="44323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1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85576</TotalTime>
  <Words>411</Words>
  <Application>Microsoft Macintosh PowerPoint</Application>
  <PresentationFormat>On-screen Show (4:3)</PresentationFormat>
  <Paragraphs>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Geant4 simulations for the LUXE gamma profiler</vt:lpstr>
      <vt:lpstr>PowerPoint Presentation</vt:lpstr>
      <vt:lpstr>PowerPoint Presentation</vt:lpstr>
      <vt:lpstr>PowerPoint Presentation</vt:lpstr>
      <vt:lpstr>PowerPoint Presentation</vt:lpstr>
    </vt:vector>
  </TitlesOfParts>
  <Company>University of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Forward Detectors   Status and Plans for 2012</dc:title>
  <dc:creator>Antonello Sbrizzi</dc:creator>
  <cp:lastModifiedBy>Antonio Sbrizzi</cp:lastModifiedBy>
  <cp:revision>3816</cp:revision>
  <dcterms:created xsi:type="dcterms:W3CDTF">2012-01-29T17:03:46Z</dcterms:created>
  <dcterms:modified xsi:type="dcterms:W3CDTF">2021-04-13T08:27:05Z</dcterms:modified>
</cp:coreProperties>
</file>