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309" r:id="rId3"/>
    <p:sldId id="299" r:id="rId4"/>
    <p:sldId id="300" r:id="rId5"/>
    <p:sldId id="301" r:id="rId6"/>
    <p:sldId id="302" r:id="rId7"/>
    <p:sldId id="310" r:id="rId8"/>
    <p:sldId id="276" r:id="rId9"/>
    <p:sldId id="277" r:id="rId10"/>
    <p:sldId id="311" r:id="rId11"/>
    <p:sldId id="27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5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3953" userDrawn="1">
          <p15:clr>
            <a:srgbClr val="A4A3A4"/>
          </p15:clr>
        </p15:guide>
        <p15:guide id="4" pos="7287" userDrawn="1">
          <p15:clr>
            <a:srgbClr val="A4A3A4"/>
          </p15:clr>
        </p15:guide>
        <p15:guide id="5" pos="393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FFFF"/>
    <a:srgbClr val="8CAAD7"/>
    <a:srgbClr val="96B9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 showGuides="1">
      <p:cViewPr varScale="1">
        <p:scale>
          <a:sx n="164" d="100"/>
          <a:sy n="164" d="100"/>
        </p:scale>
        <p:origin x="100" y="124"/>
      </p:cViewPr>
      <p:guideLst>
        <p:guide orient="horz" pos="1275"/>
        <p:guide pos="3727"/>
        <p:guide pos="3953"/>
        <p:guide pos="7287"/>
        <p:guide pos="393"/>
        <p:guide orient="horz" pos="37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25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AC80-9589-41A1-8ED2-EC2076B0E8E8}" type="datetimeFigureOut">
              <a:rPr lang="de-DE" smtClean="0"/>
              <a:t>26.04.2021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3A726-01A3-41A5-8C71-74C8A626EA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2030-5346-4222-B1C0-77ABA51E04BA}" type="datetimeFigureOut">
              <a:rPr lang="de-DE" smtClean="0"/>
              <a:t>26.04.2021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B39C8-6D5D-40E8-8D83-C1E41A39F5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120776"/>
            <a:ext cx="8039624" cy="105092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9" y="2583180"/>
            <a:ext cx="8039624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7" r="10105"/>
          <a:stretch/>
        </p:blipFill>
        <p:spPr bwMode="auto">
          <a:xfrm>
            <a:off x="9897762" y="2218450"/>
            <a:ext cx="2038865" cy="76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194" y="3410043"/>
            <a:ext cx="1224000" cy="12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837" y="926731"/>
            <a:ext cx="1452715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37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7" y="2024063"/>
            <a:ext cx="52927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9" y="2024063"/>
            <a:ext cx="5292724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5086351"/>
            <a:ext cx="52927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275385" y="5086351"/>
            <a:ext cx="52927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008234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2024064"/>
            <a:ext cx="8101013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8934451" y="2033590"/>
            <a:ext cx="2633662" cy="3879847"/>
          </a:xfrm>
        </p:spPr>
        <p:txBody>
          <a:bodyPr/>
          <a:lstStyle>
            <a:lvl1pPr marL="266700" indent="-266700">
              <a:defRPr sz="1400"/>
            </a:lvl1pPr>
            <a:lvl2pPr marL="542925" indent="-276225">
              <a:defRPr sz="1400"/>
            </a:lvl2pPr>
            <a:lvl3pPr marL="809625" indent="-266700">
              <a:defRPr sz="1400"/>
            </a:lvl3pPr>
            <a:lvl4pPr marL="990600" indent="-180975">
              <a:defRPr sz="1400"/>
            </a:lvl4pPr>
            <a:lvl5pPr marL="1162050" indent="-171450"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02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03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635" y="1552576"/>
            <a:ext cx="10961477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5448300"/>
            <a:ext cx="109442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22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116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61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1235677"/>
            <a:ext cx="10944224" cy="4677762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5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8" y="828675"/>
            <a:ext cx="10944224" cy="50847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5913438"/>
            <a:ext cx="10944225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12403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8" y="1196976"/>
            <a:ext cx="5292725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624840" y="1199200"/>
            <a:ext cx="5295899" cy="4721540"/>
          </a:xfrm>
        </p:spPr>
        <p:txBody>
          <a:bodyPr/>
          <a:lstStyle>
            <a:lvl1pPr marL="266700" indent="-266700">
              <a:defRPr sz="1600"/>
            </a:lvl1pPr>
            <a:lvl2pPr marL="542925" indent="-276225">
              <a:defRPr sz="1600"/>
            </a:lvl2pPr>
            <a:lvl3pPr marL="809625" indent="-266700">
              <a:defRPr sz="1600"/>
            </a:lvl3pPr>
            <a:lvl4pPr marL="990600" indent="-180975">
              <a:defRPr sz="1600"/>
            </a:lvl4pPr>
            <a:lvl5pPr marL="1162050" indent="-171450"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387519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5216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23889" y="1196976"/>
            <a:ext cx="5292723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275388" y="1196976"/>
            <a:ext cx="5292725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03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9" y="712232"/>
            <a:ext cx="10956924" cy="38751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1260390"/>
            <a:ext cx="10944224" cy="47935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1377083" y="293577"/>
            <a:ext cx="514351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A5DEC3FA-4FB7-4309-A077-6BB31CA8E81A}" type="slidenum">
              <a:rPr lang="en-US" sz="1600" noProof="0" smtClean="0"/>
              <a:pPr algn="r"/>
              <a:t>‹#›</a:t>
            </a:fld>
            <a:endParaRPr lang="en-US" sz="1600" noProof="0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623889" y="339297"/>
            <a:ext cx="5292724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6275389" y="339297"/>
            <a:ext cx="52927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6413956"/>
            <a:ext cx="2275200" cy="12044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623888" y="381001"/>
            <a:ext cx="52927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/>
              <a:t>Bunch Patterns and Beam Distribution</a:t>
            </a:r>
            <a:endParaRPr lang="en-US" sz="900" dirty="0"/>
          </a:p>
        </p:txBody>
      </p:sp>
      <p:sp>
        <p:nvSpPr>
          <p:cNvPr id="8" name="Rechteck 7"/>
          <p:cNvSpPr/>
          <p:nvPr/>
        </p:nvSpPr>
        <p:spPr>
          <a:xfrm>
            <a:off x="6275389" y="381001"/>
            <a:ext cx="529272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/>
              <a:t>Lars Fröhlich, 2021-04-26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258" y="6102584"/>
            <a:ext cx="7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73" r:id="rId6"/>
    <p:sldLayoutId id="2147483668" r:id="rId7"/>
    <p:sldLayoutId id="2147483674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14000"/>
        </a:lnSpc>
        <a:spcBef>
          <a:spcPts val="1800"/>
        </a:spcBef>
        <a:buClr>
          <a:schemeClr val="bg2"/>
        </a:buClr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357188" algn="l" defTabSz="914400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FontTx/>
        <a:buBlip>
          <a:blip r:embed="rId16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6828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►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3038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180975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275" userDrawn="1">
          <p15:clr>
            <a:srgbClr val="F26B43"/>
          </p15:clr>
        </p15:guide>
        <p15:guide id="2" pos="3727" userDrawn="1">
          <p15:clr>
            <a:srgbClr val="F26B43"/>
          </p15:clr>
        </p15:guide>
        <p15:guide id="3" pos="3953" userDrawn="1">
          <p15:clr>
            <a:srgbClr val="F26B43"/>
          </p15:clr>
        </p15:guide>
        <p15:guide id="4" pos="393" userDrawn="1">
          <p15:clr>
            <a:srgbClr val="F26B43"/>
          </p15:clr>
        </p15:guide>
        <p15:guide id="5" pos="7287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emf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Bunch Patterns and Beam Distribution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Patterns, Kickers, Multi-Beamline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087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Live from the Virtual XFEL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74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Subtrains – Reflecting the Pattern in the Control System</a:t>
            </a:r>
            <a:endParaRPr lang="en-US"/>
          </a:p>
        </p:txBody>
      </p:sp>
      <p:sp>
        <p:nvSpPr>
          <p:cNvPr id="441" name="Content Placeholder 6"/>
          <p:cNvSpPr txBox="1">
            <a:spLocks/>
          </p:cNvSpPr>
          <p:nvPr/>
        </p:nvSpPr>
        <p:spPr>
          <a:xfrm>
            <a:off x="625945" y="1406425"/>
            <a:ext cx="2591669" cy="35544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>
                <a:tab pos="266700" algn="l"/>
              </a:tabLst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subtrain is the set of all bunches in a macropulse that share some common feature. Five of them are defined at the XFEL.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>
                <a:tab pos="266700" algn="l"/>
              </a:tabLst>
              <a:defRPr/>
            </a:pPr>
            <a:endParaRPr kumimoji="0" lang="de-DE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>
                <a:tab pos="266700" algn="l"/>
              </a:tabLst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They appear mainly in property names: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>
                <a:tab pos="266700" algn="l"/>
              </a:tabLst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X.</a:t>
            </a: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SA2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.TRAIN.MEAN_PKPK</a:t>
            </a:r>
            <a:b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mean value and peak-to-peak variation over all bunches of subtrain </a:t>
            </a: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SA2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2" name="Content Placeholder 8"/>
          <p:cNvSpPr txBox="1">
            <a:spLocks/>
          </p:cNvSpPr>
          <p:nvPr/>
        </p:nvSpPr>
        <p:spPr>
          <a:xfrm>
            <a:off x="6960096" y="1406427"/>
            <a:ext cx="4605976" cy="31606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66700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4000" marR="0" lvl="0" indent="-72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>
                <a:tab pos="266700" algn="l"/>
              </a:tabLst>
              <a:defRPr/>
            </a:pP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ysClr val="window" lastClr="FFFFFF">
                    <a:lumMod val="50000"/>
                  </a:sys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contains all bunches.</a:t>
            </a:r>
          </a:p>
          <a:p>
            <a:pPr marL="504000" marR="0" lvl="0" indent="-72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>
                <a:tab pos="266700" algn="l"/>
              </a:tabLst>
              <a:defRPr/>
            </a:pP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009FD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SA1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5BC5F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contains all bunches with destination T4D that are </a:t>
            </a:r>
            <a:r>
              <a:rPr kumimoji="0" lang="de-DE" sz="16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affected by a </a:t>
            </a:r>
            <a:r>
              <a:rPr kumimoji="0" lang="de-DE" sz="16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soft kick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 TL.</a:t>
            </a:r>
          </a:p>
          <a:p>
            <a:pPr marL="504000" marR="0" lvl="0" indent="-72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>
                <a:tab pos="266700" algn="l"/>
              </a:tabLst>
              <a:defRPr/>
            </a:pP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E35D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SA2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5BC5F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contains all bunches with destination T5D.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504000" marR="0" lvl="0" indent="-72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>
                <a:tab pos="266700" algn="l"/>
              </a:tabLst>
              <a:defRPr/>
            </a:pPr>
            <a:r>
              <a:rPr kumimoji="0" lang="de-DE" sz="16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SA3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5BC5F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contains all bunches with destination T4D that </a:t>
            </a:r>
            <a:r>
              <a:rPr kumimoji="0" lang="de-DE" sz="16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are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affected by a </a:t>
            </a:r>
            <a:r>
              <a:rPr kumimoji="0" lang="de-DE" sz="1600" b="0" i="1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soft kick </a:t>
            </a: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TL.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504000" marR="0" lvl="0" indent="-72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>
                <a:tab pos="266700" algn="l"/>
              </a:tabLst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9E1B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DUD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5BC5F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contains all bunches that are not going through a SASE undulator, i.e. those with destination G1D, I1D, B1D, B2D, or TLD.</a:t>
            </a:r>
          </a:p>
        </p:txBody>
      </p:sp>
      <p:pic>
        <p:nvPicPr>
          <p:cNvPr id="443" name="Picture Placeholder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17" b="-9717"/>
          <a:stretch/>
        </p:blipFill>
        <p:spPr>
          <a:xfrm>
            <a:off x="407989" y="4567112"/>
            <a:ext cx="11376024" cy="1619524"/>
          </a:xfrm>
          <a:prstGeom prst="rect">
            <a:avLst/>
          </a:prstGeom>
          <a:noFill/>
        </p:spPr>
      </p:pic>
      <p:grpSp>
        <p:nvGrpSpPr>
          <p:cNvPr id="444" name="Group 443"/>
          <p:cNvGrpSpPr/>
          <p:nvPr/>
        </p:nvGrpSpPr>
        <p:grpSpPr>
          <a:xfrm>
            <a:off x="3739932" y="1412776"/>
            <a:ext cx="3036285" cy="216024"/>
            <a:chOff x="3503712" y="1412776"/>
            <a:chExt cx="3036285" cy="216024"/>
          </a:xfrm>
        </p:grpSpPr>
        <p:cxnSp>
          <p:nvCxnSpPr>
            <p:cNvPr id="445" name="Straight Connector 444"/>
            <p:cNvCxnSpPr/>
            <p:nvPr/>
          </p:nvCxnSpPr>
          <p:spPr>
            <a:xfrm flipV="1">
              <a:off x="3720861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446" name="Straight Connector 445"/>
            <p:cNvCxnSpPr/>
            <p:nvPr/>
          </p:nvCxnSpPr>
          <p:spPr>
            <a:xfrm flipV="1">
              <a:off x="3792955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447" name="Straight Connector 446"/>
            <p:cNvCxnSpPr/>
            <p:nvPr/>
          </p:nvCxnSpPr>
          <p:spPr>
            <a:xfrm flipV="1">
              <a:off x="3865049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448" name="Straight Connector 447"/>
            <p:cNvCxnSpPr/>
            <p:nvPr/>
          </p:nvCxnSpPr>
          <p:spPr>
            <a:xfrm flipV="1">
              <a:off x="3937143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449" name="Straight Connector 448"/>
            <p:cNvCxnSpPr/>
            <p:nvPr/>
          </p:nvCxnSpPr>
          <p:spPr>
            <a:xfrm flipV="1">
              <a:off x="4009237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450" name="Straight Connector 449"/>
            <p:cNvCxnSpPr/>
            <p:nvPr/>
          </p:nvCxnSpPr>
          <p:spPr>
            <a:xfrm flipV="1">
              <a:off x="4081332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451" name="Straight Connector 450"/>
            <p:cNvCxnSpPr/>
            <p:nvPr/>
          </p:nvCxnSpPr>
          <p:spPr>
            <a:xfrm flipV="1">
              <a:off x="4153426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452" name="Straight Connector 451"/>
            <p:cNvCxnSpPr/>
            <p:nvPr/>
          </p:nvCxnSpPr>
          <p:spPr>
            <a:xfrm flipV="1">
              <a:off x="4225520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453" name="Straight Connector 452"/>
            <p:cNvCxnSpPr/>
            <p:nvPr/>
          </p:nvCxnSpPr>
          <p:spPr>
            <a:xfrm flipV="1">
              <a:off x="4297614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454" name="Straight Connector 453"/>
            <p:cNvCxnSpPr/>
            <p:nvPr/>
          </p:nvCxnSpPr>
          <p:spPr>
            <a:xfrm flipV="1">
              <a:off x="4368790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  <p:cxnSp>
          <p:nvCxnSpPr>
            <p:cNvPr id="455" name="Straight Connector 454"/>
            <p:cNvCxnSpPr/>
            <p:nvPr/>
          </p:nvCxnSpPr>
          <p:spPr>
            <a:xfrm flipV="1">
              <a:off x="4445081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  <p:cxnSp>
          <p:nvCxnSpPr>
            <p:cNvPr id="456" name="Straight Connector 455"/>
            <p:cNvCxnSpPr/>
            <p:nvPr/>
          </p:nvCxnSpPr>
          <p:spPr>
            <a:xfrm flipV="1">
              <a:off x="4518094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  <p:cxnSp>
          <p:nvCxnSpPr>
            <p:cNvPr id="457" name="Straight Connector 456"/>
            <p:cNvCxnSpPr/>
            <p:nvPr/>
          </p:nvCxnSpPr>
          <p:spPr>
            <a:xfrm flipV="1">
              <a:off x="4590188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  <p:cxnSp>
          <p:nvCxnSpPr>
            <p:cNvPr id="458" name="Straight Connector 457"/>
            <p:cNvCxnSpPr/>
            <p:nvPr/>
          </p:nvCxnSpPr>
          <p:spPr>
            <a:xfrm flipV="1">
              <a:off x="4662282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FF9E1B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459" name="Straight Connector 458"/>
            <p:cNvCxnSpPr/>
            <p:nvPr/>
          </p:nvCxnSpPr>
          <p:spPr>
            <a:xfrm flipV="1">
              <a:off x="4734377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FF9E1B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460" name="Straight Connector 459"/>
            <p:cNvCxnSpPr/>
            <p:nvPr/>
          </p:nvCxnSpPr>
          <p:spPr>
            <a:xfrm flipV="1">
              <a:off x="4806471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FF9E1B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461" name="Straight Connector 460"/>
            <p:cNvCxnSpPr/>
            <p:nvPr/>
          </p:nvCxnSpPr>
          <p:spPr>
            <a:xfrm flipV="1">
              <a:off x="4878565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FF9E1B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462" name="Straight Connector 461"/>
            <p:cNvCxnSpPr/>
            <p:nvPr/>
          </p:nvCxnSpPr>
          <p:spPr>
            <a:xfrm flipV="1">
              <a:off x="4950659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463" name="Straight Connector 462"/>
            <p:cNvCxnSpPr/>
            <p:nvPr/>
          </p:nvCxnSpPr>
          <p:spPr>
            <a:xfrm flipV="1">
              <a:off x="5022753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464" name="Straight Connector 463"/>
            <p:cNvCxnSpPr/>
            <p:nvPr/>
          </p:nvCxnSpPr>
          <p:spPr>
            <a:xfrm flipV="1">
              <a:off x="5093929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465" name="Straight Connector 464"/>
            <p:cNvCxnSpPr/>
            <p:nvPr/>
          </p:nvCxnSpPr>
          <p:spPr>
            <a:xfrm flipV="1">
              <a:off x="5170220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466" name="Straight Connector 465"/>
            <p:cNvCxnSpPr/>
            <p:nvPr/>
          </p:nvCxnSpPr>
          <p:spPr>
            <a:xfrm flipV="1">
              <a:off x="5246511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467" name="Straight Connector 466"/>
            <p:cNvCxnSpPr/>
            <p:nvPr/>
          </p:nvCxnSpPr>
          <p:spPr>
            <a:xfrm flipV="1">
              <a:off x="5322803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468" name="Straight Connector 467"/>
            <p:cNvCxnSpPr/>
            <p:nvPr/>
          </p:nvCxnSpPr>
          <p:spPr>
            <a:xfrm flipV="1">
              <a:off x="5399094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469" name="Straight Connector 468"/>
            <p:cNvCxnSpPr/>
            <p:nvPr/>
          </p:nvCxnSpPr>
          <p:spPr>
            <a:xfrm flipV="1">
              <a:off x="3503712" y="1412776"/>
              <a:ext cx="570" cy="216024"/>
            </a:xfrm>
            <a:prstGeom prst="line">
              <a:avLst/>
            </a:prstGeom>
            <a:noFill/>
            <a:ln w="28575" cap="flat" cmpd="sng" algn="ctr">
              <a:solidFill>
                <a:srgbClr val="FF9E1B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470" name="Straight Connector 469"/>
            <p:cNvCxnSpPr/>
            <p:nvPr/>
          </p:nvCxnSpPr>
          <p:spPr>
            <a:xfrm flipV="1">
              <a:off x="3575806" y="1412776"/>
              <a:ext cx="570" cy="216024"/>
            </a:xfrm>
            <a:prstGeom prst="line">
              <a:avLst/>
            </a:prstGeom>
            <a:noFill/>
            <a:ln w="28575" cap="flat" cmpd="sng" algn="ctr">
              <a:solidFill>
                <a:srgbClr val="FF9E1B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471" name="Straight Connector 470"/>
            <p:cNvCxnSpPr/>
            <p:nvPr/>
          </p:nvCxnSpPr>
          <p:spPr>
            <a:xfrm flipV="1">
              <a:off x="3647900" y="1412776"/>
              <a:ext cx="570" cy="216024"/>
            </a:xfrm>
            <a:prstGeom prst="line">
              <a:avLst/>
            </a:prstGeom>
            <a:noFill/>
            <a:ln w="28575" cap="flat" cmpd="sng" algn="ctr">
              <a:solidFill>
                <a:srgbClr val="FF9E1B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472" name="Straight Connector 471"/>
            <p:cNvCxnSpPr/>
            <p:nvPr/>
          </p:nvCxnSpPr>
          <p:spPr>
            <a:xfrm flipV="1">
              <a:off x="5472727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473" name="Straight Connector 472"/>
            <p:cNvCxnSpPr/>
            <p:nvPr/>
          </p:nvCxnSpPr>
          <p:spPr>
            <a:xfrm flipV="1">
              <a:off x="5549019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474" name="Straight Connector 473"/>
            <p:cNvCxnSpPr/>
            <p:nvPr/>
          </p:nvCxnSpPr>
          <p:spPr>
            <a:xfrm flipV="1">
              <a:off x="5622031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475" name="Straight Connector 474"/>
            <p:cNvCxnSpPr/>
            <p:nvPr/>
          </p:nvCxnSpPr>
          <p:spPr>
            <a:xfrm flipV="1">
              <a:off x="5694126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476" name="Straight Connector 475"/>
            <p:cNvCxnSpPr/>
            <p:nvPr/>
          </p:nvCxnSpPr>
          <p:spPr>
            <a:xfrm flipV="1">
              <a:off x="5766220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477" name="Straight Connector 476"/>
            <p:cNvCxnSpPr/>
            <p:nvPr/>
          </p:nvCxnSpPr>
          <p:spPr>
            <a:xfrm flipV="1">
              <a:off x="5838314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478" name="Straight Connector 477"/>
            <p:cNvCxnSpPr/>
            <p:nvPr/>
          </p:nvCxnSpPr>
          <p:spPr>
            <a:xfrm flipV="1">
              <a:off x="5910408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479" name="Straight Connector 478"/>
            <p:cNvCxnSpPr/>
            <p:nvPr/>
          </p:nvCxnSpPr>
          <p:spPr>
            <a:xfrm flipV="1">
              <a:off x="5982502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480" name="Straight Connector 479"/>
            <p:cNvCxnSpPr/>
            <p:nvPr/>
          </p:nvCxnSpPr>
          <p:spPr>
            <a:xfrm flipV="1">
              <a:off x="6054597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481" name="Straight Connector 480"/>
            <p:cNvCxnSpPr/>
            <p:nvPr/>
          </p:nvCxnSpPr>
          <p:spPr>
            <a:xfrm flipV="1">
              <a:off x="6126691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482" name="Straight Connector 481"/>
            <p:cNvCxnSpPr/>
            <p:nvPr/>
          </p:nvCxnSpPr>
          <p:spPr>
            <a:xfrm flipV="1">
              <a:off x="6197866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483" name="Straight Connector 482"/>
            <p:cNvCxnSpPr/>
            <p:nvPr/>
          </p:nvCxnSpPr>
          <p:spPr>
            <a:xfrm flipV="1">
              <a:off x="6274158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484" name="Straight Connector 483"/>
            <p:cNvCxnSpPr/>
            <p:nvPr/>
          </p:nvCxnSpPr>
          <p:spPr>
            <a:xfrm flipV="1">
              <a:off x="6350449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485" name="Straight Connector 484"/>
            <p:cNvCxnSpPr/>
            <p:nvPr/>
          </p:nvCxnSpPr>
          <p:spPr>
            <a:xfrm flipV="1">
              <a:off x="6426740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486" name="Straight Connector 485"/>
            <p:cNvCxnSpPr/>
            <p:nvPr/>
          </p:nvCxnSpPr>
          <p:spPr>
            <a:xfrm flipV="1">
              <a:off x="6503031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487" name="Straight Connector 486"/>
            <p:cNvCxnSpPr/>
            <p:nvPr/>
          </p:nvCxnSpPr>
          <p:spPr>
            <a:xfrm flipV="1">
              <a:off x="3756908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488" name="Straight Connector 487"/>
            <p:cNvCxnSpPr/>
            <p:nvPr/>
          </p:nvCxnSpPr>
          <p:spPr>
            <a:xfrm flipV="1">
              <a:off x="3829002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489" name="Straight Connector 488"/>
            <p:cNvCxnSpPr/>
            <p:nvPr/>
          </p:nvCxnSpPr>
          <p:spPr>
            <a:xfrm flipV="1">
              <a:off x="3901096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490" name="Straight Connector 489"/>
            <p:cNvCxnSpPr/>
            <p:nvPr/>
          </p:nvCxnSpPr>
          <p:spPr>
            <a:xfrm flipV="1">
              <a:off x="3973190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491" name="Straight Connector 490"/>
            <p:cNvCxnSpPr/>
            <p:nvPr/>
          </p:nvCxnSpPr>
          <p:spPr>
            <a:xfrm flipV="1">
              <a:off x="4045285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492" name="Straight Connector 491"/>
            <p:cNvCxnSpPr/>
            <p:nvPr/>
          </p:nvCxnSpPr>
          <p:spPr>
            <a:xfrm flipV="1">
              <a:off x="4117379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493" name="Straight Connector 492"/>
            <p:cNvCxnSpPr/>
            <p:nvPr/>
          </p:nvCxnSpPr>
          <p:spPr>
            <a:xfrm flipV="1">
              <a:off x="4189473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494" name="Straight Connector 493"/>
            <p:cNvCxnSpPr/>
            <p:nvPr/>
          </p:nvCxnSpPr>
          <p:spPr>
            <a:xfrm flipV="1">
              <a:off x="4261567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495" name="Straight Connector 494"/>
            <p:cNvCxnSpPr/>
            <p:nvPr/>
          </p:nvCxnSpPr>
          <p:spPr>
            <a:xfrm flipV="1">
              <a:off x="4333661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  <p:cxnSp>
          <p:nvCxnSpPr>
            <p:cNvPr id="496" name="Straight Connector 495"/>
            <p:cNvCxnSpPr/>
            <p:nvPr/>
          </p:nvCxnSpPr>
          <p:spPr>
            <a:xfrm flipV="1">
              <a:off x="4404837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  <p:cxnSp>
          <p:nvCxnSpPr>
            <p:cNvPr id="497" name="Straight Connector 496"/>
            <p:cNvCxnSpPr/>
            <p:nvPr/>
          </p:nvCxnSpPr>
          <p:spPr>
            <a:xfrm flipV="1">
              <a:off x="4481128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  <p:cxnSp>
          <p:nvCxnSpPr>
            <p:cNvPr id="498" name="Straight Connector 497"/>
            <p:cNvCxnSpPr/>
            <p:nvPr/>
          </p:nvCxnSpPr>
          <p:spPr>
            <a:xfrm flipV="1">
              <a:off x="4554141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  <p:cxnSp>
          <p:nvCxnSpPr>
            <p:cNvPr id="499" name="Straight Connector 498"/>
            <p:cNvCxnSpPr/>
            <p:nvPr/>
          </p:nvCxnSpPr>
          <p:spPr>
            <a:xfrm flipV="1">
              <a:off x="4626235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  <p:cxnSp>
          <p:nvCxnSpPr>
            <p:cNvPr id="500" name="Straight Connector 499"/>
            <p:cNvCxnSpPr/>
            <p:nvPr/>
          </p:nvCxnSpPr>
          <p:spPr>
            <a:xfrm flipV="1">
              <a:off x="4698329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FF9E1B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501" name="Straight Connector 500"/>
            <p:cNvCxnSpPr/>
            <p:nvPr/>
          </p:nvCxnSpPr>
          <p:spPr>
            <a:xfrm flipV="1">
              <a:off x="4770424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FF9E1B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502" name="Straight Connector 501"/>
            <p:cNvCxnSpPr/>
            <p:nvPr/>
          </p:nvCxnSpPr>
          <p:spPr>
            <a:xfrm flipV="1">
              <a:off x="4842518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FF9E1B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503" name="Straight Connector 502"/>
            <p:cNvCxnSpPr/>
            <p:nvPr/>
          </p:nvCxnSpPr>
          <p:spPr>
            <a:xfrm flipV="1">
              <a:off x="4914612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FF9E1B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504" name="Straight Connector 503"/>
            <p:cNvCxnSpPr/>
            <p:nvPr/>
          </p:nvCxnSpPr>
          <p:spPr>
            <a:xfrm flipV="1">
              <a:off x="4986706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05" name="Straight Connector 504"/>
            <p:cNvCxnSpPr/>
            <p:nvPr/>
          </p:nvCxnSpPr>
          <p:spPr>
            <a:xfrm flipV="1">
              <a:off x="5058800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06" name="Straight Connector 505"/>
            <p:cNvCxnSpPr/>
            <p:nvPr/>
          </p:nvCxnSpPr>
          <p:spPr>
            <a:xfrm flipV="1">
              <a:off x="5129976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07" name="Straight Connector 506"/>
            <p:cNvCxnSpPr/>
            <p:nvPr/>
          </p:nvCxnSpPr>
          <p:spPr>
            <a:xfrm flipV="1">
              <a:off x="5206267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08" name="Straight Connector 507"/>
            <p:cNvCxnSpPr/>
            <p:nvPr/>
          </p:nvCxnSpPr>
          <p:spPr>
            <a:xfrm flipV="1">
              <a:off x="5282558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09" name="Straight Connector 508"/>
            <p:cNvCxnSpPr/>
            <p:nvPr/>
          </p:nvCxnSpPr>
          <p:spPr>
            <a:xfrm flipV="1">
              <a:off x="5358850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10" name="Straight Connector 509"/>
            <p:cNvCxnSpPr/>
            <p:nvPr/>
          </p:nvCxnSpPr>
          <p:spPr>
            <a:xfrm flipV="1">
              <a:off x="5435141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11" name="Straight Connector 510"/>
            <p:cNvCxnSpPr/>
            <p:nvPr/>
          </p:nvCxnSpPr>
          <p:spPr>
            <a:xfrm flipV="1">
              <a:off x="3539759" y="1412776"/>
              <a:ext cx="570" cy="216024"/>
            </a:xfrm>
            <a:prstGeom prst="line">
              <a:avLst/>
            </a:prstGeom>
            <a:noFill/>
            <a:ln w="28575" cap="flat" cmpd="sng" algn="ctr">
              <a:solidFill>
                <a:srgbClr val="FF9E1B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512" name="Straight Connector 511"/>
            <p:cNvCxnSpPr/>
            <p:nvPr/>
          </p:nvCxnSpPr>
          <p:spPr>
            <a:xfrm flipV="1">
              <a:off x="3611853" y="1412776"/>
              <a:ext cx="570" cy="216024"/>
            </a:xfrm>
            <a:prstGeom prst="line">
              <a:avLst/>
            </a:prstGeom>
            <a:noFill/>
            <a:ln w="28575" cap="flat" cmpd="sng" algn="ctr">
              <a:solidFill>
                <a:srgbClr val="FF9E1B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513" name="Straight Connector 512"/>
            <p:cNvCxnSpPr/>
            <p:nvPr/>
          </p:nvCxnSpPr>
          <p:spPr>
            <a:xfrm flipV="1">
              <a:off x="3683948" y="1412776"/>
              <a:ext cx="570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514" name="Straight Connector 513"/>
            <p:cNvCxnSpPr/>
            <p:nvPr/>
          </p:nvCxnSpPr>
          <p:spPr>
            <a:xfrm flipV="1">
              <a:off x="5508774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15" name="Straight Connector 514"/>
            <p:cNvCxnSpPr/>
            <p:nvPr/>
          </p:nvCxnSpPr>
          <p:spPr>
            <a:xfrm flipV="1">
              <a:off x="5585066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16" name="Straight Connector 515"/>
            <p:cNvCxnSpPr/>
            <p:nvPr/>
          </p:nvCxnSpPr>
          <p:spPr>
            <a:xfrm flipV="1">
              <a:off x="5658078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17" name="Straight Connector 516"/>
            <p:cNvCxnSpPr/>
            <p:nvPr/>
          </p:nvCxnSpPr>
          <p:spPr>
            <a:xfrm flipV="1">
              <a:off x="5730173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18" name="Straight Connector 517"/>
            <p:cNvCxnSpPr/>
            <p:nvPr/>
          </p:nvCxnSpPr>
          <p:spPr>
            <a:xfrm flipV="1">
              <a:off x="5802267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19" name="Straight Connector 518"/>
            <p:cNvCxnSpPr/>
            <p:nvPr/>
          </p:nvCxnSpPr>
          <p:spPr>
            <a:xfrm flipV="1">
              <a:off x="5874361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20" name="Straight Connector 519"/>
            <p:cNvCxnSpPr/>
            <p:nvPr/>
          </p:nvCxnSpPr>
          <p:spPr>
            <a:xfrm flipV="1">
              <a:off x="5946455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21" name="Straight Connector 520"/>
            <p:cNvCxnSpPr/>
            <p:nvPr/>
          </p:nvCxnSpPr>
          <p:spPr>
            <a:xfrm flipV="1">
              <a:off x="6018550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22" name="Straight Connector 521"/>
            <p:cNvCxnSpPr/>
            <p:nvPr/>
          </p:nvCxnSpPr>
          <p:spPr>
            <a:xfrm flipV="1">
              <a:off x="6090644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23" name="Straight Connector 522"/>
            <p:cNvCxnSpPr/>
            <p:nvPr/>
          </p:nvCxnSpPr>
          <p:spPr>
            <a:xfrm flipV="1">
              <a:off x="6162738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24" name="Straight Connector 523"/>
            <p:cNvCxnSpPr/>
            <p:nvPr/>
          </p:nvCxnSpPr>
          <p:spPr>
            <a:xfrm flipV="1">
              <a:off x="6233914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25" name="Straight Connector 524"/>
            <p:cNvCxnSpPr/>
            <p:nvPr/>
          </p:nvCxnSpPr>
          <p:spPr>
            <a:xfrm flipV="1">
              <a:off x="6310205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26" name="Straight Connector 525"/>
            <p:cNvCxnSpPr/>
            <p:nvPr/>
          </p:nvCxnSpPr>
          <p:spPr>
            <a:xfrm flipV="1">
              <a:off x="6386496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27" name="Straight Connector 526"/>
            <p:cNvCxnSpPr/>
            <p:nvPr/>
          </p:nvCxnSpPr>
          <p:spPr>
            <a:xfrm flipV="1">
              <a:off x="6462787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28" name="Straight Connector 527"/>
            <p:cNvCxnSpPr/>
            <p:nvPr/>
          </p:nvCxnSpPr>
          <p:spPr>
            <a:xfrm flipV="1">
              <a:off x="6539078" y="141277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</p:grpSp>
      <p:sp>
        <p:nvSpPr>
          <p:cNvPr id="529" name="TextBox 528"/>
          <p:cNvSpPr txBox="1"/>
          <p:nvPr/>
        </p:nvSpPr>
        <p:spPr>
          <a:xfrm>
            <a:off x="8904312" y="5649464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TLD</a:t>
            </a:r>
            <a:endParaRPr kumimoji="0" lang="en-US" sz="1600" b="0" i="0" u="none" strike="noStrike" kern="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30" name="TextBox 529"/>
          <p:cNvSpPr txBox="1"/>
          <p:nvPr/>
        </p:nvSpPr>
        <p:spPr>
          <a:xfrm>
            <a:off x="11280576" y="5359200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T4D</a:t>
            </a:r>
            <a:endParaRPr kumimoji="0" lang="en-US" sz="1600" b="0" i="0" u="none" strike="noStrike" kern="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31" name="TextBox 530"/>
          <p:cNvSpPr txBox="1"/>
          <p:nvPr/>
        </p:nvSpPr>
        <p:spPr>
          <a:xfrm>
            <a:off x="11280576" y="4865887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T5D</a:t>
            </a:r>
            <a:endParaRPr kumimoji="0" lang="en-US" sz="1600" b="0" i="0" u="none" strike="noStrike" kern="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32" name="TextBox 531"/>
          <p:cNvSpPr txBox="1"/>
          <p:nvPr/>
        </p:nvSpPr>
        <p:spPr>
          <a:xfrm>
            <a:off x="9408368" y="5477955"/>
            <a:ext cx="843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SASE1</a:t>
            </a:r>
            <a:endParaRPr kumimoji="0" lang="en-US" sz="1600" b="0" i="0" u="none" strike="noStrike" kern="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33" name="TextBox 532"/>
          <p:cNvSpPr txBox="1"/>
          <p:nvPr/>
        </p:nvSpPr>
        <p:spPr>
          <a:xfrm rot="1336424">
            <a:off x="10154451" y="5624155"/>
            <a:ext cx="843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SASE3</a:t>
            </a:r>
            <a:endParaRPr kumimoji="0" lang="en-US" sz="1600" b="0" i="0" u="none" strike="noStrike" kern="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34" name="TextBox 533"/>
          <p:cNvSpPr txBox="1"/>
          <p:nvPr/>
        </p:nvSpPr>
        <p:spPr>
          <a:xfrm rot="20273506">
            <a:off x="9245558" y="4840435"/>
            <a:ext cx="843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SASE2</a:t>
            </a:r>
            <a:endParaRPr kumimoji="0" lang="en-US" sz="1600" b="0" i="0" u="none" strike="noStrike" kern="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535" name="Group 534"/>
          <p:cNvGrpSpPr/>
          <p:nvPr/>
        </p:nvGrpSpPr>
        <p:grpSpPr>
          <a:xfrm>
            <a:off x="3739932" y="2366149"/>
            <a:ext cx="3036285" cy="216024"/>
            <a:chOff x="8691822" y="4581128"/>
            <a:chExt cx="3036285" cy="216024"/>
          </a:xfrm>
        </p:grpSpPr>
        <p:cxnSp>
          <p:nvCxnSpPr>
            <p:cNvPr id="536" name="Straight Connector 535"/>
            <p:cNvCxnSpPr/>
            <p:nvPr/>
          </p:nvCxnSpPr>
          <p:spPr>
            <a:xfrm flipV="1">
              <a:off x="8908971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37" name="Straight Connector 536"/>
            <p:cNvCxnSpPr/>
            <p:nvPr/>
          </p:nvCxnSpPr>
          <p:spPr>
            <a:xfrm flipV="1">
              <a:off x="8981065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38" name="Straight Connector 537"/>
            <p:cNvCxnSpPr/>
            <p:nvPr/>
          </p:nvCxnSpPr>
          <p:spPr>
            <a:xfrm flipV="1">
              <a:off x="9053159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39" name="Straight Connector 538"/>
            <p:cNvCxnSpPr/>
            <p:nvPr/>
          </p:nvCxnSpPr>
          <p:spPr>
            <a:xfrm flipV="1">
              <a:off x="9125253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40" name="Straight Connector 539"/>
            <p:cNvCxnSpPr/>
            <p:nvPr/>
          </p:nvCxnSpPr>
          <p:spPr>
            <a:xfrm flipV="1">
              <a:off x="9197347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41" name="Straight Connector 540"/>
            <p:cNvCxnSpPr/>
            <p:nvPr/>
          </p:nvCxnSpPr>
          <p:spPr>
            <a:xfrm flipV="1">
              <a:off x="9269442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42" name="Straight Connector 541"/>
            <p:cNvCxnSpPr/>
            <p:nvPr/>
          </p:nvCxnSpPr>
          <p:spPr>
            <a:xfrm flipV="1">
              <a:off x="9341536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43" name="Straight Connector 542"/>
            <p:cNvCxnSpPr/>
            <p:nvPr/>
          </p:nvCxnSpPr>
          <p:spPr>
            <a:xfrm flipV="1">
              <a:off x="9413630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44" name="Straight Connector 543"/>
            <p:cNvCxnSpPr/>
            <p:nvPr/>
          </p:nvCxnSpPr>
          <p:spPr>
            <a:xfrm flipV="1">
              <a:off x="9485724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45" name="Straight Connector 544"/>
            <p:cNvCxnSpPr/>
            <p:nvPr/>
          </p:nvCxnSpPr>
          <p:spPr>
            <a:xfrm flipV="1">
              <a:off x="9556900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46" name="Straight Connector 545"/>
            <p:cNvCxnSpPr/>
            <p:nvPr/>
          </p:nvCxnSpPr>
          <p:spPr>
            <a:xfrm flipV="1">
              <a:off x="9633191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47" name="Straight Connector 546"/>
            <p:cNvCxnSpPr/>
            <p:nvPr/>
          </p:nvCxnSpPr>
          <p:spPr>
            <a:xfrm flipV="1">
              <a:off x="9706204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48" name="Straight Connector 547"/>
            <p:cNvCxnSpPr/>
            <p:nvPr/>
          </p:nvCxnSpPr>
          <p:spPr>
            <a:xfrm flipV="1">
              <a:off x="9778298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49" name="Straight Connector 548"/>
            <p:cNvCxnSpPr/>
            <p:nvPr/>
          </p:nvCxnSpPr>
          <p:spPr>
            <a:xfrm flipV="1">
              <a:off x="9850392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50" name="Straight Connector 549"/>
            <p:cNvCxnSpPr/>
            <p:nvPr/>
          </p:nvCxnSpPr>
          <p:spPr>
            <a:xfrm flipV="1">
              <a:off x="9922487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51" name="Straight Connector 550"/>
            <p:cNvCxnSpPr/>
            <p:nvPr/>
          </p:nvCxnSpPr>
          <p:spPr>
            <a:xfrm flipV="1">
              <a:off x="9994581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52" name="Straight Connector 551"/>
            <p:cNvCxnSpPr/>
            <p:nvPr/>
          </p:nvCxnSpPr>
          <p:spPr>
            <a:xfrm flipV="1">
              <a:off x="10066675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53" name="Straight Connector 552"/>
            <p:cNvCxnSpPr/>
            <p:nvPr/>
          </p:nvCxnSpPr>
          <p:spPr>
            <a:xfrm flipV="1">
              <a:off x="10138769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54" name="Straight Connector 553"/>
            <p:cNvCxnSpPr/>
            <p:nvPr/>
          </p:nvCxnSpPr>
          <p:spPr>
            <a:xfrm flipV="1">
              <a:off x="10210863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55" name="Straight Connector 554"/>
            <p:cNvCxnSpPr/>
            <p:nvPr/>
          </p:nvCxnSpPr>
          <p:spPr>
            <a:xfrm flipV="1">
              <a:off x="10282039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56" name="Straight Connector 555"/>
            <p:cNvCxnSpPr/>
            <p:nvPr/>
          </p:nvCxnSpPr>
          <p:spPr>
            <a:xfrm flipV="1">
              <a:off x="10358330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57" name="Straight Connector 556"/>
            <p:cNvCxnSpPr/>
            <p:nvPr/>
          </p:nvCxnSpPr>
          <p:spPr>
            <a:xfrm flipV="1">
              <a:off x="10434621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58" name="Straight Connector 557"/>
            <p:cNvCxnSpPr/>
            <p:nvPr/>
          </p:nvCxnSpPr>
          <p:spPr>
            <a:xfrm flipV="1">
              <a:off x="10510913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59" name="Straight Connector 558"/>
            <p:cNvCxnSpPr/>
            <p:nvPr/>
          </p:nvCxnSpPr>
          <p:spPr>
            <a:xfrm flipV="1">
              <a:off x="10587204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60" name="Straight Connector 559"/>
            <p:cNvCxnSpPr/>
            <p:nvPr/>
          </p:nvCxnSpPr>
          <p:spPr>
            <a:xfrm flipV="1">
              <a:off x="8691822" y="4581128"/>
              <a:ext cx="570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61" name="Straight Connector 560"/>
            <p:cNvCxnSpPr/>
            <p:nvPr/>
          </p:nvCxnSpPr>
          <p:spPr>
            <a:xfrm flipV="1">
              <a:off x="8763916" y="4581128"/>
              <a:ext cx="570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62" name="Straight Connector 561"/>
            <p:cNvCxnSpPr/>
            <p:nvPr/>
          </p:nvCxnSpPr>
          <p:spPr>
            <a:xfrm flipV="1">
              <a:off x="8836010" y="4581128"/>
              <a:ext cx="570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63" name="Straight Connector 562"/>
            <p:cNvCxnSpPr/>
            <p:nvPr/>
          </p:nvCxnSpPr>
          <p:spPr>
            <a:xfrm flipV="1">
              <a:off x="10660837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64" name="Straight Connector 563"/>
            <p:cNvCxnSpPr/>
            <p:nvPr/>
          </p:nvCxnSpPr>
          <p:spPr>
            <a:xfrm flipV="1">
              <a:off x="10737129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65" name="Straight Connector 564"/>
            <p:cNvCxnSpPr/>
            <p:nvPr/>
          </p:nvCxnSpPr>
          <p:spPr>
            <a:xfrm flipV="1">
              <a:off x="10810141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66" name="Straight Connector 565"/>
            <p:cNvCxnSpPr/>
            <p:nvPr/>
          </p:nvCxnSpPr>
          <p:spPr>
            <a:xfrm flipV="1">
              <a:off x="10882236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67" name="Straight Connector 566"/>
            <p:cNvCxnSpPr/>
            <p:nvPr/>
          </p:nvCxnSpPr>
          <p:spPr>
            <a:xfrm flipV="1">
              <a:off x="10954330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68" name="Straight Connector 567"/>
            <p:cNvCxnSpPr/>
            <p:nvPr/>
          </p:nvCxnSpPr>
          <p:spPr>
            <a:xfrm flipV="1">
              <a:off x="11026424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69" name="Straight Connector 568"/>
            <p:cNvCxnSpPr/>
            <p:nvPr/>
          </p:nvCxnSpPr>
          <p:spPr>
            <a:xfrm flipV="1">
              <a:off x="11098518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70" name="Straight Connector 569"/>
            <p:cNvCxnSpPr/>
            <p:nvPr/>
          </p:nvCxnSpPr>
          <p:spPr>
            <a:xfrm flipV="1">
              <a:off x="11170612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71" name="Straight Connector 570"/>
            <p:cNvCxnSpPr/>
            <p:nvPr/>
          </p:nvCxnSpPr>
          <p:spPr>
            <a:xfrm flipV="1">
              <a:off x="11242707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72" name="Straight Connector 571"/>
            <p:cNvCxnSpPr/>
            <p:nvPr/>
          </p:nvCxnSpPr>
          <p:spPr>
            <a:xfrm flipV="1">
              <a:off x="11314801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73" name="Straight Connector 572"/>
            <p:cNvCxnSpPr/>
            <p:nvPr/>
          </p:nvCxnSpPr>
          <p:spPr>
            <a:xfrm flipV="1">
              <a:off x="11385976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74" name="Straight Connector 573"/>
            <p:cNvCxnSpPr/>
            <p:nvPr/>
          </p:nvCxnSpPr>
          <p:spPr>
            <a:xfrm flipV="1">
              <a:off x="11462268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75" name="Straight Connector 574"/>
            <p:cNvCxnSpPr/>
            <p:nvPr/>
          </p:nvCxnSpPr>
          <p:spPr>
            <a:xfrm flipV="1">
              <a:off x="11538559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76" name="Straight Connector 575"/>
            <p:cNvCxnSpPr/>
            <p:nvPr/>
          </p:nvCxnSpPr>
          <p:spPr>
            <a:xfrm flipV="1">
              <a:off x="11614850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77" name="Straight Connector 576"/>
            <p:cNvCxnSpPr/>
            <p:nvPr/>
          </p:nvCxnSpPr>
          <p:spPr>
            <a:xfrm flipV="1">
              <a:off x="11691141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78" name="Straight Connector 577"/>
            <p:cNvCxnSpPr/>
            <p:nvPr/>
          </p:nvCxnSpPr>
          <p:spPr>
            <a:xfrm flipV="1">
              <a:off x="8945018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79" name="Straight Connector 578"/>
            <p:cNvCxnSpPr/>
            <p:nvPr/>
          </p:nvCxnSpPr>
          <p:spPr>
            <a:xfrm flipV="1">
              <a:off x="9017112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80" name="Straight Connector 579"/>
            <p:cNvCxnSpPr/>
            <p:nvPr/>
          </p:nvCxnSpPr>
          <p:spPr>
            <a:xfrm flipV="1">
              <a:off x="9089206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81" name="Straight Connector 580"/>
            <p:cNvCxnSpPr/>
            <p:nvPr/>
          </p:nvCxnSpPr>
          <p:spPr>
            <a:xfrm flipV="1">
              <a:off x="9161300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82" name="Straight Connector 581"/>
            <p:cNvCxnSpPr/>
            <p:nvPr/>
          </p:nvCxnSpPr>
          <p:spPr>
            <a:xfrm flipV="1">
              <a:off x="9233395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83" name="Straight Connector 582"/>
            <p:cNvCxnSpPr/>
            <p:nvPr/>
          </p:nvCxnSpPr>
          <p:spPr>
            <a:xfrm flipV="1">
              <a:off x="9305489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84" name="Straight Connector 583"/>
            <p:cNvCxnSpPr/>
            <p:nvPr/>
          </p:nvCxnSpPr>
          <p:spPr>
            <a:xfrm flipV="1">
              <a:off x="9377583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85" name="Straight Connector 584"/>
            <p:cNvCxnSpPr/>
            <p:nvPr/>
          </p:nvCxnSpPr>
          <p:spPr>
            <a:xfrm flipV="1">
              <a:off x="9449677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86" name="Straight Connector 585"/>
            <p:cNvCxnSpPr/>
            <p:nvPr/>
          </p:nvCxnSpPr>
          <p:spPr>
            <a:xfrm flipV="1">
              <a:off x="9521771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87" name="Straight Connector 586"/>
            <p:cNvCxnSpPr/>
            <p:nvPr/>
          </p:nvCxnSpPr>
          <p:spPr>
            <a:xfrm flipV="1">
              <a:off x="9592947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88" name="Straight Connector 587"/>
            <p:cNvCxnSpPr/>
            <p:nvPr/>
          </p:nvCxnSpPr>
          <p:spPr>
            <a:xfrm flipV="1">
              <a:off x="9669238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89" name="Straight Connector 588"/>
            <p:cNvCxnSpPr/>
            <p:nvPr/>
          </p:nvCxnSpPr>
          <p:spPr>
            <a:xfrm flipV="1">
              <a:off x="9742251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90" name="Straight Connector 589"/>
            <p:cNvCxnSpPr/>
            <p:nvPr/>
          </p:nvCxnSpPr>
          <p:spPr>
            <a:xfrm flipV="1">
              <a:off x="9814345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91" name="Straight Connector 590"/>
            <p:cNvCxnSpPr/>
            <p:nvPr/>
          </p:nvCxnSpPr>
          <p:spPr>
            <a:xfrm flipV="1">
              <a:off x="9886439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92" name="Straight Connector 591"/>
            <p:cNvCxnSpPr/>
            <p:nvPr/>
          </p:nvCxnSpPr>
          <p:spPr>
            <a:xfrm flipV="1">
              <a:off x="9958534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93" name="Straight Connector 592"/>
            <p:cNvCxnSpPr/>
            <p:nvPr/>
          </p:nvCxnSpPr>
          <p:spPr>
            <a:xfrm flipV="1">
              <a:off x="10030628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94" name="Straight Connector 593"/>
            <p:cNvCxnSpPr/>
            <p:nvPr/>
          </p:nvCxnSpPr>
          <p:spPr>
            <a:xfrm flipV="1">
              <a:off x="10102722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595" name="Straight Connector 594"/>
            <p:cNvCxnSpPr/>
            <p:nvPr/>
          </p:nvCxnSpPr>
          <p:spPr>
            <a:xfrm flipV="1">
              <a:off x="10174816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96" name="Straight Connector 595"/>
            <p:cNvCxnSpPr/>
            <p:nvPr/>
          </p:nvCxnSpPr>
          <p:spPr>
            <a:xfrm flipV="1">
              <a:off x="10246910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97" name="Straight Connector 596"/>
            <p:cNvCxnSpPr/>
            <p:nvPr/>
          </p:nvCxnSpPr>
          <p:spPr>
            <a:xfrm flipV="1">
              <a:off x="10318086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98" name="Straight Connector 597"/>
            <p:cNvCxnSpPr/>
            <p:nvPr/>
          </p:nvCxnSpPr>
          <p:spPr>
            <a:xfrm flipV="1">
              <a:off x="10394377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599" name="Straight Connector 598"/>
            <p:cNvCxnSpPr/>
            <p:nvPr/>
          </p:nvCxnSpPr>
          <p:spPr>
            <a:xfrm flipV="1">
              <a:off x="10470668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600" name="Straight Connector 599"/>
            <p:cNvCxnSpPr/>
            <p:nvPr/>
          </p:nvCxnSpPr>
          <p:spPr>
            <a:xfrm flipV="1">
              <a:off x="10546960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601" name="Straight Connector 600"/>
            <p:cNvCxnSpPr/>
            <p:nvPr/>
          </p:nvCxnSpPr>
          <p:spPr>
            <a:xfrm flipV="1">
              <a:off x="10623251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602" name="Straight Connector 601"/>
            <p:cNvCxnSpPr/>
            <p:nvPr/>
          </p:nvCxnSpPr>
          <p:spPr>
            <a:xfrm flipV="1">
              <a:off x="8727869" y="4581128"/>
              <a:ext cx="570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03" name="Straight Connector 602"/>
            <p:cNvCxnSpPr/>
            <p:nvPr/>
          </p:nvCxnSpPr>
          <p:spPr>
            <a:xfrm flipV="1">
              <a:off x="8799963" y="4581128"/>
              <a:ext cx="570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04" name="Straight Connector 603"/>
            <p:cNvCxnSpPr/>
            <p:nvPr/>
          </p:nvCxnSpPr>
          <p:spPr>
            <a:xfrm flipV="1">
              <a:off x="8872058" y="4581128"/>
              <a:ext cx="570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05" name="Straight Connector 604"/>
            <p:cNvCxnSpPr/>
            <p:nvPr/>
          </p:nvCxnSpPr>
          <p:spPr>
            <a:xfrm flipV="1">
              <a:off x="10696884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606" name="Straight Connector 605"/>
            <p:cNvCxnSpPr/>
            <p:nvPr/>
          </p:nvCxnSpPr>
          <p:spPr>
            <a:xfrm flipV="1">
              <a:off x="10773176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607" name="Straight Connector 606"/>
            <p:cNvCxnSpPr/>
            <p:nvPr/>
          </p:nvCxnSpPr>
          <p:spPr>
            <a:xfrm flipV="1">
              <a:off x="10846188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608" name="Straight Connector 607"/>
            <p:cNvCxnSpPr/>
            <p:nvPr/>
          </p:nvCxnSpPr>
          <p:spPr>
            <a:xfrm flipV="1">
              <a:off x="10918283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609" name="Straight Connector 608"/>
            <p:cNvCxnSpPr/>
            <p:nvPr/>
          </p:nvCxnSpPr>
          <p:spPr>
            <a:xfrm flipV="1">
              <a:off x="10990377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610" name="Straight Connector 609"/>
            <p:cNvCxnSpPr/>
            <p:nvPr/>
          </p:nvCxnSpPr>
          <p:spPr>
            <a:xfrm flipV="1">
              <a:off x="11062471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611" name="Straight Connector 610"/>
            <p:cNvCxnSpPr/>
            <p:nvPr/>
          </p:nvCxnSpPr>
          <p:spPr>
            <a:xfrm flipV="1">
              <a:off x="11134565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612" name="Straight Connector 611"/>
            <p:cNvCxnSpPr/>
            <p:nvPr/>
          </p:nvCxnSpPr>
          <p:spPr>
            <a:xfrm flipV="1">
              <a:off x="11206660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613" name="Straight Connector 612"/>
            <p:cNvCxnSpPr/>
            <p:nvPr/>
          </p:nvCxnSpPr>
          <p:spPr>
            <a:xfrm flipV="1">
              <a:off x="11278754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614" name="Straight Connector 613"/>
            <p:cNvCxnSpPr/>
            <p:nvPr/>
          </p:nvCxnSpPr>
          <p:spPr>
            <a:xfrm flipV="1">
              <a:off x="11350848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615" name="Straight Connector 614"/>
            <p:cNvCxnSpPr/>
            <p:nvPr/>
          </p:nvCxnSpPr>
          <p:spPr>
            <a:xfrm flipV="1">
              <a:off x="11422024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616" name="Straight Connector 615"/>
            <p:cNvCxnSpPr/>
            <p:nvPr/>
          </p:nvCxnSpPr>
          <p:spPr>
            <a:xfrm flipV="1">
              <a:off x="11498315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617" name="Straight Connector 616"/>
            <p:cNvCxnSpPr/>
            <p:nvPr/>
          </p:nvCxnSpPr>
          <p:spPr>
            <a:xfrm flipV="1">
              <a:off x="11574606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618" name="Straight Connector 617"/>
            <p:cNvCxnSpPr/>
            <p:nvPr/>
          </p:nvCxnSpPr>
          <p:spPr>
            <a:xfrm flipV="1">
              <a:off x="11650897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  <p:cxnSp>
          <p:nvCxnSpPr>
            <p:cNvPr id="619" name="Straight Connector 618"/>
            <p:cNvCxnSpPr/>
            <p:nvPr/>
          </p:nvCxnSpPr>
          <p:spPr>
            <a:xfrm flipV="1">
              <a:off x="11727188" y="458112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</p:cxnSp>
      </p:grpSp>
      <p:sp>
        <p:nvSpPr>
          <p:cNvPr id="620" name="TextBox 619"/>
          <p:cNvSpPr txBox="1"/>
          <p:nvPr/>
        </p:nvSpPr>
        <p:spPr>
          <a:xfrm>
            <a:off x="6118198" y="5649464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B2D</a:t>
            </a:r>
            <a:endParaRPr kumimoji="0" lang="en-US" sz="1600" b="0" i="0" u="none" strike="noStrike" kern="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21" name="TextBox 620"/>
          <p:cNvSpPr txBox="1"/>
          <p:nvPr/>
        </p:nvSpPr>
        <p:spPr>
          <a:xfrm>
            <a:off x="4001621" y="5649464"/>
            <a:ext cx="582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B1D</a:t>
            </a:r>
            <a:endParaRPr kumimoji="0" lang="en-US" sz="1600" b="0" i="0" u="none" strike="noStrike" kern="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22" name="TextBox 621"/>
          <p:cNvSpPr txBox="1"/>
          <p:nvPr/>
        </p:nvSpPr>
        <p:spPr>
          <a:xfrm>
            <a:off x="1730908" y="5822069"/>
            <a:ext cx="503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I1D</a:t>
            </a:r>
            <a:endParaRPr kumimoji="0" lang="en-US" sz="1600" b="0" i="0" u="none" strike="noStrike" kern="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23" name="TextBox 622"/>
          <p:cNvSpPr txBox="1"/>
          <p:nvPr/>
        </p:nvSpPr>
        <p:spPr>
          <a:xfrm>
            <a:off x="551384" y="5822069"/>
            <a:ext cx="606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G1D</a:t>
            </a:r>
            <a:endParaRPr kumimoji="0" lang="en-US" sz="1600" b="0" i="0" u="none" strike="noStrike" kern="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624" name="Group 623"/>
          <p:cNvGrpSpPr/>
          <p:nvPr/>
        </p:nvGrpSpPr>
        <p:grpSpPr>
          <a:xfrm>
            <a:off x="3739932" y="1772816"/>
            <a:ext cx="3036285" cy="216024"/>
            <a:chOff x="3503712" y="1772816"/>
            <a:chExt cx="3036285" cy="216024"/>
          </a:xfrm>
        </p:grpSpPr>
        <p:cxnSp>
          <p:nvCxnSpPr>
            <p:cNvPr id="625" name="Straight Connector 624"/>
            <p:cNvCxnSpPr/>
            <p:nvPr/>
          </p:nvCxnSpPr>
          <p:spPr>
            <a:xfrm flipV="1">
              <a:off x="3720861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626" name="Straight Connector 625"/>
            <p:cNvCxnSpPr/>
            <p:nvPr/>
          </p:nvCxnSpPr>
          <p:spPr>
            <a:xfrm flipV="1">
              <a:off x="3792955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627" name="Straight Connector 626"/>
            <p:cNvCxnSpPr/>
            <p:nvPr/>
          </p:nvCxnSpPr>
          <p:spPr>
            <a:xfrm flipV="1">
              <a:off x="3865049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628" name="Straight Connector 627"/>
            <p:cNvCxnSpPr/>
            <p:nvPr/>
          </p:nvCxnSpPr>
          <p:spPr>
            <a:xfrm flipV="1">
              <a:off x="3937143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629" name="Straight Connector 628"/>
            <p:cNvCxnSpPr/>
            <p:nvPr/>
          </p:nvCxnSpPr>
          <p:spPr>
            <a:xfrm flipV="1">
              <a:off x="4009237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630" name="Straight Connector 629"/>
            <p:cNvCxnSpPr/>
            <p:nvPr/>
          </p:nvCxnSpPr>
          <p:spPr>
            <a:xfrm flipV="1">
              <a:off x="4081332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631" name="Straight Connector 630"/>
            <p:cNvCxnSpPr/>
            <p:nvPr/>
          </p:nvCxnSpPr>
          <p:spPr>
            <a:xfrm flipV="1">
              <a:off x="4153426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632" name="Straight Connector 631"/>
            <p:cNvCxnSpPr/>
            <p:nvPr/>
          </p:nvCxnSpPr>
          <p:spPr>
            <a:xfrm flipV="1">
              <a:off x="4225520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633" name="Straight Connector 632"/>
            <p:cNvCxnSpPr/>
            <p:nvPr/>
          </p:nvCxnSpPr>
          <p:spPr>
            <a:xfrm flipV="1">
              <a:off x="4297614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634" name="Straight Connector 633"/>
            <p:cNvCxnSpPr/>
            <p:nvPr/>
          </p:nvCxnSpPr>
          <p:spPr>
            <a:xfrm flipV="1">
              <a:off x="4368790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35" name="Straight Connector 634"/>
            <p:cNvCxnSpPr/>
            <p:nvPr/>
          </p:nvCxnSpPr>
          <p:spPr>
            <a:xfrm flipV="1">
              <a:off x="4445081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36" name="Straight Connector 635"/>
            <p:cNvCxnSpPr/>
            <p:nvPr/>
          </p:nvCxnSpPr>
          <p:spPr>
            <a:xfrm flipV="1">
              <a:off x="4518094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37" name="Straight Connector 636"/>
            <p:cNvCxnSpPr/>
            <p:nvPr/>
          </p:nvCxnSpPr>
          <p:spPr>
            <a:xfrm flipV="1">
              <a:off x="4590188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38" name="Straight Connector 637"/>
            <p:cNvCxnSpPr/>
            <p:nvPr/>
          </p:nvCxnSpPr>
          <p:spPr>
            <a:xfrm flipV="1">
              <a:off x="3503712" y="1772816"/>
              <a:ext cx="570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39" name="Straight Connector 638"/>
            <p:cNvCxnSpPr/>
            <p:nvPr/>
          </p:nvCxnSpPr>
          <p:spPr>
            <a:xfrm flipV="1">
              <a:off x="3575806" y="1772816"/>
              <a:ext cx="570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40" name="Straight Connector 639"/>
            <p:cNvCxnSpPr/>
            <p:nvPr/>
          </p:nvCxnSpPr>
          <p:spPr>
            <a:xfrm flipV="1">
              <a:off x="3647900" y="1772816"/>
              <a:ext cx="570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41" name="Straight Connector 640"/>
            <p:cNvCxnSpPr/>
            <p:nvPr/>
          </p:nvCxnSpPr>
          <p:spPr>
            <a:xfrm flipV="1">
              <a:off x="3756908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642" name="Straight Connector 641"/>
            <p:cNvCxnSpPr/>
            <p:nvPr/>
          </p:nvCxnSpPr>
          <p:spPr>
            <a:xfrm flipV="1">
              <a:off x="3829002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643" name="Straight Connector 642"/>
            <p:cNvCxnSpPr/>
            <p:nvPr/>
          </p:nvCxnSpPr>
          <p:spPr>
            <a:xfrm flipV="1">
              <a:off x="3901096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644" name="Straight Connector 643"/>
            <p:cNvCxnSpPr/>
            <p:nvPr/>
          </p:nvCxnSpPr>
          <p:spPr>
            <a:xfrm flipV="1">
              <a:off x="3973190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645" name="Straight Connector 644"/>
            <p:cNvCxnSpPr/>
            <p:nvPr/>
          </p:nvCxnSpPr>
          <p:spPr>
            <a:xfrm flipV="1">
              <a:off x="4045285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646" name="Straight Connector 645"/>
            <p:cNvCxnSpPr/>
            <p:nvPr/>
          </p:nvCxnSpPr>
          <p:spPr>
            <a:xfrm flipV="1">
              <a:off x="4117379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647" name="Straight Connector 646"/>
            <p:cNvCxnSpPr/>
            <p:nvPr/>
          </p:nvCxnSpPr>
          <p:spPr>
            <a:xfrm flipV="1">
              <a:off x="4189473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648" name="Straight Connector 647"/>
            <p:cNvCxnSpPr/>
            <p:nvPr/>
          </p:nvCxnSpPr>
          <p:spPr>
            <a:xfrm flipV="1">
              <a:off x="4261567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649" name="Straight Connector 648"/>
            <p:cNvCxnSpPr/>
            <p:nvPr/>
          </p:nvCxnSpPr>
          <p:spPr>
            <a:xfrm flipV="1">
              <a:off x="4333661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50" name="Straight Connector 649"/>
            <p:cNvCxnSpPr/>
            <p:nvPr/>
          </p:nvCxnSpPr>
          <p:spPr>
            <a:xfrm flipV="1">
              <a:off x="4404837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51" name="Straight Connector 650"/>
            <p:cNvCxnSpPr/>
            <p:nvPr/>
          </p:nvCxnSpPr>
          <p:spPr>
            <a:xfrm flipV="1">
              <a:off x="4481128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52" name="Straight Connector 651"/>
            <p:cNvCxnSpPr/>
            <p:nvPr/>
          </p:nvCxnSpPr>
          <p:spPr>
            <a:xfrm flipV="1">
              <a:off x="4554141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53" name="Straight Connector 652"/>
            <p:cNvCxnSpPr/>
            <p:nvPr/>
          </p:nvCxnSpPr>
          <p:spPr>
            <a:xfrm flipV="1">
              <a:off x="4626235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54" name="Straight Connector 653"/>
            <p:cNvCxnSpPr/>
            <p:nvPr/>
          </p:nvCxnSpPr>
          <p:spPr>
            <a:xfrm flipV="1">
              <a:off x="3539759" y="1772816"/>
              <a:ext cx="570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55" name="Straight Connector 654"/>
            <p:cNvCxnSpPr/>
            <p:nvPr/>
          </p:nvCxnSpPr>
          <p:spPr>
            <a:xfrm flipV="1">
              <a:off x="3611853" y="1772816"/>
              <a:ext cx="570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56" name="Straight Connector 655"/>
            <p:cNvCxnSpPr/>
            <p:nvPr/>
          </p:nvCxnSpPr>
          <p:spPr>
            <a:xfrm flipV="1">
              <a:off x="3683948" y="1772816"/>
              <a:ext cx="570" cy="216024"/>
            </a:xfrm>
            <a:prstGeom prst="line">
              <a:avLst/>
            </a:prstGeom>
            <a:noFill/>
            <a:ln w="2857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</p:cxnSp>
        <p:cxnSp>
          <p:nvCxnSpPr>
            <p:cNvPr id="657" name="Straight Connector 656"/>
            <p:cNvCxnSpPr/>
            <p:nvPr/>
          </p:nvCxnSpPr>
          <p:spPr>
            <a:xfrm flipV="1">
              <a:off x="4662282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58" name="Straight Connector 657"/>
            <p:cNvCxnSpPr/>
            <p:nvPr/>
          </p:nvCxnSpPr>
          <p:spPr>
            <a:xfrm flipV="1">
              <a:off x="4734377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59" name="Straight Connector 658"/>
            <p:cNvCxnSpPr/>
            <p:nvPr/>
          </p:nvCxnSpPr>
          <p:spPr>
            <a:xfrm flipV="1">
              <a:off x="4806471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60" name="Straight Connector 659"/>
            <p:cNvCxnSpPr/>
            <p:nvPr/>
          </p:nvCxnSpPr>
          <p:spPr>
            <a:xfrm flipV="1">
              <a:off x="4878565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61" name="Straight Connector 660"/>
            <p:cNvCxnSpPr/>
            <p:nvPr/>
          </p:nvCxnSpPr>
          <p:spPr>
            <a:xfrm flipV="1">
              <a:off x="4950659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62" name="Straight Connector 661"/>
            <p:cNvCxnSpPr/>
            <p:nvPr/>
          </p:nvCxnSpPr>
          <p:spPr>
            <a:xfrm flipV="1">
              <a:off x="5022753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63" name="Straight Connector 662"/>
            <p:cNvCxnSpPr/>
            <p:nvPr/>
          </p:nvCxnSpPr>
          <p:spPr>
            <a:xfrm flipV="1">
              <a:off x="5093929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64" name="Straight Connector 663"/>
            <p:cNvCxnSpPr/>
            <p:nvPr/>
          </p:nvCxnSpPr>
          <p:spPr>
            <a:xfrm flipV="1">
              <a:off x="5170220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65" name="Straight Connector 664"/>
            <p:cNvCxnSpPr/>
            <p:nvPr/>
          </p:nvCxnSpPr>
          <p:spPr>
            <a:xfrm flipV="1">
              <a:off x="5246511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66" name="Straight Connector 665"/>
            <p:cNvCxnSpPr/>
            <p:nvPr/>
          </p:nvCxnSpPr>
          <p:spPr>
            <a:xfrm flipV="1">
              <a:off x="5322803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67" name="Straight Connector 666"/>
            <p:cNvCxnSpPr/>
            <p:nvPr/>
          </p:nvCxnSpPr>
          <p:spPr>
            <a:xfrm flipV="1">
              <a:off x="5399094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68" name="Straight Connector 667"/>
            <p:cNvCxnSpPr/>
            <p:nvPr/>
          </p:nvCxnSpPr>
          <p:spPr>
            <a:xfrm flipV="1">
              <a:off x="5472727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69" name="Straight Connector 668"/>
            <p:cNvCxnSpPr/>
            <p:nvPr/>
          </p:nvCxnSpPr>
          <p:spPr>
            <a:xfrm flipV="1">
              <a:off x="5549019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70" name="Straight Connector 669"/>
            <p:cNvCxnSpPr/>
            <p:nvPr/>
          </p:nvCxnSpPr>
          <p:spPr>
            <a:xfrm flipV="1">
              <a:off x="5622031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71" name="Straight Connector 670"/>
            <p:cNvCxnSpPr/>
            <p:nvPr/>
          </p:nvCxnSpPr>
          <p:spPr>
            <a:xfrm flipV="1">
              <a:off x="5694126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72" name="Straight Connector 671"/>
            <p:cNvCxnSpPr/>
            <p:nvPr/>
          </p:nvCxnSpPr>
          <p:spPr>
            <a:xfrm flipV="1">
              <a:off x="5766220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73" name="Straight Connector 672"/>
            <p:cNvCxnSpPr/>
            <p:nvPr/>
          </p:nvCxnSpPr>
          <p:spPr>
            <a:xfrm flipV="1">
              <a:off x="5838314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74" name="Straight Connector 673"/>
            <p:cNvCxnSpPr/>
            <p:nvPr/>
          </p:nvCxnSpPr>
          <p:spPr>
            <a:xfrm flipV="1">
              <a:off x="5910408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75" name="Straight Connector 674"/>
            <p:cNvCxnSpPr/>
            <p:nvPr/>
          </p:nvCxnSpPr>
          <p:spPr>
            <a:xfrm flipV="1">
              <a:off x="5982502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76" name="Straight Connector 675"/>
            <p:cNvCxnSpPr/>
            <p:nvPr/>
          </p:nvCxnSpPr>
          <p:spPr>
            <a:xfrm flipV="1">
              <a:off x="6054597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77" name="Straight Connector 676"/>
            <p:cNvCxnSpPr/>
            <p:nvPr/>
          </p:nvCxnSpPr>
          <p:spPr>
            <a:xfrm flipV="1">
              <a:off x="6126691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78" name="Straight Connector 677"/>
            <p:cNvCxnSpPr/>
            <p:nvPr/>
          </p:nvCxnSpPr>
          <p:spPr>
            <a:xfrm flipV="1">
              <a:off x="6197866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79" name="Straight Connector 678"/>
            <p:cNvCxnSpPr/>
            <p:nvPr/>
          </p:nvCxnSpPr>
          <p:spPr>
            <a:xfrm flipV="1">
              <a:off x="6274158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80" name="Straight Connector 679"/>
            <p:cNvCxnSpPr/>
            <p:nvPr/>
          </p:nvCxnSpPr>
          <p:spPr>
            <a:xfrm flipV="1">
              <a:off x="6350449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81" name="Straight Connector 680"/>
            <p:cNvCxnSpPr/>
            <p:nvPr/>
          </p:nvCxnSpPr>
          <p:spPr>
            <a:xfrm flipV="1">
              <a:off x="6426740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82" name="Straight Connector 681"/>
            <p:cNvCxnSpPr/>
            <p:nvPr/>
          </p:nvCxnSpPr>
          <p:spPr>
            <a:xfrm flipV="1">
              <a:off x="6503031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83" name="Straight Connector 682"/>
            <p:cNvCxnSpPr/>
            <p:nvPr/>
          </p:nvCxnSpPr>
          <p:spPr>
            <a:xfrm flipV="1">
              <a:off x="4698329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84" name="Straight Connector 683"/>
            <p:cNvCxnSpPr/>
            <p:nvPr/>
          </p:nvCxnSpPr>
          <p:spPr>
            <a:xfrm flipV="1">
              <a:off x="4770424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85" name="Straight Connector 684"/>
            <p:cNvCxnSpPr/>
            <p:nvPr/>
          </p:nvCxnSpPr>
          <p:spPr>
            <a:xfrm flipV="1">
              <a:off x="4842518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86" name="Straight Connector 685"/>
            <p:cNvCxnSpPr/>
            <p:nvPr/>
          </p:nvCxnSpPr>
          <p:spPr>
            <a:xfrm flipV="1">
              <a:off x="4914612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87" name="Straight Connector 686"/>
            <p:cNvCxnSpPr/>
            <p:nvPr/>
          </p:nvCxnSpPr>
          <p:spPr>
            <a:xfrm flipV="1">
              <a:off x="4986706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88" name="Straight Connector 687"/>
            <p:cNvCxnSpPr/>
            <p:nvPr/>
          </p:nvCxnSpPr>
          <p:spPr>
            <a:xfrm flipV="1">
              <a:off x="5058800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89" name="Straight Connector 688"/>
            <p:cNvCxnSpPr/>
            <p:nvPr/>
          </p:nvCxnSpPr>
          <p:spPr>
            <a:xfrm flipV="1">
              <a:off x="5129976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90" name="Straight Connector 689"/>
            <p:cNvCxnSpPr/>
            <p:nvPr/>
          </p:nvCxnSpPr>
          <p:spPr>
            <a:xfrm flipV="1">
              <a:off x="5206267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91" name="Straight Connector 690"/>
            <p:cNvCxnSpPr/>
            <p:nvPr/>
          </p:nvCxnSpPr>
          <p:spPr>
            <a:xfrm flipV="1">
              <a:off x="5282558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92" name="Straight Connector 691"/>
            <p:cNvCxnSpPr/>
            <p:nvPr/>
          </p:nvCxnSpPr>
          <p:spPr>
            <a:xfrm flipV="1">
              <a:off x="5358850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93" name="Straight Connector 692"/>
            <p:cNvCxnSpPr/>
            <p:nvPr/>
          </p:nvCxnSpPr>
          <p:spPr>
            <a:xfrm flipV="1">
              <a:off x="5435141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94" name="Straight Connector 693"/>
            <p:cNvCxnSpPr/>
            <p:nvPr/>
          </p:nvCxnSpPr>
          <p:spPr>
            <a:xfrm flipV="1">
              <a:off x="5508774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95" name="Straight Connector 694"/>
            <p:cNvCxnSpPr/>
            <p:nvPr/>
          </p:nvCxnSpPr>
          <p:spPr>
            <a:xfrm flipV="1">
              <a:off x="5585066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96" name="Straight Connector 695"/>
            <p:cNvCxnSpPr/>
            <p:nvPr/>
          </p:nvCxnSpPr>
          <p:spPr>
            <a:xfrm flipV="1">
              <a:off x="5658078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97" name="Straight Connector 696"/>
            <p:cNvCxnSpPr/>
            <p:nvPr/>
          </p:nvCxnSpPr>
          <p:spPr>
            <a:xfrm flipV="1">
              <a:off x="5730173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98" name="Straight Connector 697"/>
            <p:cNvCxnSpPr/>
            <p:nvPr/>
          </p:nvCxnSpPr>
          <p:spPr>
            <a:xfrm flipV="1">
              <a:off x="5802267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699" name="Straight Connector 698"/>
            <p:cNvCxnSpPr/>
            <p:nvPr/>
          </p:nvCxnSpPr>
          <p:spPr>
            <a:xfrm flipV="1">
              <a:off x="5874361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00" name="Straight Connector 699"/>
            <p:cNvCxnSpPr/>
            <p:nvPr/>
          </p:nvCxnSpPr>
          <p:spPr>
            <a:xfrm flipV="1">
              <a:off x="5946455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01" name="Straight Connector 700"/>
            <p:cNvCxnSpPr/>
            <p:nvPr/>
          </p:nvCxnSpPr>
          <p:spPr>
            <a:xfrm flipV="1">
              <a:off x="6018550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02" name="Straight Connector 701"/>
            <p:cNvCxnSpPr/>
            <p:nvPr/>
          </p:nvCxnSpPr>
          <p:spPr>
            <a:xfrm flipV="1">
              <a:off x="6090644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03" name="Straight Connector 702"/>
            <p:cNvCxnSpPr/>
            <p:nvPr/>
          </p:nvCxnSpPr>
          <p:spPr>
            <a:xfrm flipV="1">
              <a:off x="6162738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04" name="Straight Connector 703"/>
            <p:cNvCxnSpPr/>
            <p:nvPr/>
          </p:nvCxnSpPr>
          <p:spPr>
            <a:xfrm flipV="1">
              <a:off x="6233914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05" name="Straight Connector 704"/>
            <p:cNvCxnSpPr/>
            <p:nvPr/>
          </p:nvCxnSpPr>
          <p:spPr>
            <a:xfrm flipV="1">
              <a:off x="6310205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06" name="Straight Connector 705"/>
            <p:cNvCxnSpPr/>
            <p:nvPr/>
          </p:nvCxnSpPr>
          <p:spPr>
            <a:xfrm flipV="1">
              <a:off x="6386496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07" name="Straight Connector 706"/>
            <p:cNvCxnSpPr/>
            <p:nvPr/>
          </p:nvCxnSpPr>
          <p:spPr>
            <a:xfrm flipV="1">
              <a:off x="6462787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08" name="Straight Connector 707"/>
            <p:cNvCxnSpPr/>
            <p:nvPr/>
          </p:nvCxnSpPr>
          <p:spPr>
            <a:xfrm flipV="1">
              <a:off x="6539078" y="1772816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</p:grpSp>
      <p:grpSp>
        <p:nvGrpSpPr>
          <p:cNvPr id="709" name="Group 708"/>
          <p:cNvGrpSpPr/>
          <p:nvPr/>
        </p:nvGrpSpPr>
        <p:grpSpPr>
          <a:xfrm>
            <a:off x="3739932" y="2703964"/>
            <a:ext cx="3036285" cy="216024"/>
            <a:chOff x="3503712" y="2924944"/>
            <a:chExt cx="3036285" cy="216024"/>
          </a:xfrm>
        </p:grpSpPr>
        <p:cxnSp>
          <p:nvCxnSpPr>
            <p:cNvPr id="710" name="Straight Connector 709"/>
            <p:cNvCxnSpPr/>
            <p:nvPr/>
          </p:nvCxnSpPr>
          <p:spPr>
            <a:xfrm flipV="1">
              <a:off x="3720861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11" name="Straight Connector 710"/>
            <p:cNvCxnSpPr/>
            <p:nvPr/>
          </p:nvCxnSpPr>
          <p:spPr>
            <a:xfrm flipV="1">
              <a:off x="3792955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12" name="Straight Connector 711"/>
            <p:cNvCxnSpPr/>
            <p:nvPr/>
          </p:nvCxnSpPr>
          <p:spPr>
            <a:xfrm flipV="1">
              <a:off x="3865049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13" name="Straight Connector 712"/>
            <p:cNvCxnSpPr/>
            <p:nvPr/>
          </p:nvCxnSpPr>
          <p:spPr>
            <a:xfrm flipV="1">
              <a:off x="3937143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14" name="Straight Connector 713"/>
            <p:cNvCxnSpPr/>
            <p:nvPr/>
          </p:nvCxnSpPr>
          <p:spPr>
            <a:xfrm flipV="1">
              <a:off x="4009237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15" name="Straight Connector 714"/>
            <p:cNvCxnSpPr/>
            <p:nvPr/>
          </p:nvCxnSpPr>
          <p:spPr>
            <a:xfrm flipV="1">
              <a:off x="4081332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16" name="Straight Connector 715"/>
            <p:cNvCxnSpPr/>
            <p:nvPr/>
          </p:nvCxnSpPr>
          <p:spPr>
            <a:xfrm flipV="1">
              <a:off x="4153426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17" name="Straight Connector 716"/>
            <p:cNvCxnSpPr/>
            <p:nvPr/>
          </p:nvCxnSpPr>
          <p:spPr>
            <a:xfrm flipV="1">
              <a:off x="4225520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18" name="Straight Connector 717"/>
            <p:cNvCxnSpPr/>
            <p:nvPr/>
          </p:nvCxnSpPr>
          <p:spPr>
            <a:xfrm flipV="1">
              <a:off x="4297614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19" name="Straight Connector 718"/>
            <p:cNvCxnSpPr/>
            <p:nvPr/>
          </p:nvCxnSpPr>
          <p:spPr>
            <a:xfrm flipV="1">
              <a:off x="4368790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  <p:cxnSp>
          <p:nvCxnSpPr>
            <p:cNvPr id="720" name="Straight Connector 719"/>
            <p:cNvCxnSpPr/>
            <p:nvPr/>
          </p:nvCxnSpPr>
          <p:spPr>
            <a:xfrm flipV="1">
              <a:off x="4445081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  <p:cxnSp>
          <p:nvCxnSpPr>
            <p:cNvPr id="721" name="Straight Connector 720"/>
            <p:cNvCxnSpPr/>
            <p:nvPr/>
          </p:nvCxnSpPr>
          <p:spPr>
            <a:xfrm flipV="1">
              <a:off x="4518094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  <p:cxnSp>
          <p:nvCxnSpPr>
            <p:cNvPr id="722" name="Straight Connector 721"/>
            <p:cNvCxnSpPr/>
            <p:nvPr/>
          </p:nvCxnSpPr>
          <p:spPr>
            <a:xfrm flipV="1">
              <a:off x="4590188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  <p:cxnSp>
          <p:nvCxnSpPr>
            <p:cNvPr id="723" name="Straight Connector 722"/>
            <p:cNvCxnSpPr/>
            <p:nvPr/>
          </p:nvCxnSpPr>
          <p:spPr>
            <a:xfrm flipV="1">
              <a:off x="3503712" y="2924944"/>
              <a:ext cx="570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24" name="Straight Connector 723"/>
            <p:cNvCxnSpPr/>
            <p:nvPr/>
          </p:nvCxnSpPr>
          <p:spPr>
            <a:xfrm flipV="1">
              <a:off x="3575806" y="2924944"/>
              <a:ext cx="570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25" name="Straight Connector 724"/>
            <p:cNvCxnSpPr/>
            <p:nvPr/>
          </p:nvCxnSpPr>
          <p:spPr>
            <a:xfrm flipV="1">
              <a:off x="3647900" y="2924944"/>
              <a:ext cx="570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26" name="Straight Connector 725"/>
            <p:cNvCxnSpPr/>
            <p:nvPr/>
          </p:nvCxnSpPr>
          <p:spPr>
            <a:xfrm flipV="1">
              <a:off x="3756908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27" name="Straight Connector 726"/>
            <p:cNvCxnSpPr/>
            <p:nvPr/>
          </p:nvCxnSpPr>
          <p:spPr>
            <a:xfrm flipV="1">
              <a:off x="3829002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28" name="Straight Connector 727"/>
            <p:cNvCxnSpPr/>
            <p:nvPr/>
          </p:nvCxnSpPr>
          <p:spPr>
            <a:xfrm flipV="1">
              <a:off x="3901096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29" name="Straight Connector 728"/>
            <p:cNvCxnSpPr/>
            <p:nvPr/>
          </p:nvCxnSpPr>
          <p:spPr>
            <a:xfrm flipV="1">
              <a:off x="3973190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30" name="Straight Connector 729"/>
            <p:cNvCxnSpPr/>
            <p:nvPr/>
          </p:nvCxnSpPr>
          <p:spPr>
            <a:xfrm flipV="1">
              <a:off x="4045285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31" name="Straight Connector 730"/>
            <p:cNvCxnSpPr/>
            <p:nvPr/>
          </p:nvCxnSpPr>
          <p:spPr>
            <a:xfrm flipV="1">
              <a:off x="4117379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32" name="Straight Connector 731"/>
            <p:cNvCxnSpPr/>
            <p:nvPr/>
          </p:nvCxnSpPr>
          <p:spPr>
            <a:xfrm flipV="1">
              <a:off x="4189473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33" name="Straight Connector 732"/>
            <p:cNvCxnSpPr/>
            <p:nvPr/>
          </p:nvCxnSpPr>
          <p:spPr>
            <a:xfrm flipV="1">
              <a:off x="4261567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34" name="Straight Connector 733"/>
            <p:cNvCxnSpPr/>
            <p:nvPr/>
          </p:nvCxnSpPr>
          <p:spPr>
            <a:xfrm flipV="1">
              <a:off x="4333661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  <p:cxnSp>
          <p:nvCxnSpPr>
            <p:cNvPr id="735" name="Straight Connector 734"/>
            <p:cNvCxnSpPr/>
            <p:nvPr/>
          </p:nvCxnSpPr>
          <p:spPr>
            <a:xfrm flipV="1">
              <a:off x="4404837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  <p:cxnSp>
          <p:nvCxnSpPr>
            <p:cNvPr id="736" name="Straight Connector 735"/>
            <p:cNvCxnSpPr/>
            <p:nvPr/>
          </p:nvCxnSpPr>
          <p:spPr>
            <a:xfrm flipV="1">
              <a:off x="4481128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  <p:cxnSp>
          <p:nvCxnSpPr>
            <p:cNvPr id="737" name="Straight Connector 736"/>
            <p:cNvCxnSpPr/>
            <p:nvPr/>
          </p:nvCxnSpPr>
          <p:spPr>
            <a:xfrm flipV="1">
              <a:off x="4554141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  <p:cxnSp>
          <p:nvCxnSpPr>
            <p:cNvPr id="738" name="Straight Connector 737"/>
            <p:cNvCxnSpPr/>
            <p:nvPr/>
          </p:nvCxnSpPr>
          <p:spPr>
            <a:xfrm flipV="1">
              <a:off x="4626235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</p:cxnSp>
        <p:cxnSp>
          <p:nvCxnSpPr>
            <p:cNvPr id="739" name="Straight Connector 738"/>
            <p:cNvCxnSpPr/>
            <p:nvPr/>
          </p:nvCxnSpPr>
          <p:spPr>
            <a:xfrm flipV="1">
              <a:off x="3539759" y="2924944"/>
              <a:ext cx="570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40" name="Straight Connector 739"/>
            <p:cNvCxnSpPr/>
            <p:nvPr/>
          </p:nvCxnSpPr>
          <p:spPr>
            <a:xfrm flipV="1">
              <a:off x="3611853" y="2924944"/>
              <a:ext cx="570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41" name="Straight Connector 740"/>
            <p:cNvCxnSpPr/>
            <p:nvPr/>
          </p:nvCxnSpPr>
          <p:spPr>
            <a:xfrm flipV="1">
              <a:off x="3683948" y="2924944"/>
              <a:ext cx="570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42" name="Straight Connector 741"/>
            <p:cNvCxnSpPr/>
            <p:nvPr/>
          </p:nvCxnSpPr>
          <p:spPr>
            <a:xfrm flipV="1">
              <a:off x="4662282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43" name="Straight Connector 742"/>
            <p:cNvCxnSpPr/>
            <p:nvPr/>
          </p:nvCxnSpPr>
          <p:spPr>
            <a:xfrm flipV="1">
              <a:off x="4734377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44" name="Straight Connector 743"/>
            <p:cNvCxnSpPr/>
            <p:nvPr/>
          </p:nvCxnSpPr>
          <p:spPr>
            <a:xfrm flipV="1">
              <a:off x="4806471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45" name="Straight Connector 744"/>
            <p:cNvCxnSpPr/>
            <p:nvPr/>
          </p:nvCxnSpPr>
          <p:spPr>
            <a:xfrm flipV="1">
              <a:off x="4878565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46" name="Straight Connector 745"/>
            <p:cNvCxnSpPr/>
            <p:nvPr/>
          </p:nvCxnSpPr>
          <p:spPr>
            <a:xfrm flipV="1">
              <a:off x="4950659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47" name="Straight Connector 746"/>
            <p:cNvCxnSpPr/>
            <p:nvPr/>
          </p:nvCxnSpPr>
          <p:spPr>
            <a:xfrm flipV="1">
              <a:off x="5022753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48" name="Straight Connector 747"/>
            <p:cNvCxnSpPr/>
            <p:nvPr/>
          </p:nvCxnSpPr>
          <p:spPr>
            <a:xfrm flipV="1">
              <a:off x="5093929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49" name="Straight Connector 748"/>
            <p:cNvCxnSpPr/>
            <p:nvPr/>
          </p:nvCxnSpPr>
          <p:spPr>
            <a:xfrm flipV="1">
              <a:off x="5170220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50" name="Straight Connector 749"/>
            <p:cNvCxnSpPr/>
            <p:nvPr/>
          </p:nvCxnSpPr>
          <p:spPr>
            <a:xfrm flipV="1">
              <a:off x="5246511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51" name="Straight Connector 750"/>
            <p:cNvCxnSpPr/>
            <p:nvPr/>
          </p:nvCxnSpPr>
          <p:spPr>
            <a:xfrm flipV="1">
              <a:off x="5322803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52" name="Straight Connector 751"/>
            <p:cNvCxnSpPr/>
            <p:nvPr/>
          </p:nvCxnSpPr>
          <p:spPr>
            <a:xfrm flipV="1">
              <a:off x="5399094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53" name="Straight Connector 752"/>
            <p:cNvCxnSpPr/>
            <p:nvPr/>
          </p:nvCxnSpPr>
          <p:spPr>
            <a:xfrm flipV="1">
              <a:off x="5472727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54" name="Straight Connector 753"/>
            <p:cNvCxnSpPr/>
            <p:nvPr/>
          </p:nvCxnSpPr>
          <p:spPr>
            <a:xfrm flipV="1">
              <a:off x="5549019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55" name="Straight Connector 754"/>
            <p:cNvCxnSpPr/>
            <p:nvPr/>
          </p:nvCxnSpPr>
          <p:spPr>
            <a:xfrm flipV="1">
              <a:off x="5622031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56" name="Straight Connector 755"/>
            <p:cNvCxnSpPr/>
            <p:nvPr/>
          </p:nvCxnSpPr>
          <p:spPr>
            <a:xfrm flipV="1">
              <a:off x="5694126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57" name="Straight Connector 756"/>
            <p:cNvCxnSpPr/>
            <p:nvPr/>
          </p:nvCxnSpPr>
          <p:spPr>
            <a:xfrm flipV="1">
              <a:off x="5766220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58" name="Straight Connector 757"/>
            <p:cNvCxnSpPr/>
            <p:nvPr/>
          </p:nvCxnSpPr>
          <p:spPr>
            <a:xfrm flipV="1">
              <a:off x="5838314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59" name="Straight Connector 758"/>
            <p:cNvCxnSpPr/>
            <p:nvPr/>
          </p:nvCxnSpPr>
          <p:spPr>
            <a:xfrm flipV="1">
              <a:off x="5910408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60" name="Straight Connector 759"/>
            <p:cNvCxnSpPr/>
            <p:nvPr/>
          </p:nvCxnSpPr>
          <p:spPr>
            <a:xfrm flipV="1">
              <a:off x="5982502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61" name="Straight Connector 760"/>
            <p:cNvCxnSpPr/>
            <p:nvPr/>
          </p:nvCxnSpPr>
          <p:spPr>
            <a:xfrm flipV="1">
              <a:off x="6054597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62" name="Straight Connector 761"/>
            <p:cNvCxnSpPr/>
            <p:nvPr/>
          </p:nvCxnSpPr>
          <p:spPr>
            <a:xfrm flipV="1">
              <a:off x="6126691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63" name="Straight Connector 762"/>
            <p:cNvCxnSpPr/>
            <p:nvPr/>
          </p:nvCxnSpPr>
          <p:spPr>
            <a:xfrm flipV="1">
              <a:off x="6197866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64" name="Straight Connector 763"/>
            <p:cNvCxnSpPr/>
            <p:nvPr/>
          </p:nvCxnSpPr>
          <p:spPr>
            <a:xfrm flipV="1">
              <a:off x="6274158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65" name="Straight Connector 764"/>
            <p:cNvCxnSpPr/>
            <p:nvPr/>
          </p:nvCxnSpPr>
          <p:spPr>
            <a:xfrm flipV="1">
              <a:off x="6350449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66" name="Straight Connector 765"/>
            <p:cNvCxnSpPr/>
            <p:nvPr/>
          </p:nvCxnSpPr>
          <p:spPr>
            <a:xfrm flipV="1">
              <a:off x="6426740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67" name="Straight Connector 766"/>
            <p:cNvCxnSpPr/>
            <p:nvPr/>
          </p:nvCxnSpPr>
          <p:spPr>
            <a:xfrm flipV="1">
              <a:off x="6503031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68" name="Straight Connector 767"/>
            <p:cNvCxnSpPr/>
            <p:nvPr/>
          </p:nvCxnSpPr>
          <p:spPr>
            <a:xfrm flipV="1">
              <a:off x="4698329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69" name="Straight Connector 768"/>
            <p:cNvCxnSpPr/>
            <p:nvPr/>
          </p:nvCxnSpPr>
          <p:spPr>
            <a:xfrm flipV="1">
              <a:off x="4770424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70" name="Straight Connector 769"/>
            <p:cNvCxnSpPr/>
            <p:nvPr/>
          </p:nvCxnSpPr>
          <p:spPr>
            <a:xfrm flipV="1">
              <a:off x="4842518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71" name="Straight Connector 770"/>
            <p:cNvCxnSpPr/>
            <p:nvPr/>
          </p:nvCxnSpPr>
          <p:spPr>
            <a:xfrm flipV="1">
              <a:off x="4914612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72" name="Straight Connector 771"/>
            <p:cNvCxnSpPr/>
            <p:nvPr/>
          </p:nvCxnSpPr>
          <p:spPr>
            <a:xfrm flipV="1">
              <a:off x="4986706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73" name="Straight Connector 772"/>
            <p:cNvCxnSpPr/>
            <p:nvPr/>
          </p:nvCxnSpPr>
          <p:spPr>
            <a:xfrm flipV="1">
              <a:off x="5058800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74" name="Straight Connector 773"/>
            <p:cNvCxnSpPr/>
            <p:nvPr/>
          </p:nvCxnSpPr>
          <p:spPr>
            <a:xfrm flipV="1">
              <a:off x="5129976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75" name="Straight Connector 774"/>
            <p:cNvCxnSpPr/>
            <p:nvPr/>
          </p:nvCxnSpPr>
          <p:spPr>
            <a:xfrm flipV="1">
              <a:off x="5206267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76" name="Straight Connector 775"/>
            <p:cNvCxnSpPr/>
            <p:nvPr/>
          </p:nvCxnSpPr>
          <p:spPr>
            <a:xfrm flipV="1">
              <a:off x="5282558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77" name="Straight Connector 776"/>
            <p:cNvCxnSpPr/>
            <p:nvPr/>
          </p:nvCxnSpPr>
          <p:spPr>
            <a:xfrm flipV="1">
              <a:off x="5358850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78" name="Straight Connector 777"/>
            <p:cNvCxnSpPr/>
            <p:nvPr/>
          </p:nvCxnSpPr>
          <p:spPr>
            <a:xfrm flipV="1">
              <a:off x="5435141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79" name="Straight Connector 778"/>
            <p:cNvCxnSpPr/>
            <p:nvPr/>
          </p:nvCxnSpPr>
          <p:spPr>
            <a:xfrm flipV="1">
              <a:off x="5508774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80" name="Straight Connector 779"/>
            <p:cNvCxnSpPr/>
            <p:nvPr/>
          </p:nvCxnSpPr>
          <p:spPr>
            <a:xfrm flipV="1">
              <a:off x="5585066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81" name="Straight Connector 780"/>
            <p:cNvCxnSpPr/>
            <p:nvPr/>
          </p:nvCxnSpPr>
          <p:spPr>
            <a:xfrm flipV="1">
              <a:off x="5658078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82" name="Straight Connector 781"/>
            <p:cNvCxnSpPr/>
            <p:nvPr/>
          </p:nvCxnSpPr>
          <p:spPr>
            <a:xfrm flipV="1">
              <a:off x="5730173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83" name="Straight Connector 782"/>
            <p:cNvCxnSpPr/>
            <p:nvPr/>
          </p:nvCxnSpPr>
          <p:spPr>
            <a:xfrm flipV="1">
              <a:off x="5802267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84" name="Straight Connector 783"/>
            <p:cNvCxnSpPr/>
            <p:nvPr/>
          </p:nvCxnSpPr>
          <p:spPr>
            <a:xfrm flipV="1">
              <a:off x="5874361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85" name="Straight Connector 784"/>
            <p:cNvCxnSpPr/>
            <p:nvPr/>
          </p:nvCxnSpPr>
          <p:spPr>
            <a:xfrm flipV="1">
              <a:off x="5946455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86" name="Straight Connector 785"/>
            <p:cNvCxnSpPr/>
            <p:nvPr/>
          </p:nvCxnSpPr>
          <p:spPr>
            <a:xfrm flipV="1">
              <a:off x="6018550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87" name="Straight Connector 786"/>
            <p:cNvCxnSpPr/>
            <p:nvPr/>
          </p:nvCxnSpPr>
          <p:spPr>
            <a:xfrm flipV="1">
              <a:off x="6090644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88" name="Straight Connector 787"/>
            <p:cNvCxnSpPr/>
            <p:nvPr/>
          </p:nvCxnSpPr>
          <p:spPr>
            <a:xfrm flipV="1">
              <a:off x="6162738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89" name="Straight Connector 788"/>
            <p:cNvCxnSpPr/>
            <p:nvPr/>
          </p:nvCxnSpPr>
          <p:spPr>
            <a:xfrm flipV="1">
              <a:off x="6233914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90" name="Straight Connector 789"/>
            <p:cNvCxnSpPr/>
            <p:nvPr/>
          </p:nvCxnSpPr>
          <p:spPr>
            <a:xfrm flipV="1">
              <a:off x="6310205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91" name="Straight Connector 790"/>
            <p:cNvCxnSpPr/>
            <p:nvPr/>
          </p:nvCxnSpPr>
          <p:spPr>
            <a:xfrm flipV="1">
              <a:off x="6386496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92" name="Straight Connector 791"/>
            <p:cNvCxnSpPr/>
            <p:nvPr/>
          </p:nvCxnSpPr>
          <p:spPr>
            <a:xfrm flipV="1">
              <a:off x="6462787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93" name="Straight Connector 792"/>
            <p:cNvCxnSpPr/>
            <p:nvPr/>
          </p:nvCxnSpPr>
          <p:spPr>
            <a:xfrm flipV="1">
              <a:off x="6539078" y="2924944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</p:grpSp>
      <p:grpSp>
        <p:nvGrpSpPr>
          <p:cNvPr id="794" name="Group 793"/>
          <p:cNvGrpSpPr/>
          <p:nvPr/>
        </p:nvGrpSpPr>
        <p:grpSpPr>
          <a:xfrm>
            <a:off x="3740708" y="3280028"/>
            <a:ext cx="3017803" cy="216917"/>
            <a:chOff x="3504488" y="3501008"/>
            <a:chExt cx="3017803" cy="216917"/>
          </a:xfrm>
        </p:grpSpPr>
        <p:cxnSp>
          <p:nvCxnSpPr>
            <p:cNvPr id="795" name="Straight Connector 794"/>
            <p:cNvCxnSpPr/>
            <p:nvPr/>
          </p:nvCxnSpPr>
          <p:spPr>
            <a:xfrm flipV="1">
              <a:off x="3721637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96" name="Straight Connector 795"/>
            <p:cNvCxnSpPr/>
            <p:nvPr/>
          </p:nvCxnSpPr>
          <p:spPr>
            <a:xfrm flipV="1">
              <a:off x="3793731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97" name="Straight Connector 796"/>
            <p:cNvCxnSpPr/>
            <p:nvPr/>
          </p:nvCxnSpPr>
          <p:spPr>
            <a:xfrm flipV="1">
              <a:off x="3865825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98" name="Straight Connector 797"/>
            <p:cNvCxnSpPr/>
            <p:nvPr/>
          </p:nvCxnSpPr>
          <p:spPr>
            <a:xfrm flipV="1">
              <a:off x="3937919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799" name="Straight Connector 798"/>
            <p:cNvCxnSpPr/>
            <p:nvPr/>
          </p:nvCxnSpPr>
          <p:spPr>
            <a:xfrm flipV="1">
              <a:off x="4010013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00" name="Straight Connector 799"/>
            <p:cNvCxnSpPr/>
            <p:nvPr/>
          </p:nvCxnSpPr>
          <p:spPr>
            <a:xfrm flipV="1">
              <a:off x="4082108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01" name="Straight Connector 800"/>
            <p:cNvCxnSpPr/>
            <p:nvPr/>
          </p:nvCxnSpPr>
          <p:spPr>
            <a:xfrm flipV="1">
              <a:off x="4154202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02" name="Straight Connector 801"/>
            <p:cNvCxnSpPr/>
            <p:nvPr/>
          </p:nvCxnSpPr>
          <p:spPr>
            <a:xfrm flipV="1">
              <a:off x="4226296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03" name="Straight Connector 802"/>
            <p:cNvCxnSpPr/>
            <p:nvPr/>
          </p:nvCxnSpPr>
          <p:spPr>
            <a:xfrm flipV="1">
              <a:off x="4298390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04" name="Straight Connector 803"/>
            <p:cNvCxnSpPr/>
            <p:nvPr/>
          </p:nvCxnSpPr>
          <p:spPr>
            <a:xfrm flipV="1">
              <a:off x="4369566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05" name="Straight Connector 804"/>
            <p:cNvCxnSpPr/>
            <p:nvPr/>
          </p:nvCxnSpPr>
          <p:spPr>
            <a:xfrm flipV="1">
              <a:off x="4445857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06" name="Straight Connector 805"/>
            <p:cNvCxnSpPr/>
            <p:nvPr/>
          </p:nvCxnSpPr>
          <p:spPr>
            <a:xfrm flipV="1">
              <a:off x="4518870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07" name="Straight Connector 806"/>
            <p:cNvCxnSpPr/>
            <p:nvPr/>
          </p:nvCxnSpPr>
          <p:spPr>
            <a:xfrm flipV="1">
              <a:off x="4590964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08" name="Straight Connector 807"/>
            <p:cNvCxnSpPr/>
            <p:nvPr/>
          </p:nvCxnSpPr>
          <p:spPr>
            <a:xfrm flipV="1">
              <a:off x="4663058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FF9E1B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809" name="Straight Connector 808"/>
            <p:cNvCxnSpPr/>
            <p:nvPr/>
          </p:nvCxnSpPr>
          <p:spPr>
            <a:xfrm flipV="1">
              <a:off x="4735153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FF9E1B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810" name="Straight Connector 809"/>
            <p:cNvCxnSpPr/>
            <p:nvPr/>
          </p:nvCxnSpPr>
          <p:spPr>
            <a:xfrm flipV="1">
              <a:off x="4807247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FF9E1B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811" name="Straight Connector 810"/>
            <p:cNvCxnSpPr/>
            <p:nvPr/>
          </p:nvCxnSpPr>
          <p:spPr>
            <a:xfrm flipV="1">
              <a:off x="4879341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FF9E1B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812" name="Straight Connector 811"/>
            <p:cNvCxnSpPr/>
            <p:nvPr/>
          </p:nvCxnSpPr>
          <p:spPr>
            <a:xfrm flipV="1">
              <a:off x="3504488" y="3501008"/>
              <a:ext cx="570" cy="216024"/>
            </a:xfrm>
            <a:prstGeom prst="line">
              <a:avLst/>
            </a:prstGeom>
            <a:noFill/>
            <a:ln w="28575" cap="flat" cmpd="sng" algn="ctr">
              <a:solidFill>
                <a:srgbClr val="FF9E1B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813" name="Straight Connector 812"/>
            <p:cNvCxnSpPr/>
            <p:nvPr/>
          </p:nvCxnSpPr>
          <p:spPr>
            <a:xfrm flipV="1">
              <a:off x="3576582" y="3501008"/>
              <a:ext cx="570" cy="216024"/>
            </a:xfrm>
            <a:prstGeom prst="line">
              <a:avLst/>
            </a:prstGeom>
            <a:noFill/>
            <a:ln w="28575" cap="flat" cmpd="sng" algn="ctr">
              <a:solidFill>
                <a:srgbClr val="FF9E1B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814" name="Straight Connector 813"/>
            <p:cNvCxnSpPr/>
            <p:nvPr/>
          </p:nvCxnSpPr>
          <p:spPr>
            <a:xfrm flipV="1">
              <a:off x="3648676" y="3501008"/>
              <a:ext cx="570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15" name="Straight Connector 814"/>
            <p:cNvCxnSpPr/>
            <p:nvPr/>
          </p:nvCxnSpPr>
          <p:spPr>
            <a:xfrm flipV="1">
              <a:off x="3757684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16" name="Straight Connector 815"/>
            <p:cNvCxnSpPr/>
            <p:nvPr/>
          </p:nvCxnSpPr>
          <p:spPr>
            <a:xfrm flipV="1">
              <a:off x="3829778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17" name="Straight Connector 816"/>
            <p:cNvCxnSpPr/>
            <p:nvPr/>
          </p:nvCxnSpPr>
          <p:spPr>
            <a:xfrm flipV="1">
              <a:off x="3901872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18" name="Straight Connector 817"/>
            <p:cNvCxnSpPr/>
            <p:nvPr/>
          </p:nvCxnSpPr>
          <p:spPr>
            <a:xfrm flipV="1">
              <a:off x="3973966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19" name="Straight Connector 818"/>
            <p:cNvCxnSpPr/>
            <p:nvPr/>
          </p:nvCxnSpPr>
          <p:spPr>
            <a:xfrm flipV="1">
              <a:off x="4046061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20" name="Straight Connector 819"/>
            <p:cNvCxnSpPr/>
            <p:nvPr/>
          </p:nvCxnSpPr>
          <p:spPr>
            <a:xfrm flipV="1">
              <a:off x="4118155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21" name="Straight Connector 820"/>
            <p:cNvCxnSpPr/>
            <p:nvPr/>
          </p:nvCxnSpPr>
          <p:spPr>
            <a:xfrm flipV="1">
              <a:off x="4190249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22" name="Straight Connector 821"/>
            <p:cNvCxnSpPr/>
            <p:nvPr/>
          </p:nvCxnSpPr>
          <p:spPr>
            <a:xfrm flipV="1">
              <a:off x="4262343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23" name="Straight Connector 822"/>
            <p:cNvCxnSpPr/>
            <p:nvPr/>
          </p:nvCxnSpPr>
          <p:spPr>
            <a:xfrm flipV="1">
              <a:off x="4334437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24" name="Straight Connector 823"/>
            <p:cNvCxnSpPr/>
            <p:nvPr/>
          </p:nvCxnSpPr>
          <p:spPr>
            <a:xfrm flipV="1">
              <a:off x="4405613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25" name="Straight Connector 824"/>
            <p:cNvCxnSpPr/>
            <p:nvPr/>
          </p:nvCxnSpPr>
          <p:spPr>
            <a:xfrm flipV="1">
              <a:off x="4481904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26" name="Straight Connector 825"/>
            <p:cNvCxnSpPr/>
            <p:nvPr/>
          </p:nvCxnSpPr>
          <p:spPr>
            <a:xfrm flipV="1">
              <a:off x="4554917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27" name="Straight Connector 826"/>
            <p:cNvCxnSpPr/>
            <p:nvPr/>
          </p:nvCxnSpPr>
          <p:spPr>
            <a:xfrm flipV="1">
              <a:off x="4627011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28" name="Straight Connector 827"/>
            <p:cNvCxnSpPr/>
            <p:nvPr/>
          </p:nvCxnSpPr>
          <p:spPr>
            <a:xfrm flipV="1">
              <a:off x="4699105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FF9E1B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829" name="Straight Connector 828"/>
            <p:cNvCxnSpPr/>
            <p:nvPr/>
          </p:nvCxnSpPr>
          <p:spPr>
            <a:xfrm flipV="1">
              <a:off x="4771200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FF9E1B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830" name="Straight Connector 829"/>
            <p:cNvCxnSpPr/>
            <p:nvPr/>
          </p:nvCxnSpPr>
          <p:spPr>
            <a:xfrm flipV="1">
              <a:off x="4843294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FF9E1B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831" name="Straight Connector 830"/>
            <p:cNvCxnSpPr/>
            <p:nvPr/>
          </p:nvCxnSpPr>
          <p:spPr>
            <a:xfrm flipV="1">
              <a:off x="4915388" y="3501008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rgbClr val="FF9E1B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832" name="Straight Connector 831"/>
            <p:cNvCxnSpPr/>
            <p:nvPr/>
          </p:nvCxnSpPr>
          <p:spPr>
            <a:xfrm flipV="1">
              <a:off x="3540535" y="3501008"/>
              <a:ext cx="570" cy="216024"/>
            </a:xfrm>
            <a:prstGeom prst="line">
              <a:avLst/>
            </a:prstGeom>
            <a:noFill/>
            <a:ln w="28575" cap="flat" cmpd="sng" algn="ctr">
              <a:solidFill>
                <a:srgbClr val="FF9E1B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833" name="Straight Connector 832"/>
            <p:cNvCxnSpPr/>
            <p:nvPr/>
          </p:nvCxnSpPr>
          <p:spPr>
            <a:xfrm flipV="1">
              <a:off x="3612629" y="3501008"/>
              <a:ext cx="570" cy="216024"/>
            </a:xfrm>
            <a:prstGeom prst="line">
              <a:avLst/>
            </a:prstGeom>
            <a:noFill/>
            <a:ln w="28575" cap="flat" cmpd="sng" algn="ctr">
              <a:solidFill>
                <a:srgbClr val="FF9E1B">
                  <a:lumMod val="50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834" name="Straight Connector 833"/>
            <p:cNvCxnSpPr/>
            <p:nvPr/>
          </p:nvCxnSpPr>
          <p:spPr>
            <a:xfrm flipV="1">
              <a:off x="3684724" y="3501008"/>
              <a:ext cx="570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35" name="Straight Connector 834"/>
            <p:cNvCxnSpPr/>
            <p:nvPr/>
          </p:nvCxnSpPr>
          <p:spPr>
            <a:xfrm flipV="1">
              <a:off x="4949740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36" name="Straight Connector 835"/>
            <p:cNvCxnSpPr/>
            <p:nvPr/>
          </p:nvCxnSpPr>
          <p:spPr>
            <a:xfrm flipV="1">
              <a:off x="5021835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37" name="Straight Connector 836"/>
            <p:cNvCxnSpPr/>
            <p:nvPr/>
          </p:nvCxnSpPr>
          <p:spPr>
            <a:xfrm flipV="1">
              <a:off x="5093929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38" name="Straight Connector 837"/>
            <p:cNvCxnSpPr/>
            <p:nvPr/>
          </p:nvCxnSpPr>
          <p:spPr>
            <a:xfrm flipV="1">
              <a:off x="5166023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39" name="Straight Connector 838"/>
            <p:cNvCxnSpPr/>
            <p:nvPr/>
          </p:nvCxnSpPr>
          <p:spPr>
            <a:xfrm flipV="1">
              <a:off x="5238117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40" name="Straight Connector 839"/>
            <p:cNvCxnSpPr/>
            <p:nvPr/>
          </p:nvCxnSpPr>
          <p:spPr>
            <a:xfrm flipV="1">
              <a:off x="5310211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41" name="Straight Connector 840"/>
            <p:cNvCxnSpPr/>
            <p:nvPr/>
          </p:nvCxnSpPr>
          <p:spPr>
            <a:xfrm flipV="1">
              <a:off x="5381387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42" name="Straight Connector 841"/>
            <p:cNvCxnSpPr/>
            <p:nvPr/>
          </p:nvCxnSpPr>
          <p:spPr>
            <a:xfrm flipV="1">
              <a:off x="5457678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43" name="Straight Connector 842"/>
            <p:cNvCxnSpPr/>
            <p:nvPr/>
          </p:nvCxnSpPr>
          <p:spPr>
            <a:xfrm flipV="1">
              <a:off x="5533969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44" name="Straight Connector 843"/>
            <p:cNvCxnSpPr/>
            <p:nvPr/>
          </p:nvCxnSpPr>
          <p:spPr>
            <a:xfrm flipV="1">
              <a:off x="5610261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45" name="Straight Connector 844"/>
            <p:cNvCxnSpPr/>
            <p:nvPr/>
          </p:nvCxnSpPr>
          <p:spPr>
            <a:xfrm flipV="1">
              <a:off x="5686552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46" name="Straight Connector 845"/>
            <p:cNvCxnSpPr/>
            <p:nvPr/>
          </p:nvCxnSpPr>
          <p:spPr>
            <a:xfrm flipV="1">
              <a:off x="5760185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47" name="Straight Connector 846"/>
            <p:cNvCxnSpPr/>
            <p:nvPr/>
          </p:nvCxnSpPr>
          <p:spPr>
            <a:xfrm flipV="1">
              <a:off x="5836477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48" name="Straight Connector 847"/>
            <p:cNvCxnSpPr/>
            <p:nvPr/>
          </p:nvCxnSpPr>
          <p:spPr>
            <a:xfrm flipV="1">
              <a:off x="5909489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49" name="Straight Connector 848"/>
            <p:cNvCxnSpPr/>
            <p:nvPr/>
          </p:nvCxnSpPr>
          <p:spPr>
            <a:xfrm flipV="1">
              <a:off x="5981584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50" name="Straight Connector 849"/>
            <p:cNvCxnSpPr/>
            <p:nvPr/>
          </p:nvCxnSpPr>
          <p:spPr>
            <a:xfrm flipV="1">
              <a:off x="6053678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51" name="Straight Connector 850"/>
            <p:cNvCxnSpPr/>
            <p:nvPr/>
          </p:nvCxnSpPr>
          <p:spPr>
            <a:xfrm flipV="1">
              <a:off x="6125772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52" name="Straight Connector 851"/>
            <p:cNvCxnSpPr/>
            <p:nvPr/>
          </p:nvCxnSpPr>
          <p:spPr>
            <a:xfrm flipV="1">
              <a:off x="6197866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53" name="Straight Connector 852"/>
            <p:cNvCxnSpPr/>
            <p:nvPr/>
          </p:nvCxnSpPr>
          <p:spPr>
            <a:xfrm flipV="1">
              <a:off x="6269960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54" name="Straight Connector 853"/>
            <p:cNvCxnSpPr/>
            <p:nvPr/>
          </p:nvCxnSpPr>
          <p:spPr>
            <a:xfrm flipV="1">
              <a:off x="6342055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55" name="Straight Connector 854"/>
            <p:cNvCxnSpPr/>
            <p:nvPr/>
          </p:nvCxnSpPr>
          <p:spPr>
            <a:xfrm flipV="1">
              <a:off x="6414149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56" name="Straight Connector 855"/>
            <p:cNvCxnSpPr/>
            <p:nvPr/>
          </p:nvCxnSpPr>
          <p:spPr>
            <a:xfrm flipV="1">
              <a:off x="6485324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57" name="Straight Connector 856"/>
            <p:cNvCxnSpPr/>
            <p:nvPr/>
          </p:nvCxnSpPr>
          <p:spPr>
            <a:xfrm flipV="1">
              <a:off x="4985787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58" name="Straight Connector 857"/>
            <p:cNvCxnSpPr/>
            <p:nvPr/>
          </p:nvCxnSpPr>
          <p:spPr>
            <a:xfrm flipV="1">
              <a:off x="5057882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59" name="Straight Connector 858"/>
            <p:cNvCxnSpPr/>
            <p:nvPr/>
          </p:nvCxnSpPr>
          <p:spPr>
            <a:xfrm flipV="1">
              <a:off x="5129976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60" name="Straight Connector 859"/>
            <p:cNvCxnSpPr/>
            <p:nvPr/>
          </p:nvCxnSpPr>
          <p:spPr>
            <a:xfrm flipV="1">
              <a:off x="5202070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61" name="Straight Connector 860"/>
            <p:cNvCxnSpPr/>
            <p:nvPr/>
          </p:nvCxnSpPr>
          <p:spPr>
            <a:xfrm flipV="1">
              <a:off x="5274164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62" name="Straight Connector 861"/>
            <p:cNvCxnSpPr/>
            <p:nvPr/>
          </p:nvCxnSpPr>
          <p:spPr>
            <a:xfrm flipV="1">
              <a:off x="5346258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63" name="Straight Connector 862"/>
            <p:cNvCxnSpPr/>
            <p:nvPr/>
          </p:nvCxnSpPr>
          <p:spPr>
            <a:xfrm flipV="1">
              <a:off x="5417434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64" name="Straight Connector 863"/>
            <p:cNvCxnSpPr/>
            <p:nvPr/>
          </p:nvCxnSpPr>
          <p:spPr>
            <a:xfrm flipV="1">
              <a:off x="5493725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65" name="Straight Connector 864"/>
            <p:cNvCxnSpPr/>
            <p:nvPr/>
          </p:nvCxnSpPr>
          <p:spPr>
            <a:xfrm flipV="1">
              <a:off x="5570016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66" name="Straight Connector 865"/>
            <p:cNvCxnSpPr/>
            <p:nvPr/>
          </p:nvCxnSpPr>
          <p:spPr>
            <a:xfrm flipV="1">
              <a:off x="5646308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67" name="Straight Connector 866"/>
            <p:cNvCxnSpPr/>
            <p:nvPr/>
          </p:nvCxnSpPr>
          <p:spPr>
            <a:xfrm flipV="1">
              <a:off x="5722599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68" name="Straight Connector 867"/>
            <p:cNvCxnSpPr/>
            <p:nvPr/>
          </p:nvCxnSpPr>
          <p:spPr>
            <a:xfrm flipV="1">
              <a:off x="5796232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69" name="Straight Connector 868"/>
            <p:cNvCxnSpPr/>
            <p:nvPr/>
          </p:nvCxnSpPr>
          <p:spPr>
            <a:xfrm flipV="1">
              <a:off x="5872524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70" name="Straight Connector 869"/>
            <p:cNvCxnSpPr/>
            <p:nvPr/>
          </p:nvCxnSpPr>
          <p:spPr>
            <a:xfrm flipV="1">
              <a:off x="5945536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71" name="Straight Connector 870"/>
            <p:cNvCxnSpPr/>
            <p:nvPr/>
          </p:nvCxnSpPr>
          <p:spPr>
            <a:xfrm flipV="1">
              <a:off x="6017631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72" name="Straight Connector 871"/>
            <p:cNvCxnSpPr/>
            <p:nvPr/>
          </p:nvCxnSpPr>
          <p:spPr>
            <a:xfrm flipV="1">
              <a:off x="6089725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73" name="Straight Connector 872"/>
            <p:cNvCxnSpPr/>
            <p:nvPr/>
          </p:nvCxnSpPr>
          <p:spPr>
            <a:xfrm flipV="1">
              <a:off x="6161819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74" name="Straight Connector 873"/>
            <p:cNvCxnSpPr/>
            <p:nvPr/>
          </p:nvCxnSpPr>
          <p:spPr>
            <a:xfrm flipV="1">
              <a:off x="6233913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75" name="Straight Connector 874"/>
            <p:cNvCxnSpPr/>
            <p:nvPr/>
          </p:nvCxnSpPr>
          <p:spPr>
            <a:xfrm flipV="1">
              <a:off x="6306008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76" name="Straight Connector 875"/>
            <p:cNvCxnSpPr/>
            <p:nvPr/>
          </p:nvCxnSpPr>
          <p:spPr>
            <a:xfrm flipV="1">
              <a:off x="6378102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77" name="Straight Connector 876"/>
            <p:cNvCxnSpPr/>
            <p:nvPr/>
          </p:nvCxnSpPr>
          <p:spPr>
            <a:xfrm flipV="1">
              <a:off x="6450196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  <p:cxnSp>
          <p:nvCxnSpPr>
            <p:cNvPr id="878" name="Straight Connector 877"/>
            <p:cNvCxnSpPr/>
            <p:nvPr/>
          </p:nvCxnSpPr>
          <p:spPr>
            <a:xfrm flipV="1">
              <a:off x="6521372" y="3501901"/>
              <a:ext cx="919" cy="216024"/>
            </a:xfrm>
            <a:prstGeom prst="line">
              <a:avLst/>
            </a:prstGeom>
            <a:noFill/>
            <a:ln w="28575" cap="flat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90041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Beam Distribution Scheme</a:t>
            </a:r>
            <a:endParaRPr lang="en-US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420" y="1552713"/>
            <a:ext cx="5543890" cy="2190474"/>
          </a:xfrm>
        </p:spPr>
      </p:pic>
      <p:pic>
        <p:nvPicPr>
          <p:cNvPr id="12" name="Picture Placeholder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17" b="-9717"/>
          <a:stretch/>
        </p:blipFill>
        <p:spPr>
          <a:xfrm>
            <a:off x="407989" y="4212704"/>
            <a:ext cx="11376024" cy="1619524"/>
          </a:xfrm>
          <a:prstGeom prst="rect">
            <a:avLst/>
          </a:prstGeom>
          <a:noFill/>
        </p:spPr>
      </p:pic>
      <p:sp>
        <p:nvSpPr>
          <p:cNvPr id="98" name="TextBox 97"/>
          <p:cNvSpPr txBox="1"/>
          <p:nvPr/>
        </p:nvSpPr>
        <p:spPr>
          <a:xfrm>
            <a:off x="8904312" y="5292824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>
                <a:solidFill>
                  <a:prstClr val="black"/>
                </a:solidFill>
              </a:rPr>
              <a:t>TLD</a:t>
            </a:r>
            <a:endParaRPr lang="en-US" sz="1600" dirty="0" err="1">
              <a:solidFill>
                <a:prstClr val="black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1280576" y="5004792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>
                <a:solidFill>
                  <a:prstClr val="black"/>
                </a:solidFill>
              </a:rPr>
              <a:t>T4D</a:t>
            </a:r>
            <a:endParaRPr lang="en-US" sz="1600" dirty="0" err="1">
              <a:solidFill>
                <a:prstClr val="black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1280576" y="4511479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>
                <a:solidFill>
                  <a:prstClr val="black"/>
                </a:solidFill>
              </a:rPr>
              <a:t>T5D</a:t>
            </a:r>
            <a:endParaRPr lang="en-US" sz="1600" dirty="0" err="1">
              <a:solidFill>
                <a:prstClr val="black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9408368" y="5123547"/>
            <a:ext cx="843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>
                <a:solidFill>
                  <a:prstClr val="black"/>
                </a:solidFill>
              </a:rPr>
              <a:t>SASE1</a:t>
            </a:r>
            <a:endParaRPr lang="en-US" sz="1600" dirty="0" err="1">
              <a:solidFill>
                <a:prstClr val="black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 rot="1336424">
            <a:off x="10154451" y="5269747"/>
            <a:ext cx="843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>
                <a:solidFill>
                  <a:prstClr val="black"/>
                </a:solidFill>
              </a:rPr>
              <a:t>SASE3</a:t>
            </a:r>
            <a:endParaRPr lang="en-US" sz="1600" dirty="0" err="1">
              <a:solidFill>
                <a:prstClr val="black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 rot="20273506">
            <a:off x="9245558" y="4486027"/>
            <a:ext cx="843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>
                <a:solidFill>
                  <a:prstClr val="black"/>
                </a:solidFill>
              </a:rPr>
              <a:t>SASE2</a:t>
            </a:r>
            <a:endParaRPr lang="en-US" sz="1600" dirty="0" err="1">
              <a:solidFill>
                <a:prstClr val="black"/>
              </a:solidFill>
            </a:endParaRPr>
          </a:p>
        </p:txBody>
      </p:sp>
      <p:sp>
        <p:nvSpPr>
          <p:cNvPr id="273" name="Content Placeholder 21"/>
          <p:cNvSpPr txBox="1">
            <a:spLocks/>
          </p:cNvSpPr>
          <p:nvPr/>
        </p:nvSpPr>
        <p:spPr>
          <a:xfrm>
            <a:off x="541339" y="1447800"/>
            <a:ext cx="2633661" cy="2764904"/>
          </a:xfrm>
          <a:prstGeom prst="rect">
            <a:avLst/>
          </a:prstGeom>
        </p:spPr>
        <p:txBody>
          <a:bodyPr/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F39200"/>
              </a:buClr>
              <a:buNone/>
            </a:pPr>
            <a:r>
              <a:rPr lang="de-DE" sz="1600" b="1">
                <a:solidFill>
                  <a:srgbClr val="000000"/>
                </a:solidFill>
              </a:rPr>
              <a:t>TLD Kicker</a:t>
            </a:r>
          </a:p>
          <a:p>
            <a:pPr>
              <a:spcBef>
                <a:spcPts val="600"/>
              </a:spcBef>
              <a:buClr>
                <a:srgbClr val="F39200"/>
              </a:buClr>
            </a:pPr>
            <a:r>
              <a:rPr lang="de-DE" sz="1600">
                <a:solidFill>
                  <a:srgbClr val="000000"/>
                </a:solidFill>
              </a:rPr>
              <a:t>Magnetic, pulsed</a:t>
            </a:r>
          </a:p>
          <a:p>
            <a:pPr>
              <a:spcBef>
                <a:spcPts val="600"/>
              </a:spcBef>
              <a:buClr>
                <a:srgbClr val="559DBB"/>
              </a:buClr>
            </a:pPr>
            <a:r>
              <a:rPr lang="de-DE" sz="1600">
                <a:solidFill>
                  <a:srgbClr val="000000"/>
                </a:solidFill>
              </a:rPr>
              <a:t>Fast (4.5 MHz)</a:t>
            </a:r>
          </a:p>
          <a:p>
            <a:pPr>
              <a:spcBef>
                <a:spcPts val="600"/>
              </a:spcBef>
              <a:buClr>
                <a:srgbClr val="559DBB"/>
              </a:buClr>
            </a:pPr>
            <a:r>
              <a:rPr lang="de-DE" sz="1600">
                <a:solidFill>
                  <a:srgbClr val="000000"/>
                </a:solidFill>
              </a:rPr>
              <a:t>Horizontal kick (left)</a:t>
            </a:r>
          </a:p>
          <a:p>
            <a:pPr marL="0" indent="0">
              <a:spcBef>
                <a:spcPts val="600"/>
              </a:spcBef>
              <a:buClr>
                <a:srgbClr val="F39200"/>
              </a:buClr>
              <a:buNone/>
            </a:pPr>
            <a:endParaRPr lang="de-DE" sz="1600" b="1">
              <a:solidFill>
                <a:srgbClr val="000000"/>
              </a:solidFill>
            </a:endParaRPr>
          </a:p>
          <a:p>
            <a:pPr marL="0" indent="0">
              <a:spcBef>
                <a:spcPts val="600"/>
              </a:spcBef>
              <a:buClr>
                <a:srgbClr val="F39200"/>
              </a:buClr>
              <a:buNone/>
            </a:pPr>
            <a:r>
              <a:rPr lang="de-DE" sz="1600" b="1">
                <a:solidFill>
                  <a:srgbClr val="000000"/>
                </a:solidFill>
              </a:rPr>
              <a:t>Lambertson Septum</a:t>
            </a:r>
          </a:p>
          <a:p>
            <a:pPr>
              <a:spcBef>
                <a:spcPts val="600"/>
              </a:spcBef>
              <a:buClr>
                <a:srgbClr val="559DBB"/>
              </a:buClr>
            </a:pPr>
            <a:r>
              <a:rPr lang="de-DE" sz="1600">
                <a:solidFill>
                  <a:srgbClr val="000000"/>
                </a:solidFill>
              </a:rPr>
              <a:t>Vertical deflection (up)</a:t>
            </a:r>
          </a:p>
          <a:p>
            <a:pPr>
              <a:spcBef>
                <a:spcPts val="600"/>
              </a:spcBef>
              <a:buClr>
                <a:srgbClr val="F39200"/>
              </a:buClr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74" name="Content Placeholder 21"/>
          <p:cNvSpPr txBox="1">
            <a:spLocks/>
          </p:cNvSpPr>
          <p:nvPr/>
        </p:nvSpPr>
        <p:spPr>
          <a:xfrm>
            <a:off x="9087169" y="1447800"/>
            <a:ext cx="2876231" cy="2628900"/>
          </a:xfrm>
          <a:prstGeom prst="rect">
            <a:avLst/>
          </a:prstGeom>
        </p:spPr>
        <p:txBody>
          <a:bodyPr/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F39200"/>
              </a:buClr>
              <a:buNone/>
            </a:pPr>
            <a:r>
              <a:rPr lang="de-DE" sz="1600" b="1">
                <a:solidFill>
                  <a:srgbClr val="000000"/>
                </a:solidFill>
              </a:rPr>
              <a:t>Beam Distribution Kicker</a:t>
            </a:r>
          </a:p>
          <a:p>
            <a:pPr>
              <a:spcBef>
                <a:spcPts val="600"/>
              </a:spcBef>
              <a:buClr>
                <a:srgbClr val="F39200"/>
              </a:buClr>
            </a:pPr>
            <a:r>
              <a:rPr lang="de-DE" sz="1600">
                <a:solidFill>
                  <a:srgbClr val="000000"/>
                </a:solidFill>
              </a:rPr>
              <a:t>Magnetic, pulsed</a:t>
            </a:r>
          </a:p>
          <a:p>
            <a:pPr>
              <a:spcBef>
                <a:spcPts val="600"/>
              </a:spcBef>
              <a:buClr>
                <a:srgbClr val="559DBB"/>
              </a:buClr>
            </a:pPr>
            <a:r>
              <a:rPr lang="de-DE" sz="1600">
                <a:solidFill>
                  <a:srgbClr val="000000"/>
                </a:solidFill>
              </a:rPr>
              <a:t>Slow (tens of µs)</a:t>
            </a:r>
          </a:p>
          <a:p>
            <a:pPr>
              <a:spcBef>
                <a:spcPts val="600"/>
              </a:spcBef>
              <a:buClr>
                <a:srgbClr val="559DBB"/>
              </a:buClr>
            </a:pPr>
            <a:r>
              <a:rPr lang="de-DE" sz="1600">
                <a:solidFill>
                  <a:srgbClr val="000000"/>
                </a:solidFill>
              </a:rPr>
              <a:t>Vertical kick (up)</a:t>
            </a:r>
          </a:p>
          <a:p>
            <a:pPr marL="0" indent="0">
              <a:spcBef>
                <a:spcPts val="600"/>
              </a:spcBef>
              <a:buClr>
                <a:srgbClr val="559DBB"/>
              </a:buClr>
              <a:buNone/>
            </a:pPr>
            <a:endParaRPr lang="de-DE" sz="1600">
              <a:solidFill>
                <a:srgbClr val="000000"/>
              </a:solidFill>
            </a:endParaRPr>
          </a:p>
          <a:p>
            <a:pPr marL="0" indent="0">
              <a:spcBef>
                <a:spcPts val="600"/>
              </a:spcBef>
              <a:buClr>
                <a:srgbClr val="F39200"/>
              </a:buClr>
              <a:buNone/>
            </a:pPr>
            <a:r>
              <a:rPr lang="de-DE" sz="1600" b="1">
                <a:solidFill>
                  <a:srgbClr val="000000"/>
                </a:solidFill>
              </a:rPr>
              <a:t>Lambertson Septum</a:t>
            </a:r>
          </a:p>
          <a:p>
            <a:pPr>
              <a:spcBef>
                <a:spcPts val="600"/>
              </a:spcBef>
              <a:buClr>
                <a:srgbClr val="559DBB"/>
              </a:buClr>
            </a:pPr>
            <a:r>
              <a:rPr lang="de-DE" sz="1600">
                <a:solidFill>
                  <a:srgbClr val="000000"/>
                </a:solidFill>
              </a:rPr>
              <a:t>Horizontal deflection (left)</a:t>
            </a:r>
          </a:p>
        </p:txBody>
      </p:sp>
      <p:cxnSp>
        <p:nvCxnSpPr>
          <p:cNvPr id="276" name="Straight Arrow Connector 275"/>
          <p:cNvCxnSpPr/>
          <p:nvPr/>
        </p:nvCxnSpPr>
        <p:spPr>
          <a:xfrm flipH="1" flipV="1">
            <a:off x="5661660" y="3383280"/>
            <a:ext cx="3020378" cy="1587584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/>
          <p:nvPr/>
        </p:nvCxnSpPr>
        <p:spPr>
          <a:xfrm flipH="1" flipV="1">
            <a:off x="8260080" y="3703320"/>
            <a:ext cx="898208" cy="1267544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082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Fresh Bunch Mode: Implementation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8" y="2902616"/>
            <a:ext cx="10944224" cy="2726913"/>
          </a:xfrm>
        </p:spPr>
      </p:pic>
      <p:sp>
        <p:nvSpPr>
          <p:cNvPr id="7" name="TextBox 6"/>
          <p:cNvSpPr txBox="1"/>
          <p:nvPr/>
        </p:nvSpPr>
        <p:spPr>
          <a:xfrm>
            <a:off x="525779" y="1325881"/>
            <a:ext cx="9035415" cy="12573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600"/>
              <a:t>Lasing in SA1 induces energy spread =&gt; less or no lasing in SA3</a:t>
            </a:r>
          </a:p>
          <a:p>
            <a:pPr>
              <a:lnSpc>
                <a:spcPct val="112000"/>
              </a:lnSpc>
            </a:pPr>
            <a:r>
              <a:rPr lang="en-US" sz="1600"/>
              <a:t>Lasing can be suppressed</a:t>
            </a:r>
          </a:p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600"/>
              <a:t> on individual bunches</a:t>
            </a:r>
          </a:p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600"/>
              <a:t> by exciting a trajectory oscillation with a fast kicker </a:t>
            </a:r>
            <a:r>
              <a:rPr lang="en-US" sz="1600" i="1"/>
              <a:t>(soft kick)</a:t>
            </a:r>
            <a:r>
              <a:rPr lang="en-US" sz="1600"/>
              <a:t>.</a:t>
            </a:r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498239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Fresh Bunch Mode: Implementation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9" y="2902616"/>
            <a:ext cx="10944221" cy="2726913"/>
          </a:xfrm>
        </p:spPr>
      </p:pic>
      <p:sp>
        <p:nvSpPr>
          <p:cNvPr id="7" name="TextBox 6"/>
          <p:cNvSpPr txBox="1"/>
          <p:nvPr/>
        </p:nvSpPr>
        <p:spPr>
          <a:xfrm>
            <a:off x="525779" y="1325881"/>
            <a:ext cx="9035415" cy="12573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600"/>
              <a:t>Lasing in SA1 induces energy spread =&gt; less or no lasing in SA3</a:t>
            </a:r>
          </a:p>
          <a:p>
            <a:pPr>
              <a:lnSpc>
                <a:spcPct val="112000"/>
              </a:lnSpc>
            </a:pPr>
            <a:r>
              <a:rPr lang="en-US" sz="1600"/>
              <a:t>Lasing can be suppressed</a:t>
            </a:r>
          </a:p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600"/>
              <a:t> on individual bunches</a:t>
            </a:r>
          </a:p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600"/>
              <a:t> by exciting a trajectory oscillation with a fast kicker.</a:t>
            </a:r>
            <a:endParaRPr lang="en-US" sz="1600" dirty="0" err="1"/>
          </a:p>
        </p:txBody>
      </p:sp>
    </p:spTree>
    <p:extLst>
      <p:ext uri="{BB962C8B-B14F-4D97-AF65-F5344CB8AC3E}">
        <p14:creationId xmlns:p14="http://schemas.microsoft.com/office/powerpoint/2010/main" val="994593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Fresh Bunch Mode: Implementation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9" y="2902616"/>
            <a:ext cx="10944221" cy="2726912"/>
          </a:xfrm>
        </p:spPr>
      </p:pic>
      <p:sp>
        <p:nvSpPr>
          <p:cNvPr id="7" name="TextBox 6"/>
          <p:cNvSpPr txBox="1"/>
          <p:nvPr/>
        </p:nvSpPr>
        <p:spPr>
          <a:xfrm>
            <a:off x="525779" y="1325881"/>
            <a:ext cx="9035415" cy="12573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600"/>
              <a:t>Lasing in SA1 induces energy spread =&gt; less or no lasing in SA3</a:t>
            </a:r>
          </a:p>
          <a:p>
            <a:pPr>
              <a:lnSpc>
                <a:spcPct val="112000"/>
              </a:lnSpc>
            </a:pPr>
            <a:r>
              <a:rPr lang="en-US" sz="1600"/>
              <a:t>Lasing can be suppressed</a:t>
            </a:r>
          </a:p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600"/>
              <a:t> on individual bunches</a:t>
            </a:r>
          </a:p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600"/>
              <a:t> by exciting a trajectory oscillation with a fast kicker.</a:t>
            </a:r>
            <a:endParaRPr lang="en-US" sz="1600" dirty="0" err="1"/>
          </a:p>
        </p:txBody>
      </p:sp>
      <p:sp>
        <p:nvSpPr>
          <p:cNvPr id="5" name="Rounded Rectangular Callout 4"/>
          <p:cNvSpPr/>
          <p:nvPr/>
        </p:nvSpPr>
        <p:spPr>
          <a:xfrm>
            <a:off x="1285875" y="4383405"/>
            <a:ext cx="1480183" cy="392431"/>
          </a:xfrm>
          <a:prstGeom prst="wedgeRoundRectCallout">
            <a:avLst>
              <a:gd name="adj1" fmla="val 41143"/>
              <a:gd name="adj2" fmla="val -129637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txBody>
          <a:bodyPr rtlCol="0" anchor="ctr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/>
              <a:t>Horizontal kick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043486" y="4775836"/>
            <a:ext cx="2328864" cy="339090"/>
          </a:xfrm>
          <a:prstGeom prst="wedgeRoundRectCallout">
            <a:avLst>
              <a:gd name="adj1" fmla="val 35769"/>
              <a:gd name="adj2" fmla="val -239242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txBody>
          <a:bodyPr rtlCol="0" anchor="ctr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/>
              <a:t>Static horizontal correction</a:t>
            </a:r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2797834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Fresh Bunch Mode: Implementation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91" y="2902616"/>
            <a:ext cx="10944217" cy="2726912"/>
          </a:xfrm>
        </p:spPr>
      </p:pic>
      <p:sp>
        <p:nvSpPr>
          <p:cNvPr id="7" name="TextBox 6"/>
          <p:cNvSpPr txBox="1"/>
          <p:nvPr/>
        </p:nvSpPr>
        <p:spPr>
          <a:xfrm>
            <a:off x="525779" y="1325881"/>
            <a:ext cx="9035415" cy="12573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600"/>
              <a:t>Lasing in SA1 induces energy spread =&gt; less or no lasing in SA3</a:t>
            </a:r>
          </a:p>
          <a:p>
            <a:pPr>
              <a:lnSpc>
                <a:spcPct val="112000"/>
              </a:lnSpc>
            </a:pPr>
            <a:r>
              <a:rPr lang="en-US" sz="1600"/>
              <a:t>Lasing can be suppressed</a:t>
            </a:r>
          </a:p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600"/>
              <a:t> on individual bunches</a:t>
            </a:r>
          </a:p>
          <a:p>
            <a:pPr marL="269875" indent="-269875">
              <a:lnSpc>
                <a:spcPct val="112000"/>
              </a:lnSpc>
              <a:buBlip>
                <a:blip r:embed="rId3"/>
              </a:buBlip>
            </a:pPr>
            <a:r>
              <a:rPr lang="en-US" sz="1600"/>
              <a:t> by exciting a trajectory oscillation with a fast kicker.</a:t>
            </a:r>
            <a:endParaRPr lang="en-US" sz="1600" dirty="0" err="1"/>
          </a:p>
        </p:txBody>
      </p:sp>
      <p:sp>
        <p:nvSpPr>
          <p:cNvPr id="9" name="Rounded Rectangular Callout 8"/>
          <p:cNvSpPr/>
          <p:nvPr/>
        </p:nvSpPr>
        <p:spPr>
          <a:xfrm>
            <a:off x="5043486" y="4775836"/>
            <a:ext cx="2328864" cy="339090"/>
          </a:xfrm>
          <a:prstGeom prst="wedgeRoundRectCallout">
            <a:avLst>
              <a:gd name="adj1" fmla="val 35769"/>
              <a:gd name="adj2" fmla="val -239242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txBody>
          <a:bodyPr rtlCol="0" anchor="ctr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/>
              <a:t>Static horizontal correction</a:t>
            </a:r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2766853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Fresh Bunch Mode: Additional Kick in T4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91" y="2902616"/>
            <a:ext cx="10944217" cy="2726912"/>
          </a:xfrm>
        </p:spPr>
      </p:pic>
      <p:sp>
        <p:nvSpPr>
          <p:cNvPr id="7" name="TextBox 6"/>
          <p:cNvSpPr txBox="1"/>
          <p:nvPr/>
        </p:nvSpPr>
        <p:spPr>
          <a:xfrm>
            <a:off x="525779" y="1325881"/>
            <a:ext cx="9035415" cy="12573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600"/>
              <a:t>There is a new “TLD-type” kicker in the T4 section, in front of SA3.</a:t>
            </a:r>
          </a:p>
          <a:p>
            <a:pPr>
              <a:lnSpc>
                <a:spcPct val="112000"/>
              </a:lnSpc>
            </a:pPr>
            <a:r>
              <a:rPr lang="en-US" sz="1600"/>
              <a:t>It is fired for SA1 bunches to increase the oscillation amplitude in SA3.</a:t>
            </a:r>
            <a:endParaRPr lang="en-US" sz="1600" dirty="0" err="1"/>
          </a:p>
        </p:txBody>
      </p:sp>
      <p:sp>
        <p:nvSpPr>
          <p:cNvPr id="9" name="Rounded Rectangular Callout 8"/>
          <p:cNvSpPr/>
          <p:nvPr/>
        </p:nvSpPr>
        <p:spPr>
          <a:xfrm>
            <a:off x="5043486" y="4775836"/>
            <a:ext cx="2328864" cy="339090"/>
          </a:xfrm>
          <a:prstGeom prst="wedgeRoundRectCallout">
            <a:avLst>
              <a:gd name="adj1" fmla="val 35769"/>
              <a:gd name="adj2" fmla="val -239242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txBody>
          <a:bodyPr rtlCol="0" anchor="ctr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/>
              <a:t>Static horizontal correction</a:t>
            </a:r>
            <a:endParaRPr lang="en-US" sz="1400" dirty="0" err="1"/>
          </a:p>
        </p:txBody>
      </p:sp>
      <p:sp>
        <p:nvSpPr>
          <p:cNvPr id="2" name="Rectangle 1"/>
          <p:cNvSpPr/>
          <p:nvPr/>
        </p:nvSpPr>
        <p:spPr>
          <a:xfrm rot="1349866">
            <a:off x="7202819" y="4026191"/>
            <a:ext cx="243835" cy="243835"/>
          </a:xfrm>
          <a:prstGeom prst="rect">
            <a:avLst/>
          </a:prstGeom>
          <a:solidFill>
            <a:srgbClr val="00B050">
              <a:alpha val="74902"/>
            </a:srgbClr>
          </a:solidFill>
          <a:ln w="19050">
            <a:solidFill>
              <a:schemeClr val="tx1"/>
            </a:solidFill>
          </a:ln>
        </p:spPr>
        <p:txBody>
          <a:bodyPr rtlCol="0" anchor="ctr">
            <a:noAutofit/>
          </a:bodyPr>
          <a:lstStyle/>
          <a:p>
            <a:pPr algn="ctr">
              <a:lnSpc>
                <a:spcPct val="113000"/>
              </a:lnSpc>
            </a:pPr>
            <a:endParaRPr lang="en-US" sz="1400" dirty="0" err="1"/>
          </a:p>
        </p:txBody>
      </p:sp>
      <p:sp>
        <p:nvSpPr>
          <p:cNvPr id="8" name="Rounded Rectangular Callout 7"/>
          <p:cNvSpPr/>
          <p:nvPr/>
        </p:nvSpPr>
        <p:spPr>
          <a:xfrm>
            <a:off x="7042161" y="3134997"/>
            <a:ext cx="1704964" cy="339090"/>
          </a:xfrm>
          <a:prstGeom prst="wedgeRoundRectCallout">
            <a:avLst>
              <a:gd name="adj1" fmla="val -30080"/>
              <a:gd name="adj2" fmla="val 209259"/>
              <a:gd name="adj3" fmla="val 16667"/>
            </a:avLst>
          </a:prstGeom>
          <a:solidFill>
            <a:schemeClr val="bg2">
              <a:lumMod val="40000"/>
              <a:lumOff val="60000"/>
            </a:schemeClr>
          </a:solidFill>
        </p:spPr>
        <p:txBody>
          <a:bodyPr rtlCol="0" anchor="ctr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/>
              <a:t>Horizontal T4 kick</a:t>
            </a:r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551664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/>
          <p:cNvSpPr txBox="1">
            <a:spLocks/>
          </p:cNvSpPr>
          <p:nvPr/>
        </p:nvSpPr>
        <p:spPr>
          <a:xfrm>
            <a:off x="541339" y="712232"/>
            <a:ext cx="11026774" cy="3875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Beam Distributon: Get Your Kicks (All Four of Them)</a:t>
            </a:r>
            <a:endParaRPr lang="en-US"/>
          </a:p>
        </p:txBody>
      </p:sp>
      <p:sp>
        <p:nvSpPr>
          <p:cNvPr id="6" name="Content Placeholder 21"/>
          <p:cNvSpPr txBox="1">
            <a:spLocks/>
          </p:cNvSpPr>
          <p:nvPr/>
        </p:nvSpPr>
        <p:spPr>
          <a:xfrm>
            <a:off x="541338" y="1447800"/>
            <a:ext cx="6913561" cy="4229100"/>
          </a:xfrm>
          <a:prstGeom prst="rect">
            <a:avLst/>
          </a:prstGeom>
        </p:spPr>
        <p:txBody>
          <a:bodyPr/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F39200"/>
              </a:buClr>
              <a:buNone/>
            </a:pPr>
            <a:r>
              <a:rPr lang="en-US" sz="1600" dirty="0">
                <a:solidFill>
                  <a:srgbClr val="000000"/>
                </a:solidFill>
              </a:rPr>
              <a:t>Four types of kicks can be triggered by the timing system:</a:t>
            </a:r>
          </a:p>
          <a:p>
            <a:pPr>
              <a:spcBef>
                <a:spcPts val="600"/>
              </a:spcBef>
              <a:buClr>
                <a:srgbClr val="559DBB"/>
              </a:buClr>
            </a:pPr>
            <a:r>
              <a:rPr lang="en-US" sz="1600" dirty="0">
                <a:solidFill>
                  <a:srgbClr val="000000"/>
                </a:solidFill>
              </a:rPr>
              <a:t>Kick to TLD (fast)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b="1" i="1" dirty="0">
                <a:solidFill>
                  <a:schemeClr val="accent2"/>
                </a:solidFill>
              </a:rPr>
              <a:t>Destination: TLD</a:t>
            </a:r>
          </a:p>
          <a:p>
            <a:pPr>
              <a:spcBef>
                <a:spcPts val="600"/>
              </a:spcBef>
              <a:buClr>
                <a:srgbClr val="559DBB"/>
              </a:buClr>
            </a:pPr>
            <a:endParaRPr lang="en-US" sz="16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Clr>
                <a:srgbClr val="559DBB"/>
              </a:buClr>
            </a:pPr>
            <a:r>
              <a:rPr lang="en-US" sz="1600" dirty="0">
                <a:solidFill>
                  <a:srgbClr val="000000"/>
                </a:solidFill>
              </a:rPr>
              <a:t>Kick to south branch/SASE2 (slow)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b="1" i="1" dirty="0">
                <a:solidFill>
                  <a:schemeClr val="accent2"/>
                </a:solidFill>
              </a:rPr>
              <a:t>Destination: T5D    or    Bit: “SA2”</a:t>
            </a:r>
            <a:endParaRPr lang="en-US" sz="16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Clr>
                <a:srgbClr val="559DBB"/>
              </a:buClr>
            </a:pPr>
            <a:endParaRPr lang="en-US" sz="16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Clr>
                <a:srgbClr val="559DBB"/>
              </a:buClr>
            </a:pPr>
            <a:r>
              <a:rPr lang="en-US" sz="1600" dirty="0">
                <a:solidFill>
                  <a:srgbClr val="000000"/>
                </a:solidFill>
              </a:rPr>
              <a:t>Soft kick (fast, one of the TLD kickers) 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b="1" i="1" dirty="0">
                <a:solidFill>
                  <a:schemeClr val="accent2"/>
                </a:solidFill>
              </a:rPr>
              <a:t>Bit: “SK” (Soft Kick)</a:t>
            </a:r>
            <a:endParaRPr lang="en-US" sz="16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Clr>
                <a:srgbClr val="559DBB"/>
              </a:buClr>
            </a:pPr>
            <a:endParaRPr lang="en-US" sz="1600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Clr>
                <a:srgbClr val="559DBB"/>
              </a:buClr>
            </a:pPr>
            <a:r>
              <a:rPr lang="en-US" sz="1600" dirty="0">
                <a:solidFill>
                  <a:srgbClr val="000000"/>
                </a:solidFill>
              </a:rPr>
              <a:t>T4 kick in front of SASE3 (fast)</a:t>
            </a:r>
            <a:br>
              <a:rPr lang="en-US" sz="1600" dirty="0">
                <a:solidFill>
                  <a:srgbClr val="000000"/>
                </a:solidFill>
              </a:rPr>
            </a:br>
            <a:r>
              <a:rPr lang="en-US" sz="1600" b="1" i="1" dirty="0">
                <a:solidFill>
                  <a:schemeClr val="accent2"/>
                </a:solidFill>
              </a:rPr>
              <a:t>Bit: “T4”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6" y="1305865"/>
            <a:ext cx="5899149" cy="4671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362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0" y="1665501"/>
            <a:ext cx="6907212" cy="4011800"/>
          </a:xfrm>
          <a:prstGeom prst="rect">
            <a:avLst/>
          </a:prstGeom>
          <a:noFill/>
        </p:spPr>
      </p:pic>
      <p:sp>
        <p:nvSpPr>
          <p:cNvPr id="3" name="Content Placeholder 21"/>
          <p:cNvSpPr txBox="1">
            <a:spLocks/>
          </p:cNvSpPr>
          <p:nvPr/>
        </p:nvSpPr>
        <p:spPr>
          <a:xfrm>
            <a:off x="407989" y="1447800"/>
            <a:ext cx="3973512" cy="4968876"/>
          </a:xfrm>
          <a:prstGeom prst="rect">
            <a:avLst/>
          </a:prstGeom>
        </p:spPr>
        <p:txBody>
          <a:bodyPr/>
          <a:lstStyle>
            <a:lvl1pPr marL="357188" indent="-357188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bg2"/>
              </a:buClr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3571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6828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►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173038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180975" algn="l" defTabSz="914400" rtl="0" eaLnBrk="1" latinLnBrk="0" hangingPunct="1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de-DE" sz="1600" dirty="0"/>
              <a:t>The </a:t>
            </a:r>
            <a:r>
              <a:rPr lang="de-DE" sz="1600" dirty="0" err="1"/>
              <a:t>timing</a:t>
            </a:r>
            <a:r>
              <a:rPr lang="de-DE" sz="1600" dirty="0"/>
              <a:t> </a:t>
            </a:r>
            <a:r>
              <a:rPr lang="de-DE" sz="1600" dirty="0" err="1"/>
              <a:t>pattern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an </a:t>
            </a:r>
            <a:r>
              <a:rPr lang="de-DE" sz="1600" dirty="0" err="1"/>
              <a:t>information</a:t>
            </a:r>
            <a:r>
              <a:rPr lang="de-DE" sz="1600" dirty="0"/>
              <a:t> block </a:t>
            </a:r>
            <a:r>
              <a:rPr lang="de-DE" sz="1600" dirty="0" err="1"/>
              <a:t>that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distributed</a:t>
            </a:r>
            <a:r>
              <a:rPr lang="de-DE" sz="1600" dirty="0"/>
              <a:t> </a:t>
            </a:r>
            <a:r>
              <a:rPr lang="de-DE" sz="1600" dirty="0" err="1"/>
              <a:t>by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timing</a:t>
            </a:r>
            <a:r>
              <a:rPr lang="de-DE" sz="1600" dirty="0"/>
              <a:t> </a:t>
            </a:r>
            <a:r>
              <a:rPr lang="de-DE" sz="1600" dirty="0" err="1"/>
              <a:t>system</a:t>
            </a:r>
            <a:r>
              <a:rPr lang="de-DE" sz="1600" dirty="0"/>
              <a:t> </a:t>
            </a:r>
            <a:r>
              <a:rPr lang="de-DE" sz="1600" dirty="0" err="1"/>
              <a:t>before</a:t>
            </a:r>
            <a:r>
              <a:rPr lang="de-DE" sz="1600" dirty="0"/>
              <a:t> </a:t>
            </a:r>
            <a:r>
              <a:rPr lang="de-DE" sz="1600" dirty="0" err="1"/>
              <a:t>each</a:t>
            </a:r>
            <a:r>
              <a:rPr lang="de-DE" sz="1600" dirty="0"/>
              <a:t> </a:t>
            </a:r>
            <a:r>
              <a:rPr lang="de-DE" sz="1600" dirty="0" err="1"/>
              <a:t>macropulse</a:t>
            </a:r>
            <a:r>
              <a:rPr lang="de-DE" sz="1600" dirty="0"/>
              <a:t>.</a:t>
            </a:r>
          </a:p>
          <a:p>
            <a:pPr>
              <a:spcBef>
                <a:spcPts val="600"/>
              </a:spcBef>
            </a:pPr>
            <a:r>
              <a:rPr lang="de-DE" sz="1600" dirty="0" err="1"/>
              <a:t>Based</a:t>
            </a:r>
            <a:r>
              <a:rPr lang="de-DE" sz="1600" dirty="0"/>
              <a:t> on </a:t>
            </a:r>
            <a:r>
              <a:rPr lang="de-DE" sz="1600" dirty="0" err="1"/>
              <a:t>it</a:t>
            </a:r>
            <a:r>
              <a:rPr lang="de-DE" sz="1600" dirty="0"/>
              <a:t>, </a:t>
            </a:r>
            <a:r>
              <a:rPr lang="de-DE" sz="1600" dirty="0" err="1"/>
              <a:t>timing</a:t>
            </a:r>
            <a:r>
              <a:rPr lang="de-DE" sz="1600" dirty="0"/>
              <a:t> </a:t>
            </a:r>
            <a:r>
              <a:rPr lang="de-DE" sz="1600" dirty="0" err="1"/>
              <a:t>boards</a:t>
            </a:r>
            <a:r>
              <a:rPr lang="de-DE" sz="1600" dirty="0"/>
              <a:t> </a:t>
            </a:r>
            <a:r>
              <a:rPr lang="de-DE" sz="1600" dirty="0" err="1"/>
              <a:t>generate</a:t>
            </a:r>
            <a:r>
              <a:rPr lang="de-DE" sz="1600" dirty="0"/>
              <a:t> </a:t>
            </a:r>
            <a:r>
              <a:rPr lang="de-DE" sz="1600" dirty="0" err="1"/>
              <a:t>triggers</a:t>
            </a:r>
            <a:r>
              <a:rPr lang="de-DE" sz="1600" dirty="0"/>
              <a:t>.</a:t>
            </a:r>
          </a:p>
          <a:p>
            <a:pPr>
              <a:spcBef>
                <a:spcPts val="600"/>
              </a:spcBef>
            </a:pPr>
            <a:r>
              <a:rPr lang="de-DE" sz="1600" dirty="0" err="1"/>
              <a:t>Based</a:t>
            </a:r>
            <a:r>
              <a:rPr lang="de-DE" sz="1600" dirty="0"/>
              <a:t> on </a:t>
            </a:r>
            <a:r>
              <a:rPr lang="de-DE" sz="1600" dirty="0" err="1"/>
              <a:t>it</a:t>
            </a:r>
            <a:r>
              <a:rPr lang="de-DE" sz="1600" dirty="0"/>
              <a:t>, </a:t>
            </a:r>
            <a:r>
              <a:rPr lang="de-DE" sz="1600" dirty="0" err="1"/>
              <a:t>hard</a:t>
            </a:r>
            <a:r>
              <a:rPr lang="de-DE" sz="1600" dirty="0"/>
              <a:t>- and </a:t>
            </a:r>
            <a:r>
              <a:rPr lang="de-DE" sz="1600" dirty="0" err="1"/>
              <a:t>software</a:t>
            </a:r>
            <a:r>
              <a:rPr lang="de-DE" sz="1600" dirty="0"/>
              <a:t> </a:t>
            </a:r>
            <a:r>
              <a:rPr lang="de-DE" sz="1600" dirty="0" err="1"/>
              <a:t>can</a:t>
            </a:r>
            <a:r>
              <a:rPr lang="de-DE" sz="1600" dirty="0"/>
              <a:t> </a:t>
            </a:r>
            <a:r>
              <a:rPr lang="de-DE" sz="1600" dirty="0" err="1"/>
              <a:t>classify</a:t>
            </a:r>
            <a:r>
              <a:rPr lang="de-DE" sz="1600" dirty="0"/>
              <a:t> </a:t>
            </a:r>
            <a:r>
              <a:rPr lang="de-DE" sz="1600" dirty="0" err="1"/>
              <a:t>bunches</a:t>
            </a:r>
            <a:r>
              <a:rPr lang="de-DE" sz="1600" dirty="0"/>
              <a:t>/</a:t>
            </a:r>
            <a:r>
              <a:rPr lang="de-DE" sz="1600" dirty="0" err="1"/>
              <a:t>pulses</a:t>
            </a:r>
            <a:r>
              <a:rPr lang="de-DE" sz="1600" dirty="0"/>
              <a:t>.</a:t>
            </a:r>
          </a:p>
          <a:p>
            <a:pPr>
              <a:spcBef>
                <a:spcPts val="600"/>
              </a:spcBef>
            </a:pPr>
            <a:endParaRPr lang="en-US" sz="1600" dirty="0"/>
          </a:p>
          <a:p>
            <a:pPr>
              <a:spcBef>
                <a:spcPts val="600"/>
              </a:spcBef>
            </a:pPr>
            <a:r>
              <a:rPr lang="en-US" sz="1600" dirty="0"/>
              <a:t>Table with 7200 entries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9 MHz raster (111 ns step)</a:t>
            </a:r>
          </a:p>
          <a:p>
            <a:pPr>
              <a:spcBef>
                <a:spcPts val="600"/>
              </a:spcBef>
            </a:pPr>
            <a:r>
              <a:rPr lang="de-DE" sz="1600" dirty="0"/>
              <a:t>Covers a time span </a:t>
            </a:r>
            <a:r>
              <a:rPr lang="de-DE" sz="1600" dirty="0" err="1"/>
              <a:t>of</a:t>
            </a:r>
            <a:r>
              <a:rPr lang="de-DE" sz="1600" dirty="0"/>
              <a:t> 800 µs</a:t>
            </a:r>
            <a:br>
              <a:rPr lang="de-DE" sz="1600" dirty="0"/>
            </a:br>
            <a:r>
              <a:rPr lang="de-DE" sz="1600" dirty="0"/>
              <a:t>(RF flat-top </a:t>
            </a:r>
            <a:r>
              <a:rPr lang="de-DE" sz="1600" dirty="0" err="1"/>
              <a:t>of</a:t>
            </a:r>
            <a:r>
              <a:rPr lang="de-DE" sz="1600" dirty="0"/>
              <a:t> FLASH)</a:t>
            </a:r>
          </a:p>
          <a:p>
            <a:pPr>
              <a:spcBef>
                <a:spcPts val="600"/>
              </a:spcBef>
            </a:pPr>
            <a:r>
              <a:rPr lang="de-DE" sz="1600" dirty="0" err="1"/>
              <a:t>Each</a:t>
            </a:r>
            <a:r>
              <a:rPr lang="de-DE" sz="1600" dirty="0"/>
              <a:t> </a:t>
            </a:r>
            <a:r>
              <a:rPr lang="de-DE" sz="1600" dirty="0" err="1"/>
              <a:t>entry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described</a:t>
            </a:r>
            <a:r>
              <a:rPr lang="de-DE" sz="1600" dirty="0"/>
              <a:t> </a:t>
            </a:r>
            <a:r>
              <a:rPr lang="de-DE" sz="1600" dirty="0" err="1"/>
              <a:t>by</a:t>
            </a:r>
            <a:r>
              <a:rPr lang="de-DE" sz="1600" dirty="0"/>
              <a:t> a 32-bit </a:t>
            </a:r>
            <a:r>
              <a:rPr lang="de-DE" sz="1600" dirty="0" err="1"/>
              <a:t>number</a:t>
            </a:r>
            <a:r>
              <a:rPr lang="de-DE" sz="1600" dirty="0"/>
              <a:t> (integer/</a:t>
            </a:r>
            <a:r>
              <a:rPr lang="de-DE" sz="1600" dirty="0" err="1"/>
              <a:t>word</a:t>
            </a:r>
            <a:r>
              <a:rPr lang="de-DE" sz="1600" dirty="0"/>
              <a:t>).</a:t>
            </a:r>
            <a:endParaRPr lang="en-US" sz="1600" dirty="0"/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611189" y="712232"/>
            <a:ext cx="10956924" cy="3875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The Timing Pattern in Detail</a:t>
            </a: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" t="60315" r="60410" b="32457"/>
          <a:stretch/>
        </p:blipFill>
        <p:spPr bwMode="auto">
          <a:xfrm>
            <a:off x="5408366" y="838200"/>
            <a:ext cx="5966116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0717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template-european-xfel-DESY-new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69875" indent="-269875">
          <a:lnSpc>
            <a:spcPct val="112000"/>
          </a:lnSpc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XFEL_PowerPoint_16x9.potx" id="{5D9E4C7F-CF90-47AA-9B5A-D1B8A1F64B49}" vid="{107EC11D-EED3-47DC-89A2-C8C245B9F565}"/>
    </a:ext>
  </a:extLst>
</a:theme>
</file>

<file path=ppt/theme/theme2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template-european-xfel-DESY-new</Template>
  <TotalTime>0</TotalTime>
  <Words>603</Words>
  <Application>Microsoft Office PowerPoint</Application>
  <PresentationFormat>Widescreen</PresentationFormat>
  <Paragraphs>90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template-european-xfel-DESY-new</vt:lpstr>
      <vt:lpstr>Bunch Patterns and Beam Distribution</vt:lpstr>
      <vt:lpstr>Beam Distribution Scheme</vt:lpstr>
      <vt:lpstr>Fresh Bunch Mode: Implementation</vt:lpstr>
      <vt:lpstr>Fresh Bunch Mode: Implementation</vt:lpstr>
      <vt:lpstr>Fresh Bunch Mode: Implementation</vt:lpstr>
      <vt:lpstr>Fresh Bunch Mode: Implementation</vt:lpstr>
      <vt:lpstr>Fresh Bunch Mode: Additional Kick in T4</vt:lpstr>
      <vt:lpstr>PowerPoint Presentation</vt:lpstr>
      <vt:lpstr>PowerPoint Presentation</vt:lpstr>
      <vt:lpstr>Live from the Virtual XFEL</vt:lpstr>
      <vt:lpstr>Subtrains – Reflecting the Pattern in the Control System</vt:lpstr>
    </vt:vector>
  </TitlesOfParts>
  <Company>DESY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Multi-Beamline Operation</dc:title>
  <dc:creator>Lars Fröhlich</dc:creator>
  <cp:lastModifiedBy>Froehlich, Lars</cp:lastModifiedBy>
  <cp:revision>105</cp:revision>
  <dcterms:created xsi:type="dcterms:W3CDTF">2018-04-23T07:35:58Z</dcterms:created>
  <dcterms:modified xsi:type="dcterms:W3CDTF">2021-04-26T15:10:41Z</dcterms:modified>
</cp:coreProperties>
</file>