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36"/>
  </p:notesMasterIdLst>
  <p:sldIdLst>
    <p:sldId id="256" r:id="rId2"/>
    <p:sldId id="361" r:id="rId3"/>
    <p:sldId id="334" r:id="rId4"/>
    <p:sldId id="335" r:id="rId5"/>
    <p:sldId id="352" r:id="rId6"/>
    <p:sldId id="281" r:id="rId7"/>
    <p:sldId id="311" r:id="rId8"/>
    <p:sldId id="312" r:id="rId9"/>
    <p:sldId id="279" r:id="rId10"/>
    <p:sldId id="280" r:id="rId11"/>
    <p:sldId id="314" r:id="rId12"/>
    <p:sldId id="318" r:id="rId13"/>
    <p:sldId id="263" r:id="rId14"/>
    <p:sldId id="265" r:id="rId15"/>
    <p:sldId id="313" r:id="rId16"/>
    <p:sldId id="315" r:id="rId17"/>
    <p:sldId id="316" r:id="rId18"/>
    <p:sldId id="317" r:id="rId19"/>
    <p:sldId id="268" r:id="rId20"/>
    <p:sldId id="269" r:id="rId21"/>
    <p:sldId id="270" r:id="rId22"/>
    <p:sldId id="355" r:id="rId23"/>
    <p:sldId id="354" r:id="rId24"/>
    <p:sldId id="358" r:id="rId25"/>
    <p:sldId id="353" r:id="rId26"/>
    <p:sldId id="351" r:id="rId27"/>
    <p:sldId id="337" r:id="rId28"/>
    <p:sldId id="264" r:id="rId29"/>
    <p:sldId id="266" r:id="rId30"/>
    <p:sldId id="267" r:id="rId31"/>
    <p:sldId id="356" r:id="rId32"/>
    <p:sldId id="359" r:id="rId33"/>
    <p:sldId id="357" r:id="rId34"/>
    <p:sldId id="360" r:id="rId3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46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orient="horz" pos="1026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695" userDrawn="1">
          <p15:clr>
            <a:srgbClr val="A4A3A4"/>
          </p15:clr>
        </p15:guide>
        <p15:guide id="7" pos="69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703"/>
    <a:srgbClr val="132577"/>
    <a:srgbClr val="F4F4F4"/>
    <a:srgbClr val="D1D2D4"/>
    <a:srgbClr val="B7B9BA"/>
    <a:srgbClr val="AF007C"/>
    <a:srgbClr val="0098D4"/>
    <a:srgbClr val="51A026"/>
    <a:srgbClr val="FFDD00"/>
    <a:srgbClr val="F4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9" autoAdjust="0"/>
    <p:restoredTop sz="94660"/>
  </p:normalViewPr>
  <p:slideViewPr>
    <p:cSldViewPr showGuides="1">
      <p:cViewPr varScale="1">
        <p:scale>
          <a:sx n="107" d="100"/>
          <a:sy n="107" d="100"/>
        </p:scale>
        <p:origin x="168" y="376"/>
      </p:cViewPr>
      <p:guideLst>
        <p:guide orient="horz" pos="2160"/>
        <p:guide orient="horz" pos="346"/>
        <p:guide orient="horz" pos="3974"/>
        <p:guide orient="horz" pos="1026"/>
        <p:guide pos="3840"/>
        <p:guide pos="695"/>
        <p:guide pos="69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0E798-53FF-4C51-A981-953463752515}" type="datetimeFigureOut">
              <a:rPr lang="fr-FR" smtClean="0"/>
              <a:pPr/>
              <a:t>04/05/2021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214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611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4745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4" descr="logo_couv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5440" y="1484784"/>
            <a:ext cx="9061347" cy="360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969600" y="126000"/>
            <a:ext cx="10982400" cy="49680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4468800" y="1098000"/>
            <a:ext cx="7483200" cy="4563248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5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75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969600" y="1098000"/>
            <a:ext cx="3432000" cy="4563248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Girder Mini-Workshop | DESY - PETRA IV | MAY 2021 | S.M.Liuzzo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970251" y="764704"/>
            <a:ext cx="10982400" cy="5400000"/>
          </a:xfrm>
        </p:spPr>
        <p:txBody>
          <a:bodyPr/>
          <a:lstStyle>
            <a:lvl1pPr>
              <a:defRPr baseline="0"/>
            </a:lvl1pPr>
            <a:lvl2pPr>
              <a:defRPr>
                <a:solidFill>
                  <a:schemeClr val="tx1"/>
                </a:solidFill>
              </a:defRPr>
            </a:lvl2pPr>
            <a:lvl4pPr>
              <a:spcBef>
                <a:spcPts val="0"/>
              </a:spcBef>
              <a:spcAft>
                <a:spcPts val="300"/>
              </a:spcAft>
              <a:buSzPct val="80000"/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Girder Mini-Workshop | DESY - PETRA IV | MAY 2021 | S.M.Liuzzo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Girder Mini-Workshop | DESY - PETRA IV | MAY 2021 | S.M.Liuzzo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959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ESRF COLOUR PALETTE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Girder Mini-Workshop | DESY - PETRA IV | MAY 2021 | S.M.Liuzzo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2334965" y="1016733"/>
            <a:ext cx="7073403" cy="4780955"/>
            <a:chOff x="977503" y="761588"/>
            <a:chExt cx="6421177" cy="4780955"/>
          </a:xfrm>
        </p:grpSpPr>
        <p:sp>
          <p:nvSpPr>
            <p:cNvPr id="6" name="Oval 5"/>
            <p:cNvSpPr/>
            <p:nvPr/>
          </p:nvSpPr>
          <p:spPr>
            <a:xfrm>
              <a:off x="2803893" y="1812730"/>
              <a:ext cx="2628292" cy="26282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" name="Oval 6"/>
            <p:cNvSpPr/>
            <p:nvPr/>
          </p:nvSpPr>
          <p:spPr>
            <a:xfrm>
              <a:off x="4175956" y="1016392"/>
              <a:ext cx="576404" cy="576404"/>
            </a:xfrm>
            <a:prstGeom prst="ellipse">
              <a:avLst/>
            </a:prstGeom>
            <a:solidFill>
              <a:srgbClr val="ED77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8" name="Oval 7"/>
            <p:cNvSpPr/>
            <p:nvPr/>
          </p:nvSpPr>
          <p:spPr>
            <a:xfrm>
              <a:off x="5003708" y="1393465"/>
              <a:ext cx="576404" cy="576404"/>
            </a:xfrm>
            <a:prstGeom prst="ellipse">
              <a:avLst/>
            </a:prstGeom>
            <a:solidFill>
              <a:srgbClr val="F4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9" name="Oval 8"/>
            <p:cNvSpPr/>
            <p:nvPr/>
          </p:nvSpPr>
          <p:spPr>
            <a:xfrm>
              <a:off x="5507764" y="1980062"/>
              <a:ext cx="576404" cy="576404"/>
            </a:xfrm>
            <a:prstGeom prst="ellipse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0" name="Oval 9"/>
            <p:cNvSpPr/>
            <p:nvPr/>
          </p:nvSpPr>
          <p:spPr>
            <a:xfrm>
              <a:off x="5688124" y="2740535"/>
              <a:ext cx="576404" cy="576404"/>
            </a:xfrm>
            <a:prstGeom prst="ellipse">
              <a:avLst/>
            </a:prstGeom>
            <a:solidFill>
              <a:srgbClr val="51A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1" name="Oval 10"/>
            <p:cNvSpPr/>
            <p:nvPr/>
          </p:nvSpPr>
          <p:spPr>
            <a:xfrm>
              <a:off x="5580282" y="3501008"/>
              <a:ext cx="576404" cy="576404"/>
            </a:xfrm>
            <a:prstGeom prst="ellipse">
              <a:avLst/>
            </a:prstGeom>
            <a:solidFill>
              <a:srgbClr val="0098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2" name="Oval 11"/>
            <p:cNvSpPr/>
            <p:nvPr/>
          </p:nvSpPr>
          <p:spPr>
            <a:xfrm>
              <a:off x="5148064" y="4169035"/>
              <a:ext cx="576404" cy="576404"/>
            </a:xfrm>
            <a:prstGeom prst="ellipse">
              <a:avLst/>
            </a:prstGeom>
            <a:solidFill>
              <a:srgbClr val="AF00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3" name="Oval 12"/>
            <p:cNvSpPr/>
            <p:nvPr/>
          </p:nvSpPr>
          <p:spPr>
            <a:xfrm>
              <a:off x="2367594" y="1709154"/>
              <a:ext cx="576404" cy="576404"/>
            </a:xfrm>
            <a:prstGeom prst="ellipse">
              <a:avLst/>
            </a:prstGeom>
            <a:solidFill>
              <a:srgbClr val="132577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4" name="Oval 13"/>
            <p:cNvSpPr/>
            <p:nvPr/>
          </p:nvSpPr>
          <p:spPr>
            <a:xfrm>
              <a:off x="2079392" y="2433493"/>
              <a:ext cx="576404" cy="576404"/>
            </a:xfrm>
            <a:prstGeom prst="ellipse">
              <a:avLst/>
            </a:prstGeom>
            <a:solidFill>
              <a:srgbClr val="13257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5" name="Oval 14"/>
            <p:cNvSpPr/>
            <p:nvPr/>
          </p:nvSpPr>
          <p:spPr>
            <a:xfrm>
              <a:off x="3491370" y="4689140"/>
              <a:ext cx="576404" cy="576404"/>
            </a:xfrm>
            <a:prstGeom prst="ellipse">
              <a:avLst/>
            </a:prstGeom>
            <a:solidFill>
              <a:srgbClr val="B7B9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6" name="Oval 15"/>
            <p:cNvSpPr/>
            <p:nvPr/>
          </p:nvSpPr>
          <p:spPr>
            <a:xfrm>
              <a:off x="2706262" y="4329100"/>
              <a:ext cx="576404" cy="576404"/>
            </a:xfrm>
            <a:prstGeom prst="ellipse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7" name="Oval 16"/>
            <p:cNvSpPr/>
            <p:nvPr/>
          </p:nvSpPr>
          <p:spPr>
            <a:xfrm>
              <a:off x="2113415" y="3746995"/>
              <a:ext cx="576404" cy="576404"/>
            </a:xfrm>
            <a:prstGeom prst="ellipse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45461" y="3053707"/>
              <a:ext cx="1260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chemeClr val="bg1"/>
                  </a:solidFill>
                </a:rPr>
                <a:t>R019G037B119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39537" y="761588"/>
              <a:ext cx="1260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R237G119B003</a:t>
              </a:r>
              <a:endParaRPr lang="en-GB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73712" y="1162931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R244G163B000</a:t>
              </a:r>
              <a:endParaRPr lang="en-GB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95966" y="1756869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R255G221B000</a:t>
              </a:r>
              <a:endParaRPr lang="en-GB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84168" y="2570541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R081G160B038</a:t>
              </a:r>
              <a:endParaRPr lang="en-GB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84168" y="3409385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R000G152B212</a:t>
              </a:r>
              <a:endParaRPr lang="en-GB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77172" y="4159448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R175G000B124</a:t>
              </a:r>
              <a:endParaRPr lang="en-GB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12568" y="1497250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ESRF </a:t>
              </a:r>
              <a:r>
                <a:rPr lang="fr-FR" sz="1200" dirty="0" err="1"/>
                <a:t>blue</a:t>
              </a:r>
              <a:r>
                <a:rPr lang="fr-FR" sz="1200" dirty="0"/>
                <a:t> 75%</a:t>
              </a:r>
              <a:endParaRPr lang="en-GB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77503" y="2279467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ESRF </a:t>
              </a:r>
              <a:r>
                <a:rPr lang="fr-FR" sz="1200" dirty="0" err="1"/>
                <a:t>blue</a:t>
              </a:r>
              <a:r>
                <a:rPr lang="fr-FR" sz="1200" dirty="0"/>
                <a:t> 50%</a:t>
              </a:r>
              <a:endParaRPr lang="en-GB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78263" y="5265544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R183G185B186</a:t>
              </a:r>
              <a:endParaRPr lang="en-GB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68154" y="4899336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R209G210B212</a:t>
              </a:r>
              <a:endParaRPr lang="en-GB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38010" y="4311927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R244G244B244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7485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552000" y="6210000"/>
            <a:ext cx="2634592" cy="64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69600" y="126000"/>
            <a:ext cx="10982400" cy="49680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fr-FR" dirty="0"/>
              <a:t>CLICK TO MODIFY THE STYLE OF THE 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69600" y="764704"/>
            <a:ext cx="10982400" cy="54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</a:t>
            </a:r>
            <a:r>
              <a:rPr lang="fr-FR" dirty="0" err="1"/>
              <a:t>attributes</a:t>
            </a:r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959429" y="6483350"/>
            <a:ext cx="8160000" cy="2124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 cap="none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Girder Mini-Workshop | DESY - PETRA IV | MAY 2021 | S.M.Liuzzo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39350" y="6483438"/>
            <a:ext cx="551412" cy="212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40000" y="126000"/>
            <a:ext cx="6624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0" name="Image 8" descr="logo_texte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9552000" y="6210000"/>
            <a:ext cx="2634592" cy="64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40000" y="126000"/>
            <a:ext cx="6624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1" r:id="rId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6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None/>
        <a:defRPr sz="1800" b="1" kern="1200" baseline="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500"/>
        </a:spcAft>
        <a:buFont typeface="Arial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chemeClr val="accent6"/>
        </a:buClr>
        <a:buFont typeface="Wingdings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Font typeface="ITCOfficinaSans LT Book" pitchFamily="2" charset="0"/>
        <a:buChar char="&gt;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84" userDrawn="1">
          <p15:clr>
            <a:srgbClr val="F26B43"/>
          </p15:clr>
        </p15:guide>
        <p15:guide id="2" pos="151" userDrawn="1">
          <p15:clr>
            <a:srgbClr val="F26B43"/>
          </p15:clr>
        </p15:guide>
        <p15:guide id="3" orient="horz" pos="482" userDrawn="1">
          <p15:clr>
            <a:srgbClr val="F26B43"/>
          </p15:clr>
        </p15:guide>
        <p15:guide id="4" pos="604" userDrawn="1">
          <p15:clr>
            <a:srgbClr val="F26B43"/>
          </p15:clr>
        </p15:guide>
        <p15:guide id="5" pos="7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8A57BF-AF86-F842-A3F2-339DDA35EAB1}"/>
              </a:ext>
            </a:extLst>
          </p:cNvPr>
          <p:cNvSpPr txBox="1"/>
          <p:nvPr/>
        </p:nvSpPr>
        <p:spPr>
          <a:xfrm>
            <a:off x="1415480" y="4077072"/>
            <a:ext cx="8905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Error Tolerances and Girder Errors from a beam dynamics point of 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837E16-AFA8-4E43-8044-C1A6FB7BFEAA}"/>
              </a:ext>
            </a:extLst>
          </p:cNvPr>
          <p:cNvSpPr txBox="1"/>
          <p:nvPr/>
        </p:nvSpPr>
        <p:spPr>
          <a:xfrm>
            <a:off x="3647728" y="6309320"/>
            <a:ext cx="4758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S.M.Liuzzo</a:t>
            </a:r>
            <a:r>
              <a:rPr lang="en-US" dirty="0"/>
              <a:t>, ESRF, Grenoble, 11</a:t>
            </a:r>
            <a:r>
              <a:rPr lang="en-US" baseline="30000" dirty="0"/>
              <a:t>th</a:t>
            </a:r>
            <a:r>
              <a:rPr lang="en-US" dirty="0"/>
              <a:t> May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A61AEC-E066-9F48-B6AD-4ADCCCA776ED}"/>
              </a:ext>
            </a:extLst>
          </p:cNvPr>
          <p:cNvSpPr txBox="1"/>
          <p:nvPr/>
        </p:nvSpPr>
        <p:spPr>
          <a:xfrm>
            <a:off x="1488968" y="4941168"/>
            <a:ext cx="90761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 message of this presentation is, for an HMBA-like upgrade project:</a:t>
            </a:r>
          </a:p>
          <a:p>
            <a:pPr algn="ctr"/>
            <a:r>
              <a:rPr lang="en-US" b="1" dirty="0"/>
              <a:t>Girder-Girder == Magnet-Magnet </a:t>
            </a:r>
          </a:p>
          <a:p>
            <a:pPr algn="ctr"/>
            <a:r>
              <a:rPr lang="en-US" b="1" dirty="0"/>
              <a:t>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IF ANY, USE MEASURED SURVEY DATA INSTEAD OF GIRDER-GIRDER ERRORS</a:t>
            </a:r>
          </a:p>
        </p:txBody>
      </p:sp>
    </p:spTree>
    <p:extLst>
      <p:ext uri="{BB962C8B-B14F-4D97-AF65-F5344CB8AC3E}">
        <p14:creationId xmlns:p14="http://schemas.microsoft.com/office/powerpoint/2010/main" val="456492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Table of Girder Errors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65853" y="3112550"/>
            <a:ext cx="2130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40" dirty="0"/>
              <a:t>(g) Stands for girder errors, no g, are quadrupole and sextupole individual misalignments</a:t>
            </a:r>
            <a:endParaRPr lang="en-GB" sz="144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06" y="1317554"/>
            <a:ext cx="10526194" cy="18353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" t="5447" r="47498" b="3985"/>
          <a:stretch/>
        </p:blipFill>
        <p:spPr>
          <a:xfrm>
            <a:off x="2726026" y="3334089"/>
            <a:ext cx="2069726" cy="29752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" t="5371" r="47047" b="4060"/>
          <a:stretch/>
        </p:blipFill>
        <p:spPr>
          <a:xfrm>
            <a:off x="4872685" y="3317363"/>
            <a:ext cx="2099366" cy="2956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9311" r="47047" b="4059"/>
          <a:stretch/>
        </p:blipFill>
        <p:spPr>
          <a:xfrm>
            <a:off x="7009278" y="3434955"/>
            <a:ext cx="2186728" cy="27734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" t="5371" r="47047" b="4060"/>
          <a:stretch/>
        </p:blipFill>
        <p:spPr>
          <a:xfrm>
            <a:off x="9233233" y="3334089"/>
            <a:ext cx="2089910" cy="2940851"/>
          </a:xfrm>
          <a:prstGeom prst="rect">
            <a:avLst/>
          </a:prstGeom>
        </p:spPr>
      </p:pic>
      <p:cxnSp>
        <p:nvCxnSpPr>
          <p:cNvPr id="18" name="Elbow Connector 17"/>
          <p:cNvCxnSpPr>
            <a:stCxn id="12" idx="3"/>
          </p:cNvCxnSpPr>
          <p:nvPr/>
        </p:nvCxnSpPr>
        <p:spPr>
          <a:xfrm flipV="1">
            <a:off x="4795753" y="3112551"/>
            <a:ext cx="76933" cy="170915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16200000" flipV="1">
            <a:off x="5597674" y="3178830"/>
            <a:ext cx="390974" cy="25841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5400000" flipH="1" flipV="1">
            <a:off x="8303975" y="3107226"/>
            <a:ext cx="414412" cy="39684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rot="16200000" flipV="1">
            <a:off x="8617594" y="3886913"/>
            <a:ext cx="1709154" cy="160428"/>
          </a:xfrm>
          <a:prstGeom prst="bentConnector3">
            <a:avLst>
              <a:gd name="adj1" fmla="val -20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AD0897B-32E5-0C45-96DE-FE43D5F18054}"/>
              </a:ext>
            </a:extLst>
          </p:cNvPr>
          <p:cNvSpPr/>
          <p:nvPr/>
        </p:nvSpPr>
        <p:spPr>
          <a:xfrm>
            <a:off x="40177" y="4912607"/>
            <a:ext cx="1501169" cy="1497167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How </a:t>
            </a:r>
            <a:br>
              <a:rPr lang="en-US" b="1" dirty="0"/>
            </a:br>
            <a:r>
              <a:rPr lang="en-US" b="1" dirty="0"/>
              <a:t>GIRDER</a:t>
            </a:r>
          </a:p>
          <a:p>
            <a:pPr algn="ctr"/>
            <a:r>
              <a:rPr lang="en-US" b="1" dirty="0"/>
              <a:t>tolerances were defined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2803D-E1D3-674D-8CDD-55C3777D6F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Girder Mini-Workshop | DESY - PETRA IV | MAY 2021 | S.M.Liuzzo</a:t>
            </a:r>
            <a:endParaRPr lang="fr-FR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4070375-85A9-AE4E-8FC2-3AAB98F91B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E82D397-C315-0A43-9523-302423997C38}"/>
              </a:ext>
            </a:extLst>
          </p:cNvPr>
          <p:cNvSpPr/>
          <p:nvPr/>
        </p:nvSpPr>
        <p:spPr>
          <a:xfrm>
            <a:off x="9912424" y="1311964"/>
            <a:ext cx="523484" cy="523484"/>
          </a:xfrm>
          <a:prstGeom prst="ellipse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79ED26D-B9A4-D648-821F-A41FED3C2F55}"/>
              </a:ext>
            </a:extLst>
          </p:cNvPr>
          <p:cNvSpPr/>
          <p:nvPr/>
        </p:nvSpPr>
        <p:spPr>
          <a:xfrm>
            <a:off x="10618993" y="1311964"/>
            <a:ext cx="704149" cy="523484"/>
          </a:xfrm>
          <a:prstGeom prst="ellipse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F7BF13-C974-0747-8D98-59EF2D245055}"/>
              </a:ext>
            </a:extLst>
          </p:cNvPr>
          <p:cNvSpPr txBox="1"/>
          <p:nvPr/>
        </p:nvSpPr>
        <p:spPr>
          <a:xfrm>
            <a:off x="3647728" y="647871"/>
            <a:ext cx="6109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Commissioning-like correction sequence to get these data</a:t>
            </a:r>
          </a:p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Cluster, Average over several (10) error seeds.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2DB97D-000B-0D48-AEDD-B048A3F1118F}"/>
              </a:ext>
            </a:extLst>
          </p:cNvPr>
          <p:cNvSpPr txBox="1"/>
          <p:nvPr/>
        </p:nvSpPr>
        <p:spPr>
          <a:xfrm>
            <a:off x="9906506" y="647870"/>
            <a:ext cx="1410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Computing cluster</a:t>
            </a:r>
          </a:p>
        </p:txBody>
      </p:sp>
    </p:spTree>
    <p:extLst>
      <p:ext uri="{BB962C8B-B14F-4D97-AF65-F5344CB8AC3E}">
        <p14:creationId xmlns:p14="http://schemas.microsoft.com/office/powerpoint/2010/main" val="3952231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measured position of the lattice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1415480" y="1395542"/>
            <a:ext cx="9884160" cy="4625746"/>
            <a:chOff x="727200" y="802062"/>
            <a:chExt cx="8236800" cy="385478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200" y="802062"/>
              <a:ext cx="8236800" cy="385478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851920" y="2281436"/>
              <a:ext cx="784403" cy="292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80" dirty="0">
                  <a:solidFill>
                    <a:srgbClr val="C00000"/>
                  </a:solidFill>
                </a:rPr>
                <a:t>nominal</a:t>
              </a:r>
              <a:endParaRPr lang="en-GB" sz="1680" dirty="0"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00123" y="2929508"/>
              <a:ext cx="713604" cy="292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80" dirty="0">
                  <a:solidFill>
                    <a:schemeClr val="accent1"/>
                  </a:solidFill>
                </a:rPr>
                <a:t>current</a:t>
              </a:r>
              <a:endParaRPr lang="en-GB" sz="168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9D0CDDB-3BDB-D94C-8CF9-646AFD391CEB}"/>
              </a:ext>
            </a:extLst>
          </p:cNvPr>
          <p:cNvSpPr/>
          <p:nvPr/>
        </p:nvSpPr>
        <p:spPr>
          <a:xfrm>
            <a:off x="10610953" y="59624"/>
            <a:ext cx="1501169" cy="1497167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How </a:t>
            </a:r>
            <a:br>
              <a:rPr lang="en-US" b="1" dirty="0"/>
            </a:br>
            <a:r>
              <a:rPr lang="en-US" b="1" dirty="0"/>
              <a:t>GIRDER</a:t>
            </a:r>
          </a:p>
          <a:p>
            <a:pPr algn="ctr"/>
            <a:r>
              <a:rPr lang="en-US" b="1" dirty="0"/>
              <a:t>tolerances were </a:t>
            </a:r>
            <a:r>
              <a:rPr lang="en-US" b="1" dirty="0">
                <a:solidFill>
                  <a:schemeClr val="tx2"/>
                </a:solidFill>
              </a:rPr>
              <a:t>excluded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139D3E-6ADA-214C-89E5-F4A8B1073BE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Girder Mini-Workshop | DESY - PETRA IV | MAY 2021 | S.M.Liuzzo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ACFF34-B31A-2D44-AFFA-1BD3224F23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220D29-56AC-0B42-BBFA-16301FB42850}"/>
              </a:ext>
            </a:extLst>
          </p:cNvPr>
          <p:cNvSpPr txBox="1"/>
          <p:nvPr/>
        </p:nvSpPr>
        <p:spPr>
          <a:xfrm>
            <a:off x="3219964" y="808207"/>
            <a:ext cx="6408712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This is where the machine is. Let’s use this information!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C0CEA6-E8BD-E04A-A610-0A7EAE8551B8}"/>
              </a:ext>
            </a:extLst>
          </p:cNvPr>
          <p:cNvSpPr txBox="1"/>
          <p:nvPr/>
        </p:nvSpPr>
        <p:spPr>
          <a:xfrm>
            <a:off x="4487984" y="4161040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ESRF 1994-2018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A0A199-8E2D-3B43-B3B8-6B199E3F45E4}"/>
              </a:ext>
            </a:extLst>
          </p:cNvPr>
          <p:cNvSpPr txBox="1"/>
          <p:nvPr/>
        </p:nvSpPr>
        <p:spPr>
          <a:xfrm>
            <a:off x="4487984" y="4404116"/>
            <a:ext cx="6053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EBS 2019-??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We placed EBS where the old SR used to be. Everyone is happy.</a:t>
            </a:r>
          </a:p>
        </p:txBody>
      </p:sp>
    </p:spTree>
    <p:extLst>
      <p:ext uri="{BB962C8B-B14F-4D97-AF65-F5344CB8AC3E}">
        <p14:creationId xmlns:p14="http://schemas.microsoft.com/office/powerpoint/2010/main" val="3916154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errors PLUS random errors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47202" y="5779760"/>
            <a:ext cx="1069260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dirty="0"/>
              <a:t>Random Gaussian </a:t>
            </a:r>
            <a:r>
              <a:rPr lang="en-US" sz="2160" dirty="0">
                <a:solidFill>
                  <a:schemeClr val="accent2"/>
                </a:solidFill>
              </a:rPr>
              <a:t>DX DY in quadrupoles and sextupoles </a:t>
            </a:r>
            <a:r>
              <a:rPr lang="en-US" sz="2160" dirty="0"/>
              <a:t>on top of the survey errors.</a:t>
            </a:r>
            <a:endParaRPr lang="en-GB" sz="2160" dirty="0"/>
          </a:p>
        </p:txBody>
      </p:sp>
      <p:sp>
        <p:nvSpPr>
          <p:cNvPr id="9" name="TextBox 8"/>
          <p:cNvSpPr txBox="1"/>
          <p:nvPr/>
        </p:nvSpPr>
        <p:spPr>
          <a:xfrm>
            <a:off x="8245789" y="1007751"/>
            <a:ext cx="3110159" cy="44873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80" dirty="0"/>
              <a:t>The </a:t>
            </a:r>
            <a:r>
              <a:rPr lang="en-US" sz="1680" dirty="0">
                <a:solidFill>
                  <a:schemeClr val="accent1"/>
                </a:solidFill>
              </a:rPr>
              <a:t>blue</a:t>
            </a:r>
            <a:r>
              <a:rPr lang="en-US" sz="1680" dirty="0"/>
              <a:t> curve represents the current </a:t>
            </a:r>
            <a:r>
              <a:rPr lang="en-US" sz="1680" dirty="0">
                <a:solidFill>
                  <a:schemeClr val="accent1"/>
                </a:solidFill>
              </a:rPr>
              <a:t>ESRF</a:t>
            </a:r>
            <a:r>
              <a:rPr lang="en-US" sz="1680" dirty="0"/>
              <a:t> storage ring position.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80" dirty="0"/>
              <a:t>The </a:t>
            </a:r>
            <a:r>
              <a:rPr lang="en-US" sz="1680" dirty="0">
                <a:solidFill>
                  <a:schemeClr val="accent2"/>
                </a:solidFill>
              </a:rPr>
              <a:t>x</a:t>
            </a:r>
            <a:r>
              <a:rPr lang="en-US" sz="1680" dirty="0"/>
              <a:t> symbols are the interpolated positions on this curve for the </a:t>
            </a:r>
            <a:r>
              <a:rPr lang="en-US" sz="1680" dirty="0">
                <a:solidFill>
                  <a:schemeClr val="accent2"/>
                </a:solidFill>
              </a:rPr>
              <a:t>S28A</a:t>
            </a:r>
            <a:r>
              <a:rPr lang="en-US" sz="1680" dirty="0"/>
              <a:t> lattice.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80" dirty="0"/>
              <a:t>BPM are positioned on the same curve.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80" dirty="0"/>
              <a:t>DX and DZ and girder rotations are applied.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80" strike="sngStrike" dirty="0"/>
              <a:t>Errors are ramped in steps of 20% up to the nominal value.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80" dirty="0"/>
              <a:t>Added random errors to account for unknown magnetic center position</a:t>
            </a:r>
            <a:endParaRPr lang="en-GB" sz="168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847201" y="795491"/>
          <a:ext cx="7315200" cy="4867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Acrobat Document" r:id="rId3" imgW="9543797" imgH="5124330" progId="AcroExch.Document.11">
                  <p:embed/>
                </p:oleObj>
              </mc:Choice>
              <mc:Fallback>
                <p:oleObj name="Acrobat Document" r:id="rId3" imgW="9543797" imgH="5124330" progId="AcroExch.Document.11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7201" y="795491"/>
                        <a:ext cx="7315200" cy="4867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C23CF74-5346-E44A-893F-8335B7B03BC2}"/>
              </a:ext>
            </a:extLst>
          </p:cNvPr>
          <p:cNvSpPr/>
          <p:nvPr/>
        </p:nvSpPr>
        <p:spPr>
          <a:xfrm>
            <a:off x="7140525" y="6552757"/>
            <a:ext cx="267413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l ESRF Upgrade l June 2014 l </a:t>
            </a:r>
            <a:r>
              <a:rPr lang="en-US" sz="1050" dirty="0" err="1"/>
              <a:t>S.M.Liuzzo</a:t>
            </a:r>
            <a:endParaRPr lang="en-US" sz="105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6263CFA-4FEB-6248-A9D0-A01E098C3692}"/>
              </a:ext>
            </a:extLst>
          </p:cNvPr>
          <p:cNvSpPr/>
          <p:nvPr/>
        </p:nvSpPr>
        <p:spPr>
          <a:xfrm>
            <a:off x="10610953" y="59624"/>
            <a:ext cx="1501169" cy="1497167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How </a:t>
            </a:r>
            <a:br>
              <a:rPr lang="en-US" b="1" dirty="0"/>
            </a:br>
            <a:r>
              <a:rPr lang="en-US" b="1" dirty="0"/>
              <a:t>GIRDER</a:t>
            </a:r>
          </a:p>
          <a:p>
            <a:pPr algn="ctr"/>
            <a:r>
              <a:rPr lang="en-US" b="1" dirty="0"/>
              <a:t>tolerances were </a:t>
            </a:r>
            <a:r>
              <a:rPr lang="en-US" b="1" dirty="0">
                <a:solidFill>
                  <a:schemeClr val="tx2"/>
                </a:solidFill>
              </a:rPr>
              <a:t>excluded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49ACED-A851-0A42-B3BD-4D66BAFA93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Girder Mini-Workshop | DESY - PETRA IV | MAY 2021 | S.M.Liuzzo</a:t>
            </a:r>
            <a:endParaRPr lang="fr-FR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30E0819-4C38-F847-A5EB-1EB51B9387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1103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range errors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Error “waves” applied to the lattice: DX, DY, Rotations for quad and sext.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Correction performed for each frequency and amplitude set 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Open trajectory correction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Orbit correction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RDT correction</a:t>
            </a:r>
          </a:p>
          <a:p>
            <a:endParaRPr lang="en-GB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6009591" y="1547352"/>
          <a:ext cx="5018468" cy="2539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Acrobat Document" r:id="rId3" imgW="9543797" imgH="5057640" progId="AcroExch.Document.11">
                  <p:embed/>
                </p:oleObj>
              </mc:Choice>
              <mc:Fallback>
                <p:oleObj name="Acrobat Document" r:id="rId3" imgW="9543797" imgH="5057640" progId="AcroExch.Document.11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09591" y="1547352"/>
                        <a:ext cx="5018468" cy="2539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1102048" y="1547352"/>
          <a:ext cx="4791480" cy="257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Acrobat Document" r:id="rId5" imgW="9543797" imgH="5124330" progId="AcroExch.Document.11">
                  <p:embed/>
                </p:oleObj>
              </mc:Choice>
              <mc:Fallback>
                <p:oleObj name="Acrobat Document" r:id="rId5" imgW="9543797" imgH="5124330" progId="AcroExch.Document.11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02048" y="1547352"/>
                        <a:ext cx="4791480" cy="257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20535" y="3273198"/>
            <a:ext cx="4798192" cy="757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60" dirty="0"/>
              <a:t>storage ring survey data</a:t>
            </a:r>
          </a:p>
          <a:p>
            <a:endParaRPr lang="en-GB" sz="2160" dirty="0"/>
          </a:p>
        </p:txBody>
      </p:sp>
      <p:sp>
        <p:nvSpPr>
          <p:cNvPr id="13" name="TextBox 12"/>
          <p:cNvSpPr txBox="1"/>
          <p:nvPr/>
        </p:nvSpPr>
        <p:spPr>
          <a:xfrm>
            <a:off x="6194409" y="3273197"/>
            <a:ext cx="4798192" cy="757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60" dirty="0"/>
              <a:t>simulated 1</a:t>
            </a:r>
            <a:r>
              <a:rPr lang="en-US" sz="2160" baseline="30000" dirty="0"/>
              <a:t>st</a:t>
            </a:r>
            <a:r>
              <a:rPr lang="en-US" sz="2160" dirty="0"/>
              <a:t> harmonic,</a:t>
            </a:r>
            <a:endParaRPr lang="en-GB" sz="2160" dirty="0"/>
          </a:p>
          <a:p>
            <a:pPr algn="ctr"/>
            <a:endParaRPr lang="en-US" sz="2160" dirty="0"/>
          </a:p>
        </p:txBody>
      </p:sp>
      <p:sp>
        <p:nvSpPr>
          <p:cNvPr id="14" name="Right Arrow 13"/>
          <p:cNvSpPr/>
          <p:nvPr/>
        </p:nvSpPr>
        <p:spPr>
          <a:xfrm>
            <a:off x="5525371" y="3370216"/>
            <a:ext cx="1174090" cy="581558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160"/>
          </a:p>
        </p:txBody>
      </p:sp>
      <p:sp>
        <p:nvSpPr>
          <p:cNvPr id="15" name="TextBox 14"/>
          <p:cNvSpPr txBox="1"/>
          <p:nvPr/>
        </p:nvSpPr>
        <p:spPr>
          <a:xfrm>
            <a:off x="9206160" y="5548429"/>
            <a:ext cx="216024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40" dirty="0"/>
              <a:t>Simulations performed on the OAR </a:t>
            </a:r>
            <a:r>
              <a:rPr lang="en-US" sz="1440" dirty="0" err="1"/>
              <a:t>asd</a:t>
            </a:r>
            <a:r>
              <a:rPr lang="en-US" sz="1440" dirty="0"/>
              <a:t> cluster, 8h-600cpu</a:t>
            </a:r>
            <a:endParaRPr lang="en-GB" sz="144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41B8DA-0683-1E44-B6CA-EDCC86CD534A}"/>
              </a:ext>
            </a:extLst>
          </p:cNvPr>
          <p:cNvSpPr/>
          <p:nvPr/>
        </p:nvSpPr>
        <p:spPr>
          <a:xfrm>
            <a:off x="8843102" y="6493400"/>
            <a:ext cx="8899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26/07/2013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FB42BD2-8813-FA46-9BFE-2B85860CBF37}"/>
              </a:ext>
            </a:extLst>
          </p:cNvPr>
          <p:cNvSpPr/>
          <p:nvPr/>
        </p:nvSpPr>
        <p:spPr>
          <a:xfrm>
            <a:off x="10610953" y="59624"/>
            <a:ext cx="1501169" cy="1497167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How </a:t>
            </a:r>
            <a:br>
              <a:rPr lang="en-US" b="1" dirty="0"/>
            </a:br>
            <a:r>
              <a:rPr lang="en-US" b="1" dirty="0"/>
              <a:t>GIRDER</a:t>
            </a:r>
          </a:p>
          <a:p>
            <a:pPr algn="ctr"/>
            <a:r>
              <a:rPr lang="en-US" b="1" dirty="0"/>
              <a:t>tolerances were </a:t>
            </a:r>
            <a:r>
              <a:rPr lang="en-US" b="1" dirty="0">
                <a:solidFill>
                  <a:schemeClr val="tx2"/>
                </a:solidFill>
              </a:rPr>
              <a:t>excluded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1D4D26-48C5-F149-A557-1100B309BA9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Girder Mini-Workshop | DESY - PETRA IV | MAY 2021 | S.M.Liuzzo</a:t>
            </a:r>
            <a:endParaRPr lang="fr-FR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7AA4CE2-D76F-BB43-BB3C-9E6BC52320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8399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range errors: error envelope function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7"/>
          <a:stretch/>
        </p:blipFill>
        <p:spPr>
          <a:xfrm>
            <a:off x="4972675" y="923122"/>
            <a:ext cx="6393725" cy="51554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285" y="3423285"/>
            <a:ext cx="11430" cy="114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285" y="3423285"/>
            <a:ext cx="11430" cy="11430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847202" y="3884183"/>
          <a:ext cx="4088476" cy="1956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Acrobat Document" r:id="rId5" imgW="9591610" imgH="4590810" progId="AcroExch.Document.11">
                  <p:embed/>
                </p:oleObj>
              </mc:Choice>
              <mc:Fallback>
                <p:oleObj name="Acrobat Document" r:id="rId5" imgW="9591610" imgH="4590810" progId="AcroExch.Document.11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7202" y="3884183"/>
                        <a:ext cx="4088476" cy="1956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1606588" y="3956048"/>
            <a:ext cx="0" cy="16562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084244" y="5931586"/>
            <a:ext cx="220538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endCxn id="7" idx="1"/>
          </p:cNvCxnSpPr>
          <p:nvPr/>
        </p:nvCxnSpPr>
        <p:spPr>
          <a:xfrm flipV="1">
            <a:off x="1606588" y="3500865"/>
            <a:ext cx="3366088" cy="455183"/>
          </a:xfrm>
          <a:prstGeom prst="bentConnector3">
            <a:avLst>
              <a:gd name="adj1" fmla="val 609"/>
            </a:avLst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endCxn id="7" idx="2"/>
          </p:cNvCxnSpPr>
          <p:nvPr/>
        </p:nvCxnSpPr>
        <p:spPr>
          <a:xfrm>
            <a:off x="2245227" y="5931586"/>
            <a:ext cx="5924311" cy="147020"/>
          </a:xfrm>
          <a:prstGeom prst="bentConnector4">
            <a:avLst>
              <a:gd name="adj1" fmla="val -835"/>
              <a:gd name="adj2" fmla="val 286586"/>
            </a:avLst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38605" y="859530"/>
            <a:ext cx="4781331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20" dirty="0"/>
              <a:t>Impact of error “waves” on horizontal orbit</a:t>
            </a:r>
          </a:p>
          <a:p>
            <a:endParaRPr lang="en-US" sz="1920" dirty="0"/>
          </a:p>
          <a:p>
            <a:r>
              <a:rPr lang="en-US" sz="1920" dirty="0"/>
              <a:t>At a wavelength of L/128~6m</a:t>
            </a:r>
          </a:p>
          <a:p>
            <a:r>
              <a:rPr lang="en-US" sz="1920" dirty="0"/>
              <a:t>30um errors amplitude give </a:t>
            </a:r>
          </a:p>
          <a:p>
            <a:r>
              <a:rPr lang="en-US" sz="1920" dirty="0"/>
              <a:t>30 um residual orbit distortion.</a:t>
            </a:r>
          </a:p>
          <a:p>
            <a:r>
              <a:rPr lang="en-US" sz="1920" dirty="0"/>
              <a:t>At a wavelength of L/2~422m </a:t>
            </a:r>
          </a:p>
          <a:p>
            <a:r>
              <a:rPr lang="en-US" sz="1920" dirty="0"/>
              <a:t>7mm errors amplitude give </a:t>
            </a:r>
          </a:p>
          <a:p>
            <a:r>
              <a:rPr lang="en-US" sz="1920" dirty="0"/>
              <a:t>30 um residual orbit distortion.</a:t>
            </a:r>
          </a:p>
          <a:p>
            <a:endParaRPr lang="en-US" sz="192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1D24ED-416E-D34A-BFA3-2E6B01E2DE70}"/>
              </a:ext>
            </a:extLst>
          </p:cNvPr>
          <p:cNvSpPr/>
          <p:nvPr/>
        </p:nvSpPr>
        <p:spPr>
          <a:xfrm>
            <a:off x="10344472" y="6295125"/>
            <a:ext cx="8899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26/07/2013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DCEBAF8-299E-E443-9E2D-125B288C1DCB}"/>
              </a:ext>
            </a:extLst>
          </p:cNvPr>
          <p:cNvSpPr/>
          <p:nvPr/>
        </p:nvSpPr>
        <p:spPr>
          <a:xfrm>
            <a:off x="10610953" y="59624"/>
            <a:ext cx="1501169" cy="1497167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How </a:t>
            </a:r>
            <a:br>
              <a:rPr lang="en-US" b="1" dirty="0"/>
            </a:br>
            <a:r>
              <a:rPr lang="en-US" b="1" dirty="0"/>
              <a:t>GIRDER</a:t>
            </a:r>
          </a:p>
          <a:p>
            <a:pPr algn="ctr"/>
            <a:r>
              <a:rPr lang="en-US" b="1" dirty="0"/>
              <a:t>tolerances were </a:t>
            </a:r>
            <a:r>
              <a:rPr lang="en-US" b="1" dirty="0">
                <a:solidFill>
                  <a:schemeClr val="tx2"/>
                </a:solidFill>
              </a:rPr>
              <a:t>excluded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220B3A-0114-814B-8FC9-CD9DC0F6289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Girder Mini-Workshop | DESY - PETRA IV | MAY 2021 | S.M.Liuzzo</a:t>
            </a:r>
            <a:endParaRPr lang="fr-F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EBB8A1-1408-B442-908B-75EEC232EC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1840BC-E152-5B4F-A05B-D55A3AA0B709}"/>
              </a:ext>
            </a:extLst>
          </p:cNvPr>
          <p:cNvSpPr txBox="1"/>
          <p:nvPr/>
        </p:nvSpPr>
        <p:spPr>
          <a:xfrm>
            <a:off x="6224112" y="4759718"/>
            <a:ext cx="412036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SLOW, LARGE VARIATIONS HAVE LIMITED IMPACT ON THE OPTICS</a:t>
            </a:r>
          </a:p>
        </p:txBody>
      </p:sp>
    </p:spTree>
    <p:extLst>
      <p:ext uri="{BB962C8B-B14F-4D97-AF65-F5344CB8AC3E}">
        <p14:creationId xmlns:p14="http://schemas.microsoft.com/office/powerpoint/2010/main" val="3634114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Emittance, dispersion and beta-beating vs wavelength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87" y="3684752"/>
            <a:ext cx="3622650" cy="29027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61" y="782028"/>
            <a:ext cx="3622650" cy="29027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9" y="3684783"/>
            <a:ext cx="3622650" cy="29027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362" y="836209"/>
            <a:ext cx="3622650" cy="2902724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3" y="3684752"/>
            <a:ext cx="3622650" cy="2902724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746" y="782028"/>
            <a:ext cx="3622650" cy="2902724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6252858-3D46-404A-91E5-1FD6775F8E19}"/>
              </a:ext>
            </a:extLst>
          </p:cNvPr>
          <p:cNvSpPr/>
          <p:nvPr/>
        </p:nvSpPr>
        <p:spPr>
          <a:xfrm>
            <a:off x="10610953" y="59624"/>
            <a:ext cx="1501169" cy="1497167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How </a:t>
            </a:r>
            <a:br>
              <a:rPr lang="en-US" b="1" dirty="0"/>
            </a:br>
            <a:r>
              <a:rPr lang="en-US" b="1" dirty="0"/>
              <a:t>GIRDER</a:t>
            </a:r>
          </a:p>
          <a:p>
            <a:pPr algn="ctr"/>
            <a:r>
              <a:rPr lang="en-US" b="1" dirty="0"/>
              <a:t>tolerances were </a:t>
            </a:r>
            <a:r>
              <a:rPr lang="en-US" b="1" dirty="0">
                <a:solidFill>
                  <a:schemeClr val="tx2"/>
                </a:solidFill>
              </a:rPr>
              <a:t>excluded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0A8AF0-A9D3-FE4E-9F64-D8907486CC5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Girder Mini-Workshop | DESY - PETRA IV | MAY 2021 | S.M.Liuzzo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87AF42-35D8-5E40-B947-BE48096CF1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8234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survey errors current positions (from ALGE group)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1482241" y="747360"/>
            <a:ext cx="9884160" cy="5360338"/>
            <a:chOff x="-4554" y="507115"/>
            <a:chExt cx="9636835" cy="501468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25" y="3026248"/>
              <a:ext cx="4795971" cy="249554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9362" y="507115"/>
              <a:ext cx="4792919" cy="251913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54" y="507115"/>
              <a:ext cx="4850154" cy="2511195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6489262" y="3517105"/>
            <a:ext cx="4838352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dirty="0"/>
              <a:t>Simulated survey errors about the current position of the lattice.</a:t>
            </a:r>
          </a:p>
          <a:p>
            <a:endParaRPr lang="en-US" sz="2160" dirty="0"/>
          </a:p>
          <a:p>
            <a:r>
              <a:rPr lang="en-US" sz="2160" dirty="0"/>
              <a:t>Rotations are random, but for a 21urad systematic outward tilt.</a:t>
            </a:r>
          </a:p>
          <a:p>
            <a:endParaRPr lang="en-US" sz="2160" dirty="0"/>
          </a:p>
          <a:p>
            <a:r>
              <a:rPr lang="en-US" sz="2160" dirty="0"/>
              <a:t>Data provided in 320 points for the current lattice.</a:t>
            </a:r>
            <a:endParaRPr lang="en-GB" sz="216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626215-91FE-0643-A543-09BBD7958D9D}"/>
              </a:ext>
            </a:extLst>
          </p:cNvPr>
          <p:cNvSpPr/>
          <p:nvPr/>
        </p:nvSpPr>
        <p:spPr>
          <a:xfrm>
            <a:off x="8883866" y="6465572"/>
            <a:ext cx="8899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/>
              <a:t>26/07/2013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4FCCB71-8E71-5947-93AB-3FBA51ADE642}"/>
              </a:ext>
            </a:extLst>
          </p:cNvPr>
          <p:cNvSpPr/>
          <p:nvPr/>
        </p:nvSpPr>
        <p:spPr>
          <a:xfrm>
            <a:off x="10610953" y="59624"/>
            <a:ext cx="1501169" cy="1497167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How </a:t>
            </a:r>
            <a:br>
              <a:rPr lang="en-US" b="1" dirty="0"/>
            </a:br>
            <a:r>
              <a:rPr lang="en-US" b="1" dirty="0"/>
              <a:t>GIRDER</a:t>
            </a:r>
          </a:p>
          <a:p>
            <a:pPr algn="ctr"/>
            <a:r>
              <a:rPr lang="en-US" b="1" dirty="0"/>
              <a:t>tolerances were </a:t>
            </a:r>
            <a:r>
              <a:rPr lang="en-US" b="1" dirty="0">
                <a:solidFill>
                  <a:schemeClr val="tx2"/>
                </a:solidFill>
              </a:rPr>
              <a:t>excluded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2C1F267-7F76-EE48-85E5-6695A16084B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Girder Mini-Workshop | DESY - PETRA IV | MAY 2021 | S.M.Liuzzo</a:t>
            </a:r>
            <a:endParaRPr lang="fr-FR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8F5142B-C87F-0D47-AC00-7E22029D46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8AA27A5A-E428-7D43-BA3B-E27B9840A9FA}"/>
              </a:ext>
            </a:extLst>
          </p:cNvPr>
          <p:cNvSpPr/>
          <p:nvPr/>
        </p:nvSpPr>
        <p:spPr>
          <a:xfrm rot="1606458">
            <a:off x="2547999" y="1390159"/>
            <a:ext cx="1293710" cy="484632"/>
          </a:xfrm>
          <a:prstGeom prst="right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50 cases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4091B9-5F12-464C-8ECB-C9C2191B3013}"/>
              </a:ext>
            </a:extLst>
          </p:cNvPr>
          <p:cNvSpPr txBox="1"/>
          <p:nvPr/>
        </p:nvSpPr>
        <p:spPr>
          <a:xfrm>
            <a:off x="239349" y="675286"/>
            <a:ext cx="3642167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WHERE WILL THE SR BE </a:t>
            </a:r>
          </a:p>
          <a:p>
            <a:r>
              <a:rPr lang="en-US" b="1" dirty="0"/>
              <a:t>if we remove it and reinstall it?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A88B3-02D7-DA4B-A958-B9ADFBE60298}"/>
              </a:ext>
            </a:extLst>
          </p:cNvPr>
          <p:cNvSpPr txBox="1"/>
          <p:nvPr/>
        </p:nvSpPr>
        <p:spPr>
          <a:xfrm>
            <a:off x="5039429" y="998451"/>
            <a:ext cx="118494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horizontal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038056-161B-D243-B761-E48A11BB101A}"/>
              </a:ext>
            </a:extLst>
          </p:cNvPr>
          <p:cNvSpPr txBox="1"/>
          <p:nvPr/>
        </p:nvSpPr>
        <p:spPr>
          <a:xfrm>
            <a:off x="7041321" y="998451"/>
            <a:ext cx="3095719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Longitudinal (electrons path)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1E3D5D-97B8-984E-A62C-65A7198087D1}"/>
              </a:ext>
            </a:extLst>
          </p:cNvPr>
          <p:cNvSpPr txBox="1"/>
          <p:nvPr/>
        </p:nvSpPr>
        <p:spPr>
          <a:xfrm>
            <a:off x="5174081" y="5229200"/>
            <a:ext cx="915635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vertical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9096F6-8786-1A45-A641-7EFE273DDC4C}"/>
              </a:ext>
            </a:extLst>
          </p:cNvPr>
          <p:cNvSpPr txBox="1"/>
          <p:nvPr/>
        </p:nvSpPr>
        <p:spPr>
          <a:xfrm>
            <a:off x="1847528" y="2787517"/>
            <a:ext cx="3583225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DATA from ALIGNMENT GROUP</a:t>
            </a:r>
          </a:p>
        </p:txBody>
      </p:sp>
    </p:spTree>
    <p:extLst>
      <p:ext uri="{BB962C8B-B14F-4D97-AF65-F5344CB8AC3E}">
        <p14:creationId xmlns:p14="http://schemas.microsoft.com/office/powerpoint/2010/main" val="514668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aperture and lifetime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above curves are interpolated to set the errors in the S28A lattice. </a:t>
            </a:r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414949" y="1482438"/>
            <a:ext cx="7832029" cy="5061605"/>
            <a:chOff x="485659" y="1122612"/>
            <a:chExt cx="6526691" cy="421800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6" t="7103" r="33612"/>
            <a:stretch/>
          </p:blipFill>
          <p:spPr>
            <a:xfrm>
              <a:off x="485659" y="1122612"/>
              <a:ext cx="6526691" cy="4218004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1979712" y="1489348"/>
              <a:ext cx="3238398" cy="3096344"/>
              <a:chOff x="1979712" y="1489348"/>
              <a:chExt cx="3238398" cy="3096344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1979712" y="1489348"/>
                <a:ext cx="0" cy="3096344"/>
              </a:xfrm>
              <a:prstGeom prst="line">
                <a:avLst/>
              </a:prstGeom>
              <a:ln w="12700">
                <a:solidFill>
                  <a:schemeClr val="accent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2699792" y="4081636"/>
                <a:ext cx="2518318" cy="353943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  <a:prstDash val="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160" dirty="0"/>
                  <a:t>-10mm (-8.1mm @S3) </a:t>
                </a:r>
                <a:endParaRPr lang="en-GB" sz="2160" dirty="0"/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 flipH="1">
                <a:off x="2029321" y="4266302"/>
                <a:ext cx="670471" cy="0"/>
              </a:xfrm>
              <a:prstGeom prst="straightConnector1">
                <a:avLst/>
              </a:prstGeom>
              <a:ln>
                <a:solidFill>
                  <a:schemeClr val="accent5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TextBox 13"/>
          <p:cNvSpPr txBox="1"/>
          <p:nvPr/>
        </p:nvSpPr>
        <p:spPr>
          <a:xfrm>
            <a:off x="9083349" y="3482182"/>
            <a:ext cx="2278188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60" dirty="0"/>
              <a:t>Lifetime: 16.6h</a:t>
            </a:r>
          </a:p>
          <a:p>
            <a:r>
              <a:rPr lang="en-US" sz="2160" dirty="0"/>
              <a:t>range:[16.4 17.1]</a:t>
            </a:r>
            <a:endParaRPr lang="en-GB" sz="216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24CB54-693E-9549-9296-788A4F09FF16}"/>
              </a:ext>
            </a:extLst>
          </p:cNvPr>
          <p:cNvSpPr/>
          <p:nvPr/>
        </p:nvSpPr>
        <p:spPr>
          <a:xfrm>
            <a:off x="10416480" y="6413238"/>
            <a:ext cx="8899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26/07/2013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D26009-34B4-C24D-9709-3401450E16F0}"/>
              </a:ext>
            </a:extLst>
          </p:cNvPr>
          <p:cNvSpPr txBox="1"/>
          <p:nvPr/>
        </p:nvSpPr>
        <p:spPr>
          <a:xfrm>
            <a:off x="9184478" y="4349182"/>
            <a:ext cx="2543632" cy="20313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MEASURED SURVEY + simulated alignment errors </a:t>
            </a:r>
          </a:p>
          <a:p>
            <a:r>
              <a:rPr lang="en-US" b="1" dirty="0"/>
              <a:t>SET IN THE LATTICE</a:t>
            </a:r>
          </a:p>
          <a:p>
            <a:r>
              <a:rPr lang="en-US" b="1" dirty="0"/>
              <a:t>AND TESTED FOR DA/LIFETIME AFTER CORRECTION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A0BABD8-D0D6-324B-803A-68EEC85883C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Girder Mini-Workshop | DESY - PETRA IV | MAY 2021 | S.M.Liuzzo</a:t>
            </a:r>
            <a:endParaRPr lang="fr-FR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3D6CD65-C93B-2242-9CA8-31577F8B7B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49C1D5-4750-A942-8284-995DDE3B4A77}"/>
              </a:ext>
            </a:extLst>
          </p:cNvPr>
          <p:cNvSpPr txBox="1"/>
          <p:nvPr/>
        </p:nvSpPr>
        <p:spPr>
          <a:xfrm>
            <a:off x="3071909" y="4592983"/>
            <a:ext cx="1103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6CD9EBF-68D3-884C-BAD1-0FA96F6EB60A}"/>
              </a:ext>
            </a:extLst>
          </p:cNvPr>
          <p:cNvGrpSpPr/>
          <p:nvPr/>
        </p:nvGrpSpPr>
        <p:grpSpPr>
          <a:xfrm>
            <a:off x="7620156" y="1045622"/>
            <a:ext cx="3935431" cy="1841766"/>
            <a:chOff x="727200" y="802062"/>
            <a:chExt cx="8236800" cy="385478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1334EBB-6861-CB43-829D-AC7370960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200" y="802062"/>
              <a:ext cx="8236800" cy="385478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9AC4A82-12F9-3647-8AAD-71B742F5F55E}"/>
                </a:ext>
              </a:extLst>
            </p:cNvPr>
            <p:cNvSpPr txBox="1"/>
            <p:nvPr/>
          </p:nvSpPr>
          <p:spPr>
            <a:xfrm>
              <a:off x="3851920" y="2281436"/>
              <a:ext cx="784403" cy="292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80" dirty="0">
                  <a:solidFill>
                    <a:srgbClr val="C00000"/>
                  </a:solidFill>
                </a:rPr>
                <a:t>nominal</a:t>
              </a:r>
              <a:endParaRPr lang="en-GB" sz="1680" dirty="0">
                <a:solidFill>
                  <a:srgbClr val="C00000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2FE1C95-6A32-764E-A1D5-37313958AABA}"/>
                </a:ext>
              </a:extLst>
            </p:cNvPr>
            <p:cNvSpPr txBox="1"/>
            <p:nvPr/>
          </p:nvSpPr>
          <p:spPr>
            <a:xfrm>
              <a:off x="3200123" y="2929508"/>
              <a:ext cx="713604" cy="292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80" dirty="0">
                  <a:solidFill>
                    <a:schemeClr val="accent1"/>
                  </a:solidFill>
                </a:rPr>
                <a:t>current</a:t>
              </a:r>
              <a:endParaRPr lang="en-GB" sz="1680" dirty="0">
                <a:solidFill>
                  <a:schemeClr val="accent1"/>
                </a:solidFill>
              </a:endParaRPr>
            </a:p>
          </p:txBody>
        </p: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03D7940-46CB-4043-8080-74CFC2EA69FE}"/>
              </a:ext>
            </a:extLst>
          </p:cNvPr>
          <p:cNvCxnSpPr>
            <a:cxnSpLocks/>
          </p:cNvCxnSpPr>
          <p:nvPr/>
        </p:nvCxnSpPr>
        <p:spPr>
          <a:xfrm flipV="1">
            <a:off x="6612103" y="1863557"/>
            <a:ext cx="1644138" cy="2447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8BB3915-D02E-D54F-B61F-DA9662095618}"/>
              </a:ext>
            </a:extLst>
          </p:cNvPr>
          <p:cNvSpPr txBox="1"/>
          <p:nvPr/>
        </p:nvSpPr>
        <p:spPr>
          <a:xfrm rot="21058388">
            <a:off x="6796775" y="1695338"/>
            <a:ext cx="1249060" cy="2539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50" dirty="0"/>
              <a:t>On the blue curve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200E567-34DB-B34A-B519-F70AE68FF717}"/>
              </a:ext>
            </a:extLst>
          </p:cNvPr>
          <p:cNvSpPr/>
          <p:nvPr/>
        </p:nvSpPr>
        <p:spPr>
          <a:xfrm>
            <a:off x="10610953" y="59624"/>
            <a:ext cx="1501169" cy="1497167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How </a:t>
            </a:r>
            <a:br>
              <a:rPr lang="en-US" b="1" dirty="0"/>
            </a:br>
            <a:r>
              <a:rPr lang="en-US" b="1" dirty="0"/>
              <a:t>GIRDER</a:t>
            </a:r>
          </a:p>
          <a:p>
            <a:pPr algn="ctr"/>
            <a:r>
              <a:rPr lang="en-US" b="1" dirty="0"/>
              <a:t>tolerances were </a:t>
            </a:r>
            <a:r>
              <a:rPr lang="en-US" b="1" dirty="0">
                <a:solidFill>
                  <a:schemeClr val="tx2"/>
                </a:solidFill>
              </a:rPr>
              <a:t>excluded</a:t>
            </a:r>
          </a:p>
        </p:txBody>
      </p:sp>
    </p:spTree>
    <p:extLst>
      <p:ext uri="{BB962C8B-B14F-4D97-AF65-F5344CB8AC3E}">
        <p14:creationId xmlns:p14="http://schemas.microsoft.com/office/powerpoint/2010/main" val="3671522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Random errors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856467" y="1546205"/>
            <a:ext cx="7343281" cy="4963264"/>
            <a:chOff x="649041" y="1266738"/>
            <a:chExt cx="6119401" cy="413605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6" t="5979" r="33463"/>
            <a:stretch/>
          </p:blipFill>
          <p:spPr>
            <a:xfrm>
              <a:off x="649041" y="1266738"/>
              <a:ext cx="6119401" cy="4136053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1979712" y="1489348"/>
              <a:ext cx="0" cy="3096344"/>
            </a:xfrm>
            <a:prstGeom prst="line">
              <a:avLst/>
            </a:prstGeom>
            <a:ln w="127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699792" y="4081636"/>
              <a:ext cx="2518318" cy="353943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sz="2160" dirty="0"/>
                <a:t>-10mm (-8.1mm @S3) </a:t>
              </a:r>
              <a:endParaRPr lang="en-GB" sz="2160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2029321" y="4266302"/>
              <a:ext cx="670471" cy="0"/>
            </a:xfrm>
            <a:prstGeom prst="straightConnector1">
              <a:avLst/>
            </a:prstGeom>
            <a:ln>
              <a:solidFill>
                <a:schemeClr val="accent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" r="6833"/>
          <a:stretch/>
        </p:blipFill>
        <p:spPr>
          <a:xfrm>
            <a:off x="6960096" y="1614398"/>
            <a:ext cx="4381529" cy="21801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59277" y="4066945"/>
            <a:ext cx="345638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dirty="0"/>
              <a:t>Lifetime goes from 16.6h to about 12h with many lost seeds and increasing range.</a:t>
            </a:r>
            <a:endParaRPr lang="en-GB" sz="216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025C16-F7BE-7C48-AE22-4E6242B96FC0}"/>
              </a:ext>
            </a:extLst>
          </p:cNvPr>
          <p:cNvSpPr txBox="1"/>
          <p:nvPr/>
        </p:nvSpPr>
        <p:spPr>
          <a:xfrm>
            <a:off x="8221297" y="5632697"/>
            <a:ext cx="3551354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/>
              <a:t>As above + RANDOM ERRORS SET IN THE LATTICE</a:t>
            </a:r>
          </a:p>
          <a:p>
            <a:r>
              <a:rPr lang="en-US" sz="1600" b="1" dirty="0"/>
              <a:t>AND TESTED FOR DA/LIFETIME AFTER CORRECTION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A303768C-A056-1546-AFD5-44DD574D05AB}"/>
              </a:ext>
            </a:extLst>
          </p:cNvPr>
          <p:cNvSpPr/>
          <p:nvPr/>
        </p:nvSpPr>
        <p:spPr>
          <a:xfrm rot="2736935">
            <a:off x="2298664" y="2523891"/>
            <a:ext cx="2036534" cy="1213589"/>
          </a:xfrm>
          <a:prstGeom prst="rightArrow">
            <a:avLst>
              <a:gd name="adj1" fmla="val 45753"/>
              <a:gd name="adj2" fmla="val 53018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Increasing random errors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A773FFE-F224-3441-9E24-855974D98C6D}"/>
              </a:ext>
            </a:extLst>
          </p:cNvPr>
          <p:cNvSpPr/>
          <p:nvPr/>
        </p:nvSpPr>
        <p:spPr>
          <a:xfrm>
            <a:off x="10610953" y="59624"/>
            <a:ext cx="1501169" cy="1497167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How </a:t>
            </a:r>
            <a:br>
              <a:rPr lang="en-US" b="1" dirty="0"/>
            </a:br>
            <a:r>
              <a:rPr lang="en-US" b="1" dirty="0"/>
              <a:t>GIRDER</a:t>
            </a:r>
          </a:p>
          <a:p>
            <a:pPr algn="ctr"/>
            <a:r>
              <a:rPr lang="en-US" b="1" dirty="0"/>
              <a:t>tolerances were </a:t>
            </a:r>
            <a:r>
              <a:rPr lang="en-US" b="1" dirty="0">
                <a:solidFill>
                  <a:schemeClr val="tx2"/>
                </a:solidFill>
              </a:rPr>
              <a:t>excluded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DF750011-91B6-224D-9D13-79490C216D9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Girder Mini-Workshop | DESY - PETRA IV | MAY 2021 | S.M.Liuzzo</a:t>
            </a:r>
            <a:endParaRPr lang="fr-FR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43F79B07-5D43-0A4D-A04E-59A1F67269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C1E9EA-E2A6-3044-8D9E-46567C5A8BD1}"/>
              </a:ext>
            </a:extLst>
          </p:cNvPr>
          <p:cNvSpPr txBox="1"/>
          <p:nvPr/>
        </p:nvSpPr>
        <p:spPr>
          <a:xfrm>
            <a:off x="3317368" y="4529593"/>
            <a:ext cx="1103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1A50AD-A5AB-8E44-8BB4-C4C869E23549}"/>
              </a:ext>
            </a:extLst>
          </p:cNvPr>
          <p:cNvSpPr/>
          <p:nvPr/>
        </p:nvSpPr>
        <p:spPr>
          <a:xfrm>
            <a:off x="1775520" y="716574"/>
            <a:ext cx="676391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Additional random errors are still required to describe the error on the position of the </a:t>
            </a:r>
            <a:r>
              <a:rPr lang="en-US" sz="2000" b="1" dirty="0">
                <a:solidFill>
                  <a:schemeClr val="accent1"/>
                </a:solidFill>
              </a:rPr>
              <a:t>magnetic centers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dirty="0"/>
              <a:t>of the magnets.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851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survey errors nominal positions (from ALGE group)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489262" y="3517105"/>
            <a:ext cx="4838352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dirty="0"/>
              <a:t>Simulated survey errors about the nominal position of the lattice.</a:t>
            </a:r>
          </a:p>
          <a:p>
            <a:endParaRPr lang="en-US" sz="2160" dirty="0"/>
          </a:p>
          <a:p>
            <a:r>
              <a:rPr lang="en-US" sz="2160" dirty="0"/>
              <a:t>Rotations are random, but for a 21urad systematic outward tilt.</a:t>
            </a:r>
          </a:p>
          <a:p>
            <a:endParaRPr lang="en-US" sz="2160" dirty="0"/>
          </a:p>
          <a:p>
            <a:r>
              <a:rPr lang="en-US" sz="2160" dirty="0"/>
              <a:t>Data provided in 320 points for the </a:t>
            </a:r>
            <a:r>
              <a:rPr lang="en-US" sz="2160" strike="sngStrike" dirty="0"/>
              <a:t>current</a:t>
            </a:r>
            <a:r>
              <a:rPr lang="en-US" sz="2160" dirty="0"/>
              <a:t> lattice.</a:t>
            </a:r>
            <a:endParaRPr lang="en-GB" sz="2160" dirty="0"/>
          </a:p>
        </p:txBody>
      </p:sp>
      <p:grpSp>
        <p:nvGrpSpPr>
          <p:cNvPr id="9" name="Group 8"/>
          <p:cNvGrpSpPr/>
          <p:nvPr/>
        </p:nvGrpSpPr>
        <p:grpSpPr>
          <a:xfrm>
            <a:off x="1496561" y="747361"/>
            <a:ext cx="9869839" cy="5446747"/>
            <a:chOff x="-3996952" y="-3199968"/>
            <a:chExt cx="15240000" cy="114247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96952" y="2509757"/>
              <a:ext cx="7620000" cy="5715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048" y="-3199968"/>
              <a:ext cx="7620000" cy="5715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96952" y="-3199968"/>
              <a:ext cx="7620000" cy="57150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8F6478B-E1BE-8F4B-8157-CD4B12F0A13E}"/>
              </a:ext>
            </a:extLst>
          </p:cNvPr>
          <p:cNvSpPr txBox="1"/>
          <p:nvPr/>
        </p:nvSpPr>
        <p:spPr>
          <a:xfrm>
            <a:off x="6312024" y="6177678"/>
            <a:ext cx="137730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PREVIOUS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310D8E8-292C-7C4A-9E58-C4E43577AD95}"/>
              </a:ext>
            </a:extLst>
          </p:cNvPr>
          <p:cNvSpPr/>
          <p:nvPr/>
        </p:nvSpPr>
        <p:spPr>
          <a:xfrm>
            <a:off x="10610953" y="59624"/>
            <a:ext cx="1501169" cy="1497167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How </a:t>
            </a:r>
            <a:br>
              <a:rPr lang="en-US" b="1" dirty="0"/>
            </a:br>
            <a:r>
              <a:rPr lang="en-US" b="1" dirty="0"/>
              <a:t>GIRDER</a:t>
            </a:r>
          </a:p>
          <a:p>
            <a:pPr algn="ctr"/>
            <a:r>
              <a:rPr lang="en-US" b="1" dirty="0"/>
              <a:t>tolerances were </a:t>
            </a:r>
            <a:r>
              <a:rPr lang="en-US" b="1" dirty="0">
                <a:solidFill>
                  <a:schemeClr val="tx2"/>
                </a:solidFill>
              </a:rPr>
              <a:t>excluded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BCCC5AC-9326-374A-9570-D1EFE3A22DD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Girder Mini-Workshop | DESY - PETRA IV | MAY 2021 | S.M.Liuzzo</a:t>
            </a:r>
            <a:endParaRPr lang="fr-FR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BA958A3-EDB1-314A-BC31-CB899FF34C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712E19-866D-1D48-BFF5-493830913E8A}"/>
              </a:ext>
            </a:extLst>
          </p:cNvPr>
          <p:cNvSpPr txBox="1"/>
          <p:nvPr/>
        </p:nvSpPr>
        <p:spPr>
          <a:xfrm>
            <a:off x="5039429" y="998451"/>
            <a:ext cx="118494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horizontal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2E961F-2CA2-7E4C-82A7-6FF060B357DD}"/>
              </a:ext>
            </a:extLst>
          </p:cNvPr>
          <p:cNvSpPr txBox="1"/>
          <p:nvPr/>
        </p:nvSpPr>
        <p:spPr>
          <a:xfrm>
            <a:off x="7041321" y="998451"/>
            <a:ext cx="3095719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Longitudinal (electrons path)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01F86D-8FDE-EF4B-8605-E790CB993784}"/>
              </a:ext>
            </a:extLst>
          </p:cNvPr>
          <p:cNvSpPr txBox="1"/>
          <p:nvPr/>
        </p:nvSpPr>
        <p:spPr>
          <a:xfrm>
            <a:off x="5174081" y="5229200"/>
            <a:ext cx="915635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vertical</a:t>
            </a:r>
          </a:p>
        </p:txBody>
      </p:sp>
    </p:spTree>
    <p:extLst>
      <p:ext uri="{BB962C8B-B14F-4D97-AF65-F5344CB8AC3E}">
        <p14:creationId xmlns:p14="http://schemas.microsoft.com/office/powerpoint/2010/main" val="1425683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D6C1B2-FD6F-BD4F-A307-87CBE43000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6" t="7103" r="33612"/>
          <a:stretch/>
        </p:blipFill>
        <p:spPr>
          <a:xfrm>
            <a:off x="952840" y="643431"/>
            <a:ext cx="7832029" cy="50616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617FED-4B5A-7244-B7C7-3E37D4FF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Tolerance estimates objective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E34D12-74DF-2547-AA7A-CADB4A0C4F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Girder Mini-Workshop | DESY - PETRA IV | MAY 2021 | S.M.Liuzzo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4BC4DA-5DC9-8C42-884A-49309DC3BC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CA4DB8-6C10-7E4B-BEC8-5776D697247D}"/>
              </a:ext>
            </a:extLst>
          </p:cNvPr>
          <p:cNvSpPr txBox="1"/>
          <p:nvPr/>
        </p:nvSpPr>
        <p:spPr>
          <a:xfrm>
            <a:off x="5233736" y="2804902"/>
            <a:ext cx="1103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C71951-7216-F641-85DB-BF527133E242}"/>
              </a:ext>
            </a:extLst>
          </p:cNvPr>
          <p:cNvSpPr/>
          <p:nvPr/>
        </p:nvSpPr>
        <p:spPr>
          <a:xfrm flipH="1">
            <a:off x="4026299" y="1083514"/>
            <a:ext cx="895192" cy="5062989"/>
          </a:xfrm>
          <a:prstGeom prst="rect">
            <a:avLst/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en-US" dirty="0"/>
              <a:t>             Septum    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3B0213-3FAD-0C4A-81C6-85470BF475C0}"/>
              </a:ext>
            </a:extLst>
          </p:cNvPr>
          <p:cNvSpPr txBox="1"/>
          <p:nvPr/>
        </p:nvSpPr>
        <p:spPr>
          <a:xfrm>
            <a:off x="9324479" y="3174233"/>
            <a:ext cx="261167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&gt;10h </a:t>
            </a:r>
          </a:p>
          <a:p>
            <a:r>
              <a:rPr lang="en-US" dirty="0" err="1"/>
              <a:t>Touschek</a:t>
            </a:r>
            <a:r>
              <a:rPr lang="en-US" dirty="0"/>
              <a:t> Lifetime </a:t>
            </a:r>
          </a:p>
          <a:p>
            <a:r>
              <a:rPr lang="en-US" dirty="0"/>
              <a:t>@ 200mA uniform, 5pm</a:t>
            </a:r>
          </a:p>
        </p:txBody>
      </p:sp>
      <p:sp>
        <p:nvSpPr>
          <p:cNvPr id="14" name="Chord 13">
            <a:extLst>
              <a:ext uri="{FF2B5EF4-FFF2-40B4-BE49-F238E27FC236}">
                <a16:creationId xmlns:a16="http://schemas.microsoft.com/office/drawing/2014/main" id="{69AAB1BE-D3AC-5844-A5C2-8BCB09FBA558}"/>
              </a:ext>
            </a:extLst>
          </p:cNvPr>
          <p:cNvSpPr/>
          <p:nvPr/>
        </p:nvSpPr>
        <p:spPr>
          <a:xfrm>
            <a:off x="2584180" y="2978151"/>
            <a:ext cx="1461490" cy="3168352"/>
          </a:xfrm>
          <a:prstGeom prst="chord">
            <a:avLst>
              <a:gd name="adj1" fmla="val 1926742"/>
              <a:gd name="adj2" fmla="val 19710749"/>
            </a:avLst>
          </a:prstGeom>
          <a:solidFill>
            <a:schemeClr val="accent2">
              <a:lumMod val="40000"/>
              <a:lumOff val="6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Injected</a:t>
            </a:r>
          </a:p>
          <a:p>
            <a:pPr algn="ctr"/>
            <a:r>
              <a:rPr lang="en-US" dirty="0"/>
              <a:t>beam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72CAF1A-43EF-2C49-8E46-300399676C48}"/>
              </a:ext>
            </a:extLst>
          </p:cNvPr>
          <p:cNvSpPr/>
          <p:nvPr/>
        </p:nvSpPr>
        <p:spPr>
          <a:xfrm>
            <a:off x="5033006" y="4685567"/>
            <a:ext cx="164792" cy="16479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87312A-6477-0C4F-9640-70C5BDAE2995}"/>
              </a:ext>
            </a:extLst>
          </p:cNvPr>
          <p:cNvSpPr txBox="1"/>
          <p:nvPr/>
        </p:nvSpPr>
        <p:spPr>
          <a:xfrm>
            <a:off x="9352607" y="1116549"/>
            <a:ext cx="2166064" cy="16312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  <a:r>
              <a:rPr lang="en-US" dirty="0"/>
              <a:t> main parameters to achieve,</a:t>
            </a:r>
          </a:p>
          <a:p>
            <a:r>
              <a:rPr lang="en-US" dirty="0"/>
              <a:t>Absolute values depend on facility layout.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BC78185-2366-6E48-B3A2-836EF2086240}"/>
              </a:ext>
            </a:extLst>
          </p:cNvPr>
          <p:cNvGrpSpPr/>
          <p:nvPr/>
        </p:nvGrpSpPr>
        <p:grpSpPr>
          <a:xfrm>
            <a:off x="2745704" y="1083514"/>
            <a:ext cx="6002041" cy="3715613"/>
            <a:chOff x="1979712" y="1489348"/>
            <a:chExt cx="5001701" cy="309634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3EB9861-A39D-BC4C-8BC8-7CEBB8AC3B8B}"/>
                </a:ext>
              </a:extLst>
            </p:cNvPr>
            <p:cNvCxnSpPr/>
            <p:nvPr/>
          </p:nvCxnSpPr>
          <p:spPr>
            <a:xfrm>
              <a:off x="1979712" y="1489348"/>
              <a:ext cx="0" cy="3096344"/>
            </a:xfrm>
            <a:prstGeom prst="line">
              <a:avLst/>
            </a:prstGeom>
            <a:ln w="12700"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E080BF2-4472-E042-8B13-1B565FDBAB79}"/>
                </a:ext>
              </a:extLst>
            </p:cNvPr>
            <p:cNvCxnSpPr/>
            <p:nvPr/>
          </p:nvCxnSpPr>
          <p:spPr>
            <a:xfrm flipH="1">
              <a:off x="2029321" y="3788292"/>
              <a:ext cx="670471" cy="0"/>
            </a:xfrm>
            <a:prstGeom prst="straightConnector1">
              <a:avLst/>
            </a:prstGeom>
            <a:ln>
              <a:solidFill>
                <a:schemeClr val="accent5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3A2A3F-02E7-FF4E-A1D6-44654996D276}"/>
                </a:ext>
              </a:extLst>
            </p:cNvPr>
            <p:cNvSpPr txBox="1"/>
            <p:nvPr/>
          </p:nvSpPr>
          <p:spPr>
            <a:xfrm>
              <a:off x="2699792" y="3231614"/>
              <a:ext cx="4281621" cy="1102866"/>
            </a:xfrm>
            <a:prstGeom prst="rect">
              <a:avLst/>
            </a:prstGeom>
            <a:solidFill>
              <a:schemeClr val="bg1">
                <a:alpha val="45000"/>
              </a:schemeClr>
            </a:solidFill>
            <a:ln>
              <a:solidFill>
                <a:schemeClr val="accent5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sz="4400" b="1" dirty="0"/>
                <a:t>-</a:t>
              </a:r>
              <a:r>
                <a:rPr lang="en-US" sz="4000" b="1" dirty="0"/>
                <a:t>10mm</a:t>
              </a:r>
              <a:r>
                <a:rPr lang="en-US" sz="2160" b="1" dirty="0"/>
                <a:t> </a:t>
              </a:r>
              <a:r>
                <a:rPr lang="en-US" sz="2160" dirty="0"/>
                <a:t>(-8.1mm @INJECTION)</a:t>
              </a:r>
            </a:p>
            <a:p>
              <a:r>
                <a:rPr lang="en-US" sz="3600" b="1" dirty="0"/>
                <a:t>~100% </a:t>
              </a:r>
              <a:r>
                <a:rPr lang="en-US" sz="2800" b="1" dirty="0"/>
                <a:t>Injection Efficiency </a:t>
              </a:r>
              <a:endParaRPr lang="en-GB" sz="3600" b="1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1081D93-7E51-3442-9F4B-9B651FBE23E8}"/>
              </a:ext>
            </a:extLst>
          </p:cNvPr>
          <p:cNvSpPr txBox="1"/>
          <p:nvPr/>
        </p:nvSpPr>
        <p:spPr>
          <a:xfrm>
            <a:off x="8535680" y="4799127"/>
            <a:ext cx="34163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Also : </a:t>
            </a:r>
          </a:p>
          <a:p>
            <a:pPr algn="r"/>
            <a:r>
              <a:rPr lang="en-US" b="1" dirty="0"/>
              <a:t>Emittance variation &lt; 2pm</a:t>
            </a:r>
          </a:p>
          <a:p>
            <a:pPr algn="r"/>
            <a:r>
              <a:rPr lang="en-US" b="1" dirty="0"/>
              <a:t>Feasible correction strengths</a:t>
            </a:r>
          </a:p>
          <a:p>
            <a:pPr algn="r"/>
            <a:r>
              <a:rPr lang="en-US" b="1" dirty="0"/>
              <a:t>Orbit &lt; 100um </a:t>
            </a:r>
            <a:r>
              <a:rPr lang="en-US" b="1" dirty="0" err="1"/>
              <a:t>rms</a:t>
            </a:r>
            <a:endParaRPr lang="en-US" b="1" dirty="0"/>
          </a:p>
          <a:p>
            <a:pPr algn="r"/>
            <a:r>
              <a:rPr lang="en-US" b="1" dirty="0" err="1"/>
              <a:t>etc</a:t>
            </a:r>
            <a:r>
              <a:rPr lang="en-US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670751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" t="5979" r="31888"/>
          <a:stretch/>
        </p:blipFill>
        <p:spPr>
          <a:xfrm>
            <a:off x="1095336" y="1338084"/>
            <a:ext cx="7420133" cy="4891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aperture and lifetime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above curves are interpolated to set the errors in the S28A lattice. </a:t>
            </a:r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2726026" y="1614398"/>
            <a:ext cx="3886077" cy="3715613"/>
            <a:chOff x="1979712" y="1489348"/>
            <a:chExt cx="3238398" cy="3096344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979712" y="1489348"/>
              <a:ext cx="0" cy="3096344"/>
            </a:xfrm>
            <a:prstGeom prst="line">
              <a:avLst/>
            </a:prstGeom>
            <a:ln w="12700"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699792" y="4081636"/>
              <a:ext cx="2518318" cy="353943"/>
            </a:xfrm>
            <a:prstGeom prst="rect">
              <a:avLst/>
            </a:prstGeom>
            <a:noFill/>
            <a:ln>
              <a:solidFill>
                <a:schemeClr val="accent5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sz="2160" dirty="0"/>
                <a:t>-10mm (-8.1mm @S3) </a:t>
              </a:r>
              <a:endParaRPr lang="en-GB" sz="2160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2029321" y="4266302"/>
              <a:ext cx="670471" cy="0"/>
            </a:xfrm>
            <a:prstGeom prst="straightConnector1">
              <a:avLst/>
            </a:prstGeom>
            <a:ln>
              <a:solidFill>
                <a:schemeClr val="accent5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8256241" y="2996953"/>
            <a:ext cx="2047355" cy="10895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160" dirty="0"/>
              <a:t>Lifetime: 16.7h</a:t>
            </a:r>
          </a:p>
          <a:p>
            <a:r>
              <a:rPr lang="en-US" sz="2160" dirty="0"/>
              <a:t>range:[16.6 17]</a:t>
            </a:r>
          </a:p>
          <a:p>
            <a:endParaRPr lang="en-GB" sz="216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F1F928-2DC3-8F46-A4C7-DE2187F92CE4}"/>
              </a:ext>
            </a:extLst>
          </p:cNvPr>
          <p:cNvSpPr txBox="1"/>
          <p:nvPr/>
        </p:nvSpPr>
        <p:spPr>
          <a:xfrm>
            <a:off x="9051767" y="3989240"/>
            <a:ext cx="2543632" cy="1477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IDEAL SURVEY SET IN THE LATTICE</a:t>
            </a:r>
          </a:p>
          <a:p>
            <a:r>
              <a:rPr lang="en-US" b="1" dirty="0"/>
              <a:t>AND TESTED FOR DA/LIFETIME AFTER CORRECTION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DF4D41-E681-8A43-BA71-0E617ADF41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Girder Mini-Workshop | DESY - PETRA IV | MAY 2021 | S.M.Liuzzo</a:t>
            </a:r>
            <a:endParaRPr lang="fr-F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7DC420-226C-4E4F-8EDF-3014527295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EC0B96-C1F0-2F49-840E-A28A7A6E5B03}"/>
              </a:ext>
            </a:extLst>
          </p:cNvPr>
          <p:cNvSpPr txBox="1"/>
          <p:nvPr/>
        </p:nvSpPr>
        <p:spPr>
          <a:xfrm>
            <a:off x="3519429" y="4355812"/>
            <a:ext cx="1103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2B1E1D4-AFDE-CC48-AAAC-88E0AD9EDE87}"/>
              </a:ext>
            </a:extLst>
          </p:cNvPr>
          <p:cNvGrpSpPr/>
          <p:nvPr/>
        </p:nvGrpSpPr>
        <p:grpSpPr>
          <a:xfrm>
            <a:off x="7620156" y="1045622"/>
            <a:ext cx="3935431" cy="1841766"/>
            <a:chOff x="727200" y="802062"/>
            <a:chExt cx="8236800" cy="385478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1368B93-4529-2D49-9F86-FD5AF6FD3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200" y="802062"/>
              <a:ext cx="8236800" cy="385478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9DE87B2-643E-D343-A4BA-40174220C884}"/>
                </a:ext>
              </a:extLst>
            </p:cNvPr>
            <p:cNvSpPr txBox="1"/>
            <p:nvPr/>
          </p:nvSpPr>
          <p:spPr>
            <a:xfrm>
              <a:off x="3851920" y="2281436"/>
              <a:ext cx="784403" cy="292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80" dirty="0">
                  <a:solidFill>
                    <a:srgbClr val="C00000"/>
                  </a:solidFill>
                </a:rPr>
                <a:t>nominal</a:t>
              </a:r>
              <a:endParaRPr lang="en-GB" sz="1680" dirty="0">
                <a:solidFill>
                  <a:srgbClr val="C00000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584F420-C649-724A-9323-B6699D5C8927}"/>
                </a:ext>
              </a:extLst>
            </p:cNvPr>
            <p:cNvSpPr txBox="1"/>
            <p:nvPr/>
          </p:nvSpPr>
          <p:spPr>
            <a:xfrm>
              <a:off x="3200123" y="2929508"/>
              <a:ext cx="713604" cy="292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80" dirty="0">
                  <a:solidFill>
                    <a:schemeClr val="accent1"/>
                  </a:solidFill>
                </a:rPr>
                <a:t>current</a:t>
              </a:r>
              <a:endParaRPr lang="en-GB" sz="1680" dirty="0">
                <a:solidFill>
                  <a:schemeClr val="accent1"/>
                </a:solidFill>
              </a:endParaRPr>
            </a:p>
          </p:txBody>
        </p: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033E2B4-48AA-7648-BC6F-6FEC4CBD0429}"/>
              </a:ext>
            </a:extLst>
          </p:cNvPr>
          <p:cNvCxnSpPr>
            <a:cxnSpLocks/>
          </p:cNvCxnSpPr>
          <p:nvPr/>
        </p:nvCxnSpPr>
        <p:spPr>
          <a:xfrm flipV="1">
            <a:off x="6612103" y="1863557"/>
            <a:ext cx="1644138" cy="244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7982B83-F29E-2747-9CED-79A53E980C91}"/>
              </a:ext>
            </a:extLst>
          </p:cNvPr>
          <p:cNvSpPr txBox="1"/>
          <p:nvPr/>
        </p:nvSpPr>
        <p:spPr>
          <a:xfrm rot="21058388">
            <a:off x="6805590" y="1691491"/>
            <a:ext cx="1231427" cy="2616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50" dirty="0"/>
              <a:t>On the red curve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6161F7E-6215-EF4B-B8CA-7F12CCF819BA}"/>
              </a:ext>
            </a:extLst>
          </p:cNvPr>
          <p:cNvSpPr/>
          <p:nvPr/>
        </p:nvSpPr>
        <p:spPr>
          <a:xfrm>
            <a:off x="10610953" y="59624"/>
            <a:ext cx="1501169" cy="1497167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How </a:t>
            </a:r>
            <a:br>
              <a:rPr lang="en-US" b="1" dirty="0"/>
            </a:br>
            <a:r>
              <a:rPr lang="en-US" b="1" dirty="0"/>
              <a:t>GIRDER</a:t>
            </a:r>
          </a:p>
          <a:p>
            <a:pPr algn="ctr"/>
            <a:r>
              <a:rPr lang="en-US" b="1" dirty="0"/>
              <a:t>tolerances were </a:t>
            </a:r>
            <a:r>
              <a:rPr lang="en-US" b="1" dirty="0">
                <a:solidFill>
                  <a:schemeClr val="tx2"/>
                </a:solidFill>
              </a:rPr>
              <a:t>excluded</a:t>
            </a:r>
          </a:p>
        </p:txBody>
      </p:sp>
    </p:spTree>
    <p:extLst>
      <p:ext uri="{BB962C8B-B14F-4D97-AF65-F5344CB8AC3E}">
        <p14:creationId xmlns:p14="http://schemas.microsoft.com/office/powerpoint/2010/main" val="3713074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" t="5979" r="31888"/>
          <a:stretch/>
        </p:blipFill>
        <p:spPr>
          <a:xfrm>
            <a:off x="910838" y="1645339"/>
            <a:ext cx="6999178" cy="4613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Random errors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2453272" y="1813337"/>
            <a:ext cx="3886077" cy="3715613"/>
            <a:chOff x="1979712" y="1489348"/>
            <a:chExt cx="3238398" cy="309634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979712" y="1489348"/>
              <a:ext cx="0" cy="3096344"/>
            </a:xfrm>
            <a:prstGeom prst="line">
              <a:avLst/>
            </a:prstGeom>
            <a:ln w="127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699792" y="4081636"/>
              <a:ext cx="2518318" cy="353943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sz="2160" dirty="0"/>
                <a:t>-10mm (-8.1mm @S3) </a:t>
              </a:r>
              <a:endParaRPr lang="en-GB" sz="2160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2029321" y="4266302"/>
              <a:ext cx="670471" cy="0"/>
            </a:xfrm>
            <a:prstGeom prst="straightConnector1">
              <a:avLst/>
            </a:prstGeom>
            <a:ln>
              <a:solidFill>
                <a:schemeClr val="accent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7794427" y="3774638"/>
            <a:ext cx="3601738" cy="14219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160" dirty="0"/>
              <a:t>Lifetime goes from 16.7h to about 13h with many lost seeds and increasing range.</a:t>
            </a:r>
            <a:endParaRPr lang="en-GB" sz="216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4"/>
          <a:stretch/>
        </p:blipFill>
        <p:spPr>
          <a:xfrm>
            <a:off x="6997395" y="1645340"/>
            <a:ext cx="4398770" cy="21677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80CF0BC-3180-5C43-B545-9DFB94AA5E50}"/>
              </a:ext>
            </a:extLst>
          </p:cNvPr>
          <p:cNvSpPr txBox="1"/>
          <p:nvPr/>
        </p:nvSpPr>
        <p:spPr>
          <a:xfrm>
            <a:off x="8221297" y="5632697"/>
            <a:ext cx="3551354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/>
              <a:t>IDEAL SURVEY + RANDOM ERRORS SET IN THE LATTICE</a:t>
            </a:r>
          </a:p>
          <a:p>
            <a:r>
              <a:rPr lang="en-US" sz="1600" b="1" dirty="0"/>
              <a:t>AND TESTED FOR DA/LIFETIME AFTER CORRECTION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8FC5FB5-1116-5A42-83E1-DDCECFF268E6}"/>
              </a:ext>
            </a:extLst>
          </p:cNvPr>
          <p:cNvSpPr/>
          <p:nvPr/>
        </p:nvSpPr>
        <p:spPr>
          <a:xfrm>
            <a:off x="10610953" y="59624"/>
            <a:ext cx="1501169" cy="1497167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How </a:t>
            </a:r>
            <a:br>
              <a:rPr lang="en-US" b="1" dirty="0"/>
            </a:br>
            <a:r>
              <a:rPr lang="en-US" b="1" dirty="0"/>
              <a:t>GIRDER</a:t>
            </a:r>
          </a:p>
          <a:p>
            <a:pPr algn="ctr"/>
            <a:r>
              <a:rPr lang="en-US" b="1" dirty="0"/>
              <a:t>tolerances were </a:t>
            </a:r>
            <a:r>
              <a:rPr lang="en-US" b="1" dirty="0">
                <a:solidFill>
                  <a:schemeClr val="tx2"/>
                </a:solidFill>
              </a:rPr>
              <a:t>excluded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4212A8C-4E9A-0F4E-B7C5-8EE4B358F7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Girder Mini-Workshop | DESY - PETRA IV | MAY 2021 | S.M.Liuzzo</a:t>
            </a:r>
            <a:endParaRPr lang="fr-FR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33640F0-2B0D-CE49-92D4-18FA591041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A699AB-DE8D-B641-9390-6983CF49B60E}"/>
              </a:ext>
            </a:extLst>
          </p:cNvPr>
          <p:cNvSpPr txBox="1"/>
          <p:nvPr/>
        </p:nvSpPr>
        <p:spPr>
          <a:xfrm>
            <a:off x="3274768" y="4493974"/>
            <a:ext cx="1103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99C25819-D114-9046-BED4-1AB447F31CB5}"/>
              </a:ext>
            </a:extLst>
          </p:cNvPr>
          <p:cNvSpPr/>
          <p:nvPr/>
        </p:nvSpPr>
        <p:spPr>
          <a:xfrm rot="2736935">
            <a:off x="2601880" y="2651399"/>
            <a:ext cx="1679698" cy="1213589"/>
          </a:xfrm>
          <a:prstGeom prst="rightArrow">
            <a:avLst>
              <a:gd name="adj1" fmla="val 45753"/>
              <a:gd name="adj2" fmla="val 53018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Increasing errors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0274C7-9B0B-BB43-A359-1A96E7556024}"/>
              </a:ext>
            </a:extLst>
          </p:cNvPr>
          <p:cNvSpPr/>
          <p:nvPr/>
        </p:nvSpPr>
        <p:spPr>
          <a:xfrm>
            <a:off x="1775520" y="716574"/>
            <a:ext cx="676391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Additional random errors are still required to describe the error on the position of the </a:t>
            </a:r>
            <a:r>
              <a:rPr lang="en-US" sz="2000" b="1" dirty="0">
                <a:solidFill>
                  <a:schemeClr val="accent1"/>
                </a:solidFill>
              </a:rPr>
              <a:t>magnetic centers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dirty="0"/>
              <a:t>of the magnets.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6484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EDDC3-6283-3B4A-BD31-55EAACF3F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practice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6FB91B-160D-8041-B9D8-AFF966E922B3}"/>
              </a:ext>
            </a:extLst>
          </p:cNvPr>
          <p:cNvSpPr txBox="1"/>
          <p:nvPr/>
        </p:nvSpPr>
        <p:spPr>
          <a:xfrm>
            <a:off x="959429" y="706603"/>
            <a:ext cx="1098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have no specific beam dynamics interest in the girder-girder tolerance themselves. </a:t>
            </a:r>
          </a:p>
          <a:p>
            <a:r>
              <a:rPr lang="en-US" dirty="0"/>
              <a:t>Those are not precisely defined among different groups and may lead to lack of understanding.  </a:t>
            </a:r>
          </a:p>
          <a:p>
            <a:r>
              <a:rPr lang="en-US" dirty="0"/>
              <a:t>From beam dynamics, we can say that: </a:t>
            </a:r>
            <a:r>
              <a:rPr lang="en-US" i="1" u="sng" dirty="0"/>
              <a:t>large, slow, smooth</a:t>
            </a:r>
            <a:r>
              <a:rPr lang="en-US" dirty="0"/>
              <a:t>, variations of position are </a:t>
            </a:r>
            <a:r>
              <a:rPr lang="en-US" u="sng" dirty="0"/>
              <a:t>not detrimental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From a beam dynamics point of view, as long as magnet-magnet tolerances (actually, single magnets </a:t>
            </a:r>
            <a:r>
              <a:rPr lang="en-US" dirty="0" err="1"/>
              <a:t>rms</a:t>
            </a:r>
            <a:r>
              <a:rPr lang="en-US" dirty="0"/>
              <a:t> position errors) are achieved </a:t>
            </a:r>
            <a:r>
              <a:rPr lang="en-US" u="sng" dirty="0"/>
              <a:t>at every location in the machine</a:t>
            </a:r>
            <a:r>
              <a:rPr lang="en-US" dirty="0"/>
              <a:t>, including between magnets standing on neighboring girders, we will get the foreseen Dynamic Aperture and LIFETIME.</a:t>
            </a:r>
          </a:p>
          <a:p>
            <a:endParaRPr lang="en-US" dirty="0"/>
          </a:p>
          <a:p>
            <a:r>
              <a:rPr lang="en-US" dirty="0"/>
              <a:t>We let the alignment group decide how to achieve this requirement. </a:t>
            </a:r>
          </a:p>
          <a:p>
            <a:endParaRPr lang="en-US" dirty="0"/>
          </a:p>
          <a:p>
            <a:r>
              <a:rPr lang="en-US" dirty="0"/>
              <a:t>For ESRF-EBS It worked extremely well, largely exceeding expectations/simulations.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A13FE1-FD0D-4349-8122-1326731F3694}"/>
              </a:ext>
            </a:extLst>
          </p:cNvPr>
          <p:cNvSpPr txBox="1"/>
          <p:nvPr/>
        </p:nvSpPr>
        <p:spPr>
          <a:xfrm>
            <a:off x="3301138" y="4025390"/>
            <a:ext cx="309571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Expected magnet-to-magnet</a:t>
            </a:r>
          </a:p>
          <a:p>
            <a:pPr algn="ctr"/>
            <a:r>
              <a:rPr lang="en-US" sz="2800" dirty="0"/>
              <a:t>60-70 </a:t>
            </a:r>
            <a:r>
              <a:rPr lang="en-US" sz="2800" dirty="0">
                <a:latin typeface="Symbol" pitchFamily="2" charset="2"/>
              </a:rPr>
              <a:t>m</a:t>
            </a:r>
            <a:r>
              <a:rPr lang="en-US" sz="2800" dirty="0"/>
              <a:t>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727B26-CA3D-D548-BB74-6A04F19BBAA4}"/>
              </a:ext>
            </a:extLst>
          </p:cNvPr>
          <p:cNvSpPr txBox="1"/>
          <p:nvPr/>
        </p:nvSpPr>
        <p:spPr>
          <a:xfrm>
            <a:off x="7117562" y="3748391"/>
            <a:ext cx="30828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From steerers/orbit data</a:t>
            </a:r>
          </a:p>
          <a:p>
            <a:pPr algn="ctr"/>
            <a:r>
              <a:rPr lang="en-US" dirty="0"/>
              <a:t>Achieved magnet-to-magnet</a:t>
            </a:r>
          </a:p>
          <a:p>
            <a:pPr algn="ctr"/>
            <a:r>
              <a:rPr lang="en-US" sz="2800" dirty="0">
                <a:solidFill>
                  <a:schemeClr val="bg2"/>
                </a:solidFill>
              </a:rPr>
              <a:t>25-40 </a:t>
            </a:r>
            <a:r>
              <a:rPr lang="en-US" sz="2800" dirty="0">
                <a:solidFill>
                  <a:schemeClr val="bg2"/>
                </a:solidFill>
                <a:latin typeface="Symbol" pitchFamily="2" charset="2"/>
              </a:rPr>
              <a:t>m</a:t>
            </a:r>
            <a:r>
              <a:rPr lang="en-US" sz="2800" dirty="0">
                <a:solidFill>
                  <a:schemeClr val="bg2"/>
                </a:solidFill>
              </a:rPr>
              <a:t>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B3D2FF-94E5-B04D-BD22-2C1AA543613D}"/>
              </a:ext>
            </a:extLst>
          </p:cNvPr>
          <p:cNvSpPr txBox="1"/>
          <p:nvPr/>
        </p:nvSpPr>
        <p:spPr>
          <a:xfrm>
            <a:off x="1620952" y="4197189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rms</a:t>
            </a:r>
            <a:r>
              <a:rPr lang="en-US" dirty="0"/>
              <a:t> DX DY</a:t>
            </a:r>
          </a:p>
          <a:p>
            <a:r>
              <a:rPr lang="en-US" dirty="0"/>
              <a:t>alignment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AB59DA-F52E-9E49-9447-6477E82BF47A}"/>
              </a:ext>
            </a:extLst>
          </p:cNvPr>
          <p:cNvSpPr txBox="1"/>
          <p:nvPr/>
        </p:nvSpPr>
        <p:spPr>
          <a:xfrm>
            <a:off x="995484" y="5373186"/>
            <a:ext cx="10946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order to model the lattice at the location where it will be installed, we included in all “predictive” (DA, LT, </a:t>
            </a:r>
            <a:r>
              <a:rPr lang="en-US" dirty="0" err="1"/>
              <a:t>IE,etc</a:t>
            </a:r>
            <a:r>
              <a:rPr lang="en-US" dirty="0"/>
              <a:t>) simulations the Simulated Survey Position provided by the alignment group.</a:t>
            </a:r>
          </a:p>
          <a:p>
            <a:endParaRPr lang="en-US" sz="1400" dirty="0"/>
          </a:p>
          <a:p>
            <a:r>
              <a:rPr lang="en-US" sz="1400" dirty="0"/>
              <a:t>This may be </a:t>
            </a:r>
            <a:r>
              <a:rPr lang="en-US" sz="1400" dirty="0" err="1"/>
              <a:t>usefull</a:t>
            </a:r>
            <a:r>
              <a:rPr lang="en-US" sz="1400" dirty="0"/>
              <a:t> also for maximum correctors strength evaluation, and/or definition of Beamlines alignment strategies.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FE232A5-F368-E349-AC15-9A505EDE83BE}"/>
              </a:ext>
            </a:extLst>
          </p:cNvPr>
          <p:cNvSpPr/>
          <p:nvPr/>
        </p:nvSpPr>
        <p:spPr>
          <a:xfrm>
            <a:off x="10200457" y="59625"/>
            <a:ext cx="1911666" cy="777088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Conclusion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DF4029BB-7C49-DC4C-AD9A-1BD06BA7CFC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Girder Mini-Workshop | DESY - PETRA IV | MAY 2021 | S.M.Liuzzo</a:t>
            </a:r>
            <a:endParaRPr lang="fr-FR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6FF4EE9-C498-F04D-9447-079382079F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9426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Tolerable random errors</a:t>
            </a:r>
          </a:p>
        </p:txBody>
      </p:sp>
      <p:sp>
        <p:nvSpPr>
          <p:cNvPr id="8" name="Rectangle 7"/>
          <p:cNvSpPr/>
          <p:nvPr/>
        </p:nvSpPr>
        <p:spPr>
          <a:xfrm>
            <a:off x="1482240" y="923122"/>
            <a:ext cx="988416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160" dirty="0"/>
              <a:t>Each error, on each magnet family, is studied individually looking at the dependence of DA, lifetime, emittances and all relevant parameters </a:t>
            </a:r>
            <a:r>
              <a:rPr lang="en-GB" sz="2160" dirty="0" err="1"/>
              <a:t>vs</a:t>
            </a:r>
            <a:r>
              <a:rPr lang="en-GB" sz="2160" dirty="0"/>
              <a:t> error amplitude. 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96020"/>
              </p:ext>
            </p:extLst>
          </p:nvPr>
        </p:nvGraphicFramePr>
        <p:xfrm>
          <a:off x="3071665" y="2146872"/>
          <a:ext cx="6480721" cy="287503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8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99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99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99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0719">
                <a:tc>
                  <a:txBody>
                    <a:bodyPr/>
                    <a:lstStyle/>
                    <a:p>
                      <a:pPr algn="r"/>
                      <a:r>
                        <a:rPr lang="en-US" sz="1900" dirty="0"/>
                        <a:t>Required:</a:t>
                      </a:r>
                      <a:endParaRPr lang="en-GB" sz="1900" dirty="0"/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r>
                        <a:rPr lang="en-GB" sz="1900" dirty="0"/>
                        <a:t>DX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r>
                        <a:rPr lang="en-GB" sz="1900" dirty="0"/>
                        <a:t>DY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r>
                        <a:rPr lang="en-GB" sz="1900" dirty="0"/>
                        <a:t>DS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r>
                        <a:rPr lang="en-GB" sz="1900" dirty="0"/>
                        <a:t>DPSI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r>
                        <a:rPr lang="en-GB" sz="1900" dirty="0"/>
                        <a:t>DK</a:t>
                      </a:r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719">
                <a:tc>
                  <a:txBody>
                    <a:bodyPr/>
                    <a:lstStyle/>
                    <a:p>
                      <a:pPr algn="r"/>
                      <a:endParaRPr lang="en-GB" sz="1900" dirty="0"/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dirty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GB" sz="1900" dirty="0">
                          <a:latin typeface="+mn-lt"/>
                          <a:cs typeface="+mn-cs"/>
                        </a:rPr>
                        <a:t>m</a:t>
                      </a:r>
                      <a:endParaRPr lang="en-GB" sz="1900" dirty="0"/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dirty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GB" sz="1900" dirty="0">
                          <a:latin typeface="+mn-lt"/>
                          <a:cs typeface="+mn-cs"/>
                        </a:rPr>
                        <a:t>m</a:t>
                      </a:r>
                      <a:endParaRPr lang="en-GB" sz="1900" dirty="0"/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dirty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GB" sz="1900" dirty="0">
                          <a:latin typeface="+mn-lt"/>
                          <a:cs typeface="+mn-cs"/>
                        </a:rPr>
                        <a:t>m</a:t>
                      </a:r>
                      <a:endParaRPr lang="en-GB" sz="1900" dirty="0"/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err="1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GB" sz="1900" dirty="0" err="1"/>
                        <a:t>rad</a:t>
                      </a:r>
                      <a:endParaRPr lang="en-GB" sz="1900" dirty="0"/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10^-4</a:t>
                      </a:r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719">
                <a:tc>
                  <a:txBody>
                    <a:bodyPr/>
                    <a:lstStyle/>
                    <a:p>
                      <a:pPr algn="r"/>
                      <a:r>
                        <a:rPr lang="en-GB" sz="1900" b="1" dirty="0"/>
                        <a:t>DL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&gt;100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&gt;100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1000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500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10</a:t>
                      </a:r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719">
                <a:tc>
                  <a:txBody>
                    <a:bodyPr/>
                    <a:lstStyle/>
                    <a:p>
                      <a:pPr algn="r"/>
                      <a:r>
                        <a:rPr lang="en-GB" sz="1900" b="1" dirty="0"/>
                        <a:t>DQ,</a:t>
                      </a:r>
                      <a:r>
                        <a:rPr lang="en-GB" sz="1900" b="1" baseline="0" dirty="0"/>
                        <a:t> </a:t>
                      </a:r>
                      <a:r>
                        <a:rPr lang="en-GB" sz="1900" b="1" dirty="0"/>
                        <a:t>QF[68]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70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50</a:t>
                      </a:r>
                    </a:p>
                  </a:txBody>
                  <a:tcPr marL="109728" marR="109728" marT="54864" marB="54864">
                    <a:solidFill>
                      <a:schemeClr val="accent5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500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200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5</a:t>
                      </a:r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719">
                <a:tc>
                  <a:txBody>
                    <a:bodyPr/>
                    <a:lstStyle/>
                    <a:p>
                      <a:pPr algn="r"/>
                      <a:r>
                        <a:rPr lang="en-GB" sz="1900" b="1" dirty="0"/>
                        <a:t>Q[DF][1-5]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100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85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500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500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5</a:t>
                      </a:r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719">
                <a:tc>
                  <a:txBody>
                    <a:bodyPr/>
                    <a:lstStyle/>
                    <a:p>
                      <a:pPr algn="r"/>
                      <a:r>
                        <a:rPr lang="en-GB" sz="1900" b="1" dirty="0"/>
                        <a:t>SFD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70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50</a:t>
                      </a:r>
                    </a:p>
                  </a:txBody>
                  <a:tcPr marL="109728" marR="109728" marT="54864" marB="54864">
                    <a:solidFill>
                      <a:schemeClr val="accent5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500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1000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35</a:t>
                      </a:r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719">
                <a:tc>
                  <a:txBody>
                    <a:bodyPr/>
                    <a:lstStyle/>
                    <a:p>
                      <a:pPr algn="r"/>
                      <a:r>
                        <a:rPr lang="en-GB" sz="1900" b="1" dirty="0"/>
                        <a:t>OF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100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100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500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1000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endParaRPr lang="en-GB" sz="1900" dirty="0"/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1621862" y="5492247"/>
            <a:ext cx="967787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160" dirty="0">
                <a:solidFill>
                  <a:schemeClr val="accent2"/>
                </a:solidFill>
              </a:rPr>
              <a:t>Sextupoles and high gradient quadrupoles </a:t>
            </a:r>
            <a:r>
              <a:rPr lang="en-GB" sz="2160" dirty="0"/>
              <a:t>are the most relevant limitations, nevertheless, this alignment specifications are currently achievable. </a:t>
            </a:r>
          </a:p>
          <a:p>
            <a:pPr algn="ctr"/>
            <a:r>
              <a:rPr lang="en-GB" sz="2160" dirty="0"/>
              <a:t>(DX=DY=60</a:t>
            </a:r>
            <a:r>
              <a:rPr lang="en-GB" sz="2160" dirty="0">
                <a:latin typeface="Symbol" charset="2"/>
                <a:cs typeface="Symbol" charset="2"/>
              </a:rPr>
              <a:t>m</a:t>
            </a:r>
            <a:r>
              <a:rPr lang="en-GB" sz="2160" dirty="0"/>
              <a:t>m, 84 </a:t>
            </a:r>
            <a:r>
              <a:rPr lang="en-GB" sz="2160" dirty="0">
                <a:latin typeface="Symbol" charset="2"/>
                <a:cs typeface="Symbol" charset="2"/>
              </a:rPr>
              <a:t>m</a:t>
            </a:r>
            <a:r>
              <a:rPr lang="en-GB" sz="2160" dirty="0"/>
              <a:t>m between two magnets).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46451E-4EB4-4342-BBED-61D9E486241E}"/>
              </a:ext>
            </a:extLst>
          </p:cNvPr>
          <p:cNvSpPr txBox="1"/>
          <p:nvPr/>
        </p:nvSpPr>
        <p:spPr>
          <a:xfrm>
            <a:off x="3071665" y="5093499"/>
            <a:ext cx="1596275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b="1" dirty="0"/>
              <a:t>GIRDERS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1AD62-3640-AE41-8ABC-AD61997DF509}"/>
              </a:ext>
            </a:extLst>
          </p:cNvPr>
          <p:cNvSpPr txBox="1"/>
          <p:nvPr/>
        </p:nvSpPr>
        <p:spPr>
          <a:xfrm>
            <a:off x="4700850" y="5093499"/>
            <a:ext cx="726132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Survey simulations or SAME AS worst case MAGNET-MAGNET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637AC2-C7AB-E94B-9559-1B0C6CDBF332}"/>
              </a:ext>
            </a:extLst>
          </p:cNvPr>
          <p:cNvSpPr txBox="1"/>
          <p:nvPr/>
        </p:nvSpPr>
        <p:spPr>
          <a:xfrm>
            <a:off x="239350" y="2583578"/>
            <a:ext cx="2616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 answer the question:</a:t>
            </a:r>
          </a:p>
          <a:p>
            <a:endParaRPr lang="en-US" dirty="0"/>
          </a:p>
          <a:p>
            <a:pPr algn="ctr"/>
            <a:r>
              <a:rPr lang="en-US" i="1" dirty="0"/>
              <a:t>What girder-girder tolerances did you use?</a:t>
            </a: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CCCF4CDC-BAFF-E24E-A3F5-762E921570F8}"/>
              </a:ext>
            </a:extLst>
          </p:cNvPr>
          <p:cNvCxnSpPr>
            <a:cxnSpLocks/>
            <a:stCxn id="7" idx="2"/>
            <a:endCxn id="5" idx="1"/>
          </p:cNvCxnSpPr>
          <p:nvPr/>
        </p:nvCxnSpPr>
        <p:spPr>
          <a:xfrm rot="16200000" flipH="1">
            <a:off x="1562451" y="3768951"/>
            <a:ext cx="1494258" cy="152417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48D1F58-CAC0-1745-AF32-C0F9A6C71172}"/>
              </a:ext>
            </a:extLst>
          </p:cNvPr>
          <p:cNvSpPr/>
          <p:nvPr/>
        </p:nvSpPr>
        <p:spPr>
          <a:xfrm>
            <a:off x="10200457" y="59625"/>
            <a:ext cx="1911666" cy="777088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Conclusion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4B48884C-0B9D-3845-906D-48F1A1B1755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Girder Mini-Workshop | DESY - PETRA IV | MAY 2021 | S.M.Liuzzo</a:t>
            </a:r>
            <a:endParaRPr lang="fr-FR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229B30F-BCE0-9A49-8B79-4B6C4B6DD0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2610B00-228C-F644-AF50-D09A2C518B5C}"/>
              </a:ext>
            </a:extLst>
          </p:cNvPr>
          <p:cNvSpPr/>
          <p:nvPr/>
        </p:nvSpPr>
        <p:spPr>
          <a:xfrm>
            <a:off x="4658511" y="2987556"/>
            <a:ext cx="2013554" cy="1991879"/>
          </a:xfrm>
          <a:prstGeom prst="roundRect">
            <a:avLst/>
          </a:prstGeom>
          <a:solidFill>
            <a:schemeClr val="accent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60</a:t>
            </a:r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id="{53315F45-F202-524C-9A69-929470143AC9}"/>
              </a:ext>
            </a:extLst>
          </p:cNvPr>
          <p:cNvSpPr/>
          <p:nvPr/>
        </p:nvSpPr>
        <p:spPr>
          <a:xfrm>
            <a:off x="6524426" y="3521742"/>
            <a:ext cx="4631864" cy="791637"/>
          </a:xfrm>
          <a:prstGeom prst="lef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Many simulations for </a:t>
            </a:r>
            <a:r>
              <a:rPr lang="en-US" sz="2400" b="1" dirty="0"/>
              <a:t>1</a:t>
            </a:r>
            <a:r>
              <a:rPr lang="en-US" dirty="0"/>
              <a:t> number needed</a:t>
            </a:r>
          </a:p>
        </p:txBody>
      </p:sp>
    </p:spTree>
    <p:extLst>
      <p:ext uri="{BB962C8B-B14F-4D97-AF65-F5344CB8AC3E}">
        <p14:creationId xmlns:p14="http://schemas.microsoft.com/office/powerpoint/2010/main" val="602571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D7504-82B3-D64D-8C63-6FC326AF0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3A154-3D6D-2B4C-AAAC-F371DA2CC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definition of alignment tolerance can be done in a quasi deterministic way, to give relative impact on final parameters of each source of errors. Finally this is NOT directly </a:t>
            </a:r>
            <a:r>
              <a:rPr lang="en-US" dirty="0" err="1"/>
              <a:t>usefull</a:t>
            </a:r>
            <a:r>
              <a:rPr lang="en-US" dirty="0"/>
              <a:t> for alignment. Unless some specification is really demanding, everything will be alignment to the minimum value found: </a:t>
            </a:r>
            <a:r>
              <a:rPr lang="en-US" dirty="0">
                <a:solidFill>
                  <a:schemeClr val="accent1"/>
                </a:solidFill>
              </a:rPr>
              <a:t>one single number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Running Girder-to-girder simulations is also not really useful. For compact machines girder-to-girder is the same as magnet-to-magnet. </a:t>
            </a:r>
            <a:r>
              <a:rPr lang="en-US" dirty="0">
                <a:solidFill>
                  <a:schemeClr val="accent1"/>
                </a:solidFill>
              </a:rPr>
              <a:t>Using simulated Survey data is more realistic, simpler and efficient.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Large, slow, SR position variations are not an issue for beam dynamics</a:t>
            </a:r>
            <a:r>
              <a:rPr lang="en-US" dirty="0"/>
              <a:t>. Magnet to magnet is what really counts.</a:t>
            </a:r>
          </a:p>
          <a:p>
            <a:endParaRPr lang="en-US" dirty="0"/>
          </a:p>
          <a:p>
            <a:r>
              <a:rPr lang="en-US" dirty="0"/>
              <a:t>For upgrade project using the measured positions of the SR and hypothetical positions after dismantling and reinstallation, shares well the contribution of alignment and magnet center </a:t>
            </a:r>
            <a:r>
              <a:rPr lang="en-US" dirty="0" err="1"/>
              <a:t>fiducialization</a:t>
            </a:r>
            <a:r>
              <a:rPr lang="en-US" dirty="0"/>
              <a:t> error sources. Simulations of the measured survey may be included in the model simply, sparing a lot of time and effort, and </a:t>
            </a:r>
            <a:r>
              <a:rPr lang="en-US" dirty="0">
                <a:solidFill>
                  <a:schemeClr val="accent1"/>
                </a:solidFill>
              </a:rPr>
              <a:t>simplifying the communication among colleagues</a:t>
            </a:r>
            <a:r>
              <a:rPr lang="en-US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A8F64-40C8-C34D-BDD6-6688FB4DCB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79B06-0B96-044D-9D76-13541D6970C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Girder Mini-Workshop | DESY - PETRA IV | MAY 2021 | S.M.Liuzzo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5549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F9F7E-124B-7F44-A6B6-0A3135C50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EAF9E-C1AB-EB4A-97A6-AE5EC89EEA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Girder Mini-Workshop | DESY - PETRA IV | MAY 2021 | S.M.Liuzzo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D2362-754B-D241-8515-A34698D7CC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5206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Comparable tolerance table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482240" y="4379506"/>
            <a:ext cx="9020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60" dirty="0">
                <a:solidFill>
                  <a:schemeClr val="accent6"/>
                </a:solidFill>
              </a:rPr>
              <a:t>This table provides a deterministic way to compare error impact on lattices.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60" dirty="0">
                <a:solidFill>
                  <a:schemeClr val="accent6"/>
                </a:solidFill>
              </a:rPr>
              <a:t>It is used also to asses the performances of correction schemes and correction algorithms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60" dirty="0">
                <a:solidFill>
                  <a:schemeClr val="accent6"/>
                </a:solidFill>
              </a:rPr>
              <a:t>Further reduction of this data is needed to provide a tolerance table.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789545"/>
            <a:ext cx="8640960" cy="3383146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96A301F-CB16-244F-8E4C-48CABBAA03E6}"/>
              </a:ext>
            </a:extLst>
          </p:cNvPr>
          <p:cNvSpPr/>
          <p:nvPr/>
        </p:nvSpPr>
        <p:spPr>
          <a:xfrm>
            <a:off x="10610953" y="59625"/>
            <a:ext cx="1501169" cy="120243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How tolerances were defined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7EC53-D079-9848-AAFB-F1E090FABE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Girder Mini-Workshop | DESY - PETRA IV | MAY 2021 | S.M.Liuzzo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C30F1-CE8A-1447-91A3-409D6515BE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089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163" y="4506139"/>
            <a:ext cx="4562252" cy="195734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866" y="4506139"/>
            <a:ext cx="4449508" cy="19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definition of a List of tolerable errors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8510"/>
          <a:stretch/>
        </p:blipFill>
        <p:spPr>
          <a:xfrm>
            <a:off x="6182412" y="1444591"/>
            <a:ext cx="5183989" cy="27620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r="9051"/>
          <a:stretch/>
        </p:blipFill>
        <p:spPr>
          <a:xfrm>
            <a:off x="853796" y="1444591"/>
            <a:ext cx="5102520" cy="27620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847201" y="920543"/>
            <a:ext cx="5109115" cy="3508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680" dirty="0"/>
              <a:t>Compare magnet groups for the same error</a:t>
            </a:r>
            <a:endParaRPr lang="en-GB" sz="1680" dirty="0"/>
          </a:p>
        </p:txBody>
      </p:sp>
      <p:sp>
        <p:nvSpPr>
          <p:cNvPr id="10" name="TextBox 9"/>
          <p:cNvSpPr txBox="1"/>
          <p:nvPr/>
        </p:nvSpPr>
        <p:spPr>
          <a:xfrm>
            <a:off x="6182412" y="924326"/>
            <a:ext cx="5183989" cy="3508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680" dirty="0"/>
              <a:t>Compare error sources for the same magnet group</a:t>
            </a:r>
            <a:endParaRPr lang="en-GB" sz="168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207568" y="4638734"/>
            <a:ext cx="0" cy="12961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910601" y="4366344"/>
            <a:ext cx="181460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16200000" flipH="1">
            <a:off x="4156589" y="3684514"/>
            <a:ext cx="677585" cy="2274091"/>
          </a:xfrm>
          <a:prstGeom prst="bentConnector4">
            <a:avLst>
              <a:gd name="adj1" fmla="val -7610"/>
              <a:gd name="adj2" fmla="val 9980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rot="16200000" flipH="1" flipV="1">
            <a:off x="7328654" y="3569386"/>
            <a:ext cx="677585" cy="2504347"/>
          </a:xfrm>
          <a:prstGeom prst="bentConnector4">
            <a:avLst>
              <a:gd name="adj1" fmla="val -6392"/>
              <a:gd name="adj2" fmla="val 9994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104503" y="5169585"/>
            <a:ext cx="1837825" cy="3508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680" dirty="0"/>
              <a:t>Tolerated errors</a:t>
            </a:r>
            <a:endParaRPr lang="en-GB" sz="168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372874" y="2776979"/>
            <a:ext cx="3599801" cy="29268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57063" y="2417868"/>
            <a:ext cx="241729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20" dirty="0"/>
              <a:t>beta beating = 1%</a:t>
            </a:r>
            <a:endParaRPr lang="en-GB" sz="192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6730270" y="3009306"/>
            <a:ext cx="3599801" cy="29268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616629" y="2478494"/>
            <a:ext cx="241729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20" dirty="0"/>
              <a:t>Hor. Disp. = 1mm</a:t>
            </a:r>
            <a:endParaRPr lang="en-GB" sz="192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36C25B5-FFBD-784C-BA6C-55EBF891007B}"/>
              </a:ext>
            </a:extLst>
          </p:cNvPr>
          <p:cNvSpPr/>
          <p:nvPr/>
        </p:nvSpPr>
        <p:spPr>
          <a:xfrm>
            <a:off x="9984433" y="59625"/>
            <a:ext cx="2127690" cy="705044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How tolerances were defined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B5EE86-92BA-D34B-A4C6-1FF19DAEA11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Girder Mini-Workshop | DESY - PETRA IV | MAY 2021 | S.M.Liuzzo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DB9060-B35E-8044-8C24-69CD63C792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0972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amplitude giving 30um orbit after correction vs wavelength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401900" y="5738014"/>
            <a:ext cx="737054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60" dirty="0"/>
              <a:t>Amplitude is X, Y and rotation about s (rad) simultaneously</a:t>
            </a:r>
            <a:endParaRPr lang="en-GB" sz="216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7"/>
          <a:stretch/>
        </p:blipFill>
        <p:spPr>
          <a:xfrm>
            <a:off x="6199320" y="951245"/>
            <a:ext cx="5254076" cy="4259003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3"/>
          <a:stretch/>
        </p:blipFill>
        <p:spPr>
          <a:xfrm>
            <a:off x="823335" y="965397"/>
            <a:ext cx="5450824" cy="427820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BDC070-D279-D443-93BE-602199FF71D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Girder Mini-Workshop | DESY - PETRA IV | MAY 2021 | S.M.Liuzzo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6101D-6A9E-4F4E-8746-31E89FEE97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6825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various Error Sources to obtain 30 um orbit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847202" y="923122"/>
            <a:ext cx="10519199" cy="4637020"/>
            <a:chOff x="-3894723" y="153571"/>
            <a:chExt cx="13975405" cy="549783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94723" y="165455"/>
              <a:ext cx="7314595" cy="548594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087" y="153571"/>
              <a:ext cx="7314595" cy="5485946"/>
            </a:xfrm>
            <a:prstGeom prst="rect">
              <a:avLst/>
            </a:prstGeom>
          </p:spPr>
        </p:pic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EC2F37-D216-3C4F-9CE3-62C9C4435B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Girder Mini-Workshop | DESY - PETRA IV | MAY 2021 | S.M.Liuzzo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1715D9-D4D9-F246-9AB0-A0E0A2CECB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905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Liftime</a:t>
            </a:r>
            <a:r>
              <a:rPr lang="en-US" dirty="0"/>
              <a:t> and dynamic apertures vs error sources</a:t>
            </a:r>
            <a:endParaRPr lang="en-GB" dirty="0"/>
          </a:p>
        </p:txBody>
      </p:sp>
      <p:grpSp>
        <p:nvGrpSpPr>
          <p:cNvPr id="22" name="Group 21"/>
          <p:cNvGrpSpPr/>
          <p:nvPr/>
        </p:nvGrpSpPr>
        <p:grpSpPr>
          <a:xfrm>
            <a:off x="911424" y="756886"/>
            <a:ext cx="10454976" cy="4918764"/>
            <a:chOff x="251520" y="630738"/>
            <a:chExt cx="8712480" cy="4603026"/>
          </a:xfrm>
        </p:grpSpPr>
        <p:grpSp>
          <p:nvGrpSpPr>
            <p:cNvPr id="13" name="Group 12"/>
            <p:cNvGrpSpPr/>
            <p:nvPr/>
          </p:nvGrpSpPr>
          <p:grpSpPr>
            <a:xfrm>
              <a:off x="251520" y="630738"/>
              <a:ext cx="8712480" cy="4603026"/>
              <a:chOff x="-2340767" y="-30674"/>
              <a:chExt cx="10513167" cy="5264438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4" t="5297" r="43887" b="4134"/>
              <a:stretch/>
            </p:blipFill>
            <p:spPr>
              <a:xfrm>
                <a:off x="-2340767" y="265211"/>
                <a:ext cx="3888432" cy="496855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860" b="4038"/>
              <a:stretch/>
            </p:blipFill>
            <p:spPr>
              <a:xfrm>
                <a:off x="1505877" y="-30674"/>
                <a:ext cx="6666523" cy="5264438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6724163" y="4153644"/>
              <a:ext cx="538609" cy="397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60" dirty="0"/>
                <a:t>10h</a:t>
              </a:r>
              <a:endParaRPr lang="en-GB" sz="216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24163" y="1103482"/>
              <a:ext cx="538609" cy="397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60" dirty="0"/>
                <a:t>17h</a:t>
              </a:r>
              <a:endParaRPr lang="en-GB" sz="216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52674" y="3793604"/>
              <a:ext cx="2999834" cy="24390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803464" y="3489344"/>
              <a:ext cx="2014415" cy="362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20" dirty="0"/>
                <a:t>DA=-10mm</a:t>
              </a:r>
              <a:endParaRPr lang="en-GB" sz="1920" dirty="0"/>
            </a:p>
          </p:txBody>
        </p:sp>
        <p:cxnSp>
          <p:nvCxnSpPr>
            <p:cNvPr id="19" name="Straight Connector 18"/>
            <p:cNvCxnSpPr>
              <a:endCxn id="9" idx="1"/>
            </p:cNvCxnSpPr>
            <p:nvPr/>
          </p:nvCxnSpPr>
          <p:spPr>
            <a:xfrm>
              <a:off x="4236462" y="4335375"/>
              <a:ext cx="2487702" cy="17004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287252" y="4031114"/>
              <a:ext cx="2014415" cy="362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20" dirty="0"/>
                <a:t>Lifetime = 10h</a:t>
              </a:r>
              <a:endParaRPr lang="en-GB" sz="192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39350" y="694014"/>
            <a:ext cx="5184433" cy="25391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A CLUSTER is crucial for this analysis. Each error set to analyze requires 1CPUx4h</a:t>
            </a:r>
            <a:endParaRPr lang="en-GB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A42A57-EFE8-0A4D-B53E-B6C15C60ADAD}"/>
              </a:ext>
            </a:extLst>
          </p:cNvPr>
          <p:cNvSpPr/>
          <p:nvPr/>
        </p:nvSpPr>
        <p:spPr>
          <a:xfrm>
            <a:off x="5317593" y="6500968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err="1"/>
              <a:t>CAoPAC</a:t>
            </a:r>
            <a:r>
              <a:rPr lang="en-US" sz="1100" dirty="0"/>
              <a:t> Workshop l GSI, Darmstadt 10-13 March 2015 l </a:t>
            </a:r>
            <a:r>
              <a:rPr lang="en-US" sz="1100" dirty="0" err="1"/>
              <a:t>S.M.Liuzzo</a:t>
            </a:r>
            <a:endParaRPr lang="en-US" sz="11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D2AC1FE-0D7F-9347-B6CA-1FA63F8F93AA}"/>
              </a:ext>
            </a:extLst>
          </p:cNvPr>
          <p:cNvSpPr/>
          <p:nvPr/>
        </p:nvSpPr>
        <p:spPr>
          <a:xfrm>
            <a:off x="10610953" y="59625"/>
            <a:ext cx="1501169" cy="120243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How tolerances were defined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E755C684-884E-C142-AC79-93B8A6ED8E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err="1"/>
              <a:t>Girder</a:t>
            </a:r>
            <a:r>
              <a:rPr lang="fr-FR" dirty="0"/>
              <a:t> Mini-Workshop | DESY - PETRA IV | MAY 2021 | </a:t>
            </a:r>
            <a:r>
              <a:rPr lang="fr-FR" dirty="0" err="1"/>
              <a:t>S.M.Liuzzo</a:t>
            </a:r>
            <a:endParaRPr lang="fr-FR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4D9B3EA7-6F98-764C-9421-643C3478E7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7B51DE-3C99-0943-88DD-54288D6CB689}"/>
              </a:ext>
            </a:extLst>
          </p:cNvPr>
          <p:cNvSpPr txBox="1"/>
          <p:nvPr/>
        </p:nvSpPr>
        <p:spPr>
          <a:xfrm>
            <a:off x="855212" y="5816114"/>
            <a:ext cx="10707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to determine the ”tolerance” ? </a:t>
            </a:r>
            <a:r>
              <a:rPr lang="en-US" dirty="0">
                <a:sym typeface="Wingdings" pitchFamily="2" charset="2"/>
              </a:rPr>
              <a:t> DRAW A LINE (relative impact of each error), RESCALE globally.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C4B391-9FCC-5241-B8BD-B33D2B5CA0AA}"/>
              </a:ext>
            </a:extLst>
          </p:cNvPr>
          <p:cNvCxnSpPr>
            <a:cxnSpLocks/>
          </p:cNvCxnSpPr>
          <p:nvPr/>
        </p:nvCxnSpPr>
        <p:spPr>
          <a:xfrm>
            <a:off x="1343472" y="4778304"/>
            <a:ext cx="3672408" cy="1884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93360E4-66CF-774D-ACC2-351072D0FCB3}"/>
              </a:ext>
            </a:extLst>
          </p:cNvPr>
          <p:cNvCxnSpPr>
            <a:cxnSpLocks/>
          </p:cNvCxnSpPr>
          <p:nvPr/>
        </p:nvCxnSpPr>
        <p:spPr>
          <a:xfrm>
            <a:off x="5375920" y="2852936"/>
            <a:ext cx="350488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DE37984-2451-324D-9F19-863DE97E26A1}"/>
              </a:ext>
            </a:extLst>
          </p:cNvPr>
          <p:cNvSpPr txBox="1"/>
          <p:nvPr/>
        </p:nvSpPr>
        <p:spPr>
          <a:xfrm>
            <a:off x="151893" y="4653136"/>
            <a:ext cx="15516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The line where I should have placed it.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101E2A-0CFF-D240-A04C-3C93C75C3B8F}"/>
              </a:ext>
            </a:extLst>
          </p:cNvPr>
          <p:cNvSpPr txBox="1"/>
          <p:nvPr/>
        </p:nvSpPr>
        <p:spPr>
          <a:xfrm>
            <a:off x="5693354" y="2870555"/>
            <a:ext cx="15516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The line where I should have placed it.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03CA02-C8DA-4D47-B445-7C37C7AFF1CE}"/>
              </a:ext>
            </a:extLst>
          </p:cNvPr>
          <p:cNvSpPr txBox="1"/>
          <p:nvPr/>
        </p:nvSpPr>
        <p:spPr>
          <a:xfrm>
            <a:off x="9417018" y="4647633"/>
            <a:ext cx="26786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Sext. Alignment do more on DA than on TLT ;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Moderate gradient are irrelevant compared to high gradient ;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Etc. etc. </a:t>
            </a:r>
          </a:p>
        </p:txBody>
      </p:sp>
    </p:spTree>
    <p:extLst>
      <p:ext uri="{BB962C8B-B14F-4D97-AF65-F5344CB8AC3E}">
        <p14:creationId xmlns:p14="http://schemas.microsoft.com/office/powerpoint/2010/main" val="3907842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various Error Sources (other parameters)</a:t>
            </a:r>
            <a:endParaRPr lang="en-GB" dirty="0"/>
          </a:p>
        </p:txBody>
      </p:sp>
      <p:grpSp>
        <p:nvGrpSpPr>
          <p:cNvPr id="20" name="Group 19"/>
          <p:cNvGrpSpPr/>
          <p:nvPr/>
        </p:nvGrpSpPr>
        <p:grpSpPr>
          <a:xfrm>
            <a:off x="847202" y="836713"/>
            <a:ext cx="10519199" cy="5530213"/>
            <a:chOff x="198001" y="625252"/>
            <a:chExt cx="9558575" cy="506732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326" y="3165624"/>
              <a:ext cx="3369265" cy="252694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001" y="630738"/>
              <a:ext cx="3369265" cy="252694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967" y="3157686"/>
              <a:ext cx="3369265" cy="252694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967" y="630737"/>
              <a:ext cx="3369265" cy="252694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7311" y="3140296"/>
              <a:ext cx="3369265" cy="252694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2684" y="625252"/>
              <a:ext cx="3369265" cy="2526949"/>
            </a:xfrm>
            <a:prstGeom prst="rect">
              <a:avLst/>
            </a:prstGeom>
          </p:spPr>
        </p:pic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947CDE-B22C-EE4B-B3C3-D42D0DE4339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Girder Mini-Workshop | DESY - PETRA IV | MAY 2021 | S.M.Liuzzo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4C9733-8331-C746-9091-C25EE380E2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57356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B0C13-4976-544C-B714-5D9757A87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Girder to girder: an historical exchange after &gt;2 years of simulations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34B84F-D7F8-7042-8E57-51EABA88F0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Girder Mini-Workshop | DESY - PETRA IV | MAY 2021 | S.M.Liuzzo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09400-4E7B-984A-BB8A-D43680A9B6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D8F488-E7DF-A44A-99A1-FADFF502584A}"/>
              </a:ext>
            </a:extLst>
          </p:cNvPr>
          <p:cNvSpPr txBox="1"/>
          <p:nvPr/>
        </p:nvSpPr>
        <p:spPr>
          <a:xfrm>
            <a:off x="969600" y="710924"/>
            <a:ext cx="572464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Dear Alignment group colleagues, </a:t>
            </a:r>
          </a:p>
          <a:p>
            <a:endParaRPr lang="en-US" i="1" dirty="0">
              <a:solidFill>
                <a:schemeClr val="tx2"/>
              </a:solidFill>
            </a:endParaRPr>
          </a:p>
          <a:p>
            <a:r>
              <a:rPr lang="en-US" i="1" dirty="0">
                <a:solidFill>
                  <a:schemeClr val="tx2"/>
                </a:solidFill>
              </a:rPr>
              <a:t>we would like the girders to have an alignment error of</a:t>
            </a:r>
          </a:p>
          <a:p>
            <a:r>
              <a:rPr lang="en-US" i="1" dirty="0">
                <a:solidFill>
                  <a:schemeClr val="tx2"/>
                </a:solidFill>
              </a:rPr>
              <a:t> </a:t>
            </a:r>
          </a:p>
          <a:p>
            <a:r>
              <a:rPr lang="en-US" i="1" dirty="0">
                <a:solidFill>
                  <a:schemeClr val="tx2"/>
                </a:solidFill>
              </a:rPr>
              <a:t>78.656 </a:t>
            </a:r>
            <a:r>
              <a:rPr lang="en-US" i="1" dirty="0">
                <a:solidFill>
                  <a:schemeClr val="tx2"/>
                </a:solidFill>
                <a:latin typeface="Symbol" pitchFamily="2" charset="2"/>
              </a:rPr>
              <a:t>m</a:t>
            </a:r>
            <a:r>
              <a:rPr lang="en-US" i="1" dirty="0">
                <a:solidFill>
                  <a:schemeClr val="tx2"/>
                </a:solidFill>
              </a:rPr>
              <a:t>m </a:t>
            </a:r>
            <a:r>
              <a:rPr lang="en-US" i="1" dirty="0" err="1">
                <a:solidFill>
                  <a:schemeClr val="tx2"/>
                </a:solidFill>
              </a:rPr>
              <a:t>rms</a:t>
            </a:r>
            <a:r>
              <a:rPr lang="en-US" i="1" dirty="0">
                <a:solidFill>
                  <a:schemeClr val="tx2"/>
                </a:solidFill>
              </a:rPr>
              <a:t> in the X plane</a:t>
            </a:r>
          </a:p>
          <a:p>
            <a:endParaRPr lang="en-US" i="1" dirty="0">
              <a:solidFill>
                <a:schemeClr val="tx2"/>
              </a:solidFill>
            </a:endParaRPr>
          </a:p>
          <a:p>
            <a:r>
              <a:rPr lang="en-US" i="1" dirty="0">
                <a:solidFill>
                  <a:schemeClr val="tx2"/>
                </a:solidFill>
              </a:rPr>
              <a:t>73.421 </a:t>
            </a:r>
            <a:r>
              <a:rPr lang="en-US" i="1" dirty="0">
                <a:solidFill>
                  <a:schemeClr val="tx2"/>
                </a:solidFill>
                <a:latin typeface="Symbol" pitchFamily="2" charset="2"/>
              </a:rPr>
              <a:t>m</a:t>
            </a:r>
            <a:r>
              <a:rPr lang="en-US" i="1" dirty="0">
                <a:solidFill>
                  <a:schemeClr val="tx2"/>
                </a:solidFill>
              </a:rPr>
              <a:t>m </a:t>
            </a:r>
            <a:r>
              <a:rPr lang="en-US" i="1" dirty="0" err="1">
                <a:solidFill>
                  <a:schemeClr val="tx2"/>
                </a:solidFill>
              </a:rPr>
              <a:t>rms</a:t>
            </a:r>
            <a:r>
              <a:rPr lang="en-US" i="1" dirty="0">
                <a:solidFill>
                  <a:schemeClr val="tx2"/>
                </a:solidFill>
              </a:rPr>
              <a:t> in the Y plane</a:t>
            </a:r>
          </a:p>
          <a:p>
            <a:endParaRPr lang="en-US" i="1" dirty="0">
              <a:solidFill>
                <a:schemeClr val="tx2"/>
              </a:solidFill>
            </a:endParaRPr>
          </a:p>
          <a:p>
            <a:r>
              <a:rPr lang="en-US" i="1" dirty="0">
                <a:solidFill>
                  <a:schemeClr val="tx2"/>
                </a:solidFill>
              </a:rPr>
              <a:t>Thank you</a:t>
            </a:r>
          </a:p>
          <a:p>
            <a:r>
              <a:rPr lang="en-US" i="1" dirty="0">
                <a:solidFill>
                  <a:schemeClr val="tx2"/>
                </a:solidFill>
              </a:rPr>
              <a:t>Best regards</a:t>
            </a:r>
          </a:p>
          <a:p>
            <a:r>
              <a:rPr lang="en-US" i="1" dirty="0">
                <a:solidFill>
                  <a:schemeClr val="tx2"/>
                </a:solidFill>
              </a:rPr>
              <a:t>Beam Dynamics people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BA9B8A-87F7-A04F-A521-84F5C885D033}"/>
              </a:ext>
            </a:extLst>
          </p:cNvPr>
          <p:cNvSpPr txBox="1"/>
          <p:nvPr/>
        </p:nvSpPr>
        <p:spPr>
          <a:xfrm>
            <a:off x="6191783" y="1052736"/>
            <a:ext cx="576021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Dear Beam Dynamics colleagues, </a:t>
            </a:r>
          </a:p>
          <a:p>
            <a:pPr algn="r"/>
            <a:endParaRPr lang="en-US" i="1" dirty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What do you mean? </a:t>
            </a:r>
          </a:p>
          <a:p>
            <a:pPr algn="r"/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r"/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2 girders one at the injection and one on the opposite side of the SR should be aligned within 75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Symbol" pitchFamily="2" charset="2"/>
              </a:rPr>
              <a:t> m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m?</a:t>
            </a:r>
          </a:p>
          <a:p>
            <a:pPr algn="r"/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r"/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We think it would be better to meet and discuss.</a:t>
            </a:r>
          </a:p>
          <a:p>
            <a:pPr algn="r"/>
            <a:endParaRPr lang="en-US" i="1" dirty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Could you give us the tolerated alignment envelope over 10cm, 1m, 10m, 100m, 1km?</a:t>
            </a:r>
          </a:p>
          <a:p>
            <a:pPr algn="r"/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r"/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By the way, X for us is the longitudinal direction.</a:t>
            </a:r>
          </a:p>
          <a:p>
            <a:pPr algn="r"/>
            <a:endParaRPr lang="en-US" i="1" dirty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Thank you</a:t>
            </a:r>
          </a:p>
          <a:p>
            <a:pPr algn="r"/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Best regards</a:t>
            </a:r>
          </a:p>
          <a:p>
            <a:pPr algn="r"/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Alignment people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2A1AB4-41E1-7C4B-B025-EF9414A1CC45}"/>
              </a:ext>
            </a:extLst>
          </p:cNvPr>
          <p:cNvSpPr/>
          <p:nvPr/>
        </p:nvSpPr>
        <p:spPr>
          <a:xfrm>
            <a:off x="1012700" y="4508635"/>
            <a:ext cx="551946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Dear Alignment colleagues, </a:t>
            </a:r>
          </a:p>
          <a:p>
            <a:endParaRPr lang="en-US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Indeed, we would appreciate a meeting on the topic.</a:t>
            </a:r>
          </a:p>
          <a:p>
            <a:endParaRPr lang="en-US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Best regards</a:t>
            </a:r>
          </a:p>
          <a:p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Beam Dynamics people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8C925A1-9053-7246-AEBB-B464CA5701B8}"/>
              </a:ext>
            </a:extLst>
          </p:cNvPr>
          <p:cNvCxnSpPr>
            <a:cxnSpLocks/>
          </p:cNvCxnSpPr>
          <p:nvPr/>
        </p:nvCxnSpPr>
        <p:spPr>
          <a:xfrm flipH="1" flipV="1">
            <a:off x="2639616" y="5661248"/>
            <a:ext cx="2736304" cy="411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B37A873-783C-4A48-A1ED-CF66F7ABC78E}"/>
              </a:ext>
            </a:extLst>
          </p:cNvPr>
          <p:cNvSpPr txBox="1"/>
          <p:nvPr/>
        </p:nvSpPr>
        <p:spPr>
          <a:xfrm>
            <a:off x="3772430" y="5764715"/>
            <a:ext cx="341632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 purpose missing “Thank you”</a:t>
            </a:r>
          </a:p>
        </p:txBody>
      </p:sp>
    </p:spTree>
    <p:extLst>
      <p:ext uri="{BB962C8B-B14F-4D97-AF65-F5344CB8AC3E}">
        <p14:creationId xmlns:p14="http://schemas.microsoft.com/office/powerpoint/2010/main" val="2476504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B0C13-4976-544C-B714-5D9757A87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Girder to girder: an historical exchange after &gt;2 years of simulations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34B84F-D7F8-7042-8E57-51EABA88F0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Girder Mini-Workshop | DESY - PETRA IV | MAY 2021 | S.M.Liuzzo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09400-4E7B-984A-BB8A-D43680A9B6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D8F488-E7DF-A44A-99A1-FADFF502584A}"/>
              </a:ext>
            </a:extLst>
          </p:cNvPr>
          <p:cNvSpPr txBox="1"/>
          <p:nvPr/>
        </p:nvSpPr>
        <p:spPr>
          <a:xfrm>
            <a:off x="969600" y="710924"/>
            <a:ext cx="572464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Dear Alignment group colleagues, </a:t>
            </a:r>
          </a:p>
          <a:p>
            <a:endParaRPr lang="en-US" i="1" dirty="0">
              <a:solidFill>
                <a:schemeClr val="tx2"/>
              </a:solidFill>
            </a:endParaRPr>
          </a:p>
          <a:p>
            <a:r>
              <a:rPr lang="en-US" i="1" dirty="0">
                <a:solidFill>
                  <a:schemeClr val="tx2"/>
                </a:solidFill>
              </a:rPr>
              <a:t>we would like the girders to have an alignment error of</a:t>
            </a:r>
          </a:p>
          <a:p>
            <a:r>
              <a:rPr lang="en-US" i="1" dirty="0">
                <a:solidFill>
                  <a:schemeClr val="tx2"/>
                </a:solidFill>
              </a:rPr>
              <a:t> </a:t>
            </a:r>
          </a:p>
          <a:p>
            <a:r>
              <a:rPr lang="en-US" i="1" dirty="0">
                <a:solidFill>
                  <a:schemeClr val="tx2"/>
                </a:solidFill>
              </a:rPr>
              <a:t>78.656 </a:t>
            </a:r>
            <a:r>
              <a:rPr lang="en-US" i="1" dirty="0">
                <a:solidFill>
                  <a:schemeClr val="tx2"/>
                </a:solidFill>
                <a:latin typeface="Symbol" pitchFamily="2" charset="2"/>
              </a:rPr>
              <a:t>m</a:t>
            </a:r>
            <a:r>
              <a:rPr lang="en-US" i="1" dirty="0">
                <a:solidFill>
                  <a:schemeClr val="tx2"/>
                </a:solidFill>
              </a:rPr>
              <a:t>m </a:t>
            </a:r>
            <a:r>
              <a:rPr lang="en-US" i="1" dirty="0" err="1">
                <a:solidFill>
                  <a:schemeClr val="tx2"/>
                </a:solidFill>
              </a:rPr>
              <a:t>rms</a:t>
            </a:r>
            <a:r>
              <a:rPr lang="en-US" i="1" dirty="0">
                <a:solidFill>
                  <a:schemeClr val="tx2"/>
                </a:solidFill>
              </a:rPr>
              <a:t> in the X plane</a:t>
            </a:r>
          </a:p>
          <a:p>
            <a:endParaRPr lang="en-US" i="1" dirty="0">
              <a:solidFill>
                <a:schemeClr val="tx2"/>
              </a:solidFill>
            </a:endParaRPr>
          </a:p>
          <a:p>
            <a:r>
              <a:rPr lang="en-US" i="1" dirty="0">
                <a:solidFill>
                  <a:schemeClr val="tx2"/>
                </a:solidFill>
              </a:rPr>
              <a:t>73.421 </a:t>
            </a:r>
            <a:r>
              <a:rPr lang="en-US" i="1" dirty="0">
                <a:solidFill>
                  <a:schemeClr val="tx2"/>
                </a:solidFill>
                <a:latin typeface="Symbol" pitchFamily="2" charset="2"/>
              </a:rPr>
              <a:t>m</a:t>
            </a:r>
            <a:r>
              <a:rPr lang="en-US" i="1" dirty="0">
                <a:solidFill>
                  <a:schemeClr val="tx2"/>
                </a:solidFill>
              </a:rPr>
              <a:t>m </a:t>
            </a:r>
            <a:r>
              <a:rPr lang="en-US" i="1" dirty="0" err="1">
                <a:solidFill>
                  <a:schemeClr val="tx2"/>
                </a:solidFill>
              </a:rPr>
              <a:t>rms</a:t>
            </a:r>
            <a:r>
              <a:rPr lang="en-US" i="1" dirty="0">
                <a:solidFill>
                  <a:schemeClr val="tx2"/>
                </a:solidFill>
              </a:rPr>
              <a:t> in the Y plane</a:t>
            </a:r>
          </a:p>
          <a:p>
            <a:endParaRPr lang="en-US" i="1" dirty="0">
              <a:solidFill>
                <a:schemeClr val="tx2"/>
              </a:solidFill>
            </a:endParaRPr>
          </a:p>
          <a:p>
            <a:r>
              <a:rPr lang="en-US" i="1" dirty="0">
                <a:solidFill>
                  <a:schemeClr val="tx2"/>
                </a:solidFill>
              </a:rPr>
              <a:t>Thank you</a:t>
            </a:r>
          </a:p>
          <a:p>
            <a:r>
              <a:rPr lang="en-US" i="1" dirty="0">
                <a:solidFill>
                  <a:schemeClr val="tx2"/>
                </a:solidFill>
              </a:rPr>
              <a:t>Best regards</a:t>
            </a:r>
          </a:p>
          <a:p>
            <a:r>
              <a:rPr lang="en-US" i="1" dirty="0">
                <a:solidFill>
                  <a:schemeClr val="tx2"/>
                </a:solidFill>
              </a:rPr>
              <a:t>Beam Dynamics people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BA9B8A-87F7-A04F-A521-84F5C885D033}"/>
              </a:ext>
            </a:extLst>
          </p:cNvPr>
          <p:cNvSpPr txBox="1"/>
          <p:nvPr/>
        </p:nvSpPr>
        <p:spPr>
          <a:xfrm>
            <a:off x="6191783" y="1052736"/>
            <a:ext cx="576021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Dear Beam Dynamics colleagues, </a:t>
            </a:r>
          </a:p>
          <a:p>
            <a:pPr algn="r"/>
            <a:endParaRPr lang="en-US" i="1" dirty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What do you mean? </a:t>
            </a:r>
          </a:p>
          <a:p>
            <a:pPr algn="r"/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r"/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2 girders one at the injection and one on the opposite side of the SR should be aligned within 75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Symbol" pitchFamily="2" charset="2"/>
              </a:rPr>
              <a:t> m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m?</a:t>
            </a:r>
          </a:p>
          <a:p>
            <a:pPr algn="r"/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r"/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We think it would be better to meet and discuss.</a:t>
            </a:r>
          </a:p>
          <a:p>
            <a:pPr algn="r"/>
            <a:endParaRPr lang="en-US" i="1" dirty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Could you give us the tolerated alignment envelope over 10cm, 1m, 10m, 100m, 1km?</a:t>
            </a:r>
          </a:p>
          <a:p>
            <a:pPr algn="r"/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r"/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By the way, X for us is the longitudinal direction.</a:t>
            </a:r>
          </a:p>
          <a:p>
            <a:pPr algn="r"/>
            <a:endParaRPr lang="en-US" i="1" dirty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Thank you</a:t>
            </a:r>
          </a:p>
          <a:p>
            <a:pPr algn="r"/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Best regards</a:t>
            </a:r>
          </a:p>
          <a:p>
            <a:pPr algn="r"/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Alignment people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2A1AB4-41E1-7C4B-B025-EF9414A1CC45}"/>
              </a:ext>
            </a:extLst>
          </p:cNvPr>
          <p:cNvSpPr/>
          <p:nvPr/>
        </p:nvSpPr>
        <p:spPr>
          <a:xfrm>
            <a:off x="1012700" y="4508635"/>
            <a:ext cx="551946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Dear Alignment colleagues, </a:t>
            </a:r>
          </a:p>
          <a:p>
            <a:endParaRPr lang="en-US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Indeed, we would appreciate a meeting on the topic.</a:t>
            </a:r>
          </a:p>
          <a:p>
            <a:endParaRPr lang="en-US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Best regards</a:t>
            </a:r>
          </a:p>
          <a:p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Beam Dynamics people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8C925A1-9053-7246-AEBB-B464CA5701B8}"/>
              </a:ext>
            </a:extLst>
          </p:cNvPr>
          <p:cNvCxnSpPr>
            <a:cxnSpLocks/>
          </p:cNvCxnSpPr>
          <p:nvPr/>
        </p:nvCxnSpPr>
        <p:spPr>
          <a:xfrm flipH="1" flipV="1">
            <a:off x="2639616" y="5661248"/>
            <a:ext cx="2736304" cy="411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B37A873-783C-4A48-A1ED-CF66F7ABC78E}"/>
              </a:ext>
            </a:extLst>
          </p:cNvPr>
          <p:cNvSpPr txBox="1"/>
          <p:nvPr/>
        </p:nvSpPr>
        <p:spPr>
          <a:xfrm>
            <a:off x="3772430" y="5764715"/>
            <a:ext cx="341632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 purpose missing “Thank you”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175B8-9532-5948-A938-0BFB83EC73A7}"/>
              </a:ext>
            </a:extLst>
          </p:cNvPr>
          <p:cNvSpPr txBox="1"/>
          <p:nvPr/>
        </p:nvSpPr>
        <p:spPr>
          <a:xfrm>
            <a:off x="4007768" y="2840645"/>
            <a:ext cx="2184015" cy="17543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Lesson learnt:</a:t>
            </a:r>
          </a:p>
          <a:p>
            <a:r>
              <a:rPr lang="en-US" b="1" dirty="0"/>
              <a:t>TALK TO YOUR COLLEAGUES BEFORE RUNNING YEARS OF SIMULATIONS</a:t>
            </a:r>
          </a:p>
        </p:txBody>
      </p:sp>
    </p:spTree>
    <p:extLst>
      <p:ext uri="{BB962C8B-B14F-4D97-AF65-F5344CB8AC3E}">
        <p14:creationId xmlns:p14="http://schemas.microsoft.com/office/powerpoint/2010/main" val="30404622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B0C13-4976-544C-B714-5D9757A87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Girder to girder: an historical exchange after &gt;1month of simulations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34B84F-D7F8-7042-8E57-51EABA88F0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Girder Mini-Workshop | DESY - PETRA IV | MAY 2021 | S.M.Liuzzo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09400-4E7B-984A-BB8A-D43680A9B6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D8F488-E7DF-A44A-99A1-FADFF502584A}"/>
              </a:ext>
            </a:extLst>
          </p:cNvPr>
          <p:cNvSpPr txBox="1"/>
          <p:nvPr/>
        </p:nvSpPr>
        <p:spPr>
          <a:xfrm>
            <a:off x="969600" y="710924"/>
            <a:ext cx="57744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Dear Alignment group colleagues, </a:t>
            </a:r>
          </a:p>
          <a:p>
            <a:endParaRPr lang="en-US" i="1" dirty="0">
              <a:solidFill>
                <a:schemeClr val="tx2"/>
              </a:solidFill>
            </a:endParaRPr>
          </a:p>
          <a:p>
            <a:r>
              <a:rPr lang="en-US" i="1" dirty="0">
                <a:solidFill>
                  <a:schemeClr val="tx2"/>
                </a:solidFill>
              </a:rPr>
              <a:t>we would like the girders to have an alignment error in the transverse plane with</a:t>
            </a:r>
          </a:p>
          <a:p>
            <a:r>
              <a:rPr lang="en-US" i="1" dirty="0">
                <a:solidFill>
                  <a:schemeClr val="tx2"/>
                </a:solidFill>
              </a:rPr>
              <a:t> </a:t>
            </a:r>
          </a:p>
          <a:p>
            <a:r>
              <a:rPr lang="en-US" i="1" dirty="0">
                <a:solidFill>
                  <a:schemeClr val="tx2"/>
                </a:solidFill>
              </a:rPr>
              <a:t>L/1-L/8 wavelengths and up to 2mm amplitude on a closed trajectory.</a:t>
            </a:r>
          </a:p>
          <a:p>
            <a:endParaRPr lang="en-US" i="1" dirty="0">
              <a:solidFill>
                <a:schemeClr val="tx2"/>
              </a:solidFill>
            </a:endParaRPr>
          </a:p>
          <a:p>
            <a:r>
              <a:rPr lang="en-US" i="1" dirty="0">
                <a:solidFill>
                  <a:schemeClr val="tx2"/>
                </a:solidFill>
              </a:rPr>
              <a:t>Thank you</a:t>
            </a:r>
          </a:p>
          <a:p>
            <a:r>
              <a:rPr lang="en-US" i="1" dirty="0">
                <a:solidFill>
                  <a:schemeClr val="tx2"/>
                </a:solidFill>
              </a:rPr>
              <a:t>Best regards</a:t>
            </a:r>
          </a:p>
          <a:p>
            <a:r>
              <a:rPr lang="en-US" i="1" dirty="0">
                <a:solidFill>
                  <a:schemeClr val="tx2"/>
                </a:solidFill>
              </a:rPr>
              <a:t>Beam Dynamics people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BA9B8A-87F7-A04F-A521-84F5C885D033}"/>
              </a:ext>
            </a:extLst>
          </p:cNvPr>
          <p:cNvSpPr txBox="1"/>
          <p:nvPr/>
        </p:nvSpPr>
        <p:spPr>
          <a:xfrm>
            <a:off x="6191783" y="1052736"/>
            <a:ext cx="57602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Dear Beam Dynamics colleagues, </a:t>
            </a:r>
          </a:p>
          <a:p>
            <a:pPr algn="r"/>
            <a:endParaRPr lang="en-US" i="1" dirty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What do you mean? </a:t>
            </a:r>
          </a:p>
          <a:p>
            <a:pPr algn="r"/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r"/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What do you mean by “wavelength”?</a:t>
            </a:r>
          </a:p>
          <a:p>
            <a:pPr algn="r"/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r"/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We think it would be better to meet and discuss.</a:t>
            </a:r>
          </a:p>
          <a:p>
            <a:pPr algn="r"/>
            <a:endParaRPr lang="en-US" i="1" dirty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Could you give us the tolerated girder-to-girder alignment envelope over 10cm, 1m, 10m, 100m, 1km?</a:t>
            </a:r>
          </a:p>
          <a:p>
            <a:pPr algn="r"/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r"/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What about the longitudinal direction, X?</a:t>
            </a:r>
          </a:p>
          <a:p>
            <a:pPr algn="r"/>
            <a:endParaRPr lang="en-US" i="1" dirty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Thank you</a:t>
            </a:r>
          </a:p>
          <a:p>
            <a:pPr algn="r"/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Best regards</a:t>
            </a:r>
          </a:p>
          <a:p>
            <a:pPr algn="r"/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Alignment people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2A1AB4-41E1-7C4B-B025-EF9414A1CC45}"/>
              </a:ext>
            </a:extLst>
          </p:cNvPr>
          <p:cNvSpPr/>
          <p:nvPr/>
        </p:nvSpPr>
        <p:spPr>
          <a:xfrm>
            <a:off x="1012700" y="4508635"/>
            <a:ext cx="551946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Dear Alignment colleagues, </a:t>
            </a:r>
          </a:p>
          <a:p>
            <a:endParaRPr lang="en-US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Indeed, we would appreciate a meeting on the topic.</a:t>
            </a:r>
          </a:p>
          <a:p>
            <a:endParaRPr lang="en-US" i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Beam Dynamics people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8C925A1-9053-7246-AEBB-B464CA5701B8}"/>
              </a:ext>
            </a:extLst>
          </p:cNvPr>
          <p:cNvCxnSpPr>
            <a:cxnSpLocks/>
          </p:cNvCxnSpPr>
          <p:nvPr/>
        </p:nvCxnSpPr>
        <p:spPr>
          <a:xfrm flipH="1" flipV="1">
            <a:off x="2639616" y="5691913"/>
            <a:ext cx="2736304" cy="236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B37A873-783C-4A48-A1ED-CF66F7ABC78E}"/>
              </a:ext>
            </a:extLst>
          </p:cNvPr>
          <p:cNvSpPr txBox="1"/>
          <p:nvPr/>
        </p:nvSpPr>
        <p:spPr>
          <a:xfrm>
            <a:off x="3772430" y="5620699"/>
            <a:ext cx="341632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 purpose missing “Thank you”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C411AF2-DB24-E54B-AB2C-4934145CCA59}"/>
              </a:ext>
            </a:extLst>
          </p:cNvPr>
          <p:cNvCxnSpPr>
            <a:cxnSpLocks/>
          </p:cNvCxnSpPr>
          <p:nvPr/>
        </p:nvCxnSpPr>
        <p:spPr>
          <a:xfrm flipH="1" flipV="1">
            <a:off x="2639616" y="5904166"/>
            <a:ext cx="2736304" cy="411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CDF269-604D-8A48-9CE5-84521CC3A0EA}"/>
              </a:ext>
            </a:extLst>
          </p:cNvPr>
          <p:cNvSpPr txBox="1"/>
          <p:nvPr/>
        </p:nvSpPr>
        <p:spPr>
          <a:xfrm>
            <a:off x="3772430" y="6007633"/>
            <a:ext cx="3621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 purpose missing “best regards”</a:t>
            </a:r>
          </a:p>
        </p:txBody>
      </p:sp>
    </p:spTree>
    <p:extLst>
      <p:ext uri="{BB962C8B-B14F-4D97-AF65-F5344CB8AC3E}">
        <p14:creationId xmlns:p14="http://schemas.microsoft.com/office/powerpoint/2010/main" val="19392941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B0C13-4976-544C-B714-5D9757A87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Girder to girder: an historical exchange after &gt;1month of simulations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34B84F-D7F8-7042-8E57-51EABA88F0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Girder Mini-Workshop | DESY - PETRA IV | MAY 2021 | S.M.Liuzzo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09400-4E7B-984A-BB8A-D43680A9B6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D8F488-E7DF-A44A-99A1-FADFF502584A}"/>
              </a:ext>
            </a:extLst>
          </p:cNvPr>
          <p:cNvSpPr txBox="1"/>
          <p:nvPr/>
        </p:nvSpPr>
        <p:spPr>
          <a:xfrm>
            <a:off x="969600" y="710924"/>
            <a:ext cx="57744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Dear Alignment group colleagues, </a:t>
            </a:r>
          </a:p>
          <a:p>
            <a:endParaRPr lang="en-US" i="1" dirty="0">
              <a:solidFill>
                <a:schemeClr val="tx2"/>
              </a:solidFill>
            </a:endParaRPr>
          </a:p>
          <a:p>
            <a:r>
              <a:rPr lang="en-US" i="1" dirty="0">
                <a:solidFill>
                  <a:schemeClr val="tx2"/>
                </a:solidFill>
              </a:rPr>
              <a:t>we would like the girders to have an alignment error in the transverse plane with</a:t>
            </a:r>
          </a:p>
          <a:p>
            <a:r>
              <a:rPr lang="en-US" i="1" dirty="0">
                <a:solidFill>
                  <a:schemeClr val="tx2"/>
                </a:solidFill>
              </a:rPr>
              <a:t> </a:t>
            </a:r>
          </a:p>
          <a:p>
            <a:r>
              <a:rPr lang="en-US" i="1" dirty="0">
                <a:solidFill>
                  <a:schemeClr val="tx2"/>
                </a:solidFill>
              </a:rPr>
              <a:t>L/1-L/8 wavelengths and up to 2mm amplitude on a closed trajectory.</a:t>
            </a:r>
          </a:p>
          <a:p>
            <a:endParaRPr lang="en-US" i="1" dirty="0">
              <a:solidFill>
                <a:schemeClr val="tx2"/>
              </a:solidFill>
            </a:endParaRPr>
          </a:p>
          <a:p>
            <a:r>
              <a:rPr lang="en-US" i="1" dirty="0">
                <a:solidFill>
                  <a:schemeClr val="tx2"/>
                </a:solidFill>
              </a:rPr>
              <a:t>Thank you</a:t>
            </a:r>
          </a:p>
          <a:p>
            <a:r>
              <a:rPr lang="en-US" i="1" dirty="0">
                <a:solidFill>
                  <a:schemeClr val="tx2"/>
                </a:solidFill>
              </a:rPr>
              <a:t>Best regards</a:t>
            </a:r>
          </a:p>
          <a:p>
            <a:r>
              <a:rPr lang="en-US" i="1" dirty="0">
                <a:solidFill>
                  <a:schemeClr val="tx2"/>
                </a:solidFill>
              </a:rPr>
              <a:t>Beam Dynamics people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BA9B8A-87F7-A04F-A521-84F5C885D033}"/>
              </a:ext>
            </a:extLst>
          </p:cNvPr>
          <p:cNvSpPr txBox="1"/>
          <p:nvPr/>
        </p:nvSpPr>
        <p:spPr>
          <a:xfrm>
            <a:off x="6191783" y="1052736"/>
            <a:ext cx="57602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Dear Beam Dynamics colleagues, </a:t>
            </a:r>
          </a:p>
          <a:p>
            <a:pPr algn="r"/>
            <a:endParaRPr lang="en-US" i="1" dirty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What do you mean? </a:t>
            </a:r>
          </a:p>
          <a:p>
            <a:pPr algn="r"/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r"/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What do you mean for “wavelength”?</a:t>
            </a:r>
          </a:p>
          <a:p>
            <a:pPr algn="r"/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r"/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We think it would be better to meet and discuss.</a:t>
            </a:r>
          </a:p>
          <a:p>
            <a:pPr algn="r"/>
            <a:endParaRPr lang="en-US" i="1" dirty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Could you give us the tolerated girder-to-girder alignment envelope over 10cm, 1m, 10m, 100m, 1km?</a:t>
            </a:r>
          </a:p>
          <a:p>
            <a:pPr algn="r"/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r"/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What about the longitudinal direction, X?</a:t>
            </a:r>
          </a:p>
          <a:p>
            <a:pPr algn="r"/>
            <a:endParaRPr lang="en-US" i="1" dirty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Thank you</a:t>
            </a:r>
          </a:p>
          <a:p>
            <a:pPr algn="r"/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Best regards</a:t>
            </a:r>
          </a:p>
          <a:p>
            <a:pPr algn="r"/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Alignment people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2A1AB4-41E1-7C4B-B025-EF9414A1CC45}"/>
              </a:ext>
            </a:extLst>
          </p:cNvPr>
          <p:cNvSpPr/>
          <p:nvPr/>
        </p:nvSpPr>
        <p:spPr>
          <a:xfrm>
            <a:off x="1012700" y="4508635"/>
            <a:ext cx="551946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Dear Alignment colleagues, </a:t>
            </a:r>
          </a:p>
          <a:p>
            <a:endParaRPr lang="en-US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Indeed, we would appreciate a meeting on the topic.</a:t>
            </a:r>
          </a:p>
          <a:p>
            <a:endParaRPr lang="en-US" i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Beam Dynamics people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8C925A1-9053-7246-AEBB-B464CA5701B8}"/>
              </a:ext>
            </a:extLst>
          </p:cNvPr>
          <p:cNvCxnSpPr>
            <a:cxnSpLocks/>
          </p:cNvCxnSpPr>
          <p:nvPr/>
        </p:nvCxnSpPr>
        <p:spPr>
          <a:xfrm flipH="1" flipV="1">
            <a:off x="2639616" y="5691913"/>
            <a:ext cx="2736304" cy="236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B37A873-783C-4A48-A1ED-CF66F7ABC78E}"/>
              </a:ext>
            </a:extLst>
          </p:cNvPr>
          <p:cNvSpPr txBox="1"/>
          <p:nvPr/>
        </p:nvSpPr>
        <p:spPr>
          <a:xfrm>
            <a:off x="3772430" y="5620699"/>
            <a:ext cx="341632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 purpose missing “Thank you”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175B8-9532-5948-A938-0BFB83EC73A7}"/>
              </a:ext>
            </a:extLst>
          </p:cNvPr>
          <p:cNvSpPr txBox="1"/>
          <p:nvPr/>
        </p:nvSpPr>
        <p:spPr>
          <a:xfrm>
            <a:off x="3782215" y="2647924"/>
            <a:ext cx="2376264" cy="17543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Lesson learnt:</a:t>
            </a:r>
          </a:p>
          <a:p>
            <a:r>
              <a:rPr lang="en-US" b="1" dirty="0"/>
              <a:t>speak the same language or </a:t>
            </a:r>
          </a:p>
          <a:p>
            <a:r>
              <a:rPr lang="en-US" b="1" dirty="0"/>
              <a:t>find an interpret or </a:t>
            </a:r>
          </a:p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first ask the right question.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C411AF2-DB24-E54B-AB2C-4934145CCA59}"/>
              </a:ext>
            </a:extLst>
          </p:cNvPr>
          <p:cNvCxnSpPr>
            <a:cxnSpLocks/>
          </p:cNvCxnSpPr>
          <p:nvPr/>
        </p:nvCxnSpPr>
        <p:spPr>
          <a:xfrm flipH="1" flipV="1">
            <a:off x="2639616" y="5904166"/>
            <a:ext cx="2736304" cy="411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CDF269-604D-8A48-9CE5-84521CC3A0EA}"/>
              </a:ext>
            </a:extLst>
          </p:cNvPr>
          <p:cNvSpPr txBox="1"/>
          <p:nvPr/>
        </p:nvSpPr>
        <p:spPr>
          <a:xfrm>
            <a:off x="3772430" y="6007633"/>
            <a:ext cx="3621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 purpose missing “best regards”</a:t>
            </a:r>
          </a:p>
        </p:txBody>
      </p:sp>
    </p:spTree>
    <p:extLst>
      <p:ext uri="{BB962C8B-B14F-4D97-AF65-F5344CB8AC3E}">
        <p14:creationId xmlns:p14="http://schemas.microsoft.com/office/powerpoint/2010/main" val="2191288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Comparable tolerance table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47201" y="4120277"/>
            <a:ext cx="10519199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80" dirty="0">
                <a:solidFill>
                  <a:schemeClr val="accent2"/>
                </a:solidFill>
              </a:rPr>
              <a:t>DQ</a:t>
            </a:r>
            <a:r>
              <a:rPr lang="en-US" sz="1680" dirty="0"/>
              <a:t> (combined function dipoles) behave as quadrupoles concerning errors. Evident the impact on vertical dispersion compared to the other quadrupoles (defocussing quadrupoles).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80" dirty="0">
                <a:solidFill>
                  <a:schemeClr val="accent2"/>
                </a:solidFill>
              </a:rPr>
              <a:t>Quadrupoles</a:t>
            </a:r>
            <a:r>
              <a:rPr lang="en-US" sz="1680" dirty="0"/>
              <a:t> have large impact on orbit and horizontal dispersion, also in this case, lifetime and DA are strongly affected. QF6 and QF8 are dominant.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80" dirty="0">
                <a:solidFill>
                  <a:schemeClr val="accent2"/>
                </a:solidFill>
              </a:rPr>
              <a:t>Sextupoles</a:t>
            </a:r>
            <a:r>
              <a:rPr lang="en-US" sz="1680" dirty="0"/>
              <a:t> have the largest impact on DA, they are also the strongest source of beta-beating and emittance as expected.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80" dirty="0" err="1">
                <a:solidFill>
                  <a:schemeClr val="accent2"/>
                </a:solidFill>
              </a:rPr>
              <a:t>Octupoles</a:t>
            </a:r>
            <a:r>
              <a:rPr lang="en-US" sz="1680" dirty="0">
                <a:solidFill>
                  <a:schemeClr val="accent2"/>
                </a:solidFill>
              </a:rPr>
              <a:t> </a:t>
            </a:r>
            <a:r>
              <a:rPr lang="en-US" sz="1680" dirty="0"/>
              <a:t>influence is limited compared to quadrupole and sextupoles, nevertheless they do have an impact on DA. Their effect on lifetime is very small.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80" dirty="0"/>
              <a:t>Rotations up to 100urad have impact on the various parameters but limited. </a:t>
            </a:r>
            <a:endParaRPr lang="en-GB" sz="168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789545"/>
            <a:ext cx="8640960" cy="3383146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379018E-729D-4B41-86CA-F50B1E5C1D46}"/>
              </a:ext>
            </a:extLst>
          </p:cNvPr>
          <p:cNvSpPr/>
          <p:nvPr/>
        </p:nvSpPr>
        <p:spPr>
          <a:xfrm>
            <a:off x="10610953" y="59625"/>
            <a:ext cx="1501169" cy="120243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How tolerances were defined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6DE9DA-6480-F747-97F5-F3814442AB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Girder Mini-Workshop | DESY - PETRA IV | MAY 2021 | S.M.Liuzzo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06877-AEF7-A649-A83B-8E6DFC92BA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3D530F-96CC-8249-80F6-5A0D56DD28BF}"/>
              </a:ext>
            </a:extLst>
          </p:cNvPr>
          <p:cNvSpPr/>
          <p:nvPr/>
        </p:nvSpPr>
        <p:spPr>
          <a:xfrm>
            <a:off x="221764" y="1412776"/>
            <a:ext cx="1370450" cy="187316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In </a:t>
            </a:r>
            <a:r>
              <a:rPr lang="en-US" sz="1600" b="1" dirty="0">
                <a:solidFill>
                  <a:srgbClr val="C00000"/>
                </a:solidFill>
              </a:rPr>
              <a:t>RED</a:t>
            </a:r>
          </a:p>
          <a:p>
            <a:pPr algn="ctr"/>
            <a:r>
              <a:rPr lang="en-US" sz="1600" dirty="0"/>
              <a:t>The worst crossing of the “line” for each performance parameter</a:t>
            </a:r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34478EB8-6C4A-424B-87F2-E64ED6A70292}"/>
              </a:ext>
            </a:extLst>
          </p:cNvPr>
          <p:cNvSpPr/>
          <p:nvPr/>
        </p:nvSpPr>
        <p:spPr>
          <a:xfrm rot="5400000">
            <a:off x="1700580" y="1969289"/>
            <a:ext cx="639735" cy="551496"/>
          </a:xfrm>
          <a:prstGeom prst="triangl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32ED08A-840C-994B-A9F5-D94A9E12C3AD}"/>
              </a:ext>
            </a:extLst>
          </p:cNvPr>
          <p:cNvSpPr/>
          <p:nvPr/>
        </p:nvSpPr>
        <p:spPr>
          <a:xfrm>
            <a:off x="3863752" y="2805376"/>
            <a:ext cx="720080" cy="36099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FF1C489-AC94-CA4A-BE93-9CCE5036CA79}"/>
              </a:ext>
            </a:extLst>
          </p:cNvPr>
          <p:cNvSpPr/>
          <p:nvPr/>
        </p:nvSpPr>
        <p:spPr>
          <a:xfrm>
            <a:off x="4666916" y="3282330"/>
            <a:ext cx="720080" cy="36099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5CE3281-6E3C-3E49-AE40-8FC8E328AF5B}"/>
              </a:ext>
            </a:extLst>
          </p:cNvPr>
          <p:cNvSpPr/>
          <p:nvPr/>
        </p:nvSpPr>
        <p:spPr>
          <a:xfrm>
            <a:off x="5303912" y="3759284"/>
            <a:ext cx="720080" cy="36099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51E702E-B8CA-E842-AF93-1E60DBBDA02F}"/>
              </a:ext>
            </a:extLst>
          </p:cNvPr>
          <p:cNvSpPr/>
          <p:nvPr/>
        </p:nvSpPr>
        <p:spPr>
          <a:xfrm>
            <a:off x="6461065" y="2060848"/>
            <a:ext cx="720080" cy="36099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62E75FA-CF0F-AD4C-BD63-3F7440EA8994}"/>
              </a:ext>
            </a:extLst>
          </p:cNvPr>
          <p:cNvSpPr/>
          <p:nvPr/>
        </p:nvSpPr>
        <p:spPr>
          <a:xfrm>
            <a:off x="7104112" y="1830049"/>
            <a:ext cx="720080" cy="36099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5DF695E-0E70-0C41-AAAC-5D7079C7D2E6}"/>
              </a:ext>
            </a:extLst>
          </p:cNvPr>
          <p:cNvSpPr/>
          <p:nvPr/>
        </p:nvSpPr>
        <p:spPr>
          <a:xfrm>
            <a:off x="8328248" y="2752962"/>
            <a:ext cx="720080" cy="36099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99051F1-D5BF-E44B-8C28-316FB21FDB82}"/>
              </a:ext>
            </a:extLst>
          </p:cNvPr>
          <p:cNvSpPr/>
          <p:nvPr/>
        </p:nvSpPr>
        <p:spPr>
          <a:xfrm>
            <a:off x="7680176" y="3437027"/>
            <a:ext cx="720080" cy="36099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44FCA05-6D69-2542-9ED2-F12C0F8107AE}"/>
              </a:ext>
            </a:extLst>
          </p:cNvPr>
          <p:cNvSpPr/>
          <p:nvPr/>
        </p:nvSpPr>
        <p:spPr>
          <a:xfrm>
            <a:off x="8968535" y="3575959"/>
            <a:ext cx="720080" cy="36099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2064308-E152-D541-93AC-ED680597C103}"/>
              </a:ext>
            </a:extLst>
          </p:cNvPr>
          <p:cNvSpPr/>
          <p:nvPr/>
        </p:nvSpPr>
        <p:spPr>
          <a:xfrm>
            <a:off x="9620500" y="3279508"/>
            <a:ext cx="720080" cy="36099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95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Tolerable random errors</a:t>
            </a:r>
          </a:p>
        </p:txBody>
      </p:sp>
      <p:sp>
        <p:nvSpPr>
          <p:cNvPr id="8" name="Rectangle 7"/>
          <p:cNvSpPr/>
          <p:nvPr/>
        </p:nvSpPr>
        <p:spPr>
          <a:xfrm>
            <a:off x="1482240" y="923122"/>
            <a:ext cx="988416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160" dirty="0"/>
              <a:t>Each error, on each magnet family, is studied individually looking at the dependence of DA, lifetime, emittances and all relevant parameters </a:t>
            </a:r>
            <a:r>
              <a:rPr lang="en-GB" sz="2160" dirty="0" err="1"/>
              <a:t>vs</a:t>
            </a:r>
            <a:r>
              <a:rPr lang="en-GB" sz="2160" dirty="0"/>
              <a:t> error amplitude. 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3071665" y="2146872"/>
          <a:ext cx="6480721" cy="287503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8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99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99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99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0719">
                <a:tc>
                  <a:txBody>
                    <a:bodyPr/>
                    <a:lstStyle/>
                    <a:p>
                      <a:pPr algn="r"/>
                      <a:r>
                        <a:rPr lang="en-US" sz="1900" dirty="0"/>
                        <a:t>Required:</a:t>
                      </a:r>
                      <a:endParaRPr lang="en-GB" sz="1900" dirty="0"/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r>
                        <a:rPr lang="en-GB" sz="1900" dirty="0"/>
                        <a:t>DX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r>
                        <a:rPr lang="en-GB" sz="1900" dirty="0"/>
                        <a:t>DY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r>
                        <a:rPr lang="en-GB" sz="1900" dirty="0"/>
                        <a:t>DS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r>
                        <a:rPr lang="en-GB" sz="1900" dirty="0"/>
                        <a:t>DPSI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r>
                        <a:rPr lang="en-GB" sz="1900" dirty="0"/>
                        <a:t>DK</a:t>
                      </a:r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719">
                <a:tc>
                  <a:txBody>
                    <a:bodyPr/>
                    <a:lstStyle/>
                    <a:p>
                      <a:pPr algn="r"/>
                      <a:endParaRPr lang="en-GB" sz="1900" dirty="0"/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dirty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GB" sz="1900" dirty="0">
                          <a:latin typeface="+mn-lt"/>
                          <a:cs typeface="+mn-cs"/>
                        </a:rPr>
                        <a:t>m</a:t>
                      </a:r>
                      <a:endParaRPr lang="en-GB" sz="1900" dirty="0"/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dirty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GB" sz="1900" dirty="0">
                          <a:latin typeface="+mn-lt"/>
                          <a:cs typeface="+mn-cs"/>
                        </a:rPr>
                        <a:t>m</a:t>
                      </a:r>
                      <a:endParaRPr lang="en-GB" sz="1900" dirty="0"/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dirty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GB" sz="1900" dirty="0">
                          <a:latin typeface="+mn-lt"/>
                          <a:cs typeface="+mn-cs"/>
                        </a:rPr>
                        <a:t>m</a:t>
                      </a:r>
                      <a:endParaRPr lang="en-GB" sz="1900" dirty="0"/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err="1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GB" sz="1900" dirty="0" err="1"/>
                        <a:t>rad</a:t>
                      </a:r>
                      <a:endParaRPr lang="en-GB" sz="1900" dirty="0"/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10^-4</a:t>
                      </a:r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719">
                <a:tc>
                  <a:txBody>
                    <a:bodyPr/>
                    <a:lstStyle/>
                    <a:p>
                      <a:pPr algn="r"/>
                      <a:r>
                        <a:rPr lang="en-GB" sz="1900" b="1" dirty="0"/>
                        <a:t>DL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&gt;100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&gt;100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1000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500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10</a:t>
                      </a:r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719">
                <a:tc>
                  <a:txBody>
                    <a:bodyPr/>
                    <a:lstStyle/>
                    <a:p>
                      <a:pPr algn="r"/>
                      <a:r>
                        <a:rPr lang="en-GB" sz="1900" b="1" dirty="0"/>
                        <a:t>DQ,</a:t>
                      </a:r>
                      <a:r>
                        <a:rPr lang="en-GB" sz="1900" b="1" baseline="0" dirty="0"/>
                        <a:t> </a:t>
                      </a:r>
                      <a:r>
                        <a:rPr lang="en-GB" sz="1900" b="1" dirty="0"/>
                        <a:t>QF[68]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70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50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500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200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5</a:t>
                      </a:r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719">
                <a:tc>
                  <a:txBody>
                    <a:bodyPr/>
                    <a:lstStyle/>
                    <a:p>
                      <a:pPr algn="r"/>
                      <a:r>
                        <a:rPr lang="en-GB" sz="1900" b="1" dirty="0"/>
                        <a:t>Q[DF][1-5]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100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85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500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500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5</a:t>
                      </a:r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719">
                <a:tc>
                  <a:txBody>
                    <a:bodyPr/>
                    <a:lstStyle/>
                    <a:p>
                      <a:pPr algn="r"/>
                      <a:r>
                        <a:rPr lang="en-GB" sz="1900" b="1" dirty="0"/>
                        <a:t>SFD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70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50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500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1000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35</a:t>
                      </a:r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719">
                <a:tc>
                  <a:txBody>
                    <a:bodyPr/>
                    <a:lstStyle/>
                    <a:p>
                      <a:pPr algn="r"/>
                      <a:r>
                        <a:rPr lang="en-GB" sz="1900" b="1" dirty="0"/>
                        <a:t>OF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100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100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500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1000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endParaRPr lang="en-GB" sz="1900" dirty="0"/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1621830" y="5243601"/>
            <a:ext cx="967787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160" dirty="0">
                <a:solidFill>
                  <a:schemeClr val="accent2"/>
                </a:solidFill>
              </a:rPr>
              <a:t>Sextupoles and high gradient quadrupoles </a:t>
            </a:r>
            <a:r>
              <a:rPr lang="en-GB" sz="2160" dirty="0"/>
              <a:t>are the most relevant limitations, nevertheless, this alignment specifications are currently achievable. </a:t>
            </a:r>
          </a:p>
          <a:p>
            <a:pPr algn="ctr"/>
            <a:r>
              <a:rPr lang="en-GB" sz="2160" dirty="0"/>
              <a:t>(DX=DY=60</a:t>
            </a:r>
            <a:r>
              <a:rPr lang="en-GB" sz="2160" dirty="0">
                <a:latin typeface="Symbol" charset="2"/>
                <a:cs typeface="Symbol" charset="2"/>
              </a:rPr>
              <a:t>m</a:t>
            </a:r>
            <a:r>
              <a:rPr lang="en-GB" sz="2160" dirty="0"/>
              <a:t>m, 84 </a:t>
            </a:r>
            <a:r>
              <a:rPr lang="en-GB" sz="2160" dirty="0">
                <a:latin typeface="Symbol" charset="2"/>
                <a:cs typeface="Symbol" charset="2"/>
              </a:rPr>
              <a:t>m</a:t>
            </a:r>
            <a:r>
              <a:rPr lang="en-GB" sz="2160" dirty="0"/>
              <a:t>m between two magnets).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171B228-383E-824E-9D6C-99BAE2CFE71E}"/>
              </a:ext>
            </a:extLst>
          </p:cNvPr>
          <p:cNvSpPr/>
          <p:nvPr/>
        </p:nvSpPr>
        <p:spPr>
          <a:xfrm>
            <a:off x="10610953" y="59625"/>
            <a:ext cx="1501169" cy="120243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How tolerances were defined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11A4E-2B9D-664D-AB91-5B020DCD461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Girder Mini-Workshop | DESY - PETRA IV | MAY 2021 | S.M.Liuzzo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B68AF-D18A-C148-A523-D4E39B4D4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5573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Girder Errors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0654" y="1197051"/>
            <a:ext cx="10099342" cy="4460132"/>
            <a:chOff x="198001" y="635761"/>
            <a:chExt cx="8416119" cy="371677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74" t="8630" r="2897" b="2897"/>
            <a:stretch/>
          </p:blipFill>
          <p:spPr>
            <a:xfrm>
              <a:off x="198001" y="635761"/>
              <a:ext cx="4032448" cy="295232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6" t="9311" r="1762" b="2746"/>
            <a:stretch/>
          </p:blipFill>
          <p:spPr>
            <a:xfrm>
              <a:off x="4427984" y="635761"/>
              <a:ext cx="4186136" cy="29523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86959" y="3721596"/>
              <a:ext cx="372858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60" dirty="0"/>
                <a:t>Girder displacements and rotations</a:t>
              </a:r>
              <a:endParaRPr lang="en-GB" sz="216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16016" y="3721596"/>
              <a:ext cx="3728585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60" dirty="0"/>
                <a:t>Girder displacements and rotations</a:t>
              </a:r>
            </a:p>
            <a:p>
              <a:r>
                <a:rPr lang="en-US" sz="2160" dirty="0"/>
                <a:t>+ random errors Quad. and Sext.</a:t>
              </a:r>
              <a:endParaRPr lang="en-GB" sz="216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395933" y="6030573"/>
            <a:ext cx="541603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60" dirty="0"/>
              <a:t>4 girders, BPMs are moved with the girder.</a:t>
            </a:r>
            <a:endParaRPr lang="en-GB" sz="216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56901A-1CE7-3549-A435-480B84060BE2}"/>
              </a:ext>
            </a:extLst>
          </p:cNvPr>
          <p:cNvSpPr/>
          <p:nvPr/>
        </p:nvSpPr>
        <p:spPr>
          <a:xfrm>
            <a:off x="7575321" y="6483350"/>
            <a:ext cx="23659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l 30-31 May 2014 l </a:t>
            </a:r>
            <a:r>
              <a:rPr lang="en-US" sz="1200" dirty="0" err="1"/>
              <a:t>S.M.Liuzzo</a:t>
            </a:r>
            <a:endParaRPr lang="en-US" sz="1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8529FE4-9A04-3C44-B559-D84455C2E19E}"/>
              </a:ext>
            </a:extLst>
          </p:cNvPr>
          <p:cNvSpPr/>
          <p:nvPr/>
        </p:nvSpPr>
        <p:spPr>
          <a:xfrm>
            <a:off x="10610953" y="59624"/>
            <a:ext cx="1501169" cy="1497167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How </a:t>
            </a:r>
            <a:br>
              <a:rPr lang="en-US" b="1" dirty="0"/>
            </a:br>
            <a:r>
              <a:rPr lang="en-US" b="1" dirty="0"/>
              <a:t>GIRDER</a:t>
            </a:r>
          </a:p>
          <a:p>
            <a:pPr algn="ctr"/>
            <a:r>
              <a:rPr lang="en-US" b="1" dirty="0"/>
              <a:t>tolerances were defined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DB7988D-5F5D-C04B-A283-3CCDACF7D3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Girder Mini-Workshop | DESY - PETRA IV | MAY 2021 | S.M.Liuzzo</a:t>
            </a:r>
            <a:endParaRPr lang="fr-FR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57F96BA-5EE3-F94C-ADA7-952DE7A688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4520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aperture @S3 septum vs errors for </a:t>
            </a:r>
            <a:r>
              <a:rPr lang="en-US" dirty="0">
                <a:solidFill>
                  <a:schemeClr val="accent5"/>
                </a:solidFill>
              </a:rPr>
              <a:t>s28A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+ RDT correction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240" y="788128"/>
            <a:ext cx="9884160" cy="540598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170653" y="3688229"/>
            <a:ext cx="7776864" cy="0"/>
          </a:xfrm>
          <a:prstGeom prst="line">
            <a:avLst/>
          </a:prstGeom>
          <a:ln w="28575"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02857" y="3174276"/>
            <a:ext cx="755500" cy="3508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80" dirty="0">
                <a:solidFill>
                  <a:schemeClr val="tx1"/>
                </a:solidFill>
              </a:rPr>
              <a:t>-20%</a:t>
            </a:r>
            <a:endParaRPr lang="en-GB" sz="168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B2F27E-169E-254F-BC0E-5F3763CF90AC}"/>
              </a:ext>
            </a:extLst>
          </p:cNvPr>
          <p:cNvSpPr/>
          <p:nvPr/>
        </p:nvSpPr>
        <p:spPr>
          <a:xfrm>
            <a:off x="6600056" y="6477699"/>
            <a:ext cx="30684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dirty="0"/>
              <a:t>l WP1 ESRF upgrade l </a:t>
            </a:r>
            <a:r>
              <a:rPr lang="it-IT" sz="1100" dirty="0" err="1"/>
              <a:t>May</a:t>
            </a:r>
            <a:r>
              <a:rPr lang="it-IT" sz="1100" dirty="0"/>
              <a:t> 2014 l </a:t>
            </a:r>
            <a:r>
              <a:rPr lang="it-IT" sz="1100" dirty="0" err="1"/>
              <a:t>S.M.Liuzzo</a:t>
            </a:r>
            <a:endParaRPr lang="en-US" sz="1100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51B0816D-C285-C74F-BD86-A3F789D711FA}"/>
              </a:ext>
            </a:extLst>
          </p:cNvPr>
          <p:cNvSpPr/>
          <p:nvPr/>
        </p:nvSpPr>
        <p:spPr>
          <a:xfrm rot="16200000">
            <a:off x="11619014" y="3415625"/>
            <a:ext cx="459845" cy="396418"/>
          </a:xfrm>
          <a:prstGeom prst="triangl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ED36F27-2FE3-3446-B05A-D52B4E0411AB}"/>
              </a:ext>
            </a:extLst>
          </p:cNvPr>
          <p:cNvSpPr/>
          <p:nvPr/>
        </p:nvSpPr>
        <p:spPr>
          <a:xfrm>
            <a:off x="8971399" y="3266681"/>
            <a:ext cx="2679327" cy="694309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6D548E-AC10-514D-8DC8-6D0A55D9AFEB}"/>
              </a:ext>
            </a:extLst>
          </p:cNvPr>
          <p:cNvSpPr/>
          <p:nvPr/>
        </p:nvSpPr>
        <p:spPr>
          <a:xfrm>
            <a:off x="5879976" y="6477699"/>
            <a:ext cx="8899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26/07/2013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68AB5B0-0835-7B42-9A90-783F17C5EE90}"/>
              </a:ext>
            </a:extLst>
          </p:cNvPr>
          <p:cNvSpPr/>
          <p:nvPr/>
        </p:nvSpPr>
        <p:spPr>
          <a:xfrm>
            <a:off x="10610953" y="59624"/>
            <a:ext cx="1501169" cy="1497167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How </a:t>
            </a:r>
            <a:br>
              <a:rPr lang="en-US" b="1" dirty="0"/>
            </a:br>
            <a:r>
              <a:rPr lang="en-US" b="1" dirty="0"/>
              <a:t>GIRDER</a:t>
            </a:r>
          </a:p>
          <a:p>
            <a:pPr algn="ctr"/>
            <a:r>
              <a:rPr lang="en-US" b="1" dirty="0"/>
              <a:t>tolerances were defined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2AFF18F-AF34-6746-8DA9-D683DF1A003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Girder Mini-Workshop | DESY - PETRA IV | MAY 2021 | S.M.Liuzzo</a:t>
            </a:r>
            <a:endParaRPr lang="fr-FR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4D68458-9840-4D4B-B4E9-5C579DCD55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BD843B-0B32-E741-801B-CB3E450A2DF7}"/>
              </a:ext>
            </a:extLst>
          </p:cNvPr>
          <p:cNvSpPr/>
          <p:nvPr/>
        </p:nvSpPr>
        <p:spPr>
          <a:xfrm>
            <a:off x="3939405" y="5204731"/>
            <a:ext cx="3578696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All is NOT the sum of each error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4C56F03C-AC2D-8E4E-84AF-A234FB2DD265}"/>
              </a:ext>
            </a:extLst>
          </p:cNvPr>
          <p:cNvSpPr/>
          <p:nvPr/>
        </p:nvSpPr>
        <p:spPr>
          <a:xfrm>
            <a:off x="7541984" y="5142435"/>
            <a:ext cx="978408" cy="4846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46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values for a reduction of 20% of Hor. Dynamic Aperture </a:t>
            </a:r>
            <a:r>
              <a:rPr lang="en-US" dirty="0">
                <a:solidFill>
                  <a:schemeClr val="accent3"/>
                </a:solidFill>
              </a:rPr>
              <a:t>@S3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6614458" y="4901886"/>
            <a:ext cx="1931994" cy="1021523"/>
            <a:chOff x="5076056" y="4084904"/>
            <a:chExt cx="1609995" cy="851269"/>
          </a:xfrm>
        </p:grpSpPr>
        <p:sp>
          <p:nvSpPr>
            <p:cNvPr id="10" name="Up Arrow 9"/>
            <p:cNvSpPr/>
            <p:nvPr/>
          </p:nvSpPr>
          <p:spPr>
            <a:xfrm>
              <a:off x="6156176" y="4084904"/>
              <a:ext cx="144016" cy="290749"/>
            </a:xfrm>
            <a:prstGeom prst="upArrow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160"/>
            </a:p>
          </p:txBody>
        </p:sp>
        <p:sp>
          <p:nvSpPr>
            <p:cNvPr id="11" name="Up Arrow 10"/>
            <p:cNvSpPr/>
            <p:nvPr/>
          </p:nvSpPr>
          <p:spPr>
            <a:xfrm>
              <a:off x="5400092" y="4084904"/>
              <a:ext cx="144016" cy="290749"/>
            </a:xfrm>
            <a:prstGeom prst="upArrow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16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76056" y="4305231"/>
              <a:ext cx="1609995" cy="63094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160" dirty="0"/>
                <a:t>No influence on </a:t>
              </a:r>
              <a:r>
                <a:rPr lang="en-US" sz="2160" dirty="0" err="1"/>
                <a:t>emittances</a:t>
              </a:r>
              <a:endParaRPr lang="en-GB" sz="216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945297" y="4901887"/>
            <a:ext cx="2518313" cy="1021523"/>
            <a:chOff x="5076056" y="4084904"/>
            <a:chExt cx="2098594" cy="851269"/>
          </a:xfrm>
        </p:grpSpPr>
        <p:sp>
          <p:nvSpPr>
            <p:cNvPr id="15" name="Up Arrow 14"/>
            <p:cNvSpPr/>
            <p:nvPr/>
          </p:nvSpPr>
          <p:spPr>
            <a:xfrm>
              <a:off x="5400092" y="4084904"/>
              <a:ext cx="144016" cy="290749"/>
            </a:xfrm>
            <a:prstGeom prst="upArrow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16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76056" y="4305231"/>
              <a:ext cx="2098594" cy="63094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160" dirty="0"/>
                <a:t>Strong impact off quadrupole errors</a:t>
              </a:r>
              <a:endParaRPr lang="en-GB" sz="2160" dirty="0"/>
            </a:p>
          </p:txBody>
        </p:sp>
      </p:grp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1354" y="992219"/>
            <a:ext cx="9885046" cy="384829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120336" y="4971580"/>
            <a:ext cx="2042354" cy="4247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160" dirty="0">
                <a:solidFill>
                  <a:schemeClr val="accent2"/>
                </a:solidFill>
              </a:rPr>
              <a:t>RDT correction</a:t>
            </a:r>
            <a:endParaRPr lang="en-GB" sz="2160" dirty="0">
              <a:solidFill>
                <a:schemeClr val="accent2"/>
              </a:solidFill>
            </a:endParaRP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CC19CA10-A4C3-904A-9902-BE0811D676CA}"/>
              </a:ext>
            </a:extLst>
          </p:cNvPr>
          <p:cNvSpPr/>
          <p:nvPr/>
        </p:nvSpPr>
        <p:spPr>
          <a:xfrm rot="5400000">
            <a:off x="260410" y="2854080"/>
            <a:ext cx="1060704" cy="914400"/>
          </a:xfrm>
          <a:prstGeom prst="triangl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E89035C-6AC7-C946-88C7-23A3B87ECA4F}"/>
              </a:ext>
            </a:extLst>
          </p:cNvPr>
          <p:cNvSpPr/>
          <p:nvPr/>
        </p:nvSpPr>
        <p:spPr>
          <a:xfrm>
            <a:off x="1631504" y="2996952"/>
            <a:ext cx="9734896" cy="694309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046347C-0C59-3149-AC7A-48049A3F8F51}"/>
              </a:ext>
            </a:extLst>
          </p:cNvPr>
          <p:cNvSpPr/>
          <p:nvPr/>
        </p:nvSpPr>
        <p:spPr>
          <a:xfrm>
            <a:off x="9964455" y="3035175"/>
            <a:ext cx="1316121" cy="617861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2AD52CA-DA8B-F74A-8A65-82E3BC65E148}"/>
              </a:ext>
            </a:extLst>
          </p:cNvPr>
          <p:cNvSpPr/>
          <p:nvPr/>
        </p:nvSpPr>
        <p:spPr>
          <a:xfrm>
            <a:off x="10610953" y="44624"/>
            <a:ext cx="1501169" cy="1497167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How </a:t>
            </a:r>
            <a:br>
              <a:rPr lang="en-US" b="1" dirty="0"/>
            </a:br>
            <a:r>
              <a:rPr lang="en-US" b="1" dirty="0"/>
              <a:t>GIRDER</a:t>
            </a:r>
          </a:p>
          <a:p>
            <a:pPr algn="ctr"/>
            <a:r>
              <a:rPr lang="en-US" b="1" dirty="0"/>
              <a:t>tolerances were defined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2D29A0-B8FB-6842-9FFF-62FD52F89E1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Girder Mini-Workshop | DESY - PETRA IV | MAY 2021 | S.M.Liuzzo</a:t>
            </a:r>
            <a:endParaRPr lang="fr-FR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D5762295-6C92-7045-8814-DE56A9B614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2697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823322" y="836712"/>
            <a:ext cx="10630074" cy="5530214"/>
            <a:chOff x="-540567" y="913283"/>
            <a:chExt cx="8856984" cy="463468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22" r="47563"/>
            <a:stretch/>
          </p:blipFill>
          <p:spPr>
            <a:xfrm>
              <a:off x="-540567" y="1345332"/>
              <a:ext cx="3240360" cy="420263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10"/>
            <a:stretch/>
          </p:blipFill>
          <p:spPr>
            <a:xfrm>
              <a:off x="2699793" y="913283"/>
              <a:ext cx="5616624" cy="463468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Girder Errors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954751" y="4028820"/>
            <a:ext cx="2333059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dirty="0"/>
              <a:t>(g) Stands for girder errors, </a:t>
            </a:r>
          </a:p>
          <a:p>
            <a:r>
              <a:rPr lang="en-US" sz="2160" dirty="0"/>
              <a:t>no (g), are quadrupole and sextupole individual misalignments</a:t>
            </a:r>
            <a:endParaRPr lang="en-GB" sz="2160" dirty="0"/>
          </a:p>
        </p:txBody>
      </p:sp>
      <p:sp>
        <p:nvSpPr>
          <p:cNvPr id="18" name="TextBox 17"/>
          <p:cNvSpPr txBox="1"/>
          <p:nvPr/>
        </p:nvSpPr>
        <p:spPr>
          <a:xfrm>
            <a:off x="4978892" y="5157192"/>
            <a:ext cx="492443" cy="3139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40" dirty="0"/>
              <a:t>10h</a:t>
            </a:r>
            <a:endParaRPr lang="en-GB" sz="1440" dirty="0"/>
          </a:p>
        </p:txBody>
      </p:sp>
      <p:sp>
        <p:nvSpPr>
          <p:cNvPr id="19" name="TextBox 18"/>
          <p:cNvSpPr txBox="1"/>
          <p:nvPr/>
        </p:nvSpPr>
        <p:spPr>
          <a:xfrm>
            <a:off x="4978892" y="1496998"/>
            <a:ext cx="492443" cy="3139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40" dirty="0"/>
              <a:t>17h</a:t>
            </a:r>
            <a:endParaRPr lang="en-GB" sz="1440" dirty="0"/>
          </a:p>
        </p:txBody>
      </p:sp>
      <p:sp>
        <p:nvSpPr>
          <p:cNvPr id="20" name="TextBox 19"/>
          <p:cNvSpPr txBox="1"/>
          <p:nvPr/>
        </p:nvSpPr>
        <p:spPr>
          <a:xfrm>
            <a:off x="1615717" y="939494"/>
            <a:ext cx="3486852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20" dirty="0"/>
              <a:t>Hor. DA @ QFI, X0.81 to scale at S3,</a:t>
            </a:r>
          </a:p>
          <a:p>
            <a:pPr algn="ctr"/>
            <a:r>
              <a:rPr lang="en-US" sz="1320" dirty="0"/>
              <a:t>8mm required at S3, 10mm accepted at QFI</a:t>
            </a:r>
            <a:endParaRPr lang="en-GB" sz="132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AA1112D-0A0B-304B-A4C7-5CFB5CAD7587}"/>
              </a:ext>
            </a:extLst>
          </p:cNvPr>
          <p:cNvSpPr/>
          <p:nvPr/>
        </p:nvSpPr>
        <p:spPr>
          <a:xfrm>
            <a:off x="10610953" y="59624"/>
            <a:ext cx="1501169" cy="1497167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How </a:t>
            </a:r>
            <a:br>
              <a:rPr lang="en-US" b="1" dirty="0"/>
            </a:br>
            <a:r>
              <a:rPr lang="en-US" b="1" dirty="0"/>
              <a:t>GIRDER</a:t>
            </a:r>
          </a:p>
          <a:p>
            <a:pPr algn="ctr"/>
            <a:r>
              <a:rPr lang="en-US" b="1" dirty="0"/>
              <a:t>tolerances were defined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DE3F79-6486-3944-A650-45DF4F8A94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Girder Mini-Workshop | DESY - PETRA IV | MAY 2021 | S.M.Liuzzo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646674-2F87-974E-A8BD-9AFCF7DBA9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84BE41-4C1E-574D-A99D-5D2118ACD5BE}"/>
              </a:ext>
            </a:extLst>
          </p:cNvPr>
          <p:cNvSpPr/>
          <p:nvPr/>
        </p:nvSpPr>
        <p:spPr>
          <a:xfrm>
            <a:off x="9119429" y="1623167"/>
            <a:ext cx="3045348" cy="15612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 terms of DA girders and magnet alignment approx. sum up. In terms of lifetime, </a:t>
            </a:r>
            <a:r>
              <a:rPr lang="en-US" dirty="0" err="1"/>
              <a:t>magnets+girder</a:t>
            </a:r>
            <a:r>
              <a:rPr lang="en-US" dirty="0"/>
              <a:t> have a stronger impact.</a:t>
            </a:r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C0B580F6-EE24-A548-AF14-6555FA6ECD90}"/>
              </a:ext>
            </a:extLst>
          </p:cNvPr>
          <p:cNvSpPr/>
          <p:nvPr/>
        </p:nvSpPr>
        <p:spPr>
          <a:xfrm>
            <a:off x="8421825" y="1589398"/>
            <a:ext cx="484632" cy="3986935"/>
          </a:xfrm>
          <a:prstGeom prst="downArrow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1200" dirty="0" err="1"/>
              <a:t>Girders+Magnets</a:t>
            </a:r>
            <a:endParaRPr lang="en-US" sz="1200" dirty="0"/>
          </a:p>
        </p:txBody>
      </p:sp>
      <p:sp>
        <p:nvSpPr>
          <p:cNvPr id="23" name="Down Arrow 22">
            <a:extLst>
              <a:ext uri="{FF2B5EF4-FFF2-40B4-BE49-F238E27FC236}">
                <a16:creationId xmlns:a16="http://schemas.microsoft.com/office/drawing/2014/main" id="{64432225-E380-1D4C-A364-C29F9B97C1E7}"/>
              </a:ext>
            </a:extLst>
          </p:cNvPr>
          <p:cNvSpPr/>
          <p:nvPr/>
        </p:nvSpPr>
        <p:spPr>
          <a:xfrm rot="10800000">
            <a:off x="4531248" y="1484784"/>
            <a:ext cx="484632" cy="4110580"/>
          </a:xfrm>
          <a:prstGeom prst="downArrow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1200" dirty="0"/>
              <a:t>                                       </a:t>
            </a:r>
            <a:r>
              <a:rPr lang="en-US" sz="1200" dirty="0" err="1"/>
              <a:t>Girders+Magnets</a:t>
            </a:r>
            <a:endParaRPr lang="en-US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899EA9-979C-0C43-BF68-C5D9A521A5A7}"/>
              </a:ext>
            </a:extLst>
          </p:cNvPr>
          <p:cNvSpPr txBox="1"/>
          <p:nvPr/>
        </p:nvSpPr>
        <p:spPr>
          <a:xfrm>
            <a:off x="713207" y="5314158"/>
            <a:ext cx="750526" cy="3139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40" dirty="0"/>
              <a:t>GOOD</a:t>
            </a:r>
            <a:endParaRPr lang="en-GB" sz="144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D620F2-5D77-3042-B83D-9794E80AF79B}"/>
              </a:ext>
            </a:extLst>
          </p:cNvPr>
          <p:cNvSpPr txBox="1"/>
          <p:nvPr/>
        </p:nvSpPr>
        <p:spPr>
          <a:xfrm>
            <a:off x="713207" y="1653964"/>
            <a:ext cx="564578" cy="3139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40" dirty="0"/>
              <a:t>BAD</a:t>
            </a:r>
            <a:endParaRPr lang="en-GB" sz="1440" dirty="0"/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8E375E92-06F2-4243-8634-6B389B38F19A}"/>
              </a:ext>
            </a:extLst>
          </p:cNvPr>
          <p:cNvSpPr/>
          <p:nvPr/>
        </p:nvSpPr>
        <p:spPr>
          <a:xfrm rot="10800000">
            <a:off x="4531248" y="3644432"/>
            <a:ext cx="484632" cy="1950932"/>
          </a:xfrm>
          <a:prstGeom prst="downArrow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1200" dirty="0"/>
              <a:t>Girders only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A567B1CF-94F7-F748-A967-734131C91D83}"/>
              </a:ext>
            </a:extLst>
          </p:cNvPr>
          <p:cNvSpPr/>
          <p:nvPr/>
        </p:nvSpPr>
        <p:spPr>
          <a:xfrm>
            <a:off x="8400256" y="1556792"/>
            <a:ext cx="484632" cy="825289"/>
          </a:xfrm>
          <a:prstGeom prst="downArrow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1200" dirty="0"/>
              <a:t>girders</a:t>
            </a:r>
          </a:p>
        </p:txBody>
      </p:sp>
    </p:spTree>
    <p:extLst>
      <p:ext uri="{BB962C8B-B14F-4D97-AF65-F5344CB8AC3E}">
        <p14:creationId xmlns:p14="http://schemas.microsoft.com/office/powerpoint/2010/main" val="217665776"/>
      </p:ext>
    </p:extLst>
  </p:cSld>
  <p:clrMapOvr>
    <a:masterClrMapping/>
  </p:clrMapOvr>
</p:sld>
</file>

<file path=ppt/theme/theme1.xml><?xml version="1.0" encoding="utf-8"?>
<a:theme xmlns:a="http://schemas.openxmlformats.org/drawingml/2006/main" name="ESRF-default">
  <a:themeElements>
    <a:clrScheme name="ESRF-LightBlue">
      <a:dk1>
        <a:sysClr val="windowText" lastClr="000000"/>
      </a:dk1>
      <a:lt1>
        <a:sysClr val="window" lastClr="FFFFFF"/>
      </a:lt1>
      <a:dk2>
        <a:srgbClr val="132577"/>
      </a:dk2>
      <a:lt2>
        <a:srgbClr val="51A026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AF007C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rge" id="{B15BCB97-A8FD-D541-8A4F-8B7C02A4B762}" vid="{1D0DB679-6EAB-7647-A91B-77781071ADD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ESRF-default</Template>
  <TotalTime>642</TotalTime>
  <Words>3348</Words>
  <Application>Microsoft Macintosh PowerPoint</Application>
  <PresentationFormat>Widescreen</PresentationFormat>
  <Paragraphs>572</Paragraphs>
  <Slides>34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ITCOfficinaSans LT Book</vt:lpstr>
      <vt:lpstr>Symbol</vt:lpstr>
      <vt:lpstr>Wingdings</vt:lpstr>
      <vt:lpstr>ESRF-default</vt:lpstr>
      <vt:lpstr>Acrobat Document</vt:lpstr>
      <vt:lpstr>PowerPoint Presentation</vt:lpstr>
      <vt:lpstr>Tolerance estimates objective</vt:lpstr>
      <vt:lpstr>Liftime and dynamic apertures vs error sources</vt:lpstr>
      <vt:lpstr>Comparable tolerance table</vt:lpstr>
      <vt:lpstr>Tolerable random errors</vt:lpstr>
      <vt:lpstr>Girder Errors</vt:lpstr>
      <vt:lpstr>Dynamic aperture @S3 septum vs errors for s28A + RDT correction</vt:lpstr>
      <vt:lpstr>error values for a reduction of 20% of Hor. Dynamic Aperture @S3</vt:lpstr>
      <vt:lpstr>Girder Errors</vt:lpstr>
      <vt:lpstr>Summary Table of Girder Errors</vt:lpstr>
      <vt:lpstr>The measured position of the lattice</vt:lpstr>
      <vt:lpstr>Survey errors PLUS random errors</vt:lpstr>
      <vt:lpstr>Long range errors</vt:lpstr>
      <vt:lpstr>Long range errors: error envelope function</vt:lpstr>
      <vt:lpstr>Emittance, dispersion and beta-beating vs wavelength</vt:lpstr>
      <vt:lpstr>Simulated survey errors current positions (from ALGE group)</vt:lpstr>
      <vt:lpstr>Dynamic aperture and lifetime </vt:lpstr>
      <vt:lpstr>Additional Random errors</vt:lpstr>
      <vt:lpstr>Simulated survey errors nominal positions (from ALGE group)</vt:lpstr>
      <vt:lpstr>Dynamic aperture and lifetime </vt:lpstr>
      <vt:lpstr>Additional Random errors</vt:lpstr>
      <vt:lpstr>In practice</vt:lpstr>
      <vt:lpstr>Tolerable random errors</vt:lpstr>
      <vt:lpstr>conclusions</vt:lpstr>
      <vt:lpstr>BACKUP</vt:lpstr>
      <vt:lpstr>Comparable tolerance table</vt:lpstr>
      <vt:lpstr> definition of a List of tolerable errors</vt:lpstr>
      <vt:lpstr>error amplitude giving 30um orbit after correction vs wavelength</vt:lpstr>
      <vt:lpstr>Comparison of various Error Sources to obtain 30 um orbit</vt:lpstr>
      <vt:lpstr>Comparison of various Error Sources (other parameters)</vt:lpstr>
      <vt:lpstr>Girder to girder: an historical exchange after &gt;2 years of simulations</vt:lpstr>
      <vt:lpstr>Girder to girder: an historical exchange after &gt;2 years of simulations</vt:lpstr>
      <vt:lpstr>Girder to girder: an historical exchange after &gt;1month of simulations</vt:lpstr>
      <vt:lpstr>Girder to girder: an historical exchange after &gt;1month of simulations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23</cp:revision>
  <dcterms:created xsi:type="dcterms:W3CDTF">2021-04-29T12:17:49Z</dcterms:created>
  <dcterms:modified xsi:type="dcterms:W3CDTF">2021-05-04T08:52:29Z</dcterms:modified>
</cp:coreProperties>
</file>