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308" r:id="rId3"/>
    <p:sldId id="323" r:id="rId4"/>
    <p:sldId id="325" r:id="rId5"/>
    <p:sldId id="324" r:id="rId6"/>
    <p:sldId id="322" r:id="rId7"/>
    <p:sldId id="310" r:id="rId8"/>
    <p:sldId id="257" r:id="rId9"/>
    <p:sldId id="258" r:id="rId10"/>
    <p:sldId id="259" r:id="rId11"/>
    <p:sldId id="260" r:id="rId12"/>
    <p:sldId id="307" r:id="rId13"/>
    <p:sldId id="311" r:id="rId14"/>
    <p:sldId id="312" r:id="rId15"/>
    <p:sldId id="314" r:id="rId16"/>
    <p:sldId id="313" r:id="rId17"/>
    <p:sldId id="317" r:id="rId18"/>
    <p:sldId id="318" r:id="rId19"/>
    <p:sldId id="319" r:id="rId20"/>
    <p:sldId id="320" r:id="rId21"/>
    <p:sldId id="321" r:id="rId22"/>
    <p:sldId id="315" r:id="rId23"/>
    <p:sldId id="316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6327"/>
  </p:normalViewPr>
  <p:slideViewPr>
    <p:cSldViewPr snapToGrid="0" snapToObjects="1">
      <p:cViewPr>
        <p:scale>
          <a:sx n="114" d="100"/>
          <a:sy n="114" d="100"/>
        </p:scale>
        <p:origin x="144" y="-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F6589-72BE-4E44-81B5-6DF63EFE2A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3DD1D7-A70E-374E-8AE7-922FBF7CB7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8D4DB6-F7F2-9342-A884-A4E5AC2C9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C26B-6807-CF43-A068-D1E183D38C76}" type="datetimeFigureOut">
              <a:rPr lang="en-GB" smtClean="0"/>
              <a:t>03/05/2021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41103F-A726-6143-9663-7FA95B0D1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C7CA18-7BA2-BF4B-A528-FCB82C8FA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4710E-8EC5-0442-ABAB-3BFD988BD1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9538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1BBC4B-F93F-4944-A934-5577E5206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F103ED-1DD0-704D-940B-BD4048DDC0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E9FCBA-F5AD-5740-AF80-913BC7E67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C26B-6807-CF43-A068-D1E183D38C76}" type="datetimeFigureOut">
              <a:rPr lang="en-GB" smtClean="0"/>
              <a:t>03/05/2021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E7D477-7614-6941-844E-51BBA3D62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27B05C-B933-C943-9809-A476860A6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4710E-8EC5-0442-ABAB-3BFD988BD1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8473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38ED161-EEDB-3640-BF4B-A3E35547B8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20CEAE-2070-AE49-8E4A-F0CBA14257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8B8F25-3EA2-7949-A4BB-5E94A77FE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C26B-6807-CF43-A068-D1E183D38C76}" type="datetimeFigureOut">
              <a:rPr lang="en-GB" smtClean="0"/>
              <a:t>03/05/2021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AA6B87-B3DB-C340-8F9A-10A1A7CA0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38E4B5-5845-7242-9C26-E01F4880E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4710E-8EC5-0442-ABAB-3BFD988BD1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9314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A4CAE-6916-604B-AFD6-6CE986C30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BF7201-9629-8D40-B529-4D30AB46FB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916F83-460B-B441-AD8B-CC39F80FB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C26B-6807-CF43-A068-D1E183D38C76}" type="datetimeFigureOut">
              <a:rPr lang="en-GB" smtClean="0"/>
              <a:t>03/05/2021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197324-9BA9-894F-AC4E-1B85C4529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B83652-C058-3F43-9D42-216374044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4710E-8EC5-0442-ABAB-3BFD988BD1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1251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BD6CC-6D77-BE4F-B1BF-8CFF46964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3AA58B-0C67-4346-AFF9-680AD80D1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0C1D9C-68DC-3949-929C-1B77D7C68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C26B-6807-CF43-A068-D1E183D38C76}" type="datetimeFigureOut">
              <a:rPr lang="en-GB" smtClean="0"/>
              <a:t>03/05/2021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AE6E89-3A60-084D-B6B5-FABB921E3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4B4B23-66CE-BE44-BD5C-E575D55B4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4710E-8EC5-0442-ABAB-3BFD988BD1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3482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6A5B7-9068-394E-AF8D-732736C40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AD2596-9E3A-1246-BE11-5BF213969E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BA9676-CA53-F341-A8DC-4D854745EC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F305DB-173F-384E-A242-0D895E326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C26B-6807-CF43-A068-D1E183D38C76}" type="datetimeFigureOut">
              <a:rPr lang="en-GB" smtClean="0"/>
              <a:t>03/05/2021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1F35A6-4518-5449-AFF1-4FBA2EFF0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129941-C040-1549-B9F2-5ED97DA32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4710E-8EC5-0442-ABAB-3BFD988BD1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9547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EDF31-1671-0547-9BF4-E4B6E9D8D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EC6A31-AE0B-6545-960B-33B7FDBF3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2FFDB1-E198-6243-AEDC-96EC97C1F6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0F296E-9A1A-244F-947A-FE02FEB1EB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9EED72-088C-E446-A463-1F8314E059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7188193-7595-CF44-BD35-CE89B4767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C26B-6807-CF43-A068-D1E183D38C76}" type="datetimeFigureOut">
              <a:rPr lang="en-GB" smtClean="0"/>
              <a:t>03/05/2021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11E253A-ABF5-2C4B-A342-C071CDF1C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127C1A-75DE-644D-9805-2F553E689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4710E-8EC5-0442-ABAB-3BFD988BD1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0588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DC831-9F5E-7B40-8475-9D5E04794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549126-D5D9-4B4C-8B7B-7F08F34AA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C26B-6807-CF43-A068-D1E183D38C76}" type="datetimeFigureOut">
              <a:rPr lang="en-GB" smtClean="0"/>
              <a:t>03/05/2021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C09FFA-700B-6148-9AFA-0B3E5D62B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893788-05E6-9044-91CA-79867534C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4710E-8EC5-0442-ABAB-3BFD988BD1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9200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55508D2-63DA-B243-A1AF-2C39340DC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C26B-6807-CF43-A068-D1E183D38C76}" type="datetimeFigureOut">
              <a:rPr lang="en-GB" smtClean="0"/>
              <a:t>03/05/2021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338DA0-343B-F54B-AF84-1B29B730E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3EE46B-FA86-FD43-B351-15D26838D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4710E-8EC5-0442-ABAB-3BFD988BD1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3855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794E1-0D10-7045-AB15-BEFABC1AE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93993E-5108-D947-A1A0-7ED9A8B18B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A48E09-E83F-0F42-8581-4D955252E3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34D6E9-AB98-0C4B-AB1F-6B3CA585A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C26B-6807-CF43-A068-D1E183D38C76}" type="datetimeFigureOut">
              <a:rPr lang="en-GB" smtClean="0"/>
              <a:t>03/05/2021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10FA57-DD28-D942-AD54-FA1E13658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AA9F6B-4827-B44B-A26D-EF6EAF4AB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4710E-8EC5-0442-ABAB-3BFD988BD1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0721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CA48E-4C44-304F-AEC2-8B91762BB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85289C-1442-4F40-9363-8A98825349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CFF821-E55C-2746-BA0F-5EC24895BE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652E2B-C7A0-B64F-8046-1BB3CFDAD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C26B-6807-CF43-A068-D1E183D38C76}" type="datetimeFigureOut">
              <a:rPr lang="en-GB" smtClean="0"/>
              <a:t>03/05/2021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45DAC3-B338-A84A-8E5E-A0ED00590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585BC5-5B0B-6B47-8878-21D4772E9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4710E-8EC5-0442-ABAB-3BFD988BD1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8138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4D85CE8-B2FC-4A43-B559-CA1984D9E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668D9C-29F3-9C4F-AE1F-3D12140FA2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4B4B3C-4B9D-CE42-A429-DE6EADD836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53C26B-6807-CF43-A068-D1E183D38C76}" type="datetimeFigureOut">
              <a:rPr lang="en-GB" smtClean="0"/>
              <a:t>03/05/2021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470EC4-3665-2A4D-85B4-4387201800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76ACC3-8309-8B42-ABEF-9465B7736D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4710E-8EC5-0442-ABAB-3BFD988BD1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0119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0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26ECC-EDBA-6640-84E0-48DBEE32537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General Info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7E3198-C985-C94D-9B6F-D9D58B66451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M. </a:t>
            </a:r>
            <a:r>
              <a:rPr lang="en-GB" dirty="0" err="1"/>
              <a:t>Bruschi</a:t>
            </a:r>
            <a:r>
              <a:rPr lang="en-GB" dirty="0"/>
              <a:t> (INFN Bologna)</a:t>
            </a:r>
          </a:p>
        </p:txBody>
      </p:sp>
    </p:spTree>
    <p:extLst>
      <p:ext uri="{BB962C8B-B14F-4D97-AF65-F5344CB8AC3E}">
        <p14:creationId xmlns:p14="http://schemas.microsoft.com/office/powerpoint/2010/main" val="26487742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BA7A4-763C-4E48-8B8F-692939299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Clean Room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18127B-0473-E444-B3B0-BF269EB717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LUXE TC asked for the need of a clean room</a:t>
            </a:r>
          </a:p>
          <a:p>
            <a:r>
              <a:rPr lang="en-GB" dirty="0"/>
              <a:t>Apparently the situation is now frozen at DESY due to COVID emergency</a:t>
            </a:r>
          </a:p>
          <a:p>
            <a:pPr lvl="1"/>
            <a:r>
              <a:rPr lang="en-GB" dirty="0"/>
              <a:t>How do we deal with this for the first tests at DESY on the delivered wafers?</a:t>
            </a:r>
          </a:p>
          <a:p>
            <a:r>
              <a:rPr lang="en-GB" dirty="0"/>
              <a:t>The situation should change from 2023 (spaces will be allocated for us probably in XS1)</a:t>
            </a:r>
          </a:p>
          <a:p>
            <a:r>
              <a:rPr lang="en-GB" dirty="0"/>
              <a:t>In any case we should formulate very soon a plan for our needs (area, facilities ...) </a:t>
            </a:r>
          </a:p>
        </p:txBody>
      </p:sp>
    </p:spTree>
    <p:extLst>
      <p:ext uri="{BB962C8B-B14F-4D97-AF65-F5344CB8AC3E}">
        <p14:creationId xmlns:p14="http://schemas.microsoft.com/office/powerpoint/2010/main" val="6139745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8136A-D2E0-BC46-8A4B-842665A6D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Test Beam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F602BD-D5D9-E34A-A3EB-A6E5725AF0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Tests will start in 2022</a:t>
            </a:r>
          </a:p>
          <a:p>
            <a:r>
              <a:rPr lang="en-GB" dirty="0"/>
              <a:t>A plan should be made and start to contact the TB facilities </a:t>
            </a:r>
          </a:p>
          <a:p>
            <a:r>
              <a:rPr lang="en-GB" dirty="0"/>
              <a:t>ELBE/FRASCATI/XFEL/RAL</a:t>
            </a:r>
          </a:p>
          <a:p>
            <a:r>
              <a:rPr lang="en-GB" dirty="0"/>
              <a:t>Probably some inputs will come from today’s discussion</a:t>
            </a:r>
          </a:p>
        </p:txBody>
      </p:sp>
    </p:spTree>
    <p:extLst>
      <p:ext uri="{BB962C8B-B14F-4D97-AF65-F5344CB8AC3E}">
        <p14:creationId xmlns:p14="http://schemas.microsoft.com/office/powerpoint/2010/main" val="29042388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C69A8-EC57-2D47-9D52-6D7B70233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400" y="-127974"/>
            <a:ext cx="10913746" cy="967396"/>
          </a:xfrm>
        </p:spPr>
        <p:txBody>
          <a:bodyPr/>
          <a:lstStyle/>
          <a:p>
            <a:r>
              <a:rPr lang="en-GB" dirty="0"/>
              <a:t>GBP collaboration tasks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2F6702-82F4-274C-8A3C-C6B586BDAD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400" y="752476"/>
            <a:ext cx="10569222" cy="5932409"/>
          </a:xfrm>
        </p:spPr>
        <p:txBody>
          <a:bodyPr>
            <a:normAutofit fontScale="47500" lnSpcReduction="20000"/>
          </a:bodyPr>
          <a:lstStyle/>
          <a:p>
            <a:r>
              <a:rPr lang="en-GB" dirty="0"/>
              <a:t>Detector </a:t>
            </a:r>
          </a:p>
          <a:p>
            <a:pPr lvl="1"/>
            <a:r>
              <a:rPr lang="en-GB" dirty="0"/>
              <a:t>Procurement (DESY, U. TOMSK, INFN PD)</a:t>
            </a:r>
          </a:p>
          <a:p>
            <a:pPr lvl="1"/>
            <a:r>
              <a:rPr lang="en-GB" dirty="0"/>
              <a:t>Production (TOMSK)</a:t>
            </a:r>
          </a:p>
          <a:p>
            <a:pPr lvl="1"/>
            <a:r>
              <a:rPr lang="en-GB" dirty="0"/>
              <a:t>Design and Integration (DESY, BELFAST, PD, BO, TOMSK)</a:t>
            </a:r>
          </a:p>
          <a:p>
            <a:pPr lvl="1"/>
            <a:r>
              <a:rPr lang="en-GB" dirty="0"/>
              <a:t>Tests</a:t>
            </a:r>
          </a:p>
          <a:p>
            <a:pPr lvl="2"/>
            <a:r>
              <a:rPr lang="en-GB" dirty="0"/>
              <a:t>Characterization in the lab (DESY, PD, BELFAST –laser tests at RAL-)</a:t>
            </a:r>
          </a:p>
          <a:p>
            <a:pPr lvl="2"/>
            <a:r>
              <a:rPr lang="en-GB" dirty="0"/>
              <a:t>CCE uniformity (DESY, PD, TOMSK)</a:t>
            </a:r>
          </a:p>
          <a:p>
            <a:pPr lvl="2"/>
            <a:r>
              <a:rPr lang="en-GB" dirty="0"/>
              <a:t>Test Beam (DESY, BO, PD, TOMSK, BELFAST)</a:t>
            </a:r>
          </a:p>
          <a:p>
            <a:r>
              <a:rPr lang="en-GB" dirty="0"/>
              <a:t>Mechanics (PD)</a:t>
            </a:r>
          </a:p>
          <a:p>
            <a:pPr lvl="1"/>
            <a:r>
              <a:rPr lang="en-GB" dirty="0"/>
              <a:t>Design (DESY, PD System Eng.)</a:t>
            </a:r>
          </a:p>
          <a:p>
            <a:pPr lvl="1"/>
            <a:r>
              <a:rPr lang="en-GB" dirty="0"/>
              <a:t>Production</a:t>
            </a:r>
          </a:p>
          <a:p>
            <a:pPr lvl="1"/>
            <a:r>
              <a:rPr lang="en-GB" dirty="0"/>
              <a:t>Tests, Commissioning</a:t>
            </a:r>
          </a:p>
          <a:p>
            <a:r>
              <a:rPr lang="en-GB" dirty="0"/>
              <a:t>Electronics (BO)</a:t>
            </a:r>
          </a:p>
          <a:p>
            <a:pPr lvl="1"/>
            <a:r>
              <a:rPr lang="en-GB" dirty="0"/>
              <a:t>Design </a:t>
            </a:r>
          </a:p>
          <a:p>
            <a:pPr lvl="1"/>
            <a:r>
              <a:rPr lang="en-GB" dirty="0"/>
              <a:t>Production</a:t>
            </a:r>
          </a:p>
          <a:p>
            <a:pPr lvl="1"/>
            <a:r>
              <a:rPr lang="en-GB" dirty="0"/>
              <a:t>Tests, Commissioning</a:t>
            </a:r>
          </a:p>
          <a:p>
            <a:r>
              <a:rPr lang="en-GB" dirty="0"/>
              <a:t>Data Acquisition (milestones in the readout talk)</a:t>
            </a:r>
          </a:p>
          <a:p>
            <a:r>
              <a:rPr lang="en-GB" dirty="0"/>
              <a:t>Slow control</a:t>
            </a:r>
          </a:p>
          <a:p>
            <a:pPr lvl="1"/>
            <a:r>
              <a:rPr lang="en-GB" dirty="0"/>
              <a:t>HV,LV</a:t>
            </a:r>
          </a:p>
          <a:p>
            <a:pPr lvl="1"/>
            <a:r>
              <a:rPr lang="en-GB" dirty="0"/>
              <a:t>Table movements (PD)</a:t>
            </a:r>
          </a:p>
          <a:p>
            <a:pPr lvl="1"/>
            <a:r>
              <a:rPr lang="en-GB" dirty="0"/>
              <a:t>Calibrations (BO)</a:t>
            </a:r>
          </a:p>
          <a:p>
            <a:r>
              <a:rPr lang="en-GB" dirty="0"/>
              <a:t>Data Quality (DESY, PhD)</a:t>
            </a:r>
          </a:p>
          <a:p>
            <a:r>
              <a:rPr lang="en-GB" dirty="0"/>
              <a:t>MC</a:t>
            </a:r>
          </a:p>
          <a:p>
            <a:pPr lvl="1"/>
            <a:r>
              <a:rPr lang="en-GB" dirty="0"/>
              <a:t>Detector performances (PD –PhD-, BELFAST)</a:t>
            </a:r>
          </a:p>
          <a:p>
            <a:pPr lvl="2"/>
            <a:r>
              <a:rPr lang="en-GB" dirty="0"/>
              <a:t>Stand Alone</a:t>
            </a:r>
          </a:p>
          <a:p>
            <a:pPr lvl="2"/>
            <a:r>
              <a:rPr lang="en-GB" dirty="0"/>
              <a:t>LUXE</a:t>
            </a:r>
          </a:p>
          <a:p>
            <a:r>
              <a:rPr lang="en-GB" dirty="0"/>
              <a:t>Data Analysis (DESY, PhD, BELFAST)</a:t>
            </a:r>
          </a:p>
          <a:p>
            <a:pPr lvl="1"/>
            <a:endParaRPr lang="en-GB" dirty="0"/>
          </a:p>
          <a:p>
            <a:pPr marL="914400" lvl="2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66EF33-74F5-DD46-8BA5-81A41AF2C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94272-C749-4C46-9A88-B6C7B95421DE}" type="datetime1">
              <a:rPr lang="it-IT" smtClean="0"/>
              <a:t>03/05/21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DDDAC2-9D93-AB44-9B31-A85CA4335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M. Bruschi - INFN Bologna (Italy)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4CE7DF-CA97-7E44-8CD5-36337DBEC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7FEE4-6955-6144-97DB-3F8891831B30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04825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78576-C959-6E43-95A8-542DB2E0E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Some thoughts about the measurement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D2BFB6-0B06-0042-84E6-9A8188938C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4918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6604FF5-AC6E-6446-889A-8C6747DBB3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638" y="382735"/>
            <a:ext cx="12031362" cy="5699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8629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28EB8-35EE-8840-81BC-B5759AD3E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250" y="163647"/>
            <a:ext cx="10515600" cy="1325563"/>
          </a:xfrm>
        </p:spPr>
        <p:txBody>
          <a:bodyPr/>
          <a:lstStyle/>
          <a:p>
            <a:r>
              <a:rPr lang="en-GB" dirty="0"/>
              <a:t>Precision on </a:t>
            </a:r>
            <a:r>
              <a:rPr lang="en-GB" dirty="0">
                <a:latin typeface="Symbol" pitchFamily="2" charset="2"/>
              </a:rPr>
              <a:t>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2C1FAC-62AC-6240-A64B-C394831373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6995" y="4277462"/>
            <a:ext cx="6115792" cy="186518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GB" dirty="0"/>
              <a:t>With N</a:t>
            </a:r>
            <a:r>
              <a:rPr lang="en-GB" dirty="0">
                <a:latin typeface="Symbol" pitchFamily="2" charset="2"/>
              </a:rPr>
              <a:t>g</a:t>
            </a:r>
            <a:r>
              <a:rPr lang="en-GB" dirty="0"/>
              <a:t>=10</a:t>
            </a:r>
            <a:r>
              <a:rPr lang="en-GB" baseline="30000" dirty="0"/>
              <a:t>7</a:t>
            </a:r>
            <a:r>
              <a:rPr lang="en-GB" dirty="0"/>
              <a:t> (conservative)</a:t>
            </a:r>
            <a:r>
              <a:rPr lang="en-GB" dirty="0">
                <a:sym typeface="Wingdings" pitchFamily="2" charset="2"/>
              </a:rPr>
              <a:t></a:t>
            </a:r>
            <a:r>
              <a:rPr lang="en-GB" dirty="0"/>
              <a:t> </a:t>
            </a:r>
            <a:r>
              <a:rPr lang="en-GB" dirty="0" err="1">
                <a:latin typeface="Symbol" pitchFamily="2" charset="2"/>
              </a:rPr>
              <a:t>s</a:t>
            </a:r>
            <a:r>
              <a:rPr lang="en-GB" baseline="-25000" dirty="0" err="1"/>
              <a:t>w|min</a:t>
            </a:r>
            <a:r>
              <a:rPr lang="en-GB" dirty="0"/>
              <a:t>=1.8 </a:t>
            </a:r>
            <a:r>
              <a:rPr lang="en-GB" dirty="0">
                <a:latin typeface="Symbol" pitchFamily="2" charset="2"/>
              </a:rPr>
              <a:t>m</a:t>
            </a:r>
            <a:r>
              <a:rPr lang="en-GB" dirty="0"/>
              <a:t>m</a:t>
            </a:r>
          </a:p>
          <a:p>
            <a:pPr marL="0" indent="0">
              <a:buNone/>
            </a:pPr>
            <a:r>
              <a:rPr lang="en-GB" dirty="0"/>
              <a:t>Simulation must be improved </a:t>
            </a:r>
          </a:p>
          <a:p>
            <a:pPr lvl="1"/>
            <a:r>
              <a:rPr lang="en-GB" dirty="0"/>
              <a:t>Full simulation</a:t>
            </a:r>
          </a:p>
          <a:p>
            <a:pPr lvl="1"/>
            <a:r>
              <a:rPr lang="en-GB" dirty="0"/>
              <a:t>Electronics noise</a:t>
            </a:r>
          </a:p>
          <a:p>
            <a:pPr lvl="1"/>
            <a:r>
              <a:rPr lang="en-GB" dirty="0"/>
              <a:t>Charge collection effects	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FF2F2B-C6CD-C345-A139-AA5177E208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003" y="1255610"/>
            <a:ext cx="4804434" cy="4887032"/>
          </a:xfrm>
          <a:prstGeom prst="rect">
            <a:avLst/>
          </a:prstGeom>
        </p:spPr>
      </p:pic>
      <p:pic>
        <p:nvPicPr>
          <p:cNvPr id="6" name="Picture 5" descr="Chart, diagram&#10;&#10;Description automatically generated">
            <a:extLst>
              <a:ext uri="{FF2B5EF4-FFF2-40B4-BE49-F238E27FC236}">
                <a16:creationId xmlns:a16="http://schemas.microsoft.com/office/drawing/2014/main" id="{9EF0111B-CAEB-9F41-8820-F2A8DCC7ED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0984" y="163647"/>
            <a:ext cx="6051299" cy="410933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F1F4A6D-FB56-3F48-87E7-645F32C93E29}"/>
              </a:ext>
            </a:extLst>
          </p:cNvPr>
          <p:cNvSpPr txBox="1"/>
          <p:nvPr/>
        </p:nvSpPr>
        <p:spPr>
          <a:xfrm>
            <a:off x="5946995" y="6048022"/>
            <a:ext cx="53762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There is margin to keep </a:t>
            </a:r>
            <a:r>
              <a:rPr lang="en-GB" sz="2000" dirty="0" err="1">
                <a:latin typeface="Symbol" pitchFamily="2" charset="2"/>
              </a:rPr>
              <a:t>s</a:t>
            </a:r>
            <a:r>
              <a:rPr lang="en-GB" sz="2000" baseline="-25000" dirty="0" err="1"/>
              <a:t>w|min</a:t>
            </a:r>
            <a:r>
              <a:rPr lang="en-GB" sz="2000" dirty="0"/>
              <a:t> &lt;5 </a:t>
            </a:r>
            <a:r>
              <a:rPr lang="en-GB" sz="2000" dirty="0">
                <a:latin typeface="Symbol" pitchFamily="2" charset="2"/>
              </a:rPr>
              <a:t>m</a:t>
            </a:r>
            <a:r>
              <a:rPr lang="en-GB" sz="2000" dirty="0"/>
              <a:t>m (</a:t>
            </a:r>
            <a:r>
              <a:rPr lang="en-GB" sz="2000" dirty="0" err="1">
                <a:latin typeface="Symbol" pitchFamily="2" charset="2"/>
              </a:rPr>
              <a:t>s</a:t>
            </a:r>
            <a:r>
              <a:rPr lang="en-GB" sz="2000" baseline="-25000" dirty="0" err="1">
                <a:latin typeface="Symbol" pitchFamily="2" charset="2"/>
              </a:rPr>
              <a:t>x</a:t>
            </a:r>
            <a:r>
              <a:rPr lang="en-GB" sz="2000" dirty="0">
                <a:latin typeface="Symbol" pitchFamily="2" charset="2"/>
              </a:rPr>
              <a:t>/x</a:t>
            </a:r>
            <a:r>
              <a:rPr lang="en-GB" sz="2000" dirty="0"/>
              <a:t>&lt;2.5%) once all the systematic effects will be included </a:t>
            </a:r>
          </a:p>
        </p:txBody>
      </p:sp>
    </p:spTree>
    <p:extLst>
      <p:ext uri="{BB962C8B-B14F-4D97-AF65-F5344CB8AC3E}">
        <p14:creationId xmlns:p14="http://schemas.microsoft.com/office/powerpoint/2010/main" val="9673165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D10BD-9645-4344-BB1F-E1B7F8600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07840"/>
            <a:ext cx="10515600" cy="1325563"/>
          </a:xfrm>
        </p:spPr>
        <p:txBody>
          <a:bodyPr/>
          <a:lstStyle/>
          <a:p>
            <a:r>
              <a:rPr lang="en-GB" dirty="0"/>
              <a:t>An alternative approach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C3EAAC-E96B-1E46-BF2A-594ED8BFFDF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38503" y="1089900"/>
                <a:ext cx="10515600" cy="5363451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GB" dirty="0"/>
                  <a:t>How is the beam width defined ?</a:t>
                </a:r>
              </a:p>
              <a:p>
                <a:r>
                  <a:rPr lang="en-GB" dirty="0"/>
                  <a:t>For a gaussian beam shape the beam width could be defined as </a:t>
                </a:r>
              </a:p>
              <a:p>
                <a:pPr lvl="1"/>
                <a:r>
                  <a:rPr lang="en-GB" dirty="0"/>
                  <a:t>profile standard deviation : </a:t>
                </a:r>
                <a:r>
                  <a:rPr lang="en-GB" dirty="0">
                    <a:latin typeface="Symbol" pitchFamily="2" charset="2"/>
                  </a:rPr>
                  <a:t>s</a:t>
                </a:r>
              </a:p>
              <a:p>
                <a:pPr lvl="1"/>
                <a:r>
                  <a:rPr lang="en-GB" dirty="0"/>
                  <a:t>profile FWHM: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ln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endParaRPr lang="en-GB" dirty="0">
                  <a:latin typeface="Symbol" pitchFamily="2" charset="2"/>
                </a:endParaRPr>
              </a:p>
              <a:p>
                <a:pPr lvl="1"/>
                <a:r>
                  <a:rPr lang="en-GB" dirty="0"/>
                  <a:t>Area/Amplitude: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</m:rad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endParaRPr lang="en-GB" dirty="0"/>
              </a:p>
              <a:p>
                <a:r>
                  <a:rPr lang="en-GB" dirty="0"/>
                  <a:t>In general: beam width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endParaRPr lang="en-GB" dirty="0"/>
              </a:p>
              <a:p>
                <a:r>
                  <a:rPr lang="en-GB" dirty="0"/>
                  <a:t>If the X and Y distributions belong to the same class of distribution</a:t>
                </a:r>
              </a:p>
              <a:p>
                <a:pPr lvl="1"/>
                <a:r>
                  <a:rPr lang="en-GB" dirty="0"/>
                  <a:t>the proportionality factor cancels in the ratio</a:t>
                </a:r>
              </a:p>
              <a:p>
                <a:r>
                  <a:rPr lang="en-GB" dirty="0"/>
                  <a:t>In this case, following the Area/Amplitude definition</a:t>
                </a:r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GB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𝐴𝑚𝑝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den>
                        </m:f>
                      </m:num>
                      <m:den>
                        <m:f>
                          <m:fPr>
                            <m:ctrlPr>
                              <a:rPr lang="en-GB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𝐴𝑚𝑝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den>
                        </m:f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den>
                    </m:f>
                  </m:oMath>
                </a14:m>
                <a:r>
                  <a:rPr lang="en-GB" dirty="0"/>
                  <a:t> </a:t>
                </a:r>
              </a:p>
              <a:p>
                <a:r>
                  <a:rPr lang="en-GB" dirty="0"/>
                  <a:t>And since A(x)=A(y), finally </a:t>
                </a:r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𝐴𝑚𝑝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𝐴𝑚𝑝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den>
                    </m:f>
                  </m:oMath>
                </a14:m>
                <a:endParaRPr lang="en-GB" dirty="0"/>
              </a:p>
              <a:p>
                <a:pPr lvl="1"/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C3EAAC-E96B-1E46-BF2A-594ED8BFFD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8503" y="1089900"/>
                <a:ext cx="10515600" cy="5363451"/>
              </a:xfrm>
              <a:blipFill>
                <a:blip r:embed="rId2"/>
                <a:stretch>
                  <a:fillRect l="-965" t="-212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F41FD4A4-7756-3548-830C-C50DBF3880FF}"/>
              </a:ext>
            </a:extLst>
          </p:cNvPr>
          <p:cNvSpPr txBox="1"/>
          <p:nvPr/>
        </p:nvSpPr>
        <p:spPr>
          <a:xfrm>
            <a:off x="6096000" y="4752437"/>
            <a:ext cx="5606086" cy="203132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dirty="0"/>
              <a:t>Measuring the ratio of the peak amplitudes in the</a:t>
            </a:r>
          </a:p>
          <a:p>
            <a:r>
              <a:rPr lang="en-GB" dirty="0"/>
              <a:t>X and Y strips will provide the value of </a:t>
            </a:r>
            <a:r>
              <a:rPr lang="en-GB" dirty="0">
                <a:latin typeface="Symbol" pitchFamily="2" charset="2"/>
              </a:rPr>
              <a:t>x</a:t>
            </a:r>
          </a:p>
          <a:p>
            <a:endParaRPr lang="en-GB" dirty="0"/>
          </a:p>
          <a:p>
            <a:r>
              <a:rPr lang="en-GB" dirty="0"/>
              <a:t>The measurement could be in principle precise and many </a:t>
            </a:r>
          </a:p>
          <a:p>
            <a:r>
              <a:rPr lang="en-GB" dirty="0"/>
              <a:t>systematics effects should cancel out</a:t>
            </a:r>
          </a:p>
          <a:p>
            <a:endParaRPr lang="en-GB" dirty="0"/>
          </a:p>
          <a:p>
            <a:r>
              <a:rPr lang="en-GB" dirty="0"/>
              <a:t>This could be tested with the full G4 simulation</a:t>
            </a:r>
          </a:p>
        </p:txBody>
      </p:sp>
    </p:spTree>
    <p:extLst>
      <p:ext uri="{BB962C8B-B14F-4D97-AF65-F5344CB8AC3E}">
        <p14:creationId xmlns:p14="http://schemas.microsoft.com/office/powerpoint/2010/main" val="32788223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FDD48F-3311-8043-A64E-6984135F1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085" y="348537"/>
            <a:ext cx="4374337" cy="1325563"/>
          </a:xfrm>
        </p:spPr>
        <p:txBody>
          <a:bodyPr/>
          <a:lstStyle/>
          <a:p>
            <a:r>
              <a:rPr lang="en-GB" dirty="0"/>
              <a:t>Cross check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95D26F-25FE-9B4B-810B-13701F878B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0579" y="197011"/>
            <a:ext cx="4374338" cy="29873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D7284D1-A5FE-934E-B871-D362412EBA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3200" y="3184364"/>
            <a:ext cx="3530600" cy="3352800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CE2838B-FD6F-904B-9AB5-6CC8ED2DB5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083" y="1941239"/>
            <a:ext cx="6985000" cy="4351338"/>
          </a:xfrm>
        </p:spPr>
        <p:txBody>
          <a:bodyPr/>
          <a:lstStyle/>
          <a:p>
            <a:r>
              <a:rPr lang="en-GB" dirty="0"/>
              <a:t>Gaussian values (</a:t>
            </a:r>
            <a:r>
              <a:rPr lang="en-GB" dirty="0" err="1"/>
              <a:t>x,y</a:t>
            </a:r>
            <a:r>
              <a:rPr lang="en-GB" dirty="0"/>
              <a:t>) generated according to </a:t>
            </a:r>
            <a:r>
              <a:rPr lang="en-GB" dirty="0" err="1">
                <a:latin typeface="Symbol" pitchFamily="2" charset="2"/>
              </a:rPr>
              <a:t>s</a:t>
            </a:r>
            <a:r>
              <a:rPr lang="en-GB" baseline="-25000" dirty="0" err="1"/>
              <a:t>X</a:t>
            </a:r>
            <a:r>
              <a:rPr lang="en-GB" dirty="0"/>
              <a:t>=0.375 mm</a:t>
            </a:r>
          </a:p>
          <a:p>
            <a:r>
              <a:rPr lang="en-GB" dirty="0"/>
              <a:t>Agreement found with standalone MC distribution (10E7 gammas with E=5 GeV generated)</a:t>
            </a:r>
          </a:p>
          <a:p>
            <a:pPr lvl="1"/>
            <a:r>
              <a:rPr lang="en-GB" dirty="0"/>
              <a:t>Compatible values found for chi2, parameters, and error on parameter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7C6FEC-B7A8-F846-B29D-E9DF75530DAD}"/>
              </a:ext>
            </a:extLst>
          </p:cNvPr>
          <p:cNvSpPr txBox="1"/>
          <p:nvPr/>
        </p:nvSpPr>
        <p:spPr>
          <a:xfrm>
            <a:off x="10486255" y="6509418"/>
            <a:ext cx="867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X (mm)</a:t>
            </a:r>
          </a:p>
        </p:txBody>
      </p:sp>
    </p:spTree>
    <p:extLst>
      <p:ext uri="{BB962C8B-B14F-4D97-AF65-F5344CB8AC3E}">
        <p14:creationId xmlns:p14="http://schemas.microsoft.com/office/powerpoint/2010/main" val="3516179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09A81-3F0C-7240-B241-EDB876E22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Method verification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58C2B1-C41D-1847-A5D6-CE779339C39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91055" y="1690688"/>
                <a:ext cx="6487511" cy="3128963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GB" dirty="0"/>
                  <a:t>Generated Y distribution with </a:t>
                </a:r>
                <a:r>
                  <a:rPr lang="en-GB" dirty="0" err="1">
                    <a:latin typeface="Symbol" pitchFamily="2" charset="2"/>
                  </a:rPr>
                  <a:t>s</a:t>
                </a:r>
                <a:r>
                  <a:rPr lang="en-GB" baseline="-25000" dirty="0" err="1"/>
                  <a:t>Y</a:t>
                </a:r>
                <a:r>
                  <a:rPr lang="en-GB" dirty="0"/>
                  <a:t>=2 </a:t>
                </a:r>
                <a:r>
                  <a:rPr lang="en-GB" dirty="0" err="1">
                    <a:latin typeface="Symbol" pitchFamily="2" charset="2"/>
                  </a:rPr>
                  <a:t>s</a:t>
                </a:r>
                <a:r>
                  <a:rPr lang="en-GB" baseline="-25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X</a:t>
                </a:r>
                <a:endParaRPr lang="en-GB" baseline="-25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dirty="0">
                    <a:latin typeface="Calibri" panose="020F0502020204030204" pitchFamily="34" charset="0"/>
                    <a:cs typeface="Calibri" panose="020F0502020204030204" pitchFamily="34" charset="0"/>
                  </a:rPr>
                  <a:t>Fit with parabolic function around the maximum</a:t>
                </a:r>
              </a:p>
              <a:p>
                <a:pPr marL="0" indent="0">
                  <a:buNone/>
                </a:pPr>
                <a:r>
                  <a:rPr lang="en-GB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  <a:p>
                <a:r>
                  <a:rPr lang="en-GB" dirty="0">
                    <a:latin typeface="Calibri" panose="020F0502020204030204" pitchFamily="34" charset="0"/>
                    <a:cs typeface="Calibri" panose="020F0502020204030204" pitchFamily="34" charset="0"/>
                  </a:rPr>
                  <a:t>Simulation: 10E7 gamma, 5 GeV</a:t>
                </a:r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GB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GB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GB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𝑌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GB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GB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𝑋</m:t>
                            </m:r>
                          </m:sub>
                        </m:sSub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GB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GB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𝑋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GB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𝑌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1434.2   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±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     18.2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737.5  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±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      11.6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=1.945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±0.039</m:t>
                    </m:r>
                  </m:oMath>
                </a14:m>
                <a:r>
                  <a:rPr lang="en-GB" dirty="0">
                    <a:latin typeface="Calibri" panose="020F0502020204030204" pitchFamily="34" charset="0"/>
                    <a:cs typeface="Calibri" panose="020F0502020204030204" pitchFamily="34" charset="0"/>
                  </a:rPr>
                  <a:t> (2.0%)</a:t>
                </a:r>
              </a:p>
              <a:p>
                <a:pPr marL="457200" lvl="1" indent="0">
                  <a:buNone/>
                </a:pPr>
                <a:endParaRPr lang="en-GB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dirty="0">
                    <a:latin typeface="Calibri" panose="020F0502020204030204" pitchFamily="34" charset="0"/>
                    <a:cs typeface="Calibri" panose="020F0502020204030204" pitchFamily="34" charset="0"/>
                  </a:rPr>
                  <a:t>Simulation: 10E9 gamma, 5 GeV</a:t>
                </a:r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GB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GB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GB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𝑌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GB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GB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𝑋</m:t>
                            </m:r>
                          </m:sub>
                        </m:sSub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GB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GB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𝑋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GB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𝑌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148840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±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307.3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74155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±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116.2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=2.007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±0.005</m:t>
                    </m:r>
                  </m:oMath>
                </a14:m>
                <a:r>
                  <a:rPr lang="en-GB" dirty="0">
                    <a:latin typeface="Calibri" panose="020F0502020204030204" pitchFamily="34" charset="0"/>
                    <a:cs typeface="Calibri" panose="020F0502020204030204" pitchFamily="34" charset="0"/>
                  </a:rPr>
                  <a:t> (0.25%)</a:t>
                </a:r>
              </a:p>
              <a:p>
                <a:pPr lvl="1"/>
                <a:endParaRPr lang="en-GB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58C2B1-C41D-1847-A5D6-CE779339C3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91055" y="1690688"/>
                <a:ext cx="6487511" cy="3128963"/>
              </a:xfrm>
              <a:blipFill>
                <a:blip r:embed="rId2"/>
                <a:stretch>
                  <a:fillRect l="-1172" t="-48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EF696E9A-36AE-E14C-974D-ECF8F1B40306}"/>
              </a:ext>
            </a:extLst>
          </p:cNvPr>
          <p:cNvSpPr txBox="1"/>
          <p:nvPr/>
        </p:nvSpPr>
        <p:spPr>
          <a:xfrm flipH="1">
            <a:off x="10462260" y="6531778"/>
            <a:ext cx="1173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Y (mm)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D297040-475A-B341-BCAA-348D126DC2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3921" y="0"/>
            <a:ext cx="3369879" cy="316673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CF27207-3DA5-7342-8A83-12F836178A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8391" y="3429000"/>
            <a:ext cx="3305409" cy="312896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C3202F1-C6DA-C04F-9AFC-85C24EB2E355}"/>
              </a:ext>
            </a:extLst>
          </p:cNvPr>
          <p:cNvSpPr txBox="1"/>
          <p:nvPr/>
        </p:nvSpPr>
        <p:spPr>
          <a:xfrm flipH="1">
            <a:off x="10462259" y="3196012"/>
            <a:ext cx="1173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X (mm)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5F1DF6-EF77-1544-AB89-73EE7463AFB5}"/>
              </a:ext>
            </a:extLst>
          </p:cNvPr>
          <p:cNvSpPr txBox="1"/>
          <p:nvPr/>
        </p:nvSpPr>
        <p:spPr>
          <a:xfrm>
            <a:off x="1187669" y="5549462"/>
            <a:ext cx="5564921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dirty="0"/>
              <a:t>The method works if beam is gaussian and </a:t>
            </a:r>
            <a:r>
              <a:rPr lang="en-GB" dirty="0" err="1">
                <a:latin typeface="Symbol" pitchFamily="2" charset="2"/>
              </a:rPr>
              <a:t>s</a:t>
            </a:r>
            <a:r>
              <a:rPr lang="en-GB" baseline="-25000" dirty="0" err="1"/>
              <a:t>x</a:t>
            </a:r>
            <a:r>
              <a:rPr lang="en-GB" dirty="0"/>
              <a:t> &gt; 0.375 mm</a:t>
            </a:r>
          </a:p>
        </p:txBody>
      </p:sp>
    </p:spTree>
    <p:extLst>
      <p:ext uri="{BB962C8B-B14F-4D97-AF65-F5344CB8AC3E}">
        <p14:creationId xmlns:p14="http://schemas.microsoft.com/office/powerpoint/2010/main" val="35877175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5798E-E089-EA4C-ACB2-23AC5754B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208" y="120869"/>
            <a:ext cx="4866875" cy="1325563"/>
          </a:xfrm>
        </p:spPr>
        <p:txBody>
          <a:bodyPr/>
          <a:lstStyle/>
          <a:p>
            <a:r>
              <a:rPr lang="en-GB" dirty="0"/>
              <a:t>Method verification with Lorentz-Cauchy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802391-AE2E-4444-BE14-DCB4FEFD11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208" y="5253695"/>
            <a:ext cx="6004034" cy="1483436"/>
          </a:xfrm>
        </p:spPr>
        <p:txBody>
          <a:bodyPr>
            <a:normAutofit lnSpcReduction="10000"/>
          </a:bodyPr>
          <a:lstStyle/>
          <a:p>
            <a:r>
              <a:rPr lang="en-GB" dirty="0"/>
              <a:t>Full G4 simulation from Kyle’s studies</a:t>
            </a:r>
          </a:p>
          <a:p>
            <a:r>
              <a:rPr lang="en-GB" dirty="0"/>
              <a:t>FWHM (1</a:t>
            </a:r>
            <a:r>
              <a:rPr lang="en-GB" baseline="30000" dirty="0"/>
              <a:t>st</a:t>
            </a:r>
            <a:r>
              <a:rPr lang="en-GB" dirty="0"/>
              <a:t> plane):30 </a:t>
            </a:r>
            <a:r>
              <a:rPr lang="en-GB" dirty="0" err="1"/>
              <a:t>npixx</a:t>
            </a:r>
            <a:r>
              <a:rPr lang="en-GB" dirty="0"/>
              <a:t>=0.150 mm</a:t>
            </a:r>
          </a:p>
          <a:p>
            <a:r>
              <a:rPr lang="en-GB" dirty="0" err="1">
                <a:latin typeface="Symbol" pitchFamily="2" charset="2"/>
              </a:rPr>
              <a:t>g</a:t>
            </a:r>
            <a:r>
              <a:rPr lang="en-GB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GB" dirty="0"/>
              <a:t>=FWHM/2=0.075 mm</a:t>
            </a:r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0BE032-0587-A54C-AC97-C72A04CC8F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9457" y="2504707"/>
            <a:ext cx="3093706" cy="296859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E646337-7F93-C74F-9590-6B82C681F53C}"/>
              </a:ext>
            </a:extLst>
          </p:cNvPr>
          <p:cNvSpPr txBox="1"/>
          <p:nvPr/>
        </p:nvSpPr>
        <p:spPr>
          <a:xfrm>
            <a:off x="10699530" y="5380967"/>
            <a:ext cx="867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X (mm)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C8438E-4F89-C14B-867A-64602A7CE3A9}"/>
              </a:ext>
            </a:extLst>
          </p:cNvPr>
          <p:cNvSpPr txBox="1"/>
          <p:nvPr/>
        </p:nvSpPr>
        <p:spPr>
          <a:xfrm>
            <a:off x="8696289" y="5565633"/>
            <a:ext cx="34195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>
                <a:latin typeface="Symbol" pitchFamily="2" charset="2"/>
              </a:rPr>
              <a:t>g</a:t>
            </a:r>
            <a:r>
              <a:rPr lang="en-GB" baseline="-25000" dirty="0" err="1"/>
              <a:t>x</a:t>
            </a:r>
            <a:r>
              <a:rPr lang="en-GB" dirty="0"/>
              <a:t>=0.075 mm</a:t>
            </a:r>
          </a:p>
          <a:p>
            <a:r>
              <a:rPr lang="en-GB" dirty="0" err="1">
                <a:latin typeface="Symbol" pitchFamily="2" charset="2"/>
              </a:rPr>
              <a:t>s</a:t>
            </a:r>
            <a:r>
              <a:rPr lang="en-GB" baseline="-25000" dirty="0" err="1"/>
              <a:t>x</a:t>
            </a:r>
            <a:r>
              <a:rPr lang="en-GB" dirty="0"/>
              <a:t>(</a:t>
            </a:r>
            <a:r>
              <a:rPr lang="en-GB" dirty="0" err="1"/>
              <a:t>gaus</a:t>
            </a:r>
            <a:r>
              <a:rPr lang="en-GB" dirty="0"/>
              <a:t>)=0.111 mm</a:t>
            </a:r>
          </a:p>
          <a:p>
            <a:r>
              <a:rPr lang="en-GB" dirty="0"/>
              <a:t>FWHM (</a:t>
            </a:r>
            <a:r>
              <a:rPr lang="en-GB" dirty="0" err="1"/>
              <a:t>gaus</a:t>
            </a:r>
            <a:r>
              <a:rPr lang="en-GB" dirty="0"/>
              <a:t>)=0.260 mm=52 </a:t>
            </a:r>
            <a:r>
              <a:rPr lang="en-GB" dirty="0" err="1"/>
              <a:t>npixx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2331446-D7CB-8646-B3D5-C027DDB176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7375" y="1309414"/>
            <a:ext cx="4457700" cy="3860800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3F73A1EE-10C7-2249-B95D-0B648F1C72C6}"/>
              </a:ext>
            </a:extLst>
          </p:cNvPr>
          <p:cNvSpPr/>
          <p:nvPr/>
        </p:nvSpPr>
        <p:spPr>
          <a:xfrm>
            <a:off x="1870841" y="3668110"/>
            <a:ext cx="672662" cy="75674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9ED4F7A-2CBB-B84B-BDF6-5453DD2274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-718204" y="3183180"/>
            <a:ext cx="2730500" cy="4826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4E3107B-5115-394E-AFF3-861AC5217445}"/>
              </a:ext>
            </a:extLst>
          </p:cNvPr>
          <p:cNvSpPr txBox="1"/>
          <p:nvPr/>
        </p:nvSpPr>
        <p:spPr>
          <a:xfrm>
            <a:off x="1965434" y="3239814"/>
            <a:ext cx="971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D=6.7 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AFC0357-BA9B-1B4C-8BB7-A1BEE8FD65EA}"/>
              </a:ext>
            </a:extLst>
          </p:cNvPr>
          <p:cNvSpPr txBox="1"/>
          <p:nvPr/>
        </p:nvSpPr>
        <p:spPr>
          <a:xfrm>
            <a:off x="3570932" y="3354778"/>
            <a:ext cx="1088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D=11.8 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26BB35F-76A7-5C40-A3B8-7A99CBC3A80C}"/>
              </a:ext>
            </a:extLst>
          </p:cNvPr>
          <p:cNvSpPr txBox="1"/>
          <p:nvPr/>
        </p:nvSpPr>
        <p:spPr>
          <a:xfrm>
            <a:off x="4659692" y="6415390"/>
            <a:ext cx="4201407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dirty="0"/>
              <a:t>Extrapolation to D=11.8 m </a:t>
            </a:r>
            <a:r>
              <a:rPr lang="en-GB" dirty="0">
                <a:sym typeface="Wingdings" pitchFamily="2" charset="2"/>
              </a:rPr>
              <a:t> </a:t>
            </a:r>
            <a:r>
              <a:rPr lang="en-GB" dirty="0" err="1">
                <a:latin typeface="Symbol" pitchFamily="2" charset="2"/>
              </a:rPr>
              <a:t>g</a:t>
            </a:r>
            <a:r>
              <a:rPr lang="en-GB" baseline="-25000" dirty="0" err="1"/>
              <a:t>x</a:t>
            </a:r>
            <a:r>
              <a:rPr lang="en-GB" dirty="0"/>
              <a:t>=0.130 mm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ADC6844-A290-A549-994A-4C95FA3925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79027" y="210634"/>
            <a:ext cx="3342227" cy="2294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044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F51DF-6468-8642-93FB-D76AD194D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Next appointments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D0325A-8262-0041-B82E-8A397E3C39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Next week: PRC meeting May 4</a:t>
            </a:r>
            <a:r>
              <a:rPr lang="en-GB" baseline="30000" dirty="0"/>
              <a:t>th</a:t>
            </a:r>
            <a:r>
              <a:rPr lang="en-GB" dirty="0"/>
              <a:t> /5</a:t>
            </a:r>
            <a:r>
              <a:rPr lang="en-GB" baseline="30000" dirty="0"/>
              <a:t>th</a:t>
            </a:r>
            <a:r>
              <a:rPr lang="en-GB" dirty="0"/>
              <a:t> </a:t>
            </a:r>
          </a:p>
          <a:p>
            <a:r>
              <a:rPr lang="en-GB" dirty="0"/>
              <a:t>Decision by DESY directorate expected by end of this summer</a:t>
            </a:r>
          </a:p>
          <a:p>
            <a:r>
              <a:rPr lang="en-GB" dirty="0"/>
              <a:t>Presentation to the INFN CSN1 (funding agency) on May 18</a:t>
            </a:r>
            <a:r>
              <a:rPr lang="en-GB" baseline="30000" dirty="0"/>
              <a:t>th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47409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5479BAF-A0BF-5D43-976C-5EE12B429166}"/>
              </a:ext>
            </a:extLst>
          </p:cNvPr>
          <p:cNvSpPr/>
          <p:nvPr/>
        </p:nvSpPr>
        <p:spPr>
          <a:xfrm>
            <a:off x="480848" y="5076497"/>
            <a:ext cx="7401911" cy="70419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D1C5F5-4B71-A141-B5D3-56DDB88DE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848" y="-172655"/>
            <a:ext cx="10515600" cy="1325563"/>
          </a:xfrm>
        </p:spPr>
        <p:txBody>
          <a:bodyPr/>
          <a:lstStyle/>
          <a:p>
            <a:r>
              <a:rPr lang="en-GB" dirty="0"/>
              <a:t>Further studies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D3BCBB2-D652-9B4B-9103-E66C2C881BF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8600" y="984798"/>
                <a:ext cx="7831302" cy="5727372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GB" dirty="0"/>
                  <a:t>A beam of Lorentz-Cauchy (LC) shape will be assumed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m:rPr>
                                        <m:nor/>
                                      </m:rPr>
                                      <a:rPr lang="en-GB" dirty="0" smtClean="0">
                                        <a:latin typeface="Symbol" pitchFamily="2" charset="2"/>
                                      </a:rPr>
                                      <m:t>g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GB" baseline="-25000" dirty="0" smtClean="0"/>
                                      <m:t>x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endParaRPr lang="en-GB" dirty="0"/>
              </a:p>
              <a:p>
                <a:pPr lvl="1"/>
                <a:r>
                  <a:rPr lang="en-GB" dirty="0" err="1">
                    <a:latin typeface="Symbol" pitchFamily="2" charset="2"/>
                  </a:rPr>
                  <a:t>g</a:t>
                </a:r>
                <a:r>
                  <a:rPr lang="en-GB" baseline="-25000" dirty="0" err="1"/>
                  <a:t>x</a:t>
                </a:r>
                <a:r>
                  <a:rPr lang="en-GB" dirty="0"/>
                  <a:t>=0.130 mm</a:t>
                </a:r>
              </a:p>
              <a:p>
                <a:pPr lvl="1"/>
                <a:r>
                  <a:rPr lang="en-GB" dirty="0" err="1">
                    <a:latin typeface="Symbol" pitchFamily="2" charset="2"/>
                  </a:rPr>
                  <a:t>g</a:t>
                </a:r>
                <a:r>
                  <a:rPr lang="en-GB" baseline="-25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y</a:t>
                </a:r>
                <a:r>
                  <a:rPr lang="en-GB" dirty="0"/>
                  <a:t>=0.260 mm </a:t>
                </a:r>
              </a:p>
              <a:p>
                <a:r>
                  <a:rPr lang="en-GB" dirty="0"/>
                  <a:t>Fitting with parabola one gets</a:t>
                </a:r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GB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GB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GB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𝑌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GB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GB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𝑋</m:t>
                            </m:r>
                          </m:sub>
                        </m:sSub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GB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GB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𝑋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GB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𝑌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309790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±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431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167940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±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323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=1.845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±0.0044</m:t>
                    </m:r>
                    <m:r>
                      <m:rPr>
                        <m:nor/>
                      </m:rPr>
                      <a:rPr lang="en-GB" dirty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m:t> (</m:t>
                    </m:r>
                    <m:r>
                      <m:rPr>
                        <m:nor/>
                      </m:rPr>
                      <a:rPr lang="en-US" dirty="0">
                        <a:latin typeface="Calibri" panose="020F0502020204030204" pitchFamily="34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Δ</m:t>
                    </m:r>
                    <m:r>
                      <m:rPr>
                        <m:nor/>
                      </m:rPr>
                      <a:rPr lang="en-US" b="0" i="0" dirty="0" smtClean="0">
                        <a:latin typeface="Calibri" panose="020F0502020204030204" pitchFamily="34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~35</m:t>
                    </m:r>
                    <m:r>
                      <m:rPr>
                        <m:sty m:val="p"/>
                      </m:rPr>
                      <a:rPr lang="el-GR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σ</m:t>
                    </m:r>
                    <m:r>
                      <m:rPr>
                        <m:nor/>
                      </m:rPr>
                      <a:rPr lang="en-GB" dirty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dirty="0">
                    <a:latin typeface="Calibri" panose="020F0502020204030204" pitchFamily="34" charset="0"/>
                    <a:cs typeface="Calibri" panose="020F0502020204030204" pitchFamily="34" charset="0"/>
                  </a:rPr>
                  <a:t>Fitting with LC in an interval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±3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𝛾</m:t>
                    </m:r>
                  </m:oMath>
                </a14:m>
                <a:endParaRPr lang="en-US" b="0" dirty="0"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GB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GB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GB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𝑌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GB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GB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𝑋</m:t>
                            </m:r>
                          </m:sub>
                        </m:sSub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GB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GB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𝑋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GB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𝑌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333670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±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521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170000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±263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=1.963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±0.004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3</m:t>
                    </m:r>
                    <m:r>
                      <m:rPr>
                        <m:nor/>
                      </m:rPr>
                      <a:rPr lang="en-GB" dirty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m:t> (</m:t>
                    </m:r>
                    <m:r>
                      <m:rPr>
                        <m:nor/>
                      </m:rPr>
                      <a:rPr lang="en-US" dirty="0">
                        <a:latin typeface="Calibri" panose="020F0502020204030204" pitchFamily="34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Δ</m:t>
                    </m:r>
                    <m:r>
                      <m:rPr>
                        <m:nor/>
                      </m:rPr>
                      <a:rPr lang="en-US" b="0" i="0" dirty="0" smtClean="0">
                        <a:latin typeface="Calibri" panose="020F0502020204030204" pitchFamily="34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~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9</m:t>
                    </m:r>
                    <m:r>
                      <m:rPr>
                        <m:sty m:val="p"/>
                      </m:rPr>
                      <a:rPr lang="el-GR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σ</m:t>
                    </m:r>
                    <m:r>
                      <m:rPr>
                        <m:nor/>
                      </m:rPr>
                      <a:rPr lang="en-GB" dirty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en-GB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  <a:p>
                <a:r>
                  <a:rPr lang="en-GB" dirty="0">
                    <a:latin typeface="Calibri" panose="020F0502020204030204" pitchFamily="34" charset="0"/>
                    <a:cs typeface="Calibri" panose="020F0502020204030204" pitchFamily="34" charset="0"/>
                  </a:rPr>
                  <a:t>Fitting with LC in an interval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±10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𝑚𝑚</m:t>
                    </m:r>
                  </m:oMath>
                </a14:m>
                <a:endParaRPr lang="en-US" b="0" dirty="0"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GB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GB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GB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𝑌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GB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GB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𝑋</m:t>
                            </m:r>
                          </m:sub>
                        </m:sSub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GB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GB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𝑋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GB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𝑌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335610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±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501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170360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±252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=1.970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±0.004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3</m:t>
                    </m:r>
                    <m:r>
                      <m:rPr>
                        <m:nor/>
                      </m:rPr>
                      <a:rPr lang="en-GB" dirty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m:t> (</m:t>
                    </m:r>
                    <m:r>
                      <m:rPr>
                        <m:nor/>
                      </m:rPr>
                      <a:rPr lang="en-US" dirty="0">
                        <a:latin typeface="Calibri" panose="020F0502020204030204" pitchFamily="34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Δ</m:t>
                    </m:r>
                    <m:r>
                      <m:rPr>
                        <m:nor/>
                      </m:rPr>
                      <a:rPr lang="en-US" b="0" i="0" dirty="0" smtClean="0">
                        <a:latin typeface="Calibri" panose="020F0502020204030204" pitchFamily="34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~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9</m:t>
                    </m:r>
                    <m:r>
                      <m:rPr>
                        <m:sty m:val="p"/>
                      </m:rPr>
                      <a:rPr lang="el-GR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σ</m:t>
                    </m:r>
                    <m:r>
                      <m:rPr>
                        <m:nor/>
                      </m:rPr>
                      <a:rPr lang="en-GB" dirty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If the beam shape is LC the binning we have chosen is not enough for reconstructing beam widths (systematic of 2%)</a:t>
                </a:r>
              </a:p>
              <a:p>
                <a:r>
                  <a:rPr lang="en-GB" dirty="0">
                    <a:latin typeface="Calibri" panose="020F0502020204030204" pitchFamily="34" charset="0"/>
                    <a:cs typeface="Calibri" panose="020F0502020204030204" pitchFamily="34" charset="0"/>
                  </a:rPr>
                  <a:t>Fitting with LC in an interval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±3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𝛾</m:t>
                    </m:r>
                  </m:oMath>
                </a14:m>
                <a:r>
                  <a:rPr lang="en-US" b="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and strip width =50um</a:t>
                </a:r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GB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GB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GB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𝑌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GB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GB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𝑋</m:t>
                            </m:r>
                          </m:sub>
                        </m:sSub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GB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GB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𝑋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GB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𝑌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170350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±263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85678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±133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=1.988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±0.004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4</m:t>
                    </m:r>
                    <m:r>
                      <m:rPr>
                        <m:nor/>
                      </m:rPr>
                      <a:rPr lang="en-GB" dirty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m:t> (</m:t>
                    </m:r>
                    <m:r>
                      <m:rPr>
                        <m:nor/>
                      </m:rPr>
                      <a:rPr lang="en-US" dirty="0">
                        <a:latin typeface="Calibri" panose="020F0502020204030204" pitchFamily="34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Δ</m:t>
                    </m:r>
                    <m:r>
                      <m:rPr>
                        <m:nor/>
                      </m:rPr>
                      <a:rPr lang="en-US" b="0" i="0" dirty="0" smtClean="0">
                        <a:latin typeface="Calibri" panose="020F0502020204030204" pitchFamily="34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~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3</m:t>
                    </m:r>
                    <m:r>
                      <m:rPr>
                        <m:sty m:val="p"/>
                      </m:rPr>
                      <a:rPr lang="el-GR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σ</m:t>
                    </m:r>
                    <m:r>
                      <m:rPr>
                        <m:nor/>
                      </m:rPr>
                      <a:rPr lang="en-GB" dirty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en-GB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  <a:p>
                <a:pPr marL="0" indent="0">
                  <a:buNone/>
                </a:pPr>
                <a:endParaRPr lang="en-GB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/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D3BCBB2-D652-9B4B-9103-E66C2C881B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984798"/>
                <a:ext cx="7831302" cy="5727372"/>
              </a:xfrm>
              <a:blipFill>
                <a:blip r:embed="rId2"/>
                <a:stretch>
                  <a:fillRect l="-1135" t="-243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3B4615EA-A3DE-014A-8DE7-ACA09AA635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9902" y="114300"/>
            <a:ext cx="3492500" cy="33147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1CB61E2-2F12-304D-988B-FEBAEE7495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5515" y="3429000"/>
            <a:ext cx="3492500" cy="344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1223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C7F39-39ED-BB4E-9EC9-DE94E99E3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994" y="61639"/>
            <a:ext cx="10515600" cy="1325563"/>
          </a:xfrm>
        </p:spPr>
        <p:txBody>
          <a:bodyPr/>
          <a:lstStyle/>
          <a:p>
            <a:r>
              <a:rPr lang="en-GB" dirty="0"/>
              <a:t>Comments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4A94A2-2CCD-3B4D-9DAD-FE2B44E06D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906" y="1123841"/>
            <a:ext cx="11238187" cy="4351338"/>
          </a:xfrm>
        </p:spPr>
        <p:txBody>
          <a:bodyPr>
            <a:normAutofit/>
          </a:bodyPr>
          <a:lstStyle/>
          <a:p>
            <a:r>
              <a:rPr lang="en-GB" dirty="0"/>
              <a:t>If the beam shape is more LC than gaussian (and if </a:t>
            </a:r>
            <a:r>
              <a:rPr lang="en-GB" dirty="0">
                <a:latin typeface="Symbol" pitchFamily="2" charset="2"/>
              </a:rPr>
              <a:t>g</a:t>
            </a:r>
            <a:r>
              <a:rPr lang="en-GB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min</a:t>
            </a:r>
            <a:r>
              <a:rPr lang="en-GB" dirty="0"/>
              <a:t>~0.130 mm) it looks like the strip pitch 100</a:t>
            </a:r>
            <a:r>
              <a:rPr lang="en-GB" dirty="0">
                <a:latin typeface="Symbol" pitchFamily="2" charset="2"/>
              </a:rPr>
              <a:t>m</a:t>
            </a:r>
            <a:r>
              <a:rPr lang="en-GB" dirty="0"/>
              <a:t>m is not enough</a:t>
            </a:r>
          </a:p>
          <a:p>
            <a:r>
              <a:rPr lang="en-GB" dirty="0"/>
              <a:t>In any case, to reconstruct the beam profile we will need to know very precisely which distribution should be used</a:t>
            </a:r>
          </a:p>
          <a:p>
            <a:r>
              <a:rPr lang="en-GB" dirty="0"/>
              <a:t>In general, we would like to </a:t>
            </a:r>
            <a:r>
              <a:rPr lang="en-GB" b="1" dirty="0"/>
              <a:t>measure position and width with a method weakly dependent on theoretical assumptions (ideally, by using only the content of the strip with highest release of charge)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38E7B90C-A2A9-A140-9ED8-8F19A3D46F1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8502861"/>
              </p:ext>
            </p:extLst>
          </p:nvPr>
        </p:nvGraphicFramePr>
        <p:xfrm>
          <a:off x="767254" y="4298021"/>
          <a:ext cx="10830137" cy="1325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name="Worksheet" r:id="rId3" imgW="13601700" imgH="1663700" progId="Excel.Sheet.12">
                  <p:embed/>
                </p:oleObj>
              </mc:Choice>
              <mc:Fallback>
                <p:oleObj name="Worksheet" r:id="rId3" imgW="13601700" imgH="16637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7254" y="4298021"/>
                        <a:ext cx="10830137" cy="1325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0D42102-CB25-EC4D-913E-7CF7F8ADF7C1}"/>
              </a:ext>
            </a:extLst>
          </p:cNvPr>
          <p:cNvSpPr txBox="1"/>
          <p:nvPr/>
        </p:nvSpPr>
        <p:spPr>
          <a:xfrm>
            <a:off x="2900855" y="5833242"/>
            <a:ext cx="6537435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A detector with pitch </a:t>
            </a:r>
            <a:r>
              <a:rPr lang="en-GB" b="1" dirty="0"/>
              <a:t>20 </a:t>
            </a:r>
            <a:r>
              <a:rPr lang="en-GB" b="1" dirty="0">
                <a:latin typeface="Symbol" pitchFamily="2" charset="2"/>
              </a:rPr>
              <a:t>m</a:t>
            </a:r>
            <a:r>
              <a:rPr lang="en-GB" b="1" dirty="0"/>
              <a:t>m </a:t>
            </a:r>
            <a:r>
              <a:rPr lang="en-GB" dirty="0"/>
              <a:t>would allow to measure for each BX</a:t>
            </a:r>
          </a:p>
          <a:p>
            <a:r>
              <a:rPr lang="en-GB" dirty="0"/>
              <a:t>	</a:t>
            </a:r>
            <a:r>
              <a:rPr lang="en-GB" b="1" dirty="0" err="1">
                <a:latin typeface="Symbol" pitchFamily="2" charset="2"/>
              </a:rPr>
              <a:t>D</a:t>
            </a:r>
            <a:r>
              <a:rPr lang="en-GB" b="1" dirty="0" err="1"/>
              <a:t>x,y</a:t>
            </a:r>
            <a:r>
              <a:rPr lang="en-GB" b="1" dirty="0"/>
              <a:t> &lt; 5.8 </a:t>
            </a:r>
            <a:r>
              <a:rPr lang="en-GB" b="1" dirty="0">
                <a:latin typeface="Symbol" pitchFamily="2" charset="2"/>
              </a:rPr>
              <a:t>m</a:t>
            </a:r>
            <a:r>
              <a:rPr lang="en-GB" b="1" dirty="0"/>
              <a:t>m</a:t>
            </a:r>
          </a:p>
          <a:p>
            <a:r>
              <a:rPr lang="en-GB" b="1" dirty="0"/>
              <a:t>	</a:t>
            </a:r>
            <a:r>
              <a:rPr lang="en-GB" b="1" dirty="0">
                <a:latin typeface="Symbol" pitchFamily="2" charset="2"/>
              </a:rPr>
              <a:t>Dx/x</a:t>
            </a:r>
            <a:r>
              <a:rPr lang="en-GB" b="1" dirty="0"/>
              <a:t>  ~ 1%</a:t>
            </a:r>
          </a:p>
        </p:txBody>
      </p:sp>
    </p:spTree>
    <p:extLst>
      <p:ext uri="{BB962C8B-B14F-4D97-AF65-F5344CB8AC3E}">
        <p14:creationId xmlns:p14="http://schemas.microsoft.com/office/powerpoint/2010/main" val="22233508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9D8E5-6FFD-D74E-9F44-FD3AFD6C8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65496"/>
            <a:ext cx="10515600" cy="1325563"/>
          </a:xfrm>
        </p:spPr>
        <p:txBody>
          <a:bodyPr/>
          <a:lstStyle/>
          <a:p>
            <a:r>
              <a:rPr lang="en-GB" dirty="0"/>
              <a:t>Wrap-up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50DFC8-A993-7946-AA31-54AC60D619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7722"/>
            <a:ext cx="10515600" cy="5309201"/>
          </a:xfrm>
        </p:spPr>
        <p:txBody>
          <a:bodyPr>
            <a:normAutofit lnSpcReduction="10000"/>
          </a:bodyPr>
          <a:lstStyle/>
          <a:p>
            <a:r>
              <a:rPr lang="en-GB" dirty="0"/>
              <a:t>The results obtained with this study should be redone with full MC simulation</a:t>
            </a:r>
          </a:p>
          <a:p>
            <a:pPr lvl="1"/>
            <a:r>
              <a:rPr lang="en-GB" dirty="0"/>
              <a:t>Realistic beam parameters are fundamental to design the detector</a:t>
            </a:r>
          </a:p>
          <a:p>
            <a:r>
              <a:rPr lang="en-GB" dirty="0"/>
              <a:t>If the results are confirmed</a:t>
            </a:r>
          </a:p>
          <a:p>
            <a:pPr lvl="1"/>
            <a:r>
              <a:rPr lang="en-GB" dirty="0"/>
              <a:t>Can the distance by the two X-Y detectors be reduced to zero (from the actual ~2cm) and a second pair of detectors being added (at 2 cm distance)?</a:t>
            </a:r>
          </a:p>
          <a:p>
            <a:pPr lvl="1"/>
            <a:r>
              <a:rPr lang="en-GB" dirty="0"/>
              <a:t>The first XY station will have 200+200 strips of 20 </a:t>
            </a:r>
            <a:r>
              <a:rPr lang="en-GB" dirty="0">
                <a:latin typeface="Symbol" pitchFamily="2" charset="2"/>
              </a:rPr>
              <a:t>m</a:t>
            </a:r>
            <a:r>
              <a:rPr lang="en-GB" dirty="0"/>
              <a:t>m pitch</a:t>
            </a:r>
          </a:p>
          <a:p>
            <a:pPr lvl="1"/>
            <a:r>
              <a:rPr lang="en-GB" dirty="0"/>
              <a:t>The second XY station will have 200+200 strips of 100 </a:t>
            </a:r>
            <a:r>
              <a:rPr lang="en-GB" dirty="0">
                <a:latin typeface="Symbol" pitchFamily="2" charset="2"/>
              </a:rPr>
              <a:t>m</a:t>
            </a:r>
            <a:r>
              <a:rPr lang="en-GB" dirty="0"/>
              <a:t>m pitch</a:t>
            </a:r>
          </a:p>
          <a:p>
            <a:pPr lvl="2"/>
            <a:r>
              <a:rPr lang="en-GB" dirty="0"/>
              <a:t>It will be used to position correctly the first station and to cross check results and tails </a:t>
            </a:r>
            <a:r>
              <a:rPr lang="en-GB" dirty="0" err="1"/>
              <a:t>behavior</a:t>
            </a:r>
            <a:endParaRPr lang="en-GB" dirty="0"/>
          </a:p>
          <a:p>
            <a:r>
              <a:rPr lang="en-GB" dirty="0"/>
              <a:t>Other things to be discussed</a:t>
            </a:r>
          </a:p>
          <a:p>
            <a:pPr lvl="1"/>
            <a:r>
              <a:rPr lang="en-GB" dirty="0"/>
              <a:t>Position of the electronics</a:t>
            </a:r>
          </a:p>
          <a:p>
            <a:pPr lvl="1"/>
            <a:r>
              <a:rPr lang="en-GB" dirty="0"/>
              <a:t>Baseline detector</a:t>
            </a:r>
          </a:p>
          <a:p>
            <a:pPr lvl="1"/>
            <a:r>
              <a:rPr lang="en-GB" dirty="0"/>
              <a:t>Test procedures (see next slide)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79976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CFBB8F-B921-BF44-814C-0386E3062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List of discussion arguments for the round table (proposed by Mauro)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599271-2A53-4544-BC34-17BF51FED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br>
              <a:rPr lang="en-US" dirty="0"/>
            </a:br>
            <a:r>
              <a:rPr lang="en-US" dirty="0"/>
              <a:t>delivery of wafers to the labs: when and how </a:t>
            </a:r>
          </a:p>
          <a:p>
            <a:pPr marL="0" indent="0">
              <a:buNone/>
            </a:pPr>
            <a:r>
              <a:rPr lang="en-US" dirty="0"/>
              <a:t>wafers test:</a:t>
            </a:r>
          </a:p>
          <a:p>
            <a:pPr marL="457200" lvl="1" indent="0">
              <a:buNone/>
            </a:pPr>
            <a:r>
              <a:rPr lang="en-US" dirty="0"/>
              <a:t>thickness measurements</a:t>
            </a:r>
          </a:p>
          <a:p>
            <a:pPr marL="457200" lvl="1" indent="0">
              <a:buNone/>
            </a:pPr>
            <a:r>
              <a:rPr lang="en-US" dirty="0"/>
              <a:t>uniformity with pair production by UVC radiation ?</a:t>
            </a:r>
          </a:p>
          <a:p>
            <a:pPr marL="457200" lvl="1" indent="0">
              <a:buNone/>
            </a:pPr>
            <a:r>
              <a:rPr lang="en-US" dirty="0"/>
              <a:t>light absorbance  ?</a:t>
            </a:r>
          </a:p>
          <a:p>
            <a:pPr marL="457200" lvl="1" indent="0">
              <a:buNone/>
            </a:pPr>
            <a:r>
              <a:rPr lang="en-US" dirty="0"/>
              <a:t>surface characterization with an Atomic Force Microscope</a:t>
            </a:r>
          </a:p>
          <a:p>
            <a:pPr marL="457200" lvl="1" indent="0">
              <a:buNone/>
            </a:pPr>
            <a:r>
              <a:rPr lang="en-US" dirty="0"/>
              <a:t>do we need jigs to manipulate the wafers ?</a:t>
            </a:r>
          </a:p>
          <a:p>
            <a:pPr marL="0" indent="0">
              <a:buNone/>
            </a:pPr>
            <a:r>
              <a:rPr lang="en-US" dirty="0"/>
              <a:t>wafers cut and metallization process</a:t>
            </a:r>
          </a:p>
          <a:p>
            <a:pPr marL="457200" lvl="1" indent="0">
              <a:buNone/>
            </a:pPr>
            <a:r>
              <a:rPr lang="en-US" dirty="0"/>
              <a:t>pads/test points besides strips ? </a:t>
            </a:r>
          </a:p>
          <a:p>
            <a:pPr marL="457200" lvl="1" indent="0">
              <a:buNone/>
            </a:pPr>
            <a:r>
              <a:rPr lang="en-US" dirty="0"/>
              <a:t>minimum tests performed at TOMSK before the detector are shipped </a:t>
            </a:r>
          </a:p>
          <a:p>
            <a:pPr marL="0" indent="0">
              <a:buNone/>
            </a:pPr>
            <a:r>
              <a:rPr lang="en-US" dirty="0"/>
              <a:t>detector handling and shipment, schedule</a:t>
            </a:r>
          </a:p>
          <a:p>
            <a:pPr marL="0" indent="0">
              <a:buNone/>
            </a:pPr>
            <a:r>
              <a:rPr lang="en-US" dirty="0"/>
              <a:t>characterizing the detectors in the lab: what to do, how, test setup</a:t>
            </a:r>
          </a:p>
          <a:p>
            <a:pPr marL="0" indent="0">
              <a:buNone/>
            </a:pPr>
            <a:r>
              <a:rPr lang="en-US" dirty="0"/>
              <a:t>(if enough time) first ideas for test to be done on a beam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19005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3D7FC-ECDA-9145-9477-4CBF8518F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17" y="299811"/>
            <a:ext cx="3981994" cy="1325563"/>
          </a:xfrm>
        </p:spPr>
        <p:txBody>
          <a:bodyPr/>
          <a:lstStyle/>
          <a:p>
            <a:r>
              <a:rPr lang="it-IT" dirty="0"/>
              <a:t>Cable </a:t>
            </a:r>
            <a:r>
              <a:rPr lang="it-IT" dirty="0" err="1"/>
              <a:t>attenuation</a:t>
            </a:r>
            <a:endParaRPr lang="it-IT" dirty="0"/>
          </a:p>
        </p:txBody>
      </p:sp>
      <p:pic>
        <p:nvPicPr>
          <p:cNvPr id="5" name="Content Placeholder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632C3429-BB4C-5143-885F-E97BF1A022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61855" y="169817"/>
            <a:ext cx="6731872" cy="5048904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E847536-EDD8-2743-955A-D6B0B4F0B986}"/>
              </a:ext>
            </a:extLst>
          </p:cNvPr>
          <p:cNvSpPr txBox="1"/>
          <p:nvPr/>
        </p:nvSpPr>
        <p:spPr>
          <a:xfrm>
            <a:off x="550818" y="2050869"/>
            <a:ext cx="429012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30 m</a:t>
            </a:r>
          </a:p>
          <a:p>
            <a:endParaRPr lang="it-IT" dirty="0"/>
          </a:p>
          <a:p>
            <a:r>
              <a:rPr lang="it-IT" dirty="0"/>
              <a:t>Vin=1.6 Volt, 10 ns</a:t>
            </a:r>
          </a:p>
          <a:p>
            <a:r>
              <a:rPr lang="it-IT" dirty="0" err="1"/>
              <a:t>Vout</a:t>
            </a:r>
            <a:r>
              <a:rPr lang="it-IT" dirty="0"/>
              <a:t>=0.68 Volt,  ~ 100ns</a:t>
            </a:r>
          </a:p>
          <a:p>
            <a:endParaRPr lang="it-IT" dirty="0"/>
          </a:p>
          <a:p>
            <a:r>
              <a:rPr lang="it-IT" dirty="0"/>
              <a:t>The </a:t>
            </a:r>
            <a:r>
              <a:rPr lang="it-IT" dirty="0" err="1"/>
              <a:t>readout</a:t>
            </a:r>
            <a:r>
              <a:rPr lang="it-IT" dirty="0"/>
              <a:t> </a:t>
            </a:r>
            <a:r>
              <a:rPr lang="it-IT" dirty="0" err="1"/>
              <a:t>logic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based</a:t>
            </a:r>
            <a:r>
              <a:rPr lang="it-IT" dirty="0"/>
              <a:t> on </a:t>
            </a:r>
            <a:r>
              <a:rPr lang="it-IT" dirty="0" err="1"/>
              <a:t>peak</a:t>
            </a:r>
            <a:r>
              <a:rPr lang="it-IT" dirty="0"/>
              <a:t> </a:t>
            </a:r>
            <a:r>
              <a:rPr lang="it-IT" dirty="0" err="1"/>
              <a:t>stretcher</a:t>
            </a:r>
            <a:r>
              <a:rPr lang="it-IT" dirty="0"/>
              <a:t> or sample and </a:t>
            </a:r>
            <a:r>
              <a:rPr lang="it-IT" dirty="0" err="1"/>
              <a:t>hold</a:t>
            </a:r>
            <a:endParaRPr lang="it-IT" dirty="0"/>
          </a:p>
          <a:p>
            <a:endParaRPr lang="it-IT" dirty="0"/>
          </a:p>
          <a:p>
            <a:r>
              <a:rPr lang="it-IT" dirty="0" err="1"/>
              <a:t>Probably</a:t>
            </a:r>
            <a:r>
              <a:rPr lang="it-IT" dirty="0"/>
              <a:t> a </a:t>
            </a:r>
            <a:r>
              <a:rPr lang="it-IT" dirty="0" err="1"/>
              <a:t>signal</a:t>
            </a:r>
            <a:r>
              <a:rPr lang="it-IT" dirty="0"/>
              <a:t> </a:t>
            </a:r>
            <a:r>
              <a:rPr lang="it-IT" dirty="0" err="1"/>
              <a:t>loss</a:t>
            </a:r>
            <a:r>
              <a:rPr lang="it-IT" dirty="0"/>
              <a:t> of </a:t>
            </a:r>
            <a:r>
              <a:rPr lang="it-IT" dirty="0" err="1"/>
              <a:t>factor</a:t>
            </a:r>
            <a:r>
              <a:rPr lang="it-IT" dirty="0"/>
              <a:t> ~ 2-2.5 </a:t>
            </a:r>
            <a:r>
              <a:rPr lang="it-IT" dirty="0" err="1"/>
              <a:t>should</a:t>
            </a:r>
            <a:r>
              <a:rPr lang="it-IT" dirty="0"/>
              <a:t> be </a:t>
            </a:r>
            <a:r>
              <a:rPr lang="it-IT" dirty="0" err="1"/>
              <a:t>considered</a:t>
            </a:r>
            <a:r>
              <a:rPr lang="it-IT" dirty="0"/>
              <a:t> (</a:t>
            </a:r>
            <a:r>
              <a:rPr lang="it-IT" dirty="0" err="1"/>
              <a:t>worsening</a:t>
            </a:r>
            <a:r>
              <a:rPr lang="it-IT" dirty="0"/>
              <a:t> of </a:t>
            </a:r>
            <a:r>
              <a:rPr lang="it-IT" dirty="0" err="1"/>
              <a:t>S</a:t>
            </a:r>
            <a:r>
              <a:rPr lang="it-IT" dirty="0"/>
              <a:t>/</a:t>
            </a:r>
            <a:r>
              <a:rPr lang="it-IT" dirty="0" err="1"/>
              <a:t>N</a:t>
            </a:r>
            <a:r>
              <a:rPr lang="it-IT" dirty="0"/>
              <a:t> must be </a:t>
            </a:r>
            <a:r>
              <a:rPr lang="it-IT" dirty="0" err="1"/>
              <a:t>measured</a:t>
            </a:r>
            <a:r>
              <a:rPr lang="it-IT" dirty="0"/>
              <a:t>)</a:t>
            </a:r>
          </a:p>
          <a:p>
            <a:endParaRPr lang="it-IT" dirty="0"/>
          </a:p>
          <a:p>
            <a:r>
              <a:rPr lang="it-IT" dirty="0"/>
              <a:t>The </a:t>
            </a:r>
            <a:r>
              <a:rPr lang="it-IT" dirty="0" err="1"/>
              <a:t>cost</a:t>
            </a:r>
            <a:r>
              <a:rPr lang="it-IT" dirty="0"/>
              <a:t> from the company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appealing</a:t>
            </a:r>
            <a:r>
              <a:rPr lang="it-IT" dirty="0"/>
              <a:t>:</a:t>
            </a:r>
          </a:p>
          <a:p>
            <a:r>
              <a:rPr lang="it-IT" dirty="0"/>
              <a:t>750 euro (64 </a:t>
            </a:r>
            <a:r>
              <a:rPr lang="it-IT" dirty="0" err="1"/>
              <a:t>channels</a:t>
            </a:r>
            <a:r>
              <a:rPr lang="it-IT" dirty="0"/>
              <a:t>, 30 m) </a:t>
            </a:r>
            <a:r>
              <a:rPr lang="it-IT" dirty="0">
                <a:sym typeface="Wingdings" pitchFamily="2" charset="2"/>
              </a:rPr>
              <a:t> </a:t>
            </a:r>
            <a:r>
              <a:rPr lang="it-IT" dirty="0" err="1">
                <a:sym typeface="Wingdings" pitchFamily="2" charset="2"/>
              </a:rPr>
              <a:t>total</a:t>
            </a:r>
            <a:r>
              <a:rPr lang="it-IT" dirty="0">
                <a:sym typeface="Wingdings" pitchFamily="2" charset="2"/>
              </a:rPr>
              <a:t> of 4500 </a:t>
            </a:r>
            <a:r>
              <a:rPr lang="it-IT" dirty="0" err="1">
                <a:sym typeface="Wingdings" pitchFamily="2" charset="2"/>
              </a:rPr>
              <a:t>euros</a:t>
            </a:r>
            <a:r>
              <a:rPr lang="it-IT" dirty="0">
                <a:sym typeface="Wingdings" pitchFamily="2" charset="2"/>
              </a:rPr>
              <a:t> for 3+3 </a:t>
            </a:r>
            <a:r>
              <a:rPr lang="it-IT" dirty="0" err="1">
                <a:sym typeface="Wingdings" pitchFamily="2" charset="2"/>
              </a:rPr>
              <a:t>cards</a:t>
            </a:r>
            <a:r>
              <a:rPr lang="it-IT" dirty="0">
                <a:sym typeface="Wingdings" pitchFamily="2" charset="2"/>
              </a:rPr>
              <a:t> (High </a:t>
            </a:r>
            <a:r>
              <a:rPr lang="it-IT" dirty="0" err="1">
                <a:sym typeface="Wingdings" pitchFamily="2" charset="2"/>
              </a:rPr>
              <a:t>Speed</a:t>
            </a:r>
            <a:r>
              <a:rPr lang="it-IT" dirty="0">
                <a:sym typeface="Wingdings" pitchFamily="2" charset="2"/>
              </a:rPr>
              <a:t> </a:t>
            </a:r>
            <a:r>
              <a:rPr lang="it-IT" dirty="0" err="1">
                <a:sym typeface="Wingdings" pitchFamily="2" charset="2"/>
              </a:rPr>
              <a:t>Interconnection</a:t>
            </a:r>
            <a:r>
              <a:rPr lang="it-IT" dirty="0">
                <a:sym typeface="Wingdings" pitchFamily="2" charset="2"/>
              </a:rPr>
              <a:t> company)</a:t>
            </a:r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913291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5798E-E089-EA4C-ACB2-23AC5754B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208" y="120869"/>
            <a:ext cx="4866875" cy="1325563"/>
          </a:xfrm>
        </p:spPr>
        <p:txBody>
          <a:bodyPr/>
          <a:lstStyle/>
          <a:p>
            <a:r>
              <a:rPr lang="en-GB" dirty="0"/>
              <a:t>Method verification with Lorentz-Cauchy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802391-AE2E-4444-BE14-DCB4FEFD11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208" y="5253695"/>
            <a:ext cx="6004034" cy="1483436"/>
          </a:xfrm>
        </p:spPr>
        <p:txBody>
          <a:bodyPr>
            <a:normAutofit lnSpcReduction="10000"/>
          </a:bodyPr>
          <a:lstStyle/>
          <a:p>
            <a:r>
              <a:rPr lang="en-GB" dirty="0"/>
              <a:t>Full G4 simulation from Kyle’s studies</a:t>
            </a:r>
          </a:p>
          <a:p>
            <a:r>
              <a:rPr lang="en-GB" dirty="0"/>
              <a:t>FWHM (1</a:t>
            </a:r>
            <a:r>
              <a:rPr lang="en-GB" baseline="30000" dirty="0"/>
              <a:t>st</a:t>
            </a:r>
            <a:r>
              <a:rPr lang="en-GB" dirty="0"/>
              <a:t> plane):30 </a:t>
            </a:r>
            <a:r>
              <a:rPr lang="en-GB" dirty="0" err="1"/>
              <a:t>npixx</a:t>
            </a:r>
            <a:r>
              <a:rPr lang="en-GB" dirty="0"/>
              <a:t>=0.150 mm</a:t>
            </a:r>
          </a:p>
          <a:p>
            <a:r>
              <a:rPr lang="en-GB" dirty="0" err="1">
                <a:latin typeface="Symbol" pitchFamily="2" charset="2"/>
              </a:rPr>
              <a:t>g</a:t>
            </a:r>
            <a:r>
              <a:rPr lang="en-GB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GB" dirty="0"/>
              <a:t>=FWHM/2=0.075 mm</a:t>
            </a:r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0BE032-0587-A54C-AC97-C72A04CC8F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9457" y="2504707"/>
            <a:ext cx="3093706" cy="296859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E646337-7F93-C74F-9590-6B82C681F53C}"/>
              </a:ext>
            </a:extLst>
          </p:cNvPr>
          <p:cNvSpPr txBox="1"/>
          <p:nvPr/>
        </p:nvSpPr>
        <p:spPr>
          <a:xfrm>
            <a:off x="10699530" y="5380967"/>
            <a:ext cx="867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X (mm)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C8438E-4F89-C14B-867A-64602A7CE3A9}"/>
              </a:ext>
            </a:extLst>
          </p:cNvPr>
          <p:cNvSpPr txBox="1"/>
          <p:nvPr/>
        </p:nvSpPr>
        <p:spPr>
          <a:xfrm>
            <a:off x="8696289" y="5565633"/>
            <a:ext cx="34195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>
                <a:latin typeface="Symbol" pitchFamily="2" charset="2"/>
              </a:rPr>
              <a:t>g</a:t>
            </a:r>
            <a:r>
              <a:rPr lang="en-GB" baseline="-25000" dirty="0" err="1"/>
              <a:t>x</a:t>
            </a:r>
            <a:r>
              <a:rPr lang="en-GB" dirty="0"/>
              <a:t>=0.075 mm</a:t>
            </a:r>
          </a:p>
          <a:p>
            <a:r>
              <a:rPr lang="en-GB" dirty="0" err="1">
                <a:latin typeface="Symbol" pitchFamily="2" charset="2"/>
              </a:rPr>
              <a:t>s</a:t>
            </a:r>
            <a:r>
              <a:rPr lang="en-GB" baseline="-25000" dirty="0" err="1"/>
              <a:t>x</a:t>
            </a:r>
            <a:r>
              <a:rPr lang="en-GB" dirty="0"/>
              <a:t>(</a:t>
            </a:r>
            <a:r>
              <a:rPr lang="en-GB" dirty="0" err="1"/>
              <a:t>gaus</a:t>
            </a:r>
            <a:r>
              <a:rPr lang="en-GB" dirty="0"/>
              <a:t>)=0.111 mm</a:t>
            </a:r>
          </a:p>
          <a:p>
            <a:r>
              <a:rPr lang="en-GB" dirty="0"/>
              <a:t>FWHM (</a:t>
            </a:r>
            <a:r>
              <a:rPr lang="en-GB" dirty="0" err="1"/>
              <a:t>gaus</a:t>
            </a:r>
            <a:r>
              <a:rPr lang="en-GB" dirty="0"/>
              <a:t>)=0.260 mm=52 </a:t>
            </a:r>
            <a:r>
              <a:rPr lang="en-GB" dirty="0" err="1"/>
              <a:t>npixx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2331446-D7CB-8646-B3D5-C027DDB176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7375" y="1309414"/>
            <a:ext cx="4457700" cy="3860800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3F73A1EE-10C7-2249-B95D-0B648F1C72C6}"/>
              </a:ext>
            </a:extLst>
          </p:cNvPr>
          <p:cNvSpPr/>
          <p:nvPr/>
        </p:nvSpPr>
        <p:spPr>
          <a:xfrm>
            <a:off x="1870841" y="3668110"/>
            <a:ext cx="672662" cy="75674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9ED4F7A-2CBB-B84B-BDF6-5453DD2274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-718204" y="3183180"/>
            <a:ext cx="2730500" cy="4826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4E3107B-5115-394E-AFF3-861AC5217445}"/>
              </a:ext>
            </a:extLst>
          </p:cNvPr>
          <p:cNvSpPr txBox="1"/>
          <p:nvPr/>
        </p:nvSpPr>
        <p:spPr>
          <a:xfrm>
            <a:off x="1965434" y="3239814"/>
            <a:ext cx="971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D=6.7 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AFC0357-BA9B-1B4C-8BB7-A1BEE8FD65EA}"/>
              </a:ext>
            </a:extLst>
          </p:cNvPr>
          <p:cNvSpPr txBox="1"/>
          <p:nvPr/>
        </p:nvSpPr>
        <p:spPr>
          <a:xfrm>
            <a:off x="3570932" y="3354778"/>
            <a:ext cx="1088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D=11.8 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26BB35F-76A7-5C40-A3B8-7A99CBC3A80C}"/>
              </a:ext>
            </a:extLst>
          </p:cNvPr>
          <p:cNvSpPr txBox="1"/>
          <p:nvPr/>
        </p:nvSpPr>
        <p:spPr>
          <a:xfrm>
            <a:off x="4659692" y="6415390"/>
            <a:ext cx="4201407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dirty="0"/>
              <a:t>Extrapolation to D=11.8 m </a:t>
            </a:r>
            <a:r>
              <a:rPr lang="en-GB" dirty="0">
                <a:sym typeface="Wingdings" pitchFamily="2" charset="2"/>
              </a:rPr>
              <a:t> </a:t>
            </a:r>
            <a:r>
              <a:rPr lang="en-GB" dirty="0" err="1">
                <a:latin typeface="Symbol" pitchFamily="2" charset="2"/>
              </a:rPr>
              <a:t>g</a:t>
            </a:r>
            <a:r>
              <a:rPr lang="en-GB" baseline="-25000" dirty="0" err="1"/>
              <a:t>x</a:t>
            </a:r>
            <a:r>
              <a:rPr lang="en-GB" dirty="0"/>
              <a:t>=0.130 mm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ADC6844-A290-A549-994A-4C95FA3925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79027" y="210634"/>
            <a:ext cx="3342227" cy="2294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000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4D0FB-7DAD-CE4D-916B-3F3ED30FA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To be </a:t>
            </a:r>
            <a:r>
              <a:rPr lang="it-IT" dirty="0" err="1"/>
              <a:t>discussed</a:t>
            </a:r>
            <a:r>
              <a:rPr lang="it-IT" dirty="0"/>
              <a:t> </a:t>
            </a:r>
            <a:r>
              <a:rPr lang="it-IT" dirty="0" err="1"/>
              <a:t>at</a:t>
            </a:r>
            <a:r>
              <a:rPr lang="it-IT" dirty="0"/>
              <a:t> the </a:t>
            </a:r>
            <a:r>
              <a:rPr lang="it-IT" dirty="0" err="1"/>
              <a:t>next</a:t>
            </a:r>
            <a:r>
              <a:rPr lang="it-IT" dirty="0"/>
              <a:t> meeting on 05/10</a:t>
            </a:r>
            <a:br>
              <a:rPr lang="it-IT" dirty="0"/>
            </a:br>
            <a:r>
              <a:rPr lang="it-IT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D31E81-13EA-DA40-86A1-8D68776DF1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inputs for the design of the mechanics</a:t>
            </a:r>
          </a:p>
          <a:p>
            <a:r>
              <a:rPr lang="en-US" dirty="0"/>
              <a:t>Quality test procedures for the sapphire wafers</a:t>
            </a:r>
          </a:p>
          <a:p>
            <a:r>
              <a:rPr lang="en-US" dirty="0"/>
              <a:t>Readout electronics positioning</a:t>
            </a:r>
          </a:p>
          <a:p>
            <a:r>
              <a:rPr lang="en-US" dirty="0"/>
              <a:t>Number of stations necessary (in the CDR they are 2, can we drop one with the new beam line?)</a:t>
            </a:r>
          </a:p>
          <a:p>
            <a:r>
              <a:rPr lang="en-US" dirty="0"/>
              <a:t>MC digitization</a:t>
            </a:r>
          </a:p>
          <a:p>
            <a:r>
              <a:rPr lang="en-US" dirty="0"/>
              <a:t>Others?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553384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DD2DD-5579-BE43-9826-59E8CB308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Questions</a:t>
            </a:r>
            <a:r>
              <a:rPr lang="it-IT" dirty="0"/>
              <a:t> for </a:t>
            </a:r>
            <a:r>
              <a:rPr lang="it-IT" dirty="0" err="1"/>
              <a:t>mechanics</a:t>
            </a:r>
            <a:endParaRPr lang="it-I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3F2DAA-46FA-5447-8BB5-8AE4BE6C08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92647C-F788-C345-AB44-21CB4E637A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311150"/>
            <a:ext cx="11226800" cy="623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479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8DA1B-CAC0-B348-87E9-B1AA28F35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Backup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9F3BDC-AE66-5C4C-BA01-3D98DE249B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13873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54E507-91C6-F54D-A2C3-9F751913A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Table of Risks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FFDF1A-3989-3C47-87EA-DA38AB8608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16251"/>
            <a:ext cx="10307595" cy="3160712"/>
          </a:xfrm>
        </p:spPr>
        <p:txBody>
          <a:bodyPr/>
          <a:lstStyle/>
          <a:p>
            <a:r>
              <a:rPr lang="en-GB" dirty="0"/>
              <a:t>The table has been updated for the meeting with PRC</a:t>
            </a:r>
          </a:p>
          <a:p>
            <a:r>
              <a:rPr lang="en-GB" dirty="0"/>
              <a:t>The table can be still changed</a:t>
            </a:r>
          </a:p>
          <a:p>
            <a:r>
              <a:rPr lang="en-GB" dirty="0"/>
              <a:t>Please read carefully and send your comments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1FEEF3-B673-054C-9EC0-1B2F2FAF9C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995" y="1690688"/>
            <a:ext cx="11766060" cy="7895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C4CC018-752F-374A-9C25-716AA62EA1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151" y="1512888"/>
            <a:ext cx="9512300" cy="17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6917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500DA-872A-2C42-8427-AE9E55A39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Timeline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CAF82D-137C-C649-AAAA-743A3FD708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340771"/>
            <a:ext cx="10515600" cy="1836191"/>
          </a:xfrm>
        </p:spPr>
        <p:txBody>
          <a:bodyPr/>
          <a:lstStyle/>
          <a:p>
            <a:r>
              <a:rPr lang="en-GB" dirty="0"/>
              <a:t>The table has been updated for the meeting with PRC</a:t>
            </a:r>
          </a:p>
          <a:p>
            <a:r>
              <a:rPr lang="en-GB" dirty="0"/>
              <a:t>Please read carefully and send your comments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3AEEB3-82E3-3048-97B7-96049C0F20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207" y="1830612"/>
            <a:ext cx="11887200" cy="2116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3084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5823</TotalTime>
  <Words>1432</Words>
  <Application>Microsoft Macintosh PowerPoint</Application>
  <PresentationFormat>Widescreen</PresentationFormat>
  <Paragraphs>197</Paragraphs>
  <Slides>23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Cambria Math</vt:lpstr>
      <vt:lpstr>Symbol</vt:lpstr>
      <vt:lpstr>Office Theme</vt:lpstr>
      <vt:lpstr>Worksheet</vt:lpstr>
      <vt:lpstr>General Info</vt:lpstr>
      <vt:lpstr>Next appointments</vt:lpstr>
      <vt:lpstr>Cable attenuation</vt:lpstr>
      <vt:lpstr>Method verification with Lorentz-Cauchy</vt:lpstr>
      <vt:lpstr>To be discussed at the next meeting on 05/10  </vt:lpstr>
      <vt:lpstr>Questions for mechanics</vt:lpstr>
      <vt:lpstr>Backup</vt:lpstr>
      <vt:lpstr>Table of Risks</vt:lpstr>
      <vt:lpstr>Timeline</vt:lpstr>
      <vt:lpstr>Clean Room</vt:lpstr>
      <vt:lpstr>Test Beam</vt:lpstr>
      <vt:lpstr>GBP collaboration tasks</vt:lpstr>
      <vt:lpstr>Some thoughts about the measurement</vt:lpstr>
      <vt:lpstr>PowerPoint Presentation</vt:lpstr>
      <vt:lpstr>Precision on x</vt:lpstr>
      <vt:lpstr>An alternative approach</vt:lpstr>
      <vt:lpstr>Cross check</vt:lpstr>
      <vt:lpstr>Method verification</vt:lpstr>
      <vt:lpstr>Method verification with Lorentz-Cauchy</vt:lpstr>
      <vt:lpstr>Further studies</vt:lpstr>
      <vt:lpstr>Comments</vt:lpstr>
      <vt:lpstr>Wrap-up</vt:lpstr>
      <vt:lpstr>List of discussion arguments for the round table (proposed by Mauro)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Info</dc:title>
  <dc:creator>Microsoft Office User</dc:creator>
  <cp:lastModifiedBy>Microsoft Office User</cp:lastModifiedBy>
  <cp:revision>46</cp:revision>
  <dcterms:created xsi:type="dcterms:W3CDTF">2021-04-22T17:08:19Z</dcterms:created>
  <dcterms:modified xsi:type="dcterms:W3CDTF">2021-05-03T11:07:37Z</dcterms:modified>
</cp:coreProperties>
</file>