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3" r:id="rId2"/>
    <p:sldId id="273" r:id="rId3"/>
    <p:sldId id="296" r:id="rId4"/>
    <p:sldId id="295" r:id="rId5"/>
    <p:sldId id="275" r:id="rId6"/>
    <p:sldId id="301" r:id="rId7"/>
    <p:sldId id="316" r:id="rId8"/>
    <p:sldId id="322" r:id="rId9"/>
    <p:sldId id="278" r:id="rId10"/>
    <p:sldId id="327" r:id="rId11"/>
    <p:sldId id="339" r:id="rId12"/>
    <p:sldId id="304" r:id="rId13"/>
    <p:sldId id="340" r:id="rId14"/>
    <p:sldId id="309" r:id="rId15"/>
    <p:sldId id="342" r:id="rId16"/>
    <p:sldId id="328" r:id="rId17"/>
    <p:sldId id="344" r:id="rId18"/>
    <p:sldId id="320" r:id="rId19"/>
    <p:sldId id="343" r:id="rId20"/>
    <p:sldId id="31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Walker" initials="SW" lastIdx="1" clrIdx="0">
    <p:extLst>
      <p:ext uri="{19B8F6BF-5375-455C-9EA6-DF929625EA0E}">
        <p15:presenceInfo xmlns:p15="http://schemas.microsoft.com/office/powerpoint/2012/main" userId="6110af58b6e5c8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560" y="50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17.05.21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9" y="4477242"/>
            <a:ext cx="1620000" cy="63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19" y="25186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4E40E-A892-8D49-A001-66DE906BEF45}"/>
              </a:ext>
            </a:extLst>
          </p:cNvPr>
          <p:cNvSpPr txBox="1"/>
          <p:nvPr userDrawn="1"/>
        </p:nvSpPr>
        <p:spPr>
          <a:xfrm>
            <a:off x="7409329" y="41685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T20 beamline design and beam-induced backgrounds for LUXE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Stuart Walker, MXL, 2020-05-18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2" y="6103785"/>
            <a:ext cx="1468392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13" y="597311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hyperlink" Target="https://doi.org/10.1016/j.cpc.2020.107200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fel2017/papers/tup003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T20 beamline design and beam-induced background studies for LUXE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Stuart Walker</a:t>
            </a:r>
          </a:p>
          <a:p>
            <a:endParaRPr lang="en-GB" dirty="0"/>
          </a:p>
          <a:p>
            <a:r>
              <a:rPr lang="en-GB" dirty="0"/>
              <a:t>DESY </a:t>
            </a:r>
          </a:p>
          <a:p>
            <a:endParaRPr lang="en-GB" dirty="0"/>
          </a:p>
          <a:p>
            <a:r>
              <a:rPr lang="en-GB" dirty="0"/>
              <a:t>2020-05-18</a:t>
            </a:r>
          </a:p>
          <a:p>
            <a:endParaRPr lang="en-GB" dirty="0"/>
          </a:p>
          <a:p>
            <a:r>
              <a:rPr lang="en-GB" dirty="0"/>
              <a:t>With gratitude to Nina </a:t>
            </a:r>
            <a:r>
              <a:rPr lang="en-GB" dirty="0" err="1"/>
              <a:t>Golubeva</a:t>
            </a:r>
            <a:r>
              <a:rPr lang="en-GB" dirty="0"/>
              <a:t>, Louis </a:t>
            </a:r>
            <a:r>
              <a:rPr lang="en-GB" dirty="0" err="1"/>
              <a:t>Helary</a:t>
            </a:r>
            <a:r>
              <a:rPr lang="en-GB" dirty="0"/>
              <a:t>, Sasha </a:t>
            </a:r>
            <a:r>
              <a:rPr lang="en-GB" dirty="0" err="1"/>
              <a:t>Borysov</a:t>
            </a:r>
            <a:r>
              <a:rPr lang="en-GB" dirty="0"/>
              <a:t>, Daniel </a:t>
            </a:r>
            <a:r>
              <a:rPr lang="en-GB" dirty="0" err="1"/>
              <a:t>Thoden</a:t>
            </a:r>
            <a:r>
              <a:rPr lang="en-GB" dirty="0"/>
              <a:t> and Stewart </a:t>
            </a:r>
            <a:r>
              <a:rPr lang="en-GB" dirty="0" err="1"/>
              <a:t>Boogert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520F5-B6C3-C440-9C90-7E685E145C2C}"/>
              </a:ext>
            </a:extLst>
          </p:cNvPr>
          <p:cNvSpPr txBox="1"/>
          <p:nvPr/>
        </p:nvSpPr>
        <p:spPr>
          <a:xfrm>
            <a:off x="2320119" y="131018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7091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74F7-64F5-D844-9538-91A174BE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Beam-induced backgrounds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B6CC3-04DB-B24A-ADF6-31B9A2276292}"/>
              </a:ext>
            </a:extLst>
          </p:cNvPr>
          <p:cNvGrpSpPr/>
          <p:nvPr/>
        </p:nvGrpSpPr>
        <p:grpSpPr>
          <a:xfrm>
            <a:off x="4628881" y="1836242"/>
            <a:ext cx="12384516" cy="3396639"/>
            <a:chOff x="-419807" y="2680881"/>
            <a:chExt cx="9959986" cy="20839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F1A654-7B45-4445-B001-61A89A778C36}"/>
                </a:ext>
              </a:extLst>
            </p:cNvPr>
            <p:cNvGrpSpPr/>
            <p:nvPr/>
          </p:nvGrpSpPr>
          <p:grpSpPr>
            <a:xfrm>
              <a:off x="3956485" y="4325930"/>
              <a:ext cx="1231030" cy="259266"/>
              <a:chOff x="3937966" y="3854682"/>
              <a:chExt cx="1231030" cy="259266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B719231-1C6A-5849-BE82-231DE80EAFD4}"/>
                  </a:ext>
                </a:extLst>
              </p:cNvPr>
              <p:cNvSpPr/>
              <p:nvPr/>
            </p:nvSpPr>
            <p:spPr>
              <a:xfrm>
                <a:off x="4965610" y="3854682"/>
                <a:ext cx="203386" cy="2592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7932F7-9B53-6A48-B86F-AC8316D618E7}"/>
                  </a:ext>
                </a:extLst>
              </p:cNvPr>
              <p:cNvSpPr/>
              <p:nvPr/>
            </p:nvSpPr>
            <p:spPr>
              <a:xfrm>
                <a:off x="4623062" y="3854682"/>
                <a:ext cx="203386" cy="2592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56EB8A49-0F6D-5442-A965-5C4ED94DE425}"/>
                  </a:ext>
                </a:extLst>
              </p:cNvPr>
              <p:cNvSpPr/>
              <p:nvPr/>
            </p:nvSpPr>
            <p:spPr>
              <a:xfrm>
                <a:off x="4280514" y="3854682"/>
                <a:ext cx="203386" cy="2592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3B6BA61-1768-7948-84F1-77C300E493F3}"/>
                  </a:ext>
                </a:extLst>
              </p:cNvPr>
              <p:cNvSpPr/>
              <p:nvPr/>
            </p:nvSpPr>
            <p:spPr>
              <a:xfrm>
                <a:off x="3937966" y="3854682"/>
                <a:ext cx="203386" cy="2592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rapezium 5">
              <a:extLst>
                <a:ext uri="{FF2B5EF4-FFF2-40B4-BE49-F238E27FC236}">
                  <a16:creationId xmlns:a16="http://schemas.microsoft.com/office/drawing/2014/main" id="{837DFB3A-DC3A-1748-B5DA-3CC4E5CEB5CE}"/>
                </a:ext>
              </a:extLst>
            </p:cNvPr>
            <p:cNvSpPr/>
            <p:nvPr/>
          </p:nvSpPr>
          <p:spPr>
            <a:xfrm rot="16200000">
              <a:off x="3424085" y="3642096"/>
              <a:ext cx="703776" cy="135487"/>
            </a:xfrm>
            <a:prstGeom prst="trapezoid">
              <a:avLst>
                <a:gd name="adj" fmla="val 7036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4A4018-30A9-0D42-8B68-FEA77435FA33}"/>
                </a:ext>
              </a:extLst>
            </p:cNvPr>
            <p:cNvGrpSpPr/>
            <p:nvPr/>
          </p:nvGrpSpPr>
          <p:grpSpPr>
            <a:xfrm>
              <a:off x="3843601" y="3109949"/>
              <a:ext cx="1449070" cy="457291"/>
              <a:chOff x="3872600" y="3499159"/>
              <a:chExt cx="1449070" cy="47009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4DAB9B5-CBE3-8647-9019-757BB7BFC10D}"/>
                  </a:ext>
                </a:extLst>
              </p:cNvPr>
              <p:cNvGrpSpPr/>
              <p:nvPr/>
            </p:nvGrpSpPr>
            <p:grpSpPr>
              <a:xfrm>
                <a:off x="3872600" y="3499159"/>
                <a:ext cx="731744" cy="470091"/>
                <a:chOff x="3373045" y="3691016"/>
                <a:chExt cx="1197476" cy="470091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110905E-6720-6B44-A1AC-4B44E1D4A0D0}"/>
                    </a:ext>
                  </a:extLst>
                </p:cNvPr>
                <p:cNvSpPr/>
                <p:nvPr/>
              </p:nvSpPr>
              <p:spPr>
                <a:xfrm>
                  <a:off x="3373045" y="3691016"/>
                  <a:ext cx="1197476" cy="47009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BC921E0-85E0-2643-957B-F433CF0B5C88}"/>
                    </a:ext>
                  </a:extLst>
                </p:cNvPr>
                <p:cNvSpPr/>
                <p:nvPr/>
              </p:nvSpPr>
              <p:spPr>
                <a:xfrm>
                  <a:off x="3420696" y="3780649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F87DE0A-49EE-FB4A-ABC0-6A3CBBC75C34}"/>
                    </a:ext>
                  </a:extLst>
                </p:cNvPr>
                <p:cNvSpPr/>
                <p:nvPr/>
              </p:nvSpPr>
              <p:spPr>
                <a:xfrm>
                  <a:off x="3420696" y="3970131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83979D5E-C423-9547-B5CC-230BF8CC043A}"/>
                    </a:ext>
                  </a:extLst>
                </p:cNvPr>
                <p:cNvGrpSpPr/>
                <p:nvPr/>
              </p:nvGrpSpPr>
              <p:grpSpPr>
                <a:xfrm>
                  <a:off x="3469381" y="3707267"/>
                  <a:ext cx="1003876" cy="438754"/>
                  <a:chOff x="3469381" y="3716503"/>
                  <a:chExt cx="1003876" cy="438754"/>
                </a:xfrm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0EA727A-A6B4-6847-932F-5D356C53A3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281019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09FBEFFF-517B-F441-96BF-A83DD1F3021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69388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41ADF4A7-17CB-5F49-A8CA-8032B92EFC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57757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637524F6-2ACA-9F42-B06E-0BAD453EBD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46126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2976DF4-DBC2-9246-97A8-D3D0AE1287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3449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9ADE1B1-DE90-034F-997E-0C62ED0B9D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2286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</p:grp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FC090E8-4057-8F4C-AF6B-334B35F78D99}"/>
                  </a:ext>
                </a:extLst>
              </p:cNvPr>
              <p:cNvGrpSpPr/>
              <p:nvPr/>
            </p:nvGrpSpPr>
            <p:grpSpPr>
              <a:xfrm>
                <a:off x="4589926" y="3499159"/>
                <a:ext cx="731744" cy="470091"/>
                <a:chOff x="3373045" y="3691016"/>
                <a:chExt cx="1197476" cy="470091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B1F29508-8207-B542-A114-0E41F91A8C6E}"/>
                    </a:ext>
                  </a:extLst>
                </p:cNvPr>
                <p:cNvSpPr/>
                <p:nvPr/>
              </p:nvSpPr>
              <p:spPr>
                <a:xfrm>
                  <a:off x="3373045" y="3691016"/>
                  <a:ext cx="1197476" cy="47009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7A14283-551E-084F-8F86-106EA18B4253}"/>
                    </a:ext>
                  </a:extLst>
                </p:cNvPr>
                <p:cNvSpPr/>
                <p:nvPr/>
              </p:nvSpPr>
              <p:spPr>
                <a:xfrm>
                  <a:off x="3420696" y="3780649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F9A1E47-2D0D-0842-9632-24A7EC3E8872}"/>
                    </a:ext>
                  </a:extLst>
                </p:cNvPr>
                <p:cNvSpPr/>
                <p:nvPr/>
              </p:nvSpPr>
              <p:spPr>
                <a:xfrm>
                  <a:off x="3420696" y="3970131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93D27A6D-2779-7844-B683-FA3F2C7A397C}"/>
                    </a:ext>
                  </a:extLst>
                </p:cNvPr>
                <p:cNvGrpSpPr/>
                <p:nvPr/>
              </p:nvGrpSpPr>
              <p:grpSpPr>
                <a:xfrm>
                  <a:off x="3469381" y="3707267"/>
                  <a:ext cx="1003876" cy="438754"/>
                  <a:chOff x="3469381" y="3716503"/>
                  <a:chExt cx="1003876" cy="438754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F5ACB93E-BF8C-CF42-8421-A87F360E87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281019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9D214AEC-DE20-7248-B022-A3AEB0A3EC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69388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9AB4068-A653-0E4E-B263-42587C7F22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57757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6E1404A7-FD0F-7943-A4B0-CFB9E51A4B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46126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FB3F3C98-E759-E44D-B09E-72796A6D6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3449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106F206F-1031-4F47-8C99-3EA51F3C0C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2286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D7C88D-B1A1-CD48-919D-B1F48CF76424}"/>
                </a:ext>
              </a:extLst>
            </p:cNvPr>
            <p:cNvGrpSpPr/>
            <p:nvPr/>
          </p:nvGrpSpPr>
          <p:grpSpPr>
            <a:xfrm>
              <a:off x="3843601" y="3870851"/>
              <a:ext cx="1449070" cy="457291"/>
              <a:chOff x="3872600" y="4281359"/>
              <a:chExt cx="1449070" cy="470091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378679A-E918-6B45-9542-5B8F77539256}"/>
                  </a:ext>
                </a:extLst>
              </p:cNvPr>
              <p:cNvGrpSpPr/>
              <p:nvPr/>
            </p:nvGrpSpPr>
            <p:grpSpPr>
              <a:xfrm>
                <a:off x="3872600" y="4281359"/>
                <a:ext cx="731744" cy="470091"/>
                <a:chOff x="3373045" y="3691016"/>
                <a:chExt cx="1197476" cy="470091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E7A376B-3CF3-444A-8AF4-D4329EDE83F5}"/>
                    </a:ext>
                  </a:extLst>
                </p:cNvPr>
                <p:cNvSpPr/>
                <p:nvPr/>
              </p:nvSpPr>
              <p:spPr>
                <a:xfrm>
                  <a:off x="3373045" y="3691016"/>
                  <a:ext cx="1197476" cy="47009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93C063-BA3F-0A4B-A421-CDD8C0F55196}"/>
                    </a:ext>
                  </a:extLst>
                </p:cNvPr>
                <p:cNvSpPr/>
                <p:nvPr/>
              </p:nvSpPr>
              <p:spPr>
                <a:xfrm>
                  <a:off x="3420696" y="3780649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E4FED66-976C-DF45-A24B-6EFDFDD74975}"/>
                    </a:ext>
                  </a:extLst>
                </p:cNvPr>
                <p:cNvSpPr/>
                <p:nvPr/>
              </p:nvSpPr>
              <p:spPr>
                <a:xfrm>
                  <a:off x="3420696" y="3970131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9F0D3FD-EE04-2842-AF34-267C66ADD118}"/>
                    </a:ext>
                  </a:extLst>
                </p:cNvPr>
                <p:cNvGrpSpPr/>
                <p:nvPr/>
              </p:nvGrpSpPr>
              <p:grpSpPr>
                <a:xfrm>
                  <a:off x="3469381" y="3707267"/>
                  <a:ext cx="1003876" cy="438754"/>
                  <a:chOff x="3469381" y="3716503"/>
                  <a:chExt cx="1003876" cy="438754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EC4FCEA-CFFA-0B4D-8894-141781E9F2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281019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1181E24E-1E1E-0C41-9830-EEBA93744A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69388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79CD82C-428B-5A46-9C32-34E3C07928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57757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F1524EF-0E49-3247-AAB7-E8A310101D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46126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6FBA19BC-D5A4-CD45-A57F-4E1B55783E2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3449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BBB1D217-3D5F-DD44-9494-FDFE095C2D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2286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F9160A5-C19D-F04E-A9E3-C22D8D8C221A}"/>
                  </a:ext>
                </a:extLst>
              </p:cNvPr>
              <p:cNvGrpSpPr/>
              <p:nvPr/>
            </p:nvGrpSpPr>
            <p:grpSpPr>
              <a:xfrm>
                <a:off x="4589926" y="4281359"/>
                <a:ext cx="731744" cy="470091"/>
                <a:chOff x="3373045" y="3691016"/>
                <a:chExt cx="1197476" cy="470091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9592592-C797-924C-B95A-F317F21F65CC}"/>
                    </a:ext>
                  </a:extLst>
                </p:cNvPr>
                <p:cNvSpPr/>
                <p:nvPr/>
              </p:nvSpPr>
              <p:spPr>
                <a:xfrm>
                  <a:off x="3373045" y="3691016"/>
                  <a:ext cx="1197476" cy="47009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513AAC-392C-584E-8581-D4E4C7D4EAB8}"/>
                    </a:ext>
                  </a:extLst>
                </p:cNvPr>
                <p:cNvSpPr/>
                <p:nvPr/>
              </p:nvSpPr>
              <p:spPr>
                <a:xfrm>
                  <a:off x="3420696" y="3780649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D7CDD83-5B88-444C-A802-2F316F5AFAD8}"/>
                    </a:ext>
                  </a:extLst>
                </p:cNvPr>
                <p:cNvSpPr/>
                <p:nvPr/>
              </p:nvSpPr>
              <p:spPr>
                <a:xfrm>
                  <a:off x="3420696" y="3970131"/>
                  <a:ext cx="1089274" cy="10716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6AA7FBAA-9656-E748-9695-B79340CDADA4}"/>
                    </a:ext>
                  </a:extLst>
                </p:cNvPr>
                <p:cNvGrpSpPr/>
                <p:nvPr/>
              </p:nvGrpSpPr>
              <p:grpSpPr>
                <a:xfrm>
                  <a:off x="3469381" y="3707267"/>
                  <a:ext cx="1003876" cy="438754"/>
                  <a:chOff x="3469381" y="3716503"/>
                  <a:chExt cx="1003876" cy="438754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5264B63-8EDA-294B-B379-098546C3972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281019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2D802A2-B9E2-D84B-87B4-7A28B5BF88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69388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D3441D30-43FD-8540-8506-4BFE404F83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57757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F96FA5B5-ADEB-DB46-9021-39F13918E5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46126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71FAE305-70D2-9841-A8A5-B55774C283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3449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439E71FE-E706-4E4D-9887-DBB9F828F8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22865" y="3904865"/>
                    <a:ext cx="438754" cy="6203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/>
                  </a:p>
                </p:txBody>
              </p:sp>
            </p:grpSp>
          </p:grpSp>
        </p:grpSp>
        <p:sp>
          <p:nvSpPr>
            <p:cNvPr id="9" name="Trapezium 8">
              <a:extLst>
                <a:ext uri="{FF2B5EF4-FFF2-40B4-BE49-F238E27FC236}">
                  <a16:creationId xmlns:a16="http://schemas.microsoft.com/office/drawing/2014/main" id="{3744D085-1876-2E4E-B291-C4A75DBC5316}"/>
                </a:ext>
              </a:extLst>
            </p:cNvPr>
            <p:cNvSpPr/>
            <p:nvPr/>
          </p:nvSpPr>
          <p:spPr>
            <a:xfrm rot="5400000">
              <a:off x="5009292" y="3642096"/>
              <a:ext cx="703776" cy="135487"/>
            </a:xfrm>
            <a:prstGeom prst="trapezoid">
              <a:avLst>
                <a:gd name="adj" fmla="val 7036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6B7F76-991A-CE4E-A0F5-786CD31F9835}"/>
                </a:ext>
              </a:extLst>
            </p:cNvPr>
            <p:cNvGrpSpPr/>
            <p:nvPr/>
          </p:nvGrpSpPr>
          <p:grpSpPr>
            <a:xfrm>
              <a:off x="-397" y="3445501"/>
              <a:ext cx="9121166" cy="557120"/>
              <a:chOff x="-6050" y="3670019"/>
              <a:chExt cx="9121166" cy="55712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85C8122-55A9-FC44-9E3F-B2D7033580B0}"/>
                  </a:ext>
                </a:extLst>
              </p:cNvPr>
              <p:cNvSpPr/>
              <p:nvPr/>
            </p:nvSpPr>
            <p:spPr>
              <a:xfrm rot="16200000">
                <a:off x="785136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C199582-B1AE-A447-A15D-B036DCE70728}"/>
                  </a:ext>
                </a:extLst>
              </p:cNvPr>
              <p:cNvSpPr/>
              <p:nvPr/>
            </p:nvSpPr>
            <p:spPr>
              <a:xfrm rot="16200000">
                <a:off x="270029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3EB1B73-DC1C-BD4B-B48C-17DA42E6450A}"/>
                  </a:ext>
                </a:extLst>
              </p:cNvPr>
              <p:cNvSpPr/>
              <p:nvPr/>
            </p:nvSpPr>
            <p:spPr>
              <a:xfrm rot="16200000">
                <a:off x="-243696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AB4A93B-B791-C042-89FD-441EF6DCA70D}"/>
                  </a:ext>
                </a:extLst>
              </p:cNvPr>
              <p:cNvGrpSpPr/>
              <p:nvPr/>
            </p:nvGrpSpPr>
            <p:grpSpPr>
              <a:xfrm rot="10800000">
                <a:off x="3034418" y="3680731"/>
                <a:ext cx="457529" cy="535696"/>
                <a:chOff x="5621602" y="3845129"/>
                <a:chExt cx="457529" cy="535696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6021B8A-137D-6042-9B37-BE05B8DDA13A}"/>
                    </a:ext>
                  </a:extLst>
                </p:cNvPr>
                <p:cNvSpPr/>
                <p:nvPr/>
              </p:nvSpPr>
              <p:spPr>
                <a:xfrm rot="5400000">
                  <a:off x="5429552" y="4040705"/>
                  <a:ext cx="532170" cy="1480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713A0BF-3B1F-E548-ABAB-C914AADF5860}"/>
                    </a:ext>
                  </a:extLst>
                </p:cNvPr>
                <p:cNvSpPr/>
                <p:nvPr/>
              </p:nvSpPr>
              <p:spPr>
                <a:xfrm rot="5400000">
                  <a:off x="5585176" y="4058638"/>
                  <a:ext cx="532170" cy="10515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14C9439-F08B-364E-80B1-CA11A4C91D32}"/>
                    </a:ext>
                  </a:extLst>
                </p:cNvPr>
                <p:cNvSpPr/>
                <p:nvPr/>
              </p:nvSpPr>
              <p:spPr>
                <a:xfrm rot="5400000">
                  <a:off x="5739011" y="4039365"/>
                  <a:ext cx="532170" cy="1480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09AB3C-4230-B44D-904D-222E59168F3C}"/>
                  </a:ext>
                </a:extLst>
              </p:cNvPr>
              <p:cNvSpPr/>
              <p:nvPr/>
            </p:nvSpPr>
            <p:spPr>
              <a:xfrm rot="5400000">
                <a:off x="7766810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3C8DB06-C06E-3E47-A932-37640B4F07DD}"/>
                  </a:ext>
                </a:extLst>
              </p:cNvPr>
              <p:cNvSpPr/>
              <p:nvPr/>
            </p:nvSpPr>
            <p:spPr>
              <a:xfrm rot="5400000">
                <a:off x="8281917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3DB67AD-E8DB-FA4B-A270-2A186F2241AB}"/>
                  </a:ext>
                </a:extLst>
              </p:cNvPr>
              <p:cNvSpPr/>
              <p:nvPr/>
            </p:nvSpPr>
            <p:spPr>
              <a:xfrm rot="5400000">
                <a:off x="8795642" y="3907665"/>
                <a:ext cx="557120" cy="8182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892CB22-45E3-084A-941E-3408DAC66FA9}"/>
                  </a:ext>
                </a:extLst>
              </p:cNvPr>
              <p:cNvGrpSpPr/>
              <p:nvPr/>
            </p:nvGrpSpPr>
            <p:grpSpPr>
              <a:xfrm>
                <a:off x="5617119" y="3680731"/>
                <a:ext cx="457529" cy="535696"/>
                <a:chOff x="5621602" y="3845129"/>
                <a:chExt cx="457529" cy="535696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AD5CD48-C7D7-DA45-8264-60D483C4FAEC}"/>
                    </a:ext>
                  </a:extLst>
                </p:cNvPr>
                <p:cNvSpPr/>
                <p:nvPr/>
              </p:nvSpPr>
              <p:spPr>
                <a:xfrm rot="5400000">
                  <a:off x="5429552" y="4040705"/>
                  <a:ext cx="532170" cy="1480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D04265C-BC9D-2643-A670-A5437443CE1D}"/>
                    </a:ext>
                  </a:extLst>
                </p:cNvPr>
                <p:cNvSpPr/>
                <p:nvPr/>
              </p:nvSpPr>
              <p:spPr>
                <a:xfrm rot="5400000">
                  <a:off x="5585176" y="4058638"/>
                  <a:ext cx="532170" cy="10515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2C5FDE3-6A83-5D45-B6B8-9BA5D22AE5FA}"/>
                    </a:ext>
                  </a:extLst>
                </p:cNvPr>
                <p:cNvSpPr/>
                <p:nvPr/>
              </p:nvSpPr>
              <p:spPr>
                <a:xfrm rot="5400000">
                  <a:off x="5739011" y="4039365"/>
                  <a:ext cx="532170" cy="14807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99E6B3-571A-224B-8442-28DE0E2C7558}"/>
                </a:ext>
              </a:extLst>
            </p:cNvPr>
            <p:cNvGrpSpPr/>
            <p:nvPr/>
          </p:nvGrpSpPr>
          <p:grpSpPr>
            <a:xfrm>
              <a:off x="-419807" y="3441134"/>
              <a:ext cx="9959986" cy="565855"/>
              <a:chOff x="-425460" y="3665652"/>
              <a:chExt cx="9959986" cy="5658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862C90B-C44C-DE43-8648-97EF22E5DB30}"/>
                  </a:ext>
                </a:extLst>
              </p:cNvPr>
              <p:cNvSpPr/>
              <p:nvPr/>
            </p:nvSpPr>
            <p:spPr>
              <a:xfrm flipV="1">
                <a:off x="1114064" y="3671557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041D9F0-DF2D-EE4A-804C-3DA793335971}"/>
                  </a:ext>
                </a:extLst>
              </p:cNvPr>
              <p:cNvSpPr/>
              <p:nvPr/>
            </p:nvSpPr>
            <p:spPr>
              <a:xfrm flipV="1">
                <a:off x="602422" y="3671558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CEFC655-1968-084A-898A-EA2B17EE4C07}"/>
                  </a:ext>
                </a:extLst>
              </p:cNvPr>
              <p:cNvSpPr/>
              <p:nvPr/>
            </p:nvSpPr>
            <p:spPr>
              <a:xfrm flipV="1">
                <a:off x="85629" y="3669291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72DAA43-6D4E-5A48-804F-B146ED3714A4}"/>
                  </a:ext>
                </a:extLst>
              </p:cNvPr>
              <p:cNvSpPr/>
              <p:nvPr/>
            </p:nvSpPr>
            <p:spPr>
              <a:xfrm flipV="1">
                <a:off x="-425460" y="3671966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E150EA9-B30F-3845-9D6E-BCAB1F61F59E}"/>
                  </a:ext>
                </a:extLst>
              </p:cNvPr>
              <p:cNvSpPr/>
              <p:nvPr/>
            </p:nvSpPr>
            <p:spPr>
              <a:xfrm flipV="1">
                <a:off x="2617511" y="3665652"/>
                <a:ext cx="232264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7493CF-CAF3-F143-88A4-0AC9BAE53CDD}"/>
                  </a:ext>
                </a:extLst>
              </p:cNvPr>
              <p:cNvSpPr/>
              <p:nvPr/>
            </p:nvSpPr>
            <p:spPr>
              <a:xfrm flipV="1">
                <a:off x="1881455" y="3671063"/>
                <a:ext cx="232264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04ECBCB-B239-2943-BBB3-7DBA0DA7D2B3}"/>
                  </a:ext>
                </a:extLst>
              </p:cNvPr>
              <p:cNvSpPr/>
              <p:nvPr/>
            </p:nvSpPr>
            <p:spPr>
              <a:xfrm rot="10800000" flipV="1">
                <a:off x="7589147" y="3668481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9746401-3D37-AD4E-8DD1-8BCA93FEC361}"/>
                  </a:ext>
                </a:extLst>
              </p:cNvPr>
              <p:cNvSpPr/>
              <p:nvPr/>
            </p:nvSpPr>
            <p:spPr>
              <a:xfrm rot="10800000" flipV="1">
                <a:off x="8100789" y="3668480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7CDAEA4-C263-3547-9A1E-ECEBDF857819}"/>
                  </a:ext>
                </a:extLst>
              </p:cNvPr>
              <p:cNvSpPr/>
              <p:nvPr/>
            </p:nvSpPr>
            <p:spPr>
              <a:xfrm rot="10800000" flipV="1">
                <a:off x="8617582" y="3670747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2E0B778-6E6A-FE48-90E2-C39CEDE95FB0}"/>
                  </a:ext>
                </a:extLst>
              </p:cNvPr>
              <p:cNvSpPr/>
              <p:nvPr/>
            </p:nvSpPr>
            <p:spPr>
              <a:xfrm rot="10800000" flipV="1">
                <a:off x="9128671" y="3668072"/>
                <a:ext cx="405855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611356C-52EB-BB42-9FFA-3859302F762E}"/>
                  </a:ext>
                </a:extLst>
              </p:cNvPr>
              <p:cNvSpPr/>
              <p:nvPr/>
            </p:nvSpPr>
            <p:spPr>
              <a:xfrm rot="10800000" flipV="1">
                <a:off x="6259291" y="3674386"/>
                <a:ext cx="232264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2EF51F6-7B32-0548-A498-31749642CBC9}"/>
                  </a:ext>
                </a:extLst>
              </p:cNvPr>
              <p:cNvSpPr/>
              <p:nvPr/>
            </p:nvSpPr>
            <p:spPr>
              <a:xfrm rot="10800000" flipV="1">
                <a:off x="6995347" y="3668975"/>
                <a:ext cx="232264" cy="55712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383B4A-056A-F64B-925B-92F33A7D3F95}"/>
                </a:ext>
              </a:extLst>
            </p:cNvPr>
            <p:cNvSpPr/>
            <p:nvPr/>
          </p:nvSpPr>
          <p:spPr>
            <a:xfrm>
              <a:off x="-161554" y="3581227"/>
              <a:ext cx="9525051" cy="286625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latin typeface="+mj-lt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847DF1-ECD9-E44F-880D-238444BBB21E}"/>
                </a:ext>
              </a:extLst>
            </p:cNvPr>
            <p:cNvGrpSpPr/>
            <p:nvPr/>
          </p:nvGrpSpPr>
          <p:grpSpPr>
            <a:xfrm>
              <a:off x="992170" y="3581228"/>
              <a:ext cx="1595130" cy="288787"/>
              <a:chOff x="991000" y="3969917"/>
              <a:chExt cx="1595130" cy="28878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1A3ABFE-4FF5-8B47-B2C3-E78B00B05005}"/>
                  </a:ext>
                </a:extLst>
              </p:cNvPr>
              <p:cNvGrpSpPr/>
              <p:nvPr/>
            </p:nvGrpSpPr>
            <p:grpSpPr>
              <a:xfrm>
                <a:off x="2128578" y="3969917"/>
                <a:ext cx="457552" cy="286624"/>
                <a:chOff x="2128578" y="3969917"/>
                <a:chExt cx="457552" cy="28662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8065729-05A4-C846-BA55-7AC254908793}"/>
                    </a:ext>
                  </a:extLst>
                </p:cNvPr>
                <p:cNvSpPr/>
                <p:nvPr/>
              </p:nvSpPr>
              <p:spPr>
                <a:xfrm rot="5400000" flipV="1">
                  <a:off x="2315030" y="3783465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1049176-1CD7-B04F-8E0B-CF6CF99FA724}"/>
                    </a:ext>
                  </a:extLst>
                </p:cNvPr>
                <p:cNvSpPr/>
                <p:nvPr/>
              </p:nvSpPr>
              <p:spPr>
                <a:xfrm rot="5400000" flipV="1">
                  <a:off x="2316207" y="3986618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96B8D07-1A70-D845-9500-2782B139E83E}"/>
                  </a:ext>
                </a:extLst>
              </p:cNvPr>
              <p:cNvGrpSpPr/>
              <p:nvPr/>
            </p:nvGrpSpPr>
            <p:grpSpPr>
              <a:xfrm>
                <a:off x="991000" y="3972080"/>
                <a:ext cx="45719" cy="286624"/>
                <a:chOff x="2128578" y="3969917"/>
                <a:chExt cx="457552" cy="28662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ED29F93-7689-3E4C-81D3-56D8B59A3AAE}"/>
                    </a:ext>
                  </a:extLst>
                </p:cNvPr>
                <p:cNvSpPr/>
                <p:nvPr/>
              </p:nvSpPr>
              <p:spPr>
                <a:xfrm rot="5400000" flipV="1">
                  <a:off x="2315030" y="3783465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C1AA0AD-2B82-E940-B65D-110576095E59}"/>
                    </a:ext>
                  </a:extLst>
                </p:cNvPr>
                <p:cNvSpPr/>
                <p:nvPr/>
              </p:nvSpPr>
              <p:spPr>
                <a:xfrm rot="5400000" flipV="1">
                  <a:off x="2316207" y="3986618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60CA64-02DA-1B41-82D1-32D2FAA27F91}"/>
                </a:ext>
              </a:extLst>
            </p:cNvPr>
            <p:cNvGrpSpPr/>
            <p:nvPr/>
          </p:nvGrpSpPr>
          <p:grpSpPr>
            <a:xfrm rot="10800000">
              <a:off x="6518452" y="3575300"/>
              <a:ext cx="1595130" cy="288787"/>
              <a:chOff x="991000" y="3969917"/>
              <a:chExt cx="1595130" cy="28878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3806324-0197-DA49-B2DF-0EB32E4C79B6}"/>
                  </a:ext>
                </a:extLst>
              </p:cNvPr>
              <p:cNvGrpSpPr/>
              <p:nvPr/>
            </p:nvGrpSpPr>
            <p:grpSpPr>
              <a:xfrm>
                <a:off x="2128578" y="3969917"/>
                <a:ext cx="457552" cy="286624"/>
                <a:chOff x="2128578" y="3969917"/>
                <a:chExt cx="457552" cy="28662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8B4FF24-F271-1541-9549-A9F5339C1E80}"/>
                    </a:ext>
                  </a:extLst>
                </p:cNvPr>
                <p:cNvSpPr/>
                <p:nvPr/>
              </p:nvSpPr>
              <p:spPr>
                <a:xfrm rot="5400000" flipV="1">
                  <a:off x="2315030" y="3783465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4EF08DD-2C08-C34D-B232-CD8CC0589041}"/>
                    </a:ext>
                  </a:extLst>
                </p:cNvPr>
                <p:cNvSpPr/>
                <p:nvPr/>
              </p:nvSpPr>
              <p:spPr>
                <a:xfrm rot="5400000" flipV="1">
                  <a:off x="2316207" y="3986618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977EBCE-FD82-524B-92DE-EFF5CB8E5807}"/>
                  </a:ext>
                </a:extLst>
              </p:cNvPr>
              <p:cNvGrpSpPr/>
              <p:nvPr/>
            </p:nvGrpSpPr>
            <p:grpSpPr>
              <a:xfrm>
                <a:off x="991000" y="3972080"/>
                <a:ext cx="45719" cy="286624"/>
                <a:chOff x="2128578" y="3969917"/>
                <a:chExt cx="457552" cy="286624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15B4562-26C1-044A-9999-D9CEF8286386}"/>
                    </a:ext>
                  </a:extLst>
                </p:cNvPr>
                <p:cNvSpPr/>
                <p:nvPr/>
              </p:nvSpPr>
              <p:spPr>
                <a:xfrm rot="5400000" flipV="1">
                  <a:off x="2315030" y="3783465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DCA91BE-7FDF-D24A-94F5-5370F77FB893}"/>
                    </a:ext>
                  </a:extLst>
                </p:cNvPr>
                <p:cNvSpPr/>
                <p:nvPr/>
              </p:nvSpPr>
              <p:spPr>
                <a:xfrm rot="5400000" flipV="1">
                  <a:off x="2316207" y="3986618"/>
                  <a:ext cx="83471" cy="4563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4162F1-382B-B54A-BA9E-B11A49DE6939}"/>
                </a:ext>
              </a:extLst>
            </p:cNvPr>
            <p:cNvGrpSpPr/>
            <p:nvPr/>
          </p:nvGrpSpPr>
          <p:grpSpPr>
            <a:xfrm>
              <a:off x="-190129" y="2680881"/>
              <a:ext cx="9506494" cy="2083972"/>
              <a:chOff x="-190129" y="2680881"/>
              <a:chExt cx="9506494" cy="2083972"/>
            </a:xfrm>
            <a:blipFill dpi="0" rotWithShape="1">
              <a:blip r:embed="rId2">
                <a:alphaModFix amt="55000"/>
              </a:blip>
              <a:srcRect/>
              <a:tile tx="0" ty="0" sx="100000" sy="100000" flip="none" algn="tl"/>
            </a:blip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C5C79B-04E0-B844-BC88-F454EF6F1F86}"/>
                  </a:ext>
                </a:extLst>
              </p:cNvPr>
              <p:cNvSpPr/>
              <p:nvPr/>
            </p:nvSpPr>
            <p:spPr>
              <a:xfrm>
                <a:off x="3319044" y="2680881"/>
                <a:ext cx="2489317" cy="185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DF5157-7A2D-ED48-9480-9C30552129A7}"/>
                  </a:ext>
                </a:extLst>
              </p:cNvPr>
              <p:cNvSpPr/>
              <p:nvPr/>
            </p:nvSpPr>
            <p:spPr>
              <a:xfrm>
                <a:off x="5805281" y="2681095"/>
                <a:ext cx="3511084" cy="6202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7E5EBF-590F-F742-9CF3-DB96ED5824E0}"/>
                  </a:ext>
                </a:extLst>
              </p:cNvPr>
              <p:cNvSpPr/>
              <p:nvPr/>
            </p:nvSpPr>
            <p:spPr>
              <a:xfrm>
                <a:off x="5805281" y="4143077"/>
                <a:ext cx="3511084" cy="6202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D8FEE8B-1773-4047-9025-6864F0F7453F}"/>
                  </a:ext>
                </a:extLst>
              </p:cNvPr>
              <p:cNvSpPr/>
              <p:nvPr/>
            </p:nvSpPr>
            <p:spPr>
              <a:xfrm>
                <a:off x="3319044" y="4579151"/>
                <a:ext cx="2489317" cy="185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0601EEF-FA89-154E-9B86-9D76AD643C16}"/>
                  </a:ext>
                </a:extLst>
              </p:cNvPr>
              <p:cNvSpPr/>
              <p:nvPr/>
            </p:nvSpPr>
            <p:spPr>
              <a:xfrm>
                <a:off x="5805016" y="3299007"/>
                <a:ext cx="271566" cy="141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9316C1E-7E4D-7943-8D6E-00352DBEBFC1}"/>
                  </a:ext>
                </a:extLst>
              </p:cNvPr>
              <p:cNvSpPr/>
              <p:nvPr/>
            </p:nvSpPr>
            <p:spPr>
              <a:xfrm>
                <a:off x="5805941" y="4003704"/>
                <a:ext cx="271566" cy="14105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D59411D-8889-0F47-9CEF-7EE033640BF4}"/>
                  </a:ext>
                </a:extLst>
              </p:cNvPr>
              <p:cNvGrpSpPr/>
              <p:nvPr/>
            </p:nvGrpSpPr>
            <p:grpSpPr>
              <a:xfrm>
                <a:off x="-190129" y="2681096"/>
                <a:ext cx="3511423" cy="2082278"/>
                <a:chOff x="-154073" y="2958706"/>
                <a:chExt cx="3511423" cy="2082278"/>
              </a:xfrm>
              <a:grp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A70DFEF-BF8D-A548-8626-DD2D8F527247}"/>
                    </a:ext>
                  </a:extLst>
                </p:cNvPr>
                <p:cNvSpPr/>
                <p:nvPr/>
              </p:nvSpPr>
              <p:spPr>
                <a:xfrm>
                  <a:off x="-154073" y="2958706"/>
                  <a:ext cx="3511084" cy="6202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FB5D3CF-6E8D-D340-95DD-9E786AA67306}"/>
                    </a:ext>
                  </a:extLst>
                </p:cNvPr>
                <p:cNvSpPr/>
                <p:nvPr/>
              </p:nvSpPr>
              <p:spPr>
                <a:xfrm>
                  <a:off x="-154073" y="4420688"/>
                  <a:ext cx="3511084" cy="6202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8153324-5106-9D4D-B395-E53730A1BD97}"/>
                    </a:ext>
                  </a:extLst>
                </p:cNvPr>
                <p:cNvSpPr/>
                <p:nvPr/>
              </p:nvSpPr>
              <p:spPr>
                <a:xfrm>
                  <a:off x="3085784" y="3578091"/>
                  <a:ext cx="271566" cy="14105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B77A392-0346-6043-8402-6385079C6A0F}"/>
                    </a:ext>
                  </a:extLst>
                </p:cNvPr>
                <p:cNvSpPr/>
                <p:nvPr/>
              </p:nvSpPr>
              <p:spPr>
                <a:xfrm>
                  <a:off x="3083534" y="4282788"/>
                  <a:ext cx="271566" cy="14105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630CF-CFBB-CF47-9919-890EC840103B}"/>
                </a:ext>
              </a:extLst>
            </p:cNvPr>
            <p:cNvSpPr txBox="1"/>
            <p:nvPr/>
          </p:nvSpPr>
          <p:spPr>
            <a:xfrm>
              <a:off x="1924" y="2821473"/>
              <a:ext cx="1149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shielding / rock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07356-383B-EA46-AFD3-293132094417}"/>
                </a:ext>
              </a:extLst>
            </p:cNvPr>
            <p:cNvSpPr txBox="1"/>
            <p:nvPr/>
          </p:nvSpPr>
          <p:spPr>
            <a:xfrm>
              <a:off x="3264322" y="2831933"/>
              <a:ext cx="12538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experimental hall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A066E-8D98-D041-A766-312FD4E61612}"/>
                </a:ext>
              </a:extLst>
            </p:cNvPr>
            <p:cNvSpPr txBox="1"/>
            <p:nvPr/>
          </p:nvSpPr>
          <p:spPr>
            <a:xfrm>
              <a:off x="4210811" y="3190515"/>
              <a:ext cx="712054" cy="26161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detector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4BDA86-38CF-D24D-BAC5-C040375B830F}"/>
                </a:ext>
              </a:extLst>
            </p:cNvPr>
            <p:cNvSpPr txBox="1"/>
            <p:nvPr/>
          </p:nvSpPr>
          <p:spPr>
            <a:xfrm>
              <a:off x="7535299" y="2848957"/>
              <a:ext cx="14734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accelerator magnets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9C2F2-AFCB-D446-B905-1D385BBA7C1A}"/>
                </a:ext>
              </a:extLst>
            </p:cNvPr>
            <p:cNvSpPr txBox="1"/>
            <p:nvPr/>
          </p:nvSpPr>
          <p:spPr>
            <a:xfrm>
              <a:off x="6488995" y="4292523"/>
              <a:ext cx="8771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collimators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72831-2EFD-4A46-8D26-9B83D41F8FF9}"/>
                </a:ext>
              </a:extLst>
            </p:cNvPr>
            <p:cNvSpPr txBox="1"/>
            <p:nvPr/>
          </p:nvSpPr>
          <p:spPr>
            <a:xfrm>
              <a:off x="978738" y="4293661"/>
              <a:ext cx="8515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beam pipe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B664466-B312-5C45-8C01-3EA82FCE6700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6815388" y="3927548"/>
              <a:ext cx="112189" cy="3649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2F73C12-CDBD-134E-B6D2-0267D962D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9827" y="3117034"/>
              <a:ext cx="138698" cy="2964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F2F8ACC-6864-484E-9A12-39BBE67D06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3344" y="3117033"/>
              <a:ext cx="108989" cy="3087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102429D-4AA6-C146-8989-DE0DD9D59DCD}"/>
                </a:ext>
              </a:extLst>
            </p:cNvPr>
            <p:cNvCxnSpPr>
              <a:cxnSpLocks/>
            </p:cNvCxnSpPr>
            <p:nvPr/>
          </p:nvCxnSpPr>
          <p:spPr>
            <a:xfrm>
              <a:off x="8271518" y="3114034"/>
              <a:ext cx="13372" cy="314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7BE1457-4E71-EB4C-A578-C9C418DDF5AF}"/>
                </a:ext>
              </a:extLst>
            </p:cNvPr>
            <p:cNvCxnSpPr>
              <a:cxnSpLocks/>
            </p:cNvCxnSpPr>
            <p:nvPr/>
          </p:nvCxnSpPr>
          <p:spPr>
            <a:xfrm>
              <a:off x="8387389" y="3111982"/>
              <a:ext cx="181062" cy="3179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B9C491E-831E-3544-9D9B-4BF2FED1C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6430" y="3894836"/>
              <a:ext cx="88900" cy="440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6043476B-5ABC-0349-A45E-DA82D6EE0064}"/>
                </a:ext>
              </a:extLst>
            </p:cNvPr>
            <p:cNvSpPr/>
            <p:nvPr/>
          </p:nvSpPr>
          <p:spPr>
            <a:xfrm rot="16200000">
              <a:off x="5931709" y="1974509"/>
              <a:ext cx="678589" cy="3507678"/>
            </a:xfrm>
            <a:prstGeom prst="triangle">
              <a:avLst/>
            </a:prstGeom>
            <a:gradFill>
              <a:gsLst>
                <a:gs pos="52000">
                  <a:srgbClr val="7030A0">
                    <a:alpha val="58000"/>
                  </a:srgbClr>
                </a:gs>
                <a:gs pos="100000">
                  <a:schemeClr val="bg1">
                    <a:alpha val="27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5AE52D-E1A1-FD42-8BA2-1DAE7C4EF721}"/>
                </a:ext>
              </a:extLst>
            </p:cNvPr>
            <p:cNvSpPr/>
            <p:nvPr/>
          </p:nvSpPr>
          <p:spPr>
            <a:xfrm rot="5400000">
              <a:off x="3727477" y="2986345"/>
              <a:ext cx="183460" cy="1482939"/>
            </a:xfrm>
            <a:prstGeom prst="triangle">
              <a:avLst/>
            </a:prstGeom>
            <a:gradFill>
              <a:gsLst>
                <a:gs pos="53000">
                  <a:srgbClr val="7030A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8D31DAF-BA33-2347-A281-0F9D234981AF}"/>
                </a:ext>
              </a:extLst>
            </p:cNvPr>
            <p:cNvSpPr/>
            <p:nvPr/>
          </p:nvSpPr>
          <p:spPr>
            <a:xfrm>
              <a:off x="1036514" y="3521707"/>
              <a:ext cx="3144880" cy="184213"/>
            </a:xfrm>
            <a:custGeom>
              <a:avLst/>
              <a:gdLst>
                <a:gd name="connsiteX0" fmla="*/ 0 w 3034145"/>
                <a:gd name="connsiteY0" fmla="*/ 114300 h 200839"/>
                <a:gd name="connsiteX1" fmla="*/ 831272 w 3034145"/>
                <a:gd name="connsiteY1" fmla="*/ 197428 h 200839"/>
                <a:gd name="connsiteX2" fmla="*/ 2182091 w 3034145"/>
                <a:gd name="connsiteY2" fmla="*/ 166255 h 200839"/>
                <a:gd name="connsiteX3" fmla="*/ 3034145 w 3034145"/>
                <a:gd name="connsiteY3" fmla="*/ 0 h 200839"/>
                <a:gd name="connsiteX4" fmla="*/ 3034145 w 3034145"/>
                <a:gd name="connsiteY4" fmla="*/ 0 h 200839"/>
                <a:gd name="connsiteX5" fmla="*/ 3034145 w 3034145"/>
                <a:gd name="connsiteY5" fmla="*/ 0 h 20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4145" h="200839">
                  <a:moveTo>
                    <a:pt x="0" y="114300"/>
                  </a:moveTo>
                  <a:cubicBezTo>
                    <a:pt x="233795" y="151534"/>
                    <a:pt x="831272" y="197428"/>
                    <a:pt x="831272" y="197428"/>
                  </a:cubicBezTo>
                  <a:cubicBezTo>
                    <a:pt x="1194954" y="206087"/>
                    <a:pt x="1814946" y="199160"/>
                    <a:pt x="2182091" y="166255"/>
                  </a:cubicBezTo>
                  <a:cubicBezTo>
                    <a:pt x="2549236" y="133350"/>
                    <a:pt x="3034145" y="0"/>
                    <a:pt x="3034145" y="0"/>
                  </a:cubicBezTo>
                  <a:lnTo>
                    <a:pt x="3034145" y="0"/>
                  </a:lnTo>
                  <a:lnTo>
                    <a:pt x="3034145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3BF8480-89B5-7843-880E-044E97B8F3B8}"/>
                </a:ext>
              </a:extLst>
            </p:cNvPr>
            <p:cNvSpPr/>
            <p:nvPr/>
          </p:nvSpPr>
          <p:spPr>
            <a:xfrm>
              <a:off x="51467" y="3207550"/>
              <a:ext cx="4005943" cy="444602"/>
            </a:xfrm>
            <a:custGeom>
              <a:avLst/>
              <a:gdLst>
                <a:gd name="connsiteX0" fmla="*/ 0 w 4005943"/>
                <a:gd name="connsiteY0" fmla="*/ 488664 h 488664"/>
                <a:gd name="connsiteX1" fmla="*/ 531223 w 4005943"/>
                <a:gd name="connsiteY1" fmla="*/ 358035 h 488664"/>
                <a:gd name="connsiteX2" fmla="*/ 2473234 w 4005943"/>
                <a:gd name="connsiteY2" fmla="*/ 61944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531223 w 4005943"/>
                <a:gd name="connsiteY1" fmla="*/ 358035 h 488664"/>
                <a:gd name="connsiteX2" fmla="*/ 2473234 w 4005943"/>
                <a:gd name="connsiteY2" fmla="*/ 61944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771629 w 4005943"/>
                <a:gd name="connsiteY1" fmla="*/ 353742 h 488664"/>
                <a:gd name="connsiteX2" fmla="*/ 2473234 w 4005943"/>
                <a:gd name="connsiteY2" fmla="*/ 61944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473234 w 4005943"/>
                <a:gd name="connsiteY2" fmla="*/ 61944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473234 w 4005943"/>
                <a:gd name="connsiteY2" fmla="*/ 61944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146969 w 4005943"/>
                <a:gd name="connsiteY2" fmla="*/ 104873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146969 w 4005943"/>
                <a:gd name="connsiteY2" fmla="*/ 104873 h 488664"/>
                <a:gd name="connsiteX3" fmla="*/ 2952206 w 4005943"/>
                <a:gd name="connsiteY3" fmla="*/ 105486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146969 w 4005943"/>
                <a:gd name="connsiteY2" fmla="*/ 104873 h 488664"/>
                <a:gd name="connsiteX3" fmla="*/ 2990843 w 4005943"/>
                <a:gd name="connsiteY3" fmla="*/ 53970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88664 h 488664"/>
                <a:gd name="connsiteX1" fmla="*/ 994863 w 4005943"/>
                <a:gd name="connsiteY1" fmla="*/ 358035 h 488664"/>
                <a:gd name="connsiteX2" fmla="*/ 2146969 w 4005943"/>
                <a:gd name="connsiteY2" fmla="*/ 104873 h 488664"/>
                <a:gd name="connsiteX3" fmla="*/ 2990843 w 4005943"/>
                <a:gd name="connsiteY3" fmla="*/ 53970 h 488664"/>
                <a:gd name="connsiteX4" fmla="*/ 3361509 w 4005943"/>
                <a:gd name="connsiteY4" fmla="*/ 984 h 488664"/>
                <a:gd name="connsiteX5" fmla="*/ 4005943 w 4005943"/>
                <a:gd name="connsiteY5" fmla="*/ 61944 h 488664"/>
                <a:gd name="connsiteX0" fmla="*/ 0 w 4005943"/>
                <a:gd name="connsiteY0" fmla="*/ 437639 h 437639"/>
                <a:gd name="connsiteX1" fmla="*/ 994863 w 4005943"/>
                <a:gd name="connsiteY1" fmla="*/ 307010 h 437639"/>
                <a:gd name="connsiteX2" fmla="*/ 2146969 w 4005943"/>
                <a:gd name="connsiteY2" fmla="*/ 53848 h 437639"/>
                <a:gd name="connsiteX3" fmla="*/ 2990843 w 4005943"/>
                <a:gd name="connsiteY3" fmla="*/ 2945 h 437639"/>
                <a:gd name="connsiteX4" fmla="*/ 3391560 w 4005943"/>
                <a:gd name="connsiteY4" fmla="*/ 40112 h 437639"/>
                <a:gd name="connsiteX5" fmla="*/ 4005943 w 4005943"/>
                <a:gd name="connsiteY5" fmla="*/ 10919 h 437639"/>
                <a:gd name="connsiteX0" fmla="*/ 0 w 4005943"/>
                <a:gd name="connsiteY0" fmla="*/ 444602 h 444602"/>
                <a:gd name="connsiteX1" fmla="*/ 994863 w 4005943"/>
                <a:gd name="connsiteY1" fmla="*/ 313973 h 444602"/>
                <a:gd name="connsiteX2" fmla="*/ 2146969 w 4005943"/>
                <a:gd name="connsiteY2" fmla="*/ 60811 h 444602"/>
                <a:gd name="connsiteX3" fmla="*/ 2990843 w 4005943"/>
                <a:gd name="connsiteY3" fmla="*/ 9908 h 444602"/>
                <a:gd name="connsiteX4" fmla="*/ 3391560 w 4005943"/>
                <a:gd name="connsiteY4" fmla="*/ 47075 h 444602"/>
                <a:gd name="connsiteX5" fmla="*/ 4005943 w 4005943"/>
                <a:gd name="connsiteY5" fmla="*/ 17882 h 4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5943" h="444602">
                  <a:moveTo>
                    <a:pt x="0" y="444602"/>
                  </a:moveTo>
                  <a:cubicBezTo>
                    <a:pt x="445874" y="354746"/>
                    <a:pt x="637035" y="377938"/>
                    <a:pt x="994863" y="313973"/>
                  </a:cubicBezTo>
                  <a:cubicBezTo>
                    <a:pt x="1352691" y="250008"/>
                    <a:pt x="1814306" y="111489"/>
                    <a:pt x="2146969" y="60811"/>
                  </a:cubicBezTo>
                  <a:cubicBezTo>
                    <a:pt x="2479632" y="10133"/>
                    <a:pt x="2783411" y="12197"/>
                    <a:pt x="2990843" y="9908"/>
                  </a:cubicBezTo>
                  <a:cubicBezTo>
                    <a:pt x="3198275" y="7619"/>
                    <a:pt x="3215937" y="54332"/>
                    <a:pt x="3391560" y="47075"/>
                  </a:cubicBezTo>
                  <a:cubicBezTo>
                    <a:pt x="3584355" y="1181"/>
                    <a:pt x="3771537" y="-16227"/>
                    <a:pt x="4005943" y="1788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31794B-7F3E-2641-AC5A-6A9797B4337C}"/>
                </a:ext>
              </a:extLst>
            </p:cNvPr>
            <p:cNvCxnSpPr/>
            <p:nvPr/>
          </p:nvCxnSpPr>
          <p:spPr>
            <a:xfrm>
              <a:off x="750847" y="3705920"/>
              <a:ext cx="3612050" cy="1124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15E548-E9F3-ED40-845B-19262CA24E90}"/>
                </a:ext>
              </a:extLst>
            </p:cNvPr>
            <p:cNvSpPr txBox="1"/>
            <p:nvPr/>
          </p:nvSpPr>
          <p:spPr>
            <a:xfrm>
              <a:off x="554165" y="35899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FF0000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7A457A-580E-0F41-A768-2D7A018C4501}"/>
                </a:ext>
              </a:extLst>
            </p:cNvPr>
            <p:cNvSpPr txBox="1"/>
            <p:nvPr/>
          </p:nvSpPr>
          <p:spPr>
            <a:xfrm>
              <a:off x="3647232" y="33455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FF000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4262B6-9852-E94D-964C-670900984A09}"/>
                </a:ext>
              </a:extLst>
            </p:cNvPr>
            <p:cNvSpPr txBox="1"/>
            <p:nvPr/>
          </p:nvSpPr>
          <p:spPr>
            <a:xfrm>
              <a:off x="2058065" y="301443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FF0000"/>
                  </a:solidFill>
                  <a:latin typeface="Helvetica" pitchFamily="2" charset="0"/>
                </a:rPr>
                <a:t>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44F16E5-FFDE-624A-AA4A-DC4F705822B9}"/>
                </a:ext>
              </a:extLst>
            </p:cNvPr>
            <p:cNvCxnSpPr>
              <a:cxnSpLocks/>
            </p:cNvCxnSpPr>
            <p:nvPr/>
          </p:nvCxnSpPr>
          <p:spPr>
            <a:xfrm>
              <a:off x="4784324" y="3726639"/>
              <a:ext cx="388939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74D3F9-6816-E343-940B-E3B61EE4C90E}"/>
                </a:ext>
              </a:extLst>
            </p:cNvPr>
            <p:cNvSpPr txBox="1"/>
            <p:nvPr/>
          </p:nvSpPr>
          <p:spPr>
            <a:xfrm>
              <a:off x="8598720" y="3574383"/>
              <a:ext cx="4331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7030A0"/>
                  </a:solidFill>
                  <a:latin typeface="Helvetica" pitchFamily="2" charset="0"/>
                </a:rPr>
                <a:t>1,3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025E2B-3805-464C-BD12-B50A743398A4}"/>
                </a:ext>
              </a:extLst>
            </p:cNvPr>
            <p:cNvSpPr txBox="1"/>
            <p:nvPr/>
          </p:nvSpPr>
          <p:spPr>
            <a:xfrm>
              <a:off x="6538264" y="3268909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7030A0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A860BC-3976-8048-917A-B4AC1FDCA320}"/>
                </a:ext>
              </a:extLst>
            </p:cNvPr>
            <p:cNvSpPr/>
            <p:nvPr/>
          </p:nvSpPr>
          <p:spPr>
            <a:xfrm>
              <a:off x="7293785" y="3511204"/>
              <a:ext cx="228641" cy="1304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6FA2DE-546E-9848-A88F-803D003CB255}"/>
                </a:ext>
              </a:extLst>
            </p:cNvPr>
            <p:cNvSpPr txBox="1"/>
            <p:nvPr/>
          </p:nvSpPr>
          <p:spPr>
            <a:xfrm>
              <a:off x="7271247" y="3249460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7030A0"/>
                  </a:solidFill>
                  <a:latin typeface="Helvetica" pitchFamily="2" charset="0"/>
                </a:rPr>
                <a:t>4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4E0D612F-E5ED-6149-A1B4-FD1E5CE33CB8}"/>
              </a:ext>
            </a:extLst>
          </p:cNvPr>
          <p:cNvSpPr txBox="1"/>
          <p:nvPr/>
        </p:nvSpPr>
        <p:spPr>
          <a:xfrm>
            <a:off x="613425" y="3997649"/>
            <a:ext cx="3882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latin typeface="Helvetica" pitchFamily="2" charset="0"/>
              </a:rPr>
              <a:t>Goal</a:t>
            </a:r>
            <a:r>
              <a:rPr lang="en-GB" dirty="0">
                <a:latin typeface="Helvetica" pitchFamily="2" charset="0"/>
              </a:rPr>
              <a:t>: Simulate far reaching particles </a:t>
            </a:r>
            <a:r>
              <a:rPr lang="en-GB" b="1" i="1" dirty="0">
                <a:latin typeface="Helvetica" pitchFamily="2" charset="0"/>
              </a:rPr>
              <a:t>into </a:t>
            </a:r>
            <a:r>
              <a:rPr lang="en-GB" dirty="0">
                <a:latin typeface="Helvetica" pitchFamily="2" charset="0"/>
              </a:rPr>
              <a:t>(or out if desired)</a:t>
            </a:r>
            <a:r>
              <a:rPr lang="en-GB" b="1" i="1" dirty="0">
                <a:latin typeface="Helvetica" pitchFamily="2" charset="0"/>
              </a:rPr>
              <a:t> </a:t>
            </a:r>
            <a:r>
              <a:rPr lang="en-GB" dirty="0">
                <a:latin typeface="Helvetica" pitchFamily="2" charset="0"/>
              </a:rPr>
              <a:t>of experiment and understand them Need: accurate magnetic particle tracking + interaction with matter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3E48A01-F1B1-FB49-92FE-99157612B469}"/>
              </a:ext>
            </a:extLst>
          </p:cNvPr>
          <p:cNvSpPr txBox="1"/>
          <p:nvPr/>
        </p:nvSpPr>
        <p:spPr>
          <a:xfrm>
            <a:off x="688718" y="1915575"/>
            <a:ext cx="370010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GB" sz="1600" dirty="0">
                <a:latin typeface="Helvetica" pitchFamily="2" charset="0"/>
              </a:rPr>
              <a:t>Incoming to the experiment:</a:t>
            </a: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en-GB" sz="1600" dirty="0">
                <a:latin typeface="Helvetica" pitchFamily="2" charset="0"/>
              </a:rPr>
              <a:t>products from residual gas interaction</a:t>
            </a: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en-GB" sz="1600" dirty="0">
                <a:latin typeface="Helvetica" pitchFamily="2" charset="0"/>
              </a:rPr>
              <a:t>leakage from collimation system</a:t>
            </a: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r>
              <a:rPr lang="en-GB" sz="1600" dirty="0">
                <a:latin typeface="Helvetica" pitchFamily="2" charset="0"/>
              </a:rPr>
              <a:t>secondaries from beam loss</a:t>
            </a:r>
          </a:p>
          <a:p>
            <a:pPr marL="342900" indent="-342900">
              <a:buClr>
                <a:schemeClr val="bg2"/>
              </a:buClr>
              <a:buFont typeface="+mj-lt"/>
              <a:buAutoNum type="arabicPeriod"/>
            </a:pPr>
            <a:endParaRPr lang="en-GB" sz="1600" dirty="0">
              <a:latin typeface="Helvetica" pitchFamily="2" charset="0"/>
            </a:endParaRPr>
          </a:p>
          <a:p>
            <a:pPr>
              <a:buClr>
                <a:schemeClr val="bg2"/>
              </a:buClr>
            </a:pPr>
            <a:r>
              <a:rPr lang="en-GB" sz="1600" b="1" dirty="0">
                <a:solidFill>
                  <a:schemeClr val="bg2"/>
                </a:solidFill>
                <a:latin typeface="Helvetica" pitchFamily="2" charset="0"/>
              </a:rPr>
              <a:t>Can fake interesting physics in the detector!  Need to understand.</a:t>
            </a:r>
          </a:p>
          <a:p>
            <a:pPr algn="l">
              <a:buClr>
                <a:schemeClr val="bg2"/>
              </a:buClr>
            </a:pPr>
            <a:endParaRPr lang="en-GB" sz="1400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D3AACE-CC69-2348-B3B5-5F6468E6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33" y="1828749"/>
            <a:ext cx="3378219" cy="1380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824B-365D-3E4F-9489-07905A3B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19" y="1727748"/>
            <a:ext cx="8635352" cy="3889375"/>
          </a:xfrm>
        </p:spPr>
        <p:txBody>
          <a:bodyPr/>
          <a:lstStyle/>
          <a:p>
            <a:r>
              <a:rPr lang="en-GB" dirty="0"/>
              <a:t>Geant4 is a widely used open source C++ library for modelling detectors</a:t>
            </a:r>
          </a:p>
          <a:p>
            <a:r>
              <a:rPr lang="en-GB" dirty="0"/>
              <a:t>Use this and add accelerator tracking</a:t>
            </a:r>
          </a:p>
          <a:p>
            <a:r>
              <a:rPr lang="en-GB" dirty="0"/>
              <a:t>Accelerators are typically repetitive and similar in design</a:t>
            </a:r>
          </a:p>
          <a:p>
            <a:pPr lvl="1"/>
            <a:r>
              <a:rPr lang="en-GB" dirty="0"/>
              <a:t>add library of typical accelerator components with adjustable proportions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0EFA87-EE74-DF42-B2C5-E81FCC10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4" y="3555319"/>
            <a:ext cx="4543092" cy="2989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E957F0-2C55-7746-8251-53235C215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45" y="3947069"/>
            <a:ext cx="1140881" cy="1670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040F9-FA73-0B4A-A9EE-8C65971F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Solution: Accelerator Tracking + Geant4 = BDSIM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FF75EC-FCD4-5D4A-A53C-C48AFE6C6CE5}"/>
              </a:ext>
            </a:extLst>
          </p:cNvPr>
          <p:cNvGrpSpPr/>
          <p:nvPr/>
        </p:nvGrpSpPr>
        <p:grpSpPr>
          <a:xfrm>
            <a:off x="9966918" y="2621973"/>
            <a:ext cx="2235219" cy="1614053"/>
            <a:chOff x="798317" y="4930717"/>
            <a:chExt cx="2568594" cy="17374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E4641F-982D-4946-A7F6-4C9C3503E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6185" y="6035654"/>
              <a:ext cx="970726" cy="607020"/>
            </a:xfrm>
            <a:prstGeom prst="rect">
              <a:avLst/>
            </a:prstGeom>
          </p:spPr>
        </p:pic>
        <p:pic>
          <p:nvPicPr>
            <p:cNvPr id="7" name="Picture 6" descr="Screen Shot 2015-10-13 at 08.20.32.png">
              <a:extLst>
                <a:ext uri="{FF2B5EF4-FFF2-40B4-BE49-F238E27FC236}">
                  <a16:creationId xmlns:a16="http://schemas.microsoft.com/office/drawing/2014/main" id="{F2518A7B-E77D-F442-87A5-D321B7073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317" y="4930717"/>
              <a:ext cx="1132909" cy="975138"/>
            </a:xfrm>
            <a:prstGeom prst="rect">
              <a:avLst/>
            </a:prstGeom>
          </p:spPr>
        </p:pic>
        <p:pic>
          <p:nvPicPr>
            <p:cNvPr id="8" name="Picture 7" descr="Screen Shot 2015-10-13 at 08.21.24.png">
              <a:extLst>
                <a:ext uri="{FF2B5EF4-FFF2-40B4-BE49-F238E27FC236}">
                  <a16:creationId xmlns:a16="http://schemas.microsoft.com/office/drawing/2014/main" id="{FA445DA0-24BF-5D45-A595-5FFE07C2B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68" y="5940272"/>
              <a:ext cx="1333394" cy="7279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13AC56-6F48-194F-A312-2951062B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93925" y="5025324"/>
              <a:ext cx="1219214" cy="91279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6560D6-00D3-6349-98E6-C49C73C8DEDD}"/>
              </a:ext>
            </a:extLst>
          </p:cNvPr>
          <p:cNvSpPr txBox="1"/>
          <p:nvPr/>
        </p:nvSpPr>
        <p:spPr>
          <a:xfrm>
            <a:off x="9409141" y="2337714"/>
            <a:ext cx="296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aperture shapes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A09303-3273-654F-BCA9-5B40E10DF7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26" y="1220743"/>
            <a:ext cx="3214351" cy="1071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36D26B-F0E6-C242-858C-08397EE66D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89" y="4423582"/>
            <a:ext cx="2106905" cy="13169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1D63DC-0677-3649-A772-E54FDFE4588D}"/>
              </a:ext>
            </a:extLst>
          </p:cNvPr>
          <p:cNvSpPr txBox="1"/>
          <p:nvPr/>
        </p:nvSpPr>
        <p:spPr>
          <a:xfrm>
            <a:off x="7455087" y="3572926"/>
            <a:ext cx="1995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Helvetica"/>
                <a:cs typeface="Helvetica"/>
              </a:rPr>
              <a:t>different yoke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0A5A5-0D00-9A48-ABB7-7CA7E3B76D64}"/>
              </a:ext>
            </a:extLst>
          </p:cNvPr>
          <p:cNvSpPr txBox="1"/>
          <p:nvPr/>
        </p:nvSpPr>
        <p:spPr>
          <a:xfrm>
            <a:off x="8431925" y="2676268"/>
            <a:ext cx="149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Helvetica"/>
                <a:cs typeface="Helvetica"/>
              </a:rPr>
              <a:t>scalable geometry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09170D-3BFC-7D47-BF64-E46A67C995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/>
          <a:stretch/>
        </p:blipFill>
        <p:spPr>
          <a:xfrm>
            <a:off x="5517206" y="3608882"/>
            <a:ext cx="1521352" cy="14144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6E1AFD-4644-EF4F-8B1A-6540286E5BB3}"/>
              </a:ext>
            </a:extLst>
          </p:cNvPr>
          <p:cNvSpPr txBox="1"/>
          <p:nvPr/>
        </p:nvSpPr>
        <p:spPr>
          <a:xfrm>
            <a:off x="3007829" y="4951798"/>
            <a:ext cx="22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Helvetica"/>
                <a:cs typeface="Helvetica"/>
              </a:rPr>
              <a:t>complete accelerator from optical description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E67AF2-29D2-8747-90C6-7E56FB698B0A}"/>
              </a:ext>
            </a:extLst>
          </p:cNvPr>
          <p:cNvSpPr txBox="1"/>
          <p:nvPr/>
        </p:nvSpPr>
        <p:spPr>
          <a:xfrm>
            <a:off x="1571080" y="3921202"/>
            <a:ext cx="252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Helvetica"/>
                <a:cs typeface="Helvetica"/>
              </a:rPr>
              <a:t>externally provided shielding added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E07F51-EB42-5649-BDA0-158293D565C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584" y="653941"/>
            <a:ext cx="1620021" cy="8336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9CA0E4-3C51-5F47-A516-BC432B6D83E5}"/>
              </a:ext>
            </a:extLst>
          </p:cNvPr>
          <p:cNvSpPr/>
          <p:nvPr/>
        </p:nvSpPr>
        <p:spPr>
          <a:xfrm>
            <a:off x="5292236" y="5256834"/>
            <a:ext cx="47141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L.J. </a:t>
            </a:r>
            <a:r>
              <a:rPr lang="en-US" sz="1000" dirty="0" err="1"/>
              <a:t>Nevay</a:t>
            </a:r>
            <a:r>
              <a:rPr lang="en-US" sz="1000" dirty="0"/>
              <a:t> et al.</a:t>
            </a:r>
          </a:p>
          <a:p>
            <a:endParaRPr lang="en-US" sz="1000" dirty="0"/>
          </a:p>
          <a:p>
            <a:r>
              <a:rPr lang="en-US" sz="1000" dirty="0"/>
              <a:t>BDSIM: An accelerator tracking code with particle–matter interactions, </a:t>
            </a:r>
            <a:r>
              <a:rPr lang="en-GB" dirty="0">
                <a:hlinkClick r:id="rId13" tooltip="Persistent link using digital object identifier"/>
              </a:rPr>
              <a:t>https://doi.org/10.1016/j.cpc.2020.107200</a:t>
            </a:r>
            <a:endParaRPr lang="en-US" sz="8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679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20EB6-00C9-F444-A3CD-6F7DC6765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1" y="1811554"/>
            <a:ext cx="5934027" cy="2404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F14D2-BC9F-EB48-B95B-15E57780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sources of beam-induced backgrounds at LUXE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5A24-8562-9249-948E-AEF5E476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5472111" cy="3889375"/>
          </a:xfrm>
        </p:spPr>
        <p:txBody>
          <a:bodyPr/>
          <a:lstStyle/>
          <a:p>
            <a:r>
              <a:rPr lang="en-US" dirty="0"/>
              <a:t>Synchrotron radiation</a:t>
            </a:r>
          </a:p>
          <a:p>
            <a:r>
              <a:rPr lang="en-US" dirty="0"/>
              <a:t>Beam halo</a:t>
            </a:r>
          </a:p>
          <a:p>
            <a:pPr lvl="1"/>
            <a:r>
              <a:rPr lang="en-US" dirty="0"/>
              <a:t>Beam particles in the tails of the distribution.</a:t>
            </a:r>
          </a:p>
          <a:p>
            <a:r>
              <a:rPr lang="en-US" dirty="0"/>
              <a:t>Beam-gas scattering</a:t>
            </a:r>
          </a:p>
          <a:p>
            <a:pPr lvl="1"/>
            <a:r>
              <a:rPr lang="en-US" dirty="0"/>
              <a:t>Beam particles scattering off of residual gas molecules in the vacuum</a:t>
            </a:r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14D3D-B318-C948-BDA0-5E5EF6FCA46E}"/>
              </a:ext>
            </a:extLst>
          </p:cNvPr>
          <p:cNvSpPr txBox="1"/>
          <p:nvPr/>
        </p:nvSpPr>
        <p:spPr>
          <a:xfrm>
            <a:off x="6714697" y="4215639"/>
            <a:ext cx="4853416" cy="1059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1400" b="1" dirty="0"/>
              <a:t>First beam halo measurements using </a:t>
            </a:r>
          </a:p>
          <a:p>
            <a:pPr>
              <a:lnSpc>
                <a:spcPct val="112000"/>
              </a:lnSpc>
            </a:pPr>
            <a:r>
              <a:rPr lang="en-GB" sz="1400" b="1" dirty="0"/>
              <a:t>wire scanners at the European XFEL </a:t>
            </a:r>
          </a:p>
          <a:p>
            <a:pPr>
              <a:lnSpc>
                <a:spcPct val="112000"/>
              </a:lnSpc>
            </a:pPr>
            <a:r>
              <a:rPr lang="en-US" sz="1400" dirty="0">
                <a:hlinkClick r:id="rId3"/>
              </a:rPr>
              <a:t>https://accelconf.web.cern.ch/fel2017/papers/tup003.pdf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F0CF0-7D8F-5142-AD71-7574CF13E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724" y="4352439"/>
            <a:ext cx="2352439" cy="18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8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6B201-39F1-4A4D-AC3D-B14E54BC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1642839"/>
            <a:ext cx="10731500" cy="213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E1620-9A84-5B47-9518-02706F50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BDSIM model of T20 and LUXE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B2E1E-6544-CB47-882A-27EC7F990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02" y="4561111"/>
            <a:ext cx="3771900" cy="1308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EF8C-6CF2-2146-A123-E96259DB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859705"/>
            <a:ext cx="5637426" cy="2133601"/>
          </a:xfrm>
        </p:spPr>
        <p:txBody>
          <a:bodyPr/>
          <a:lstStyle/>
          <a:p>
            <a:r>
              <a:rPr lang="en-US" dirty="0"/>
              <a:t>Converted automatically from MADX optical description (previous slides).</a:t>
            </a:r>
          </a:p>
          <a:p>
            <a:r>
              <a:rPr lang="en-US" dirty="0"/>
              <a:t>Physics: g4QGSP_BERT_HP_EMZ (same as used in LUXE)</a:t>
            </a:r>
          </a:p>
          <a:p>
            <a:r>
              <a:rPr lang="en-US" dirty="0"/>
              <a:t>Additional physics G4 macro settings:</a:t>
            </a:r>
          </a:p>
          <a:p>
            <a:pPr lvl="1"/>
            <a:r>
              <a:rPr lang="en-US" dirty="0"/>
              <a:t>Turn on “everything”.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CD288-ACB9-6340-BD81-4483447E7B66}"/>
              </a:ext>
            </a:extLst>
          </p:cNvPr>
          <p:cNvSpPr txBox="1"/>
          <p:nvPr/>
        </p:nvSpPr>
        <p:spPr>
          <a:xfrm>
            <a:off x="7133029" y="1929100"/>
            <a:ext cx="2061274" cy="7805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BDSIM model of LUXE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 T20 beamline</a:t>
            </a:r>
          </a:p>
        </p:txBody>
      </p:sp>
    </p:spTree>
    <p:extLst>
      <p:ext uri="{BB962C8B-B14F-4D97-AF65-F5344CB8AC3E}">
        <p14:creationId xmlns:p14="http://schemas.microsoft.com/office/powerpoint/2010/main" val="328503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67BF-0238-EE48-AF3A-C7BD50A6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T20 BDSIM model Optics comparison with MADX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26B609A-A2DC-C944-B502-D1F33A5F34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r="1128"/>
          <a:stretch>
            <a:fillRect/>
          </a:stretch>
        </p:blipFill>
        <p:spPr>
          <a:xfrm>
            <a:off x="109538" y="2024063"/>
            <a:ext cx="5986462" cy="3062287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F1E8DA4-C721-394E-A03C-22C09A8533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r="1128"/>
          <a:stretch>
            <a:fillRect/>
          </a:stretch>
        </p:blipFill>
        <p:spPr>
          <a:xfrm>
            <a:off x="6096000" y="2024063"/>
            <a:ext cx="5986463" cy="306228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973B69-CC31-844A-A010-90439536D863}"/>
              </a:ext>
            </a:extLst>
          </p:cNvPr>
          <p:cNvSpPr txBox="1"/>
          <p:nvPr/>
        </p:nvSpPr>
        <p:spPr>
          <a:xfrm>
            <a:off x="762000" y="5215031"/>
            <a:ext cx="12700000" cy="1050301"/>
          </a:xfrm>
          <a:prstGeom prst="rect">
            <a:avLst/>
          </a:prstGeom>
          <a:noFill/>
        </p:spPr>
        <p:txBody>
          <a:bodyPr wrap="none" numCol="2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/>
              <a:t>MADX: Standard linear optics code used in accelerator physics.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/>
              <a:t>Beta ~ transverse beam size.  Alpha ~ transverse beam divergence.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/>
              <a:t>Excellent agreement.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600" dirty="0"/>
              <a:t>Single particle (no collective effects).</a:t>
            </a:r>
          </a:p>
        </p:txBody>
      </p:sp>
    </p:spTree>
    <p:extLst>
      <p:ext uri="{BB962C8B-B14F-4D97-AF65-F5344CB8AC3E}">
        <p14:creationId xmlns:p14="http://schemas.microsoft.com/office/powerpoint/2010/main" val="157024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D5D5-0A36-B14C-9A7F-94508A51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3EEF04-DE61-044F-A47A-1931D16DA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9" y="3626693"/>
            <a:ext cx="4638041" cy="270296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331A7-72DB-F047-89B7-D4E43FC8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"/>
          <a:stretch/>
        </p:blipFill>
        <p:spPr>
          <a:xfrm>
            <a:off x="6916285" y="2036077"/>
            <a:ext cx="5409936" cy="2661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832CD-7CF7-5140-B04E-4A71E662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30" y="4741333"/>
            <a:ext cx="5799962" cy="110597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DFB87B-6338-7B43-860C-3D7DDDB7F1EF}"/>
              </a:ext>
            </a:extLst>
          </p:cNvPr>
          <p:cNvSpPr txBox="1">
            <a:spLocks/>
          </p:cNvSpPr>
          <p:nvPr/>
        </p:nvSpPr>
        <p:spPr>
          <a:xfrm>
            <a:off x="611190" y="1679039"/>
            <a:ext cx="5799962" cy="19362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Composable using LUXE GDML model.</a:t>
            </a:r>
          </a:p>
          <a:p>
            <a:r>
              <a:rPr lang="en-US" dirty="0"/>
              <a:t>Shielding not used in subsequent results due to minor technical issue (fix imminent).</a:t>
            </a:r>
          </a:p>
          <a:p>
            <a:r>
              <a:rPr lang="en-US" dirty="0"/>
              <a:t>Sampling (interface) plane 50cm upstream of target</a:t>
            </a:r>
          </a:p>
          <a:p>
            <a:pPr lvl="1"/>
            <a:r>
              <a:rPr lang="en-US" dirty="0"/>
              <a:t>Recall: final quad 65cm upstream of the target.</a:t>
            </a:r>
          </a:p>
          <a:p>
            <a:pPr marL="269875" indent="-269875">
              <a:lnSpc>
                <a:spcPct val="112000"/>
              </a:lnSpc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B1BFE2-C4CD-144E-B247-D23C5C9801C8}"/>
              </a:ext>
            </a:extLst>
          </p:cNvPr>
          <p:cNvCxnSpPr>
            <a:cxnSpLocks/>
          </p:cNvCxnSpPr>
          <p:nvPr/>
        </p:nvCxnSpPr>
        <p:spPr>
          <a:xfrm>
            <a:off x="1800852" y="4251960"/>
            <a:ext cx="1856748" cy="726215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F378013-635B-0643-983B-E3783EDAA5A1}"/>
              </a:ext>
            </a:extLst>
          </p:cNvPr>
          <p:cNvSpPr txBox="1"/>
          <p:nvPr/>
        </p:nvSpPr>
        <p:spPr>
          <a:xfrm>
            <a:off x="684801" y="3972472"/>
            <a:ext cx="1744133" cy="9212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Interface plane</a:t>
            </a:r>
          </a:p>
        </p:txBody>
      </p:sp>
    </p:spTree>
    <p:extLst>
      <p:ext uri="{BB962C8B-B14F-4D97-AF65-F5344CB8AC3E}">
        <p14:creationId xmlns:p14="http://schemas.microsoft.com/office/powerpoint/2010/main" val="24166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47CD-72F0-7448-ACBD-14E52DB4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DDC4-4222-1144-8D03-A1F3E260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4405311" cy="3889375"/>
          </a:xfrm>
        </p:spPr>
        <p:txBody>
          <a:bodyPr/>
          <a:lstStyle/>
          <a:p>
            <a:r>
              <a:rPr lang="en-US" dirty="0"/>
              <a:t>Track beam core: ~7M primary electrons with </a:t>
            </a:r>
            <a:r>
              <a:rPr lang="en-US" dirty="0" err="1"/>
              <a:t>syncrad</a:t>
            </a:r>
            <a:r>
              <a:rPr lang="en-US" dirty="0"/>
              <a:t> switched on.</a:t>
            </a:r>
          </a:p>
          <a:p>
            <a:r>
              <a:rPr lang="en-US" dirty="0"/>
              <a:t>Gaussian beam profile.</a:t>
            </a:r>
          </a:p>
          <a:p>
            <a:r>
              <a:rPr lang="en-US" dirty="0"/>
              <a:t>Included beam core.</a:t>
            </a:r>
          </a:p>
          <a:p>
            <a:r>
              <a:rPr lang="en-US" dirty="0"/>
              <a:t>Shown right: Energy due to </a:t>
            </a:r>
            <a:r>
              <a:rPr lang="en-US" i="1" dirty="0"/>
              <a:t>secondaries</a:t>
            </a:r>
            <a:r>
              <a:rPr lang="en-US" dirty="0"/>
              <a:t> at the interface plane.</a:t>
            </a:r>
          </a:p>
          <a:p>
            <a:pPr lvl="1"/>
            <a:r>
              <a:rPr lang="en-US" dirty="0"/>
              <a:t>I maybe  need a bigger sampling plane….</a:t>
            </a:r>
          </a:p>
          <a:p>
            <a:pPr lvl="1"/>
            <a:endParaRPr lang="en-US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B7F722-D9FD-E341-8E21-62AA4602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3" y="1083733"/>
            <a:ext cx="7260554" cy="49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4307-4CEF-CC42-B69C-3192D897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radiation (including beam core)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BF200-4AD2-0640-8636-D1BF9E57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34" y="1562645"/>
            <a:ext cx="5851666" cy="440268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DD56B9-F610-3041-8482-DBAD4C70B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2645"/>
            <a:ext cx="6054868" cy="4508944"/>
          </a:xfrm>
        </p:spPr>
      </p:pic>
    </p:spTree>
    <p:extLst>
      <p:ext uri="{BB962C8B-B14F-4D97-AF65-F5344CB8AC3E}">
        <p14:creationId xmlns:p14="http://schemas.microsoft.com/office/powerpoint/2010/main" val="131433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40487-81D1-1947-BE31-72C4ADA6A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"/>
          <a:stretch/>
        </p:blipFill>
        <p:spPr>
          <a:xfrm>
            <a:off x="5848782" y="1019702"/>
            <a:ext cx="3169057" cy="3084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4CD06-E9A3-E049-8F37-0B59926B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halo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B332-831C-D242-8E33-974DB878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744899"/>
            <a:ext cx="5472111" cy="3889375"/>
          </a:xfrm>
        </p:spPr>
        <p:txBody>
          <a:bodyPr/>
          <a:lstStyle/>
          <a:p>
            <a:r>
              <a:rPr lang="en-US" dirty="0"/>
              <a:t>Beam halo has been measured up to 20σ from the </a:t>
            </a:r>
            <a:r>
              <a:rPr lang="en-US" dirty="0" err="1"/>
              <a:t>centre</a:t>
            </a:r>
            <a:r>
              <a:rPr lang="en-US" dirty="0"/>
              <a:t> of the beam after the collimation section.</a:t>
            </a:r>
          </a:p>
          <a:p>
            <a:r>
              <a:rPr lang="en-US" dirty="0"/>
              <a:t>Reasonable to therefore to assume halo up to 20σ at LUXE.</a:t>
            </a:r>
          </a:p>
          <a:p>
            <a:r>
              <a:rPr lang="en-US" dirty="0"/>
              <a:t>Exact profile not exactly known (measurement ongoing with work by Shan Liu and others)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fatter tails than a Gaussian.</a:t>
            </a:r>
          </a:p>
          <a:p>
            <a:r>
              <a:rPr lang="en-US" dirty="0"/>
              <a:t>Here sample </a:t>
            </a:r>
            <a:r>
              <a:rPr lang="en-US" b="1" u="sng" dirty="0"/>
              <a:t>flat</a:t>
            </a:r>
            <a:r>
              <a:rPr lang="en-US" dirty="0"/>
              <a:t> phase space from 3σ to 20σ.</a:t>
            </a:r>
          </a:p>
          <a:p>
            <a:pPr lvl="1"/>
            <a:r>
              <a:rPr lang="en-US" dirty="0"/>
              <a:t>Leave reweighting to the detector simulation (at least for now).</a:t>
            </a:r>
          </a:p>
          <a:p>
            <a:r>
              <a:rPr lang="en-US" dirty="0"/>
              <a:t>Running on the cluster now...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7E9EA-23EA-4745-8677-2B7F285FE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r="-1"/>
          <a:stretch/>
        </p:blipFill>
        <p:spPr>
          <a:xfrm>
            <a:off x="9017839" y="1087371"/>
            <a:ext cx="3018622" cy="2949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84F7B-693B-3C4F-9AA4-0B7797A16372}"/>
              </a:ext>
            </a:extLst>
          </p:cNvPr>
          <p:cNvSpPr txBox="1"/>
          <p:nvPr/>
        </p:nvSpPr>
        <p:spPr>
          <a:xfrm>
            <a:off x="6972971" y="4068388"/>
            <a:ext cx="5063490" cy="617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3–20σ beam halo distributions at start of the T20 beamline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36ADAD-D9EF-4B40-B50F-BF802A937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r="7692"/>
          <a:stretch/>
        </p:blipFill>
        <p:spPr>
          <a:xfrm>
            <a:off x="5958840" y="4356218"/>
            <a:ext cx="2404542" cy="23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BD6D-DFBF-3740-B5DA-ECBB7712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your detector simulation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A407-B2E1-E648-8DFB-E38A3BFE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6" y="4258045"/>
            <a:ext cx="11568110" cy="1887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FB783-378B-2242-9EC5-75C06097AE2F}"/>
              </a:ext>
            </a:extLst>
          </p:cNvPr>
          <p:cNvSpPr/>
          <p:nvPr/>
        </p:nvSpPr>
        <p:spPr>
          <a:xfrm>
            <a:off x="5484812" y="1157229"/>
            <a:ext cx="6095999" cy="286232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BDSIM run number (seed)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event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geant4 particle type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Directional cosine </a:t>
            </a:r>
            <a:r>
              <a:rPr lang="en-US" dirty="0" err="1"/>
              <a:t>w.r.t</a:t>
            </a:r>
            <a:r>
              <a:rPr lang="en-US" dirty="0"/>
              <a:t> 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Directional cosine </a:t>
            </a:r>
            <a:r>
              <a:rPr lang="en-US" dirty="0" err="1"/>
              <a:t>w.r.t</a:t>
            </a:r>
            <a:r>
              <a:rPr lang="en-US" dirty="0"/>
              <a:t> 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since start of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 coordinate of primary at s=0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 coordinate of primary at s=0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 coordinate of primary at s=0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0D82B6-C7C8-4641-B86A-F7B43E1F2E16}"/>
              </a:ext>
            </a:extLst>
          </p:cNvPr>
          <p:cNvSpPr txBox="1">
            <a:spLocks/>
          </p:cNvSpPr>
          <p:nvPr/>
        </p:nvSpPr>
        <p:spPr>
          <a:xfrm>
            <a:off x="776289" y="2176464"/>
            <a:ext cx="4591578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Record all particles at 7m circular plane 50cm upstream of the target.</a:t>
            </a:r>
          </a:p>
          <a:p>
            <a:r>
              <a:rPr lang="en-US" dirty="0"/>
              <a:t>ASCII: a bit rubbish.</a:t>
            </a:r>
          </a:p>
          <a:p>
            <a:r>
              <a:rPr lang="en-US" dirty="0"/>
              <a:t>Can switch to something better if you want.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5F8BA-67D0-D641-A0B9-E4718F65DEC3}"/>
              </a:ext>
            </a:extLst>
          </p:cNvPr>
          <p:cNvSpPr txBox="1"/>
          <p:nvPr/>
        </p:nvSpPr>
        <p:spPr>
          <a:xfrm>
            <a:off x="7271278" y="884599"/>
            <a:ext cx="2523066" cy="8466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chemeClr val="bg2"/>
                </a:solidFill>
              </a:rPr>
              <a:t>ASCII Columns at interface plane</a:t>
            </a:r>
          </a:p>
        </p:txBody>
      </p:sp>
    </p:spTree>
    <p:extLst>
      <p:ext uri="{BB962C8B-B14F-4D97-AF65-F5344CB8AC3E}">
        <p14:creationId xmlns:p14="http://schemas.microsoft.com/office/powerpoint/2010/main" val="357203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T20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LUXE final </a:t>
            </a:r>
            <a:r>
              <a:rPr lang="de-DE" dirty="0" err="1"/>
              <a:t>focus</a:t>
            </a:r>
            <a:endParaRPr lang="de-DE" dirty="0"/>
          </a:p>
          <a:p>
            <a:pPr lvl="1"/>
            <a:r>
              <a:rPr lang="en-GB" dirty="0"/>
              <a:t>History</a:t>
            </a:r>
          </a:p>
          <a:p>
            <a:pPr lvl="1"/>
            <a:r>
              <a:rPr lang="en-GB" dirty="0"/>
              <a:t>T20 beamline with beam spot at the IP</a:t>
            </a:r>
          </a:p>
          <a:p>
            <a:pPr lvl="1"/>
            <a:r>
              <a:rPr lang="en-GB" dirty="0"/>
              <a:t>T20 beamline with beam spot at the target</a:t>
            </a:r>
          </a:p>
          <a:p>
            <a:r>
              <a:rPr lang="en-GB" dirty="0"/>
              <a:t>Beam induced background simulations for LUXE</a:t>
            </a:r>
          </a:p>
          <a:p>
            <a:pPr lvl="1"/>
            <a:r>
              <a:rPr lang="en-GB" dirty="0"/>
              <a:t>Simulation tooling</a:t>
            </a:r>
          </a:p>
          <a:p>
            <a:pPr lvl="1"/>
            <a:r>
              <a:rPr lang="en-GB" dirty="0"/>
              <a:t>T20 + LUXE beamline model</a:t>
            </a:r>
          </a:p>
          <a:p>
            <a:pPr lvl="1"/>
            <a:r>
              <a:rPr lang="en-GB" dirty="0"/>
              <a:t>Synchrotron radiation</a:t>
            </a:r>
          </a:p>
          <a:p>
            <a:pPr lvl="1"/>
            <a:r>
              <a:rPr lang="en-GB" dirty="0"/>
              <a:t>Beam halo</a:t>
            </a:r>
          </a:p>
          <a:p>
            <a:pPr lvl="1"/>
            <a:r>
              <a:rPr lang="en-GB" dirty="0"/>
              <a:t>Data into the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DEB8-0449-8240-8A18-45062E94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D898-A09C-EB4F-BD88-F48C6D70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and integrated model of T20 beamline + LUXE experiment with shielding in Geant4.</a:t>
            </a:r>
          </a:p>
          <a:p>
            <a:pPr lvl="1"/>
            <a:r>
              <a:rPr lang="en-US" dirty="0"/>
              <a:t>Further refinements possible, e.g. field maps etc.</a:t>
            </a:r>
          </a:p>
          <a:p>
            <a:pPr lvl="1"/>
            <a:r>
              <a:rPr lang="en-US" dirty="0"/>
              <a:t>Other applications possible applications, suggestions?</a:t>
            </a:r>
          </a:p>
          <a:p>
            <a:r>
              <a:rPr lang="en-US" dirty="0"/>
              <a:t>Model applied to the simulation of beam-induced backgrounds at LUXE.</a:t>
            </a:r>
          </a:p>
          <a:p>
            <a:pPr lvl="1"/>
            <a:r>
              <a:rPr lang="en-US" dirty="0"/>
              <a:t>Beam halo + synchrotron radiation.</a:t>
            </a:r>
          </a:p>
          <a:p>
            <a:pPr lvl="1"/>
            <a:r>
              <a:rPr lang="en-US" dirty="0"/>
              <a:t>Could do beam-gas, just need an event generator (e- + atom)—suggestions?</a:t>
            </a:r>
          </a:p>
          <a:p>
            <a:pPr lvl="1"/>
            <a:r>
              <a:rPr lang="en-US" dirty="0"/>
              <a:t>Also should simulate focus at the target scenario.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9839F-1D51-D047-BEFF-55828D77CA64}"/>
              </a:ext>
            </a:extLst>
          </p:cNvPr>
          <p:cNvSpPr txBox="1"/>
          <p:nvPr/>
        </p:nvSpPr>
        <p:spPr>
          <a:xfrm>
            <a:off x="6925733" y="220133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69620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T20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final </a:t>
            </a:r>
            <a:r>
              <a:rPr lang="de-DE" dirty="0" err="1"/>
              <a:t>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9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76A7-909D-174B-82C5-246F08E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7ADA-3228-FE4E-8A33-C61FA78E846C}"/>
              </a:ext>
            </a:extLst>
          </p:cNvPr>
          <p:cNvSpPr txBox="1"/>
          <p:nvPr/>
        </p:nvSpPr>
        <p:spPr>
          <a:xfrm>
            <a:off x="717231" y="4304127"/>
            <a:ext cx="10850880" cy="1889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W. Decking, F. </a:t>
            </a:r>
            <a:r>
              <a:rPr lang="en-US" sz="1400" dirty="0" err="1"/>
              <a:t>Obier</a:t>
            </a:r>
            <a:r>
              <a:rPr lang="en-US" sz="1400" dirty="0"/>
              <a:t>,                              “Layout of the Beam Switchyard at the European XFEL”, in </a:t>
            </a:r>
            <a:r>
              <a:rPr lang="en-US" sz="1400" i="1" dirty="0"/>
              <a:t>Proc. 8th Int. Particle </a:t>
            </a:r>
          </a:p>
          <a:p>
            <a:pPr>
              <a:lnSpc>
                <a:spcPct val="112000"/>
              </a:lnSpc>
            </a:pPr>
            <a:r>
              <a:rPr lang="en-US" sz="1400" i="1" dirty="0"/>
              <a:t>                                                                      Accelerator Conf. (IPAC’08)</a:t>
            </a:r>
            <a:r>
              <a:rPr lang="en-US" sz="1400" dirty="0"/>
              <a:t>,  Genoa,  June 2008,  WEOC073,  p.2163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V. </a:t>
            </a:r>
            <a:r>
              <a:rPr lang="en-US" sz="1400" dirty="0" err="1"/>
              <a:t>Balandin</a:t>
            </a:r>
            <a:r>
              <a:rPr lang="en-US" sz="1400" dirty="0"/>
              <a:t>, W. Decking. N. </a:t>
            </a:r>
            <a:r>
              <a:rPr lang="en-US" sz="1400" dirty="0" err="1"/>
              <a:t>Golubeva</a:t>
            </a:r>
            <a:r>
              <a:rPr lang="en-US" sz="1400" dirty="0"/>
              <a:t>,  “Tilted </a:t>
            </a:r>
            <a:r>
              <a:rPr lang="en-US" sz="1400" dirty="0" err="1"/>
              <a:t>Sextupoles</a:t>
            </a:r>
            <a:r>
              <a:rPr lang="en-US" sz="1400" dirty="0"/>
              <a:t> for Correction of Chromatic Aberrations in Beam Lines with Horizontal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                                                                      and Vertical Dispersions ”, in </a:t>
            </a:r>
            <a:r>
              <a:rPr lang="en-US" sz="1400" i="1" dirty="0"/>
              <a:t>Proc. 10th Int. Particle Accelerator Conf. (IPAC’10)</a:t>
            </a:r>
            <a:r>
              <a:rPr lang="en-US" sz="1400" dirty="0"/>
              <a:t>, 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>                                                                      Kyoto,  May 2010,  THPE062,  p.4656.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V. </a:t>
            </a:r>
            <a:r>
              <a:rPr lang="en-US" sz="1400" dirty="0" err="1"/>
              <a:t>Balandin</a:t>
            </a:r>
            <a:r>
              <a:rPr lang="en-US" sz="1400" dirty="0"/>
              <a:t>, W. Decking, N. </a:t>
            </a:r>
            <a:r>
              <a:rPr lang="en-US" sz="1400" dirty="0" err="1"/>
              <a:t>Golubeva</a:t>
            </a:r>
            <a:r>
              <a:rPr lang="en-US" sz="1400" dirty="0"/>
              <a:t>,  “Optics for the Beam Switchyard at the European XFEL”,  in </a:t>
            </a:r>
            <a:r>
              <a:rPr lang="en-US" sz="1400" i="1" dirty="0"/>
              <a:t>Proc. 11th Int. Particle</a:t>
            </a:r>
          </a:p>
          <a:p>
            <a:pPr>
              <a:lnSpc>
                <a:spcPct val="112000"/>
              </a:lnSpc>
            </a:pPr>
            <a:r>
              <a:rPr lang="en-US" sz="1400" i="1" dirty="0"/>
              <a:t>                                                                       Accelerator Conf. (IPAC’11), San Sebastian,  September 2011,  WEPC008,  p.2016.</a:t>
            </a:r>
            <a:endParaRPr lang="de-DE" sz="140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E7384-C86A-C549-B94E-69CD8EFF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2" t="27827" r="2707" b="27549"/>
          <a:stretch/>
        </p:blipFill>
        <p:spPr>
          <a:xfrm>
            <a:off x="6960186" y="1105469"/>
            <a:ext cx="5068418" cy="316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1EA591-AD7D-8446-8BDA-FDE434F178FD}"/>
              </a:ext>
            </a:extLst>
          </p:cNvPr>
          <p:cNvSpPr txBox="1"/>
          <p:nvPr/>
        </p:nvSpPr>
        <p:spPr>
          <a:xfrm>
            <a:off x="623887" y="1245946"/>
            <a:ext cx="6336299" cy="31677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en-US" sz="2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Initial design of the separation area at the XFEL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A74BA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extraction to the dump  in the front of undulators (TLD)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extraction to SAS2 (T1)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extraction to a third beamline (T20)</a:t>
            </a:r>
          </a:p>
          <a:p>
            <a:pPr lvl="1">
              <a:lnSpc>
                <a:spcPct val="112000"/>
              </a:lnSpc>
            </a:pP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for the future upgrade (third set of undulators):</a:t>
            </a:r>
          </a:p>
          <a:p>
            <a:pPr lvl="1">
              <a:lnSpc>
                <a:spcPct val="112000"/>
              </a:lnSpc>
            </a:pP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not finalized, last  iteration in 2011.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Me: so far 3 months as PDRA to work on LUXE (50%).</a:t>
            </a:r>
          </a:p>
          <a:p>
            <a:pPr>
              <a:lnSpc>
                <a:spcPct val="112000"/>
              </a:lnSpc>
            </a:pPr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2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</a:p>
          <a:p>
            <a:pPr lvl="1">
              <a:lnSpc>
                <a:spcPct val="112000"/>
              </a:lnSpc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2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8CB64-90AF-5440-9DBC-D9583B5123EC}"/>
              </a:ext>
            </a:extLst>
          </p:cNvPr>
          <p:cNvSpPr txBox="1"/>
          <p:nvPr/>
        </p:nvSpPr>
        <p:spPr>
          <a:xfrm>
            <a:off x="3862316" y="649633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Thanks to:  Nina </a:t>
            </a:r>
            <a:r>
              <a:rPr lang="en-US" sz="1400" dirty="0" err="1"/>
              <a:t>Golubeva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5BA7A-F8BC-3E4E-A53D-3F9353B2DD2B}"/>
              </a:ext>
            </a:extLst>
          </p:cNvPr>
          <p:cNvSpPr txBox="1"/>
          <p:nvPr/>
        </p:nvSpPr>
        <p:spPr>
          <a:xfrm>
            <a:off x="8775139" y="3792783"/>
            <a:ext cx="1286359" cy="4804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56184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T20 beamline without final 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A5D65-C8CA-A74B-8923-420C3DEC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6509"/>
            <a:ext cx="7749246" cy="43725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9930FF-B2B1-4E45-932C-46E302EDE0B5}"/>
              </a:ext>
            </a:extLst>
          </p:cNvPr>
          <p:cNvGrpSpPr/>
          <p:nvPr/>
        </p:nvGrpSpPr>
        <p:grpSpPr>
          <a:xfrm>
            <a:off x="5760090" y="850405"/>
            <a:ext cx="2423519" cy="1454458"/>
            <a:chOff x="7694916" y="1164945"/>
            <a:chExt cx="2156123" cy="1376421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71A9197-EEB9-6C49-97B7-6D0D18B52863}"/>
                </a:ext>
              </a:extLst>
            </p:cNvPr>
            <p:cNvSpPr/>
            <p:nvPr/>
          </p:nvSpPr>
          <p:spPr>
            <a:xfrm rot="5400000">
              <a:off x="8347005" y="1519449"/>
              <a:ext cx="601114" cy="144271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85EAF3-E365-8B47-AC86-CEB7865391C5}"/>
                </a:ext>
              </a:extLst>
            </p:cNvPr>
            <p:cNvSpPr txBox="1"/>
            <p:nvPr/>
          </p:nvSpPr>
          <p:spPr>
            <a:xfrm>
              <a:off x="7694916" y="1164945"/>
              <a:ext cx="2156123" cy="91384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sz="2400" dirty="0"/>
                <a:t>End of dogleg </a:t>
              </a:r>
            </a:p>
            <a:p>
              <a:pPr algn="ctr">
                <a:lnSpc>
                  <a:spcPct val="112000"/>
                </a:lnSpc>
              </a:pPr>
              <a:r>
                <a:rPr lang="en-US" sz="2400" dirty="0"/>
                <a:t>to IP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565031-87F1-354B-8F32-230692E19316}"/>
              </a:ext>
            </a:extLst>
          </p:cNvPr>
          <p:cNvSpPr txBox="1"/>
          <p:nvPr/>
        </p:nvSpPr>
        <p:spPr>
          <a:xfrm>
            <a:off x="7749245" y="3812278"/>
            <a:ext cx="4265617" cy="1940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The lattice as inherited from Nina </a:t>
            </a:r>
            <a:r>
              <a:rPr lang="en-US" sz="1600" dirty="0" err="1"/>
              <a:t>Golubeva</a:t>
            </a:r>
            <a:r>
              <a:rPr lang="en-US" sz="1600" dirty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Targeting the CDR values (Table 3.1):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 err="1"/>
              <a:t>Normalised</a:t>
            </a:r>
            <a:r>
              <a:rPr lang="en-US" sz="1600" dirty="0"/>
              <a:t> emittance 1.4 </a:t>
            </a:r>
            <a:r>
              <a:rPr lang="en-US" sz="1600" dirty="0" err="1"/>
              <a:t>mm•mrad</a:t>
            </a:r>
            <a:r>
              <a:rPr lang="en-US" sz="1600" dirty="0"/>
              <a:t>.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Spot size 5µm.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Distances involved: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End of arc to target: 12m.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End of arc to IP: 19.5m.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Fitted.</a:t>
            </a:r>
          </a:p>
          <a:p>
            <a:pPr marL="727075" lvl="1" indent="-269875">
              <a:lnSpc>
                <a:spcPct val="112000"/>
              </a:lnSpc>
              <a:buBlip>
                <a:blip r:embed="rId3"/>
              </a:buBlip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07DD8-5D6D-F748-B02F-5A9C0366DC21}"/>
              </a:ext>
            </a:extLst>
          </p:cNvPr>
          <p:cNvSpPr txBox="1"/>
          <p:nvPr/>
        </p:nvSpPr>
        <p:spPr>
          <a:xfrm>
            <a:off x="8574155" y="2304863"/>
            <a:ext cx="2703443" cy="477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Table 3.1, page 27 of CDR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5ED55-31EA-114D-89B1-457F8BB2B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6657" r="1513" b="4689"/>
          <a:stretch/>
        </p:blipFill>
        <p:spPr>
          <a:xfrm>
            <a:off x="7904833" y="2304814"/>
            <a:ext cx="4163646" cy="1071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5A13A6-BF88-5448-A986-4142FDB3A293}"/>
              </a:ext>
            </a:extLst>
          </p:cNvPr>
          <p:cNvSpPr txBox="1"/>
          <p:nvPr/>
        </p:nvSpPr>
        <p:spPr>
          <a:xfrm>
            <a:off x="8196521" y="1357090"/>
            <a:ext cx="1255594" cy="5715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dirty="0"/>
              <a:t>Target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86502-D088-304C-9B93-4E88207458D1}"/>
              </a:ext>
            </a:extLst>
          </p:cNvPr>
          <p:cNvCxnSpPr>
            <a:cxnSpLocks/>
          </p:cNvCxnSpPr>
          <p:nvPr/>
        </p:nvCxnSpPr>
        <p:spPr>
          <a:xfrm flipH="1">
            <a:off x="7028597" y="1769524"/>
            <a:ext cx="1288865" cy="535261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1F1130-0045-1E46-804A-A986C2218563}"/>
              </a:ext>
            </a:extLst>
          </p:cNvPr>
          <p:cNvCxnSpPr>
            <a:cxnSpLocks/>
          </p:cNvCxnSpPr>
          <p:nvPr/>
        </p:nvCxnSpPr>
        <p:spPr>
          <a:xfrm flipH="1" flipV="1">
            <a:off x="5417517" y="2840046"/>
            <a:ext cx="60635" cy="1117805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F7D71A7-F9E3-D64B-80F5-BDDA58103DF3}"/>
              </a:ext>
            </a:extLst>
          </p:cNvPr>
          <p:cNvSpPr txBox="1"/>
          <p:nvPr/>
        </p:nvSpPr>
        <p:spPr>
          <a:xfrm>
            <a:off x="5132293" y="3944313"/>
            <a:ext cx="1255594" cy="5715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solidFill>
                  <a:srgbClr val="FF0000"/>
                </a:solidFill>
              </a:rPr>
              <a:t>Quads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E4BD9D-DF27-294E-96AD-597650E136E6}"/>
              </a:ext>
            </a:extLst>
          </p:cNvPr>
          <p:cNvCxnSpPr>
            <a:cxnSpLocks/>
          </p:cNvCxnSpPr>
          <p:nvPr/>
        </p:nvCxnSpPr>
        <p:spPr>
          <a:xfrm flipH="1" flipV="1">
            <a:off x="3116106" y="2543402"/>
            <a:ext cx="60635" cy="1117805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143C8FC-E79C-D846-B779-15EF9558FDD5}"/>
              </a:ext>
            </a:extLst>
          </p:cNvPr>
          <p:cNvSpPr txBox="1"/>
          <p:nvPr/>
        </p:nvSpPr>
        <p:spPr>
          <a:xfrm>
            <a:off x="2756311" y="3641262"/>
            <a:ext cx="1255594" cy="5715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Dipoles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B824AF-25CE-414F-AC6E-DAF8716C541E}"/>
              </a:ext>
            </a:extLst>
          </p:cNvPr>
          <p:cNvCxnSpPr>
            <a:cxnSpLocks/>
          </p:cNvCxnSpPr>
          <p:nvPr/>
        </p:nvCxnSpPr>
        <p:spPr>
          <a:xfrm flipH="1" flipV="1">
            <a:off x="1412151" y="3323930"/>
            <a:ext cx="223772" cy="488348"/>
          </a:xfrm>
          <a:prstGeom prst="straightConnector1">
            <a:avLst/>
          </a:prstGeom>
          <a:ln w="889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89214A-1011-9047-8853-09EF2C411A74}"/>
              </a:ext>
            </a:extLst>
          </p:cNvPr>
          <p:cNvSpPr txBox="1"/>
          <p:nvPr/>
        </p:nvSpPr>
        <p:spPr>
          <a:xfrm>
            <a:off x="611189" y="3812278"/>
            <a:ext cx="2664050" cy="11297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Proportional </a:t>
            </a:r>
          </a:p>
          <a:p>
            <a:pPr>
              <a:lnSpc>
                <a:spcPct val="112000"/>
              </a:lnSpc>
            </a:pP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to variance of beam </a:t>
            </a:r>
          </a:p>
          <a:p>
            <a:pPr>
              <a:lnSpc>
                <a:spcPct val="112000"/>
              </a:lnSpc>
            </a:pP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transverse </a:t>
            </a:r>
            <a:r>
              <a:rPr lang="en-US" sz="24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coords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56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636B-6E86-4848-AB8B-34A03F8C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T20 final focus at IP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DFFDE-8AF5-D84A-934B-E795A882CCB7}"/>
              </a:ext>
            </a:extLst>
          </p:cNvPr>
          <p:cNvSpPr txBox="1"/>
          <p:nvPr/>
        </p:nvSpPr>
        <p:spPr>
          <a:xfrm>
            <a:off x="8071945" y="2312276"/>
            <a:ext cx="3226676" cy="3733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6 additional </a:t>
            </a:r>
            <a:r>
              <a:rPr lang="en-US" sz="1600" b="1" dirty="0">
                <a:solidFill>
                  <a:schemeClr val="bg2"/>
                </a:solidFill>
              </a:rPr>
              <a:t>QH </a:t>
            </a:r>
            <a:r>
              <a:rPr lang="en-US" sz="1600" dirty="0"/>
              <a:t>quadrupoles.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Two for matching section.</a:t>
            </a:r>
          </a:p>
          <a:p>
            <a:pPr marL="727075" lvl="1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Four for inner triplet.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Goal: spot size 5µm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𝛽</a:t>
            </a:r>
            <a:r>
              <a:rPr lang="en-US" sz="1600" baseline="-25000" dirty="0"/>
              <a:t>x </a:t>
            </a:r>
            <a:r>
              <a:rPr lang="en-US" sz="1600" dirty="0"/>
              <a:t>= 𝛽</a:t>
            </a:r>
            <a:r>
              <a:rPr lang="en-US" sz="1600" baseline="-25000" dirty="0"/>
              <a:t>y </a:t>
            </a:r>
            <a:r>
              <a:rPr lang="en-US" sz="1600" dirty="0"/>
              <a:t>= 0.58m.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Here: 𝛽</a:t>
            </a:r>
            <a:r>
              <a:rPr lang="en-US" sz="1600" baseline="-25000" dirty="0"/>
              <a:t>x</a:t>
            </a:r>
            <a:r>
              <a:rPr lang="en-US" sz="1600" dirty="0"/>
              <a:t> = 2m, 𝛽</a:t>
            </a:r>
            <a:r>
              <a:rPr lang="en-US" sz="1600" baseline="-25000" dirty="0"/>
              <a:t>y </a:t>
            </a:r>
            <a:r>
              <a:rPr lang="en-US" sz="1600" dirty="0"/>
              <a:t>= 1.52m.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b="1" dirty="0">
                <a:solidFill>
                  <a:schemeClr val="bg2"/>
                </a:solidFill>
              </a:rPr>
              <a:t>Here: </a:t>
            </a:r>
            <a:r>
              <a:rPr lang="en-GB" sz="1600" b="1" dirty="0" err="1">
                <a:solidFill>
                  <a:schemeClr val="bg2"/>
                </a:solidFill>
              </a:rPr>
              <a:t>σ</a:t>
            </a:r>
            <a:r>
              <a:rPr lang="en-GB" sz="1600" b="1" baseline="-25000" dirty="0" err="1">
                <a:solidFill>
                  <a:schemeClr val="bg2"/>
                </a:solidFill>
              </a:rPr>
              <a:t>x</a:t>
            </a:r>
            <a:r>
              <a:rPr lang="en-GB" sz="1600" b="1" baseline="-25000" dirty="0">
                <a:solidFill>
                  <a:schemeClr val="bg2"/>
                </a:solidFill>
              </a:rPr>
              <a:t> </a:t>
            </a:r>
            <a:r>
              <a:rPr lang="en-GB" sz="1600" b="1" dirty="0">
                <a:solidFill>
                  <a:schemeClr val="bg2"/>
                </a:solidFill>
              </a:rPr>
              <a:t>=  9.3µm,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GB" sz="1600" b="1" dirty="0" err="1">
                <a:solidFill>
                  <a:schemeClr val="bg2"/>
                </a:solidFill>
              </a:rPr>
              <a:t>σ</a:t>
            </a:r>
            <a:r>
              <a:rPr lang="en-GB" sz="1600" b="1" baseline="-25000" dirty="0" err="1">
                <a:solidFill>
                  <a:schemeClr val="bg2"/>
                </a:solidFill>
              </a:rPr>
              <a:t>y</a:t>
            </a:r>
            <a:r>
              <a:rPr lang="en-GB" sz="1600" b="1" baseline="-25000" dirty="0">
                <a:solidFill>
                  <a:schemeClr val="bg2"/>
                </a:solidFill>
              </a:rPr>
              <a:t> </a:t>
            </a:r>
            <a:r>
              <a:rPr lang="en-GB" sz="1600" b="1" dirty="0">
                <a:solidFill>
                  <a:schemeClr val="bg2"/>
                </a:solidFill>
              </a:rPr>
              <a:t>= 8.1µm.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dirty="0"/>
              <a:t>Further optimisable.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dirty="0"/>
              <a:t>Not fitted!</a:t>
            </a:r>
          </a:p>
          <a:p>
            <a:pPr>
              <a:lnSpc>
                <a:spcPct val="112000"/>
              </a:lnSpc>
            </a:pPr>
            <a:endParaRPr lang="en-GB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24400F-31B5-E348-9E9E-C7EDB91B6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231"/>
            <a:ext cx="7869353" cy="4440315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8E2CC-5829-0340-B96B-12747DB5A14B}"/>
              </a:ext>
            </a:extLst>
          </p:cNvPr>
          <p:cNvGrpSpPr/>
          <p:nvPr/>
        </p:nvGrpSpPr>
        <p:grpSpPr>
          <a:xfrm>
            <a:off x="6096000" y="1208661"/>
            <a:ext cx="1470991" cy="780540"/>
            <a:chOff x="7895637" y="1547708"/>
            <a:chExt cx="2156123" cy="993658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48FECB51-A8DD-8844-94CD-D2BCBFF94CC8}"/>
                </a:ext>
              </a:extLst>
            </p:cNvPr>
            <p:cNvSpPr/>
            <p:nvPr/>
          </p:nvSpPr>
          <p:spPr>
            <a:xfrm rot="5400000">
              <a:off x="8347005" y="1519449"/>
              <a:ext cx="601114" cy="144271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4AEC05-4062-0645-8E98-69E836637196}"/>
                </a:ext>
              </a:extLst>
            </p:cNvPr>
            <p:cNvSpPr txBox="1"/>
            <p:nvPr/>
          </p:nvSpPr>
          <p:spPr>
            <a:xfrm>
              <a:off x="7895637" y="1547708"/>
              <a:ext cx="2156123" cy="91384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Final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88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636B-6E86-4848-AB8B-34A03F8C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T20 final focus at target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DFFDE-8AF5-D84A-934B-E795A882CCB7}"/>
              </a:ext>
            </a:extLst>
          </p:cNvPr>
          <p:cNvSpPr txBox="1"/>
          <p:nvPr/>
        </p:nvSpPr>
        <p:spPr>
          <a:xfrm>
            <a:off x="8134065" y="2312276"/>
            <a:ext cx="3164555" cy="4000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Goal: spot size 5µm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𝛽</a:t>
            </a:r>
            <a:r>
              <a:rPr lang="en-US" sz="1600" baseline="-25000" dirty="0"/>
              <a:t>x </a:t>
            </a:r>
            <a:r>
              <a:rPr lang="en-US" sz="1600" dirty="0"/>
              <a:t>= 𝛽</a:t>
            </a:r>
            <a:r>
              <a:rPr lang="en-US" sz="1600" baseline="-25000" dirty="0"/>
              <a:t>y </a:t>
            </a:r>
            <a:r>
              <a:rPr lang="en-US" sz="1600" dirty="0"/>
              <a:t>= 0.58m.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600" dirty="0"/>
              <a:t>Here: 𝛽</a:t>
            </a:r>
            <a:r>
              <a:rPr lang="en-US" sz="1600" baseline="-25000" dirty="0"/>
              <a:t>x</a:t>
            </a:r>
            <a:r>
              <a:rPr lang="en-US" sz="1600" dirty="0"/>
              <a:t> = 0.47m, 𝛽</a:t>
            </a:r>
            <a:r>
              <a:rPr lang="en-US" sz="1600" baseline="-25000" dirty="0"/>
              <a:t>y </a:t>
            </a:r>
            <a:r>
              <a:rPr lang="en-US" sz="1600" dirty="0"/>
              <a:t>= 0.68m.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b="1" dirty="0">
                <a:solidFill>
                  <a:schemeClr val="bg2"/>
                </a:solidFill>
              </a:rPr>
              <a:t>Here: </a:t>
            </a:r>
            <a:r>
              <a:rPr lang="en-GB" sz="1600" b="1" dirty="0" err="1">
                <a:solidFill>
                  <a:schemeClr val="bg2"/>
                </a:solidFill>
              </a:rPr>
              <a:t>σ</a:t>
            </a:r>
            <a:r>
              <a:rPr lang="en-GB" sz="1600" b="1" baseline="-25000" dirty="0" err="1">
                <a:solidFill>
                  <a:schemeClr val="bg2"/>
                </a:solidFill>
              </a:rPr>
              <a:t>x</a:t>
            </a:r>
            <a:r>
              <a:rPr lang="en-GB" sz="1600" b="1" baseline="-25000" dirty="0">
                <a:solidFill>
                  <a:schemeClr val="bg2"/>
                </a:solidFill>
              </a:rPr>
              <a:t> </a:t>
            </a:r>
            <a:r>
              <a:rPr lang="en-GB" sz="1600" b="1" dirty="0">
                <a:solidFill>
                  <a:schemeClr val="bg2"/>
                </a:solidFill>
              </a:rPr>
              <a:t>= 4.5µm,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GB" sz="1600" b="1" dirty="0" err="1">
                <a:solidFill>
                  <a:schemeClr val="bg2"/>
                </a:solidFill>
              </a:rPr>
              <a:t>σ</a:t>
            </a:r>
            <a:r>
              <a:rPr lang="en-GB" sz="1600" b="1" baseline="-25000" dirty="0" err="1">
                <a:solidFill>
                  <a:schemeClr val="bg2"/>
                </a:solidFill>
              </a:rPr>
              <a:t>y</a:t>
            </a:r>
            <a:r>
              <a:rPr lang="en-GB" sz="1600" b="1" baseline="-25000" dirty="0">
                <a:solidFill>
                  <a:schemeClr val="bg2"/>
                </a:solidFill>
              </a:rPr>
              <a:t> </a:t>
            </a:r>
            <a:r>
              <a:rPr lang="en-GB" sz="1600" b="1" dirty="0">
                <a:solidFill>
                  <a:schemeClr val="bg2"/>
                </a:solidFill>
              </a:rPr>
              <a:t>= 5.42µm.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dirty="0"/>
              <a:t>Tighter focus at target than IP with same magnetic lattice.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GB" sz="1600" dirty="0"/>
              <a:t>Further optimisable.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8E2CC-5829-0340-B96B-12747DB5A14B}"/>
              </a:ext>
            </a:extLst>
          </p:cNvPr>
          <p:cNvGrpSpPr/>
          <p:nvPr/>
        </p:nvGrpSpPr>
        <p:grpSpPr>
          <a:xfrm>
            <a:off x="6168536" y="1232901"/>
            <a:ext cx="1470991" cy="780540"/>
            <a:chOff x="7895637" y="1547708"/>
            <a:chExt cx="2156123" cy="993658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48FECB51-A8DD-8844-94CD-D2BCBFF94CC8}"/>
                </a:ext>
              </a:extLst>
            </p:cNvPr>
            <p:cNvSpPr/>
            <p:nvPr/>
          </p:nvSpPr>
          <p:spPr>
            <a:xfrm rot="5400000">
              <a:off x="8347005" y="1519449"/>
              <a:ext cx="601114" cy="144271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4AEC05-4062-0645-8E98-69E836637196}"/>
                </a:ext>
              </a:extLst>
            </p:cNvPr>
            <p:cNvSpPr txBox="1"/>
            <p:nvPr/>
          </p:nvSpPr>
          <p:spPr>
            <a:xfrm>
              <a:off x="7895637" y="1547708"/>
              <a:ext cx="2156123" cy="91384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dirty="0"/>
                <a:t>Final focus</a:t>
              </a:r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730085-5B31-2C41-B253-500257E4B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" y="1944593"/>
            <a:ext cx="7826608" cy="4416196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4BC8AF-D0AC-7F44-863C-2117B478B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324" y="4583427"/>
            <a:ext cx="2560605" cy="9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5C17-2CB1-2A47-B473-C283A822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7CFC-02E8-534F-A085-376D71F4B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final focus system implemented for LUXE.</a:t>
            </a:r>
          </a:p>
          <a:p>
            <a:pPr lvl="1"/>
            <a:r>
              <a:rPr lang="en-US" dirty="0"/>
              <a:t>Further optimization required to reach CDR spot size at IP.</a:t>
            </a:r>
          </a:p>
          <a:p>
            <a:pPr lvl="1"/>
            <a:r>
              <a:rPr lang="en-US" dirty="0"/>
              <a:t>Any spot size achievable at the IP should at least be achievable also at the target.</a:t>
            </a:r>
          </a:p>
          <a:p>
            <a:r>
              <a:rPr lang="en-US" dirty="0"/>
              <a:t>Needs fitting (discussion with Daniel </a:t>
            </a:r>
            <a:r>
              <a:rPr lang="en-US" dirty="0" err="1"/>
              <a:t>Thoden</a:t>
            </a:r>
            <a:r>
              <a:rPr lang="en-US" dirty="0"/>
              <a:t>).</a:t>
            </a:r>
          </a:p>
          <a:p>
            <a:r>
              <a:rPr lang="en-US" dirty="0"/>
              <a:t>Outstanding questions</a:t>
            </a:r>
          </a:p>
          <a:p>
            <a:pPr lvl="1"/>
            <a:r>
              <a:rPr lang="en-US" dirty="0"/>
              <a:t>How close to the target can we get with the final quadrupole?</a:t>
            </a:r>
          </a:p>
          <a:p>
            <a:pPr lvl="1"/>
            <a:r>
              <a:rPr lang="en-US" dirty="0"/>
              <a:t>How fixed in position is the target?</a:t>
            </a:r>
          </a:p>
          <a:p>
            <a:r>
              <a:rPr lang="en-US" dirty="0"/>
              <a:t>Useful as baseline for beam background studies.</a:t>
            </a:r>
          </a:p>
        </p:txBody>
      </p:sp>
    </p:spTree>
    <p:extLst>
      <p:ext uri="{BB962C8B-B14F-4D97-AF65-F5344CB8AC3E}">
        <p14:creationId xmlns:p14="http://schemas.microsoft.com/office/powerpoint/2010/main" val="255968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5E3393-11FB-A04F-B6B7-5EE4EAC05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3" y="3686176"/>
            <a:ext cx="11455400" cy="218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FDF18-EB13-204B-9048-26C96314B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0" y="669878"/>
            <a:ext cx="10731500" cy="2133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Beam-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background</a:t>
            </a:r>
            <a:br>
              <a:rPr lang="de-DE" dirty="0"/>
            </a:b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LUXE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03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-DESY_template_new" id="{59DEA2CE-22DF-2244-8E23-E61CBC71E390}" vid="{A5F03E70-7907-334D-85ED-FACA5C66E74E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1282</Words>
  <Application>Microsoft Macintosh PowerPoint</Application>
  <PresentationFormat>Widescreen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</vt:lpstr>
      <vt:lpstr>Helvetica Neue</vt:lpstr>
      <vt:lpstr>XFEL_PowerPoint_16x9_v3_RW</vt:lpstr>
      <vt:lpstr>T20 beamline design and beam-induced background studies for LUXE</vt:lpstr>
      <vt:lpstr>Overview</vt:lpstr>
      <vt:lpstr>T20 beamline and final focus</vt:lpstr>
      <vt:lpstr>History</vt:lpstr>
      <vt:lpstr>T20 beamline without final focus</vt:lpstr>
      <vt:lpstr>T20 final focus at IP</vt:lpstr>
      <vt:lpstr>T20 final focus at target</vt:lpstr>
      <vt:lpstr>Summary</vt:lpstr>
      <vt:lpstr>Beam-induced background simulations for LUXE</vt:lpstr>
      <vt:lpstr>Beam-induced backgrounds</vt:lpstr>
      <vt:lpstr>A Solution: Accelerator Tracking + Geant4 = BDSIM</vt:lpstr>
      <vt:lpstr>Possible sources of beam-induced backgrounds at LUXE</vt:lpstr>
      <vt:lpstr>BDSIM model of T20 and LUXE</vt:lpstr>
      <vt:lpstr>T20 BDSIM model Optics comparison with MADX</vt:lpstr>
      <vt:lpstr>Geometry</vt:lpstr>
      <vt:lpstr>Synchrotron radiation</vt:lpstr>
      <vt:lpstr>Synchrotron radiation (including beam core)</vt:lpstr>
      <vt:lpstr>Beam halo</vt:lpstr>
      <vt:lpstr>To your detector simulation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Stuart Walker</cp:lastModifiedBy>
  <cp:revision>70</cp:revision>
  <dcterms:created xsi:type="dcterms:W3CDTF">2017-04-13T07:40:56Z</dcterms:created>
  <dcterms:modified xsi:type="dcterms:W3CDTF">2021-05-18T07:44:16Z</dcterms:modified>
</cp:coreProperties>
</file>