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2"/>
  </p:normalViewPr>
  <p:slideViewPr>
    <p:cSldViewPr snapToGrid="0" snapToObjects="1">
      <p:cViewPr varScale="1">
        <p:scale>
          <a:sx n="90" d="100"/>
          <a:sy n="90" d="100"/>
        </p:scale>
        <p:origin x="2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2233-754E-7D41-816E-B9AD7C9E2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D2AA7-0CEE-FD45-980E-8BC9EDD04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70143-00DA-B34B-9E82-AB2E32BBE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07-DBD0-794F-A42C-54B6FC9B8FBA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91ADA-C44C-5340-88FB-BDBCDAA79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A1D6F-1602-0B40-95FC-B0253FCB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C976-C72C-6543-9AD3-DE7297F10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3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23BD5-0CA2-F046-846C-B6E856AC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16547-42E4-884A-913A-142F8F9F6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99AC-2931-8141-BD69-77E77F21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07-DBD0-794F-A42C-54B6FC9B8FBA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945C3-571D-3D40-958B-AA002A28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719A4-A5AC-EC46-885D-4140D5B0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C976-C72C-6543-9AD3-DE7297F10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EE40B1-B81D-B245-A2D1-4941A97D7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DA131-F002-0942-82C5-172567FE2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05302-F6E4-0A47-96E3-9B3FC77A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07-DBD0-794F-A42C-54B6FC9B8FBA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02ADF-26C4-5548-B5EC-38572BE0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F5A01-27A2-9343-B89F-14E076D1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C976-C72C-6543-9AD3-DE7297F10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5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EA439-293B-4743-901B-4BC21CFA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47730-18E2-5E41-BF71-9A50CD1FF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F2DE2-0B0B-994D-9217-6998EC05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07-DBD0-794F-A42C-54B6FC9B8FBA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06AAB-BAA5-8146-A4DD-974A18ED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A6812-DFF1-944A-8EB4-271A2A7E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C976-C72C-6543-9AD3-DE7297F10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7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4133-DEEB-864A-98FD-1E75A014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F30D-6967-AF43-A766-583A64E07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A5D2F-33DE-BB49-BC9B-C8DA7D0F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07-DBD0-794F-A42C-54B6FC9B8FBA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FECC3-6404-D946-8ED3-4B521AEF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6A864-A266-8E4D-9A0D-4CB5D70F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C976-C72C-6543-9AD3-DE7297F10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7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E773-D10D-674D-87F3-AFE8AC2D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478B4-2DD4-A94F-96FB-F3CCA2A4C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D4E65-51DA-D24D-B976-D72378490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4F24A-40CD-CB41-9B22-2B7E1A37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07-DBD0-794F-A42C-54B6FC9B8FBA}" type="datetimeFigureOut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75E08-349C-2F4C-8A04-FC21DBCE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D0198-C1F3-CD46-A8E1-324A256A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C976-C72C-6543-9AD3-DE7297F10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E45A-9B1E-1E4D-B8FF-B527D010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19DEB-86E3-F74A-BC84-9483A1038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3BC72-8D60-2649-819A-2F52785D0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87FF3-AB39-F440-A5E6-C3D7EE3CD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EE871-DAB6-7549-866E-5E729264C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58F06-8471-A349-8857-724938E1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07-DBD0-794F-A42C-54B6FC9B8FBA}" type="datetimeFigureOut">
              <a:rPr lang="en-US" smtClean="0"/>
              <a:t>5/16/21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6FDC71-CF6E-A34B-8B82-C7EB1A60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9DFCF5-A78B-9048-AB52-7669BFDDB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C976-C72C-6543-9AD3-DE7297F10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3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B0C7F-C975-C646-B1BB-3A141873E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CCCFD-B0F5-5E47-8671-88244022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07-DBD0-794F-A42C-54B6FC9B8FBA}" type="datetimeFigureOut">
              <a:rPr lang="en-US" smtClean="0"/>
              <a:t>5/16/21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63D11-0B12-0849-9E85-EB995E75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29CF7-FD12-D64C-A94B-1D077D05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C976-C72C-6543-9AD3-DE7297F10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1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B3F976-9EAD-BF4F-A91B-E7CFB96D7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07-DBD0-794F-A42C-54B6FC9B8FBA}" type="datetimeFigureOut">
              <a:rPr lang="en-US" smtClean="0"/>
              <a:t>5/16/21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4525DB-5C85-C242-B286-69B1E053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B9AE1-EA3E-1B4F-A372-E4F87ABE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C976-C72C-6543-9AD3-DE7297F10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C5CC-470D-824D-B729-CFB7A527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92546-9D29-034B-A1C3-2086456E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D8D7C-9BC2-6F40-A932-30FBD2302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FE4B2-1B12-F44A-8996-73B5E1746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07-DBD0-794F-A42C-54B6FC9B8FBA}" type="datetimeFigureOut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B9A33-7BA3-4F48-B499-3E5A44F52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BE7D9-5384-AD4B-A024-398DD616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C976-C72C-6543-9AD3-DE7297F10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3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64EB5-8504-BF4C-981A-342DD991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5892A1-C86A-DE44-9D72-FA9FB5677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CD664-80CA-9F45-A5F2-8E1597E3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CB41C-060F-A946-B362-C4F36AC4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07-DBD0-794F-A42C-54B6FC9B8FBA}" type="datetimeFigureOut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643F5-99C3-9342-847A-C4974679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11F90-87C2-BB4B-B6E2-D820F3B3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C976-C72C-6543-9AD3-DE7297F10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4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D79228-D83B-5345-9350-A2A853A0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06B08-626D-E545-8F1B-1E1A3821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E830E-A8DC-1A4F-AE71-2A4BBF34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FFC07-DBD0-794F-A42C-54B6FC9B8FBA}" type="datetimeFigureOut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7A29B-493F-7549-97F0-C1F20F434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6A09B-1044-3341-AA1C-FAE58B32F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DC976-C72C-6543-9AD3-DE7297F10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6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C46D-04B3-8D4F-8D81-EF104DF0D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the CDR to TDR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90219-80C2-5447-B541-F8760BA6B9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Supposition : TDR by the end of 2021</a:t>
            </a:r>
          </a:p>
        </p:txBody>
      </p:sp>
    </p:spTree>
    <p:extLst>
      <p:ext uri="{BB962C8B-B14F-4D97-AF65-F5344CB8AC3E}">
        <p14:creationId xmlns:p14="http://schemas.microsoft.com/office/powerpoint/2010/main" val="194402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50E130-3442-5C4F-ACC4-20AFFC049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899440"/>
              </p:ext>
            </p:extLst>
          </p:nvPr>
        </p:nvGraphicFramePr>
        <p:xfrm>
          <a:off x="542928" y="522000"/>
          <a:ext cx="10534648" cy="622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458">
                  <a:extLst>
                    <a:ext uri="{9D8B030D-6E8A-4147-A177-3AD203B41FA5}">
                      <a16:colId xmlns:a16="http://schemas.microsoft.com/office/drawing/2014/main" val="1126610008"/>
                    </a:ext>
                  </a:extLst>
                </a:gridCol>
                <a:gridCol w="2448866">
                  <a:extLst>
                    <a:ext uri="{9D8B030D-6E8A-4147-A177-3AD203B41FA5}">
                      <a16:colId xmlns:a16="http://schemas.microsoft.com/office/drawing/2014/main" val="1976835064"/>
                    </a:ext>
                  </a:extLst>
                </a:gridCol>
                <a:gridCol w="2633662">
                  <a:extLst>
                    <a:ext uri="{9D8B030D-6E8A-4147-A177-3AD203B41FA5}">
                      <a16:colId xmlns:a16="http://schemas.microsoft.com/office/drawing/2014/main" val="1496599953"/>
                    </a:ext>
                  </a:extLst>
                </a:gridCol>
                <a:gridCol w="2633662">
                  <a:extLst>
                    <a:ext uri="{9D8B030D-6E8A-4147-A177-3AD203B41FA5}">
                      <a16:colId xmlns:a16="http://schemas.microsoft.com/office/drawing/2014/main" val="3189864027"/>
                    </a:ext>
                  </a:extLst>
                </a:gridCol>
              </a:tblGrid>
              <a:tr h="579357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     Status</a:t>
                      </a:r>
                    </a:p>
                    <a:p>
                      <a:r>
                        <a:rPr lang="en-US" dirty="0"/>
                        <a:t>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started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482435"/>
                  </a:ext>
                </a:extLst>
              </a:tr>
              <a:tr h="42963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Mechanics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92D05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935215"/>
                  </a:ext>
                </a:extLst>
              </a:tr>
              <a:tr h="429630">
                <a:tc>
                  <a:txBody>
                    <a:bodyPr/>
                    <a:lstStyle/>
                    <a:p>
                      <a:r>
                        <a:rPr lang="en-US" dirty="0"/>
                        <a:t>Mechanics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787018"/>
                  </a:ext>
                </a:extLst>
              </a:tr>
              <a:tr h="42963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Tungsten plane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92D05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167994"/>
                  </a:ext>
                </a:extLst>
              </a:tr>
              <a:tr h="429630">
                <a:tc>
                  <a:txBody>
                    <a:bodyPr/>
                    <a:lstStyle/>
                    <a:p>
                      <a:r>
                        <a:rPr lang="en-US" dirty="0"/>
                        <a:t>Tungsten plane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705560"/>
                  </a:ext>
                </a:extLst>
              </a:tr>
              <a:tr h="42963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FLAME-LUXE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92D05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579539"/>
                  </a:ext>
                </a:extLst>
              </a:tr>
              <a:tr h="429630">
                <a:tc>
                  <a:txBody>
                    <a:bodyPr/>
                    <a:lstStyle/>
                    <a:p>
                      <a:r>
                        <a:rPr lang="en-US" dirty="0"/>
                        <a:t>FLAME-LUXE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FF000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40676"/>
                  </a:ext>
                </a:extLst>
              </a:tr>
              <a:tr h="42963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FEB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365263"/>
                  </a:ext>
                </a:extLst>
              </a:tr>
              <a:tr h="429630">
                <a:tc>
                  <a:txBody>
                    <a:bodyPr/>
                    <a:lstStyle/>
                    <a:p>
                      <a:r>
                        <a:rPr lang="en-US" dirty="0"/>
                        <a:t>FEB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FF000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161771"/>
                  </a:ext>
                </a:extLst>
              </a:tr>
              <a:tr h="42963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Sensor material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765469"/>
                  </a:ext>
                </a:extLst>
              </a:tr>
              <a:tr h="429630">
                <a:tc>
                  <a:txBody>
                    <a:bodyPr/>
                    <a:lstStyle/>
                    <a:p>
                      <a:r>
                        <a:rPr lang="en-US" dirty="0"/>
                        <a:t>Sensor material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92D05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762239"/>
                  </a:ext>
                </a:extLst>
              </a:tr>
              <a:tr h="429630">
                <a:tc>
                  <a:txBody>
                    <a:bodyPr/>
                    <a:lstStyle/>
                    <a:p>
                      <a:r>
                        <a:rPr lang="en-US" dirty="0"/>
                        <a:t>Sensor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FF000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118249"/>
                  </a:ext>
                </a:extLst>
              </a:tr>
              <a:tr h="42963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562801"/>
                  </a:ext>
                </a:extLst>
              </a:tr>
              <a:tr h="42963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2867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F23E87-E1AB-4E46-B693-94884DAED0B9}"/>
              </a:ext>
            </a:extLst>
          </p:cNvPr>
          <p:cNvSpPr txBox="1"/>
          <p:nvPr/>
        </p:nvSpPr>
        <p:spPr>
          <a:xfrm>
            <a:off x="2627290" y="141667"/>
            <a:ext cx="763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ECAL status foreseen by the end 2021 (in red, important tasks for the TDR)</a:t>
            </a: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34A6D54D-ED7C-CC4C-90CC-BA8886235124}"/>
              </a:ext>
            </a:extLst>
          </p:cNvPr>
          <p:cNvSpPr/>
          <p:nvPr/>
        </p:nvSpPr>
        <p:spPr>
          <a:xfrm>
            <a:off x="242888" y="4414838"/>
            <a:ext cx="6729412" cy="771525"/>
          </a:xfrm>
          <a:prstGeom prst="donut">
            <a:avLst>
              <a:gd name="adj" fmla="val 1053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9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21FF2-CB05-B841-A00F-98D8EF3B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467" y="0"/>
            <a:ext cx="3875837" cy="977900"/>
          </a:xfrm>
        </p:spPr>
        <p:txBody>
          <a:bodyPr>
            <a:normAutofit/>
          </a:bodyPr>
          <a:lstStyle/>
          <a:p>
            <a:r>
              <a:rPr lang="en-US" dirty="0"/>
              <a:t>Sensor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5780D-A1DA-8341-92EC-69AF3F7C4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1" y="977900"/>
            <a:ext cx="6851226" cy="5830194"/>
          </a:xfrm>
        </p:spPr>
        <p:txBody>
          <a:bodyPr>
            <a:normAutofit/>
          </a:bodyPr>
          <a:lstStyle/>
          <a:p>
            <a:r>
              <a:rPr lang="en-US" dirty="0"/>
              <a:t>Designed is defined</a:t>
            </a:r>
          </a:p>
          <a:p>
            <a:r>
              <a:rPr lang="en-US" dirty="0"/>
              <a:t>Two candidates : Si and GaAs.</a:t>
            </a:r>
          </a:p>
          <a:p>
            <a:r>
              <a:rPr lang="en-US" dirty="0"/>
              <a:t>GaAs, two designs:</a:t>
            </a:r>
          </a:p>
          <a:p>
            <a:pPr lvl="1"/>
            <a:r>
              <a:rPr lang="en-US" dirty="0"/>
              <a:t>With traces : designed and prototyped: on its way to be tested. PCB need to be designed.</a:t>
            </a:r>
          </a:p>
          <a:p>
            <a:pPr lvl="1"/>
            <a:r>
              <a:rPr lang="en-US" dirty="0"/>
              <a:t>No traces : designed, produced and tested. Fanout designed and almost in production (few days). </a:t>
            </a:r>
            <a:r>
              <a:rPr lang="en-US" b="1" dirty="0"/>
              <a:t>Preference for this design if we have good results from TB</a:t>
            </a:r>
          </a:p>
          <a:p>
            <a:r>
              <a:rPr lang="en-US" dirty="0"/>
              <a:t>Si : designed (by CALICE), tests ongoing. Fanout designed and almost in production (few days)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6FC1F-AB79-7844-8530-A5C06B1FD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287" y="0"/>
            <a:ext cx="3382851" cy="3171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1E3554-24F8-034F-9B4D-CAB3BB797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11" t="16204" r="22856" b="16852"/>
          <a:stretch/>
        </p:blipFill>
        <p:spPr>
          <a:xfrm rot="5400000">
            <a:off x="8984456" y="3600550"/>
            <a:ext cx="2971800" cy="3443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0CBF57-80FC-DC48-B4E0-78B15B897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138" y="0"/>
            <a:ext cx="1947862" cy="39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6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84130-3BD2-C74F-9E02-3198899F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test beam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F823-3C31-D34D-B817-8635FE425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60613"/>
          </a:xfrm>
        </p:spPr>
        <p:txBody>
          <a:bodyPr/>
          <a:lstStyle/>
          <a:p>
            <a:r>
              <a:rPr lang="en-US" dirty="0"/>
              <a:t>Sample of different options will be tested : Si, GaAs and GaAs with traces</a:t>
            </a:r>
          </a:p>
          <a:p>
            <a:r>
              <a:rPr lang="en-US" dirty="0"/>
              <a:t>FLAME ASIC for readout</a:t>
            </a:r>
          </a:p>
          <a:p>
            <a:r>
              <a:rPr lang="en-US" dirty="0"/>
              <a:t>DAQ (within the EUDAQ framework)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F434BBF4-7B02-5348-9C03-190767EBE379}"/>
              </a:ext>
            </a:extLst>
          </p:cNvPr>
          <p:cNvSpPr/>
          <p:nvPr/>
        </p:nvSpPr>
        <p:spPr>
          <a:xfrm>
            <a:off x="4972050" y="4321175"/>
            <a:ext cx="2243138" cy="965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27F5B-CD8B-D84C-A0D8-5376E10E2063}"/>
              </a:ext>
            </a:extLst>
          </p:cNvPr>
          <p:cNvSpPr txBox="1"/>
          <p:nvPr/>
        </p:nvSpPr>
        <p:spPr>
          <a:xfrm>
            <a:off x="3196031" y="5421312"/>
            <a:ext cx="5795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Choice of the sensor (beginning 2022)</a:t>
            </a:r>
          </a:p>
        </p:txBody>
      </p:sp>
    </p:spTree>
    <p:extLst>
      <p:ext uri="{BB962C8B-B14F-4D97-AF65-F5344CB8AC3E}">
        <p14:creationId xmlns:p14="http://schemas.microsoft.com/office/powerpoint/2010/main" val="2613597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203</Words>
  <Application>Microsoft Macintosh PowerPoint</Application>
  <PresentationFormat>Widescreen</PresentationFormat>
  <Paragraphs>46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From the CDR to TDR</vt:lpstr>
      <vt:lpstr>PowerPoint Presentation</vt:lpstr>
      <vt:lpstr>Sensor choice</vt:lpstr>
      <vt:lpstr>2021 test beam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CDR to TDR</dc:title>
  <dc:creator>yan bb</dc:creator>
  <cp:lastModifiedBy>yan bb</cp:lastModifiedBy>
  <cp:revision>21</cp:revision>
  <dcterms:created xsi:type="dcterms:W3CDTF">2021-05-16T13:46:25Z</dcterms:created>
  <dcterms:modified xsi:type="dcterms:W3CDTF">2021-05-18T12:29:01Z</dcterms:modified>
</cp:coreProperties>
</file>