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80" r:id="rId2"/>
    <p:sldId id="314" r:id="rId3"/>
    <p:sldId id="315" r:id="rId4"/>
    <p:sldId id="316" r:id="rId5"/>
    <p:sldId id="333" r:id="rId6"/>
    <p:sldId id="327" r:id="rId7"/>
    <p:sldId id="321" r:id="rId8"/>
    <p:sldId id="350" r:id="rId9"/>
    <p:sldId id="323" r:id="rId10"/>
    <p:sldId id="334" r:id="rId11"/>
    <p:sldId id="335" r:id="rId12"/>
    <p:sldId id="336" r:id="rId13"/>
    <p:sldId id="337" r:id="rId14"/>
    <p:sldId id="338" r:id="rId15"/>
    <p:sldId id="347" r:id="rId16"/>
    <p:sldId id="329" r:id="rId17"/>
    <p:sldId id="317" r:id="rId18"/>
    <p:sldId id="322" r:id="rId19"/>
    <p:sldId id="360" r:id="rId20"/>
    <p:sldId id="352" r:id="rId21"/>
    <p:sldId id="353" r:id="rId22"/>
    <p:sldId id="354" r:id="rId23"/>
    <p:sldId id="288" r:id="rId24"/>
    <p:sldId id="355" r:id="rId25"/>
    <p:sldId id="363" r:id="rId26"/>
    <p:sldId id="364" r:id="rId27"/>
    <p:sldId id="365" r:id="rId28"/>
    <p:sldId id="361" r:id="rId29"/>
    <p:sldId id="356" r:id="rId30"/>
    <p:sldId id="359" r:id="rId31"/>
    <p:sldId id="357" r:id="rId32"/>
    <p:sldId id="358" r:id="rId33"/>
    <p:sldId id="313" r:id="rId34"/>
    <p:sldId id="351" r:id="rId35"/>
    <p:sldId id="325" r:id="rId36"/>
    <p:sldId id="326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74" y="96"/>
      </p:cViewPr>
      <p:guideLst>
        <p:guide orient="horz" pos="1275"/>
        <p:guide pos="2767"/>
        <p:guide pos="2993"/>
        <p:guide pos="5375"/>
        <p:guide pos="385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07.06.2021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0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2193868"/>
            <a:ext cx="7921623" cy="1472697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7" y="3926540"/>
            <a:ext cx="7921623" cy="198689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  <p:pic>
        <p:nvPicPr>
          <p:cNvPr id="7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61" y="760606"/>
            <a:ext cx="1433262" cy="14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532931"/>
            <a:ext cx="7921625" cy="584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1210733"/>
            <a:ext cx="7921625" cy="47027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b="0" dirty="0"/>
              <a:t>Bunch Compression Operation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Bolko Beutner, DESY, 06.2021</a:t>
            </a:r>
          </a:p>
        </p:txBody>
      </p:sp>
      <p:pic>
        <p:nvPicPr>
          <p:cNvPr id="12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13" y="6052910"/>
            <a:ext cx="720000" cy="720000"/>
          </a:xfrm>
          <a:prstGeom prst="rect">
            <a:avLst/>
          </a:prstGeom>
        </p:spPr>
      </p:pic>
      <p:pic>
        <p:nvPicPr>
          <p:cNvPr id="14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1" y="6052910"/>
            <a:ext cx="720000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SzPct val="15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SzPct val="15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library.desy.de/cgi-bin/showprep.pl?desy-thesis-04-041" TargetMode="External"/><Relationship Id="rId2" Type="http://schemas.openxmlformats.org/officeDocument/2006/relationships/hyperlink" Target="http://icfa-usa.jlab.org/archive/newsletter/icfa_bd_nl_38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475" y="2148601"/>
            <a:ext cx="8329189" cy="1472697"/>
          </a:xfrm>
        </p:spPr>
        <p:txBody>
          <a:bodyPr/>
          <a:lstStyle/>
          <a:p>
            <a:r>
              <a:rPr lang="en-US" dirty="0"/>
              <a:t>Bunch Compression Operation</a:t>
            </a:r>
            <a:br>
              <a:rPr lang="en-US" dirty="0"/>
            </a:br>
            <a:r>
              <a:rPr lang="en-US" dirty="0"/>
              <a:t>at the European XFEL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Bolko</a:t>
            </a:r>
            <a:r>
              <a:rPr lang="en-GB" dirty="0"/>
              <a:t> </a:t>
            </a:r>
            <a:r>
              <a:rPr lang="en-GB" dirty="0" err="1"/>
              <a:t>Beutner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r>
              <a:rPr lang="en-GB" dirty="0"/>
              <a:t>Operator Training</a:t>
            </a:r>
          </a:p>
          <a:p>
            <a:r>
              <a:rPr lang="en-GB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68030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BC0</a:t>
            </a:r>
            <a:endParaRPr lang="en-GB" dirty="0"/>
          </a:p>
        </p:txBody>
      </p:sp>
      <p:pic>
        <p:nvPicPr>
          <p:cNvPr id="6" name="Picture 2" descr="C:\Users\beutner\Desktop\20170126-MX2_2848-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62" y="1443038"/>
            <a:ext cx="670727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3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BC1</a:t>
            </a:r>
            <a:endParaRPr lang="en-GB" dirty="0"/>
          </a:p>
        </p:txBody>
      </p:sp>
      <p:pic>
        <p:nvPicPr>
          <p:cNvPr id="5" name="Picture 2" descr="C:\Users\beutner\Desktop\20170126-MX2_2912-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62" y="1443038"/>
            <a:ext cx="670727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BC1 </a:t>
            </a:r>
            <a:endParaRPr lang="en-GB" dirty="0"/>
          </a:p>
        </p:txBody>
      </p:sp>
      <p:pic>
        <p:nvPicPr>
          <p:cNvPr id="5" name="Picture 2" descr="C:\Users\beutner\Desktop\20170126-MX2_2927-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62" y="1443038"/>
            <a:ext cx="670727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87999" y="2954867"/>
            <a:ext cx="719667" cy="1490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7" name="Oval 6"/>
          <p:cNvSpPr/>
          <p:nvPr/>
        </p:nvSpPr>
        <p:spPr>
          <a:xfrm>
            <a:off x="6125631" y="1617134"/>
            <a:ext cx="1147236" cy="3894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8" name="Oval 7"/>
          <p:cNvSpPr/>
          <p:nvPr/>
        </p:nvSpPr>
        <p:spPr>
          <a:xfrm>
            <a:off x="5096932" y="2819400"/>
            <a:ext cx="719667" cy="1490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6" name="TextBox 5"/>
          <p:cNvSpPr txBox="1"/>
          <p:nvPr/>
        </p:nvSpPr>
        <p:spPr>
          <a:xfrm>
            <a:off x="6206067" y="3382433"/>
            <a:ext cx="106680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chemeClr val="bg1"/>
                </a:solidFill>
              </a:rPr>
              <a:t>Collimator</a:t>
            </a:r>
            <a:endParaRPr lang="en-GB" sz="1400" dirty="0" err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1499" y="3500966"/>
            <a:ext cx="1515533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chemeClr val="bg1"/>
                </a:solidFill>
              </a:rPr>
              <a:t>BPM</a:t>
            </a:r>
            <a:endParaRPr lang="en-GB" sz="1400" dirty="0" err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004" y="3086099"/>
            <a:ext cx="1248834" cy="6138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>
                <a:solidFill>
                  <a:schemeClr val="bg1"/>
                </a:solidFill>
              </a:rPr>
              <a:t>Screen </a:t>
            </a:r>
          </a:p>
          <a:p>
            <a:pPr algn="ctr">
              <a:lnSpc>
                <a:spcPct val="112000"/>
              </a:lnSpc>
            </a:pPr>
            <a:r>
              <a:rPr lang="en-US" sz="1400" dirty="0">
                <a:solidFill>
                  <a:schemeClr val="bg1"/>
                </a:solidFill>
              </a:rPr>
              <a:t>station</a:t>
            </a:r>
            <a:endParaRPr lang="en-GB" sz="1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6" grpId="0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XFEL BC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78" y="1320534"/>
            <a:ext cx="5443760" cy="218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2" y="3597804"/>
            <a:ext cx="7620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2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Chamber Overview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675"/>
            <a:ext cx="9221250" cy="36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22618" y="4729942"/>
            <a:ext cx="0" cy="207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25491" y="5627716"/>
            <a:ext cx="1978429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Not to scale!</a:t>
            </a:r>
            <a:endParaRPr lang="en-GB" sz="1400" dirty="0" err="1"/>
          </a:p>
        </p:txBody>
      </p:sp>
      <p:cxnSp>
        <p:nvCxnSpPr>
          <p:cNvPr id="8" name="Straight Connector 7"/>
          <p:cNvCxnSpPr/>
          <p:nvPr/>
        </p:nvCxnSpPr>
        <p:spPr>
          <a:xfrm>
            <a:off x="4042756" y="3884815"/>
            <a:ext cx="0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42756" y="4937760"/>
            <a:ext cx="0" cy="1731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40575" y="3399898"/>
            <a:ext cx="7664334" cy="818747"/>
          </a:xfrm>
          <a:custGeom>
            <a:avLst/>
            <a:gdLst>
              <a:gd name="connsiteX0" fmla="*/ 0 w 7664334"/>
              <a:gd name="connsiteY0" fmla="*/ 83878 h 969705"/>
              <a:gd name="connsiteX1" fmla="*/ 756458 w 7664334"/>
              <a:gd name="connsiteY1" fmla="*/ 67252 h 969705"/>
              <a:gd name="connsiteX2" fmla="*/ 1255221 w 7664334"/>
              <a:gd name="connsiteY2" fmla="*/ 125441 h 969705"/>
              <a:gd name="connsiteX3" fmla="*/ 2701636 w 7664334"/>
              <a:gd name="connsiteY3" fmla="*/ 782147 h 969705"/>
              <a:gd name="connsiteX4" fmla="*/ 3507970 w 7664334"/>
              <a:gd name="connsiteY4" fmla="*/ 948401 h 969705"/>
              <a:gd name="connsiteX5" fmla="*/ 4414058 w 7664334"/>
              <a:gd name="connsiteY5" fmla="*/ 940089 h 969705"/>
              <a:gd name="connsiteX6" fmla="*/ 5070763 w 7664334"/>
              <a:gd name="connsiteY6" fmla="*/ 699019 h 969705"/>
              <a:gd name="connsiteX7" fmla="*/ 6616930 w 7664334"/>
              <a:gd name="connsiteY7" fmla="*/ 58939 h 969705"/>
              <a:gd name="connsiteX8" fmla="*/ 7664334 w 7664334"/>
              <a:gd name="connsiteY8" fmla="*/ 67252 h 969705"/>
              <a:gd name="connsiteX0" fmla="*/ 0 w 7664334"/>
              <a:gd name="connsiteY0" fmla="*/ 41827 h 927654"/>
              <a:gd name="connsiteX1" fmla="*/ 756458 w 7664334"/>
              <a:gd name="connsiteY1" fmla="*/ 25201 h 927654"/>
              <a:gd name="connsiteX2" fmla="*/ 1255221 w 7664334"/>
              <a:gd name="connsiteY2" fmla="*/ 83390 h 927654"/>
              <a:gd name="connsiteX3" fmla="*/ 2701636 w 7664334"/>
              <a:gd name="connsiteY3" fmla="*/ 740096 h 927654"/>
              <a:gd name="connsiteX4" fmla="*/ 3507970 w 7664334"/>
              <a:gd name="connsiteY4" fmla="*/ 906350 h 927654"/>
              <a:gd name="connsiteX5" fmla="*/ 4414058 w 7664334"/>
              <a:gd name="connsiteY5" fmla="*/ 898038 h 927654"/>
              <a:gd name="connsiteX6" fmla="*/ 5070763 w 7664334"/>
              <a:gd name="connsiteY6" fmla="*/ 656968 h 927654"/>
              <a:gd name="connsiteX7" fmla="*/ 6367548 w 7664334"/>
              <a:gd name="connsiteY7" fmla="*/ 116641 h 927654"/>
              <a:gd name="connsiteX8" fmla="*/ 7664334 w 7664334"/>
              <a:gd name="connsiteY8" fmla="*/ 25201 h 927654"/>
              <a:gd name="connsiteX0" fmla="*/ 0 w 7664334"/>
              <a:gd name="connsiteY0" fmla="*/ 47171 h 932998"/>
              <a:gd name="connsiteX1" fmla="*/ 756458 w 7664334"/>
              <a:gd name="connsiteY1" fmla="*/ 30545 h 932998"/>
              <a:gd name="connsiteX2" fmla="*/ 1255221 w 7664334"/>
              <a:gd name="connsiteY2" fmla="*/ 88734 h 932998"/>
              <a:gd name="connsiteX3" fmla="*/ 2701636 w 7664334"/>
              <a:gd name="connsiteY3" fmla="*/ 745440 h 932998"/>
              <a:gd name="connsiteX4" fmla="*/ 3507970 w 7664334"/>
              <a:gd name="connsiteY4" fmla="*/ 911694 h 932998"/>
              <a:gd name="connsiteX5" fmla="*/ 4414058 w 7664334"/>
              <a:gd name="connsiteY5" fmla="*/ 903382 h 932998"/>
              <a:gd name="connsiteX6" fmla="*/ 5070763 w 7664334"/>
              <a:gd name="connsiteY6" fmla="*/ 662312 h 932998"/>
              <a:gd name="connsiteX7" fmla="*/ 6367548 w 7664334"/>
              <a:gd name="connsiteY7" fmla="*/ 121985 h 932998"/>
              <a:gd name="connsiteX8" fmla="*/ 7664334 w 7664334"/>
              <a:gd name="connsiteY8" fmla="*/ 30545 h 932998"/>
              <a:gd name="connsiteX0" fmla="*/ 0 w 7664334"/>
              <a:gd name="connsiteY0" fmla="*/ 47171 h 912878"/>
              <a:gd name="connsiteX1" fmla="*/ 756458 w 7664334"/>
              <a:gd name="connsiteY1" fmla="*/ 30545 h 912878"/>
              <a:gd name="connsiteX2" fmla="*/ 1255221 w 7664334"/>
              <a:gd name="connsiteY2" fmla="*/ 88734 h 912878"/>
              <a:gd name="connsiteX3" fmla="*/ 2701636 w 7664334"/>
              <a:gd name="connsiteY3" fmla="*/ 745440 h 912878"/>
              <a:gd name="connsiteX4" fmla="*/ 3507970 w 7664334"/>
              <a:gd name="connsiteY4" fmla="*/ 911694 h 912878"/>
              <a:gd name="connsiteX5" fmla="*/ 4422371 w 7664334"/>
              <a:gd name="connsiteY5" fmla="*/ 811942 h 912878"/>
              <a:gd name="connsiteX6" fmla="*/ 5070763 w 7664334"/>
              <a:gd name="connsiteY6" fmla="*/ 662312 h 912878"/>
              <a:gd name="connsiteX7" fmla="*/ 6367548 w 7664334"/>
              <a:gd name="connsiteY7" fmla="*/ 121985 h 912878"/>
              <a:gd name="connsiteX8" fmla="*/ 7664334 w 7664334"/>
              <a:gd name="connsiteY8" fmla="*/ 30545 h 912878"/>
              <a:gd name="connsiteX0" fmla="*/ 0 w 7664334"/>
              <a:gd name="connsiteY0" fmla="*/ 47171 h 835491"/>
              <a:gd name="connsiteX1" fmla="*/ 756458 w 7664334"/>
              <a:gd name="connsiteY1" fmla="*/ 30545 h 835491"/>
              <a:gd name="connsiteX2" fmla="*/ 1255221 w 7664334"/>
              <a:gd name="connsiteY2" fmla="*/ 88734 h 835491"/>
              <a:gd name="connsiteX3" fmla="*/ 2701636 w 7664334"/>
              <a:gd name="connsiteY3" fmla="*/ 745440 h 835491"/>
              <a:gd name="connsiteX4" fmla="*/ 3524596 w 7664334"/>
              <a:gd name="connsiteY4" fmla="*/ 828567 h 835491"/>
              <a:gd name="connsiteX5" fmla="*/ 4422371 w 7664334"/>
              <a:gd name="connsiteY5" fmla="*/ 811942 h 835491"/>
              <a:gd name="connsiteX6" fmla="*/ 5070763 w 7664334"/>
              <a:gd name="connsiteY6" fmla="*/ 662312 h 835491"/>
              <a:gd name="connsiteX7" fmla="*/ 6367548 w 7664334"/>
              <a:gd name="connsiteY7" fmla="*/ 121985 h 835491"/>
              <a:gd name="connsiteX8" fmla="*/ 7664334 w 7664334"/>
              <a:gd name="connsiteY8" fmla="*/ 30545 h 835491"/>
              <a:gd name="connsiteX0" fmla="*/ 0 w 7664334"/>
              <a:gd name="connsiteY0" fmla="*/ 47171 h 840971"/>
              <a:gd name="connsiteX1" fmla="*/ 756458 w 7664334"/>
              <a:gd name="connsiteY1" fmla="*/ 30545 h 840971"/>
              <a:gd name="connsiteX2" fmla="*/ 1255221 w 7664334"/>
              <a:gd name="connsiteY2" fmla="*/ 88734 h 840971"/>
              <a:gd name="connsiteX3" fmla="*/ 2709949 w 7664334"/>
              <a:gd name="connsiteY3" fmla="*/ 670625 h 840971"/>
              <a:gd name="connsiteX4" fmla="*/ 3524596 w 7664334"/>
              <a:gd name="connsiteY4" fmla="*/ 828567 h 840971"/>
              <a:gd name="connsiteX5" fmla="*/ 4422371 w 7664334"/>
              <a:gd name="connsiteY5" fmla="*/ 811942 h 840971"/>
              <a:gd name="connsiteX6" fmla="*/ 5070763 w 7664334"/>
              <a:gd name="connsiteY6" fmla="*/ 662312 h 840971"/>
              <a:gd name="connsiteX7" fmla="*/ 6367548 w 7664334"/>
              <a:gd name="connsiteY7" fmla="*/ 121985 h 840971"/>
              <a:gd name="connsiteX8" fmla="*/ 7664334 w 7664334"/>
              <a:gd name="connsiteY8" fmla="*/ 30545 h 840971"/>
              <a:gd name="connsiteX0" fmla="*/ 0 w 7664334"/>
              <a:gd name="connsiteY0" fmla="*/ 34835 h 828635"/>
              <a:gd name="connsiteX1" fmla="*/ 756458 w 7664334"/>
              <a:gd name="connsiteY1" fmla="*/ 18209 h 828635"/>
              <a:gd name="connsiteX2" fmla="*/ 1255221 w 7664334"/>
              <a:gd name="connsiteY2" fmla="*/ 76398 h 828635"/>
              <a:gd name="connsiteX3" fmla="*/ 2709949 w 7664334"/>
              <a:gd name="connsiteY3" fmla="*/ 658289 h 828635"/>
              <a:gd name="connsiteX4" fmla="*/ 3524596 w 7664334"/>
              <a:gd name="connsiteY4" fmla="*/ 816231 h 828635"/>
              <a:gd name="connsiteX5" fmla="*/ 4422371 w 7664334"/>
              <a:gd name="connsiteY5" fmla="*/ 799606 h 828635"/>
              <a:gd name="connsiteX6" fmla="*/ 5070763 w 7664334"/>
              <a:gd name="connsiteY6" fmla="*/ 649976 h 828635"/>
              <a:gd name="connsiteX7" fmla="*/ 6367548 w 7664334"/>
              <a:gd name="connsiteY7" fmla="*/ 109649 h 828635"/>
              <a:gd name="connsiteX8" fmla="*/ 6931775 w 7664334"/>
              <a:gd name="connsiteY8" fmla="*/ 4701 h 828635"/>
              <a:gd name="connsiteX9" fmla="*/ 7664334 w 7664334"/>
              <a:gd name="connsiteY9" fmla="*/ 18209 h 828635"/>
              <a:gd name="connsiteX0" fmla="*/ 0 w 7664334"/>
              <a:gd name="connsiteY0" fmla="*/ 30134 h 823934"/>
              <a:gd name="connsiteX1" fmla="*/ 756458 w 7664334"/>
              <a:gd name="connsiteY1" fmla="*/ 13508 h 823934"/>
              <a:gd name="connsiteX2" fmla="*/ 1255221 w 7664334"/>
              <a:gd name="connsiteY2" fmla="*/ 71697 h 823934"/>
              <a:gd name="connsiteX3" fmla="*/ 2709949 w 7664334"/>
              <a:gd name="connsiteY3" fmla="*/ 653588 h 823934"/>
              <a:gd name="connsiteX4" fmla="*/ 3524596 w 7664334"/>
              <a:gd name="connsiteY4" fmla="*/ 811530 h 823934"/>
              <a:gd name="connsiteX5" fmla="*/ 4422371 w 7664334"/>
              <a:gd name="connsiteY5" fmla="*/ 794905 h 823934"/>
              <a:gd name="connsiteX6" fmla="*/ 5070763 w 7664334"/>
              <a:gd name="connsiteY6" fmla="*/ 645275 h 823934"/>
              <a:gd name="connsiteX7" fmla="*/ 6367548 w 7664334"/>
              <a:gd name="connsiteY7" fmla="*/ 104948 h 823934"/>
              <a:gd name="connsiteX8" fmla="*/ 6931775 w 7664334"/>
              <a:gd name="connsiteY8" fmla="*/ 0 h 823934"/>
              <a:gd name="connsiteX9" fmla="*/ 7664334 w 7664334"/>
              <a:gd name="connsiteY9" fmla="*/ 13508 h 823934"/>
              <a:gd name="connsiteX0" fmla="*/ 0 w 7664334"/>
              <a:gd name="connsiteY0" fmla="*/ 24947 h 818747"/>
              <a:gd name="connsiteX1" fmla="*/ 756458 w 7664334"/>
              <a:gd name="connsiteY1" fmla="*/ 8321 h 818747"/>
              <a:gd name="connsiteX2" fmla="*/ 1255221 w 7664334"/>
              <a:gd name="connsiteY2" fmla="*/ 66510 h 818747"/>
              <a:gd name="connsiteX3" fmla="*/ 2709949 w 7664334"/>
              <a:gd name="connsiteY3" fmla="*/ 648401 h 818747"/>
              <a:gd name="connsiteX4" fmla="*/ 3524596 w 7664334"/>
              <a:gd name="connsiteY4" fmla="*/ 806343 h 818747"/>
              <a:gd name="connsiteX5" fmla="*/ 4422371 w 7664334"/>
              <a:gd name="connsiteY5" fmla="*/ 789718 h 818747"/>
              <a:gd name="connsiteX6" fmla="*/ 5070763 w 7664334"/>
              <a:gd name="connsiteY6" fmla="*/ 640088 h 818747"/>
              <a:gd name="connsiteX7" fmla="*/ 6367548 w 7664334"/>
              <a:gd name="connsiteY7" fmla="*/ 99761 h 818747"/>
              <a:gd name="connsiteX8" fmla="*/ 6908915 w 7664334"/>
              <a:gd name="connsiteY8" fmla="*/ 6243 h 818747"/>
              <a:gd name="connsiteX9" fmla="*/ 7664334 w 7664334"/>
              <a:gd name="connsiteY9" fmla="*/ 8321 h 818747"/>
              <a:gd name="connsiteX0" fmla="*/ 0 w 7664334"/>
              <a:gd name="connsiteY0" fmla="*/ 24947 h 818747"/>
              <a:gd name="connsiteX1" fmla="*/ 756458 w 7664334"/>
              <a:gd name="connsiteY1" fmla="*/ 8321 h 818747"/>
              <a:gd name="connsiteX2" fmla="*/ 1255221 w 7664334"/>
              <a:gd name="connsiteY2" fmla="*/ 66510 h 818747"/>
              <a:gd name="connsiteX3" fmla="*/ 2709949 w 7664334"/>
              <a:gd name="connsiteY3" fmla="*/ 648401 h 818747"/>
              <a:gd name="connsiteX4" fmla="*/ 3524596 w 7664334"/>
              <a:gd name="connsiteY4" fmla="*/ 806343 h 818747"/>
              <a:gd name="connsiteX5" fmla="*/ 4422371 w 7664334"/>
              <a:gd name="connsiteY5" fmla="*/ 789718 h 818747"/>
              <a:gd name="connsiteX6" fmla="*/ 5070763 w 7664334"/>
              <a:gd name="connsiteY6" fmla="*/ 640088 h 818747"/>
              <a:gd name="connsiteX7" fmla="*/ 6367548 w 7664334"/>
              <a:gd name="connsiteY7" fmla="*/ 99761 h 818747"/>
              <a:gd name="connsiteX8" fmla="*/ 6908915 w 7664334"/>
              <a:gd name="connsiteY8" fmla="*/ 6243 h 818747"/>
              <a:gd name="connsiteX9" fmla="*/ 7664334 w 7664334"/>
              <a:gd name="connsiteY9" fmla="*/ 8321 h 81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4334" h="818747">
                <a:moveTo>
                  <a:pt x="0" y="24947"/>
                </a:moveTo>
                <a:cubicBezTo>
                  <a:pt x="273627" y="13170"/>
                  <a:pt x="547255" y="1394"/>
                  <a:pt x="756458" y="8321"/>
                </a:cubicBezTo>
                <a:cubicBezTo>
                  <a:pt x="965661" y="15248"/>
                  <a:pt x="929639" y="-40170"/>
                  <a:pt x="1255221" y="66510"/>
                </a:cubicBezTo>
                <a:cubicBezTo>
                  <a:pt x="1580803" y="173190"/>
                  <a:pt x="2331720" y="525096"/>
                  <a:pt x="2709949" y="648401"/>
                </a:cubicBezTo>
                <a:cubicBezTo>
                  <a:pt x="3088178" y="771706"/>
                  <a:pt x="3239192" y="782790"/>
                  <a:pt x="3524596" y="806343"/>
                </a:cubicBezTo>
                <a:cubicBezTo>
                  <a:pt x="3810000" y="829896"/>
                  <a:pt x="4164677" y="817427"/>
                  <a:pt x="4422371" y="789718"/>
                </a:cubicBezTo>
                <a:cubicBezTo>
                  <a:pt x="4680065" y="762009"/>
                  <a:pt x="4746567" y="755081"/>
                  <a:pt x="5070763" y="640088"/>
                </a:cubicBezTo>
                <a:cubicBezTo>
                  <a:pt x="5394959" y="525095"/>
                  <a:pt x="6057379" y="207307"/>
                  <a:pt x="6367548" y="99761"/>
                </a:cubicBezTo>
                <a:cubicBezTo>
                  <a:pt x="6677717" y="-7785"/>
                  <a:pt x="6692784" y="21483"/>
                  <a:pt x="6908915" y="6243"/>
                </a:cubicBezTo>
                <a:cubicBezTo>
                  <a:pt x="7200726" y="12651"/>
                  <a:pt x="7412528" y="7628"/>
                  <a:pt x="7664334" y="8321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40575" y="3399383"/>
            <a:ext cx="7664334" cy="1439925"/>
          </a:xfrm>
          <a:custGeom>
            <a:avLst/>
            <a:gdLst>
              <a:gd name="connsiteX0" fmla="*/ 0 w 7664334"/>
              <a:gd name="connsiteY0" fmla="*/ 83878 h 969705"/>
              <a:gd name="connsiteX1" fmla="*/ 756458 w 7664334"/>
              <a:gd name="connsiteY1" fmla="*/ 67252 h 969705"/>
              <a:gd name="connsiteX2" fmla="*/ 1255221 w 7664334"/>
              <a:gd name="connsiteY2" fmla="*/ 125441 h 969705"/>
              <a:gd name="connsiteX3" fmla="*/ 2701636 w 7664334"/>
              <a:gd name="connsiteY3" fmla="*/ 782147 h 969705"/>
              <a:gd name="connsiteX4" fmla="*/ 3507970 w 7664334"/>
              <a:gd name="connsiteY4" fmla="*/ 948401 h 969705"/>
              <a:gd name="connsiteX5" fmla="*/ 4414058 w 7664334"/>
              <a:gd name="connsiteY5" fmla="*/ 940089 h 969705"/>
              <a:gd name="connsiteX6" fmla="*/ 5070763 w 7664334"/>
              <a:gd name="connsiteY6" fmla="*/ 699019 h 969705"/>
              <a:gd name="connsiteX7" fmla="*/ 6616930 w 7664334"/>
              <a:gd name="connsiteY7" fmla="*/ 58939 h 969705"/>
              <a:gd name="connsiteX8" fmla="*/ 7664334 w 7664334"/>
              <a:gd name="connsiteY8" fmla="*/ 67252 h 969705"/>
              <a:gd name="connsiteX0" fmla="*/ 0 w 7664334"/>
              <a:gd name="connsiteY0" fmla="*/ 41827 h 927654"/>
              <a:gd name="connsiteX1" fmla="*/ 756458 w 7664334"/>
              <a:gd name="connsiteY1" fmla="*/ 25201 h 927654"/>
              <a:gd name="connsiteX2" fmla="*/ 1255221 w 7664334"/>
              <a:gd name="connsiteY2" fmla="*/ 83390 h 927654"/>
              <a:gd name="connsiteX3" fmla="*/ 2701636 w 7664334"/>
              <a:gd name="connsiteY3" fmla="*/ 740096 h 927654"/>
              <a:gd name="connsiteX4" fmla="*/ 3507970 w 7664334"/>
              <a:gd name="connsiteY4" fmla="*/ 906350 h 927654"/>
              <a:gd name="connsiteX5" fmla="*/ 4414058 w 7664334"/>
              <a:gd name="connsiteY5" fmla="*/ 898038 h 927654"/>
              <a:gd name="connsiteX6" fmla="*/ 5070763 w 7664334"/>
              <a:gd name="connsiteY6" fmla="*/ 656968 h 927654"/>
              <a:gd name="connsiteX7" fmla="*/ 6367548 w 7664334"/>
              <a:gd name="connsiteY7" fmla="*/ 116641 h 927654"/>
              <a:gd name="connsiteX8" fmla="*/ 7664334 w 7664334"/>
              <a:gd name="connsiteY8" fmla="*/ 25201 h 927654"/>
              <a:gd name="connsiteX0" fmla="*/ 0 w 7664334"/>
              <a:gd name="connsiteY0" fmla="*/ 47171 h 932998"/>
              <a:gd name="connsiteX1" fmla="*/ 756458 w 7664334"/>
              <a:gd name="connsiteY1" fmla="*/ 30545 h 932998"/>
              <a:gd name="connsiteX2" fmla="*/ 1255221 w 7664334"/>
              <a:gd name="connsiteY2" fmla="*/ 88734 h 932998"/>
              <a:gd name="connsiteX3" fmla="*/ 2701636 w 7664334"/>
              <a:gd name="connsiteY3" fmla="*/ 745440 h 932998"/>
              <a:gd name="connsiteX4" fmla="*/ 3507970 w 7664334"/>
              <a:gd name="connsiteY4" fmla="*/ 911694 h 932998"/>
              <a:gd name="connsiteX5" fmla="*/ 4414058 w 7664334"/>
              <a:gd name="connsiteY5" fmla="*/ 903382 h 932998"/>
              <a:gd name="connsiteX6" fmla="*/ 5070763 w 7664334"/>
              <a:gd name="connsiteY6" fmla="*/ 662312 h 932998"/>
              <a:gd name="connsiteX7" fmla="*/ 6367548 w 7664334"/>
              <a:gd name="connsiteY7" fmla="*/ 121985 h 932998"/>
              <a:gd name="connsiteX8" fmla="*/ 7664334 w 7664334"/>
              <a:gd name="connsiteY8" fmla="*/ 30545 h 932998"/>
              <a:gd name="connsiteX0" fmla="*/ 0 w 7664334"/>
              <a:gd name="connsiteY0" fmla="*/ 47171 h 912878"/>
              <a:gd name="connsiteX1" fmla="*/ 756458 w 7664334"/>
              <a:gd name="connsiteY1" fmla="*/ 30545 h 912878"/>
              <a:gd name="connsiteX2" fmla="*/ 1255221 w 7664334"/>
              <a:gd name="connsiteY2" fmla="*/ 88734 h 912878"/>
              <a:gd name="connsiteX3" fmla="*/ 2701636 w 7664334"/>
              <a:gd name="connsiteY3" fmla="*/ 745440 h 912878"/>
              <a:gd name="connsiteX4" fmla="*/ 3507970 w 7664334"/>
              <a:gd name="connsiteY4" fmla="*/ 911694 h 912878"/>
              <a:gd name="connsiteX5" fmla="*/ 4422371 w 7664334"/>
              <a:gd name="connsiteY5" fmla="*/ 811942 h 912878"/>
              <a:gd name="connsiteX6" fmla="*/ 5070763 w 7664334"/>
              <a:gd name="connsiteY6" fmla="*/ 662312 h 912878"/>
              <a:gd name="connsiteX7" fmla="*/ 6367548 w 7664334"/>
              <a:gd name="connsiteY7" fmla="*/ 121985 h 912878"/>
              <a:gd name="connsiteX8" fmla="*/ 7664334 w 7664334"/>
              <a:gd name="connsiteY8" fmla="*/ 30545 h 912878"/>
              <a:gd name="connsiteX0" fmla="*/ 0 w 7664334"/>
              <a:gd name="connsiteY0" fmla="*/ 47171 h 835491"/>
              <a:gd name="connsiteX1" fmla="*/ 756458 w 7664334"/>
              <a:gd name="connsiteY1" fmla="*/ 30545 h 835491"/>
              <a:gd name="connsiteX2" fmla="*/ 1255221 w 7664334"/>
              <a:gd name="connsiteY2" fmla="*/ 88734 h 835491"/>
              <a:gd name="connsiteX3" fmla="*/ 2701636 w 7664334"/>
              <a:gd name="connsiteY3" fmla="*/ 745440 h 835491"/>
              <a:gd name="connsiteX4" fmla="*/ 3524596 w 7664334"/>
              <a:gd name="connsiteY4" fmla="*/ 828567 h 835491"/>
              <a:gd name="connsiteX5" fmla="*/ 4422371 w 7664334"/>
              <a:gd name="connsiteY5" fmla="*/ 811942 h 835491"/>
              <a:gd name="connsiteX6" fmla="*/ 5070763 w 7664334"/>
              <a:gd name="connsiteY6" fmla="*/ 662312 h 835491"/>
              <a:gd name="connsiteX7" fmla="*/ 6367548 w 7664334"/>
              <a:gd name="connsiteY7" fmla="*/ 121985 h 835491"/>
              <a:gd name="connsiteX8" fmla="*/ 7664334 w 7664334"/>
              <a:gd name="connsiteY8" fmla="*/ 30545 h 835491"/>
              <a:gd name="connsiteX0" fmla="*/ 0 w 7664334"/>
              <a:gd name="connsiteY0" fmla="*/ 47171 h 840971"/>
              <a:gd name="connsiteX1" fmla="*/ 756458 w 7664334"/>
              <a:gd name="connsiteY1" fmla="*/ 30545 h 840971"/>
              <a:gd name="connsiteX2" fmla="*/ 1255221 w 7664334"/>
              <a:gd name="connsiteY2" fmla="*/ 88734 h 840971"/>
              <a:gd name="connsiteX3" fmla="*/ 2709949 w 7664334"/>
              <a:gd name="connsiteY3" fmla="*/ 670625 h 840971"/>
              <a:gd name="connsiteX4" fmla="*/ 3524596 w 7664334"/>
              <a:gd name="connsiteY4" fmla="*/ 828567 h 840971"/>
              <a:gd name="connsiteX5" fmla="*/ 4422371 w 7664334"/>
              <a:gd name="connsiteY5" fmla="*/ 811942 h 840971"/>
              <a:gd name="connsiteX6" fmla="*/ 5070763 w 7664334"/>
              <a:gd name="connsiteY6" fmla="*/ 662312 h 840971"/>
              <a:gd name="connsiteX7" fmla="*/ 6367548 w 7664334"/>
              <a:gd name="connsiteY7" fmla="*/ 121985 h 840971"/>
              <a:gd name="connsiteX8" fmla="*/ 7664334 w 7664334"/>
              <a:gd name="connsiteY8" fmla="*/ 30545 h 840971"/>
              <a:gd name="connsiteX0" fmla="*/ 0 w 7664334"/>
              <a:gd name="connsiteY0" fmla="*/ 47171 h 1419569"/>
              <a:gd name="connsiteX1" fmla="*/ 756458 w 7664334"/>
              <a:gd name="connsiteY1" fmla="*/ 30545 h 1419569"/>
              <a:gd name="connsiteX2" fmla="*/ 1255221 w 7664334"/>
              <a:gd name="connsiteY2" fmla="*/ 88734 h 1419569"/>
              <a:gd name="connsiteX3" fmla="*/ 2709949 w 7664334"/>
              <a:gd name="connsiteY3" fmla="*/ 670625 h 1419569"/>
              <a:gd name="connsiteX4" fmla="*/ 3524596 w 7664334"/>
              <a:gd name="connsiteY4" fmla="*/ 1418771 h 1419569"/>
              <a:gd name="connsiteX5" fmla="*/ 4422371 w 7664334"/>
              <a:gd name="connsiteY5" fmla="*/ 811942 h 1419569"/>
              <a:gd name="connsiteX6" fmla="*/ 5070763 w 7664334"/>
              <a:gd name="connsiteY6" fmla="*/ 662312 h 1419569"/>
              <a:gd name="connsiteX7" fmla="*/ 6367548 w 7664334"/>
              <a:gd name="connsiteY7" fmla="*/ 121985 h 1419569"/>
              <a:gd name="connsiteX8" fmla="*/ 7664334 w 7664334"/>
              <a:gd name="connsiteY8" fmla="*/ 30545 h 1419569"/>
              <a:gd name="connsiteX0" fmla="*/ 0 w 7664334"/>
              <a:gd name="connsiteY0" fmla="*/ 47171 h 1517587"/>
              <a:gd name="connsiteX1" fmla="*/ 756458 w 7664334"/>
              <a:gd name="connsiteY1" fmla="*/ 30545 h 1517587"/>
              <a:gd name="connsiteX2" fmla="*/ 1255221 w 7664334"/>
              <a:gd name="connsiteY2" fmla="*/ 88734 h 1517587"/>
              <a:gd name="connsiteX3" fmla="*/ 2709949 w 7664334"/>
              <a:gd name="connsiteY3" fmla="*/ 670625 h 1517587"/>
              <a:gd name="connsiteX4" fmla="*/ 3524596 w 7664334"/>
              <a:gd name="connsiteY4" fmla="*/ 1418771 h 1517587"/>
              <a:gd name="connsiteX5" fmla="*/ 4247804 w 7664334"/>
              <a:gd name="connsiteY5" fmla="*/ 1427084 h 1517587"/>
              <a:gd name="connsiteX6" fmla="*/ 5070763 w 7664334"/>
              <a:gd name="connsiteY6" fmla="*/ 662312 h 1517587"/>
              <a:gd name="connsiteX7" fmla="*/ 6367548 w 7664334"/>
              <a:gd name="connsiteY7" fmla="*/ 121985 h 1517587"/>
              <a:gd name="connsiteX8" fmla="*/ 7664334 w 7664334"/>
              <a:gd name="connsiteY8" fmla="*/ 30545 h 1517587"/>
              <a:gd name="connsiteX0" fmla="*/ 0 w 7664334"/>
              <a:gd name="connsiteY0" fmla="*/ 47171 h 1479414"/>
              <a:gd name="connsiteX1" fmla="*/ 756458 w 7664334"/>
              <a:gd name="connsiteY1" fmla="*/ 30545 h 1479414"/>
              <a:gd name="connsiteX2" fmla="*/ 1255221 w 7664334"/>
              <a:gd name="connsiteY2" fmla="*/ 88734 h 1479414"/>
              <a:gd name="connsiteX3" fmla="*/ 2709949 w 7664334"/>
              <a:gd name="connsiteY3" fmla="*/ 670625 h 1479414"/>
              <a:gd name="connsiteX4" fmla="*/ 3524596 w 7664334"/>
              <a:gd name="connsiteY4" fmla="*/ 1418771 h 1479414"/>
              <a:gd name="connsiteX5" fmla="*/ 4247804 w 7664334"/>
              <a:gd name="connsiteY5" fmla="*/ 1427084 h 1479414"/>
              <a:gd name="connsiteX6" fmla="*/ 5070763 w 7664334"/>
              <a:gd name="connsiteY6" fmla="*/ 662312 h 1479414"/>
              <a:gd name="connsiteX7" fmla="*/ 6367548 w 7664334"/>
              <a:gd name="connsiteY7" fmla="*/ 121985 h 1479414"/>
              <a:gd name="connsiteX8" fmla="*/ 7664334 w 7664334"/>
              <a:gd name="connsiteY8" fmla="*/ 30545 h 1479414"/>
              <a:gd name="connsiteX0" fmla="*/ 0 w 7664334"/>
              <a:gd name="connsiteY0" fmla="*/ 47171 h 1430105"/>
              <a:gd name="connsiteX1" fmla="*/ 756458 w 7664334"/>
              <a:gd name="connsiteY1" fmla="*/ 30545 h 1430105"/>
              <a:gd name="connsiteX2" fmla="*/ 1255221 w 7664334"/>
              <a:gd name="connsiteY2" fmla="*/ 88734 h 1430105"/>
              <a:gd name="connsiteX3" fmla="*/ 2709949 w 7664334"/>
              <a:gd name="connsiteY3" fmla="*/ 670625 h 1430105"/>
              <a:gd name="connsiteX4" fmla="*/ 3524596 w 7664334"/>
              <a:gd name="connsiteY4" fmla="*/ 1418771 h 1430105"/>
              <a:gd name="connsiteX5" fmla="*/ 4247804 w 7664334"/>
              <a:gd name="connsiteY5" fmla="*/ 1427084 h 1430105"/>
              <a:gd name="connsiteX6" fmla="*/ 5070763 w 7664334"/>
              <a:gd name="connsiteY6" fmla="*/ 662312 h 1430105"/>
              <a:gd name="connsiteX7" fmla="*/ 6367548 w 7664334"/>
              <a:gd name="connsiteY7" fmla="*/ 121985 h 1430105"/>
              <a:gd name="connsiteX8" fmla="*/ 7664334 w 7664334"/>
              <a:gd name="connsiteY8" fmla="*/ 30545 h 1430105"/>
              <a:gd name="connsiteX0" fmla="*/ 0 w 7664334"/>
              <a:gd name="connsiteY0" fmla="*/ 47171 h 1486916"/>
              <a:gd name="connsiteX1" fmla="*/ 756458 w 7664334"/>
              <a:gd name="connsiteY1" fmla="*/ 30545 h 1486916"/>
              <a:gd name="connsiteX2" fmla="*/ 1255221 w 7664334"/>
              <a:gd name="connsiteY2" fmla="*/ 88734 h 1486916"/>
              <a:gd name="connsiteX3" fmla="*/ 2709949 w 7664334"/>
              <a:gd name="connsiteY3" fmla="*/ 670625 h 1486916"/>
              <a:gd name="connsiteX4" fmla="*/ 3507970 w 7664334"/>
              <a:gd name="connsiteY4" fmla="*/ 1435396 h 1486916"/>
              <a:gd name="connsiteX5" fmla="*/ 4247804 w 7664334"/>
              <a:gd name="connsiteY5" fmla="*/ 1427084 h 1486916"/>
              <a:gd name="connsiteX6" fmla="*/ 5070763 w 7664334"/>
              <a:gd name="connsiteY6" fmla="*/ 662312 h 1486916"/>
              <a:gd name="connsiteX7" fmla="*/ 6367548 w 7664334"/>
              <a:gd name="connsiteY7" fmla="*/ 121985 h 1486916"/>
              <a:gd name="connsiteX8" fmla="*/ 7664334 w 7664334"/>
              <a:gd name="connsiteY8" fmla="*/ 30545 h 1486916"/>
              <a:gd name="connsiteX0" fmla="*/ 0 w 7664334"/>
              <a:gd name="connsiteY0" fmla="*/ 47171 h 1435396"/>
              <a:gd name="connsiteX1" fmla="*/ 756458 w 7664334"/>
              <a:gd name="connsiteY1" fmla="*/ 30545 h 1435396"/>
              <a:gd name="connsiteX2" fmla="*/ 1255221 w 7664334"/>
              <a:gd name="connsiteY2" fmla="*/ 88734 h 1435396"/>
              <a:gd name="connsiteX3" fmla="*/ 2709949 w 7664334"/>
              <a:gd name="connsiteY3" fmla="*/ 670625 h 1435396"/>
              <a:gd name="connsiteX4" fmla="*/ 3507970 w 7664334"/>
              <a:gd name="connsiteY4" fmla="*/ 1435396 h 1435396"/>
              <a:gd name="connsiteX5" fmla="*/ 4247804 w 7664334"/>
              <a:gd name="connsiteY5" fmla="*/ 1427084 h 1435396"/>
              <a:gd name="connsiteX6" fmla="*/ 5070763 w 7664334"/>
              <a:gd name="connsiteY6" fmla="*/ 662312 h 1435396"/>
              <a:gd name="connsiteX7" fmla="*/ 6367548 w 7664334"/>
              <a:gd name="connsiteY7" fmla="*/ 121985 h 1435396"/>
              <a:gd name="connsiteX8" fmla="*/ 7664334 w 7664334"/>
              <a:gd name="connsiteY8" fmla="*/ 30545 h 1435396"/>
              <a:gd name="connsiteX0" fmla="*/ 0 w 7664334"/>
              <a:gd name="connsiteY0" fmla="*/ 47171 h 1489319"/>
              <a:gd name="connsiteX1" fmla="*/ 756458 w 7664334"/>
              <a:gd name="connsiteY1" fmla="*/ 30545 h 1489319"/>
              <a:gd name="connsiteX2" fmla="*/ 1255221 w 7664334"/>
              <a:gd name="connsiteY2" fmla="*/ 88734 h 1489319"/>
              <a:gd name="connsiteX3" fmla="*/ 2286000 w 7664334"/>
              <a:gd name="connsiteY3" fmla="*/ 678937 h 1489319"/>
              <a:gd name="connsiteX4" fmla="*/ 3507970 w 7664334"/>
              <a:gd name="connsiteY4" fmla="*/ 1435396 h 1489319"/>
              <a:gd name="connsiteX5" fmla="*/ 4247804 w 7664334"/>
              <a:gd name="connsiteY5" fmla="*/ 1427084 h 1489319"/>
              <a:gd name="connsiteX6" fmla="*/ 5070763 w 7664334"/>
              <a:gd name="connsiteY6" fmla="*/ 662312 h 1489319"/>
              <a:gd name="connsiteX7" fmla="*/ 6367548 w 7664334"/>
              <a:gd name="connsiteY7" fmla="*/ 121985 h 1489319"/>
              <a:gd name="connsiteX8" fmla="*/ 7664334 w 7664334"/>
              <a:gd name="connsiteY8" fmla="*/ 30545 h 1489319"/>
              <a:gd name="connsiteX0" fmla="*/ 0 w 7664334"/>
              <a:gd name="connsiteY0" fmla="*/ 47838 h 1517255"/>
              <a:gd name="connsiteX1" fmla="*/ 756458 w 7664334"/>
              <a:gd name="connsiteY1" fmla="*/ 31212 h 1517255"/>
              <a:gd name="connsiteX2" fmla="*/ 1255221 w 7664334"/>
              <a:gd name="connsiteY2" fmla="*/ 89401 h 1517255"/>
              <a:gd name="connsiteX3" fmla="*/ 2286000 w 7664334"/>
              <a:gd name="connsiteY3" fmla="*/ 679604 h 1517255"/>
              <a:gd name="connsiteX4" fmla="*/ 3507970 w 7664334"/>
              <a:gd name="connsiteY4" fmla="*/ 1436063 h 1517255"/>
              <a:gd name="connsiteX5" fmla="*/ 4247804 w 7664334"/>
              <a:gd name="connsiteY5" fmla="*/ 1427751 h 1517255"/>
              <a:gd name="connsiteX6" fmla="*/ 5278581 w 7664334"/>
              <a:gd name="connsiteY6" fmla="*/ 829233 h 1517255"/>
              <a:gd name="connsiteX7" fmla="*/ 6367548 w 7664334"/>
              <a:gd name="connsiteY7" fmla="*/ 122652 h 1517255"/>
              <a:gd name="connsiteX8" fmla="*/ 7664334 w 7664334"/>
              <a:gd name="connsiteY8" fmla="*/ 31212 h 1517255"/>
              <a:gd name="connsiteX0" fmla="*/ 0 w 7664334"/>
              <a:gd name="connsiteY0" fmla="*/ 47838 h 1495330"/>
              <a:gd name="connsiteX1" fmla="*/ 756458 w 7664334"/>
              <a:gd name="connsiteY1" fmla="*/ 31212 h 1495330"/>
              <a:gd name="connsiteX2" fmla="*/ 1255221 w 7664334"/>
              <a:gd name="connsiteY2" fmla="*/ 89401 h 1495330"/>
              <a:gd name="connsiteX3" fmla="*/ 2286000 w 7664334"/>
              <a:gd name="connsiteY3" fmla="*/ 679604 h 1495330"/>
              <a:gd name="connsiteX4" fmla="*/ 3507970 w 7664334"/>
              <a:gd name="connsiteY4" fmla="*/ 1436063 h 1495330"/>
              <a:gd name="connsiteX5" fmla="*/ 4247804 w 7664334"/>
              <a:gd name="connsiteY5" fmla="*/ 1427751 h 1495330"/>
              <a:gd name="connsiteX6" fmla="*/ 5278581 w 7664334"/>
              <a:gd name="connsiteY6" fmla="*/ 829233 h 1495330"/>
              <a:gd name="connsiteX7" fmla="*/ 6367548 w 7664334"/>
              <a:gd name="connsiteY7" fmla="*/ 122652 h 1495330"/>
              <a:gd name="connsiteX8" fmla="*/ 7664334 w 7664334"/>
              <a:gd name="connsiteY8" fmla="*/ 31212 h 1495330"/>
              <a:gd name="connsiteX0" fmla="*/ 0 w 7664334"/>
              <a:gd name="connsiteY0" fmla="*/ 47838 h 1462302"/>
              <a:gd name="connsiteX1" fmla="*/ 756458 w 7664334"/>
              <a:gd name="connsiteY1" fmla="*/ 31212 h 1462302"/>
              <a:gd name="connsiteX2" fmla="*/ 1255221 w 7664334"/>
              <a:gd name="connsiteY2" fmla="*/ 89401 h 1462302"/>
              <a:gd name="connsiteX3" fmla="*/ 2286000 w 7664334"/>
              <a:gd name="connsiteY3" fmla="*/ 679604 h 1462302"/>
              <a:gd name="connsiteX4" fmla="*/ 3507970 w 7664334"/>
              <a:gd name="connsiteY4" fmla="*/ 1436063 h 1462302"/>
              <a:gd name="connsiteX5" fmla="*/ 4247804 w 7664334"/>
              <a:gd name="connsiteY5" fmla="*/ 1427751 h 1462302"/>
              <a:gd name="connsiteX6" fmla="*/ 5278581 w 7664334"/>
              <a:gd name="connsiteY6" fmla="*/ 829233 h 1462302"/>
              <a:gd name="connsiteX7" fmla="*/ 6367548 w 7664334"/>
              <a:gd name="connsiteY7" fmla="*/ 122652 h 1462302"/>
              <a:gd name="connsiteX8" fmla="*/ 7664334 w 7664334"/>
              <a:gd name="connsiteY8" fmla="*/ 31212 h 1462302"/>
              <a:gd name="connsiteX0" fmla="*/ 0 w 7664334"/>
              <a:gd name="connsiteY0" fmla="*/ 25461 h 1439925"/>
              <a:gd name="connsiteX1" fmla="*/ 756458 w 7664334"/>
              <a:gd name="connsiteY1" fmla="*/ 8835 h 1439925"/>
              <a:gd name="connsiteX2" fmla="*/ 1255221 w 7664334"/>
              <a:gd name="connsiteY2" fmla="*/ 67024 h 1439925"/>
              <a:gd name="connsiteX3" fmla="*/ 2286000 w 7664334"/>
              <a:gd name="connsiteY3" fmla="*/ 657227 h 1439925"/>
              <a:gd name="connsiteX4" fmla="*/ 3507970 w 7664334"/>
              <a:gd name="connsiteY4" fmla="*/ 1413686 h 1439925"/>
              <a:gd name="connsiteX5" fmla="*/ 4247804 w 7664334"/>
              <a:gd name="connsiteY5" fmla="*/ 1405374 h 1439925"/>
              <a:gd name="connsiteX6" fmla="*/ 5278581 w 7664334"/>
              <a:gd name="connsiteY6" fmla="*/ 806856 h 1439925"/>
              <a:gd name="connsiteX7" fmla="*/ 6367548 w 7664334"/>
              <a:gd name="connsiteY7" fmla="*/ 100275 h 1439925"/>
              <a:gd name="connsiteX8" fmla="*/ 6811760 w 7664334"/>
              <a:gd name="connsiteY8" fmla="*/ 12472 h 1439925"/>
              <a:gd name="connsiteX9" fmla="*/ 7664334 w 7664334"/>
              <a:gd name="connsiteY9" fmla="*/ 8835 h 1439925"/>
              <a:gd name="connsiteX0" fmla="*/ 0 w 7664334"/>
              <a:gd name="connsiteY0" fmla="*/ 25461 h 1439925"/>
              <a:gd name="connsiteX1" fmla="*/ 756458 w 7664334"/>
              <a:gd name="connsiteY1" fmla="*/ 8835 h 1439925"/>
              <a:gd name="connsiteX2" fmla="*/ 1255221 w 7664334"/>
              <a:gd name="connsiteY2" fmla="*/ 67024 h 1439925"/>
              <a:gd name="connsiteX3" fmla="*/ 2286000 w 7664334"/>
              <a:gd name="connsiteY3" fmla="*/ 657227 h 1439925"/>
              <a:gd name="connsiteX4" fmla="*/ 3507970 w 7664334"/>
              <a:gd name="connsiteY4" fmla="*/ 1413686 h 1439925"/>
              <a:gd name="connsiteX5" fmla="*/ 4247804 w 7664334"/>
              <a:gd name="connsiteY5" fmla="*/ 1405374 h 1439925"/>
              <a:gd name="connsiteX6" fmla="*/ 5278581 w 7664334"/>
              <a:gd name="connsiteY6" fmla="*/ 806856 h 1439925"/>
              <a:gd name="connsiteX7" fmla="*/ 6367548 w 7664334"/>
              <a:gd name="connsiteY7" fmla="*/ 100275 h 1439925"/>
              <a:gd name="connsiteX8" fmla="*/ 6811760 w 7664334"/>
              <a:gd name="connsiteY8" fmla="*/ 12472 h 1439925"/>
              <a:gd name="connsiteX9" fmla="*/ 7664334 w 7664334"/>
              <a:gd name="connsiteY9" fmla="*/ 8835 h 14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4334" h="1439925">
                <a:moveTo>
                  <a:pt x="0" y="25461"/>
                </a:moveTo>
                <a:cubicBezTo>
                  <a:pt x="273627" y="13684"/>
                  <a:pt x="547255" y="1908"/>
                  <a:pt x="756458" y="8835"/>
                </a:cubicBezTo>
                <a:cubicBezTo>
                  <a:pt x="965661" y="15762"/>
                  <a:pt x="1000297" y="-41041"/>
                  <a:pt x="1255221" y="67024"/>
                </a:cubicBezTo>
                <a:cubicBezTo>
                  <a:pt x="1510145" y="175089"/>
                  <a:pt x="1910542" y="432783"/>
                  <a:pt x="2286000" y="657227"/>
                </a:cubicBezTo>
                <a:cubicBezTo>
                  <a:pt x="2661458" y="881671"/>
                  <a:pt x="3114501" y="1363810"/>
                  <a:pt x="3507970" y="1413686"/>
                </a:cubicBezTo>
                <a:cubicBezTo>
                  <a:pt x="3901439" y="1463562"/>
                  <a:pt x="3936076" y="1431697"/>
                  <a:pt x="4247804" y="1405374"/>
                </a:cubicBezTo>
                <a:cubicBezTo>
                  <a:pt x="4559532" y="1379051"/>
                  <a:pt x="4925290" y="1024373"/>
                  <a:pt x="5278581" y="806856"/>
                </a:cubicBezTo>
                <a:cubicBezTo>
                  <a:pt x="5631872" y="589340"/>
                  <a:pt x="6112018" y="232672"/>
                  <a:pt x="6367548" y="100275"/>
                </a:cubicBezTo>
                <a:cubicBezTo>
                  <a:pt x="6623078" y="-32122"/>
                  <a:pt x="6595629" y="27712"/>
                  <a:pt x="6811760" y="12472"/>
                </a:cubicBezTo>
                <a:lnTo>
                  <a:pt x="7664334" y="8835"/>
                </a:ln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343150" y="5394960"/>
            <a:ext cx="2963636" cy="5070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>
                <a:solidFill>
                  <a:srgbClr val="FF0000"/>
                </a:solidFill>
              </a:rPr>
              <a:t>Screen</a:t>
            </a:r>
          </a:p>
          <a:p>
            <a:pPr>
              <a:lnSpc>
                <a:spcPct val="112000"/>
              </a:lnSpc>
            </a:pPr>
            <a:r>
              <a:rPr lang="en-US" sz="1400" b="1" dirty="0">
                <a:solidFill>
                  <a:srgbClr val="00B050"/>
                </a:solidFill>
              </a:rPr>
              <a:t>Collimator</a:t>
            </a:r>
            <a:endParaRPr lang="en-GB" sz="1400" b="1" dirty="0" err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 Collimator Control</a:t>
            </a:r>
            <a:endParaRPr lang="en-GB" dirty="0"/>
          </a:p>
        </p:txBody>
      </p:sp>
      <p:pic>
        <p:nvPicPr>
          <p:cNvPr id="11266" name="Picture 2" descr="https://ttfinfo.desy.de/XFELelog/data/2018/05/31.01_M/2018-01-31T12:51: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4" y="1323974"/>
            <a:ext cx="3280410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ttfinfo.desy.de/XFELelog/data/2018/05/31.01_M/2018-01-31T12:52: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84" y="1425574"/>
            <a:ext cx="3280410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65698"/>
          <a:stretch/>
        </p:blipFill>
        <p:spPr bwMode="auto">
          <a:xfrm>
            <a:off x="0" y="1861184"/>
            <a:ext cx="3344334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6165" y="4509135"/>
            <a:ext cx="4549140" cy="1148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/>
              <a:t>Set “</a:t>
            </a:r>
            <a:r>
              <a:rPr lang="en-US" sz="1400" dirty="0" err="1"/>
              <a:t>Sollwert</a:t>
            </a:r>
            <a:r>
              <a:rPr lang="en-US" sz="1400" dirty="0"/>
              <a:t>” and the press “start”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/>
              <a:t>Move collimators to in direction 0 to remove them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/>
              <a:t>COLU is down “</a:t>
            </a:r>
            <a:r>
              <a:rPr lang="en-US" sz="1400" dirty="0" err="1"/>
              <a:t>unten</a:t>
            </a:r>
            <a:r>
              <a:rPr lang="en-US" sz="1400" dirty="0"/>
              <a:t>”, COLO is up “</a:t>
            </a:r>
            <a:r>
              <a:rPr lang="en-US" sz="1400" dirty="0" err="1"/>
              <a:t>oben</a:t>
            </a:r>
            <a:r>
              <a:rPr lang="en-US" sz="1400" dirty="0"/>
              <a:t>”</a:t>
            </a:r>
          </a:p>
          <a:p>
            <a:pPr>
              <a:lnSpc>
                <a:spcPct val="112000"/>
              </a:lnSpc>
            </a:pP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1823085" y="2628900"/>
            <a:ext cx="337185" cy="5314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07440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97" y="1312333"/>
            <a:ext cx="6138863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80733" y="3522133"/>
            <a:ext cx="1261534" cy="575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/>
          </a:p>
        </p:txBody>
      </p:sp>
      <p:pic>
        <p:nvPicPr>
          <p:cNvPr id="9218" name="Picture 2" descr="https://ttfinfo.desy.de/XFELelog/data/2017/44/03.11_a/2017-11-03T19:29: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9" y="1141529"/>
            <a:ext cx="7212238" cy="51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691765" y="2720340"/>
            <a:ext cx="5732145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8" name="Oval 7"/>
          <p:cNvSpPr/>
          <p:nvPr/>
        </p:nvSpPr>
        <p:spPr>
          <a:xfrm>
            <a:off x="2562202" y="5935980"/>
            <a:ext cx="5732145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7" name="TextBox 6"/>
          <p:cNvSpPr txBox="1"/>
          <p:nvPr/>
        </p:nvSpPr>
        <p:spPr>
          <a:xfrm>
            <a:off x="2624667" y="4360333"/>
            <a:ext cx="5669680" cy="1456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endParaRPr lang="de-DE" sz="14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52400" y="4241801"/>
            <a:ext cx="4436532" cy="1286933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>
                <a:solidFill>
                  <a:srgbClr val="FFFF00"/>
                </a:solidFill>
              </a:rPr>
              <a:t>These Values are the design parameters, which do not necessarily reflect the current configuration!</a:t>
            </a:r>
          </a:p>
          <a:p>
            <a:pPr>
              <a:lnSpc>
                <a:spcPct val="112000"/>
              </a:lnSpc>
            </a:pPr>
            <a:endParaRPr lang="en-US" sz="1400" b="1" dirty="0">
              <a:solidFill>
                <a:srgbClr val="FFFF00"/>
              </a:solidFill>
            </a:endParaRPr>
          </a:p>
          <a:p>
            <a:pPr>
              <a:lnSpc>
                <a:spcPct val="112000"/>
              </a:lnSpc>
            </a:pPr>
            <a:r>
              <a:rPr lang="en-US" sz="1400" b="1" dirty="0">
                <a:solidFill>
                  <a:srgbClr val="FFFF00"/>
                </a:solidFill>
              </a:rPr>
              <a:t>Always use the current values defined by the run coordination (will be discussed later)</a:t>
            </a:r>
            <a:endParaRPr lang="de-DE" sz="1400" b="1" dirty="0" err="1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4000" y="5621867"/>
            <a:ext cx="5181600" cy="389466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14156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Setup and Tuning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7" y="1322386"/>
            <a:ext cx="6138863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362199" y="3833546"/>
            <a:ext cx="1261534" cy="348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" y="1222903"/>
            <a:ext cx="6966585" cy="50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33" y="1746885"/>
            <a:ext cx="6966585" cy="50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21398" r="57950" b="50422"/>
          <a:stretch/>
        </p:blipFill>
        <p:spPr bwMode="auto">
          <a:xfrm>
            <a:off x="782109" y="4224758"/>
            <a:ext cx="3240913" cy="10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244278" y="4389697"/>
            <a:ext cx="410902" cy="752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10" name="Oval 9"/>
          <p:cNvSpPr/>
          <p:nvPr/>
        </p:nvSpPr>
        <p:spPr>
          <a:xfrm>
            <a:off x="3352799" y="4389697"/>
            <a:ext cx="410902" cy="752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187" y="1210733"/>
            <a:ext cx="7921625" cy="4702710"/>
          </a:xfrm>
        </p:spPr>
        <p:txBody>
          <a:bodyPr/>
          <a:lstStyle/>
          <a:p>
            <a:r>
              <a:rPr lang="en-US" sz="1800" dirty="0"/>
              <a:t>Diffraction Radiation downstream </a:t>
            </a:r>
            <a:br>
              <a:rPr lang="en-US" sz="1800" dirty="0"/>
            </a:br>
            <a:r>
              <a:rPr lang="en-US" sz="1800" dirty="0"/>
              <a:t>of the chicanes depends on </a:t>
            </a:r>
            <a:br>
              <a:rPr lang="en-US" sz="1800" dirty="0"/>
            </a:br>
            <a:r>
              <a:rPr lang="en-US" sz="1800" dirty="0"/>
              <a:t>compression</a:t>
            </a:r>
          </a:p>
          <a:p>
            <a:r>
              <a:rPr lang="en-US" sz="1800" dirty="0"/>
              <a:t>Diffraction radiators must be moved in</a:t>
            </a:r>
          </a:p>
          <a:p>
            <a:r>
              <a:rPr lang="en-US" sz="1800" dirty="0"/>
              <a:t>BCM Signals are kept to tuned values </a:t>
            </a:r>
            <a:br>
              <a:rPr lang="en-US" sz="1800" dirty="0"/>
            </a:br>
            <a:r>
              <a:rPr lang="en-US" sz="1800" dirty="0"/>
              <a:t>with the compression feedback – do not</a:t>
            </a:r>
            <a:br>
              <a:rPr lang="en-US" sz="1800" dirty="0"/>
            </a:br>
            <a:r>
              <a:rPr lang="en-US" sz="1800" dirty="0"/>
              <a:t>just switch the feedbacks on to unknown </a:t>
            </a:r>
            <a:br>
              <a:rPr lang="en-US" sz="1800" dirty="0"/>
            </a:br>
            <a:r>
              <a:rPr lang="en-US" sz="1800" dirty="0"/>
              <a:t>targets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BCM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418058"/>
              </p:ext>
            </p:extLst>
          </p:nvPr>
        </p:nvGraphicFramePr>
        <p:xfrm>
          <a:off x="5224463" y="590930"/>
          <a:ext cx="3817937" cy="540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Acrobat Document" r:id="rId4" imgW="5667187" imgH="8019810" progId="AcroExch.Document.DC">
                  <p:embed/>
                </p:oleObj>
              </mc:Choice>
              <mc:Fallback>
                <p:oleObj name="Acrobat Document" r:id="rId4" imgW="5667187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4463" y="590930"/>
                        <a:ext cx="3817937" cy="5402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7" y="1111918"/>
            <a:ext cx="7427381" cy="48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082800" y="2396067"/>
            <a:ext cx="4334933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5992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69C4-9AEF-4B42-8847-E6E66A27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Setup Procedure 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02BE7-53FE-4292-9A56-83F22E783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Chicane Magnet Setup</a:t>
            </a:r>
            <a:endParaRPr lang="en-GB" dirty="0"/>
          </a:p>
          <a:p>
            <a:pPr lvl="1"/>
            <a:r>
              <a:rPr lang="en-GB" dirty="0"/>
              <a:t>Make sure BC dipoles are set correctly and cycled and the reference energy of the dipoles are correct (130MeV for BC0, 700MeV for BC1, and 2400MeV for BC2)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GB" dirty="0"/>
              <a:t>Set the correct optics for this bending angle is set in the machine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B82C64-A351-4C15-A9E8-BADDEE6F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13699"/>
              </p:ext>
            </p:extLst>
          </p:nvPr>
        </p:nvGraphicFramePr>
        <p:xfrm>
          <a:off x="611186" y="2662464"/>
          <a:ext cx="7921627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661">
                  <a:extLst>
                    <a:ext uri="{9D8B030D-6E8A-4147-A177-3AD203B41FA5}">
                      <a16:colId xmlns:a16="http://schemas.microsoft.com/office/drawing/2014/main" val="212197404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2037146018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4149889366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3666213197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3356672999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1760626386"/>
                    </a:ext>
                  </a:extLst>
                </a:gridCol>
                <a:gridCol w="1131661">
                  <a:extLst>
                    <a:ext uri="{9D8B030D-6E8A-4147-A177-3AD203B41FA5}">
                      <a16:colId xmlns:a16="http://schemas.microsoft.com/office/drawing/2014/main" val="5688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BC0 angle [deg]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BC1 angle [deg]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BC2 angle [deg]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BC0 R</a:t>
                      </a:r>
                      <a:r>
                        <a:rPr lang="en-US" baseline="-25000" dirty="0"/>
                        <a:t>56</a:t>
                      </a:r>
                      <a:r>
                        <a:rPr lang="en-US" dirty="0"/>
                        <a:t> [mm]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BC1 R</a:t>
                      </a:r>
                      <a:r>
                        <a:rPr lang="en-US" baseline="-25000" dirty="0"/>
                        <a:t>56</a:t>
                      </a:r>
                      <a:r>
                        <a:rPr lang="en-US" dirty="0"/>
                        <a:t> [mm]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BC2 R</a:t>
                      </a:r>
                      <a:r>
                        <a:rPr lang="en-US" baseline="-25000" dirty="0"/>
                        <a:t>56</a:t>
                      </a:r>
                      <a:r>
                        <a:rPr lang="en-US" dirty="0"/>
                        <a:t> [mm]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092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250pC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-7.83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-3.05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-2.36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-50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-50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-30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9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100pC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-7.34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-3.05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-2.36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-43.8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-50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-30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967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461CEA-6797-41FF-A253-D9E844905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31024"/>
              </p:ext>
            </p:extLst>
          </p:nvPr>
        </p:nvGraphicFramePr>
        <p:xfrm>
          <a:off x="611186" y="4557607"/>
          <a:ext cx="7921626" cy="1089660"/>
        </p:xfrm>
        <a:graphic>
          <a:graphicData uri="http://schemas.openxmlformats.org/drawingml/2006/table">
            <a:tbl>
              <a:tblPr/>
              <a:tblGrid>
                <a:gridCol w="1086985">
                  <a:extLst>
                    <a:ext uri="{9D8B030D-6E8A-4147-A177-3AD203B41FA5}">
                      <a16:colId xmlns:a16="http://schemas.microsoft.com/office/drawing/2014/main" val="2089088771"/>
                    </a:ext>
                  </a:extLst>
                </a:gridCol>
                <a:gridCol w="5453743">
                  <a:extLst>
                    <a:ext uri="{9D8B030D-6E8A-4147-A177-3AD203B41FA5}">
                      <a16:colId xmlns:a16="http://schemas.microsoft.com/office/drawing/2014/main" val="3387324547"/>
                    </a:ext>
                  </a:extLst>
                </a:gridCol>
                <a:gridCol w="1380898">
                  <a:extLst>
                    <a:ext uri="{9D8B030D-6E8A-4147-A177-3AD203B41FA5}">
                      <a16:colId xmlns:a16="http://schemas.microsoft.com/office/drawing/2014/main" val="3398221523"/>
                    </a:ext>
                  </a:extLst>
                </a:gridCol>
              </a:tblGrid>
              <a:tr h="544830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effectLst/>
                        </a:rPr>
                        <a:t>250pC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effectLst/>
                        </a:rPr>
                        <a:t>Inj76/XX Injector (a)symetric FODO 76/XX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effectLst/>
                        </a:rPr>
                        <a:t>BC2 2019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19087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effectLst/>
                        </a:rPr>
                        <a:t>100pC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effectLst/>
                        </a:rPr>
                        <a:t>Inj76/XX Injector (a)symetric FODO 76/XX BC0 = -7.34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BC2 2019</a:t>
                      </a:r>
                    </a:p>
                  </a:txBody>
                  <a:tcPr marL="95250" marR="95250" marT="66675" marB="66675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21657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1F8BF63-ED08-44B0-B44E-75761478D4DA}"/>
              </a:ext>
            </a:extLst>
          </p:cNvPr>
          <p:cNvSpPr/>
          <p:nvPr/>
        </p:nvSpPr>
        <p:spPr>
          <a:xfrm>
            <a:off x="1102179" y="5913443"/>
            <a:ext cx="7029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https://confluence.desy.de/display/XFELOp/Bunch+Compression+Setup+Procedure</a:t>
            </a:r>
          </a:p>
        </p:txBody>
      </p:sp>
    </p:spTree>
    <p:extLst>
      <p:ext uri="{BB962C8B-B14F-4D97-AF65-F5344CB8AC3E}">
        <p14:creationId xmlns:p14="http://schemas.microsoft.com/office/powerpoint/2010/main" val="273096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FEL performance is determined by the peak current and the emittance – the charge density in 6D. </a:t>
            </a:r>
          </a:p>
          <a:p>
            <a:r>
              <a:rPr lang="en-GB" dirty="0"/>
              <a:t>Low emittance and high peak current beams are required in the </a:t>
            </a:r>
            <a:r>
              <a:rPr lang="en-GB" dirty="0" err="1"/>
              <a:t>undulators</a:t>
            </a:r>
            <a:r>
              <a:rPr lang="en-GB" dirty="0"/>
              <a:t>, but not available at feasible electron sources.</a:t>
            </a:r>
          </a:p>
          <a:p>
            <a:r>
              <a:rPr lang="en-GB" dirty="0"/>
              <a:t>Typically long beams are produced with low emittance and the compressed later.</a:t>
            </a:r>
          </a:p>
          <a:p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FEL Performance</a:t>
            </a:r>
          </a:p>
        </p:txBody>
      </p:sp>
    </p:spTree>
    <p:extLst>
      <p:ext uri="{BB962C8B-B14F-4D97-AF65-F5344CB8AC3E}">
        <p14:creationId xmlns:p14="http://schemas.microsoft.com/office/powerpoint/2010/main" val="18706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Setup Procedure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210733"/>
            <a:ext cx="8007880" cy="4702710"/>
          </a:xfrm>
        </p:spPr>
        <p:txBody>
          <a:bodyPr/>
          <a:lstStyle/>
          <a:p>
            <a:r>
              <a:rPr lang="en-US" sz="1800" dirty="0"/>
              <a:t> RF Setup</a:t>
            </a:r>
          </a:p>
          <a:p>
            <a:pPr lvl="1"/>
            <a:r>
              <a:rPr lang="en-US" sz="1800" dirty="0"/>
              <a:t>Deactivate the compression feedbacks</a:t>
            </a:r>
          </a:p>
          <a:p>
            <a:pPr lvl="1"/>
            <a:r>
              <a:rPr lang="en-US" sz="1800" dirty="0"/>
              <a:t>phase scan to set on-(anti-)crest to A1,AH1,L1,L2 to 0(180)deg</a:t>
            </a:r>
          </a:p>
          <a:p>
            <a:pPr lvl="1"/>
            <a:r>
              <a:rPr lang="en-US" sz="1800" dirty="0"/>
              <a:t>Set the design configuration by using the Sum Voltage Knobs to (</a:t>
            </a:r>
            <a:r>
              <a:rPr lang="en-US" sz="1800" b="1" dirty="0"/>
              <a:t>250pC</a:t>
            </a:r>
            <a:r>
              <a:rPr lang="en-US" sz="1800" dirty="0"/>
              <a:t>/</a:t>
            </a:r>
            <a:r>
              <a:rPr lang="en-US" sz="1800" b="1" dirty="0">
                <a:solidFill>
                  <a:srgbClr val="FF0000"/>
                </a:solidFill>
              </a:rPr>
              <a:t>100pC</a:t>
            </a:r>
            <a:r>
              <a:rPr lang="en-US" sz="1800" dirty="0"/>
              <a:t>):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r>
              <a:rPr lang="en-GB" sz="1800" dirty="0"/>
              <a:t>	The RC or an expert might suggest new values here. Alternatively 	parameters 	from a previous good SASE delivery run might be used.</a:t>
            </a:r>
            <a:endParaRPr lang="en-US" sz="1800" dirty="0"/>
          </a:p>
          <a:p>
            <a:pPr lvl="1"/>
            <a:r>
              <a:rPr lang="en-GB" sz="1800" dirty="0"/>
              <a:t>scale the cold magnets between A1 and AH1 to the correct energy</a:t>
            </a:r>
          </a:p>
          <a:p>
            <a:endParaRPr lang="en-US" sz="1800" dirty="0"/>
          </a:p>
          <a:p>
            <a:endParaRPr lang="en-US" sz="1800" dirty="0"/>
          </a:p>
          <a:p>
            <a:endParaRPr lang="de-DE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95420"/>
              </p:ext>
            </p:extLst>
          </p:nvPr>
        </p:nvGraphicFramePr>
        <p:xfrm>
          <a:off x="611187" y="2798717"/>
          <a:ext cx="7921625" cy="109728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chemeClr val="bg1"/>
                          </a:solidFill>
                          <a:effectLst/>
                        </a:rPr>
                        <a:t>sum</a:t>
                      </a: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bg1"/>
                          </a:solidFill>
                          <a:effectLst/>
                        </a:rPr>
                        <a:t>voltage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chemeClr val="bg1"/>
                          </a:solidFill>
                          <a:effectLst/>
                        </a:rPr>
                        <a:t>chirp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chemeClr val="bg1"/>
                          </a:solidFill>
                          <a:effectLst/>
                        </a:rPr>
                        <a:t>curvature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chemeClr val="bg1"/>
                          </a:solidFill>
                          <a:effectLst/>
                        </a:rPr>
                        <a:t>third</a:t>
                      </a: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</a:rPr>
                        <a:t> derivative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130.0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-9.1 / 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</a:rPr>
                        <a:t>-9.8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270 / 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</a:rPr>
                        <a:t>265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25966 / 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</a:rPr>
                        <a:t>20000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L1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569.8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-9.1 / 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</a:rPr>
                        <a:t>-9.4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L2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1698.7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-12 / </a:t>
                      </a: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</a:rPr>
                        <a:t>-8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16DF089-0B59-4868-8361-588E2C298D6B}"/>
              </a:ext>
            </a:extLst>
          </p:cNvPr>
          <p:cNvSpPr/>
          <p:nvPr/>
        </p:nvSpPr>
        <p:spPr>
          <a:xfrm>
            <a:off x="1102179" y="5913443"/>
            <a:ext cx="7029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https://confluence.desy.de/display/XFELOp/Bunch+Compression+Setup+Procedure</a:t>
            </a:r>
          </a:p>
        </p:txBody>
      </p:sp>
    </p:spTree>
    <p:extLst>
      <p:ext uri="{BB962C8B-B14F-4D97-AF65-F5344CB8AC3E}">
        <p14:creationId xmlns:p14="http://schemas.microsoft.com/office/powerpoint/2010/main" val="308638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Setup Procedure III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800" dirty="0"/>
              <a:t>confirm that beam energy is set to 130, 700, 2400MeV at I1, B1, and B2</a:t>
            </a:r>
          </a:p>
          <a:p>
            <a:pPr lvl="1"/>
            <a:r>
              <a:rPr lang="en-US" sz="1800" dirty="0"/>
              <a:t>Check with B1D and B2D or at least with the BPMS energy server if in hurry. </a:t>
            </a:r>
          </a:p>
          <a:p>
            <a:pPr lvl="1"/>
            <a:r>
              <a:rPr lang="en-US" sz="1800" dirty="0"/>
              <a:t>Correct by using the sum voltage knob in the corresponding </a:t>
            </a:r>
            <a:r>
              <a:rPr lang="en-US" sz="1800" dirty="0" err="1"/>
              <a:t>linac</a:t>
            </a:r>
            <a:r>
              <a:rPr lang="en-US" sz="1800" dirty="0"/>
              <a:t> (L1 or L2).</a:t>
            </a:r>
          </a:p>
          <a:p>
            <a:pPr lvl="1"/>
            <a:r>
              <a:rPr lang="en-US" sz="1800" dirty="0"/>
              <a:t>The I1T energy server should read 130 which typically corresponds to about 128MeV in the LH.</a:t>
            </a:r>
          </a:p>
          <a:p>
            <a:pPr lvl="1"/>
            <a:r>
              <a:rPr lang="en-US" sz="1800" dirty="0"/>
              <a:t>When set up the above values subtract up to 150 from the 'curvature' parameter in I1 do this in steps of max 10.</a:t>
            </a:r>
          </a:p>
          <a:p>
            <a:pPr lvl="1"/>
            <a:r>
              <a:rPr lang="en-US" sz="1800" dirty="0"/>
              <a:t>close compression feedbacks by transferring the </a:t>
            </a:r>
            <a:r>
              <a:rPr lang="en-US" sz="1800" b="1" dirty="0"/>
              <a:t>current</a:t>
            </a:r>
            <a:r>
              <a:rPr lang="en-US" sz="1800" dirty="0"/>
              <a:t> compression monitor reading to the target value (arrow button) and then set the activation checkbox.</a:t>
            </a:r>
          </a:p>
          <a:p>
            <a:endParaRPr lang="de-DE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5A8724-D49F-4273-B328-2CF3361C6D61}"/>
              </a:ext>
            </a:extLst>
          </p:cNvPr>
          <p:cNvSpPr/>
          <p:nvPr/>
        </p:nvSpPr>
        <p:spPr>
          <a:xfrm>
            <a:off x="1102179" y="5913443"/>
            <a:ext cx="7029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https://confluence.desy.de/display/XFELOp/Bunch+Compression+Setup+Procedure</a:t>
            </a:r>
          </a:p>
        </p:txBody>
      </p:sp>
    </p:spTree>
    <p:extLst>
      <p:ext uri="{BB962C8B-B14F-4D97-AF65-F5344CB8AC3E}">
        <p14:creationId xmlns:p14="http://schemas.microsoft.com/office/powerpoint/2010/main" val="373827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SASE Tuning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open longitudinal feedback loops</a:t>
            </a:r>
          </a:p>
          <a:p>
            <a:r>
              <a:rPr lang="en-US" sz="1800" dirty="0"/>
              <a:t>use chirps first L1, I1, and L2 in that order</a:t>
            </a:r>
          </a:p>
          <a:p>
            <a:pPr lvl="1"/>
            <a:r>
              <a:rPr lang="en-US" sz="1800" dirty="0"/>
              <a:t>I1 is the most sensitive tune in the 0.1 or 0.01 range</a:t>
            </a:r>
          </a:p>
          <a:p>
            <a:pPr lvl="1"/>
            <a:r>
              <a:rPr lang="en-US" sz="1800" dirty="0"/>
              <a:t>L1 should be tuned in with 0.1 steps</a:t>
            </a:r>
          </a:p>
          <a:p>
            <a:pPr lvl="1"/>
            <a:r>
              <a:rPr lang="en-US" sz="1800" dirty="0"/>
              <a:t>L2 is the least sensitive knob step sizes of 0.1 to 1 can be used. </a:t>
            </a:r>
            <a:br>
              <a:rPr lang="en-US" sz="1800" dirty="0"/>
            </a:br>
            <a:r>
              <a:rPr lang="en-US" sz="1800" b="1" dirty="0"/>
              <a:t>Make sure that the L2 phase does not exceed 30deg!</a:t>
            </a:r>
            <a:endParaRPr lang="en-US" sz="1800" dirty="0"/>
          </a:p>
          <a:p>
            <a:r>
              <a:rPr lang="en-US" sz="1800" dirty="0"/>
              <a:t>If chirp tuning is not successful adjust curvature in I1. Steps of 1 or 10.</a:t>
            </a:r>
          </a:p>
          <a:p>
            <a:r>
              <a:rPr lang="en-US" sz="1800" dirty="0"/>
              <a:t>The I1 third derivative knob can be used in steps of 100 or 1000. Smaller steps have no real impact!</a:t>
            </a:r>
          </a:p>
          <a:p>
            <a:r>
              <a:rPr lang="en-US" sz="1800" dirty="0"/>
              <a:t>After tuning is finished e.g. after reaching a new SASE optimum, close the longitudinal feedbacks </a:t>
            </a:r>
            <a:r>
              <a:rPr lang="en-US" sz="1800" b="1" dirty="0"/>
              <a:t>after transferring the BCM signals to the target values using the arrow button.</a:t>
            </a:r>
            <a:endParaRPr lang="en-US" sz="1800" dirty="0"/>
          </a:p>
          <a:p>
            <a:endParaRPr lang="de-DE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51832-0008-4EFF-972A-D70F8A9C081B}"/>
              </a:ext>
            </a:extLst>
          </p:cNvPr>
          <p:cNvSpPr/>
          <p:nvPr/>
        </p:nvSpPr>
        <p:spPr>
          <a:xfrm>
            <a:off x="1102179" y="5913443"/>
            <a:ext cx="7029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https://confluence.desy.de/display/XFELOp/Bunch+Compression+Setup+Procedure</a:t>
            </a:r>
          </a:p>
        </p:txBody>
      </p:sp>
    </p:spTree>
    <p:extLst>
      <p:ext uri="{BB962C8B-B14F-4D97-AF65-F5344CB8AC3E}">
        <p14:creationId xmlns:p14="http://schemas.microsoft.com/office/powerpoint/2010/main" val="233839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46" y="1297594"/>
            <a:ext cx="3581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t="35369" r="32131" b="21640"/>
          <a:stretch/>
        </p:blipFill>
        <p:spPr bwMode="auto">
          <a:xfrm>
            <a:off x="412330" y="1920575"/>
            <a:ext cx="4744259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4402098"/>
            <a:ext cx="2262376" cy="15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69" y="4325898"/>
            <a:ext cx="5557066" cy="15477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3E3593-59D9-4CAE-B0D6-B81EEB769DA3}"/>
              </a:ext>
            </a:extLst>
          </p:cNvPr>
          <p:cNvSpPr txBox="1">
            <a:spLocks/>
          </p:cNvSpPr>
          <p:nvPr/>
        </p:nvSpPr>
        <p:spPr>
          <a:xfrm>
            <a:off x="611188" y="532931"/>
            <a:ext cx="7921625" cy="584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Transverse Deflecting Structure</a:t>
            </a:r>
            <a:r>
              <a:rPr lang="en-GB" dirty="0"/>
              <a:t> (TDS)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5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3510-4001-41DD-9E9D-428EEA9E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TDS Measurements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27C2-61B3-4BFC-8083-7BB9A6A7D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TDS Monitor (Main Taskbar-&gt; Beam Dynamics-&gt;TDS Monitor)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C6B21-7DC5-4D2A-8349-996BE90D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07" y="1703998"/>
            <a:ext cx="5361570" cy="4441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453D55-E2C6-464C-BAB3-06CC33F6A117}"/>
              </a:ext>
            </a:extLst>
          </p:cNvPr>
          <p:cNvSpPr txBox="1"/>
          <p:nvPr/>
        </p:nvSpPr>
        <p:spPr>
          <a:xfrm>
            <a:off x="963386" y="255542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1. Select TDS station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A53307-BF45-48A0-8C27-37588463C578}"/>
              </a:ext>
            </a:extLst>
          </p:cNvPr>
          <p:cNvSpPr txBox="1"/>
          <p:nvPr/>
        </p:nvSpPr>
        <p:spPr>
          <a:xfrm>
            <a:off x="811165" y="310488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2. Select Camera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F524A-9BC1-4974-83F8-1B55233A5E26}"/>
              </a:ext>
            </a:extLst>
          </p:cNvPr>
          <p:cNvSpPr txBox="1"/>
          <p:nvPr/>
        </p:nvSpPr>
        <p:spPr>
          <a:xfrm>
            <a:off x="7144019" y="362260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3. Find phase ranges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    manually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E47F5D-849D-462E-92D0-28DB57FED894}"/>
              </a:ext>
            </a:extLst>
          </p:cNvPr>
          <p:cNvSpPr txBox="1"/>
          <p:nvPr/>
        </p:nvSpPr>
        <p:spPr>
          <a:xfrm>
            <a:off x="863397" y="460140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4. (optional) configure Kicker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987C3-7053-49CD-B4E4-D98D0FEDE509}"/>
              </a:ext>
            </a:extLst>
          </p:cNvPr>
          <p:cNvSpPr txBox="1"/>
          <p:nvPr/>
        </p:nvSpPr>
        <p:spPr>
          <a:xfrm>
            <a:off x="1725565" y="542978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5. Start Measurement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884CA4-35A0-4951-A228-0FF26E912B54}"/>
              </a:ext>
            </a:extLst>
          </p:cNvPr>
          <p:cNvCxnSpPr/>
          <p:nvPr/>
        </p:nvCxnSpPr>
        <p:spPr>
          <a:xfrm>
            <a:off x="2775857" y="2800350"/>
            <a:ext cx="1200150" cy="3673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42A160-456A-4B07-82A2-5904C8D05959}"/>
              </a:ext>
            </a:extLst>
          </p:cNvPr>
          <p:cNvCxnSpPr>
            <a:cxnSpLocks/>
          </p:cNvCxnSpPr>
          <p:nvPr/>
        </p:nvCxnSpPr>
        <p:spPr>
          <a:xfrm>
            <a:off x="2359479" y="3320143"/>
            <a:ext cx="1616528" cy="1496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DEC50B-A2EA-40AE-851C-4911C483BEA2}"/>
              </a:ext>
            </a:extLst>
          </p:cNvPr>
          <p:cNvCxnSpPr>
            <a:cxnSpLocks/>
          </p:cNvCxnSpPr>
          <p:nvPr/>
        </p:nvCxnSpPr>
        <p:spPr>
          <a:xfrm flipH="1">
            <a:off x="6866164" y="3820887"/>
            <a:ext cx="277855" cy="653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64BEBAC-17F9-46A0-9CB9-77A99F4E9C3B}"/>
              </a:ext>
            </a:extLst>
          </p:cNvPr>
          <p:cNvSpPr/>
          <p:nvPr/>
        </p:nvSpPr>
        <p:spPr>
          <a:xfrm>
            <a:off x="3894364" y="3622604"/>
            <a:ext cx="2945213" cy="64149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84F3F25-42B9-4AF7-B0FC-515E1D657235}"/>
              </a:ext>
            </a:extLst>
          </p:cNvPr>
          <p:cNvSpPr/>
          <p:nvPr/>
        </p:nvSpPr>
        <p:spPr>
          <a:xfrm>
            <a:off x="3724413" y="4280663"/>
            <a:ext cx="3745908" cy="57708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884151-25AB-457F-9A99-F6F77B9E0EBA}"/>
              </a:ext>
            </a:extLst>
          </p:cNvPr>
          <p:cNvCxnSpPr>
            <a:cxnSpLocks/>
          </p:cNvCxnSpPr>
          <p:nvPr/>
        </p:nvCxnSpPr>
        <p:spPr>
          <a:xfrm flipV="1">
            <a:off x="3298371" y="4680091"/>
            <a:ext cx="426042" cy="551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745D68-A4F1-4B4D-B88E-9FE993F05E89}"/>
              </a:ext>
            </a:extLst>
          </p:cNvPr>
          <p:cNvCxnSpPr>
            <a:cxnSpLocks/>
          </p:cNvCxnSpPr>
          <p:nvPr/>
        </p:nvCxnSpPr>
        <p:spPr>
          <a:xfrm>
            <a:off x="3604531" y="5598696"/>
            <a:ext cx="579665" cy="971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0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0B68-9BF7-4A08-917E-4C5B27D0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TDS Phase Range Setup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1CF4-9686-45CF-9252-56448BC7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Example:</a:t>
            </a:r>
            <a:br>
              <a:rPr lang="en-GB" sz="1600" dirty="0"/>
            </a:br>
            <a:r>
              <a:rPr lang="en-GB" sz="1600" dirty="0"/>
              <a:t>B2 in spectrometer B2D</a:t>
            </a:r>
            <a:br>
              <a:rPr lang="en-GB" sz="1600" dirty="0"/>
            </a:br>
            <a:r>
              <a:rPr lang="en-GB" sz="1600" i="1" dirty="0"/>
              <a:t>in I1 the streak direction is </a:t>
            </a:r>
            <a:br>
              <a:rPr lang="en-GB" sz="1600" i="1" dirty="0"/>
            </a:br>
            <a:r>
              <a:rPr lang="en-GB" sz="1600" i="1" dirty="0"/>
              <a:t>horizontal </a:t>
            </a:r>
            <a:endParaRPr lang="en-US" sz="1600" i="1" dirty="0"/>
          </a:p>
        </p:txBody>
      </p:sp>
      <p:pic>
        <p:nvPicPr>
          <p:cNvPr id="21508" name="Picture 4" descr="https://ttfinfo.desy.de/XFELelog/data/2021/06/12.02_M/2021-02-12T11:30:14.jpg">
            <a:extLst>
              <a:ext uri="{FF2B5EF4-FFF2-40B4-BE49-F238E27FC236}">
                <a16:creationId xmlns:a16="http://schemas.microsoft.com/office/drawing/2014/main" id="{05A6C71F-1D57-40A8-8BB0-ECC1DB39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64" y="1338035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38639C0-E87C-4B03-B797-FCDCF2481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105435"/>
              </p:ext>
            </p:extLst>
          </p:nvPr>
        </p:nvGraphicFramePr>
        <p:xfrm>
          <a:off x="139925" y="2370428"/>
          <a:ext cx="3322863" cy="34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Acrobat Document" r:id="rId4" imgW="7286614" imgH="7543800" progId="AcroExch.Document.DC">
                  <p:embed/>
                </p:oleObj>
              </mc:Choice>
              <mc:Fallback>
                <p:oleObj name="Acrobat Document" r:id="rId4" imgW="7286614" imgH="75438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C164181-0311-4CD7-A332-8E1A9FF6E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925" y="2370428"/>
                        <a:ext cx="3322863" cy="34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C5D767-6313-4D59-833B-11D8359C8715}"/>
              </a:ext>
            </a:extLst>
          </p:cNvPr>
          <p:cNvCxnSpPr/>
          <p:nvPr/>
        </p:nvCxnSpPr>
        <p:spPr>
          <a:xfrm>
            <a:off x="4215492" y="3741702"/>
            <a:ext cx="291465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D6110B-DC47-49E4-A429-B948AA275CC1}"/>
              </a:ext>
            </a:extLst>
          </p:cNvPr>
          <p:cNvCxnSpPr/>
          <p:nvPr/>
        </p:nvCxnSpPr>
        <p:spPr>
          <a:xfrm>
            <a:off x="3927021" y="2759529"/>
            <a:ext cx="0" cy="241662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BE09AC-4F5C-4A03-A4D3-DFE3F73CD252}"/>
              </a:ext>
            </a:extLst>
          </p:cNvPr>
          <p:cNvCxnSpPr/>
          <p:nvPr/>
        </p:nvCxnSpPr>
        <p:spPr>
          <a:xfrm>
            <a:off x="7345136" y="2759529"/>
            <a:ext cx="0" cy="241662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B261B5-397D-4C9A-8845-C27E77F55728}"/>
              </a:ext>
            </a:extLst>
          </p:cNvPr>
          <p:cNvSpPr txBox="1"/>
          <p:nvPr/>
        </p:nvSpPr>
        <p:spPr>
          <a:xfrm>
            <a:off x="4441372" y="317590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lnSpc>
                <a:spcPct val="112000"/>
              </a:lnSpc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Move beam with phase (1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 range)</a:t>
            </a:r>
          </a:p>
          <a:p>
            <a:pPr marL="342900" indent="-342900">
              <a:lnSpc>
                <a:spcPct val="112000"/>
              </a:lnSpc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12000"/>
              </a:lnSpc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12000"/>
              </a:lnSpc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12000"/>
              </a:lnSpc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“jump” by 180deg and repeat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(2</a:t>
            </a:r>
            <a:r>
              <a:rPr lang="en-US" sz="1400" baseline="30000" dirty="0">
                <a:solidFill>
                  <a:srgbClr val="FF0000"/>
                </a:solidFill>
              </a:rPr>
              <a:t>nd</a:t>
            </a:r>
            <a:r>
              <a:rPr lang="en-US" sz="1400" dirty="0">
                <a:solidFill>
                  <a:srgbClr val="FF0000"/>
                </a:solidFill>
              </a:rPr>
              <a:t> range)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5A22A9-8210-4D5A-A283-0B541BEF3B0C}"/>
              </a:ext>
            </a:extLst>
          </p:cNvPr>
          <p:cNvCxnSpPr>
            <a:cxnSpLocks/>
          </p:cNvCxnSpPr>
          <p:nvPr/>
        </p:nvCxnSpPr>
        <p:spPr>
          <a:xfrm flipH="1" flipV="1">
            <a:off x="1183821" y="3280815"/>
            <a:ext cx="3257553" cy="665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D3453E-2AD8-4C77-9320-174D6A1C68D3}"/>
              </a:ext>
            </a:extLst>
          </p:cNvPr>
          <p:cNvCxnSpPr>
            <a:cxnSpLocks/>
          </p:cNvCxnSpPr>
          <p:nvPr/>
        </p:nvCxnSpPr>
        <p:spPr>
          <a:xfrm flipH="1" flipV="1">
            <a:off x="1183821" y="3639910"/>
            <a:ext cx="3192237" cy="7034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C51139-E3EB-4A60-8824-599B2C3F9FC0}"/>
              </a:ext>
            </a:extLst>
          </p:cNvPr>
          <p:cNvSpPr txBox="1"/>
          <p:nvPr/>
        </p:nvSpPr>
        <p:spPr>
          <a:xfrm>
            <a:off x="4571999" y="484269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leave “safety” margin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7613DC-47E5-4D93-A2E4-BC9547641361}"/>
              </a:ext>
            </a:extLst>
          </p:cNvPr>
          <p:cNvCxnSpPr>
            <a:cxnSpLocks/>
          </p:cNvCxnSpPr>
          <p:nvPr/>
        </p:nvCxnSpPr>
        <p:spPr>
          <a:xfrm flipH="1" flipV="1">
            <a:off x="3967840" y="4767035"/>
            <a:ext cx="623211" cy="1899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A98D25-21FA-4890-84AF-C97E3B660626}"/>
              </a:ext>
            </a:extLst>
          </p:cNvPr>
          <p:cNvCxnSpPr>
            <a:cxnSpLocks/>
          </p:cNvCxnSpPr>
          <p:nvPr/>
        </p:nvCxnSpPr>
        <p:spPr>
          <a:xfrm flipV="1">
            <a:off x="6449789" y="4875136"/>
            <a:ext cx="824590" cy="818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60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2657-11D8-41DB-A81C-D436FB6B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B2D Measurements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E425-AD40-49D5-B336-E4E7E6E0A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02797-1946-4102-859D-95AE6C6D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56" y="1199394"/>
            <a:ext cx="6982203" cy="544557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78A1B1-DCC3-4CD7-88E5-4A668A1D9974}"/>
              </a:ext>
            </a:extLst>
          </p:cNvPr>
          <p:cNvSpPr/>
          <p:nvPr/>
        </p:nvSpPr>
        <p:spPr>
          <a:xfrm>
            <a:off x="5216978" y="1820635"/>
            <a:ext cx="718458" cy="2962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E059D8-838B-4243-898A-64C0CF07D858}"/>
              </a:ext>
            </a:extLst>
          </p:cNvPr>
          <p:cNvSpPr/>
          <p:nvPr/>
        </p:nvSpPr>
        <p:spPr>
          <a:xfrm>
            <a:off x="6365421" y="5847111"/>
            <a:ext cx="1439636" cy="2962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77272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1D33-D803-4908-B5F6-3455D675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B2D Measurements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E71F4-1543-46E6-8F9E-3D6C1216A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Dump switch was used change from SASE delivery optics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to High-res TDS optics – beta at TDS is increased to 200m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set and cycle to selected design – reset when done with 			measurements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109FF-1F85-4372-BE54-AF0D30986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288"/>
          <a:stretch/>
        </p:blipFill>
        <p:spPr>
          <a:xfrm>
            <a:off x="1835830" y="1532194"/>
            <a:ext cx="9144000" cy="1806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80062-1501-4CD3-A6E4-F5C9FD721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288"/>
          <a:stretch/>
        </p:blipFill>
        <p:spPr>
          <a:xfrm>
            <a:off x="1435779" y="3660654"/>
            <a:ext cx="9144000" cy="1806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D10D57-DC23-4AEA-B645-A4FC025EC79F}"/>
              </a:ext>
            </a:extLst>
          </p:cNvPr>
          <p:cNvSpPr/>
          <p:nvPr/>
        </p:nvSpPr>
        <p:spPr>
          <a:xfrm>
            <a:off x="1634030" y="2960557"/>
            <a:ext cx="7157632" cy="2962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D5CE18-1820-498C-9411-B01E0F095B83}"/>
              </a:ext>
            </a:extLst>
          </p:cNvPr>
          <p:cNvSpPr/>
          <p:nvPr/>
        </p:nvSpPr>
        <p:spPr>
          <a:xfrm>
            <a:off x="1249345" y="5067866"/>
            <a:ext cx="7157632" cy="2962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1311072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563B-042D-4E37-AB61-941ADC22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Off-Axis TDS Operation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8D0ED-8F1F-4A8A-8956-E43948CBE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(Main Taskbar-&gt; Beam Dynamics-&gt;</a:t>
            </a:r>
            <a:r>
              <a:rPr lang="en-US" dirty="0" err="1"/>
              <a:t>Diag</a:t>
            </a:r>
            <a:r>
              <a:rPr lang="en-US" dirty="0"/>
              <a:t> Bunches </a:t>
            </a:r>
            <a:r>
              <a:rPr lang="en-US" dirty="0" err="1"/>
              <a:t>Inj</a:t>
            </a:r>
            <a:r>
              <a:rPr lang="en-US" dirty="0"/>
              <a:t>/BC2)</a:t>
            </a:r>
          </a:p>
          <a:p>
            <a:endParaRPr lang="en-GB" dirty="0"/>
          </a:p>
        </p:txBody>
      </p:sp>
      <p:pic>
        <p:nvPicPr>
          <p:cNvPr id="17410" name="Picture 2" descr="https://ttfinfo.desy.de/XFELelog/data/2020/29/16.07_M/2020-07-16T13:09:45.jpeg">
            <a:extLst>
              <a:ext uri="{FF2B5EF4-FFF2-40B4-BE49-F238E27FC236}">
                <a16:creationId xmlns:a16="http://schemas.microsoft.com/office/drawing/2014/main" id="{FE2CD379-874D-4E35-9CBF-A6383CA5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9" y="2751364"/>
            <a:ext cx="436626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ttfinfo.desy.de/XFELelog/data/2020/29/15.07_M/2020-07-15T08:59:00.jpeg">
            <a:extLst>
              <a:ext uri="{FF2B5EF4-FFF2-40B4-BE49-F238E27FC236}">
                <a16:creationId xmlns:a16="http://schemas.microsoft.com/office/drawing/2014/main" id="{04EFACB2-D4F8-475B-8C4A-C9718FF8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89" y="2751364"/>
            <a:ext cx="436626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EAE946-A5C2-4D1E-B719-A0529F660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74" y="2173953"/>
            <a:ext cx="2889776" cy="2221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0816F-9F87-4213-8FDE-D2A878F15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245" y="2180457"/>
            <a:ext cx="2881313" cy="2214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5751AB-CF26-4965-BE83-CF608CB3D16B}"/>
              </a:ext>
            </a:extLst>
          </p:cNvPr>
          <p:cNvSpPr txBox="1"/>
          <p:nvPr/>
        </p:nvSpPr>
        <p:spPr>
          <a:xfrm>
            <a:off x="244591" y="152384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lnSpc>
                <a:spcPct val="112000"/>
              </a:lnSpc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Activate Kicker (e.g. KAX on/off) =&gt; </a:t>
            </a:r>
            <a:r>
              <a:rPr lang="en-US" sz="1400" dirty="0" err="1">
                <a:solidFill>
                  <a:srgbClr val="92D050"/>
                </a:solidFill>
              </a:rPr>
              <a:t>kickerstatus</a:t>
            </a:r>
            <a:endParaRPr lang="en-US" sz="1400" dirty="0">
              <a:solidFill>
                <a:srgbClr val="92D050"/>
              </a:solidFill>
            </a:endParaRPr>
          </a:p>
          <a:p>
            <a:pPr marL="342900" indent="-342900">
              <a:lnSpc>
                <a:spcPct val="112000"/>
              </a:lnSpc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Activate TDS FSM (required for TDS status)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99D063-E24B-41D8-BD68-1307DBF8BB63}"/>
              </a:ext>
            </a:extLst>
          </p:cNvPr>
          <p:cNvSpPr/>
          <p:nvPr/>
        </p:nvSpPr>
        <p:spPr>
          <a:xfrm>
            <a:off x="611187" y="2712904"/>
            <a:ext cx="914400" cy="2962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AB7793-D9D0-42FF-A33B-495A0261A0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268" t="57500" r="42411" b="28889"/>
          <a:stretch/>
        </p:blipFill>
        <p:spPr>
          <a:xfrm>
            <a:off x="6036266" y="1644762"/>
            <a:ext cx="3017383" cy="107138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514E90-C7AD-42E5-9EFD-CB7669D1B9EC}"/>
              </a:ext>
            </a:extLst>
          </p:cNvPr>
          <p:cNvSpPr/>
          <p:nvPr/>
        </p:nvSpPr>
        <p:spPr>
          <a:xfrm>
            <a:off x="7305324" y="1932073"/>
            <a:ext cx="924275" cy="174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E23E9-FD09-4CE0-A1E6-EB7FA2EE90AD}"/>
              </a:ext>
            </a:extLst>
          </p:cNvPr>
          <p:cNvSpPr txBox="1"/>
          <p:nvPr/>
        </p:nvSpPr>
        <p:spPr>
          <a:xfrm>
            <a:off x="452674" y="421247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3. Select bunch number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(“pure” bunch number)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C5C03C-8B52-4323-9150-9120445D301A}"/>
              </a:ext>
            </a:extLst>
          </p:cNvPr>
          <p:cNvSpPr txBox="1"/>
          <p:nvPr/>
        </p:nvSpPr>
        <p:spPr>
          <a:xfrm>
            <a:off x="819270" y="470813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4. Select kicker: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	1-4 for OTRC.55-59.I1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	1 for 1st and 2nd for kicker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	pair in B2</a:t>
            </a:r>
            <a:endParaRPr lang="en-GB" sz="1400" dirty="0" err="1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3266D0-71C0-43FD-8006-15808CD0B062}"/>
              </a:ext>
            </a:extLst>
          </p:cNvPr>
          <p:cNvSpPr txBox="1"/>
          <p:nvPr/>
        </p:nvSpPr>
        <p:spPr>
          <a:xfrm>
            <a:off x="4845901" y="459134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5. Request number of shots</a:t>
            </a:r>
          </a:p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6. Start measurement</a:t>
            </a:r>
          </a:p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7. Stop when done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(will stop after the requested number)</a:t>
            </a:r>
            <a:endParaRPr lang="en-GB" sz="14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47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5916-2D62-4B8B-A336-A760415D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TDS Operation I1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7FDBC-04D6-4840-AEFA-E78BC5DF8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system is switched on using the “FSM RF On/Off”-button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3222B-6103-4737-8FFA-20E4C4759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0" y="1877786"/>
            <a:ext cx="5572056" cy="4906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14F33-6C35-4A8E-8C05-C0ACDB5C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48" y="1961929"/>
            <a:ext cx="3798552" cy="39515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E23C5A-46A5-44E4-BA2D-B10887F5F15D}"/>
              </a:ext>
            </a:extLst>
          </p:cNvPr>
          <p:cNvSpPr/>
          <p:nvPr/>
        </p:nvSpPr>
        <p:spPr>
          <a:xfrm>
            <a:off x="5607152" y="4079280"/>
            <a:ext cx="663019" cy="1906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3210B5-3D89-4029-BA2D-F5BD844D7622}"/>
              </a:ext>
            </a:extLst>
          </p:cNvPr>
          <p:cNvSpPr/>
          <p:nvPr/>
        </p:nvSpPr>
        <p:spPr>
          <a:xfrm>
            <a:off x="860981" y="6292413"/>
            <a:ext cx="663019" cy="1906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219478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Principle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45"/>
          <a:stretch>
            <a:fillRect/>
          </a:stretch>
        </p:blipFill>
        <p:spPr bwMode="auto">
          <a:xfrm>
            <a:off x="1510754" y="1349976"/>
            <a:ext cx="6430979" cy="464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720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5916-2D62-4B8B-A336-A760415D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TDS Operation B2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7FDBC-04D6-4840-AEFA-E78BC5DF8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Keep FSM off when not doing measurements</a:t>
            </a:r>
          </a:p>
          <a:p>
            <a:r>
              <a:rPr lang="en-US" sz="1800" dirty="0"/>
              <a:t>Manually switch RF on</a:t>
            </a:r>
          </a:p>
          <a:p>
            <a:pPr lvl="1"/>
            <a:r>
              <a:rPr lang="en-US" sz="1800" dirty="0"/>
              <a:t>Set “STDBY”, deactivate </a:t>
            </a:r>
            <a:br>
              <a:rPr lang="en-US" sz="1800" dirty="0"/>
            </a:br>
            <a:r>
              <a:rPr lang="en-US" sz="1800" dirty="0"/>
              <a:t>“Feed-Forward”, and “</a:t>
            </a:r>
            <a:r>
              <a:rPr lang="en-US" sz="1800" dirty="0" err="1"/>
              <a:t>Ampl</a:t>
            </a:r>
            <a:r>
              <a:rPr lang="en-US" sz="1800" dirty="0"/>
              <a:t>” to 0% </a:t>
            </a:r>
          </a:p>
          <a:p>
            <a:pPr lvl="1"/>
            <a:r>
              <a:rPr lang="en-US" sz="1800" dirty="0"/>
              <a:t>Set “Charge Voltage” to 900</a:t>
            </a:r>
          </a:p>
          <a:p>
            <a:pPr lvl="1"/>
            <a:r>
              <a:rPr lang="en-US" sz="1800" dirty="0"/>
              <a:t>Press “RESET”</a:t>
            </a:r>
          </a:p>
          <a:p>
            <a:pPr lvl="1"/>
            <a:r>
              <a:rPr lang="en-US" sz="1800" dirty="0"/>
              <a:t>Press “HV ON”</a:t>
            </a:r>
          </a:p>
          <a:p>
            <a:pPr lvl="1"/>
            <a:r>
              <a:rPr lang="en-US" sz="1800" dirty="0"/>
              <a:t>Wait if charge voltage is </a:t>
            </a:r>
            <a:br>
              <a:rPr lang="en-US" sz="1800" dirty="0"/>
            </a:br>
            <a:r>
              <a:rPr lang="en-US" sz="1800" dirty="0"/>
              <a:t>reached (otherwise repeat </a:t>
            </a:r>
            <a:br>
              <a:rPr lang="en-US" sz="1800" dirty="0"/>
            </a:br>
            <a:r>
              <a:rPr lang="en-US" sz="1800" dirty="0"/>
              <a:t>from reset)</a:t>
            </a:r>
          </a:p>
          <a:p>
            <a:pPr lvl="1"/>
            <a:r>
              <a:rPr lang="en-US" sz="1800" dirty="0"/>
              <a:t>Increase charge voltage to </a:t>
            </a:r>
            <a:br>
              <a:rPr lang="en-US" sz="1800" dirty="0"/>
            </a:br>
            <a:r>
              <a:rPr lang="en-US" sz="1800" dirty="0"/>
              <a:t>1150 in steps of 10</a:t>
            </a:r>
          </a:p>
          <a:p>
            <a:pPr lvl="1"/>
            <a:r>
              <a:rPr lang="en-US" sz="1800" dirty="0"/>
              <a:t>Set “TRIG” and activate FF</a:t>
            </a:r>
          </a:p>
          <a:p>
            <a:pPr lvl="1"/>
            <a:r>
              <a:rPr lang="en-US" sz="1800" dirty="0"/>
              <a:t>Increase “</a:t>
            </a:r>
            <a:r>
              <a:rPr lang="en-US" sz="1800" dirty="0" err="1"/>
              <a:t>Ampl</a:t>
            </a:r>
            <a:r>
              <a:rPr lang="en-US" sz="1800" dirty="0"/>
              <a:t>” to about 95% </a:t>
            </a:r>
            <a:br>
              <a:rPr lang="en-US" sz="1800" dirty="0"/>
            </a:br>
            <a:r>
              <a:rPr lang="en-US" sz="1800" dirty="0"/>
              <a:t>while monitoring vacuum</a:t>
            </a:r>
          </a:p>
          <a:p>
            <a:pPr lvl="1"/>
            <a:endParaRPr lang="en-GB" sz="1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170E57D-70F7-4974-B6DA-3365956AF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52" y="1622894"/>
            <a:ext cx="7475519" cy="470217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5298A5D-2E20-4535-B776-00F2DE0B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21" y="1117600"/>
            <a:ext cx="7475519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7357-C510-4BBB-B217-1325C0FC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TDS Measurements Analysis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897E5-0EC2-479E-B836-08F7E7B0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671" y="1258101"/>
            <a:ext cx="7921625" cy="631254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0C3E3A-694A-4D65-A541-B7753BD12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10" y="1413223"/>
            <a:ext cx="3631290" cy="544477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3F22A5-24F2-4605-9FFF-29AB58312432}"/>
              </a:ext>
            </a:extLst>
          </p:cNvPr>
          <p:cNvSpPr txBox="1"/>
          <p:nvPr/>
        </p:nvSpPr>
        <p:spPr>
          <a:xfrm>
            <a:off x="2613741" y="335816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Results are directly send to </a:t>
            </a:r>
            <a:r>
              <a:rPr lang="en-US" sz="1400" dirty="0" err="1">
                <a:solidFill>
                  <a:srgbClr val="FF0000"/>
                </a:solidFill>
              </a:rPr>
              <a:t>elog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No summary screen in </a:t>
            </a:r>
            <a:r>
              <a:rPr lang="en-US" sz="1400" dirty="0" err="1">
                <a:solidFill>
                  <a:srgbClr val="FF0000"/>
                </a:solidFill>
              </a:rPr>
              <a:t>TDSMonitor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GUI!</a:t>
            </a:r>
          </a:p>
          <a:p>
            <a:pPr>
              <a:lnSpc>
                <a:spcPct val="112000"/>
              </a:lnSpc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Additional data are send to </a:t>
            </a:r>
            <a:r>
              <a:rPr lang="en-US" sz="1400" dirty="0" err="1">
                <a:solidFill>
                  <a:srgbClr val="FF0000"/>
                </a:solidFill>
              </a:rPr>
              <a:t>elog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   (e.g. bunch charge, TDS LLRF)</a:t>
            </a:r>
          </a:p>
          <a:p>
            <a:pPr>
              <a:lnSpc>
                <a:spcPct val="112000"/>
              </a:lnSpc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lnSpc>
                <a:spcPct val="112000"/>
              </a:lnSpc>
            </a:pPr>
            <a:r>
              <a:rPr lang="en-US" sz="1400" dirty="0">
                <a:solidFill>
                  <a:srgbClr val="FF0000"/>
                </a:solidFill>
              </a:rPr>
              <a:t>Caution: Sum voltage and LLRF data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are only stored for the first Flattop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even in off-axis operation!</a:t>
            </a:r>
            <a:endParaRPr lang="en-GB" sz="1400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49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18B9-EFAD-4A72-B476-58F48BE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compression properly setup?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DF9C-A3D2-4F01-BC51-506AF427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Bunch length at B2 should be between</a:t>
            </a:r>
            <a:br>
              <a:rPr lang="en-US" dirty="0"/>
            </a:br>
            <a:r>
              <a:rPr lang="en-US" dirty="0"/>
              <a:t>30-40fs for good SASE (250pC)</a:t>
            </a:r>
          </a:p>
          <a:p>
            <a:r>
              <a:rPr lang="en-US" dirty="0"/>
              <a:t>Longitudinal PS should look similar to </a:t>
            </a:r>
            <a:br>
              <a:rPr lang="en-US" dirty="0"/>
            </a:br>
            <a:r>
              <a:rPr lang="en-US" dirty="0"/>
              <a:t>the example</a:t>
            </a:r>
          </a:p>
          <a:p>
            <a:r>
              <a:rPr lang="en-US" dirty="0"/>
              <a:t>If </a:t>
            </a:r>
            <a:r>
              <a:rPr lang="en-US" dirty="0" err="1"/>
              <a:t>unstreaked</a:t>
            </a:r>
            <a:r>
              <a:rPr lang="en-US" dirty="0"/>
              <a:t> beam is “tilted” consider </a:t>
            </a:r>
            <a:br>
              <a:rPr lang="en-US" dirty="0"/>
            </a:br>
            <a:r>
              <a:rPr lang="en-US" dirty="0"/>
              <a:t>checking dispersion between injector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err="1"/>
              <a:t>linac</a:t>
            </a:r>
            <a:endParaRPr lang="en-US" dirty="0"/>
          </a:p>
          <a:p>
            <a:r>
              <a:rPr lang="en-US" dirty="0"/>
              <a:t>A strong asymmetry between the spot-</a:t>
            </a:r>
            <a:br>
              <a:rPr lang="en-US" dirty="0"/>
            </a:br>
            <a:r>
              <a:rPr lang="en-US" dirty="0"/>
              <a:t>size of both “zero-crossings” is </a:t>
            </a:r>
            <a:br>
              <a:rPr lang="en-US" dirty="0"/>
            </a:br>
            <a:r>
              <a:rPr lang="en-US" dirty="0"/>
              <a:t>another indication for beam tilts</a:t>
            </a:r>
            <a:endParaRPr lang="en-GB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47DB0E5-51EA-442C-A53B-87664514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63" y="1210733"/>
            <a:ext cx="3766337" cy="564726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2F5AD3-C9AC-4C62-BBC0-5725DB34D70F}"/>
              </a:ext>
            </a:extLst>
          </p:cNvPr>
          <p:cNvSpPr/>
          <p:nvPr/>
        </p:nvSpPr>
        <p:spPr>
          <a:xfrm>
            <a:off x="5257800" y="2612572"/>
            <a:ext cx="3886200" cy="156754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CC06BD-29B1-41B2-B4BF-E886B2C8D951}"/>
              </a:ext>
            </a:extLst>
          </p:cNvPr>
          <p:cNvCxnSpPr>
            <a:cxnSpLocks/>
          </p:cNvCxnSpPr>
          <p:nvPr/>
        </p:nvCxnSpPr>
        <p:spPr>
          <a:xfrm>
            <a:off x="4400550" y="2612572"/>
            <a:ext cx="857249" cy="3020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3B74AA-3AF9-4A6C-BA84-A74258154409}"/>
              </a:ext>
            </a:extLst>
          </p:cNvPr>
          <p:cNvSpPr/>
          <p:nvPr/>
        </p:nvSpPr>
        <p:spPr>
          <a:xfrm>
            <a:off x="5257799" y="5290458"/>
            <a:ext cx="2062963" cy="156754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095187-516A-4E8F-A7C6-7F5E699C7ADF}"/>
              </a:ext>
            </a:extLst>
          </p:cNvPr>
          <p:cNvCxnSpPr>
            <a:cxnSpLocks/>
          </p:cNvCxnSpPr>
          <p:nvPr/>
        </p:nvCxnSpPr>
        <p:spPr>
          <a:xfrm>
            <a:off x="4143374" y="3732288"/>
            <a:ext cx="1234289" cy="16316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32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2800" b="1" dirty="0"/>
              <a:t>Thank You for Your Attention!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100" dirty="0"/>
          </a:p>
        </p:txBody>
      </p:sp>
      <p:pic>
        <p:nvPicPr>
          <p:cNvPr id="15362" name="Picture 2" descr="https://ttfinfo.desy.de/XFELelog/data/2020/30/20.07_M/2020-07-20T10:31:21-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6" r="50892" b="49568"/>
          <a:stretch/>
        </p:blipFill>
        <p:spPr bwMode="auto">
          <a:xfrm>
            <a:off x="2619376" y="3048000"/>
            <a:ext cx="3933826" cy="2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2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r>
              <a:rPr lang="en-GB" sz="2800" b="1" dirty="0"/>
              <a:t>Questions?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/>
              <a:t>Literature:</a:t>
            </a:r>
          </a:p>
          <a:p>
            <a:r>
              <a:rPr lang="en-US" sz="1000" dirty="0"/>
              <a:t>Igor </a:t>
            </a:r>
            <a:r>
              <a:rPr lang="en-US" sz="1000" dirty="0" err="1"/>
              <a:t>Zagorodnov</a:t>
            </a:r>
            <a:r>
              <a:rPr lang="en-US" sz="1000" dirty="0"/>
              <a:t> and Martin </a:t>
            </a:r>
            <a:r>
              <a:rPr lang="en-US" sz="1000" dirty="0" err="1"/>
              <a:t>Dohlus</a:t>
            </a:r>
            <a:r>
              <a:rPr lang="en-US" sz="1000" dirty="0"/>
              <a:t>, “</a:t>
            </a:r>
            <a:r>
              <a:rPr lang="en-US" sz="1000" dirty="0" err="1"/>
              <a:t>Semianalytical</a:t>
            </a:r>
            <a:r>
              <a:rPr lang="en-US" sz="1000" dirty="0"/>
              <a:t> modeling of multistage bunch compression with collective effects”</a:t>
            </a:r>
            <a:br>
              <a:rPr lang="en-US" sz="1000" dirty="0"/>
            </a:br>
            <a:r>
              <a:rPr lang="en-US" sz="1000" dirty="0"/>
              <a:t>Phys. Rev. ST </a:t>
            </a:r>
            <a:r>
              <a:rPr lang="en-US" sz="1000" dirty="0" err="1"/>
              <a:t>Accel</a:t>
            </a:r>
            <a:r>
              <a:rPr lang="en-US" sz="1000" dirty="0"/>
              <a:t>. Beams 14, 014403 – Published 13 January 2011</a:t>
            </a:r>
          </a:p>
          <a:p>
            <a:r>
              <a:rPr lang="en-US" sz="1000" dirty="0"/>
              <a:t>ICFA Beam Dynamics Newsletter No. 38, ( </a:t>
            </a:r>
            <a:r>
              <a:rPr lang="en-US" sz="1000" dirty="0">
                <a:hlinkClick r:id="rId2"/>
              </a:rPr>
              <a:t>http://icfa-usa.jlab.org/archive/newsletter/icfa_bd_nl_38.pdf</a:t>
            </a:r>
            <a:r>
              <a:rPr lang="en-US" sz="1000" dirty="0"/>
              <a:t> )</a:t>
            </a:r>
          </a:p>
          <a:p>
            <a:r>
              <a:rPr lang="en-US" sz="1000" dirty="0"/>
              <a:t>Various PhD theses: </a:t>
            </a:r>
            <a:br>
              <a:rPr lang="en-US" sz="1000" dirty="0"/>
            </a:br>
            <a:r>
              <a:rPr lang="en-US" sz="1000" dirty="0"/>
              <a:t>Frank </a:t>
            </a:r>
            <a:r>
              <a:rPr lang="en-US" sz="1000" dirty="0" err="1"/>
              <a:t>Stulle</a:t>
            </a:r>
            <a:r>
              <a:rPr lang="en-US" sz="1000" dirty="0"/>
              <a:t> ( </a:t>
            </a:r>
            <a:r>
              <a:rPr lang="en-US" sz="1000" dirty="0">
                <a:hlinkClick r:id="rId3"/>
              </a:rPr>
              <a:t>http://www-library.desy.de/cgi-bin/showprep.pl?desy-thesis-04-041</a:t>
            </a:r>
            <a:r>
              <a:rPr lang="en-US" sz="1000" dirty="0"/>
              <a:t> ), </a:t>
            </a:r>
            <a:br>
              <a:rPr lang="en-US" sz="1000" dirty="0"/>
            </a:br>
            <a:r>
              <a:rPr lang="en-US" sz="1000" dirty="0"/>
              <a:t>BB (http://www-library.desy.de/cgi-bin/showprep.pl?desy-thesis-07-040 ), …</a:t>
            </a:r>
          </a:p>
          <a:p>
            <a:pPr marL="0" indent="0">
              <a:buNone/>
            </a:pPr>
            <a:r>
              <a:rPr lang="en-US" dirty="0"/>
              <a:t>In-house Experts: </a:t>
            </a:r>
            <a:r>
              <a:rPr lang="en-US" sz="1400" dirty="0"/>
              <a:t>Martin </a:t>
            </a:r>
            <a:r>
              <a:rPr lang="en-US" sz="1400" dirty="0" err="1"/>
              <a:t>Dohlus</a:t>
            </a:r>
            <a:r>
              <a:rPr lang="en-US" sz="1400" dirty="0"/>
              <a:t>, Igor </a:t>
            </a:r>
            <a:r>
              <a:rPr lang="en-US" sz="1400" dirty="0" err="1"/>
              <a:t>Zagorodnov</a:t>
            </a:r>
            <a:r>
              <a:rPr lang="en-US" sz="1400" dirty="0"/>
              <a:t>, </a:t>
            </a:r>
            <a:r>
              <a:rPr lang="en-US" sz="1400" dirty="0" err="1"/>
              <a:t>Torsten</a:t>
            </a:r>
            <a:r>
              <a:rPr lang="en-US" sz="1400" dirty="0"/>
              <a:t> </a:t>
            </a:r>
            <a:r>
              <a:rPr lang="en-US" sz="1400" dirty="0" err="1"/>
              <a:t>Limberg</a:t>
            </a:r>
            <a:r>
              <a:rPr lang="en-US" sz="1400" dirty="0"/>
              <a:t>, BB</a:t>
            </a:r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52629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Bunch Compression – with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945"/>
          <a:stretch>
            <a:fillRect/>
          </a:stretch>
        </p:blipFill>
        <p:spPr bwMode="auto">
          <a:xfrm>
            <a:off x="1632248" y="1459136"/>
            <a:ext cx="6074077" cy="4387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2" descr="http://latex.codecogs.com/png.latex?%5Cdpi%7B300%7D%20%5Cbg_white%20%5Cfn_cm%20%5Clarge%20%5CDelta%20s%20%3D%20R_%7B56%7D%5Ccdot%5Cdelta%20&amp;plus;%20T_%7B566%7D%5Ccdot%5Cdelta%5E2%20&amp;plus;%20U_%7B5666%7D%5Ccdot%5Cdelta%5E3%20&amp;plus;%20%5Ccdo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48" y="6089628"/>
            <a:ext cx="3825240" cy="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atex.codecogs.com/png.latex?%5Cdpi%7B300%7D%20%5Cbg_white%20%5Cfn_cm%20%5Clarge%20%5Cdelta%20%3D%20%5Cfrac%7BE-E_0%7D%7BE_0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7" y="5958184"/>
            <a:ext cx="107823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82" y="5980176"/>
            <a:ext cx="987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7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Chirp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096" y="1434546"/>
            <a:ext cx="4375068" cy="24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://latex.codecogs.com/png.latex?%5Cdpi%7B300%7D%20%5Cbg_white%20%5Cfn_cm%20%5Clarge%20%5Cbegin%7Balign*%7D%20E%28s%29%20%26%3D%20eV%5Ccos%5Cleft%28%5Cvarphi&amp;plus;%5Cfrac%7B2%5Cpi%7D%7B%5Clambda%7Ds%5Cright%29&amp;plus;E_0%20%5C%5C%20%26%20%3D%20E_0&amp;plus;eV%5Cleft%28%5Ccos%28%5Cvarphi%29%20-%5Cfrac%7B2%5Cpi%7D%7B%5Clambda%7D%5Csin%28%5Cvarphi%29s-%5Cfrac%7B2%5Cpi%5E2%7D%7B%5Clambda%7D%5Ccos%28%5Cvarphi%29s%5E2&amp;plus;%5Ccdots%5Cright%29%20%5Cend%7Balign*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10" y="3906234"/>
            <a:ext cx="5787390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latex.codecogs.com/png.latex?%5Cdpi%7B300%7D%20%5Cbg_white%20%5Cfn_cm%20%5Clarge%20%5Cbegin%7Balign*%7D%20%5Cdelta%20%26%3D%20%5Cfrac%7BE%28s%29-E%280%29%7D%7BE%280%29%7D%5C%5C%20%26%3D%20-%5Cfrac%7B2%5Cpi%20e%20V%7D%7BE%5Clambda%7D%5Csin%28%5Cvarphi%29%20s%20-%20%5Cfrac%7B2%5Cpi%5E2%7D%7BE%5Clambda%5E2%7D%5Ccos%28%5Cvarphi%29%20s%5E2&amp;plus;%5Ccdots%5C%5C%20%26%5Capprox%20As%20&amp;plus;%20Bs%5E2%20%5Cend%7Balign*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24" y="5111844"/>
            <a:ext cx="391668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latex.codecogs.com/png.latex?%5Cdpi%7B300%7D%20%5Cbg_white%20%5Cfn_cm%20%5Clarge%20A%20%3D%20-%5Cfrac%7B2%5Cpi%20eV%7D%7BE%5Clambda%7D%5Csin%28%5Cvarphi%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24" y="5644398"/>
            <a:ext cx="1783080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2" descr="http://latex.codecogs.com/png.latex?%5Cdpi%7B300%7D%20%5Cbg_white%20%5Cfn_cm%20%5Clarge%20%5Cdelta%28s_%5Ctext%7Binitial%7D%29%20%3D%20As_%5Ctext%7Binitial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63952"/>
            <a:ext cx="2024063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%5C%5C%20%5Csigma_%7Bs_%5Ctext%7Bfinal%7D%7D%20%26%3D%20%5Csqrt%7B%281&amp;plus;AR_%7B56%7D%29%5E2%5Csigma_%7Bs_%5Ctext%7Binitial%7D%7D%5E2%7D%20%5C%5C%20%26%3D%20%5Cleft%7C1&amp;plus;AR_%7B56%7D%5Cright%7C%5Csigma_%7Bs_%5Ctext%7Binitial%7D%7D%20%26%3D%20%5Cfrac%7B%5Csigma_%7Bs_%5Ctext%7Binitial%7D%7D%7D%7BC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8"/>
          <a:stretch/>
        </p:blipFill>
        <p:spPr bwMode="auto">
          <a:xfrm>
            <a:off x="3059832" y="2012024"/>
            <a:ext cx="4252913" cy="4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70088" y="4419120"/>
            <a:ext cx="3114080" cy="2057400"/>
            <a:chOff x="5679533" y="4107904"/>
            <a:chExt cx="3114080" cy="20574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76"/>
            <a:stretch/>
          </p:blipFill>
          <p:spPr bwMode="auto">
            <a:xfrm>
              <a:off x="5679533" y="4107904"/>
              <a:ext cx="1304392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97"/>
            <a:stretch/>
          </p:blipFill>
          <p:spPr bwMode="auto">
            <a:xfrm>
              <a:off x="7376122" y="4107904"/>
              <a:ext cx="141749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267833" y="4638714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76122" y="5617809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152020" y="4825812"/>
              <a:ext cx="360040" cy="3119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0274" y="4236990"/>
              <a:ext cx="594000" cy="495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85600" y="4237439"/>
              <a:ext cx="212400" cy="495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138317" y="4365104"/>
              <a:ext cx="595957" cy="273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88450" y="4365104"/>
              <a:ext cx="217501" cy="273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%5C%5C%20%5Csigma_%7Bs_%5Ctext%7Bfinal%7D%7D%20%26%3D%20%5Csqrt%7B%281&amp;plus;AR_%7B56%7D%29%5E2%5Csigma_%7Bs_%5Ctext%7Binitial%7D%7D%5E2%7D%20%5C%5C%20%26%3D%20%5Cleft%7C1&amp;plus;AR_%7B56%7D%5Cright%7C%5Csigma_%7Bs_%5Ctext%7Binitial%7D%7D%20%26%3D%20%5Cfrac%7B%5Csigma_%7Bs_%5Ctext%7Binitial%7D%7D%7D%7BC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1" b="24060"/>
          <a:stretch/>
        </p:blipFill>
        <p:spPr bwMode="auto">
          <a:xfrm>
            <a:off x="3059831" y="2722643"/>
            <a:ext cx="4252913" cy="10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%5C%5C%20%5Csigma_%7Bs_%5Ctext%7Bfinal%7D%7D%20%26%3D%20%5Csqrt%7B%281&amp;plus;AR_%7B56%7D%29%5E2%5Csigma_%7Bs_%5Ctext%7Binitial%7D%7D%5E2%7D%20%5C%5C%20%26%3D%20%5Cleft%7C1&amp;plus;AR_%7B56%7D%5Cright%7C%5Csigma_%7Bs_%5Ctext%7Binitial%7D%7D%20%26%3D%20%5Cfrac%7B%5Csigma_%7Bs_%5Ctext%7Binitial%7D%7D%7D%7BC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0"/>
          <a:stretch/>
        </p:blipFill>
        <p:spPr bwMode="auto">
          <a:xfrm>
            <a:off x="3059658" y="3784177"/>
            <a:ext cx="4252913" cy="5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atex.codecogs.com/png.latex?%5Cdpi%7B300%7D%20%5Cbg_white%20%5Cfn_cm%20%5Clarge%20%5Ctext%7Bif%20%7D%20%5Cleft%28%201&amp;plus;AR_%7B56%7D%5Cright%20%29%3D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8758" r="1" b="-2"/>
          <a:stretch/>
        </p:blipFill>
        <p:spPr bwMode="auto">
          <a:xfrm>
            <a:off x="3384564" y="6392092"/>
            <a:ext cx="1801724" cy="2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867" y="6307667"/>
            <a:ext cx="6815666" cy="4382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/>
              <a:t>Full compression at 				      , however C = 1/0	!	</a:t>
            </a:r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9204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Compression with Uncorrelated Energy Spread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8695" y="516903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Typically the “full” compression is avoided…</a:t>
            </a:r>
          </a:p>
        </p:txBody>
      </p:sp>
      <p:pic>
        <p:nvPicPr>
          <p:cNvPr id="5" name="Picture 24" descr="http://latex.codecogs.com/png.latex?%5Cdpi%7B300%7D%20%5Cbg_white%20%5Cfn_cm%20%5Clarge%20%5Cdelta%28s_%5Ctext%7Binitial%7D%20%2Ci%29%20%3D%20As_%5Ctext%7Binitial%7D%20&amp;plus;%5Cdelta%5Ei%5C%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26562"/>
            <a:ext cx="2805113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&amp;plus;R_%7B56%7D%5Cdelta%5Ei%5C%5C%20%5Csigma_%7Bs_%5Ctext%7Bfinal%7D%7D%20%26%3D%20%5Csqrt%7B%281&amp;plus;AR_%7B56%7D%29%5E2%5Csigma_%7Bs_%5Ctext%7Binitial%7D%7D%5E2%20&amp;plus;%20R_%7B56%7D%5E2%5Csigma_%7B%5Cdelta%5Ei%7D%5E2%7D%20%5C%5C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47"/>
          <a:stretch/>
        </p:blipFill>
        <p:spPr bwMode="auto">
          <a:xfrm>
            <a:off x="3059832" y="1903209"/>
            <a:ext cx="4195763" cy="4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130" y="1126877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Helvetica" pitchFamily="34" charset="0"/>
              </a:rPr>
              <a:t>each particle </a:t>
            </a:r>
            <a:r>
              <a:rPr lang="en-GB" sz="1400" i="1" dirty="0" err="1">
                <a:latin typeface="Helvetica" pitchFamily="34" charset="0"/>
              </a:rPr>
              <a:t>i</a:t>
            </a:r>
            <a:r>
              <a:rPr lang="en-GB" sz="1400" dirty="0">
                <a:latin typeface="Helvetica" pitchFamily="34" charset="0"/>
              </a:rPr>
              <a:t> has an individual “random” energy offset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00891" y="3768635"/>
            <a:ext cx="3114080" cy="2057400"/>
            <a:chOff x="5359964" y="2754174"/>
            <a:chExt cx="3114080" cy="2057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76"/>
            <a:stretch/>
          </p:blipFill>
          <p:spPr bwMode="auto">
            <a:xfrm>
              <a:off x="5359964" y="2754174"/>
              <a:ext cx="1304392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97"/>
            <a:stretch/>
          </p:blipFill>
          <p:spPr bwMode="auto">
            <a:xfrm>
              <a:off x="7056553" y="2754174"/>
              <a:ext cx="141749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948264" y="3284984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56553" y="4264079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832451" y="3472082"/>
              <a:ext cx="360040" cy="3119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2" descr="http://latex.codecogs.com/png.latex?%5Cdpi%7B300%7D%20%5Cbg_white%20%5Cfn_cm%20%5Clarge%20%5Csigma%5E%5Ctext%7Bmin%7D_%7Bs_%5Ctext%7Bfinal%7D%7D%20%5Capprox%20%5Cleft%7C%20R_%7B56%7D%20%5Cright%7C%20%5Csigma_%7B%5Cdelta%5Ei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93" y="6133111"/>
            <a:ext cx="177641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&amp;plus;R_%7B56%7D%5Cdelta%5Ei%5C%5C%20%5Csigma_%7Bs_%5Ctext%7Bfinal%7D%7D%20%26%3D%20%5Csqrt%7B%281&amp;plus;AR_%7B56%7D%29%5E2%5Csigma_%7Bs_%5Ctext%7Binitial%7D%7D%5E2%20&amp;plus;%20R_%7B56%7D%5E2%5Csigma_%7B%5Cdelta%5Ei%7D%5E2%7D%20%5C%5C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6"/>
          <a:stretch/>
        </p:blipFill>
        <p:spPr bwMode="auto">
          <a:xfrm>
            <a:off x="3059831" y="2576323"/>
            <a:ext cx="4195763" cy="10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latex.codecogs.com/png.latex?%5Cdpi%7B300%7D%20%5Cbg_white%20%5Cfn_cm%20%5Clarge%20%5Ctext%7Bif%20%7D%20%5Cleft%28%201&amp;plus;AR_%7B56%7D%5Cright%20%29%3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56" y="5765341"/>
            <a:ext cx="20478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Compression Setup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0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,0 </a:t>
            </a:r>
            <a:r>
              <a:rPr lang="en-GB" sz="1600" dirty="0" err="1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total energy 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1617" y="5540425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Helvetica" pitchFamily="34" charset="0"/>
              </a:rPr>
              <a:t>Is this Ok?</a:t>
            </a:r>
          </a:p>
        </p:txBody>
      </p:sp>
      <p:pic>
        <p:nvPicPr>
          <p:cNvPr id="13" name="Picture 2" descr="http://latex.codecogs.com/png.latex?%5Cdpi%7B300%7D%20%5Cbg_white%20%5Cfn_cm%20%5Clarge%20%5Cbegin%7Balign*%7D%20A%20%26%3D%20-%5Cfrac%7BE_1k_1%7D%7BE%7D%5Csin%28%5Cvarphi%29%5C%5C%20%5Csigma_%5Ctext%7Bfinal%7D%20%26%3D%20%5Cleft%7C1&amp;plus;AR_%7B56%7D%5Cright%7C%5Csigma_%5Ctext%7Binitial%7D%20%5C%5C%20E%20%26%3D%20E_0%20&amp;plus;%20E_1%5Ccos%28%5Cvarphi%29%20%5Cend%7Balign*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49" y="1848942"/>
            <a:ext cx="27432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latex.codecogs.com/png.latex?%5Cdpi%7B300%7D%20%5Cbg_white%20%5Cfn_cm%20%5Clarge%20%5CRight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24" y="4081190"/>
            <a:ext cx="5143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atex.codecogs.com/png.latex?%5Cdpi%7B300%7D%20%5Cbg_white%20%5Cfn_cm%20%5Clarge%20%5Cbegin%7Balign*%7D%20%5Cvarphi%20%26%3D%20%5Carctan%5Cleft%28-%5Cfrac%7BE%7D%7BE-E_0%7D%5Cfrac%7B%5Cleft%28%5Cfrac%7B%5Csigma_%5Ctext%7Bfinal%7D%7D%7B%5Csigma_%5Ctext%7Binitial%7D%7D%20-1%5Cright%20%29%7D%7Bk_1R_%7B56%7D%7D%5Cright%20%29%5C%5C%20E_1%20%26%3D%20%5Cfrac%7BE-E_0%7D%7B%5Ccos%28%5Cvarphi%29%7D%20%5Cend%7Balign*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71" y="3725510"/>
            <a:ext cx="4286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Chirp Generation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31"/>
          <a:stretch/>
        </p:blipFill>
        <p:spPr bwMode="auto">
          <a:xfrm>
            <a:off x="1028692" y="1955807"/>
            <a:ext cx="7305041" cy="407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beutner\Desktop\20151103 InjektorCol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r="3506"/>
          <a:stretch/>
        </p:blipFill>
        <p:spPr bwMode="auto">
          <a:xfrm>
            <a:off x="4495800" y="626453"/>
            <a:ext cx="4648200" cy="20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25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Non-linear Compression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0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,0 </a:t>
            </a:r>
            <a:r>
              <a:rPr lang="en-GB" sz="1600" dirty="0" err="1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total energy E</a:t>
            </a:r>
          </a:p>
        </p:txBody>
      </p:sp>
      <p:pic>
        <p:nvPicPr>
          <p:cNvPr id="12" name="Picture 4" descr="http://latex.codecogs.com/png.latex?%5Cdpi%7B300%7D%20%5Cbg_white%20%5Cfn_cm%20%5Clarge%20%5Cbegin%7Balign*%7D%20s_%5Ctext%7Bfinal%7D%20%26%3D%20s_%5Ctext%7Binitial%7D%20&amp;plus;%20R_%7B56%7D%5Cdelta%20&amp;plus;%20T_%7B566%7D%5Cdelta%5E2&amp;plus;%5Ccdots%5C%5C%20%5Cdelta%20%26%3D%20As_%5Ctext%7Binitial%7D%20&amp;plus;%20Bs_%5Ctext%7Binitial%7D%5E2%20&amp;plus;%20%5Ccdots%20%5Cend%7Balign*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58" y="1611789"/>
            <a:ext cx="4005263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latex.codecogs.com/png.latex?%5Cdpi%7B300%7D%20%5Cbg_white%20%5Cfn_cm%20%5Clarge%20T_%7B566%7D%20%5Capprox%20-%5Cfrac%7B3%7D%7B2%7DR_%7B56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1" y="5773875"/>
            <a:ext cx="16097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latex.codecogs.com/png.latex?%5Cdpi%7B300%7D%20%5Cbg_white%20%5Cfn_cm%20%5Clarge%20%5Cdelta%28s_%5Ctext%7Binitial%7D%29%20%3D%20%5Cfrac%7B-E_1%5Csin%28%5Cvarphi%29k_1s_%5Ctext%7Binitial%7D-E_1%5Ccos%28%5Cvarphi%29%5Cfrac%7Bk_1%5E2%7D%7B2%7Ds_%5Ctext%7Binitial%7D%5E2%7D%7BE_0&amp;plus;E_1%5Ccos%28%5Cvarphi%29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6" y="2475885"/>
            <a:ext cx="5653088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latex.codecogs.com/png.latex?%5Cdpi%7B300%7D%20%5Cbg_white%20%5Cfn_cm%20%5Clarge%20%5Cbegin%7Balign*%7D%20s_%5Ctext%7Bfinal%7D%20%3D%20%26%20%5C%20%5Cfrac%7BR_%7B56%7D%7D%7BE%7D%5Cleft%28-E_1%5Csin%28%5Cvarphi%29k_1s_%5Ctext%7Binitial%7D-E_1%5Ccos%28%5Cvarphi%29%5Cfrac%7Bk_1%5E2%7D%7B2%7Ds_%5Ctext%7Binitial%7D%5E2%20%5Cright%20%29%5C%5C%20%26%20&amp;plus;%5Cfrac%7BT_%7B566%7D%7D%7BE%5E2%7DE_1%5E2%5Csin%5E2%28%5Cvarphi%29%20k_1%5E2s_%5Ctext%7Binitial%7D%5E2&amp;plus;s_%5Ctext%7Binitial%7D%20%5Cend%7Balign*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8927"/>
            <a:ext cx="60960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09" y="4302346"/>
            <a:ext cx="3423194" cy="18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74797" y="6041259"/>
            <a:ext cx="376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Helvetica" pitchFamily="34" charset="0"/>
              </a:rPr>
              <a:t>This is NOT Ok!</a:t>
            </a:r>
          </a:p>
        </p:txBody>
      </p:sp>
      <p:sp>
        <p:nvSpPr>
          <p:cNvPr id="18" name="Oval 17"/>
          <p:cNvSpPr/>
          <p:nvPr/>
        </p:nvSpPr>
        <p:spPr>
          <a:xfrm>
            <a:off x="1331640" y="4204077"/>
            <a:ext cx="3012656" cy="962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00996" y="5166442"/>
            <a:ext cx="451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elvetica" pitchFamily="34" charset="0"/>
              </a:rPr>
              <a:t>Can we tune the T</a:t>
            </a:r>
            <a:r>
              <a:rPr lang="en-GB" baseline="-25000" dirty="0">
                <a:latin typeface="Helvetica" pitchFamily="34" charset="0"/>
              </a:rPr>
              <a:t>566</a:t>
            </a:r>
            <a:r>
              <a:rPr lang="en-GB" dirty="0">
                <a:latin typeface="Helvetica" pitchFamily="34" charset="0"/>
              </a:rPr>
              <a:t>-term to compensate the E</a:t>
            </a:r>
            <a:r>
              <a:rPr lang="en-GB" baseline="-25000" dirty="0">
                <a:latin typeface="Helvetica" pitchFamily="34" charset="0"/>
              </a:rPr>
              <a:t>1</a:t>
            </a:r>
            <a:r>
              <a:rPr lang="en-GB" dirty="0">
                <a:latin typeface="Helvetica" pitchFamily="34" charset="0"/>
              </a:rPr>
              <a:t> quadratic-term?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9989" y="5884484"/>
            <a:ext cx="14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No since</a:t>
            </a:r>
          </a:p>
        </p:txBody>
      </p:sp>
    </p:spTree>
    <p:extLst>
      <p:ext uri="{BB962C8B-B14F-4D97-AF65-F5344CB8AC3E}">
        <p14:creationId xmlns:p14="http://schemas.microsoft.com/office/powerpoint/2010/main" val="30729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Linarised</a:t>
            </a:r>
            <a:r>
              <a:rPr lang="en-GB" dirty="0"/>
              <a:t> Compression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0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,0 </a:t>
            </a:r>
            <a:r>
              <a:rPr lang="en-GB" sz="1600" dirty="0" err="1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total energy 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,k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12" descr="http://latex.codecogs.com/png.latex?%5Cdpi%7B300%7D%20%5Cbg_white%20%5Cfn_cm%20%5Clarge%20E_2%20%3D%20%5Cleft%28E_1%5Ccos%28%5Cvarphi%29&amp;plus;3%5Cfrac%7BE_1%5E2%7D%7BE%7D%5Csin%5E2%28%5Cvarphi%29%20%5Cright%20%29%5Cfrac%7Bk_1%5E2%7D%7Bk_2%5E2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16" y="5707701"/>
            <a:ext cx="4191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latex.codecogs.com/png.latex?%5Cdpi%7B300%7D%20%5Cbg_white%20%5Cfn_cm%20%5Clarge%20%5Cdelta%28s_%5Ctext%7Binitial%7D%29%20%3D%20%5Cfrac%7B-E_1%5Csin%28%5Cvarphi%29k_1s_%5Ctext%7Binitial%7D-E_1%5Ccos%28%5Cvarphi%29%5Cfrac%7Bk_1%5E2%7D%7B2%7Ds_%5Ctext%7Binitial%7D%5E2&amp;plus;E_2%5Cfrac%7Bk_2%5E2%7D%7B2%7Ds_%5Ctext%7Binitial%7D%5E2%7D%7BE_0&amp;plus;E_1%5Ccos%28%5Cvarphi%29-E_2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6" y="2611357"/>
            <a:ext cx="70866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latex.codecogs.com/png.latex?%5Cdpi%7B300%7D%20%5Cbg_white%20%5Cfn_cm%20%5Clarge%20%5Cbegin%7Balign*%7D%20s_%5Ctext%7Bfinal%7D%20%3D%20%26%20%5C%20%5Cfrac%7BR_%7B56%7D%7D%7BE%7D%5Cleft%28-E_1%5Csin%28%5Cvarphi%29k_1s_%5Ctext%7Binitial%7D-E_1%5Ccos%28%5Cvarphi%29%5Cfrac%7Bk_1%5E2%7D%7B2%7Ds_%5Ctext%7Binitial%7D%5E2%20&amp;plus;E_2%5Cfrac%7Bk_2%5E2%7D%7B2%7Ds_%5Ctext%7Binitial%7D%5E2%5Cright%20%29%5C%5C%20%26%20&amp;plus;%5Cfrac%7BT_%7B566%7D%7D%7BE%5E2%7D%20E_1%5E2%5Csin%5E2%28%5Cvarphi%29%20k_1%5E2s_%5Ctext%7Binitial%7D%5E2&amp;plus;s_%5Ctext%7Binitial%7D%20%5Cend%7Balign*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4399"/>
            <a:ext cx="76057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latex.codecogs.com/png.latex?%5Cdpi%7B300%7D%20%5Cbg_white%20%5Cfn_cm%20%5Clarge%20%5Cbegin%7Balign*%7D%20s_%5Ctext%7Bfinal%7D%20%26%3D%20s_%5Ctext%7Binitial%7D%20&amp;plus;%20R_%7B56%7D%5Cdelta%20&amp;plus;%20T_%7B566%7D%5Cdelta%5E2&amp;plus;%5Ccdots%5C%5C%20%5Cdelta%20%26%3D%20As_%5Ctext%7Binitial%7D%20&amp;plus;%20Bs_%5Ctext%7Binitial%7D%5E2%20&amp;plus;%20%5Ccdots%20%5Cend%7Balign*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58" y="1747261"/>
            <a:ext cx="4005263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6430741" y="2539349"/>
            <a:ext cx="16336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80112" y="3008697"/>
            <a:ext cx="624074" cy="440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587804" y="3667175"/>
            <a:ext cx="1512588" cy="839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58091" y="3659224"/>
            <a:ext cx="2293329" cy="92551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331640" y="4339549"/>
            <a:ext cx="3012656" cy="96236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551421" y="3624312"/>
            <a:ext cx="1548971" cy="9255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Compensation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0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,0 </a:t>
            </a:r>
            <a:r>
              <a:rPr lang="en-GB" sz="1600" dirty="0" err="1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total energy 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,k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 bwMode="auto">
          <a:xfrm>
            <a:off x="5787669" y="1764195"/>
            <a:ext cx="3200400" cy="22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latex.codecogs.com/png.latex?%5Cdpi%7B300%7D%20%5Cbg_white%20%5Cfn_cm%20%5Clarge%20E_2%20%3D%20%5Cleft%28E_1%5Ccos%28%5Cvarphi%29&amp;plus;3%5Cfrac%7BE_1%5E2%7D%7BE%7D%5Csin%5E2%28%5Cvarphi%29%20%5Cright%20%29%5Cfrac%7Bk_1%5E2%7D%7Bk_2%5E2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912349"/>
            <a:ext cx="4191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46003" y="4500499"/>
            <a:ext cx="353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Compensation of energy loss is required while the slope must be maintained.</a:t>
            </a:r>
          </a:p>
        </p:txBody>
      </p:sp>
      <p:pic>
        <p:nvPicPr>
          <p:cNvPr id="16" name="Picture 2" descr="http://latex.codecogs.com/png.latex?%5Cdpi%7B300%7D%20%5Cbg_white%20%5Cfn_cm%20%5Clarge%20%5Cbegin%7Balign*%7D%20E_1%5Csin%28%5Cvarphi%29%20%26%3D%20E_1%27%5Csin%28%5Cvarphi%27%29%5C%5C%20E_1%5Ccos%28%5Cvarphi%29%20&amp;plus;%20E_2%20%26%3D%20E_1%27%5Ccos%28%5Cvarphi%27%29%20%5Cend%7Balign*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61" y="3132347"/>
            <a:ext cx="32004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7379402" y="2184400"/>
            <a:ext cx="144000" cy="144000"/>
          </a:xfrm>
          <a:prstGeom prst="star5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12876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47 L 0.00017 0.02037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Compensation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0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,0 </a:t>
            </a:r>
            <a:r>
              <a:rPr lang="en-GB" sz="1600" dirty="0" err="1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total energy 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,k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 bwMode="auto">
          <a:xfrm>
            <a:off x="5787669" y="1764195"/>
            <a:ext cx="3200400" cy="22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latex.codecogs.com/png.latex?%5Cdpi%7B300%7D%20%5Cbg_white%20%5Cfn_cm%20%5Clarge%20E_2%20%3D%20%5Cleft%28E_1%5Ccos%28%5Cvarphi%29&amp;plus;3%5Cfrac%7BE_1%5E2%7D%7BE%7D%5Csin%5E2%28%5Cvarphi%29%20%5Cright%20%29%5Cfrac%7Bk_1%5E2%7D%7Bk_2%5E2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912349"/>
            <a:ext cx="4191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46003" y="4500499"/>
            <a:ext cx="353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Compensation of energy loss is required while the slope must be maintained.</a:t>
            </a:r>
          </a:p>
        </p:txBody>
      </p:sp>
      <p:pic>
        <p:nvPicPr>
          <p:cNvPr id="16" name="Picture 2" descr="http://latex.codecogs.com/png.latex?%5Cdpi%7B300%7D%20%5Cbg_white%20%5Cfn_cm%20%5Clarge%20%5Cbegin%7Balign*%7D%20E_1%5Csin%28%5Cvarphi%29%20%26%3D%20E_1%27%5Csin%28%5Cvarphi%27%29%5C%5C%20E_1%5Ccos%28%5Cvarphi%29%20&amp;plus;%20E_2%20%26%3D%20E_1%27%5Ccos%28%5Cvarphi%27%29%20%5Cend%7Balign*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61" y="3132347"/>
            <a:ext cx="32004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atex.codecogs.com/png.latex?%5Cdpi%7B300%7D%20%5Cbg_white%20%5Cfn_cm%20%5Clarge%20%5Cbegin%7Balign*%7D%20%5Cvarphi%27%20%26%20%3D%20%5Carctan%5Cleft%28%5Cfrac%7BE_1%5Csin%28%5Cvarphi%29%7D%7BE_1%5Ccos%28%5Cvarphi%29&amp;plus;E_2%7D%20%5Cright%20%29%5C%5C%20E_1%27%20%26%20%3D%20E_1%5Cfrac%7B%5Csin%28%5Cvarphi%29%7D%7B%5Csin%28%5Cvarphi%27%29%7D%20%5Cend%7Balign*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09" y="4425280"/>
            <a:ext cx="35147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latex.codecogs.com/png.latex?%5Cdpi%7B300%7D%20%5Cbg_white%20%5Cfn_cm%20%5Clarge%20%5CRight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81128"/>
            <a:ext cx="5143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/>
          <a:stretch/>
        </p:blipFill>
        <p:spPr bwMode="auto">
          <a:xfrm>
            <a:off x="5787669" y="1776622"/>
            <a:ext cx="3200400" cy="22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5-Point Star 19"/>
          <p:cNvSpPr/>
          <p:nvPr/>
        </p:nvSpPr>
        <p:spPr>
          <a:xfrm>
            <a:off x="7379402" y="2322090"/>
            <a:ext cx="144000" cy="144000"/>
          </a:xfrm>
          <a:prstGeom prst="star5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42884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2856E-9 L 0.00017 -0.02059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(Almost) General Solution for Single Stage BC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0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,0 </a:t>
            </a:r>
            <a:r>
              <a:rPr lang="en-GB" sz="1600" dirty="0" err="1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" pitchFamily="34" charset="0"/>
              </a:rPr>
              <a:t>total energy 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,k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latex.codecogs.com/png.latex?%5Cdpi%7B300%7D%20%5Cbg_white%20%5Cfn_cm%20%5Clarge%20%5Cbegin%7Balign*%7D%20%5Cvarphi%20%26%3D%20%5Carctan%5Cleft%28-%5Cfrac%7BE%7D%7BE-E_0%7D%5Cfrac%7B%5Cleft%28%5Cfrac%7B%5Csigma_%5Ctext%7Bfinal%7D%7D%7B%5Csigma_%5Ctext%7Binitial%7D%7D-1-aR_%7B56%7D%20%5Cright%20%29%7D%7Bk_1R_%7B56%7D%7D%20%5Cright%20%29%5C%5C%20E_1%20%26%3D%20%5Cfrac%7BE-E_0%7D%7B%5Ccos%28%5Cvarphi%29%7D%5C%5C%20E_2%20%26%3D%20%5Cleft%28%20E_1%5Ccos%28%5Cvarphi%29&amp;plus;%5Cbar%20E_0%20&amp;plus;%203%5Cfrac%7BE_1%5E2%7D%7BE%7D%5Csin%5E2%28%5Cvarphi%29%20%5Cright%29%20%5Cfrac%7Bk_1%5E2%7D%7Bk_2%5E2%7D%5C%5C%20%5Cvarphi%27%20%26%20%3D%20%5Carctan%5Cleft%28%5Cfrac%7BE_1%5Csin%28%5Cvarphi%29%7D%7BE_1%5Ccos%28%5Cvarphi%29&amp;plus;E_2%7D%20%5Cright%20%29%5C%5C%20E_1%27%20%26%20%3D%20E_1%5Cfrac%7B%5Csin%28%5Cvarphi%29%7D%7B%5Csin%28%5Cvarphi%27%29%7D%20%5Cend%7Balign*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14" y="1876316"/>
            <a:ext cx="5157788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844824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235813" y="3804942"/>
            <a:ext cx="41865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290574" y="458112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Helvetica" pitchFamily="34" charset="0"/>
              </a:rPr>
              <a:t>If x-band is not operated “anti-on-crest” an additional linear compression term plays a role.</a:t>
            </a:r>
          </a:p>
        </p:txBody>
      </p:sp>
      <p:sp>
        <p:nvSpPr>
          <p:cNvPr id="17" name="Oval 16"/>
          <p:cNvSpPr/>
          <p:nvPr/>
        </p:nvSpPr>
        <p:spPr>
          <a:xfrm>
            <a:off x="1835696" y="3804942"/>
            <a:ext cx="720080" cy="2288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148064" y="4653136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61910" y="5301208"/>
            <a:ext cx="246627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2" descr="http://latex.codecogs.com/png.latex?%5Cdpi%7B300%7D%20%5Cbg_white%20%5Cfn_cm%20%5Clarge%20%7B%5Ccolor%7BRed%7D%5Cbar%20E_0%20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26" y="1613635"/>
            <a:ext cx="186690" cy="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18024" y="1699999"/>
            <a:ext cx="1686886" cy="1265165"/>
            <a:chOff x="148810" y="976511"/>
            <a:chExt cx="1686886" cy="126516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10" y="976511"/>
              <a:ext cx="1686886" cy="126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384081" y="1066521"/>
              <a:ext cx="1235591" cy="778303"/>
              <a:chOff x="384081" y="1066521"/>
              <a:chExt cx="1235591" cy="778303"/>
            </a:xfrm>
          </p:grpSpPr>
          <p:pic>
            <p:nvPicPr>
              <p:cNvPr id="24" name="Picture 4" descr="http://latex.codecogs.com/png.latex?%5Cdpi%7B300%7D%20%5Cbg_white%20%5Cfn_cm%20%5Clarge%20%7B%5Ccolor%7BRed%7Da%20%7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815" y="1734334"/>
                <a:ext cx="95250" cy="110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" name="Straight Connector 24"/>
              <p:cNvCxnSpPr/>
              <p:nvPr/>
            </p:nvCxnSpPr>
            <p:spPr>
              <a:xfrm>
                <a:off x="467544" y="1393493"/>
                <a:ext cx="1152128" cy="39608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84081" y="1066521"/>
                <a:ext cx="118283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Helvetica" pitchFamily="34" charset="0"/>
                  </a:rPr>
                  <a:t>head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85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57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“Non-linear” Compression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674533" y="4394200"/>
            <a:ext cx="1871134" cy="677333"/>
          </a:xfrm>
          <a:prstGeom prst="ellipse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733800" y="2218257"/>
            <a:ext cx="1752600" cy="1574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292600" y="2218257"/>
            <a:ext cx="634999" cy="15748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292599" y="5274309"/>
            <a:ext cx="634999" cy="677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33800" y="2218257"/>
            <a:ext cx="279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30799" y="3793057"/>
            <a:ext cx="33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820854" y="2218257"/>
            <a:ext cx="1676400" cy="1600200"/>
          </a:xfrm>
          <a:custGeom>
            <a:avLst/>
            <a:gdLst>
              <a:gd name="connsiteX0" fmla="*/ 0 w 1676400"/>
              <a:gd name="connsiteY0" fmla="*/ 0 h 1600200"/>
              <a:gd name="connsiteX1" fmla="*/ 1126067 w 1676400"/>
              <a:gd name="connsiteY1" fmla="*/ 728133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1600200">
                <a:moveTo>
                  <a:pt x="0" y="0"/>
                </a:moveTo>
                <a:cubicBezTo>
                  <a:pt x="265994" y="96308"/>
                  <a:pt x="745067" y="309033"/>
                  <a:pt x="1032933" y="584200"/>
                </a:cubicBezTo>
                <a:cubicBezTo>
                  <a:pt x="1320799" y="859367"/>
                  <a:pt x="1540933" y="1297516"/>
                  <a:pt x="1676400" y="1600200"/>
                </a:cubicBezTo>
              </a:path>
            </a:pathLst>
          </a:custGeom>
          <a:noFill/>
          <a:ln w="76200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829315" y="2226717"/>
            <a:ext cx="1024477" cy="1557867"/>
          </a:xfrm>
          <a:custGeom>
            <a:avLst/>
            <a:gdLst>
              <a:gd name="connsiteX0" fmla="*/ 0 w 1676400"/>
              <a:gd name="connsiteY0" fmla="*/ 0 h 1600200"/>
              <a:gd name="connsiteX1" fmla="*/ 1126067 w 1676400"/>
              <a:gd name="connsiteY1" fmla="*/ 728133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033504"/>
              <a:gd name="connsiteY0" fmla="*/ 0 h 1557867"/>
              <a:gd name="connsiteX1" fmla="*/ 1032933 w 1033504"/>
              <a:gd name="connsiteY1" fmla="*/ 584200 h 1557867"/>
              <a:gd name="connsiteX2" fmla="*/ 169333 w 1033504"/>
              <a:gd name="connsiteY2" fmla="*/ 1557867 h 1557867"/>
              <a:gd name="connsiteX0" fmla="*/ 0 w 1033901"/>
              <a:gd name="connsiteY0" fmla="*/ 0 h 1557867"/>
              <a:gd name="connsiteX1" fmla="*/ 1032933 w 1033901"/>
              <a:gd name="connsiteY1" fmla="*/ 584200 h 1557867"/>
              <a:gd name="connsiteX2" fmla="*/ 169333 w 1033901"/>
              <a:gd name="connsiteY2" fmla="*/ 1557867 h 1557867"/>
              <a:gd name="connsiteX0" fmla="*/ 0 w 1032943"/>
              <a:gd name="connsiteY0" fmla="*/ 0 h 1557867"/>
              <a:gd name="connsiteX1" fmla="*/ 1032933 w 1032943"/>
              <a:gd name="connsiteY1" fmla="*/ 584200 h 1557867"/>
              <a:gd name="connsiteX2" fmla="*/ 169333 w 1032943"/>
              <a:gd name="connsiteY2" fmla="*/ 1557867 h 1557867"/>
              <a:gd name="connsiteX0" fmla="*/ 0 w 1032943"/>
              <a:gd name="connsiteY0" fmla="*/ 0 h 1557867"/>
              <a:gd name="connsiteX1" fmla="*/ 1032933 w 1032943"/>
              <a:gd name="connsiteY1" fmla="*/ 685800 h 1557867"/>
              <a:gd name="connsiteX2" fmla="*/ 169333 w 1032943"/>
              <a:gd name="connsiteY2" fmla="*/ 1557867 h 1557867"/>
              <a:gd name="connsiteX0" fmla="*/ 0 w 1024477"/>
              <a:gd name="connsiteY0" fmla="*/ 0 h 1557867"/>
              <a:gd name="connsiteX1" fmla="*/ 1024467 w 1024477"/>
              <a:gd name="connsiteY1" fmla="*/ 711200 h 1557867"/>
              <a:gd name="connsiteX2" fmla="*/ 169333 w 1024477"/>
              <a:gd name="connsiteY2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4477" h="1557867">
                <a:moveTo>
                  <a:pt x="0" y="0"/>
                </a:moveTo>
                <a:cubicBezTo>
                  <a:pt x="265994" y="96308"/>
                  <a:pt x="1021645" y="451555"/>
                  <a:pt x="1024467" y="711200"/>
                </a:cubicBezTo>
                <a:cubicBezTo>
                  <a:pt x="1027289" y="970845"/>
                  <a:pt x="465666" y="1365250"/>
                  <a:pt x="169333" y="1557867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829315" y="4394199"/>
            <a:ext cx="1667939" cy="677333"/>
          </a:xfrm>
          <a:prstGeom prst="ellipse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43" name="Chord 42"/>
          <p:cNvSpPr/>
          <p:nvPr/>
        </p:nvSpPr>
        <p:spPr>
          <a:xfrm>
            <a:off x="5829315" y="5274312"/>
            <a:ext cx="1667939" cy="677332"/>
          </a:xfrm>
          <a:prstGeom prst="chord">
            <a:avLst>
              <a:gd name="adj1" fmla="val 4945533"/>
              <a:gd name="adj2" fmla="val 16634208"/>
            </a:avLst>
          </a:prstGeom>
          <a:solidFill>
            <a:schemeClr val="accent3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sp>
        <p:nvSpPr>
          <p:cNvPr id="42" name="Oval 41"/>
          <p:cNvSpPr/>
          <p:nvPr/>
        </p:nvSpPr>
        <p:spPr>
          <a:xfrm>
            <a:off x="6587088" y="5274312"/>
            <a:ext cx="266704" cy="6773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/>
          </a:p>
        </p:txBody>
      </p:sp>
      <p:cxnSp>
        <p:nvCxnSpPr>
          <p:cNvPr id="45" name="Straight Connector 44"/>
          <p:cNvCxnSpPr/>
          <p:nvPr/>
        </p:nvCxnSpPr>
        <p:spPr>
          <a:xfrm>
            <a:off x="5689621" y="2159001"/>
            <a:ext cx="651932" cy="2794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75993" y="2603484"/>
            <a:ext cx="503762" cy="56305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1354" y="3361267"/>
            <a:ext cx="241301" cy="55033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3533" y="1701800"/>
            <a:ext cx="2777067" cy="338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Linear Compression:</a:t>
            </a:r>
            <a:endParaRPr lang="en-GB" sz="1400" dirty="0" err="1"/>
          </a:p>
        </p:txBody>
      </p:sp>
      <p:sp>
        <p:nvSpPr>
          <p:cNvPr id="55" name="TextBox 54"/>
          <p:cNvSpPr txBox="1"/>
          <p:nvPr/>
        </p:nvSpPr>
        <p:spPr>
          <a:xfrm>
            <a:off x="4927598" y="1701799"/>
            <a:ext cx="2777067" cy="338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Non-Linear Compression:</a:t>
            </a:r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30730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7.40741E-7 L -0.23264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0" grpId="1" animBg="1"/>
      <p:bldP spid="36" grpId="0" animBg="1"/>
      <p:bldP spid="37" grpId="0" animBg="1"/>
      <p:bldP spid="39" grpId="0" animBg="1"/>
      <p:bldP spid="43" grpId="0" animBg="1"/>
      <p:bldP spid="42" grpId="0" animBg="1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beutner\Desktop\20170228-MX2_3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96" y="2261658"/>
            <a:ext cx="6350000" cy="42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Space </a:t>
            </a:r>
            <a:r>
              <a:rPr lang="en-US" dirty="0" err="1"/>
              <a:t>Linearisation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harmonic RF system is used to remove non-linear chirp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harmonic (3.9GHz) at XFEL and FLASH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34" y="2671234"/>
            <a:ext cx="4072466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Voltage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of RF phase and voltages to get a certain energy chirp is cumbersome</a:t>
            </a:r>
          </a:p>
          <a:p>
            <a:r>
              <a:rPr lang="en-US" dirty="0"/>
              <a:t>RF parameters can be directly calculated from the Taylor coefficients (energy, chirp, curvature) at the beam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Tuning one of the Taylor coefficients do not change the others, especially the beam energy is not changed (provided that the on-crest phases are correct)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97714" y="2842681"/>
            <a:ext cx="2810934" cy="2108201"/>
            <a:chOff x="2829982" y="2934121"/>
            <a:chExt cx="3513667" cy="263525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982" y="2934121"/>
              <a:ext cx="3513667" cy="263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4559297" y="3361686"/>
              <a:ext cx="224368" cy="245533"/>
            </a:xfrm>
            <a:prstGeom prst="star5">
              <a:avLst/>
            </a:prstGeom>
            <a:solidFill>
              <a:srgbClr val="FFC00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GB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405828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Chirp (mostly A1 phase):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Curvature (mostly AH1 voltage):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Third Order “Skewness” (AH1 voltage and phase): 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Voltage Effects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2790067" y="2125735"/>
            <a:ext cx="1159933" cy="287866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287866 h 287866"/>
              <a:gd name="connsiteX1" fmla="*/ 313267 w 1159933"/>
              <a:gd name="connsiteY1" fmla="*/ 211666 h 287866"/>
              <a:gd name="connsiteX2" fmla="*/ 609600 w 1159933"/>
              <a:gd name="connsiteY2" fmla="*/ 0 h 287866"/>
              <a:gd name="connsiteX3" fmla="*/ 948267 w 1159933"/>
              <a:gd name="connsiteY3" fmla="*/ 211667 h 287866"/>
              <a:gd name="connsiteX4" fmla="*/ 1159933 w 1159933"/>
              <a:gd name="connsiteY4" fmla="*/ 279400 h 287866"/>
              <a:gd name="connsiteX5" fmla="*/ 1159933 w 1159933"/>
              <a:gd name="connsiteY5" fmla="*/ 279400 h 287866"/>
              <a:gd name="connsiteX0" fmla="*/ 0 w 1159933"/>
              <a:gd name="connsiteY0" fmla="*/ 287866 h 287866"/>
              <a:gd name="connsiteX1" fmla="*/ 245533 w 1159933"/>
              <a:gd name="connsiteY1" fmla="*/ 211666 h 287866"/>
              <a:gd name="connsiteX2" fmla="*/ 609600 w 1159933"/>
              <a:gd name="connsiteY2" fmla="*/ 0 h 287866"/>
              <a:gd name="connsiteX3" fmla="*/ 948267 w 1159933"/>
              <a:gd name="connsiteY3" fmla="*/ 211667 h 287866"/>
              <a:gd name="connsiteX4" fmla="*/ 1159933 w 1159933"/>
              <a:gd name="connsiteY4" fmla="*/ 279400 h 287866"/>
              <a:gd name="connsiteX5" fmla="*/ 1159933 w 1159933"/>
              <a:gd name="connsiteY5" fmla="*/ 279400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287866">
                <a:moveTo>
                  <a:pt x="0" y="287866"/>
                </a:moveTo>
                <a:cubicBezTo>
                  <a:pt x="105833" y="273755"/>
                  <a:pt x="143933" y="259644"/>
                  <a:pt x="245533" y="211666"/>
                </a:cubicBezTo>
                <a:cubicBezTo>
                  <a:pt x="347133" y="163688"/>
                  <a:pt x="492478" y="0"/>
                  <a:pt x="609600" y="0"/>
                </a:cubicBezTo>
                <a:cubicBezTo>
                  <a:pt x="726722" y="0"/>
                  <a:pt x="856545" y="165100"/>
                  <a:pt x="948267" y="211667"/>
                </a:cubicBezTo>
                <a:cubicBezTo>
                  <a:pt x="1039989" y="258234"/>
                  <a:pt x="1124656" y="268111"/>
                  <a:pt x="1159933" y="279400"/>
                </a:cubicBezTo>
                <a:lnTo>
                  <a:pt x="1159933" y="2794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241166" y="1507667"/>
            <a:ext cx="1159933" cy="905933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905933">
                <a:moveTo>
                  <a:pt x="0" y="905933"/>
                </a:moveTo>
                <a:cubicBezTo>
                  <a:pt x="105833" y="891822"/>
                  <a:pt x="368300" y="887589"/>
                  <a:pt x="465667" y="736600"/>
                </a:cubicBezTo>
                <a:cubicBezTo>
                  <a:pt x="563034" y="585611"/>
                  <a:pt x="544689" y="0"/>
                  <a:pt x="584200" y="0"/>
                </a:cubicBezTo>
                <a:cubicBezTo>
                  <a:pt x="623711" y="0"/>
                  <a:pt x="606778" y="587022"/>
                  <a:pt x="702733" y="736600"/>
                </a:cubicBezTo>
                <a:cubicBezTo>
                  <a:pt x="798688" y="886178"/>
                  <a:pt x="1083733" y="870656"/>
                  <a:pt x="1159933" y="897467"/>
                </a:cubicBezTo>
                <a:lnTo>
                  <a:pt x="1159933" y="89746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9334" y="1960633"/>
            <a:ext cx="897466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1401" y="2456460"/>
            <a:ext cx="1667933" cy="121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000" dirty="0"/>
              <a:t>Current profiles</a:t>
            </a:r>
            <a:endParaRPr lang="en-GB" sz="1000" dirty="0" err="1"/>
          </a:p>
        </p:txBody>
      </p:sp>
      <p:sp>
        <p:nvSpPr>
          <p:cNvPr id="8" name="Freeform 7"/>
          <p:cNvSpPr/>
          <p:nvPr/>
        </p:nvSpPr>
        <p:spPr>
          <a:xfrm>
            <a:off x="4005034" y="3237987"/>
            <a:ext cx="1159933" cy="905935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  <a:gd name="connsiteX0" fmla="*/ 0 w 1159933"/>
              <a:gd name="connsiteY0" fmla="*/ 905935 h 905935"/>
              <a:gd name="connsiteX1" fmla="*/ 465667 w 1159933"/>
              <a:gd name="connsiteY1" fmla="*/ 736602 h 905935"/>
              <a:gd name="connsiteX2" fmla="*/ 584200 w 1159933"/>
              <a:gd name="connsiteY2" fmla="*/ 2 h 905935"/>
              <a:gd name="connsiteX3" fmla="*/ 761999 w 1159933"/>
              <a:gd name="connsiteY3" fmla="*/ 728136 h 905935"/>
              <a:gd name="connsiteX4" fmla="*/ 1159933 w 1159933"/>
              <a:gd name="connsiteY4" fmla="*/ 897469 h 905935"/>
              <a:gd name="connsiteX5" fmla="*/ 1159933 w 1159933"/>
              <a:gd name="connsiteY5" fmla="*/ 897469 h 905935"/>
              <a:gd name="connsiteX0" fmla="*/ 0 w 1159933"/>
              <a:gd name="connsiteY0" fmla="*/ 905935 h 905935"/>
              <a:gd name="connsiteX1" fmla="*/ 397934 w 1159933"/>
              <a:gd name="connsiteY1" fmla="*/ 736602 h 905935"/>
              <a:gd name="connsiteX2" fmla="*/ 584200 w 1159933"/>
              <a:gd name="connsiteY2" fmla="*/ 2 h 905935"/>
              <a:gd name="connsiteX3" fmla="*/ 761999 w 1159933"/>
              <a:gd name="connsiteY3" fmla="*/ 728136 h 905935"/>
              <a:gd name="connsiteX4" fmla="*/ 1159933 w 1159933"/>
              <a:gd name="connsiteY4" fmla="*/ 897469 h 905935"/>
              <a:gd name="connsiteX5" fmla="*/ 1159933 w 1159933"/>
              <a:gd name="connsiteY5" fmla="*/ 897469 h 90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905935">
                <a:moveTo>
                  <a:pt x="0" y="905935"/>
                </a:moveTo>
                <a:cubicBezTo>
                  <a:pt x="105833" y="891824"/>
                  <a:pt x="300567" y="887591"/>
                  <a:pt x="397934" y="736602"/>
                </a:cubicBezTo>
                <a:cubicBezTo>
                  <a:pt x="495301" y="585613"/>
                  <a:pt x="523523" y="1413"/>
                  <a:pt x="584200" y="2"/>
                </a:cubicBezTo>
                <a:cubicBezTo>
                  <a:pt x="644877" y="-1409"/>
                  <a:pt x="666044" y="578558"/>
                  <a:pt x="761999" y="728136"/>
                </a:cubicBezTo>
                <a:cubicBezTo>
                  <a:pt x="857954" y="877714"/>
                  <a:pt x="1093611" y="869247"/>
                  <a:pt x="1159933" y="897469"/>
                </a:cubicBezTo>
                <a:lnTo>
                  <a:pt x="1159933" y="89746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821132" y="3237989"/>
            <a:ext cx="1159933" cy="907342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  <a:gd name="connsiteX0" fmla="*/ 0 w 1159933"/>
              <a:gd name="connsiteY0" fmla="*/ 906030 h 906030"/>
              <a:gd name="connsiteX1" fmla="*/ 76200 w 1159933"/>
              <a:gd name="connsiteY1" fmla="*/ 685897 h 906030"/>
              <a:gd name="connsiteX2" fmla="*/ 584200 w 1159933"/>
              <a:gd name="connsiteY2" fmla="*/ 97 h 906030"/>
              <a:gd name="connsiteX3" fmla="*/ 702733 w 1159933"/>
              <a:gd name="connsiteY3" fmla="*/ 736697 h 906030"/>
              <a:gd name="connsiteX4" fmla="*/ 1159933 w 1159933"/>
              <a:gd name="connsiteY4" fmla="*/ 897564 h 906030"/>
              <a:gd name="connsiteX5" fmla="*/ 1159933 w 1159933"/>
              <a:gd name="connsiteY5" fmla="*/ 897564 h 906030"/>
              <a:gd name="connsiteX0" fmla="*/ 0 w 1159933"/>
              <a:gd name="connsiteY0" fmla="*/ 906052 h 906052"/>
              <a:gd name="connsiteX1" fmla="*/ 76200 w 1159933"/>
              <a:gd name="connsiteY1" fmla="*/ 685919 h 906052"/>
              <a:gd name="connsiteX2" fmla="*/ 584200 w 1159933"/>
              <a:gd name="connsiteY2" fmla="*/ 119 h 906052"/>
              <a:gd name="connsiteX3" fmla="*/ 702733 w 1159933"/>
              <a:gd name="connsiteY3" fmla="*/ 736719 h 906052"/>
              <a:gd name="connsiteX4" fmla="*/ 1159933 w 1159933"/>
              <a:gd name="connsiteY4" fmla="*/ 897586 h 906052"/>
              <a:gd name="connsiteX5" fmla="*/ 1159933 w 1159933"/>
              <a:gd name="connsiteY5" fmla="*/ 897586 h 906052"/>
              <a:gd name="connsiteX0" fmla="*/ 0 w 1159933"/>
              <a:gd name="connsiteY0" fmla="*/ 907568 h 907568"/>
              <a:gd name="connsiteX1" fmla="*/ 76200 w 1159933"/>
              <a:gd name="connsiteY1" fmla="*/ 568902 h 907568"/>
              <a:gd name="connsiteX2" fmla="*/ 584200 w 1159933"/>
              <a:gd name="connsiteY2" fmla="*/ 1635 h 907568"/>
              <a:gd name="connsiteX3" fmla="*/ 702733 w 1159933"/>
              <a:gd name="connsiteY3" fmla="*/ 738235 h 907568"/>
              <a:gd name="connsiteX4" fmla="*/ 1159933 w 1159933"/>
              <a:gd name="connsiteY4" fmla="*/ 899102 h 907568"/>
              <a:gd name="connsiteX5" fmla="*/ 1159933 w 1159933"/>
              <a:gd name="connsiteY5" fmla="*/ 899102 h 907568"/>
              <a:gd name="connsiteX0" fmla="*/ 0 w 1159933"/>
              <a:gd name="connsiteY0" fmla="*/ 907218 h 907218"/>
              <a:gd name="connsiteX1" fmla="*/ 76200 w 1159933"/>
              <a:gd name="connsiteY1" fmla="*/ 568552 h 907218"/>
              <a:gd name="connsiteX2" fmla="*/ 194733 w 1159933"/>
              <a:gd name="connsiteY2" fmla="*/ 1285 h 907218"/>
              <a:gd name="connsiteX3" fmla="*/ 702733 w 1159933"/>
              <a:gd name="connsiteY3" fmla="*/ 737885 h 907218"/>
              <a:gd name="connsiteX4" fmla="*/ 1159933 w 1159933"/>
              <a:gd name="connsiteY4" fmla="*/ 898752 h 907218"/>
              <a:gd name="connsiteX5" fmla="*/ 1159933 w 1159933"/>
              <a:gd name="connsiteY5" fmla="*/ 898752 h 907218"/>
              <a:gd name="connsiteX0" fmla="*/ 0 w 1159933"/>
              <a:gd name="connsiteY0" fmla="*/ 907342 h 907342"/>
              <a:gd name="connsiteX1" fmla="*/ 76200 w 1159933"/>
              <a:gd name="connsiteY1" fmla="*/ 568676 h 907342"/>
              <a:gd name="connsiteX2" fmla="*/ 194733 w 1159933"/>
              <a:gd name="connsiteY2" fmla="*/ 1409 h 907342"/>
              <a:gd name="connsiteX3" fmla="*/ 381000 w 1159933"/>
              <a:gd name="connsiteY3" fmla="*/ 746475 h 907342"/>
              <a:gd name="connsiteX4" fmla="*/ 1159933 w 1159933"/>
              <a:gd name="connsiteY4" fmla="*/ 898876 h 907342"/>
              <a:gd name="connsiteX5" fmla="*/ 1159933 w 1159933"/>
              <a:gd name="connsiteY5" fmla="*/ 898876 h 907342"/>
              <a:gd name="connsiteX0" fmla="*/ 0 w 1159933"/>
              <a:gd name="connsiteY0" fmla="*/ 907342 h 907342"/>
              <a:gd name="connsiteX1" fmla="*/ 76200 w 1159933"/>
              <a:gd name="connsiteY1" fmla="*/ 568676 h 907342"/>
              <a:gd name="connsiteX2" fmla="*/ 194733 w 1159933"/>
              <a:gd name="connsiteY2" fmla="*/ 1409 h 907342"/>
              <a:gd name="connsiteX3" fmla="*/ 381000 w 1159933"/>
              <a:gd name="connsiteY3" fmla="*/ 746475 h 907342"/>
              <a:gd name="connsiteX4" fmla="*/ 1159933 w 1159933"/>
              <a:gd name="connsiteY4" fmla="*/ 898876 h 907342"/>
              <a:gd name="connsiteX5" fmla="*/ 1159933 w 1159933"/>
              <a:gd name="connsiteY5" fmla="*/ 898876 h 9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907342">
                <a:moveTo>
                  <a:pt x="0" y="907342"/>
                </a:moveTo>
                <a:cubicBezTo>
                  <a:pt x="38100" y="774698"/>
                  <a:pt x="43745" y="719665"/>
                  <a:pt x="76200" y="568676"/>
                </a:cubicBezTo>
                <a:cubicBezTo>
                  <a:pt x="108655" y="417687"/>
                  <a:pt x="143933" y="-28224"/>
                  <a:pt x="194733" y="1409"/>
                </a:cubicBezTo>
                <a:cubicBezTo>
                  <a:pt x="245533" y="31042"/>
                  <a:pt x="220133" y="596897"/>
                  <a:pt x="381000" y="746475"/>
                </a:cubicBezTo>
                <a:cubicBezTo>
                  <a:pt x="541867" y="896053"/>
                  <a:pt x="1030111" y="873476"/>
                  <a:pt x="1159933" y="898876"/>
                </a:cubicBezTo>
                <a:lnTo>
                  <a:pt x="1159933" y="89887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180465" y="3272822"/>
            <a:ext cx="1159933" cy="872509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  <a:gd name="connsiteX0" fmla="*/ 0 w 1159933"/>
              <a:gd name="connsiteY0" fmla="*/ 906712 h 906712"/>
              <a:gd name="connsiteX1" fmla="*/ 465667 w 1159933"/>
              <a:gd name="connsiteY1" fmla="*/ 737379 h 906712"/>
              <a:gd name="connsiteX2" fmla="*/ 584200 w 1159933"/>
              <a:gd name="connsiteY2" fmla="*/ 779 h 906712"/>
              <a:gd name="connsiteX3" fmla="*/ 1083733 w 1159933"/>
              <a:gd name="connsiteY3" fmla="*/ 601912 h 906712"/>
              <a:gd name="connsiteX4" fmla="*/ 1159933 w 1159933"/>
              <a:gd name="connsiteY4" fmla="*/ 898246 h 906712"/>
              <a:gd name="connsiteX5" fmla="*/ 1159933 w 1159933"/>
              <a:gd name="connsiteY5" fmla="*/ 898246 h 906712"/>
              <a:gd name="connsiteX0" fmla="*/ 0 w 1159933"/>
              <a:gd name="connsiteY0" fmla="*/ 906818 h 906818"/>
              <a:gd name="connsiteX1" fmla="*/ 465667 w 1159933"/>
              <a:gd name="connsiteY1" fmla="*/ 737485 h 906818"/>
              <a:gd name="connsiteX2" fmla="*/ 584200 w 1159933"/>
              <a:gd name="connsiteY2" fmla="*/ 885 h 906818"/>
              <a:gd name="connsiteX3" fmla="*/ 1083733 w 1159933"/>
              <a:gd name="connsiteY3" fmla="*/ 602018 h 906818"/>
              <a:gd name="connsiteX4" fmla="*/ 1159933 w 1159933"/>
              <a:gd name="connsiteY4" fmla="*/ 898352 h 906818"/>
              <a:gd name="connsiteX5" fmla="*/ 1159933 w 1159933"/>
              <a:gd name="connsiteY5" fmla="*/ 898352 h 906818"/>
              <a:gd name="connsiteX0" fmla="*/ 0 w 1159933"/>
              <a:gd name="connsiteY0" fmla="*/ 872894 h 872894"/>
              <a:gd name="connsiteX1" fmla="*/ 465667 w 1159933"/>
              <a:gd name="connsiteY1" fmla="*/ 703561 h 872894"/>
              <a:gd name="connsiteX2" fmla="*/ 1066800 w 1159933"/>
              <a:gd name="connsiteY2" fmla="*/ 828 h 872894"/>
              <a:gd name="connsiteX3" fmla="*/ 1083733 w 1159933"/>
              <a:gd name="connsiteY3" fmla="*/ 568094 h 872894"/>
              <a:gd name="connsiteX4" fmla="*/ 1159933 w 1159933"/>
              <a:gd name="connsiteY4" fmla="*/ 864428 h 872894"/>
              <a:gd name="connsiteX5" fmla="*/ 1159933 w 1159933"/>
              <a:gd name="connsiteY5" fmla="*/ 864428 h 872894"/>
              <a:gd name="connsiteX0" fmla="*/ 0 w 1159933"/>
              <a:gd name="connsiteY0" fmla="*/ 872894 h 872894"/>
              <a:gd name="connsiteX1" fmla="*/ 753534 w 1159933"/>
              <a:gd name="connsiteY1" fmla="*/ 703561 h 872894"/>
              <a:gd name="connsiteX2" fmla="*/ 1066800 w 1159933"/>
              <a:gd name="connsiteY2" fmla="*/ 828 h 872894"/>
              <a:gd name="connsiteX3" fmla="*/ 1083733 w 1159933"/>
              <a:gd name="connsiteY3" fmla="*/ 568094 h 872894"/>
              <a:gd name="connsiteX4" fmla="*/ 1159933 w 1159933"/>
              <a:gd name="connsiteY4" fmla="*/ 864428 h 872894"/>
              <a:gd name="connsiteX5" fmla="*/ 1159933 w 1159933"/>
              <a:gd name="connsiteY5" fmla="*/ 864428 h 872894"/>
              <a:gd name="connsiteX0" fmla="*/ 0 w 1159933"/>
              <a:gd name="connsiteY0" fmla="*/ 872509 h 872509"/>
              <a:gd name="connsiteX1" fmla="*/ 753534 w 1159933"/>
              <a:gd name="connsiteY1" fmla="*/ 703176 h 872509"/>
              <a:gd name="connsiteX2" fmla="*/ 1066800 w 1159933"/>
              <a:gd name="connsiteY2" fmla="*/ 443 h 872509"/>
              <a:gd name="connsiteX3" fmla="*/ 1134533 w 1159933"/>
              <a:gd name="connsiteY3" fmla="*/ 601575 h 872509"/>
              <a:gd name="connsiteX4" fmla="*/ 1159933 w 1159933"/>
              <a:gd name="connsiteY4" fmla="*/ 864043 h 872509"/>
              <a:gd name="connsiteX5" fmla="*/ 1159933 w 1159933"/>
              <a:gd name="connsiteY5" fmla="*/ 864043 h 87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872509">
                <a:moveTo>
                  <a:pt x="0" y="872509"/>
                </a:moveTo>
                <a:cubicBezTo>
                  <a:pt x="105833" y="858398"/>
                  <a:pt x="575734" y="848520"/>
                  <a:pt x="753534" y="703176"/>
                </a:cubicBezTo>
                <a:cubicBezTo>
                  <a:pt x="931334" y="557832"/>
                  <a:pt x="1003300" y="17377"/>
                  <a:pt x="1066800" y="443"/>
                </a:cubicBezTo>
                <a:cubicBezTo>
                  <a:pt x="1130300" y="-16491"/>
                  <a:pt x="1119011" y="457642"/>
                  <a:pt x="1134533" y="601575"/>
                </a:cubicBezTo>
                <a:cubicBezTo>
                  <a:pt x="1150055" y="745508"/>
                  <a:pt x="1155700" y="820298"/>
                  <a:pt x="1159933" y="864043"/>
                </a:cubicBezTo>
                <a:lnTo>
                  <a:pt x="1159933" y="8640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97034" y="3582297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97233" y="3578062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775829" y="5004707"/>
            <a:ext cx="1240971" cy="899019"/>
          </a:xfrm>
          <a:custGeom>
            <a:avLst/>
            <a:gdLst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81745 h 922566"/>
              <a:gd name="connsiteX8" fmla="*/ 1167493 w 1240971"/>
              <a:gd name="connsiteY8" fmla="*/ 881745 h 922566"/>
              <a:gd name="connsiteX9" fmla="*/ 1240971 w 1240971"/>
              <a:gd name="connsiteY9" fmla="*/ 922566 h 922566"/>
              <a:gd name="connsiteX0" fmla="*/ 0 w 1240971"/>
              <a:gd name="connsiteY0" fmla="*/ 889909 h 935165"/>
              <a:gd name="connsiteX1" fmla="*/ 212271 w 1240971"/>
              <a:gd name="connsiteY1" fmla="*/ 824595 h 935165"/>
              <a:gd name="connsiteX2" fmla="*/ 277585 w 1240971"/>
              <a:gd name="connsiteY2" fmla="*/ 342902 h 935165"/>
              <a:gd name="connsiteX3" fmla="*/ 383721 w 1240971"/>
              <a:gd name="connsiteY3" fmla="*/ 579666 h 935165"/>
              <a:gd name="connsiteX4" fmla="*/ 644978 w 1240971"/>
              <a:gd name="connsiteY4" fmla="*/ 2 h 935165"/>
              <a:gd name="connsiteX5" fmla="*/ 889907 w 1240971"/>
              <a:gd name="connsiteY5" fmla="*/ 571502 h 935165"/>
              <a:gd name="connsiteX6" fmla="*/ 1020535 w 1240971"/>
              <a:gd name="connsiteY6" fmla="*/ 351066 h 935165"/>
              <a:gd name="connsiteX7" fmla="*/ 1069521 w 1240971"/>
              <a:gd name="connsiteY7" fmla="*/ 881745 h 935165"/>
              <a:gd name="connsiteX8" fmla="*/ 1240971 w 1240971"/>
              <a:gd name="connsiteY8" fmla="*/ 922566 h 935165"/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32760 h 922566"/>
              <a:gd name="connsiteX8" fmla="*/ 1240971 w 1240971"/>
              <a:gd name="connsiteY8" fmla="*/ 922566 h 922566"/>
              <a:gd name="connsiteX0" fmla="*/ 0 w 1240971"/>
              <a:gd name="connsiteY0" fmla="*/ 889909 h 899019"/>
              <a:gd name="connsiteX1" fmla="*/ 212271 w 1240971"/>
              <a:gd name="connsiteY1" fmla="*/ 824595 h 899019"/>
              <a:gd name="connsiteX2" fmla="*/ 277585 w 1240971"/>
              <a:gd name="connsiteY2" fmla="*/ 342902 h 899019"/>
              <a:gd name="connsiteX3" fmla="*/ 383721 w 1240971"/>
              <a:gd name="connsiteY3" fmla="*/ 579666 h 899019"/>
              <a:gd name="connsiteX4" fmla="*/ 644978 w 1240971"/>
              <a:gd name="connsiteY4" fmla="*/ 2 h 899019"/>
              <a:gd name="connsiteX5" fmla="*/ 889907 w 1240971"/>
              <a:gd name="connsiteY5" fmla="*/ 571502 h 899019"/>
              <a:gd name="connsiteX6" fmla="*/ 1020535 w 1240971"/>
              <a:gd name="connsiteY6" fmla="*/ 351066 h 899019"/>
              <a:gd name="connsiteX7" fmla="*/ 1069521 w 1240971"/>
              <a:gd name="connsiteY7" fmla="*/ 832760 h 899019"/>
              <a:gd name="connsiteX8" fmla="*/ 1240971 w 1240971"/>
              <a:gd name="connsiteY8" fmla="*/ 881744 h 89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971" h="899019">
                <a:moveTo>
                  <a:pt x="0" y="889909"/>
                </a:moveTo>
                <a:cubicBezTo>
                  <a:pt x="83003" y="902836"/>
                  <a:pt x="166007" y="915763"/>
                  <a:pt x="212271" y="824595"/>
                </a:cubicBezTo>
                <a:cubicBezTo>
                  <a:pt x="258535" y="733427"/>
                  <a:pt x="249010" y="383723"/>
                  <a:pt x="277585" y="342902"/>
                </a:cubicBezTo>
                <a:cubicBezTo>
                  <a:pt x="306160" y="302081"/>
                  <a:pt x="322489" y="636816"/>
                  <a:pt x="383721" y="579666"/>
                </a:cubicBezTo>
                <a:cubicBezTo>
                  <a:pt x="444953" y="522516"/>
                  <a:pt x="560614" y="1363"/>
                  <a:pt x="644978" y="2"/>
                </a:cubicBezTo>
                <a:cubicBezTo>
                  <a:pt x="729342" y="-1359"/>
                  <a:pt x="827314" y="512991"/>
                  <a:pt x="889907" y="571502"/>
                </a:cubicBezTo>
                <a:cubicBezTo>
                  <a:pt x="952500" y="630013"/>
                  <a:pt x="990599" y="307523"/>
                  <a:pt x="1020535" y="351066"/>
                </a:cubicBezTo>
                <a:cubicBezTo>
                  <a:pt x="1050471" y="394609"/>
                  <a:pt x="1032782" y="744314"/>
                  <a:pt x="1069521" y="832760"/>
                </a:cubicBezTo>
                <a:cubicBezTo>
                  <a:pt x="1106260" y="921206"/>
                  <a:pt x="1205252" y="873240"/>
                  <a:pt x="1240971" y="88174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740094" y="4849586"/>
            <a:ext cx="1240971" cy="1049017"/>
          </a:xfrm>
          <a:custGeom>
            <a:avLst/>
            <a:gdLst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81745 h 922566"/>
              <a:gd name="connsiteX8" fmla="*/ 1167493 w 1240971"/>
              <a:gd name="connsiteY8" fmla="*/ 881745 h 922566"/>
              <a:gd name="connsiteX9" fmla="*/ 1240971 w 1240971"/>
              <a:gd name="connsiteY9" fmla="*/ 922566 h 922566"/>
              <a:gd name="connsiteX0" fmla="*/ 0 w 1240971"/>
              <a:gd name="connsiteY0" fmla="*/ 889909 h 935165"/>
              <a:gd name="connsiteX1" fmla="*/ 212271 w 1240971"/>
              <a:gd name="connsiteY1" fmla="*/ 824595 h 935165"/>
              <a:gd name="connsiteX2" fmla="*/ 277585 w 1240971"/>
              <a:gd name="connsiteY2" fmla="*/ 342902 h 935165"/>
              <a:gd name="connsiteX3" fmla="*/ 383721 w 1240971"/>
              <a:gd name="connsiteY3" fmla="*/ 579666 h 935165"/>
              <a:gd name="connsiteX4" fmla="*/ 644978 w 1240971"/>
              <a:gd name="connsiteY4" fmla="*/ 2 h 935165"/>
              <a:gd name="connsiteX5" fmla="*/ 889907 w 1240971"/>
              <a:gd name="connsiteY5" fmla="*/ 571502 h 935165"/>
              <a:gd name="connsiteX6" fmla="*/ 1020535 w 1240971"/>
              <a:gd name="connsiteY6" fmla="*/ 351066 h 935165"/>
              <a:gd name="connsiteX7" fmla="*/ 1069521 w 1240971"/>
              <a:gd name="connsiteY7" fmla="*/ 881745 h 935165"/>
              <a:gd name="connsiteX8" fmla="*/ 1240971 w 1240971"/>
              <a:gd name="connsiteY8" fmla="*/ 922566 h 935165"/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32760 h 922566"/>
              <a:gd name="connsiteX8" fmla="*/ 1240971 w 1240971"/>
              <a:gd name="connsiteY8" fmla="*/ 922566 h 922566"/>
              <a:gd name="connsiteX0" fmla="*/ 0 w 1240971"/>
              <a:gd name="connsiteY0" fmla="*/ 889909 h 899019"/>
              <a:gd name="connsiteX1" fmla="*/ 212271 w 1240971"/>
              <a:gd name="connsiteY1" fmla="*/ 824595 h 899019"/>
              <a:gd name="connsiteX2" fmla="*/ 277585 w 1240971"/>
              <a:gd name="connsiteY2" fmla="*/ 342902 h 899019"/>
              <a:gd name="connsiteX3" fmla="*/ 383721 w 1240971"/>
              <a:gd name="connsiteY3" fmla="*/ 579666 h 899019"/>
              <a:gd name="connsiteX4" fmla="*/ 644978 w 1240971"/>
              <a:gd name="connsiteY4" fmla="*/ 2 h 899019"/>
              <a:gd name="connsiteX5" fmla="*/ 889907 w 1240971"/>
              <a:gd name="connsiteY5" fmla="*/ 571502 h 899019"/>
              <a:gd name="connsiteX6" fmla="*/ 1020535 w 1240971"/>
              <a:gd name="connsiteY6" fmla="*/ 351066 h 899019"/>
              <a:gd name="connsiteX7" fmla="*/ 1069521 w 1240971"/>
              <a:gd name="connsiteY7" fmla="*/ 832760 h 899019"/>
              <a:gd name="connsiteX8" fmla="*/ 1240971 w 1240971"/>
              <a:gd name="connsiteY8" fmla="*/ 881744 h 899019"/>
              <a:gd name="connsiteX0" fmla="*/ 0 w 1240971"/>
              <a:gd name="connsiteY0" fmla="*/ 889909 h 909755"/>
              <a:gd name="connsiteX1" fmla="*/ 212271 w 1240971"/>
              <a:gd name="connsiteY1" fmla="*/ 824595 h 909755"/>
              <a:gd name="connsiteX2" fmla="*/ 244927 w 1240971"/>
              <a:gd name="connsiteY2" fmla="*/ 130630 h 909755"/>
              <a:gd name="connsiteX3" fmla="*/ 383721 w 1240971"/>
              <a:gd name="connsiteY3" fmla="*/ 579666 h 909755"/>
              <a:gd name="connsiteX4" fmla="*/ 644978 w 1240971"/>
              <a:gd name="connsiteY4" fmla="*/ 2 h 909755"/>
              <a:gd name="connsiteX5" fmla="*/ 889907 w 1240971"/>
              <a:gd name="connsiteY5" fmla="*/ 571502 h 909755"/>
              <a:gd name="connsiteX6" fmla="*/ 1020535 w 1240971"/>
              <a:gd name="connsiteY6" fmla="*/ 351066 h 909755"/>
              <a:gd name="connsiteX7" fmla="*/ 1069521 w 1240971"/>
              <a:gd name="connsiteY7" fmla="*/ 832760 h 909755"/>
              <a:gd name="connsiteX8" fmla="*/ 1240971 w 1240971"/>
              <a:gd name="connsiteY8" fmla="*/ 881744 h 909755"/>
              <a:gd name="connsiteX0" fmla="*/ 0 w 1240971"/>
              <a:gd name="connsiteY0" fmla="*/ 889909 h 909755"/>
              <a:gd name="connsiteX1" fmla="*/ 212271 w 1240971"/>
              <a:gd name="connsiteY1" fmla="*/ 824595 h 909755"/>
              <a:gd name="connsiteX2" fmla="*/ 244927 w 1240971"/>
              <a:gd name="connsiteY2" fmla="*/ 130630 h 909755"/>
              <a:gd name="connsiteX3" fmla="*/ 383721 w 1240971"/>
              <a:gd name="connsiteY3" fmla="*/ 579666 h 909755"/>
              <a:gd name="connsiteX4" fmla="*/ 644978 w 1240971"/>
              <a:gd name="connsiteY4" fmla="*/ 2 h 909755"/>
              <a:gd name="connsiteX5" fmla="*/ 889907 w 1240971"/>
              <a:gd name="connsiteY5" fmla="*/ 571502 h 909755"/>
              <a:gd name="connsiteX6" fmla="*/ 1020535 w 1240971"/>
              <a:gd name="connsiteY6" fmla="*/ 130631 h 909755"/>
              <a:gd name="connsiteX7" fmla="*/ 1069521 w 1240971"/>
              <a:gd name="connsiteY7" fmla="*/ 832760 h 909755"/>
              <a:gd name="connsiteX8" fmla="*/ 1240971 w 1240971"/>
              <a:gd name="connsiteY8" fmla="*/ 881744 h 909755"/>
              <a:gd name="connsiteX0" fmla="*/ 0 w 1240971"/>
              <a:gd name="connsiteY0" fmla="*/ 832760 h 852606"/>
              <a:gd name="connsiteX1" fmla="*/ 212271 w 1240971"/>
              <a:gd name="connsiteY1" fmla="*/ 767446 h 852606"/>
              <a:gd name="connsiteX2" fmla="*/ 244927 w 1240971"/>
              <a:gd name="connsiteY2" fmla="*/ 73481 h 852606"/>
              <a:gd name="connsiteX3" fmla="*/ 383721 w 1240971"/>
              <a:gd name="connsiteY3" fmla="*/ 522517 h 852606"/>
              <a:gd name="connsiteX4" fmla="*/ 644978 w 1240971"/>
              <a:gd name="connsiteY4" fmla="*/ 3 h 852606"/>
              <a:gd name="connsiteX5" fmla="*/ 889907 w 1240971"/>
              <a:gd name="connsiteY5" fmla="*/ 514353 h 852606"/>
              <a:gd name="connsiteX6" fmla="*/ 1020535 w 1240971"/>
              <a:gd name="connsiteY6" fmla="*/ 73482 h 852606"/>
              <a:gd name="connsiteX7" fmla="*/ 1069521 w 1240971"/>
              <a:gd name="connsiteY7" fmla="*/ 775611 h 852606"/>
              <a:gd name="connsiteX8" fmla="*/ 1240971 w 1240971"/>
              <a:gd name="connsiteY8" fmla="*/ 824595 h 852606"/>
              <a:gd name="connsiteX0" fmla="*/ 0 w 1240971"/>
              <a:gd name="connsiteY0" fmla="*/ 762129 h 781975"/>
              <a:gd name="connsiteX1" fmla="*/ 212271 w 1240971"/>
              <a:gd name="connsiteY1" fmla="*/ 696815 h 781975"/>
              <a:gd name="connsiteX2" fmla="*/ 244927 w 1240971"/>
              <a:gd name="connsiteY2" fmla="*/ 2850 h 781975"/>
              <a:gd name="connsiteX3" fmla="*/ 383721 w 1240971"/>
              <a:gd name="connsiteY3" fmla="*/ 451886 h 781975"/>
              <a:gd name="connsiteX4" fmla="*/ 661307 w 1240971"/>
              <a:gd name="connsiteY4" fmla="*/ 92657 h 781975"/>
              <a:gd name="connsiteX5" fmla="*/ 889907 w 1240971"/>
              <a:gd name="connsiteY5" fmla="*/ 443722 h 781975"/>
              <a:gd name="connsiteX6" fmla="*/ 1020535 w 1240971"/>
              <a:gd name="connsiteY6" fmla="*/ 2851 h 781975"/>
              <a:gd name="connsiteX7" fmla="*/ 1069521 w 1240971"/>
              <a:gd name="connsiteY7" fmla="*/ 704980 h 781975"/>
              <a:gd name="connsiteX8" fmla="*/ 1240971 w 1240971"/>
              <a:gd name="connsiteY8" fmla="*/ 753964 h 78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971" h="781975">
                <a:moveTo>
                  <a:pt x="0" y="762129"/>
                </a:moveTo>
                <a:cubicBezTo>
                  <a:pt x="83003" y="775056"/>
                  <a:pt x="171450" y="823362"/>
                  <a:pt x="212271" y="696815"/>
                </a:cubicBezTo>
                <a:cubicBezTo>
                  <a:pt x="253092" y="570269"/>
                  <a:pt x="216352" y="43671"/>
                  <a:pt x="244927" y="2850"/>
                </a:cubicBezTo>
                <a:cubicBezTo>
                  <a:pt x="273502" y="-37971"/>
                  <a:pt x="314324" y="436918"/>
                  <a:pt x="383721" y="451886"/>
                </a:cubicBezTo>
                <a:cubicBezTo>
                  <a:pt x="453118" y="466854"/>
                  <a:pt x="576943" y="94018"/>
                  <a:pt x="661307" y="92657"/>
                </a:cubicBezTo>
                <a:cubicBezTo>
                  <a:pt x="745671" y="91296"/>
                  <a:pt x="830036" y="458690"/>
                  <a:pt x="889907" y="443722"/>
                </a:cubicBezTo>
                <a:cubicBezTo>
                  <a:pt x="949778" y="428754"/>
                  <a:pt x="990599" y="-40692"/>
                  <a:pt x="1020535" y="2851"/>
                </a:cubicBezTo>
                <a:cubicBezTo>
                  <a:pt x="1050471" y="46394"/>
                  <a:pt x="1032782" y="579795"/>
                  <a:pt x="1069521" y="704980"/>
                </a:cubicBezTo>
                <a:cubicBezTo>
                  <a:pt x="1106260" y="830165"/>
                  <a:pt x="1205252" y="745460"/>
                  <a:pt x="1240971" y="75396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099427" y="4999266"/>
            <a:ext cx="1240971" cy="899019"/>
          </a:xfrm>
          <a:custGeom>
            <a:avLst/>
            <a:gdLst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81745 h 922566"/>
              <a:gd name="connsiteX8" fmla="*/ 1167493 w 1240971"/>
              <a:gd name="connsiteY8" fmla="*/ 881745 h 922566"/>
              <a:gd name="connsiteX9" fmla="*/ 1240971 w 1240971"/>
              <a:gd name="connsiteY9" fmla="*/ 922566 h 922566"/>
              <a:gd name="connsiteX0" fmla="*/ 0 w 1240971"/>
              <a:gd name="connsiteY0" fmla="*/ 889909 h 935165"/>
              <a:gd name="connsiteX1" fmla="*/ 212271 w 1240971"/>
              <a:gd name="connsiteY1" fmla="*/ 824595 h 935165"/>
              <a:gd name="connsiteX2" fmla="*/ 277585 w 1240971"/>
              <a:gd name="connsiteY2" fmla="*/ 342902 h 935165"/>
              <a:gd name="connsiteX3" fmla="*/ 383721 w 1240971"/>
              <a:gd name="connsiteY3" fmla="*/ 579666 h 935165"/>
              <a:gd name="connsiteX4" fmla="*/ 644978 w 1240971"/>
              <a:gd name="connsiteY4" fmla="*/ 2 h 935165"/>
              <a:gd name="connsiteX5" fmla="*/ 889907 w 1240971"/>
              <a:gd name="connsiteY5" fmla="*/ 571502 h 935165"/>
              <a:gd name="connsiteX6" fmla="*/ 1020535 w 1240971"/>
              <a:gd name="connsiteY6" fmla="*/ 351066 h 935165"/>
              <a:gd name="connsiteX7" fmla="*/ 1069521 w 1240971"/>
              <a:gd name="connsiteY7" fmla="*/ 881745 h 935165"/>
              <a:gd name="connsiteX8" fmla="*/ 1240971 w 1240971"/>
              <a:gd name="connsiteY8" fmla="*/ 922566 h 935165"/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32760 h 922566"/>
              <a:gd name="connsiteX8" fmla="*/ 1240971 w 1240971"/>
              <a:gd name="connsiteY8" fmla="*/ 922566 h 922566"/>
              <a:gd name="connsiteX0" fmla="*/ 0 w 1240971"/>
              <a:gd name="connsiteY0" fmla="*/ 889909 h 899019"/>
              <a:gd name="connsiteX1" fmla="*/ 212271 w 1240971"/>
              <a:gd name="connsiteY1" fmla="*/ 824595 h 899019"/>
              <a:gd name="connsiteX2" fmla="*/ 277585 w 1240971"/>
              <a:gd name="connsiteY2" fmla="*/ 342902 h 899019"/>
              <a:gd name="connsiteX3" fmla="*/ 383721 w 1240971"/>
              <a:gd name="connsiteY3" fmla="*/ 579666 h 899019"/>
              <a:gd name="connsiteX4" fmla="*/ 644978 w 1240971"/>
              <a:gd name="connsiteY4" fmla="*/ 2 h 899019"/>
              <a:gd name="connsiteX5" fmla="*/ 889907 w 1240971"/>
              <a:gd name="connsiteY5" fmla="*/ 571502 h 899019"/>
              <a:gd name="connsiteX6" fmla="*/ 1020535 w 1240971"/>
              <a:gd name="connsiteY6" fmla="*/ 351066 h 899019"/>
              <a:gd name="connsiteX7" fmla="*/ 1069521 w 1240971"/>
              <a:gd name="connsiteY7" fmla="*/ 832760 h 899019"/>
              <a:gd name="connsiteX8" fmla="*/ 1240971 w 1240971"/>
              <a:gd name="connsiteY8" fmla="*/ 881744 h 899019"/>
              <a:gd name="connsiteX0" fmla="*/ 0 w 1240971"/>
              <a:gd name="connsiteY0" fmla="*/ 889909 h 894405"/>
              <a:gd name="connsiteX1" fmla="*/ 212271 w 1240971"/>
              <a:gd name="connsiteY1" fmla="*/ 824595 h 894405"/>
              <a:gd name="connsiteX2" fmla="*/ 261257 w 1240971"/>
              <a:gd name="connsiteY2" fmla="*/ 498024 h 894405"/>
              <a:gd name="connsiteX3" fmla="*/ 383721 w 1240971"/>
              <a:gd name="connsiteY3" fmla="*/ 579666 h 894405"/>
              <a:gd name="connsiteX4" fmla="*/ 644978 w 1240971"/>
              <a:gd name="connsiteY4" fmla="*/ 2 h 894405"/>
              <a:gd name="connsiteX5" fmla="*/ 889907 w 1240971"/>
              <a:gd name="connsiteY5" fmla="*/ 571502 h 894405"/>
              <a:gd name="connsiteX6" fmla="*/ 1020535 w 1240971"/>
              <a:gd name="connsiteY6" fmla="*/ 351066 h 894405"/>
              <a:gd name="connsiteX7" fmla="*/ 1069521 w 1240971"/>
              <a:gd name="connsiteY7" fmla="*/ 832760 h 894405"/>
              <a:gd name="connsiteX8" fmla="*/ 1240971 w 1240971"/>
              <a:gd name="connsiteY8" fmla="*/ 881744 h 894405"/>
              <a:gd name="connsiteX0" fmla="*/ 0 w 1240971"/>
              <a:gd name="connsiteY0" fmla="*/ 889909 h 894405"/>
              <a:gd name="connsiteX1" fmla="*/ 212271 w 1240971"/>
              <a:gd name="connsiteY1" fmla="*/ 824595 h 894405"/>
              <a:gd name="connsiteX2" fmla="*/ 261257 w 1240971"/>
              <a:gd name="connsiteY2" fmla="*/ 498024 h 894405"/>
              <a:gd name="connsiteX3" fmla="*/ 383721 w 1240971"/>
              <a:gd name="connsiteY3" fmla="*/ 579666 h 894405"/>
              <a:gd name="connsiteX4" fmla="*/ 644978 w 1240971"/>
              <a:gd name="connsiteY4" fmla="*/ 2 h 894405"/>
              <a:gd name="connsiteX5" fmla="*/ 889907 w 1240971"/>
              <a:gd name="connsiteY5" fmla="*/ 571502 h 894405"/>
              <a:gd name="connsiteX6" fmla="*/ 1020535 w 1240971"/>
              <a:gd name="connsiteY6" fmla="*/ 579666 h 894405"/>
              <a:gd name="connsiteX7" fmla="*/ 1069521 w 1240971"/>
              <a:gd name="connsiteY7" fmla="*/ 832760 h 894405"/>
              <a:gd name="connsiteX8" fmla="*/ 1240971 w 1240971"/>
              <a:gd name="connsiteY8" fmla="*/ 881744 h 894405"/>
              <a:gd name="connsiteX0" fmla="*/ 0 w 1240971"/>
              <a:gd name="connsiteY0" fmla="*/ 889933 h 894429"/>
              <a:gd name="connsiteX1" fmla="*/ 212271 w 1240971"/>
              <a:gd name="connsiteY1" fmla="*/ 824619 h 894429"/>
              <a:gd name="connsiteX2" fmla="*/ 261257 w 1240971"/>
              <a:gd name="connsiteY2" fmla="*/ 498048 h 894429"/>
              <a:gd name="connsiteX3" fmla="*/ 383721 w 1240971"/>
              <a:gd name="connsiteY3" fmla="*/ 579690 h 894429"/>
              <a:gd name="connsiteX4" fmla="*/ 644978 w 1240971"/>
              <a:gd name="connsiteY4" fmla="*/ 26 h 894429"/>
              <a:gd name="connsiteX5" fmla="*/ 800100 w 1240971"/>
              <a:gd name="connsiteY5" fmla="*/ 555198 h 894429"/>
              <a:gd name="connsiteX6" fmla="*/ 1020535 w 1240971"/>
              <a:gd name="connsiteY6" fmla="*/ 579690 h 894429"/>
              <a:gd name="connsiteX7" fmla="*/ 1069521 w 1240971"/>
              <a:gd name="connsiteY7" fmla="*/ 832784 h 894429"/>
              <a:gd name="connsiteX8" fmla="*/ 1240971 w 1240971"/>
              <a:gd name="connsiteY8" fmla="*/ 881768 h 894429"/>
              <a:gd name="connsiteX0" fmla="*/ 0 w 1240971"/>
              <a:gd name="connsiteY0" fmla="*/ 889920 h 894416"/>
              <a:gd name="connsiteX1" fmla="*/ 212271 w 1240971"/>
              <a:gd name="connsiteY1" fmla="*/ 824606 h 894416"/>
              <a:gd name="connsiteX2" fmla="*/ 261257 w 1240971"/>
              <a:gd name="connsiteY2" fmla="*/ 498035 h 894416"/>
              <a:gd name="connsiteX3" fmla="*/ 522513 w 1240971"/>
              <a:gd name="connsiteY3" fmla="*/ 538856 h 894416"/>
              <a:gd name="connsiteX4" fmla="*/ 644978 w 1240971"/>
              <a:gd name="connsiteY4" fmla="*/ 13 h 894416"/>
              <a:gd name="connsiteX5" fmla="*/ 800100 w 1240971"/>
              <a:gd name="connsiteY5" fmla="*/ 555185 h 894416"/>
              <a:gd name="connsiteX6" fmla="*/ 1020535 w 1240971"/>
              <a:gd name="connsiteY6" fmla="*/ 579677 h 894416"/>
              <a:gd name="connsiteX7" fmla="*/ 1069521 w 1240971"/>
              <a:gd name="connsiteY7" fmla="*/ 832771 h 894416"/>
              <a:gd name="connsiteX8" fmla="*/ 1240971 w 1240971"/>
              <a:gd name="connsiteY8" fmla="*/ 881755 h 894416"/>
              <a:gd name="connsiteX0" fmla="*/ 0 w 1240971"/>
              <a:gd name="connsiteY0" fmla="*/ 889920 h 893590"/>
              <a:gd name="connsiteX1" fmla="*/ 212271 w 1240971"/>
              <a:gd name="connsiteY1" fmla="*/ 824606 h 893590"/>
              <a:gd name="connsiteX2" fmla="*/ 277585 w 1240971"/>
              <a:gd name="connsiteY2" fmla="*/ 547021 h 893590"/>
              <a:gd name="connsiteX3" fmla="*/ 522513 w 1240971"/>
              <a:gd name="connsiteY3" fmla="*/ 538856 h 893590"/>
              <a:gd name="connsiteX4" fmla="*/ 644978 w 1240971"/>
              <a:gd name="connsiteY4" fmla="*/ 13 h 893590"/>
              <a:gd name="connsiteX5" fmla="*/ 800100 w 1240971"/>
              <a:gd name="connsiteY5" fmla="*/ 555185 h 893590"/>
              <a:gd name="connsiteX6" fmla="*/ 1020535 w 1240971"/>
              <a:gd name="connsiteY6" fmla="*/ 579677 h 893590"/>
              <a:gd name="connsiteX7" fmla="*/ 1069521 w 1240971"/>
              <a:gd name="connsiteY7" fmla="*/ 832771 h 893590"/>
              <a:gd name="connsiteX8" fmla="*/ 1240971 w 1240971"/>
              <a:gd name="connsiteY8" fmla="*/ 881755 h 893590"/>
              <a:gd name="connsiteX0" fmla="*/ 0 w 1240971"/>
              <a:gd name="connsiteY0" fmla="*/ 1020545 h 1024215"/>
              <a:gd name="connsiteX1" fmla="*/ 212271 w 1240971"/>
              <a:gd name="connsiteY1" fmla="*/ 955231 h 1024215"/>
              <a:gd name="connsiteX2" fmla="*/ 277585 w 1240971"/>
              <a:gd name="connsiteY2" fmla="*/ 677646 h 1024215"/>
              <a:gd name="connsiteX3" fmla="*/ 522513 w 1240971"/>
              <a:gd name="connsiteY3" fmla="*/ 669481 h 1024215"/>
              <a:gd name="connsiteX4" fmla="*/ 644978 w 1240971"/>
              <a:gd name="connsiteY4" fmla="*/ 9 h 1024215"/>
              <a:gd name="connsiteX5" fmla="*/ 800100 w 1240971"/>
              <a:gd name="connsiteY5" fmla="*/ 685810 h 1024215"/>
              <a:gd name="connsiteX6" fmla="*/ 1020535 w 1240971"/>
              <a:gd name="connsiteY6" fmla="*/ 710302 h 1024215"/>
              <a:gd name="connsiteX7" fmla="*/ 1069521 w 1240971"/>
              <a:gd name="connsiteY7" fmla="*/ 963396 h 1024215"/>
              <a:gd name="connsiteX8" fmla="*/ 1240971 w 1240971"/>
              <a:gd name="connsiteY8" fmla="*/ 1012380 h 10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971" h="1024215">
                <a:moveTo>
                  <a:pt x="0" y="1020545"/>
                </a:moveTo>
                <a:cubicBezTo>
                  <a:pt x="83003" y="1033472"/>
                  <a:pt x="166007" y="1012381"/>
                  <a:pt x="212271" y="955231"/>
                </a:cubicBezTo>
                <a:cubicBezTo>
                  <a:pt x="258535" y="898081"/>
                  <a:pt x="225878" y="725271"/>
                  <a:pt x="277585" y="677646"/>
                </a:cubicBezTo>
                <a:cubicBezTo>
                  <a:pt x="329292" y="630021"/>
                  <a:pt x="461281" y="782421"/>
                  <a:pt x="522513" y="669481"/>
                </a:cubicBezTo>
                <a:cubicBezTo>
                  <a:pt x="583745" y="556542"/>
                  <a:pt x="598714" y="-2712"/>
                  <a:pt x="644978" y="9"/>
                </a:cubicBezTo>
                <a:cubicBezTo>
                  <a:pt x="691242" y="2730"/>
                  <a:pt x="737507" y="567428"/>
                  <a:pt x="800100" y="685810"/>
                </a:cubicBezTo>
                <a:cubicBezTo>
                  <a:pt x="862693" y="804192"/>
                  <a:pt x="975632" y="664038"/>
                  <a:pt x="1020535" y="710302"/>
                </a:cubicBezTo>
                <a:cubicBezTo>
                  <a:pt x="1065438" y="756566"/>
                  <a:pt x="1032782" y="913050"/>
                  <a:pt x="1069521" y="963396"/>
                </a:cubicBezTo>
                <a:cubicBezTo>
                  <a:pt x="1106260" y="1013742"/>
                  <a:pt x="1205252" y="1003876"/>
                  <a:pt x="1240971" y="10123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4934" y="5334903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03581" y="5334903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8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Multi-Stage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compression at low energies will lead to space-charge dilution of the beam</a:t>
            </a:r>
          </a:p>
          <a:p>
            <a:r>
              <a:rPr lang="en-US" dirty="0"/>
              <a:t>Too little compression in the early stage lead to problems with transport of long beams</a:t>
            </a:r>
          </a:p>
          <a:p>
            <a:r>
              <a:rPr lang="en-US" dirty="0"/>
              <a:t>Too strong chicanes distort the beam due to synchrotron radiation emission</a:t>
            </a:r>
            <a:br>
              <a:rPr lang="en-US" dirty="0"/>
            </a:br>
            <a:endParaRPr lang="en-US" sz="1000" dirty="0"/>
          </a:p>
          <a:p>
            <a:pPr marL="267884" lvl="1" indent="0">
              <a:buNone/>
            </a:pPr>
            <a:r>
              <a:rPr lang="en-US" dirty="0"/>
              <a:t>=&gt; Multi-stage compression</a:t>
            </a:r>
          </a:p>
          <a:p>
            <a:endParaRPr lang="en-GB" dirty="0"/>
          </a:p>
        </p:txBody>
      </p:sp>
      <p:pic>
        <p:nvPicPr>
          <p:cNvPr id="13314" name="Picture 2" descr="C:\Users\beutner\Desktop\XFEL_Layo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19384" r="6756" b="41923"/>
          <a:stretch/>
        </p:blipFill>
        <p:spPr bwMode="auto">
          <a:xfrm>
            <a:off x="1176865" y="4478867"/>
            <a:ext cx="6917267" cy="21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76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4x3_v3 (2)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XFEL_PowerPoint_4x3_v3 (2)</Template>
  <TotalTime>0</TotalTime>
  <Words>1826</Words>
  <Application>Microsoft Office PowerPoint</Application>
  <PresentationFormat>On-screen Show (4:3)</PresentationFormat>
  <Paragraphs>260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Helvetica</vt:lpstr>
      <vt:lpstr>XFEL_PowerPoint_4x3_v3 (2)</vt:lpstr>
      <vt:lpstr>Acrobat Document</vt:lpstr>
      <vt:lpstr>Adobe Acrobat Document</vt:lpstr>
      <vt:lpstr>Bunch Compression Operation at the European XFEL</vt:lpstr>
      <vt:lpstr>FEL Performance</vt:lpstr>
      <vt:lpstr>Basic Principle</vt:lpstr>
      <vt:lpstr>Energy Chirp Generation</vt:lpstr>
      <vt:lpstr>“Non-linear” Compression</vt:lpstr>
      <vt:lpstr>Phase Space Linearisation</vt:lpstr>
      <vt:lpstr>Sum Voltage</vt:lpstr>
      <vt:lpstr>Sum Voltage Effects</vt:lpstr>
      <vt:lpstr>Multi-Stage Compression</vt:lpstr>
      <vt:lpstr>BC0</vt:lpstr>
      <vt:lpstr>BC1</vt:lpstr>
      <vt:lpstr>BC1 </vt:lpstr>
      <vt:lpstr>XFEL BC Overview</vt:lpstr>
      <vt:lpstr>Chamber Overview</vt:lpstr>
      <vt:lpstr>BC Collimator Control</vt:lpstr>
      <vt:lpstr>Dipole Setup</vt:lpstr>
      <vt:lpstr>RF Setup and Tuning</vt:lpstr>
      <vt:lpstr>BCM</vt:lpstr>
      <vt:lpstr>Compression Setup Procedure I</vt:lpstr>
      <vt:lpstr>Compression Setup Procedure II</vt:lpstr>
      <vt:lpstr>Compression Setup Procedure III</vt:lpstr>
      <vt:lpstr>SASE Tuning</vt:lpstr>
      <vt:lpstr>PowerPoint Presentation</vt:lpstr>
      <vt:lpstr>TDS Measurements</vt:lpstr>
      <vt:lpstr>TDS Phase Range Setup</vt:lpstr>
      <vt:lpstr>Setup B2D Measurements</vt:lpstr>
      <vt:lpstr>Setup B2D Measurements</vt:lpstr>
      <vt:lpstr>Off-Axis TDS Operation </vt:lpstr>
      <vt:lpstr>TDS Operation I1</vt:lpstr>
      <vt:lpstr>TDS Operation B2</vt:lpstr>
      <vt:lpstr>TDS Measurements Analysis</vt:lpstr>
      <vt:lpstr>Is the compression properly setup?</vt:lpstr>
      <vt:lpstr>PowerPoint Presentation</vt:lpstr>
      <vt:lpstr>PowerPoint Presentation</vt:lpstr>
      <vt:lpstr>Bunch Compression – with Formulas</vt:lpstr>
      <vt:lpstr>Energy Chirp Generation</vt:lpstr>
      <vt:lpstr>Linear Compression</vt:lpstr>
      <vt:lpstr>Linear Compression with Uncorrelated Energy Spread</vt:lpstr>
      <vt:lpstr>Simple Compression Setup</vt:lpstr>
      <vt:lpstr>Non-linear Compression</vt:lpstr>
      <vt:lpstr>Linarised Compression</vt:lpstr>
      <vt:lpstr>Energy Compensation</vt:lpstr>
      <vt:lpstr>Energy Compensation</vt:lpstr>
      <vt:lpstr>(Almost) General Solution for Single Stage BC</vt:lpstr>
      <vt:lpstr>PowerPoint Presentation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Injector  Commissioning Results</dc:title>
  <dc:creator>Beutner, Bolko</dc:creator>
  <cp:lastModifiedBy>Beutner, Bolko</cp:lastModifiedBy>
  <cp:revision>171</cp:revision>
  <dcterms:created xsi:type="dcterms:W3CDTF">2017-08-14T07:47:07Z</dcterms:created>
  <dcterms:modified xsi:type="dcterms:W3CDTF">2021-06-08T07:16:34Z</dcterms:modified>
</cp:coreProperties>
</file>