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22" r:id="rId2"/>
    <p:sldId id="411" r:id="rId3"/>
    <p:sldId id="418" r:id="rId4"/>
    <p:sldId id="419" r:id="rId5"/>
    <p:sldId id="420" r:id="rId6"/>
    <p:sldId id="421" r:id="rId7"/>
    <p:sldId id="427" r:id="rId8"/>
    <p:sldId id="428" r:id="rId9"/>
    <p:sldId id="424" r:id="rId10"/>
    <p:sldId id="423" r:id="rId11"/>
    <p:sldId id="425" r:id="rId12"/>
    <p:sldId id="426" r:id="rId13"/>
    <p:sldId id="257" r:id="rId14"/>
    <p:sldId id="260" r:id="rId15"/>
    <p:sldId id="259" r:id="rId16"/>
    <p:sldId id="258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7" autoAdjust="0"/>
  </p:normalViewPr>
  <p:slideViewPr>
    <p:cSldViewPr snapToGrid="0">
      <p:cViewPr varScale="1">
        <p:scale>
          <a:sx n="54" d="100"/>
          <a:sy n="54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3D3D-4039-4BE0-8919-E77C85F36274}" type="datetimeFigureOut">
              <a:rPr lang="en-DE" smtClean="0"/>
              <a:t>31/05/2021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4AA08-5AF0-4A88-9F05-CD5E2AD1674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54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4AA08-5AF0-4A88-9F05-CD5E2AD16746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8719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4AA08-5AF0-4A88-9F05-CD5E2AD16746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120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5016-8C84-484E-966D-B2B4A0072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84FE5-33D7-4D5A-BB38-33F555C34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62A25-1B08-482C-ACE1-47BAE03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36A-862E-460F-AAD8-D2E5CD5B2970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81BC9-3C0D-4A64-96D7-BA485002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9C9C-B32E-4EED-8C3E-45520B5B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584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D563-1DBA-4EF8-89FD-440B2297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B3662-CA34-42EC-B878-3200D6241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66A9-9A7D-4764-B2BB-60416674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00A1-0C75-4975-AB85-A40E59BE305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62FB-A3F1-4F2F-9864-F55AE19D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0C8C-1C8C-4FCD-AFE6-568960A8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35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570BE-1B8C-41C1-B101-C5C9BE39F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D4B99-B94C-45B3-8015-391E7D69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5FE67-715E-4C73-A098-F609E0DA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94B-7F22-4A82-8B8A-DF5A31264FF1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0732C-8726-4E69-9F64-5BFD9A05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7801-F1E5-43E1-8F3B-17CC4DAA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073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4A99-4338-48AA-BA53-630B7C23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63EF-4DB0-4E28-957B-F285968BA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9A5C-8659-4A19-B4DB-9FBC54A8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0E22-551E-4B58-9AAD-98CEDEA1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7D6B9-F3DB-486D-A7B1-726B19857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043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569F-52B4-428D-B680-751345F6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1E1F4-3494-4115-AB66-8144BC85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21F7-233E-4CA5-93B2-FBF71348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E209-0924-45C0-A938-EBEBFDB20433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A27DC-F9FC-4D38-95FB-61007ADD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86C6E-E674-4012-AC5D-6D7D4F6F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246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993C-A584-42A2-A164-AC6F3E7A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D4EE-FF2C-4215-82BB-F658BA249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7278D-1F12-4B08-ACD0-26BD4438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3CDD-8AFF-460A-9FBB-426DD20A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3DB6-F795-4ABB-86A6-2B3869D66093}" type="datetime4">
              <a:rPr lang="en-US" smtClean="0"/>
              <a:t>May 31,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49498-270E-46D7-980F-F060A24F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0A95B-E2ED-4B65-BA11-5C2AFB5E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309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2A57-B556-4DEF-B815-277CBD09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481D6-4156-4B36-86C6-E0049AAB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293B4-7EFD-423D-82B3-7A5249A95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39028-885B-46DC-A8D4-C84FBA901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998A4-B7AE-436D-95A0-890527D8A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55EB3-6B60-40D5-A9E0-40DEFAE7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9305-9D9E-40BE-B81C-AE871319518D}" type="datetime4">
              <a:rPr lang="en-US" smtClean="0"/>
              <a:t>May 31, 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BB868-B613-48FD-8153-1BFD0C82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4D4BC-70E0-497E-9B5A-C802D62B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7049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AB5-8165-4A98-BE3B-A2E62582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CA07B-CEB7-4A09-BF51-076521EF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05F-3A5A-4C51-9019-5DB908F87102}" type="datetime4">
              <a:rPr lang="en-US" smtClean="0"/>
              <a:t>May 31, 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A09D5-F437-461A-8419-CBBF81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4EF3A-925C-4CCF-8849-A29CDFCC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624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FE7BE-56C1-44C2-835C-536381FE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AF2F-74FA-422D-B24B-9B1A5C6A0D6F}" type="datetime4">
              <a:rPr lang="en-US" smtClean="0"/>
              <a:t>May 31, 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9ED7-57F3-4BC4-BAAF-600B4261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92D1-CF7D-43CB-BCF8-BECCCF63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75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A682-879C-4076-A3A0-3EA45ED5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1960-815F-4FDE-933D-4A4B9F5B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7D1F3-4049-4F6C-82CA-072960992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A6802-D06C-4D81-84A6-DC3EED61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B94D-3B66-419C-9A71-E085B7CB78E3}" type="datetime4">
              <a:rPr lang="en-US" smtClean="0"/>
              <a:t>May 31,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F281-DDB0-44A6-9333-342A1CA6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B617B-2B09-4AF1-84E0-D6746957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828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4CE1-538A-437F-A739-BB775CD3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9EE7E-B905-4895-B196-7D4CC8039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11AB-9407-4093-8A9C-565F31CD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9F85-38FE-4901-BCF6-B7ED83B1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1751-E9C0-48B6-9B20-72829BBE78BB}" type="datetime4">
              <a:rPr lang="en-US" smtClean="0"/>
              <a:t>May 31,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72512-A2AF-4631-943D-AFE13DA6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667DF-81D2-4AE9-BCDB-BCFCC51B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773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0D584-B052-42F5-9952-6885542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DDB8-2093-4AF6-81C1-8E675C1A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D558E-59B0-4F1E-8A98-D1FCD7865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31BB-64DE-4D97-9C62-35329900CC85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F66E-E05D-4565-AE8A-6B7160CDD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E191-F50A-4FE7-AF09-096B91B2E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30E0-5D63-413E-B4B0-9CDF0D1F33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77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E342-6FE5-46ED-AEAE-74E6FD1F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Beam Profiler design V(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ersion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)2</a:t>
            </a:r>
            <a:endParaRPr lang="en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F4678-ED8D-4114-AEB9-3836C199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08B4-4E61-40DB-9BE4-39E34E76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D1745-03B5-4255-8CD2-B17F168F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1</a:t>
            </a:fld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65922-E6AB-43B0-8859-E8654849F8FC}"/>
              </a:ext>
            </a:extLst>
          </p:cNvPr>
          <p:cNvSpPr txBox="1"/>
          <p:nvPr/>
        </p:nvSpPr>
        <p:spPr>
          <a:xfrm>
            <a:off x="2121096" y="1171501"/>
            <a:ext cx="742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Maksim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Skakunov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(TSU), Sergej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Schuwalow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(DESY)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318A04-171A-44AC-BFF4-098BF563653E}"/>
              </a:ext>
            </a:extLst>
          </p:cNvPr>
          <p:cNvGrpSpPr/>
          <p:nvPr/>
        </p:nvGrpSpPr>
        <p:grpSpPr>
          <a:xfrm>
            <a:off x="528585" y="2157771"/>
            <a:ext cx="9664293" cy="4051027"/>
            <a:chOff x="1234627" y="752365"/>
            <a:chExt cx="10622549" cy="56233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DF0B126-54F7-44D9-83E4-45AD0183E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091" y="839309"/>
              <a:ext cx="3610099" cy="54557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541E69A-55C0-4B5B-B9E1-CA3B653E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322" y="941059"/>
              <a:ext cx="3871356" cy="541529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5002F1-9FF9-4967-B91D-94B4016256F0}"/>
                </a:ext>
              </a:extLst>
            </p:cNvPr>
            <p:cNvSpPr txBox="1"/>
            <p:nvPr/>
          </p:nvSpPr>
          <p:spPr>
            <a:xfrm>
              <a:off x="5514106" y="1035425"/>
              <a:ext cx="2303217" cy="555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Sapphire Sensor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E62264-6013-447C-9376-1E77558BCF13}"/>
                </a:ext>
              </a:extLst>
            </p:cNvPr>
            <p:cNvSpPr txBox="1"/>
            <p:nvPr/>
          </p:nvSpPr>
          <p:spPr>
            <a:xfrm>
              <a:off x="6125714" y="4244687"/>
              <a:ext cx="1878589" cy="98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Support plate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(fixed)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49DB23-A81B-44A5-8C91-5AF8EC2612D8}"/>
                </a:ext>
              </a:extLst>
            </p:cNvPr>
            <p:cNvSpPr txBox="1"/>
            <p:nvPr/>
          </p:nvSpPr>
          <p:spPr>
            <a:xfrm>
              <a:off x="5959737" y="3145196"/>
              <a:ext cx="1846874" cy="555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Piezo motors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EE02C3-4E22-4B37-ACB0-B57DC1515047}"/>
                </a:ext>
              </a:extLst>
            </p:cNvPr>
            <p:cNvSpPr txBox="1"/>
            <p:nvPr/>
          </p:nvSpPr>
          <p:spPr>
            <a:xfrm>
              <a:off x="1234627" y="2328102"/>
              <a:ext cx="2600987" cy="555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Flex Kapton cables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5094E0-243B-442B-A92F-5BB8587A8DB2}"/>
                </a:ext>
              </a:extLst>
            </p:cNvPr>
            <p:cNvSpPr txBox="1"/>
            <p:nvPr/>
          </p:nvSpPr>
          <p:spPr>
            <a:xfrm>
              <a:off x="1925000" y="3636353"/>
              <a:ext cx="1691823" cy="555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Patch panel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85E36A-A1B7-428E-946B-DA41C925B861}"/>
                </a:ext>
              </a:extLst>
            </p:cNvPr>
            <p:cNvSpPr txBox="1"/>
            <p:nvPr/>
          </p:nvSpPr>
          <p:spPr>
            <a:xfrm>
              <a:off x="5578015" y="2157139"/>
              <a:ext cx="2319075" cy="982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Connection plate</a:t>
              </a:r>
            </a:p>
            <a:p>
              <a:pPr algn="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(movable)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5021AD-1345-4186-BB35-64E966D3E200}"/>
                </a:ext>
              </a:extLst>
            </p:cNvPr>
            <p:cNvSpPr txBox="1"/>
            <p:nvPr/>
          </p:nvSpPr>
          <p:spPr>
            <a:xfrm>
              <a:off x="4566867" y="5521476"/>
              <a:ext cx="4403459" cy="64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Coaxial cables (Kapton ø1.2 mm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21424A-693F-4A3E-932E-CD603850185A}"/>
                </a:ext>
              </a:extLst>
            </p:cNvPr>
            <p:cNvSpPr txBox="1"/>
            <p:nvPr/>
          </p:nvSpPr>
          <p:spPr>
            <a:xfrm>
              <a:off x="5804920" y="1523092"/>
              <a:ext cx="1892684" cy="555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Sensor frame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3CBBD4-27CC-404A-8F56-9FD193F4A6D9}"/>
                </a:ext>
              </a:extLst>
            </p:cNvPr>
            <p:cNvSpPr txBox="1"/>
            <p:nvPr/>
          </p:nvSpPr>
          <p:spPr>
            <a:xfrm rot="16200000">
              <a:off x="10106915" y="1570732"/>
              <a:ext cx="2076517" cy="439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Connectors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36CDA2D-9BA1-4C9E-A2ED-6E0AB94F261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7806611" y="3422896"/>
              <a:ext cx="521257" cy="1090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262958C-3C1D-4B2C-A0EE-3F651758DDE0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15" y="4794050"/>
              <a:ext cx="631120" cy="1170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AC0520A-546C-4B75-842C-F44FC5CC1CF1}"/>
                </a:ext>
              </a:extLst>
            </p:cNvPr>
            <p:cNvCxnSpPr>
              <a:cxnSpLocks/>
            </p:cNvCxnSpPr>
            <p:nvPr/>
          </p:nvCxnSpPr>
          <p:spPr>
            <a:xfrm>
              <a:off x="3089158" y="4155873"/>
              <a:ext cx="771938" cy="1603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E31D284-B1AD-48E9-ADFF-2066FBF5882C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7697605" y="1800792"/>
              <a:ext cx="569066" cy="1992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A271B71-AFBE-46FC-85D9-1F9B1A91BC6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7817323" y="1313125"/>
              <a:ext cx="714033" cy="1427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0DBEAC-C9EC-4301-80EC-F341BEDBAB70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4911801" y="1313125"/>
              <a:ext cx="602305" cy="2697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23EEB0C-CF30-40B8-9C66-C2333249F634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7806611" y="2988137"/>
              <a:ext cx="564824" cy="4347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2AA62C4-B818-463D-B10D-690128A7E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6413" y="2670832"/>
              <a:ext cx="729605" cy="929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E381621E-54BB-4FE5-A941-EBE5D82372BA}"/>
                </a:ext>
              </a:extLst>
            </p:cNvPr>
            <p:cNvSpPr/>
            <p:nvPr/>
          </p:nvSpPr>
          <p:spPr>
            <a:xfrm>
              <a:off x="10022774" y="4631377"/>
              <a:ext cx="294904" cy="157941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EAC24A-AE03-403C-8436-858C45AD3EF4}"/>
                </a:ext>
              </a:extLst>
            </p:cNvPr>
            <p:cNvSpPr txBox="1"/>
            <p:nvPr/>
          </p:nvSpPr>
          <p:spPr>
            <a:xfrm>
              <a:off x="10433170" y="4538581"/>
              <a:ext cx="1424006" cy="1837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~2-3 m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or ~30 m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to Control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room</a:t>
              </a:r>
              <a:endParaRPr lang="en-DE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025FA0D-4732-4B5E-8CE3-0F6867819DFF}"/>
              </a:ext>
            </a:extLst>
          </p:cNvPr>
          <p:cNvSpPr txBox="1"/>
          <p:nvPr/>
        </p:nvSpPr>
        <p:spPr>
          <a:xfrm rot="16200000">
            <a:off x="9313534" y="3501865"/>
            <a:ext cx="3443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Version V1,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sensor per station</a:t>
            </a:r>
            <a:endParaRPr lang="en-DE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2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30D1-1F62-4B69-9E8E-9258FE72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89D3-D1C0-4307-A1EA-35E78C439A10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8F71-5EE7-453B-A125-937D3ACB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18F9-152D-490F-A15C-5294D9D4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10</a:t>
            </a:fld>
            <a:endParaRPr lang="en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FA92DC-08F6-4633-9241-A79869623330}"/>
              </a:ext>
            </a:extLst>
          </p:cNvPr>
          <p:cNvGrpSpPr/>
          <p:nvPr/>
        </p:nvGrpSpPr>
        <p:grpSpPr>
          <a:xfrm>
            <a:off x="1043138" y="170478"/>
            <a:ext cx="10862020" cy="6185872"/>
            <a:chOff x="1043138" y="170478"/>
            <a:chExt cx="10862020" cy="61858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06A698-BF2B-40A2-B047-DFCB70834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091" y="839309"/>
              <a:ext cx="3610099" cy="54557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766C3F-01C2-4C3E-A5EE-0F67C8DD8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322" y="941059"/>
              <a:ext cx="3871356" cy="54152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5ECD21-4352-49A6-AB0A-25841BD1EB9E}"/>
                </a:ext>
              </a:extLst>
            </p:cNvPr>
            <p:cNvSpPr txBox="1"/>
            <p:nvPr/>
          </p:nvSpPr>
          <p:spPr>
            <a:xfrm>
              <a:off x="1043138" y="170478"/>
              <a:ext cx="10251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Gamma Beam Profiler Station (1 sensor per station)</a:t>
              </a:r>
              <a:endParaRPr lang="en-DE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E5E254-08A3-4863-A5BE-80FE379DD6E6}"/>
                </a:ext>
              </a:extLst>
            </p:cNvPr>
            <p:cNvSpPr txBox="1"/>
            <p:nvPr/>
          </p:nvSpPr>
          <p:spPr>
            <a:xfrm>
              <a:off x="5514106" y="1035424"/>
              <a:ext cx="2480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Sapphire Sensor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35F55D-5010-4AAA-889B-66580BC56639}"/>
                </a:ext>
              </a:extLst>
            </p:cNvPr>
            <p:cNvSpPr txBox="1"/>
            <p:nvPr/>
          </p:nvSpPr>
          <p:spPr>
            <a:xfrm>
              <a:off x="6056560" y="4244688"/>
              <a:ext cx="20168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Support plate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(fixed)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9B42F1-0105-4289-815B-432C562AD76A}"/>
                </a:ext>
              </a:extLst>
            </p:cNvPr>
            <p:cNvSpPr txBox="1"/>
            <p:nvPr/>
          </p:nvSpPr>
          <p:spPr>
            <a:xfrm>
              <a:off x="5959737" y="3145196"/>
              <a:ext cx="1981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Piezo motors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A3D2C2-7C67-41CA-BF3C-6E31F05FA345}"/>
                </a:ext>
              </a:extLst>
            </p:cNvPr>
            <p:cNvSpPr txBox="1"/>
            <p:nvPr/>
          </p:nvSpPr>
          <p:spPr>
            <a:xfrm>
              <a:off x="1234627" y="2328102"/>
              <a:ext cx="2803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Flex Kapton cables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5DB46F-5AE3-44A4-B061-DD3677C63B64}"/>
                </a:ext>
              </a:extLst>
            </p:cNvPr>
            <p:cNvSpPr txBox="1"/>
            <p:nvPr/>
          </p:nvSpPr>
          <p:spPr>
            <a:xfrm>
              <a:off x="1998286" y="3715145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Patch panel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7F8A1-F6F9-491A-BC87-8323F876F294}"/>
                </a:ext>
              </a:extLst>
            </p:cNvPr>
            <p:cNvSpPr txBox="1"/>
            <p:nvPr/>
          </p:nvSpPr>
          <p:spPr>
            <a:xfrm>
              <a:off x="5399291" y="2157139"/>
              <a:ext cx="24978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Connection plate</a:t>
              </a:r>
            </a:p>
            <a:p>
              <a:pPr algn="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(movable)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339F75-A781-4698-97A6-AAF66BAD9E16}"/>
                </a:ext>
              </a:extLst>
            </p:cNvPr>
            <p:cNvSpPr txBox="1"/>
            <p:nvPr/>
          </p:nvSpPr>
          <p:spPr>
            <a:xfrm>
              <a:off x="4566867" y="5521477"/>
              <a:ext cx="4754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Coaxial cables (Kapton ø1.2 mm)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8C045-5284-4C5F-A4E9-DB262A30971D}"/>
                </a:ext>
              </a:extLst>
            </p:cNvPr>
            <p:cNvSpPr txBox="1"/>
            <p:nvPr/>
          </p:nvSpPr>
          <p:spPr>
            <a:xfrm>
              <a:off x="5804920" y="1523091"/>
              <a:ext cx="2032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Sensor frame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4CFA6-BEF7-4EA6-9B57-9DB9B21A8133}"/>
                </a:ext>
              </a:extLst>
            </p:cNvPr>
            <p:cNvSpPr txBox="1"/>
            <p:nvPr/>
          </p:nvSpPr>
          <p:spPr>
            <a:xfrm rot="16200000">
              <a:off x="10264965" y="1559790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Connectors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FC12BE-B155-4CF4-9C19-B00635FBC68B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7941370" y="3376029"/>
              <a:ext cx="386499" cy="155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A23AF8E-4ADF-4ED2-B4C9-28F862A42D0F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15" y="4794050"/>
              <a:ext cx="631120" cy="1170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9BEE1C4-E000-48B7-8AFD-6067DA0D7B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9158" y="4155873"/>
              <a:ext cx="771938" cy="1603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592573-6783-4E03-BC60-B6B60E7279F5}"/>
                </a:ext>
              </a:extLst>
            </p:cNvPr>
            <p:cNvCxnSpPr>
              <a:cxnSpLocks/>
            </p:cNvCxnSpPr>
            <p:nvPr/>
          </p:nvCxnSpPr>
          <p:spPr>
            <a:xfrm>
              <a:off x="6619945" y="1980399"/>
              <a:ext cx="1646725" cy="196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F4BAC8-FC3A-4EC6-BECD-C927E62DBC57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994272" y="1266257"/>
              <a:ext cx="537084" cy="1896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8080A0E-0950-4090-A6B3-10C43AE3D7D0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4911802" y="1266257"/>
              <a:ext cx="602304" cy="3166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CEAA26-4DD7-423E-8B27-96BCDC8DD381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7941370" y="2988136"/>
              <a:ext cx="430065" cy="3878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2DAEC7D-7424-4FBE-82CC-B57FFFA20B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6413" y="2670832"/>
              <a:ext cx="729605" cy="929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65F8CB3C-9975-4320-95A0-D7C933B561C4}"/>
                </a:ext>
              </a:extLst>
            </p:cNvPr>
            <p:cNvSpPr/>
            <p:nvPr/>
          </p:nvSpPr>
          <p:spPr>
            <a:xfrm>
              <a:off x="10022774" y="4631377"/>
              <a:ext cx="294904" cy="157941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E49D7E-736D-4EFC-B561-57AA7940B531}"/>
                </a:ext>
              </a:extLst>
            </p:cNvPr>
            <p:cNvSpPr txBox="1"/>
            <p:nvPr/>
          </p:nvSpPr>
          <p:spPr>
            <a:xfrm>
              <a:off x="10385190" y="4631377"/>
              <a:ext cx="151996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~2-3 m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or ~30 m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to Control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room</a:t>
              </a:r>
              <a:endParaRPr lang="en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84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93450-0C27-48F7-873B-5726AC26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C22D-3BBA-491F-9674-913E5E9C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CC383-96D6-49AB-992D-492FEAA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11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F0ED1-1C1D-4DFC-8DF4-74CE786A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375"/>
            <a:ext cx="4963433" cy="2297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805A50-3C6D-43C3-8716-E5A70E1A5D09}"/>
              </a:ext>
            </a:extLst>
          </p:cNvPr>
          <p:cNvSpPr txBox="1"/>
          <p:nvPr/>
        </p:nvSpPr>
        <p:spPr>
          <a:xfrm>
            <a:off x="6517591" y="1705507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Q-545.240</a:t>
            </a:r>
            <a:endParaRPr lang="en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87DCF-1D86-463D-B4B3-5248BF810C32}"/>
              </a:ext>
            </a:extLst>
          </p:cNvPr>
          <p:cNvSpPr txBox="1"/>
          <p:nvPr/>
        </p:nvSpPr>
        <p:spPr>
          <a:xfrm>
            <a:off x="6222670" y="2130960"/>
            <a:ext cx="457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 force 7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Travel range 26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Incremental sensor with nanometer position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Maximal velocity 8 mm/s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Minimal incremental motion 6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Bidirectional repeatability 200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Cable length 2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AF7A7-67C7-4F71-96D9-41AC21086785}"/>
              </a:ext>
            </a:extLst>
          </p:cNvPr>
          <p:cNvSpPr/>
          <p:nvPr/>
        </p:nvSpPr>
        <p:spPr>
          <a:xfrm>
            <a:off x="497740" y="4422805"/>
            <a:ext cx="8341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Q-545.240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Q-Motion® Linear stage, piezoelectric inertia drive, 26 mm travel range, linear encoder, 1 nm resolution, 7 N drive force, dimensions 45 × 63 × 15 mm (W × L × H) 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E98B6-B7C9-4276-AEF6-C0DD7C3F6972}"/>
              </a:ext>
            </a:extLst>
          </p:cNvPr>
          <p:cNvSpPr txBox="1"/>
          <p:nvPr/>
        </p:nvSpPr>
        <p:spPr>
          <a:xfrm>
            <a:off x="3856853" y="1168692"/>
            <a:ext cx="162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www.pi.ws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0EFBE-69D0-4BC9-AE55-827E38004E65}"/>
              </a:ext>
            </a:extLst>
          </p:cNvPr>
          <p:cNvSpPr/>
          <p:nvPr/>
        </p:nvSpPr>
        <p:spPr>
          <a:xfrm>
            <a:off x="6517591" y="1202987"/>
            <a:ext cx="4186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https://www.physikinstrumente.com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8E225-5F06-423D-8ECC-C0B6F6BCB946}"/>
              </a:ext>
            </a:extLst>
          </p:cNvPr>
          <p:cNvSpPr/>
          <p:nvPr/>
        </p:nvSpPr>
        <p:spPr>
          <a:xfrm>
            <a:off x="3190509" y="369168"/>
            <a:ext cx="485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(PI)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6AA05-7388-4289-B068-189B161FC717}"/>
              </a:ext>
            </a:extLst>
          </p:cNvPr>
          <p:cNvSpPr/>
          <p:nvPr/>
        </p:nvSpPr>
        <p:spPr>
          <a:xfrm>
            <a:off x="7759519" y="5217661"/>
            <a:ext cx="41148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dirty="0"/>
              <a:t>Physik Instrumente (PI) GmbH &amp; Co. KG</a:t>
            </a:r>
          </a:p>
          <a:p>
            <a:r>
              <a:rPr lang="de-DE" i="1" dirty="0"/>
              <a:t>Auf der </a:t>
            </a:r>
            <a:r>
              <a:rPr lang="de-DE" i="1" dirty="0" err="1"/>
              <a:t>Roemerstrasse</a:t>
            </a:r>
            <a:r>
              <a:rPr lang="de-DE" i="1" dirty="0"/>
              <a:t> 1</a:t>
            </a:r>
            <a:br>
              <a:rPr lang="de-DE" i="1" dirty="0"/>
            </a:br>
            <a:r>
              <a:rPr lang="de-DE" i="1" dirty="0"/>
              <a:t>76228 Karlsruhe </a:t>
            </a:r>
            <a:br>
              <a:rPr lang="de-DE" i="1" dirty="0"/>
            </a:br>
            <a:r>
              <a:rPr lang="de-DE" i="1" dirty="0"/>
              <a:t>Germany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638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85E8C-8686-463B-B6F7-3BDB014B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F374-9F8B-4CF7-BC04-947971F2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CF623-E0CF-459E-8A34-AA7271B6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12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27BA8-C976-450D-8731-8A8B13A39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37" y="914401"/>
            <a:ext cx="4746082" cy="422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90D61-0DFC-4D8C-B8A2-85C840552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37" y="5138610"/>
            <a:ext cx="8255563" cy="1217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811DA-68F0-46E8-9B71-365804A41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16" y="1206833"/>
            <a:ext cx="5902184" cy="3931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7B0107-6D02-4216-B181-9A947D503737}"/>
              </a:ext>
            </a:extLst>
          </p:cNvPr>
          <p:cNvSpPr txBox="1"/>
          <p:nvPr/>
        </p:nvSpPr>
        <p:spPr>
          <a:xfrm>
            <a:off x="5388400" y="626508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Q-545.240</a:t>
            </a:r>
            <a:endParaRPr lang="en-DE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9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7EE004-8D36-41E3-A6DB-3456CF59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3" y="595951"/>
            <a:ext cx="10903236" cy="5733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C6CFE-D38D-4818-A2EE-17ECAB136928}"/>
              </a:ext>
            </a:extLst>
          </p:cNvPr>
          <p:cNvSpPr txBox="1"/>
          <p:nvPr/>
        </p:nvSpPr>
        <p:spPr>
          <a:xfrm>
            <a:off x="2558857" y="908462"/>
            <a:ext cx="3692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connectors from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SAMTEC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1B01F-5809-4DF7-B67A-14C9839C33FE}"/>
              </a:ext>
            </a:extLst>
          </p:cNvPr>
          <p:cNvSpPr txBox="1"/>
          <p:nvPr/>
        </p:nvSpPr>
        <p:spPr>
          <a:xfrm>
            <a:off x="795646" y="4619501"/>
            <a:ext cx="305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Pitch 1.27 mm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 Kapton ø1.2 mm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Coaxial cables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1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C36BF-20E8-4079-A23F-9BB4199C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134296"/>
            <a:ext cx="11317184" cy="6671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EFCB73-1FC2-4227-A70B-BF0EC3DC3220}"/>
              </a:ext>
            </a:extLst>
          </p:cNvPr>
          <p:cNvSpPr txBox="1"/>
          <p:nvPr/>
        </p:nvSpPr>
        <p:spPr>
          <a:xfrm>
            <a:off x="1816924" y="415636"/>
            <a:ext cx="483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R/O electronics (or Patch-panel 2)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inputs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7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44F47-6EFE-4B0C-8822-FB9B55712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5" y="717797"/>
            <a:ext cx="10774543" cy="565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50ECE-3222-4FA0-B312-57DE56674638}"/>
              </a:ext>
            </a:extLst>
          </p:cNvPr>
          <p:cNvSpPr txBox="1"/>
          <p:nvPr/>
        </p:nvSpPr>
        <p:spPr>
          <a:xfrm>
            <a:off x="2330784" y="480952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SAMTEC micro-pitch</a:t>
            </a:r>
            <a:endParaRPr lang="en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A1FBE-177B-4646-83FE-4EDCCF481217}"/>
              </a:ext>
            </a:extLst>
          </p:cNvPr>
          <p:cNvSpPr txBox="1"/>
          <p:nvPr/>
        </p:nvSpPr>
        <p:spPr>
          <a:xfrm>
            <a:off x="2686877" y="1440874"/>
            <a:ext cx="3762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Patch-panel 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flex Kapton cables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8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82E38-A29A-4434-9404-B070B6A9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451153"/>
            <a:ext cx="10058400" cy="5697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AABC4-8C58-4B68-AA86-78FDDA0473C2}"/>
              </a:ext>
            </a:extLst>
          </p:cNvPr>
          <p:cNvSpPr txBox="1"/>
          <p:nvPr/>
        </p:nvSpPr>
        <p:spPr>
          <a:xfrm>
            <a:off x="2449538" y="564079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SAMTEC micro-pitch</a:t>
            </a:r>
            <a:endParaRPr lang="en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159F3-FDF0-4343-96D2-E2C8D2F337CD}"/>
              </a:ext>
            </a:extLst>
          </p:cNvPr>
          <p:cNvSpPr txBox="1"/>
          <p:nvPr/>
        </p:nvSpPr>
        <p:spPr>
          <a:xfrm>
            <a:off x="751198" y="2236520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Flexible Kapton cables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30D1-1F62-4B69-9E8E-9258FE72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9388-59A9-4BFD-8B57-D9BAB0371F4B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8F71-5EE7-453B-A125-937D3ACB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18F9-152D-490F-A15C-5294D9D4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2</a:t>
            </a:fld>
            <a:endParaRPr lang="en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7B874-CA4B-43E9-992A-4C3BCF9E7791}"/>
              </a:ext>
            </a:extLst>
          </p:cNvPr>
          <p:cNvSpPr txBox="1"/>
          <p:nvPr/>
        </p:nvSpPr>
        <p:spPr>
          <a:xfrm>
            <a:off x="884267" y="263270"/>
            <a:ext cx="1046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Sapphire sensors for LUXE Gamma Beam Profiler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F1F7D-65B2-4E6E-BA5B-3556B8D1C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4" y="1039186"/>
            <a:ext cx="11364258" cy="42351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07D9B0-A2F5-403D-93B9-25F0F870A830}"/>
              </a:ext>
            </a:extLst>
          </p:cNvPr>
          <p:cNvCxnSpPr>
            <a:cxnSpLocks/>
          </p:cNvCxnSpPr>
          <p:nvPr/>
        </p:nvCxnSpPr>
        <p:spPr>
          <a:xfrm>
            <a:off x="7747686" y="943214"/>
            <a:ext cx="1964205" cy="141016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0BB0B0-3A85-43AA-A376-A68050A034F1}"/>
              </a:ext>
            </a:extLst>
          </p:cNvPr>
          <p:cNvCxnSpPr>
            <a:cxnSpLocks/>
          </p:cNvCxnSpPr>
          <p:nvPr/>
        </p:nvCxnSpPr>
        <p:spPr>
          <a:xfrm>
            <a:off x="1984248" y="909601"/>
            <a:ext cx="1374969" cy="211754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982A13-3527-4FCD-A164-96D9F26733B7}"/>
              </a:ext>
            </a:extLst>
          </p:cNvPr>
          <p:cNvSpPr txBox="1"/>
          <p:nvPr/>
        </p:nvSpPr>
        <p:spPr>
          <a:xfrm>
            <a:off x="2281502" y="5274313"/>
            <a:ext cx="770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 sensors (1 double-station) baseline setup,</a:t>
            </a:r>
          </a:p>
          <a:p>
            <a:pPr algn="ctr"/>
            <a:r>
              <a:rPr lang="en-US" sz="2400" dirty="0"/>
              <a:t>4 sensors (2 stations at different locations) – extended setup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71428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5DE87-0FDD-4684-80EF-4FC56EC0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9771-D257-463E-8A38-222AEFF4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173FD-0781-4C6A-928B-D386ECD1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3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B31E2-A928-46C2-BDB1-B31512D83B12}"/>
              </a:ext>
            </a:extLst>
          </p:cNvPr>
          <p:cNvSpPr/>
          <p:nvPr/>
        </p:nvSpPr>
        <p:spPr>
          <a:xfrm>
            <a:off x="2945081" y="1484416"/>
            <a:ext cx="118753" cy="7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3" name="Graphic 10" descr="Mop and bucket">
            <a:extLst>
              <a:ext uri="{FF2B5EF4-FFF2-40B4-BE49-F238E27FC236}">
                <a16:creationId xmlns:a16="http://schemas.microsoft.com/office/drawing/2014/main" id="{352D5B79-E357-4211-88C9-74FE99629240}"/>
              </a:ext>
            </a:extLst>
          </p:cNvPr>
          <p:cNvGrpSpPr/>
          <p:nvPr/>
        </p:nvGrpSpPr>
        <p:grpSpPr>
          <a:xfrm>
            <a:off x="1752600" y="4690753"/>
            <a:ext cx="914400" cy="914400"/>
            <a:chOff x="5788800" y="3121800"/>
            <a:chExt cx="914400" cy="9144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92EE3-93EF-4CDB-90E7-9E59215904FC}"/>
                </a:ext>
              </a:extLst>
            </p:cNvPr>
            <p:cNvSpPr/>
            <p:nvPr/>
          </p:nvSpPr>
          <p:spPr>
            <a:xfrm>
              <a:off x="6243619" y="3152756"/>
              <a:ext cx="390525" cy="838200"/>
            </a:xfrm>
            <a:custGeom>
              <a:avLst/>
              <a:gdLst>
                <a:gd name="connsiteX0" fmla="*/ 345281 w 390525"/>
                <a:gd name="connsiteY0" fmla="*/ 632936 h 838200"/>
                <a:gd name="connsiteX1" fmla="*/ 380524 w 390525"/>
                <a:gd name="connsiteY1" fmla="*/ 639604 h 838200"/>
                <a:gd name="connsiteX2" fmla="*/ 383381 w 390525"/>
                <a:gd name="connsiteY2" fmla="*/ 624364 h 838200"/>
                <a:gd name="connsiteX3" fmla="*/ 352901 w 390525"/>
                <a:gd name="connsiteY3" fmla="*/ 579596 h 838200"/>
                <a:gd name="connsiteX4" fmla="*/ 297656 w 390525"/>
                <a:gd name="connsiteY4" fmla="*/ 570071 h 838200"/>
                <a:gd name="connsiteX5" fmla="*/ 267176 w 390525"/>
                <a:gd name="connsiteY5" fmla="*/ 525304 h 838200"/>
                <a:gd name="connsiteX6" fmla="*/ 364331 w 390525"/>
                <a:gd name="connsiteY6" fmla="*/ 7144 h 838200"/>
                <a:gd name="connsiteX7" fmla="*/ 306229 w 390525"/>
                <a:gd name="connsiteY7" fmla="*/ 7144 h 838200"/>
                <a:gd name="connsiteX8" fmla="*/ 210979 w 390525"/>
                <a:gd name="connsiteY8" fmla="*/ 513874 h 838200"/>
                <a:gd name="connsiteX9" fmla="*/ 166211 w 390525"/>
                <a:gd name="connsiteY9" fmla="*/ 544354 h 838200"/>
                <a:gd name="connsiteX10" fmla="*/ 110966 w 390525"/>
                <a:gd name="connsiteY10" fmla="*/ 533876 h 838200"/>
                <a:gd name="connsiteX11" fmla="*/ 66199 w 390525"/>
                <a:gd name="connsiteY11" fmla="*/ 564356 h 838200"/>
                <a:gd name="connsiteX12" fmla="*/ 63341 w 390525"/>
                <a:gd name="connsiteY12" fmla="*/ 579596 h 838200"/>
                <a:gd name="connsiteX13" fmla="*/ 109061 w 390525"/>
                <a:gd name="connsiteY13" fmla="*/ 588169 h 838200"/>
                <a:gd name="connsiteX14" fmla="*/ 7144 w 390525"/>
                <a:gd name="connsiteY14" fmla="*/ 833914 h 838200"/>
                <a:gd name="connsiteX15" fmla="*/ 60484 w 390525"/>
                <a:gd name="connsiteY15" fmla="*/ 833914 h 838200"/>
                <a:gd name="connsiteX16" fmla="*/ 113824 w 390525"/>
                <a:gd name="connsiteY16" fmla="*/ 767239 h 838200"/>
                <a:gd name="connsiteX17" fmla="*/ 100489 w 390525"/>
                <a:gd name="connsiteY17" fmla="*/ 833914 h 838200"/>
                <a:gd name="connsiteX18" fmla="*/ 153829 w 390525"/>
                <a:gd name="connsiteY18" fmla="*/ 833914 h 838200"/>
                <a:gd name="connsiteX19" fmla="*/ 220504 w 390525"/>
                <a:gd name="connsiteY19" fmla="*/ 767239 h 838200"/>
                <a:gd name="connsiteX20" fmla="*/ 220504 w 390525"/>
                <a:gd name="connsiteY20" fmla="*/ 833914 h 838200"/>
                <a:gd name="connsiteX21" fmla="*/ 260509 w 390525"/>
                <a:gd name="connsiteY21" fmla="*/ 833914 h 838200"/>
                <a:gd name="connsiteX22" fmla="*/ 305276 w 390525"/>
                <a:gd name="connsiteY22" fmla="*/ 734854 h 838200"/>
                <a:gd name="connsiteX23" fmla="*/ 313849 w 390525"/>
                <a:gd name="connsiteY23" fmla="*/ 833914 h 838200"/>
                <a:gd name="connsiteX24" fmla="*/ 380524 w 390525"/>
                <a:gd name="connsiteY24" fmla="*/ 833914 h 838200"/>
                <a:gd name="connsiteX25" fmla="*/ 345281 w 390525"/>
                <a:gd name="connsiteY25" fmla="*/ 632936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0525" h="838200">
                  <a:moveTo>
                    <a:pt x="345281" y="632936"/>
                  </a:moveTo>
                  <a:lnTo>
                    <a:pt x="380524" y="639604"/>
                  </a:lnTo>
                  <a:lnTo>
                    <a:pt x="383381" y="624364"/>
                  </a:lnTo>
                  <a:cubicBezTo>
                    <a:pt x="387191" y="603409"/>
                    <a:pt x="373856" y="583406"/>
                    <a:pt x="352901" y="579596"/>
                  </a:cubicBezTo>
                  <a:lnTo>
                    <a:pt x="297656" y="570071"/>
                  </a:lnTo>
                  <a:lnTo>
                    <a:pt x="267176" y="525304"/>
                  </a:lnTo>
                  <a:lnTo>
                    <a:pt x="364331" y="7144"/>
                  </a:lnTo>
                  <a:lnTo>
                    <a:pt x="306229" y="7144"/>
                  </a:lnTo>
                  <a:lnTo>
                    <a:pt x="210979" y="513874"/>
                  </a:lnTo>
                  <a:lnTo>
                    <a:pt x="166211" y="544354"/>
                  </a:lnTo>
                  <a:lnTo>
                    <a:pt x="110966" y="533876"/>
                  </a:lnTo>
                  <a:cubicBezTo>
                    <a:pt x="90011" y="530066"/>
                    <a:pt x="70009" y="543401"/>
                    <a:pt x="66199" y="564356"/>
                  </a:cubicBezTo>
                  <a:lnTo>
                    <a:pt x="63341" y="579596"/>
                  </a:lnTo>
                  <a:lnTo>
                    <a:pt x="109061" y="588169"/>
                  </a:lnTo>
                  <a:cubicBezTo>
                    <a:pt x="107156" y="631984"/>
                    <a:pt x="90964" y="725329"/>
                    <a:pt x="7144" y="833914"/>
                  </a:cubicBezTo>
                  <a:lnTo>
                    <a:pt x="60484" y="833914"/>
                  </a:lnTo>
                  <a:cubicBezTo>
                    <a:pt x="60484" y="833914"/>
                    <a:pt x="91916" y="772954"/>
                    <a:pt x="113824" y="767239"/>
                  </a:cubicBezTo>
                  <a:cubicBezTo>
                    <a:pt x="133826" y="762476"/>
                    <a:pt x="85249" y="813911"/>
                    <a:pt x="100489" y="833914"/>
                  </a:cubicBezTo>
                  <a:lnTo>
                    <a:pt x="153829" y="833914"/>
                  </a:lnTo>
                  <a:cubicBezTo>
                    <a:pt x="171926" y="833914"/>
                    <a:pt x="200501" y="755809"/>
                    <a:pt x="220504" y="767239"/>
                  </a:cubicBezTo>
                  <a:cubicBezTo>
                    <a:pt x="234791" y="775811"/>
                    <a:pt x="196691" y="828199"/>
                    <a:pt x="220504" y="833914"/>
                  </a:cubicBezTo>
                  <a:lnTo>
                    <a:pt x="260509" y="833914"/>
                  </a:lnTo>
                  <a:cubicBezTo>
                    <a:pt x="291941" y="829151"/>
                    <a:pt x="283369" y="750094"/>
                    <a:pt x="305276" y="734854"/>
                  </a:cubicBezTo>
                  <a:cubicBezTo>
                    <a:pt x="319564" y="724376"/>
                    <a:pt x="313849" y="833914"/>
                    <a:pt x="313849" y="833914"/>
                  </a:cubicBezTo>
                  <a:lnTo>
                    <a:pt x="380524" y="833914"/>
                  </a:lnTo>
                  <a:cubicBezTo>
                    <a:pt x="348139" y="754856"/>
                    <a:pt x="344329" y="673894"/>
                    <a:pt x="345281" y="6329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0F1473-79FD-4BE1-AABD-A06FAACF09D5}"/>
                </a:ext>
              </a:extLst>
            </p:cNvPr>
            <p:cNvSpPr/>
            <p:nvPr/>
          </p:nvSpPr>
          <p:spPr>
            <a:xfrm>
              <a:off x="5857122" y="3590906"/>
              <a:ext cx="428625" cy="409575"/>
            </a:xfrm>
            <a:custGeom>
              <a:avLst/>
              <a:gdLst>
                <a:gd name="connsiteX0" fmla="*/ 421263 w 428625"/>
                <a:gd name="connsiteY0" fmla="*/ 92869 h 409575"/>
                <a:gd name="connsiteX1" fmla="*/ 422216 w 428625"/>
                <a:gd name="connsiteY1" fmla="*/ 83344 h 409575"/>
                <a:gd name="connsiteX2" fmla="*/ 231716 w 428625"/>
                <a:gd name="connsiteY2" fmla="*/ 7144 h 409575"/>
                <a:gd name="connsiteX3" fmla="*/ 41216 w 428625"/>
                <a:gd name="connsiteY3" fmla="*/ 83344 h 409575"/>
                <a:gd name="connsiteX4" fmla="*/ 42168 w 428625"/>
                <a:gd name="connsiteY4" fmla="*/ 93821 h 409575"/>
                <a:gd name="connsiteX5" fmla="*/ 48836 w 428625"/>
                <a:gd name="connsiteY5" fmla="*/ 124301 h 409575"/>
                <a:gd name="connsiteX6" fmla="*/ 43121 w 428625"/>
                <a:gd name="connsiteY6" fmla="*/ 97631 h 409575"/>
                <a:gd name="connsiteX7" fmla="*/ 32643 w 428625"/>
                <a:gd name="connsiteY7" fmla="*/ 283369 h 409575"/>
                <a:gd name="connsiteX8" fmla="*/ 89793 w 428625"/>
                <a:gd name="connsiteY8" fmla="*/ 310991 h 409575"/>
                <a:gd name="connsiteX9" fmla="*/ 107891 w 428625"/>
                <a:gd name="connsiteY9" fmla="*/ 311944 h 409575"/>
                <a:gd name="connsiteX10" fmla="*/ 107891 w 428625"/>
                <a:gd name="connsiteY10" fmla="*/ 311944 h 409575"/>
                <a:gd name="connsiteX11" fmla="*/ 318393 w 428625"/>
                <a:gd name="connsiteY11" fmla="*/ 210026 h 409575"/>
                <a:gd name="connsiteX12" fmla="*/ 324108 w 428625"/>
                <a:gd name="connsiteY12" fmla="*/ 204311 h 409575"/>
                <a:gd name="connsiteX13" fmla="*/ 324108 w 428625"/>
                <a:gd name="connsiteY13" fmla="*/ 204311 h 409575"/>
                <a:gd name="connsiteX14" fmla="*/ 324108 w 428625"/>
                <a:gd name="connsiteY14" fmla="*/ 204311 h 409575"/>
                <a:gd name="connsiteX15" fmla="*/ 338396 w 428625"/>
                <a:gd name="connsiteY15" fmla="*/ 190024 h 409575"/>
                <a:gd name="connsiteX16" fmla="*/ 342206 w 428625"/>
                <a:gd name="connsiteY16" fmla="*/ 190976 h 409575"/>
                <a:gd name="connsiteX17" fmla="*/ 361256 w 428625"/>
                <a:gd name="connsiteY17" fmla="*/ 171926 h 409575"/>
                <a:gd name="connsiteX18" fmla="*/ 342206 w 428625"/>
                <a:gd name="connsiteY18" fmla="*/ 152876 h 409575"/>
                <a:gd name="connsiteX19" fmla="*/ 323156 w 428625"/>
                <a:gd name="connsiteY19" fmla="*/ 171926 h 409575"/>
                <a:gd name="connsiteX20" fmla="*/ 324108 w 428625"/>
                <a:gd name="connsiteY20" fmla="*/ 177641 h 409575"/>
                <a:gd name="connsiteX21" fmla="*/ 309821 w 428625"/>
                <a:gd name="connsiteY21" fmla="*/ 191929 h 409575"/>
                <a:gd name="connsiteX22" fmla="*/ 304106 w 428625"/>
                <a:gd name="connsiteY22" fmla="*/ 171926 h 409575"/>
                <a:gd name="connsiteX23" fmla="*/ 342206 w 428625"/>
                <a:gd name="connsiteY23" fmla="*/ 133826 h 409575"/>
                <a:gd name="connsiteX24" fmla="*/ 380306 w 428625"/>
                <a:gd name="connsiteY24" fmla="*/ 171926 h 409575"/>
                <a:gd name="connsiteX25" fmla="*/ 346016 w 428625"/>
                <a:gd name="connsiteY25" fmla="*/ 210026 h 409575"/>
                <a:gd name="connsiteX26" fmla="*/ 330776 w 428625"/>
                <a:gd name="connsiteY26" fmla="*/ 225266 h 409575"/>
                <a:gd name="connsiteX27" fmla="*/ 108843 w 428625"/>
                <a:gd name="connsiteY27" fmla="*/ 330994 h 409575"/>
                <a:gd name="connsiteX28" fmla="*/ 94556 w 428625"/>
                <a:gd name="connsiteY28" fmla="*/ 330041 h 409575"/>
                <a:gd name="connsiteX29" fmla="*/ 99318 w 428625"/>
                <a:gd name="connsiteY29" fmla="*/ 352901 h 409575"/>
                <a:gd name="connsiteX30" fmla="*/ 99318 w 428625"/>
                <a:gd name="connsiteY30" fmla="*/ 352901 h 409575"/>
                <a:gd name="connsiteX31" fmla="*/ 232668 w 428625"/>
                <a:gd name="connsiteY31" fmla="*/ 407194 h 409575"/>
                <a:gd name="connsiteX32" fmla="*/ 366018 w 428625"/>
                <a:gd name="connsiteY32" fmla="*/ 352901 h 409575"/>
                <a:gd name="connsiteX33" fmla="*/ 366018 w 428625"/>
                <a:gd name="connsiteY33" fmla="*/ 352901 h 409575"/>
                <a:gd name="connsiteX34" fmla="*/ 421263 w 428625"/>
                <a:gd name="connsiteY34" fmla="*/ 92869 h 409575"/>
                <a:gd name="connsiteX35" fmla="*/ 421263 w 428625"/>
                <a:gd name="connsiteY35" fmla="*/ 92869 h 409575"/>
                <a:gd name="connsiteX36" fmla="*/ 45978 w 428625"/>
                <a:gd name="connsiteY36" fmla="*/ 270034 h 409575"/>
                <a:gd name="connsiteX37" fmla="*/ 49788 w 428625"/>
                <a:gd name="connsiteY37" fmla="*/ 126206 h 409575"/>
                <a:gd name="connsiteX38" fmla="*/ 85031 w 428625"/>
                <a:gd name="connsiteY38" fmla="*/ 290989 h 409575"/>
                <a:gd name="connsiteX39" fmla="*/ 45978 w 428625"/>
                <a:gd name="connsiteY39" fmla="*/ 270034 h 409575"/>
                <a:gd name="connsiteX40" fmla="*/ 232668 w 428625"/>
                <a:gd name="connsiteY40" fmla="*/ 121444 h 409575"/>
                <a:gd name="connsiteX41" fmla="*/ 80268 w 428625"/>
                <a:gd name="connsiteY41" fmla="*/ 83344 h 409575"/>
                <a:gd name="connsiteX42" fmla="*/ 232668 w 428625"/>
                <a:gd name="connsiteY42" fmla="*/ 45244 h 409575"/>
                <a:gd name="connsiteX43" fmla="*/ 385068 w 428625"/>
                <a:gd name="connsiteY43" fmla="*/ 83344 h 409575"/>
                <a:gd name="connsiteX44" fmla="*/ 232668 w 428625"/>
                <a:gd name="connsiteY44" fmla="*/ 1214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8625" h="409575">
                  <a:moveTo>
                    <a:pt x="421263" y="92869"/>
                  </a:moveTo>
                  <a:cubicBezTo>
                    <a:pt x="421263" y="92869"/>
                    <a:pt x="422216" y="86201"/>
                    <a:pt x="422216" y="83344"/>
                  </a:cubicBezTo>
                  <a:cubicBezTo>
                    <a:pt x="422216" y="30956"/>
                    <a:pt x="323156" y="7144"/>
                    <a:pt x="231716" y="7144"/>
                  </a:cubicBezTo>
                  <a:cubicBezTo>
                    <a:pt x="140276" y="7144"/>
                    <a:pt x="41216" y="30956"/>
                    <a:pt x="41216" y="83344"/>
                  </a:cubicBezTo>
                  <a:cubicBezTo>
                    <a:pt x="41216" y="86201"/>
                    <a:pt x="42168" y="92869"/>
                    <a:pt x="42168" y="93821"/>
                  </a:cubicBezTo>
                  <a:lnTo>
                    <a:pt x="48836" y="124301"/>
                  </a:lnTo>
                  <a:lnTo>
                    <a:pt x="43121" y="97631"/>
                  </a:lnTo>
                  <a:cubicBezTo>
                    <a:pt x="1211" y="170974"/>
                    <a:pt x="-6409" y="242411"/>
                    <a:pt x="32643" y="283369"/>
                  </a:cubicBezTo>
                  <a:cubicBezTo>
                    <a:pt x="46931" y="298609"/>
                    <a:pt x="66933" y="307181"/>
                    <a:pt x="89793" y="310991"/>
                  </a:cubicBezTo>
                  <a:cubicBezTo>
                    <a:pt x="95508" y="311944"/>
                    <a:pt x="102176" y="311944"/>
                    <a:pt x="107891" y="311944"/>
                  </a:cubicBezTo>
                  <a:lnTo>
                    <a:pt x="107891" y="311944"/>
                  </a:lnTo>
                  <a:cubicBezTo>
                    <a:pt x="170756" y="311944"/>
                    <a:pt x="251718" y="272891"/>
                    <a:pt x="318393" y="210026"/>
                  </a:cubicBezTo>
                  <a:cubicBezTo>
                    <a:pt x="320298" y="208121"/>
                    <a:pt x="322203" y="206216"/>
                    <a:pt x="324108" y="204311"/>
                  </a:cubicBezTo>
                  <a:cubicBezTo>
                    <a:pt x="324108" y="204311"/>
                    <a:pt x="324108" y="204311"/>
                    <a:pt x="324108" y="204311"/>
                  </a:cubicBezTo>
                  <a:lnTo>
                    <a:pt x="324108" y="204311"/>
                  </a:lnTo>
                  <a:cubicBezTo>
                    <a:pt x="328871" y="199549"/>
                    <a:pt x="333633" y="194786"/>
                    <a:pt x="338396" y="190024"/>
                  </a:cubicBezTo>
                  <a:cubicBezTo>
                    <a:pt x="339348" y="190024"/>
                    <a:pt x="341253" y="190976"/>
                    <a:pt x="342206" y="190976"/>
                  </a:cubicBezTo>
                  <a:cubicBezTo>
                    <a:pt x="352683" y="190976"/>
                    <a:pt x="361256" y="182404"/>
                    <a:pt x="361256" y="171926"/>
                  </a:cubicBezTo>
                  <a:cubicBezTo>
                    <a:pt x="361256" y="161449"/>
                    <a:pt x="352683" y="152876"/>
                    <a:pt x="342206" y="152876"/>
                  </a:cubicBezTo>
                  <a:cubicBezTo>
                    <a:pt x="331728" y="152876"/>
                    <a:pt x="323156" y="161449"/>
                    <a:pt x="323156" y="171926"/>
                  </a:cubicBezTo>
                  <a:cubicBezTo>
                    <a:pt x="323156" y="173831"/>
                    <a:pt x="323156" y="175736"/>
                    <a:pt x="324108" y="177641"/>
                  </a:cubicBezTo>
                  <a:cubicBezTo>
                    <a:pt x="319346" y="182404"/>
                    <a:pt x="314583" y="187166"/>
                    <a:pt x="309821" y="191929"/>
                  </a:cubicBezTo>
                  <a:cubicBezTo>
                    <a:pt x="306011" y="186214"/>
                    <a:pt x="304106" y="179546"/>
                    <a:pt x="304106" y="171926"/>
                  </a:cubicBezTo>
                  <a:cubicBezTo>
                    <a:pt x="304106" y="150971"/>
                    <a:pt x="321251" y="133826"/>
                    <a:pt x="342206" y="133826"/>
                  </a:cubicBezTo>
                  <a:cubicBezTo>
                    <a:pt x="363161" y="133826"/>
                    <a:pt x="380306" y="150971"/>
                    <a:pt x="380306" y="171926"/>
                  </a:cubicBezTo>
                  <a:cubicBezTo>
                    <a:pt x="380306" y="191929"/>
                    <a:pt x="365066" y="208121"/>
                    <a:pt x="346016" y="210026"/>
                  </a:cubicBezTo>
                  <a:cubicBezTo>
                    <a:pt x="340301" y="215741"/>
                    <a:pt x="335538" y="221456"/>
                    <a:pt x="330776" y="225266"/>
                  </a:cubicBezTo>
                  <a:cubicBezTo>
                    <a:pt x="262196" y="290036"/>
                    <a:pt x="176471" y="330994"/>
                    <a:pt x="108843" y="330994"/>
                  </a:cubicBezTo>
                  <a:cubicBezTo>
                    <a:pt x="104081" y="330994"/>
                    <a:pt x="99318" y="330994"/>
                    <a:pt x="94556" y="330041"/>
                  </a:cubicBezTo>
                  <a:lnTo>
                    <a:pt x="99318" y="352901"/>
                  </a:lnTo>
                  <a:lnTo>
                    <a:pt x="99318" y="352901"/>
                  </a:lnTo>
                  <a:cubicBezTo>
                    <a:pt x="103128" y="383381"/>
                    <a:pt x="161231" y="407194"/>
                    <a:pt x="232668" y="407194"/>
                  </a:cubicBezTo>
                  <a:cubicBezTo>
                    <a:pt x="304106" y="407194"/>
                    <a:pt x="362208" y="383381"/>
                    <a:pt x="366018" y="352901"/>
                  </a:cubicBezTo>
                  <a:lnTo>
                    <a:pt x="366018" y="352901"/>
                  </a:lnTo>
                  <a:lnTo>
                    <a:pt x="421263" y="92869"/>
                  </a:lnTo>
                  <a:cubicBezTo>
                    <a:pt x="421263" y="92869"/>
                    <a:pt x="421263" y="92869"/>
                    <a:pt x="421263" y="92869"/>
                  </a:cubicBezTo>
                  <a:close/>
                  <a:moveTo>
                    <a:pt x="45978" y="270034"/>
                  </a:moveTo>
                  <a:cubicBezTo>
                    <a:pt x="17403" y="239554"/>
                    <a:pt x="20261" y="184309"/>
                    <a:pt x="49788" y="126206"/>
                  </a:cubicBezTo>
                  <a:lnTo>
                    <a:pt x="85031" y="290989"/>
                  </a:lnTo>
                  <a:cubicBezTo>
                    <a:pt x="69791" y="287179"/>
                    <a:pt x="56456" y="280511"/>
                    <a:pt x="45978" y="270034"/>
                  </a:cubicBezTo>
                  <a:close/>
                  <a:moveTo>
                    <a:pt x="232668" y="121444"/>
                  </a:moveTo>
                  <a:cubicBezTo>
                    <a:pt x="132656" y="121444"/>
                    <a:pt x="80268" y="92869"/>
                    <a:pt x="80268" y="83344"/>
                  </a:cubicBezTo>
                  <a:cubicBezTo>
                    <a:pt x="80268" y="73819"/>
                    <a:pt x="132656" y="45244"/>
                    <a:pt x="232668" y="45244"/>
                  </a:cubicBezTo>
                  <a:cubicBezTo>
                    <a:pt x="332681" y="45244"/>
                    <a:pt x="385068" y="73819"/>
                    <a:pt x="385068" y="83344"/>
                  </a:cubicBezTo>
                  <a:cubicBezTo>
                    <a:pt x="385068" y="92869"/>
                    <a:pt x="332681" y="121444"/>
                    <a:pt x="232668" y="1214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ADEF7AD-844E-4289-B281-43038E110F7F}"/>
              </a:ext>
            </a:extLst>
          </p:cNvPr>
          <p:cNvSpPr/>
          <p:nvPr/>
        </p:nvSpPr>
        <p:spPr>
          <a:xfrm>
            <a:off x="3216234" y="1484416"/>
            <a:ext cx="118753" cy="76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A07F5B-1B37-4F7D-A24E-4FB4D3ACC73E}"/>
              </a:ext>
            </a:extLst>
          </p:cNvPr>
          <p:cNvSpPr/>
          <p:nvPr/>
        </p:nvSpPr>
        <p:spPr>
          <a:xfrm>
            <a:off x="1353787" y="5605153"/>
            <a:ext cx="7256772" cy="225631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508E78-D027-451D-A07B-6A27CEC3BCD4}"/>
              </a:ext>
            </a:extLst>
          </p:cNvPr>
          <p:cNvSpPr/>
          <p:nvPr/>
        </p:nvSpPr>
        <p:spPr>
          <a:xfrm flipH="1">
            <a:off x="3125618" y="2289680"/>
            <a:ext cx="45719" cy="3315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6" name="Graphic 25" descr="Advertising">
            <a:extLst>
              <a:ext uri="{FF2B5EF4-FFF2-40B4-BE49-F238E27FC236}">
                <a16:creationId xmlns:a16="http://schemas.microsoft.com/office/drawing/2014/main" id="{730376D5-4164-4B60-8672-FD1C29F2A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4015" y="4134875"/>
            <a:ext cx="1583093" cy="158309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FE6196-5EA4-44C5-80C7-9BFD6F13AC9C}"/>
              </a:ext>
            </a:extLst>
          </p:cNvPr>
          <p:cNvCxnSpPr/>
          <p:nvPr/>
        </p:nvCxnSpPr>
        <p:spPr>
          <a:xfrm>
            <a:off x="3004457" y="807309"/>
            <a:ext cx="0" cy="518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ECDC63-7945-40B6-BF5F-2DB208FB075D}"/>
              </a:ext>
            </a:extLst>
          </p:cNvPr>
          <p:cNvCxnSpPr/>
          <p:nvPr/>
        </p:nvCxnSpPr>
        <p:spPr>
          <a:xfrm>
            <a:off x="3275610" y="807309"/>
            <a:ext cx="0" cy="5189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6F4128-F560-42BA-A82B-7255AA5DC9BA}"/>
              </a:ext>
            </a:extLst>
          </p:cNvPr>
          <p:cNvCxnSpPr/>
          <p:nvPr/>
        </p:nvCxnSpPr>
        <p:spPr>
          <a:xfrm flipH="1">
            <a:off x="2785901" y="963828"/>
            <a:ext cx="1590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DCA6E4-1C58-429E-B1A9-1E88BA1FE681}"/>
              </a:ext>
            </a:extLst>
          </p:cNvPr>
          <p:cNvSpPr txBox="1"/>
          <p:nvPr/>
        </p:nvSpPr>
        <p:spPr>
          <a:xfrm>
            <a:off x="3372042" y="60725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 2 cm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BEB2F6-5C6C-43B3-83AB-1B89497E1C3B}"/>
              </a:ext>
            </a:extLst>
          </p:cNvPr>
          <p:cNvSpPr txBox="1"/>
          <p:nvPr/>
        </p:nvSpPr>
        <p:spPr>
          <a:xfrm>
            <a:off x="860936" y="5079587"/>
            <a:ext cx="95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D33B2B-CFFE-40EE-837E-73D422C39424}"/>
              </a:ext>
            </a:extLst>
          </p:cNvPr>
          <p:cNvCxnSpPr/>
          <p:nvPr/>
        </p:nvCxnSpPr>
        <p:spPr>
          <a:xfrm>
            <a:off x="5589833" y="1529660"/>
            <a:ext cx="0" cy="4075493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79B7EC-7F47-4F1E-8D9A-452AC29EB97F}"/>
              </a:ext>
            </a:extLst>
          </p:cNvPr>
          <p:cNvCxnSpPr/>
          <p:nvPr/>
        </p:nvCxnSpPr>
        <p:spPr>
          <a:xfrm flipH="1">
            <a:off x="1452641" y="1546031"/>
            <a:ext cx="6799613" cy="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ABA3BD1-7EAE-45D8-8283-A5B13121E0DF}"/>
              </a:ext>
            </a:extLst>
          </p:cNvPr>
          <p:cNvSpPr/>
          <p:nvPr/>
        </p:nvSpPr>
        <p:spPr>
          <a:xfrm>
            <a:off x="2703067" y="5458224"/>
            <a:ext cx="852603" cy="13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974025-DB4C-467A-88FD-B06281897360}"/>
              </a:ext>
            </a:extLst>
          </p:cNvPr>
          <p:cNvSpPr txBox="1"/>
          <p:nvPr/>
        </p:nvSpPr>
        <p:spPr>
          <a:xfrm rot="16200000">
            <a:off x="4777412" y="2799733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~2.5 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5DD2CB-EA1E-402F-B193-1009F1E22CD2}"/>
              </a:ext>
            </a:extLst>
          </p:cNvPr>
          <p:cNvSpPr txBox="1"/>
          <p:nvPr/>
        </p:nvSpPr>
        <p:spPr>
          <a:xfrm>
            <a:off x="6623222" y="156614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D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AD438D-DEF7-4127-97DF-6BD70A971FD0}"/>
              </a:ext>
            </a:extLst>
          </p:cNvPr>
          <p:cNvSpPr txBox="1"/>
          <p:nvPr/>
        </p:nvSpPr>
        <p:spPr>
          <a:xfrm>
            <a:off x="2524493" y="18407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B3747-7C31-4B86-95A3-D42397485A4C}"/>
              </a:ext>
            </a:extLst>
          </p:cNvPr>
          <p:cNvSpPr txBox="1"/>
          <p:nvPr/>
        </p:nvSpPr>
        <p:spPr>
          <a:xfrm>
            <a:off x="3319930" y="18147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3908C1-C2DA-4DF3-B623-9A246E03489A}"/>
              </a:ext>
            </a:extLst>
          </p:cNvPr>
          <p:cNvSpPr/>
          <p:nvPr/>
        </p:nvSpPr>
        <p:spPr>
          <a:xfrm>
            <a:off x="4706883" y="4891478"/>
            <a:ext cx="3929449" cy="692524"/>
          </a:xfrm>
          <a:custGeom>
            <a:avLst/>
            <a:gdLst>
              <a:gd name="connsiteX0" fmla="*/ 0 w 3929449"/>
              <a:gd name="connsiteY0" fmla="*/ 0 h 692524"/>
              <a:gd name="connsiteX1" fmla="*/ 1260389 w 3929449"/>
              <a:gd name="connsiteY1" fmla="*/ 580768 h 692524"/>
              <a:gd name="connsiteX2" fmla="*/ 3929449 w 3929449"/>
              <a:gd name="connsiteY2" fmla="*/ 691979 h 6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9449" h="692524">
                <a:moveTo>
                  <a:pt x="0" y="0"/>
                </a:moveTo>
                <a:cubicBezTo>
                  <a:pt x="302740" y="232719"/>
                  <a:pt x="605481" y="465438"/>
                  <a:pt x="1260389" y="580768"/>
                </a:cubicBezTo>
                <a:cubicBezTo>
                  <a:pt x="1915297" y="696098"/>
                  <a:pt x="2922373" y="694038"/>
                  <a:pt x="3929449" y="691979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2E3FBA1-61F5-49CC-8CC2-68ABDAED193F}"/>
              </a:ext>
            </a:extLst>
          </p:cNvPr>
          <p:cNvSpPr/>
          <p:nvPr/>
        </p:nvSpPr>
        <p:spPr>
          <a:xfrm>
            <a:off x="3002693" y="2244436"/>
            <a:ext cx="746464" cy="2703901"/>
          </a:xfrm>
          <a:custGeom>
            <a:avLst/>
            <a:gdLst>
              <a:gd name="connsiteX0" fmla="*/ 15457 w 596225"/>
              <a:gd name="connsiteY0" fmla="*/ 0 h 2587207"/>
              <a:gd name="connsiteX1" fmla="*/ 15457 w 596225"/>
              <a:gd name="connsiteY1" fmla="*/ 1124465 h 2587207"/>
              <a:gd name="connsiteX2" fmla="*/ 176095 w 596225"/>
              <a:gd name="connsiteY2" fmla="*/ 2397211 h 2587207"/>
              <a:gd name="connsiteX3" fmla="*/ 596225 w 596225"/>
              <a:gd name="connsiteY3" fmla="*/ 2557849 h 258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25" h="2587207">
                <a:moveTo>
                  <a:pt x="15457" y="0"/>
                </a:moveTo>
                <a:cubicBezTo>
                  <a:pt x="2070" y="362465"/>
                  <a:pt x="-11316" y="724930"/>
                  <a:pt x="15457" y="1124465"/>
                </a:cubicBezTo>
                <a:cubicBezTo>
                  <a:pt x="42230" y="1524000"/>
                  <a:pt x="79300" y="2158314"/>
                  <a:pt x="176095" y="2397211"/>
                </a:cubicBezTo>
                <a:cubicBezTo>
                  <a:pt x="272890" y="2636108"/>
                  <a:pt x="434557" y="2596978"/>
                  <a:pt x="596225" y="255784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507993-5920-4C47-9027-EF4A0AAEF6F0}"/>
              </a:ext>
            </a:extLst>
          </p:cNvPr>
          <p:cNvSpPr txBox="1"/>
          <p:nvPr/>
        </p:nvSpPr>
        <p:spPr>
          <a:xfrm>
            <a:off x="5970723" y="4742205"/>
            <a:ext cx="257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Cables to Control room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DAF2B6-0B7F-47DB-A499-2D215475816B}"/>
              </a:ext>
            </a:extLst>
          </p:cNvPr>
          <p:cNvSpPr txBox="1"/>
          <p:nvPr/>
        </p:nvSpPr>
        <p:spPr>
          <a:xfrm>
            <a:off x="3444254" y="3685644"/>
            <a:ext cx="166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Patch-box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66B2F6-154E-4D85-A969-C8B8EF86FB70}"/>
              </a:ext>
            </a:extLst>
          </p:cNvPr>
          <p:cNvSpPr txBox="1"/>
          <p:nvPr/>
        </p:nvSpPr>
        <p:spPr>
          <a:xfrm rot="16200000">
            <a:off x="1519998" y="3795329"/>
            <a:ext cx="257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 cables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161E0FA-468A-445C-8820-664B623CE195}"/>
              </a:ext>
            </a:extLst>
          </p:cNvPr>
          <p:cNvSpPr/>
          <p:nvPr/>
        </p:nvSpPr>
        <p:spPr>
          <a:xfrm>
            <a:off x="3275610" y="2245521"/>
            <a:ext cx="493200" cy="2431938"/>
          </a:xfrm>
          <a:custGeom>
            <a:avLst/>
            <a:gdLst>
              <a:gd name="connsiteX0" fmla="*/ 15457 w 596225"/>
              <a:gd name="connsiteY0" fmla="*/ 0 h 2587207"/>
              <a:gd name="connsiteX1" fmla="*/ 15457 w 596225"/>
              <a:gd name="connsiteY1" fmla="*/ 1124465 h 2587207"/>
              <a:gd name="connsiteX2" fmla="*/ 176095 w 596225"/>
              <a:gd name="connsiteY2" fmla="*/ 2397211 h 2587207"/>
              <a:gd name="connsiteX3" fmla="*/ 596225 w 596225"/>
              <a:gd name="connsiteY3" fmla="*/ 2557849 h 258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25" h="2587207">
                <a:moveTo>
                  <a:pt x="15457" y="0"/>
                </a:moveTo>
                <a:cubicBezTo>
                  <a:pt x="2070" y="362465"/>
                  <a:pt x="-11316" y="724930"/>
                  <a:pt x="15457" y="1124465"/>
                </a:cubicBezTo>
                <a:cubicBezTo>
                  <a:pt x="42230" y="1524000"/>
                  <a:pt x="79300" y="2158314"/>
                  <a:pt x="176095" y="2397211"/>
                </a:cubicBezTo>
                <a:cubicBezTo>
                  <a:pt x="272890" y="2636108"/>
                  <a:pt x="434557" y="2596978"/>
                  <a:pt x="596225" y="255784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94D7FB-0DEF-4B1F-9D94-990F8B5A0BD0}"/>
              </a:ext>
            </a:extLst>
          </p:cNvPr>
          <p:cNvSpPr txBox="1"/>
          <p:nvPr/>
        </p:nvSpPr>
        <p:spPr>
          <a:xfrm>
            <a:off x="5113401" y="284088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Gamma Beam Profilometer</a:t>
            </a:r>
            <a:endParaRPr lang="en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3C70D1-41D9-41A1-9FAF-B9CC0FE4A39A}"/>
              </a:ext>
            </a:extLst>
          </p:cNvPr>
          <p:cNvSpPr txBox="1"/>
          <p:nvPr/>
        </p:nvSpPr>
        <p:spPr>
          <a:xfrm>
            <a:off x="6122559" y="2202848"/>
            <a:ext cx="2582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Shielding box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thin windows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beam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(Kapton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78DE5C-9BAD-4A76-80FE-0553FD2AEEDD}"/>
              </a:ext>
            </a:extLst>
          </p:cNvPr>
          <p:cNvSpPr/>
          <p:nvPr/>
        </p:nvSpPr>
        <p:spPr>
          <a:xfrm>
            <a:off x="2455713" y="1268151"/>
            <a:ext cx="1425142" cy="1277463"/>
          </a:xfrm>
          <a:prstGeom prst="ellipse">
            <a:avLst/>
          </a:prstGeom>
          <a:noFill/>
          <a:ln w="444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CEEA5-B66C-4957-B572-0E8C8F2C2CF3}"/>
              </a:ext>
            </a:extLst>
          </p:cNvPr>
          <p:cNvCxnSpPr/>
          <p:nvPr/>
        </p:nvCxnSpPr>
        <p:spPr>
          <a:xfrm flipH="1" flipV="1">
            <a:off x="4038600" y="2071597"/>
            <a:ext cx="2083959" cy="392146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A309C3-BC36-4B0F-A12B-D16D90AF5A3E}"/>
              </a:ext>
            </a:extLst>
          </p:cNvPr>
          <p:cNvSpPr txBox="1"/>
          <p:nvPr/>
        </p:nvSpPr>
        <p:spPr>
          <a:xfrm>
            <a:off x="9446318" y="1827939"/>
            <a:ext cx="1776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station?</a:t>
            </a:r>
            <a:endParaRPr lang="en-DE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864CAF-6B12-44EF-9164-B671FDCAA7BF}"/>
              </a:ext>
            </a:extLst>
          </p:cNvPr>
          <p:cNvSpPr txBox="1"/>
          <p:nvPr/>
        </p:nvSpPr>
        <p:spPr>
          <a:xfrm>
            <a:off x="9112764" y="3461490"/>
            <a:ext cx="25699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+Small pitch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sensors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periodic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control?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 min per week</a:t>
            </a:r>
            <a:endParaRPr lang="en-D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199032-2FEE-46E2-8160-E0B7C11E48C3}"/>
              </a:ext>
            </a:extLst>
          </p:cNvPr>
          <p:cNvSpPr txBox="1"/>
          <p:nvPr/>
        </p:nvSpPr>
        <p:spPr>
          <a:xfrm>
            <a:off x="3744139" y="90122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1.5 cm</a:t>
            </a:r>
            <a:endParaRPr lang="en-DE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F8E9-117A-41D3-BD6E-8AEA3F4B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3EFA-3E1B-4DAB-A230-FD07ADE5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C578-40BE-49F5-9156-0B599854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4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0DFC3-8605-4DD5-970E-8691B5222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34" y="129878"/>
            <a:ext cx="3394037" cy="6226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B94DC-0C04-4482-988A-037CA9D9A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9" y="707627"/>
            <a:ext cx="8413935" cy="5648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99614-199E-4E0E-BF5B-F4428CF55292}"/>
              </a:ext>
            </a:extLst>
          </p:cNvPr>
          <p:cNvSpPr txBox="1"/>
          <p:nvPr/>
        </p:nvSpPr>
        <p:spPr>
          <a:xfrm>
            <a:off x="2226838" y="122851"/>
            <a:ext cx="5739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New sapphire sensor design</a:t>
            </a:r>
            <a:endParaRPr lang="en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F8E9-117A-41D3-BD6E-8AEA3F4B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3EFA-3E1B-4DAB-A230-FD07ADE5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C578-40BE-49F5-9156-0B599854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5</a:t>
            </a:fld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458D1-2898-4185-90E6-F6C00525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2975"/>
            <a:ext cx="5080261" cy="503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A0736-9055-4D85-BA5A-8C9C39CE6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41" y="1112975"/>
            <a:ext cx="5664459" cy="5035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9DAA7E-EDD5-4EC8-96E4-893210C4B561}"/>
              </a:ext>
            </a:extLst>
          </p:cNvPr>
          <p:cNvSpPr txBox="1"/>
          <p:nvPr/>
        </p:nvSpPr>
        <p:spPr>
          <a:xfrm>
            <a:off x="2782892" y="320634"/>
            <a:ext cx="562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Sensor support PCB design</a:t>
            </a:r>
            <a:endParaRPr lang="en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F8E9-117A-41D3-BD6E-8AEA3F4B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3EFA-3E1B-4DAB-A230-FD07ADE5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Sergej Schuwalow, DESY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C578-40BE-49F5-9156-0B599854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6</a:t>
            </a:fld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B78FB-70CA-40BE-A4ED-71EFB03BC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401049"/>
            <a:ext cx="6698735" cy="5955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F1DCEB-BB8E-4040-9723-7077CCE74ADE}"/>
              </a:ext>
            </a:extLst>
          </p:cNvPr>
          <p:cNvSpPr txBox="1"/>
          <p:nvPr/>
        </p:nvSpPr>
        <p:spPr>
          <a:xfrm>
            <a:off x="7756466" y="1377699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Outer size 60x60 mm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C366A-FE74-4434-948A-4F3B09D40059}"/>
              </a:ext>
            </a:extLst>
          </p:cNvPr>
          <p:cNvSpPr txBox="1"/>
          <p:nvPr/>
        </p:nvSpPr>
        <p:spPr>
          <a:xfrm>
            <a:off x="7959152" y="2431015"/>
            <a:ext cx="3156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Cutout 20x20 mm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D53C3-5BE1-4195-904D-E206924F14BD}"/>
              </a:ext>
            </a:extLst>
          </p:cNvPr>
          <p:cNvSpPr txBox="1"/>
          <p:nvPr/>
        </p:nvSpPr>
        <p:spPr>
          <a:xfrm>
            <a:off x="7213784" y="1916446"/>
            <a:ext cx="456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Thickness 1.6 mm, 4 layers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D702B-F3A5-4EF7-8496-6D322A99E39C}"/>
              </a:ext>
            </a:extLst>
          </p:cNvPr>
          <p:cNvSpPr txBox="1"/>
          <p:nvPr/>
        </p:nvSpPr>
        <p:spPr>
          <a:xfrm>
            <a:off x="8192901" y="688131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Sensor PCB</a:t>
            </a:r>
            <a:endParaRPr lang="en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61E8F2-C9D2-42FC-9D3D-9858AB070E5A}"/>
              </a:ext>
            </a:extLst>
          </p:cNvPr>
          <p:cNvSpPr txBox="1"/>
          <p:nvPr/>
        </p:nvSpPr>
        <p:spPr>
          <a:xfrm>
            <a:off x="7942833" y="3742676"/>
            <a:ext cx="184731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47370-B6EB-4EFF-AE3F-6DF1CA987EFD}"/>
              </a:ext>
            </a:extLst>
          </p:cNvPr>
          <p:cNvSpPr txBox="1"/>
          <p:nvPr/>
        </p:nvSpPr>
        <p:spPr>
          <a:xfrm>
            <a:off x="7670611" y="2973146"/>
            <a:ext cx="4005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100-pin connectors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odd and even strips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9A4E6-77C4-4BDE-86FD-E66B14FE9B7F}"/>
              </a:ext>
            </a:extLst>
          </p:cNvPr>
          <p:cNvSpPr txBox="1"/>
          <p:nvPr/>
        </p:nvSpPr>
        <p:spPr>
          <a:xfrm>
            <a:off x="8174850" y="3978463"/>
            <a:ext cx="2898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 cable (≥ 1kV)</a:t>
            </a:r>
            <a:endParaRPr lang="en-US" sz="2800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0DEED-FA60-4562-AD6C-1109597A2758}"/>
              </a:ext>
            </a:extLst>
          </p:cNvPr>
          <p:cNvSpPr txBox="1"/>
          <p:nvPr/>
        </p:nvSpPr>
        <p:spPr>
          <a:xfrm>
            <a:off x="7341289" y="4686233"/>
            <a:ext cx="4565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is glued to PCB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(conductive glue for HV contact)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wire-bonded to PCB</a:t>
            </a:r>
            <a:endParaRPr lang="en-D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1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850D-90E5-40AC-9C5F-258FAF1B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008" y="341313"/>
            <a:ext cx="4959927" cy="78405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Station design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(2 sensors per station)</a:t>
            </a:r>
            <a:endParaRPr lang="en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6A13-FE12-4684-8295-550B7ABF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DCD6-15F1-49F9-8084-171C7905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D319-23EE-4B2F-B891-520E791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7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D57A1-8045-4502-BC6F-9D8B0D147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13" y="14298"/>
            <a:ext cx="3621974" cy="62369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A2F926-FFAE-4FCC-95FE-BDA169B13445}"/>
              </a:ext>
            </a:extLst>
          </p:cNvPr>
          <p:cNvCxnSpPr>
            <a:cxnSpLocks/>
          </p:cNvCxnSpPr>
          <p:nvPr/>
        </p:nvCxnSpPr>
        <p:spPr>
          <a:xfrm flipH="1">
            <a:off x="3702239" y="1151363"/>
            <a:ext cx="2862943" cy="0"/>
          </a:xfrm>
          <a:prstGeom prst="straightConnector1">
            <a:avLst/>
          </a:prstGeom>
          <a:ln w="44450">
            <a:solidFill>
              <a:srgbClr val="C0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C47E0D-A0E6-43D0-8C75-E0022F4A5DF4}"/>
              </a:ext>
            </a:extLst>
          </p:cNvPr>
          <p:cNvSpPr txBox="1"/>
          <p:nvPr/>
        </p:nvSpPr>
        <p:spPr>
          <a:xfrm>
            <a:off x="4959929" y="540591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DE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D3B6DD-15C8-4B37-9345-A16CA21578DC}"/>
              </a:ext>
            </a:extLst>
          </p:cNvPr>
          <p:cNvSpPr txBox="1"/>
          <p:nvPr/>
        </p:nvSpPr>
        <p:spPr>
          <a:xfrm rot="16537353">
            <a:off x="3117213" y="3861221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Flex Kapton cables (4 pcs)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5EFCA-8C3A-4459-BB15-BF38E546B3D8}"/>
              </a:ext>
            </a:extLst>
          </p:cNvPr>
          <p:cNvSpPr txBox="1"/>
          <p:nvPr/>
        </p:nvSpPr>
        <p:spPr>
          <a:xfrm>
            <a:off x="487955" y="3132787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Patch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panels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E52574-953D-44D1-A216-A30B8309F81B}"/>
              </a:ext>
            </a:extLst>
          </p:cNvPr>
          <p:cNvCxnSpPr>
            <a:cxnSpLocks/>
          </p:cNvCxnSpPr>
          <p:nvPr/>
        </p:nvCxnSpPr>
        <p:spPr>
          <a:xfrm>
            <a:off x="1713301" y="3705101"/>
            <a:ext cx="1487099" cy="1274672"/>
          </a:xfrm>
          <a:prstGeom prst="straightConnector1">
            <a:avLst/>
          </a:prstGeom>
          <a:ln w="222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00C110-66F9-4616-8CA0-0C74FA801969}"/>
              </a:ext>
            </a:extLst>
          </p:cNvPr>
          <p:cNvCxnSpPr>
            <a:cxnSpLocks/>
          </p:cNvCxnSpPr>
          <p:nvPr/>
        </p:nvCxnSpPr>
        <p:spPr>
          <a:xfrm>
            <a:off x="1723595" y="3705101"/>
            <a:ext cx="685533" cy="0"/>
          </a:xfrm>
          <a:prstGeom prst="straightConnector1">
            <a:avLst/>
          </a:prstGeom>
          <a:ln w="222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5EFD206-7F1A-400C-9397-EFBD1F92F03D}"/>
              </a:ext>
            </a:extLst>
          </p:cNvPr>
          <p:cNvSpPr txBox="1"/>
          <p:nvPr/>
        </p:nvSpPr>
        <p:spPr>
          <a:xfrm>
            <a:off x="192646" y="4837064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Coaxial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 cables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A4BE27-0C9D-474F-BEA4-BBD5C4491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52" y="1256438"/>
            <a:ext cx="4205634" cy="51622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22F8707-F2AF-4F85-952F-91839AB77E86}"/>
              </a:ext>
            </a:extLst>
          </p:cNvPr>
          <p:cNvSpPr txBox="1"/>
          <p:nvPr/>
        </p:nvSpPr>
        <p:spPr>
          <a:xfrm rot="16200000">
            <a:off x="6293090" y="3663009"/>
            <a:ext cx="1551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V-strips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19EB34-517C-4BD4-9F3D-7F67C39DAAA1}"/>
              </a:ext>
            </a:extLst>
          </p:cNvPr>
          <p:cNvSpPr txBox="1"/>
          <p:nvPr/>
        </p:nvSpPr>
        <p:spPr>
          <a:xfrm>
            <a:off x="9680243" y="4118352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H-strips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0255F-E00C-4064-8DAC-319536B17DCF}"/>
              </a:ext>
            </a:extLst>
          </p:cNvPr>
          <p:cNvSpPr txBox="1"/>
          <p:nvPr/>
        </p:nvSpPr>
        <p:spPr>
          <a:xfrm>
            <a:off x="10003275" y="1428757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=15 mm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B824D7-0678-4705-A91C-C9801CC876B7}"/>
              </a:ext>
            </a:extLst>
          </p:cNvPr>
          <p:cNvCxnSpPr/>
          <p:nvPr/>
        </p:nvCxnSpPr>
        <p:spPr>
          <a:xfrm>
            <a:off x="8718342" y="1795742"/>
            <a:ext cx="961901" cy="0"/>
          </a:xfrm>
          <a:prstGeom prst="straightConnector1">
            <a:avLst/>
          </a:prstGeom>
          <a:ln w="38100"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1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850D-90E5-40AC-9C5F-258FAF1B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073" y="136525"/>
            <a:ext cx="4959927" cy="7840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Station design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(2 sensors per station)</a:t>
            </a:r>
            <a:endParaRPr lang="en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E6A13-FE12-4684-8295-550B7ABF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DCD6-15F1-49F9-8084-171C7905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D319-23EE-4B2F-B891-520E791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8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AB4ED-6BA5-4424-A0AB-B416FD0E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45" y="31128"/>
            <a:ext cx="3569350" cy="6325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5D68E-03D3-4521-BFF3-533266249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71" y="501649"/>
            <a:ext cx="3199793" cy="505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3982E5-A509-418D-AD61-38FC5968A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09" y="1029388"/>
            <a:ext cx="3611499" cy="53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F8E9-117A-41D3-BD6E-8AEA3F4B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3A5-3715-409B-B9F1-2843FA217E24}" type="datetime4">
              <a:rPr lang="en-US" smtClean="0"/>
              <a:t>May 31,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23EFA-3E1B-4DAB-A230-FD07ADE5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7C578-40BE-49F5-9156-0B599854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0E0-5D63-413E-B4B0-9CDF0D1F3359}" type="slidenum">
              <a:rPr lang="en-DE" smtClean="0"/>
              <a:t>9</a:t>
            </a:fld>
            <a:endParaRPr lang="en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05BA9-0D11-4572-A4BE-EEE1D6E676BB}"/>
              </a:ext>
            </a:extLst>
          </p:cNvPr>
          <p:cNvSpPr txBox="1"/>
          <p:nvPr/>
        </p:nvSpPr>
        <p:spPr>
          <a:xfrm>
            <a:off x="3705548" y="2550226"/>
            <a:ext cx="4932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Backup slides</a:t>
            </a:r>
            <a:endParaRPr lang="en-DE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150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Gamma Beam Profiler design V(ersion)2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Station design  (2 sensors per station)</vt:lpstr>
      <vt:lpstr>Station design  (2 sensors per station)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Schuwalow, Sergej</dc:creator>
  <cp:lastModifiedBy>Schuwalow, Sergej</cp:lastModifiedBy>
  <cp:revision>106</cp:revision>
  <dcterms:created xsi:type="dcterms:W3CDTF">2021-02-24T14:26:31Z</dcterms:created>
  <dcterms:modified xsi:type="dcterms:W3CDTF">2021-05-31T07:35:49Z</dcterms:modified>
</cp:coreProperties>
</file>