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63" r:id="rId2"/>
    <p:sldId id="265" r:id="rId3"/>
    <p:sldId id="310" r:id="rId4"/>
    <p:sldId id="312" r:id="rId5"/>
    <p:sldId id="323" r:id="rId6"/>
    <p:sldId id="311" r:id="rId7"/>
    <p:sldId id="313" r:id="rId8"/>
    <p:sldId id="314" r:id="rId9"/>
    <p:sldId id="327" r:id="rId10"/>
    <p:sldId id="315" r:id="rId11"/>
    <p:sldId id="330" r:id="rId12"/>
    <p:sldId id="331" r:id="rId13"/>
    <p:sldId id="317" r:id="rId14"/>
    <p:sldId id="325" r:id="rId15"/>
    <p:sldId id="316" r:id="rId16"/>
    <p:sldId id="318" r:id="rId17"/>
    <p:sldId id="320" r:id="rId18"/>
    <p:sldId id="332" r:id="rId19"/>
    <p:sldId id="319" r:id="rId20"/>
    <p:sldId id="326" r:id="rId21"/>
    <p:sldId id="322" r:id="rId22"/>
    <p:sldId id="321" r:id="rId23"/>
    <p:sldId id="329" r:id="rId24"/>
    <p:sldId id="324" r:id="rId25"/>
    <p:sldId id="328" r:id="rId26"/>
    <p:sldId id="33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userDrawn="1">
          <p15:clr>
            <a:srgbClr val="A4A3A4"/>
          </p15:clr>
        </p15:guide>
        <p15:guide id="2" pos="3727" userDrawn="1">
          <p15:clr>
            <a:srgbClr val="A4A3A4"/>
          </p15:clr>
        </p15:guide>
        <p15:guide id="3" pos="3953" userDrawn="1">
          <p15:clr>
            <a:srgbClr val="A4A3A4"/>
          </p15:clr>
        </p15:guide>
        <p15:guide id="4" pos="7287" userDrawn="1">
          <p15:clr>
            <a:srgbClr val="A4A3A4"/>
          </p15:clr>
        </p15:guide>
        <p15:guide id="5" pos="393" userDrawn="1">
          <p15:clr>
            <a:srgbClr val="A4A3A4"/>
          </p15:clr>
        </p15:guide>
        <p15:guide id="6" orient="horz" pos="37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0D1546"/>
    <a:srgbClr val="7030A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33" autoAdjust="0"/>
    <p:restoredTop sz="94678" autoAdjust="0"/>
  </p:normalViewPr>
  <p:slideViewPr>
    <p:cSldViewPr snapToGrid="0" showGuides="1">
      <p:cViewPr>
        <p:scale>
          <a:sx n="163" d="100"/>
          <a:sy n="163" d="100"/>
        </p:scale>
        <p:origin x="1488" y="720"/>
      </p:cViewPr>
      <p:guideLst>
        <p:guide orient="horz" pos="1275"/>
        <p:guide pos="3727"/>
        <p:guide pos="3953"/>
        <p:guide pos="7287"/>
        <p:guide pos="393"/>
        <p:guide orient="horz" pos="3725"/>
      </p:guideLst>
    </p:cSldViewPr>
  </p:slideViewPr>
  <p:notesTextViewPr>
    <p:cViewPr>
      <p:scale>
        <a:sx n="1" d="1"/>
        <a:sy n="1" d="1"/>
      </p:scale>
      <p:origin x="0" y="0"/>
    </p:cViewPr>
  </p:notesTextViewPr>
  <p:sorterViewPr>
    <p:cViewPr>
      <p:scale>
        <a:sx n="200" d="100"/>
        <a:sy n="200" d="100"/>
      </p:scale>
      <p:origin x="0" y="4880"/>
    </p:cViewPr>
  </p:sorterViewPr>
  <p:notesViewPr>
    <p:cSldViewPr snapToGrid="0" showGuides="1">
      <p:cViewPr varScale="1">
        <p:scale>
          <a:sx n="97" d="100"/>
          <a:sy n="97" d="100"/>
        </p:scale>
        <p:origin x="25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0AC80-9589-41A1-8ED2-EC2076B0E8E8}" type="datetimeFigureOut">
              <a:rPr lang="de-DE" smtClean="0"/>
              <a:t>21.06.21</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A726-01A3-41A5-8C71-74C8A626EA48}" type="slidenum">
              <a:rPr lang="de-DE" smtClean="0"/>
              <a:t>‹#›</a:t>
            </a:fld>
            <a:endParaRPr lang="de-DE"/>
          </a:p>
        </p:txBody>
      </p:sp>
    </p:spTree>
    <p:extLst>
      <p:ext uri="{BB962C8B-B14F-4D97-AF65-F5344CB8AC3E}">
        <p14:creationId xmlns:p14="http://schemas.microsoft.com/office/powerpoint/2010/main" val="7261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2030-5346-4222-B1C0-77ABA51E04BA}" type="datetimeFigureOut">
              <a:rPr lang="de-DE" smtClean="0"/>
              <a:t>21.06.21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39C8-6D5D-40E8-8D83-C1E41A39F5E0}" type="slidenum">
              <a:rPr lang="de-DE" smtClean="0"/>
              <a:t>‹#›</a:t>
            </a:fld>
            <a:endParaRPr lang="de-DE"/>
          </a:p>
        </p:txBody>
      </p:sp>
    </p:spTree>
    <p:extLst>
      <p:ext uri="{BB962C8B-B14F-4D97-AF65-F5344CB8AC3E}">
        <p14:creationId xmlns:p14="http://schemas.microsoft.com/office/powerpoint/2010/main" val="316438799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0A1B39C8-6D5D-40E8-8D83-C1E41A39F5E0}" type="slidenum">
              <a:rPr lang="de-DE" smtClean="0"/>
              <a:t>11</a:t>
            </a:fld>
            <a:endParaRPr lang="de-DE"/>
          </a:p>
        </p:txBody>
      </p:sp>
    </p:spTree>
    <p:extLst>
      <p:ext uri="{BB962C8B-B14F-4D97-AF65-F5344CB8AC3E}">
        <p14:creationId xmlns:p14="http://schemas.microsoft.com/office/powerpoint/2010/main" val="244938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0A1B39C8-6D5D-40E8-8D83-C1E41A39F5E0}" type="slidenum">
              <a:rPr lang="de-DE" smtClean="0"/>
              <a:t>12</a:t>
            </a:fld>
            <a:endParaRPr lang="de-DE"/>
          </a:p>
        </p:txBody>
      </p:sp>
    </p:spTree>
    <p:extLst>
      <p:ext uri="{BB962C8B-B14F-4D97-AF65-F5344CB8AC3E}">
        <p14:creationId xmlns:p14="http://schemas.microsoft.com/office/powerpoint/2010/main" val="211852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1B39C8-6D5D-40E8-8D83-C1E41A39F5E0}" type="slidenum">
              <a:rPr lang="de-DE" smtClean="0"/>
              <a:t>15</a:t>
            </a:fld>
            <a:endParaRPr lang="de-DE"/>
          </a:p>
        </p:txBody>
      </p:sp>
    </p:spTree>
    <p:extLst>
      <p:ext uri="{BB962C8B-B14F-4D97-AF65-F5344CB8AC3E}">
        <p14:creationId xmlns:p14="http://schemas.microsoft.com/office/powerpoint/2010/main" val="4012171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0A1B39C8-6D5D-40E8-8D83-C1E41A39F5E0}" type="slidenum">
              <a:rPr lang="de-DE" smtClean="0"/>
              <a:t>18</a:t>
            </a:fld>
            <a:endParaRPr lang="de-DE"/>
          </a:p>
        </p:txBody>
      </p:sp>
    </p:spTree>
    <p:extLst>
      <p:ext uri="{BB962C8B-B14F-4D97-AF65-F5344CB8AC3E}">
        <p14:creationId xmlns:p14="http://schemas.microsoft.com/office/powerpoint/2010/main" val="405248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0A1B39C8-6D5D-40E8-8D83-C1E41A39F5E0}" type="slidenum">
              <a:rPr lang="de-DE" smtClean="0"/>
              <a:t>22</a:t>
            </a:fld>
            <a:endParaRPr lang="de-DE"/>
          </a:p>
        </p:txBody>
      </p:sp>
    </p:spTree>
    <p:extLst>
      <p:ext uri="{BB962C8B-B14F-4D97-AF65-F5344CB8AC3E}">
        <p14:creationId xmlns:p14="http://schemas.microsoft.com/office/powerpoint/2010/main" val="326994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0A1B39C8-6D5D-40E8-8D83-C1E41A39F5E0}" type="slidenum">
              <a:rPr lang="de-DE" smtClean="0"/>
              <a:t>25</a:t>
            </a:fld>
            <a:endParaRPr lang="de-DE"/>
          </a:p>
        </p:txBody>
      </p:sp>
    </p:spTree>
    <p:extLst>
      <p:ext uri="{BB962C8B-B14F-4D97-AF65-F5344CB8AC3E}">
        <p14:creationId xmlns:p14="http://schemas.microsoft.com/office/powerpoint/2010/main" val="2918144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120776"/>
            <a:ext cx="8039624" cy="1050925"/>
          </a:xfrm>
        </p:spPr>
        <p:txBody>
          <a:bodyPr anchor="b"/>
          <a:lstStyle>
            <a:lvl1pPr algn="l">
              <a:defRPr sz="2800"/>
            </a:lvl1pPr>
          </a:lstStyle>
          <a:p>
            <a:r>
              <a:rPr lang="en-US" noProof="0" dirty="0"/>
              <a:t>Click to edit Master title style</a:t>
            </a:r>
          </a:p>
        </p:txBody>
      </p:sp>
      <p:sp>
        <p:nvSpPr>
          <p:cNvPr id="3" name="Subtitle 2"/>
          <p:cNvSpPr>
            <a:spLocks noGrp="1"/>
          </p:cNvSpPr>
          <p:nvPr>
            <p:ph type="subTitle" idx="1"/>
          </p:nvPr>
        </p:nvSpPr>
        <p:spPr>
          <a:xfrm>
            <a:off x="623889" y="2583180"/>
            <a:ext cx="8039624" cy="3330258"/>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pic>
        <p:nvPicPr>
          <p:cNvPr id="9" name="Picture 19" descr="DESY-Logo-cyan-RGB_Hintergrund weis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295428" y="943932"/>
            <a:ext cx="1423988" cy="1424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0" descr="Helmholtz_Logo"/>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144124" y="2521837"/>
            <a:ext cx="1726595" cy="698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837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6" name="Picture Placeholder 5"/>
          <p:cNvSpPr>
            <a:spLocks noGrp="1"/>
          </p:cNvSpPr>
          <p:nvPr>
            <p:ph type="pic" sz="quarter" idx="12"/>
          </p:nvPr>
        </p:nvSpPr>
        <p:spPr>
          <a:xfrm>
            <a:off x="623888" y="2024064"/>
            <a:ext cx="8101013" cy="3889375"/>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7" name="Textplatzhalter 4"/>
          <p:cNvSpPr>
            <a:spLocks noGrp="1"/>
          </p:cNvSpPr>
          <p:nvPr>
            <p:ph type="body" sz="quarter" idx="14" hasCustomPrompt="1"/>
          </p:nvPr>
        </p:nvSpPr>
        <p:spPr>
          <a:xfrm>
            <a:off x="623887" y="5913438"/>
            <a:ext cx="8101013"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4" name="Textplatzhalter 3"/>
          <p:cNvSpPr>
            <a:spLocks noGrp="1"/>
          </p:cNvSpPr>
          <p:nvPr>
            <p:ph type="body" sz="quarter" idx="15"/>
          </p:nvPr>
        </p:nvSpPr>
        <p:spPr>
          <a:xfrm>
            <a:off x="8934451" y="2033590"/>
            <a:ext cx="2633662" cy="3879847"/>
          </a:xfrm>
        </p:spPr>
        <p:txBody>
          <a:bodyPr/>
          <a:lstStyle>
            <a:lvl1pPr marL="266700" indent="-266700">
              <a:defRPr sz="1400"/>
            </a:lvl1pPr>
            <a:lvl2pPr marL="542925" indent="-276225">
              <a:defRPr sz="1400"/>
            </a:lvl2pPr>
            <a:lvl3pPr marL="809625" indent="-266700">
              <a:defRPr sz="1400"/>
            </a:lvl3pPr>
            <a:lvl4pPr marL="990600" indent="-180975">
              <a:defRPr sz="1400"/>
            </a:lvl4pPr>
            <a:lvl5pPr marL="1162050" indent="-1714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69002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noProof="0" dirty="0"/>
              <a:t>Click to edit Master text styles</a:t>
            </a:r>
          </a:p>
        </p:txBody>
      </p:sp>
      <p:sp>
        <p:nvSpPr>
          <p:cNvPr id="4" name="TextBox 3">
            <a:extLst>
              <a:ext uri="{FF2B5EF4-FFF2-40B4-BE49-F238E27FC236}">
                <a16:creationId xmlns:a16="http://schemas.microsoft.com/office/drawing/2014/main" id="{8EC60874-28B4-0642-9276-6DAD1EA8138A}"/>
              </a:ext>
            </a:extLst>
          </p:cNvPr>
          <p:cNvSpPr txBox="1"/>
          <p:nvPr userDrawn="1"/>
        </p:nvSpPr>
        <p:spPr>
          <a:xfrm>
            <a:off x="7098384" y="461913"/>
            <a:ext cx="0" cy="0"/>
          </a:xfrm>
          <a:prstGeom prst="rect">
            <a:avLst/>
          </a:prstGeom>
          <a:noFill/>
        </p:spPr>
        <p:txBody>
          <a:bodyPr wrap="none" rtlCol="0">
            <a:noAutofit/>
          </a:bodyPr>
          <a:lstStyle/>
          <a:p>
            <a:pPr marL="269875" indent="-269875">
              <a:lnSpc>
                <a:spcPct val="112000"/>
              </a:lnSpc>
              <a:buBlip>
                <a:blip r:embed="rId2"/>
              </a:buBlip>
            </a:pPr>
            <a:endParaRPr lang="en-US" sz="1400" dirty="0" err="1"/>
          </a:p>
        </p:txBody>
      </p:sp>
      <p:sp>
        <p:nvSpPr>
          <p:cNvPr id="5" name="TextBox 4">
            <a:extLst>
              <a:ext uri="{FF2B5EF4-FFF2-40B4-BE49-F238E27FC236}">
                <a16:creationId xmlns:a16="http://schemas.microsoft.com/office/drawing/2014/main" id="{647C5C1C-11C2-974E-90B6-7A83DC332DEC}"/>
              </a:ext>
            </a:extLst>
          </p:cNvPr>
          <p:cNvSpPr txBox="1"/>
          <p:nvPr userDrawn="1"/>
        </p:nvSpPr>
        <p:spPr>
          <a:xfrm>
            <a:off x="8540620" y="460310"/>
            <a:ext cx="0" cy="0"/>
          </a:xfrm>
          <a:prstGeom prst="rect">
            <a:avLst/>
          </a:prstGeom>
          <a:noFill/>
        </p:spPr>
        <p:txBody>
          <a:bodyPr wrap="none" rtlCol="0">
            <a:noAutofit/>
          </a:bodyPr>
          <a:lstStyle/>
          <a:p>
            <a:pPr marL="269875" indent="-269875">
              <a:lnSpc>
                <a:spcPct val="112000"/>
              </a:lnSpc>
              <a:buBlip>
                <a:blip r:embed="rId2"/>
              </a:buBlip>
            </a:pPr>
            <a:endParaRPr lang="en-DE" sz="1400" dirty="0" err="1"/>
          </a:p>
        </p:txBody>
      </p:sp>
    </p:spTree>
    <p:extLst>
      <p:ext uri="{BB962C8B-B14F-4D97-AF65-F5344CB8AC3E}">
        <p14:creationId xmlns:p14="http://schemas.microsoft.com/office/powerpoint/2010/main" val="40230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break">
    <p:spTree>
      <p:nvGrpSpPr>
        <p:cNvPr id="1" name=""/>
        <p:cNvGrpSpPr/>
        <p:nvPr/>
      </p:nvGrpSpPr>
      <p:grpSpPr>
        <a:xfrm>
          <a:off x="0" y="0"/>
          <a:ext cx="0" cy="0"/>
          <a:chOff x="0" y="0"/>
          <a:chExt cx="0" cy="0"/>
        </a:xfrm>
      </p:grpSpPr>
      <p:sp>
        <p:nvSpPr>
          <p:cNvPr id="2" name="Title 1"/>
          <p:cNvSpPr>
            <a:spLocks noGrp="1"/>
          </p:cNvSpPr>
          <p:nvPr>
            <p:ph type="title"/>
          </p:nvPr>
        </p:nvSpPr>
        <p:spPr>
          <a:xfrm>
            <a:off x="606635" y="1552576"/>
            <a:ext cx="10961477" cy="3814764"/>
          </a:xfrm>
        </p:spPr>
        <p:txBody>
          <a:bodyPr anchor="ctr"/>
          <a:lstStyle>
            <a:lvl1pPr>
              <a:defRPr sz="6300">
                <a:solidFill>
                  <a:schemeClr val="tx1"/>
                </a:solidFill>
              </a:defRPr>
            </a:lvl1pPr>
          </a:lstStyle>
          <a:p>
            <a:r>
              <a:rPr lang="en-US" noProof="0" dirty="0"/>
              <a:t>Click to edit Master title style</a:t>
            </a:r>
          </a:p>
        </p:txBody>
      </p:sp>
      <p:sp>
        <p:nvSpPr>
          <p:cNvPr id="3" name="Text Placeholder 2"/>
          <p:cNvSpPr>
            <a:spLocks noGrp="1"/>
          </p:cNvSpPr>
          <p:nvPr>
            <p:ph type="body" idx="1"/>
          </p:nvPr>
        </p:nvSpPr>
        <p:spPr>
          <a:xfrm>
            <a:off x="623887" y="5448300"/>
            <a:ext cx="10944225" cy="574676"/>
          </a:xfrm>
        </p:spPr>
        <p:txBody>
          <a:bodyPr anchor="b"/>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edit Master text styles</a:t>
            </a:r>
          </a:p>
        </p:txBody>
      </p:sp>
    </p:spTree>
    <p:extLst>
      <p:ext uri="{BB962C8B-B14F-4D97-AF65-F5344CB8AC3E}">
        <p14:creationId xmlns:p14="http://schemas.microsoft.com/office/powerpoint/2010/main" val="222422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Tree>
    <p:extLst>
      <p:ext uri="{BB962C8B-B14F-4D97-AF65-F5344CB8AC3E}">
        <p14:creationId xmlns:p14="http://schemas.microsoft.com/office/powerpoint/2010/main" val="36411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1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Picture Placeholder 5"/>
          <p:cNvSpPr>
            <a:spLocks noGrp="1"/>
          </p:cNvSpPr>
          <p:nvPr>
            <p:ph type="pic" sz="quarter" idx="12"/>
          </p:nvPr>
        </p:nvSpPr>
        <p:spPr>
          <a:xfrm>
            <a:off x="623888" y="1235677"/>
            <a:ext cx="10944224" cy="4677762"/>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0913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8" y="828675"/>
            <a:ext cx="10944224" cy="5084763"/>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5" name="Textplatzhalter 4"/>
          <p:cNvSpPr>
            <a:spLocks noGrp="1"/>
          </p:cNvSpPr>
          <p:nvPr>
            <p:ph type="body" sz="quarter" idx="13" hasCustomPrompt="1"/>
          </p:nvPr>
        </p:nvSpPr>
        <p:spPr>
          <a:xfrm>
            <a:off x="623887" y="5913438"/>
            <a:ext cx="10944225"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212403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9" y="1196976"/>
            <a:ext cx="5292723" cy="4716463"/>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7" name="Picture Placeholder 5"/>
          <p:cNvSpPr>
            <a:spLocks noGrp="1"/>
          </p:cNvSpPr>
          <p:nvPr>
            <p:ph type="pic" sz="quarter" idx="13"/>
          </p:nvPr>
        </p:nvSpPr>
        <p:spPr>
          <a:xfrm>
            <a:off x="6275388" y="1196976"/>
            <a:ext cx="5292725" cy="4716463"/>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8" name="Textplatzhalter 4"/>
          <p:cNvSpPr>
            <a:spLocks noGrp="1"/>
          </p:cNvSpPr>
          <p:nvPr>
            <p:ph type="body" sz="quarter" idx="14" hasCustomPrompt="1"/>
          </p:nvPr>
        </p:nvSpPr>
        <p:spPr>
          <a:xfrm>
            <a:off x="623888" y="5913438"/>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913438"/>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17000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6" name="Picture Placeholder 5"/>
          <p:cNvSpPr>
            <a:spLocks noGrp="1"/>
          </p:cNvSpPr>
          <p:nvPr>
            <p:ph type="pic" sz="quarter" idx="12"/>
          </p:nvPr>
        </p:nvSpPr>
        <p:spPr>
          <a:xfrm>
            <a:off x="623887" y="2024063"/>
            <a:ext cx="5292725" cy="3062288"/>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7" name="Picture Placeholder 5"/>
          <p:cNvSpPr>
            <a:spLocks noGrp="1"/>
          </p:cNvSpPr>
          <p:nvPr>
            <p:ph type="pic" sz="quarter" idx="13"/>
          </p:nvPr>
        </p:nvSpPr>
        <p:spPr>
          <a:xfrm>
            <a:off x="6275389" y="2024063"/>
            <a:ext cx="5292724" cy="3062288"/>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8" name="Textplatzhalter 4"/>
          <p:cNvSpPr>
            <a:spLocks noGrp="1"/>
          </p:cNvSpPr>
          <p:nvPr>
            <p:ph type="body" sz="quarter" idx="14" hasCustomPrompt="1"/>
          </p:nvPr>
        </p:nvSpPr>
        <p:spPr>
          <a:xfrm>
            <a:off x="623888" y="5086351"/>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086351"/>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300823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9" y="712232"/>
            <a:ext cx="10956924" cy="387519"/>
          </a:xfrm>
          <a:prstGeom prst="rect">
            <a:avLst/>
          </a:prstGeom>
        </p:spPr>
        <p:txBody>
          <a:bodyPr vert="horz" lIns="0" tIns="0" rIns="0" bIns="0" rtlCol="0" anchor="b" anchorCtr="0">
            <a:noAutofit/>
          </a:bodyPr>
          <a:lstStyle/>
          <a:p>
            <a:endParaRPr lang="en-US" noProof="0" dirty="0"/>
          </a:p>
        </p:txBody>
      </p:sp>
      <p:sp>
        <p:nvSpPr>
          <p:cNvPr id="3" name="Text Placeholder 2"/>
          <p:cNvSpPr>
            <a:spLocks noGrp="1"/>
          </p:cNvSpPr>
          <p:nvPr>
            <p:ph type="body" idx="1"/>
          </p:nvPr>
        </p:nvSpPr>
        <p:spPr>
          <a:xfrm>
            <a:off x="623889" y="1260390"/>
            <a:ext cx="10944224" cy="4793566"/>
          </a:xfrm>
          <a:prstGeom prst="rect">
            <a:avLst/>
          </a:prstGeom>
        </p:spPr>
        <p:txBody>
          <a:bodyPr vert="horz" lIns="0" tIns="0" rIns="0" bIns="0" rtlCol="0" anchor="t" anchorCtr="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9" name="Textfeld 8"/>
          <p:cNvSpPr txBox="1"/>
          <p:nvPr/>
        </p:nvSpPr>
        <p:spPr>
          <a:xfrm>
            <a:off x="11377083" y="293577"/>
            <a:ext cx="514351" cy="293798"/>
          </a:xfrm>
          <a:prstGeom prst="rect">
            <a:avLst/>
          </a:prstGeom>
          <a:noFill/>
        </p:spPr>
        <p:txBody>
          <a:bodyPr wrap="none" lIns="0" tIns="0" rIns="0" bIns="0" rtlCol="0">
            <a:noAutofit/>
          </a:bodyPr>
          <a:lstStyle/>
          <a:p>
            <a:pPr algn="r"/>
            <a:fld id="{A5DEC3FA-4FB7-4309-A077-6BB31CA8E81A}" type="slidenum">
              <a:rPr lang="en-US" sz="1600" noProof="0" smtClean="0"/>
              <a:pPr algn="r"/>
              <a:t>‹#›</a:t>
            </a:fld>
            <a:endParaRPr lang="en-US" sz="1600" noProof="0" dirty="0"/>
          </a:p>
        </p:txBody>
      </p:sp>
      <p:cxnSp>
        <p:nvCxnSpPr>
          <p:cNvPr id="11" name="Gerader Verbinder 10"/>
          <p:cNvCxnSpPr/>
          <p:nvPr/>
        </p:nvCxnSpPr>
        <p:spPr>
          <a:xfrm>
            <a:off x="623889" y="339297"/>
            <a:ext cx="5292724"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275389" y="339297"/>
            <a:ext cx="529272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sp>
        <p:nvSpPr>
          <p:cNvPr id="7" name="Rechteck 6"/>
          <p:cNvSpPr/>
          <p:nvPr/>
        </p:nvSpPr>
        <p:spPr>
          <a:xfrm>
            <a:off x="623888" y="381001"/>
            <a:ext cx="5292725" cy="216000"/>
          </a:xfrm>
          <a:prstGeom prst="rect">
            <a:avLst/>
          </a:prstGeom>
        </p:spPr>
        <p:txBody>
          <a:bodyPr vert="horz" lIns="0" tIns="0" rIns="0" bIns="0" rtlCol="0" anchor="t" anchorCtr="0">
            <a:noAutofit/>
          </a:bodyPr>
          <a:lstStyle/>
          <a:p>
            <a:pPr lvl="0"/>
            <a:r>
              <a:rPr lang="en-US" sz="900" baseline="0" noProof="0" dirty="0"/>
              <a:t>SASE tuning</a:t>
            </a:r>
            <a:endParaRPr lang="en-US" sz="900" noProof="0" dirty="0"/>
          </a:p>
        </p:txBody>
      </p:sp>
      <p:sp>
        <p:nvSpPr>
          <p:cNvPr id="8" name="Rechteck 7"/>
          <p:cNvSpPr/>
          <p:nvPr/>
        </p:nvSpPr>
        <p:spPr>
          <a:xfrm>
            <a:off x="6275389" y="381001"/>
            <a:ext cx="5292724" cy="216000"/>
          </a:xfrm>
          <a:prstGeom prst="rect">
            <a:avLst/>
          </a:prstGeom>
        </p:spPr>
        <p:txBody>
          <a:bodyPr vert="horz" lIns="0" tIns="0" rIns="0" bIns="0" rtlCol="0" anchor="t" anchorCtr="0">
            <a:noAutofit/>
          </a:bodyPr>
          <a:lstStyle/>
          <a:p>
            <a:pPr lvl="0"/>
            <a:r>
              <a:rPr lang="en-US" sz="900" noProof="0" dirty="0"/>
              <a:t>Matthias</a:t>
            </a:r>
            <a:r>
              <a:rPr lang="en-US" sz="900" baseline="0" noProof="0" dirty="0"/>
              <a:t> Scholz, </a:t>
            </a:r>
            <a:r>
              <a:rPr lang="en-US" sz="900" noProof="0" dirty="0"/>
              <a:t>XFEL Operator Training</a:t>
            </a:r>
            <a:r>
              <a:rPr lang="en-US" sz="900" baseline="0" noProof="0" dirty="0"/>
              <a:t>, June 22, 2021</a:t>
            </a:r>
            <a:endParaRPr lang="en-US" sz="900" noProof="0" dirty="0"/>
          </a:p>
        </p:txBody>
      </p:sp>
      <p:pic>
        <p:nvPicPr>
          <p:cNvPr id="15" name="Picture 19" descr="DESY-Logo-cyan-RGB_Hintergrund weiss"/>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10848398" y="6053956"/>
            <a:ext cx="719715"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https://www.helmholtz.de/fileadmin/user_upload/04_mediathek/Logos_2017/2017_H_Logo_RGB_untereinander_D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99745" y="6182559"/>
            <a:ext cx="1670422" cy="6448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2600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3" r:id="rId6"/>
    <p:sldLayoutId id="2147483668" r:id="rId7"/>
    <p:sldLayoutId id="2147483669" r:id="rId8"/>
    <p:sldLayoutId id="2147483670" r:id="rId9"/>
    <p:sldLayoutId id="2147483671" r:id="rId10"/>
  </p:sldLayoutIdLst>
  <p:hf sldNum="0" hdr="0" ftr="0" dt="0"/>
  <p:txStyles>
    <p:titleStyle>
      <a:lvl1pPr algn="l" defTabSz="9144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357188" indent="-357188" algn="l" defTabSz="914400" rtl="0" eaLnBrk="1" latinLnBrk="0" hangingPunct="1">
        <a:lnSpc>
          <a:spcPct val="114000"/>
        </a:lnSpc>
        <a:spcBef>
          <a:spcPts val="1800"/>
        </a:spcBef>
        <a:buClr>
          <a:schemeClr val="bg2"/>
        </a:buClr>
        <a:buFontTx/>
        <a:buBlip>
          <a:blip r:embed="rId15"/>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16"/>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5" userDrawn="1">
          <p15:clr>
            <a:srgbClr val="F26B43"/>
          </p15:clr>
        </p15:guide>
        <p15:guide id="2" pos="3727" userDrawn="1">
          <p15:clr>
            <a:srgbClr val="F26B43"/>
          </p15:clr>
        </p15:guide>
        <p15:guide id="3" pos="3953" userDrawn="1">
          <p15:clr>
            <a:srgbClr val="F26B43"/>
          </p15:clr>
        </p15:guide>
        <p15:guide id="4" pos="393" userDrawn="1">
          <p15:clr>
            <a:srgbClr val="F26B43"/>
          </p15:clr>
        </p15:guide>
        <p15:guide id="5" pos="7287" userDrawn="1">
          <p15:clr>
            <a:srgbClr val="F26B43"/>
          </p15:clr>
        </p15:guide>
        <p15:guide id="6"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4.jpe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confluence.desy.de/x/J8HqCg" TargetMode="Externa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XFEL SASE tuning</a:t>
            </a:r>
          </a:p>
        </p:txBody>
      </p:sp>
      <p:sp>
        <p:nvSpPr>
          <p:cNvPr id="3" name="Subtitle 2"/>
          <p:cNvSpPr>
            <a:spLocks noGrp="1"/>
          </p:cNvSpPr>
          <p:nvPr>
            <p:ph type="subTitle" idx="1"/>
          </p:nvPr>
        </p:nvSpPr>
        <p:spPr>
          <a:xfrm>
            <a:off x="623889" y="2583180"/>
            <a:ext cx="4410448" cy="745647"/>
          </a:xfrm>
        </p:spPr>
        <p:txBody>
          <a:bodyPr/>
          <a:lstStyle/>
          <a:p>
            <a:r>
              <a:rPr lang="en-US" dirty="0"/>
              <a:t>Matthias Scholz</a:t>
            </a:r>
          </a:p>
          <a:p>
            <a:r>
              <a:rPr lang="en-US" dirty="0"/>
              <a:t>November 19, 2019</a:t>
            </a:r>
          </a:p>
        </p:txBody>
      </p:sp>
      <p:pic>
        <p:nvPicPr>
          <p:cNvPr id="6" name="Picture 2" descr="H:\1_CURRENT_FILES\20130628-MK3_696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58" t="2396" r="18161" b="952"/>
          <a:stretch/>
        </p:blipFill>
        <p:spPr bwMode="auto">
          <a:xfrm>
            <a:off x="7199980" y="3666859"/>
            <a:ext cx="1916022" cy="2785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4" descr="H:\1_CURRENT_FILES\20141126-MKX_82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5" r="36273"/>
          <a:stretch/>
        </p:blipFill>
        <p:spPr bwMode="auto">
          <a:xfrm>
            <a:off x="9116002" y="3663973"/>
            <a:ext cx="1802111" cy="2797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5" descr="H:\1_CURRENT_FILES\20161115-20161115-MX2_087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46" t="620" r="14916" b="2151"/>
          <a:stretch/>
        </p:blipFill>
        <p:spPr bwMode="auto">
          <a:xfrm>
            <a:off x="4021629" y="3666859"/>
            <a:ext cx="3105278" cy="2797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7086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Groups of actuators for SASE tuning</a:t>
            </a:r>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728283" y="1780248"/>
            <a:ext cx="8678949" cy="436552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sz="1800" dirty="0"/>
              <a:t>Launch corrector and </a:t>
            </a:r>
            <a:r>
              <a:rPr lang="en-GB" sz="1800" dirty="0" err="1"/>
              <a:t>aircoil</a:t>
            </a:r>
            <a:r>
              <a:rPr lang="en-GB" sz="1800" dirty="0"/>
              <a:t> settings</a:t>
            </a:r>
          </a:p>
          <a:p>
            <a:pPr marL="457200" indent="-457200">
              <a:lnSpc>
                <a:spcPct val="100000"/>
              </a:lnSpc>
              <a:buFont typeface="+mj-lt"/>
              <a:buAutoNum type="arabicPeriod"/>
            </a:pPr>
            <a:r>
              <a:rPr lang="en-GB" sz="1800" dirty="0"/>
              <a:t>Bunch compression</a:t>
            </a:r>
          </a:p>
          <a:p>
            <a:pPr marL="457200" indent="-457200">
              <a:lnSpc>
                <a:spcPct val="100000"/>
              </a:lnSpc>
              <a:buFont typeface="+mj-lt"/>
              <a:buAutoNum type="arabicPeriod"/>
            </a:pPr>
            <a:r>
              <a:rPr lang="en-GB" sz="1800" dirty="0"/>
              <a:t>Undulator taper settings</a:t>
            </a:r>
          </a:p>
          <a:p>
            <a:pPr marL="457200" indent="-457200">
              <a:lnSpc>
                <a:spcPct val="100000"/>
              </a:lnSpc>
              <a:buFont typeface="+mj-lt"/>
              <a:buAutoNum type="arabicPeriod"/>
            </a:pPr>
            <a:r>
              <a:rPr lang="en-GB" sz="1800" dirty="0"/>
              <a:t>Phase shifter settings</a:t>
            </a:r>
          </a:p>
          <a:p>
            <a:pPr marL="457200" indent="-457200">
              <a:lnSpc>
                <a:spcPct val="100000"/>
              </a:lnSpc>
              <a:buFont typeface="+mj-lt"/>
              <a:buAutoNum type="arabicPeriod"/>
            </a:pPr>
            <a:r>
              <a:rPr lang="en-GB" sz="1800" dirty="0"/>
              <a:t>Trajectory in I1, B1 and B2 (dispersion?) </a:t>
            </a:r>
          </a:p>
          <a:p>
            <a:pPr marL="457200" indent="-457200">
              <a:lnSpc>
                <a:spcPct val="100000"/>
              </a:lnSpc>
              <a:buFont typeface="+mj-lt"/>
              <a:buAutoNum type="arabicPeriod"/>
            </a:pPr>
            <a:r>
              <a:rPr lang="en-GB" sz="1800" dirty="0"/>
              <a:t>Settings of matching quads (beam optics)</a:t>
            </a:r>
          </a:p>
          <a:p>
            <a:pPr marL="457200" indent="-457200">
              <a:lnSpc>
                <a:spcPct val="100000"/>
              </a:lnSpc>
              <a:buFont typeface="+mj-lt"/>
              <a:buAutoNum type="arabicPeriod"/>
            </a:pPr>
            <a:r>
              <a:rPr lang="en-GB" sz="1800" dirty="0"/>
              <a:t>Intensity and position of the IR laser in the laser heater </a:t>
            </a:r>
          </a:p>
          <a:p>
            <a:pPr>
              <a:lnSpc>
                <a:spcPct val="100000"/>
              </a:lnSpc>
              <a:spcBef>
                <a:spcPts val="600"/>
              </a:spcBef>
              <a:buFont typeface="Arial" panose="020B0604020202020204" pitchFamily="34" charset="0"/>
              <a:buChar char="•"/>
            </a:pPr>
            <a:endParaRPr lang="en-GB" sz="1800" dirty="0"/>
          </a:p>
          <a:p>
            <a:pPr marL="0" indent="0">
              <a:lnSpc>
                <a:spcPct val="100000"/>
              </a:lnSpc>
              <a:spcBef>
                <a:spcPts val="600"/>
              </a:spcBef>
              <a:buNone/>
            </a:pPr>
            <a:endParaRPr lang="en-GB" sz="1800" dirty="0"/>
          </a:p>
        </p:txBody>
      </p:sp>
    </p:spTree>
    <p:extLst>
      <p:ext uri="{BB962C8B-B14F-4D97-AF65-F5344CB8AC3E}">
        <p14:creationId xmlns:p14="http://schemas.microsoft.com/office/powerpoint/2010/main" val="230741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C201-AFCB-CA4C-BA13-6EE357DD357C}"/>
              </a:ext>
            </a:extLst>
          </p:cNvPr>
          <p:cNvSpPr>
            <a:spLocks noGrp="1"/>
          </p:cNvSpPr>
          <p:nvPr>
            <p:ph type="title"/>
          </p:nvPr>
        </p:nvSpPr>
        <p:spPr/>
        <p:txBody>
          <a:bodyPr/>
          <a:lstStyle/>
          <a:p>
            <a:r>
              <a:rPr lang="en-DE" dirty="0"/>
              <a:t>General SASE tuning procedure </a:t>
            </a:r>
          </a:p>
        </p:txBody>
      </p:sp>
      <p:sp>
        <p:nvSpPr>
          <p:cNvPr id="6" name="Content Placeholder 2">
            <a:extLst>
              <a:ext uri="{FF2B5EF4-FFF2-40B4-BE49-F238E27FC236}">
                <a16:creationId xmlns:a16="http://schemas.microsoft.com/office/drawing/2014/main" id="{8BFCB521-DF8C-7A41-9E1B-DC3ACB812371}"/>
              </a:ext>
            </a:extLst>
          </p:cNvPr>
          <p:cNvSpPr txBox="1">
            <a:spLocks/>
          </p:cNvSpPr>
          <p:nvPr/>
        </p:nvSpPr>
        <p:spPr>
          <a:xfrm>
            <a:off x="611189" y="1323971"/>
            <a:ext cx="9832876" cy="493375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GB" sz="1600" dirty="0"/>
              <a:t>Machine setup from scratch </a:t>
            </a:r>
          </a:p>
          <a:p>
            <a:pPr>
              <a:lnSpc>
                <a:spcPct val="100000"/>
              </a:lnSpc>
              <a:spcBef>
                <a:spcPts val="1200"/>
              </a:spcBef>
              <a:buFont typeface="Arial" panose="020B0604020202020204" pitchFamily="34" charset="0"/>
              <a:buChar char="•"/>
            </a:pPr>
            <a:r>
              <a:rPr lang="en-GB" sz="1600" dirty="0"/>
              <a:t>Ensure that the assumed starting conditions presented on slide 3 are fulfilled. </a:t>
            </a:r>
          </a:p>
          <a:p>
            <a:pPr>
              <a:lnSpc>
                <a:spcPct val="100000"/>
              </a:lnSpc>
              <a:spcBef>
                <a:spcPts val="1200"/>
              </a:spcBef>
              <a:buFont typeface="Arial" panose="020B0604020202020204" pitchFamily="34" charset="0"/>
              <a:buChar char="•"/>
            </a:pPr>
            <a:r>
              <a:rPr lang="en-GB" sz="1600" dirty="0"/>
              <a:t>Remove all phase shifter offsets. </a:t>
            </a:r>
          </a:p>
          <a:p>
            <a:pPr>
              <a:lnSpc>
                <a:spcPct val="100000"/>
              </a:lnSpc>
              <a:spcBef>
                <a:spcPts val="1200"/>
              </a:spcBef>
              <a:buFont typeface="Arial" panose="020B0604020202020204" pitchFamily="34" charset="0"/>
              <a:buChar char="•"/>
            </a:pPr>
            <a:r>
              <a:rPr lang="en-GB" sz="1600" dirty="0"/>
              <a:t>Chose an undulator trajectory that lased before and restore it using either the orbit correction tool or the FB including </a:t>
            </a:r>
            <a:r>
              <a:rPr lang="en-GB" sz="1600" dirty="0" err="1"/>
              <a:t>aircoils</a:t>
            </a:r>
            <a:r>
              <a:rPr lang="en-GB" sz="1600" dirty="0"/>
              <a:t>. </a:t>
            </a:r>
          </a:p>
          <a:p>
            <a:pPr>
              <a:lnSpc>
                <a:spcPct val="100000"/>
              </a:lnSpc>
              <a:spcBef>
                <a:spcPts val="1200"/>
              </a:spcBef>
              <a:buFont typeface="Arial" panose="020B0604020202020204" pitchFamily="34" charset="0"/>
              <a:buChar char="•"/>
            </a:pPr>
            <a:r>
              <a:rPr lang="en-GB" sz="1600" dirty="0"/>
              <a:t>Apply the taper settings. </a:t>
            </a:r>
          </a:p>
          <a:p>
            <a:pPr>
              <a:lnSpc>
                <a:spcPct val="100000"/>
              </a:lnSpc>
              <a:spcBef>
                <a:spcPts val="1200"/>
              </a:spcBef>
              <a:buFont typeface="Arial" panose="020B0604020202020204" pitchFamily="34" charset="0"/>
              <a:buChar char="•"/>
            </a:pPr>
            <a:r>
              <a:rPr lang="en-GB" sz="1600" dirty="0"/>
              <a:t>For SASE2: Scan the phase shifters upstream the chicanes. Start with the the second chicane. </a:t>
            </a:r>
          </a:p>
          <a:p>
            <a:pPr>
              <a:lnSpc>
                <a:spcPct val="100000"/>
              </a:lnSpc>
              <a:spcBef>
                <a:spcPts val="1200"/>
              </a:spcBef>
              <a:buFont typeface="Arial" panose="020B0604020202020204" pitchFamily="34" charset="0"/>
              <a:buChar char="•"/>
            </a:pPr>
            <a:r>
              <a:rPr lang="en-GB" sz="1600" dirty="0"/>
              <a:t>Use the adaptive trajectory FB to improve SASE. </a:t>
            </a:r>
          </a:p>
          <a:p>
            <a:pPr>
              <a:lnSpc>
                <a:spcPct val="100000"/>
              </a:lnSpc>
              <a:spcBef>
                <a:spcPts val="1200"/>
              </a:spcBef>
              <a:buFont typeface="Arial" panose="020B0604020202020204" pitchFamily="34" charset="0"/>
              <a:buChar char="•"/>
            </a:pPr>
            <a:r>
              <a:rPr lang="en-GB" sz="1600" dirty="0"/>
              <a:t>Check the bunch compression. </a:t>
            </a:r>
          </a:p>
          <a:p>
            <a:pPr>
              <a:lnSpc>
                <a:spcPct val="100000"/>
              </a:lnSpc>
              <a:spcBef>
                <a:spcPts val="1200"/>
              </a:spcBef>
              <a:buFont typeface="Arial" panose="020B0604020202020204" pitchFamily="34" charset="0"/>
              <a:buChar char="•"/>
            </a:pPr>
            <a:r>
              <a:rPr lang="en-GB" sz="1600" dirty="0"/>
              <a:t>Check if the laser heater overlap is perfect. </a:t>
            </a:r>
          </a:p>
          <a:p>
            <a:pPr>
              <a:lnSpc>
                <a:spcPct val="100000"/>
              </a:lnSpc>
              <a:spcBef>
                <a:spcPts val="1200"/>
              </a:spcBef>
              <a:buFont typeface="Arial" panose="020B0604020202020204" pitchFamily="34" charset="0"/>
              <a:buChar char="•"/>
            </a:pPr>
            <a:r>
              <a:rPr lang="en-GB" sz="1600" dirty="0"/>
              <a:t>Optimize the matching quad upstream the undulator section. </a:t>
            </a:r>
          </a:p>
          <a:p>
            <a:pPr>
              <a:lnSpc>
                <a:spcPct val="100000"/>
              </a:lnSpc>
              <a:spcBef>
                <a:spcPts val="1200"/>
              </a:spcBef>
              <a:buFont typeface="Arial" panose="020B0604020202020204" pitchFamily="34" charset="0"/>
              <a:buChar char="•"/>
            </a:pPr>
            <a:r>
              <a:rPr lang="en-GB" sz="1600" dirty="0"/>
              <a:t>Adapt the taper settings if necessary. </a:t>
            </a:r>
          </a:p>
          <a:p>
            <a:pPr>
              <a:lnSpc>
                <a:spcPct val="100000"/>
              </a:lnSpc>
              <a:spcBef>
                <a:spcPts val="1200"/>
              </a:spcBef>
              <a:buFont typeface="Arial" panose="020B0604020202020204" pitchFamily="34" charset="0"/>
              <a:buChar char="•"/>
            </a:pPr>
            <a:r>
              <a:rPr lang="en-GB" sz="1600" dirty="0"/>
              <a:t>Fine tuning with </a:t>
            </a:r>
            <a:r>
              <a:rPr lang="en-GB" sz="1600" dirty="0" err="1"/>
              <a:t>aircoils</a:t>
            </a:r>
            <a:r>
              <a:rPr lang="en-GB" sz="1600" dirty="0"/>
              <a:t> and phase shifters. </a:t>
            </a:r>
          </a:p>
          <a:p>
            <a:pPr marL="0" indent="0">
              <a:lnSpc>
                <a:spcPct val="100000"/>
              </a:lnSpc>
              <a:spcBef>
                <a:spcPts val="1200"/>
              </a:spcBef>
              <a:buNone/>
            </a:pPr>
            <a:endParaRPr lang="en-GB" sz="1600" dirty="0"/>
          </a:p>
          <a:p>
            <a:pPr marL="0" indent="0">
              <a:lnSpc>
                <a:spcPct val="100000"/>
              </a:lnSpc>
              <a:spcBef>
                <a:spcPts val="1200"/>
              </a:spcBef>
              <a:buNone/>
            </a:pPr>
            <a:endParaRPr lang="en-GB" sz="1600" dirty="0"/>
          </a:p>
          <a:p>
            <a:pPr>
              <a:lnSpc>
                <a:spcPct val="100000"/>
              </a:lnSpc>
              <a:spcBef>
                <a:spcPts val="1200"/>
              </a:spcBef>
              <a:buFont typeface="Arial" panose="020B0604020202020204" pitchFamily="34" charset="0"/>
              <a:buChar char="•"/>
            </a:pPr>
            <a:endParaRPr lang="en-GB" sz="1600" dirty="0"/>
          </a:p>
          <a:p>
            <a:pPr>
              <a:lnSpc>
                <a:spcPct val="100000"/>
              </a:lnSpc>
              <a:spcBef>
                <a:spcPts val="1200"/>
              </a:spcBef>
              <a:buFont typeface="Arial" panose="020B0604020202020204" pitchFamily="34" charset="0"/>
              <a:buChar char="•"/>
            </a:pPr>
            <a:endParaRPr lang="en-GB" sz="1600" dirty="0"/>
          </a:p>
          <a:p>
            <a:pPr>
              <a:lnSpc>
                <a:spcPct val="100000"/>
              </a:lnSpc>
              <a:spcBef>
                <a:spcPts val="1200"/>
              </a:spcBef>
              <a:buFont typeface="Arial" panose="020B0604020202020204" pitchFamily="34" charset="0"/>
              <a:buChar char="•"/>
            </a:pPr>
            <a:endParaRPr lang="en-GB" sz="1600" dirty="0"/>
          </a:p>
        </p:txBody>
      </p:sp>
    </p:spTree>
    <p:extLst>
      <p:ext uri="{BB962C8B-B14F-4D97-AF65-F5344CB8AC3E}">
        <p14:creationId xmlns:p14="http://schemas.microsoft.com/office/powerpoint/2010/main" val="353085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C201-AFCB-CA4C-BA13-6EE357DD357C}"/>
              </a:ext>
            </a:extLst>
          </p:cNvPr>
          <p:cNvSpPr>
            <a:spLocks noGrp="1"/>
          </p:cNvSpPr>
          <p:nvPr>
            <p:ph type="title"/>
          </p:nvPr>
        </p:nvSpPr>
        <p:spPr/>
        <p:txBody>
          <a:bodyPr/>
          <a:lstStyle/>
          <a:p>
            <a:r>
              <a:rPr lang="en-DE" dirty="0"/>
              <a:t>General SASE tuning procedure </a:t>
            </a:r>
          </a:p>
        </p:txBody>
      </p:sp>
      <p:sp>
        <p:nvSpPr>
          <p:cNvPr id="6" name="Content Placeholder 2">
            <a:extLst>
              <a:ext uri="{FF2B5EF4-FFF2-40B4-BE49-F238E27FC236}">
                <a16:creationId xmlns:a16="http://schemas.microsoft.com/office/drawing/2014/main" id="{8BFCB521-DF8C-7A41-9E1B-DC3ACB812371}"/>
              </a:ext>
            </a:extLst>
          </p:cNvPr>
          <p:cNvSpPr txBox="1">
            <a:spLocks/>
          </p:cNvSpPr>
          <p:nvPr/>
        </p:nvSpPr>
        <p:spPr>
          <a:xfrm>
            <a:off x="611189" y="1323971"/>
            <a:ext cx="9832876" cy="493375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GB" sz="1400" dirty="0"/>
              <a:t>Changing photon energy. </a:t>
            </a:r>
          </a:p>
          <a:p>
            <a:pPr>
              <a:lnSpc>
                <a:spcPct val="100000"/>
              </a:lnSpc>
              <a:spcBef>
                <a:spcPts val="1200"/>
              </a:spcBef>
              <a:buFont typeface="Arial" panose="020B0604020202020204" pitchFamily="34" charset="0"/>
              <a:buChar char="•"/>
            </a:pPr>
            <a:r>
              <a:rPr lang="en-GB" sz="1400" dirty="0"/>
              <a:t>Before changing photon energy: switch on the </a:t>
            </a:r>
            <a:r>
              <a:rPr lang="en-GB" sz="1400" dirty="0" err="1"/>
              <a:t>undualtor</a:t>
            </a:r>
            <a:r>
              <a:rPr lang="en-GB" sz="1400" dirty="0"/>
              <a:t> orbit FB with either CA- or CB-type </a:t>
            </a:r>
            <a:r>
              <a:rPr lang="en-GB" sz="1400" dirty="0" err="1"/>
              <a:t>aircoils</a:t>
            </a:r>
            <a:r>
              <a:rPr lang="en-GB" sz="1400" dirty="0"/>
              <a:t> and fix the trajectory. </a:t>
            </a:r>
          </a:p>
          <a:p>
            <a:pPr>
              <a:lnSpc>
                <a:spcPct val="100000"/>
              </a:lnSpc>
              <a:spcBef>
                <a:spcPts val="1200"/>
              </a:spcBef>
              <a:buFont typeface="Arial" panose="020B0604020202020204" pitchFamily="34" charset="0"/>
              <a:buChar char="•"/>
            </a:pPr>
            <a:r>
              <a:rPr lang="en-GB" sz="1400" dirty="0"/>
              <a:t>Remove all phase shifter offsets. </a:t>
            </a:r>
          </a:p>
          <a:p>
            <a:pPr>
              <a:lnSpc>
                <a:spcPct val="100000"/>
              </a:lnSpc>
              <a:spcBef>
                <a:spcPts val="1200"/>
              </a:spcBef>
              <a:buFont typeface="Arial" panose="020B0604020202020204" pitchFamily="34" charset="0"/>
              <a:buChar char="•"/>
            </a:pPr>
            <a:r>
              <a:rPr lang="en-GB" sz="1400" dirty="0"/>
              <a:t>Adapt the taper settings. Rule of thumb: Higher photon energy -&gt; start of power taper moves to larger numbers and vice versa. The other taper settings can stay the same. </a:t>
            </a:r>
          </a:p>
          <a:p>
            <a:pPr>
              <a:lnSpc>
                <a:spcPct val="100000"/>
              </a:lnSpc>
              <a:spcBef>
                <a:spcPts val="1200"/>
              </a:spcBef>
              <a:buFont typeface="Arial" panose="020B0604020202020204" pitchFamily="34" charset="0"/>
              <a:buChar char="•"/>
            </a:pPr>
            <a:r>
              <a:rPr lang="en-GB" sz="1400" dirty="0"/>
              <a:t>For SASE2: Scan the phase shifters upstream the chicanes. Start with the second chicane. </a:t>
            </a:r>
          </a:p>
          <a:p>
            <a:pPr>
              <a:lnSpc>
                <a:spcPct val="100000"/>
              </a:lnSpc>
              <a:spcBef>
                <a:spcPts val="1200"/>
              </a:spcBef>
              <a:buFont typeface="Arial" panose="020B0604020202020204" pitchFamily="34" charset="0"/>
              <a:buChar char="•"/>
            </a:pPr>
            <a:r>
              <a:rPr lang="en-GB" sz="1400" dirty="0"/>
              <a:t>Use the adaptive trajectory FB to improve SASE. </a:t>
            </a:r>
          </a:p>
          <a:p>
            <a:pPr>
              <a:lnSpc>
                <a:spcPct val="100000"/>
              </a:lnSpc>
              <a:spcBef>
                <a:spcPts val="1200"/>
              </a:spcBef>
              <a:buFont typeface="Arial" panose="020B0604020202020204" pitchFamily="34" charset="0"/>
              <a:buChar char="•"/>
            </a:pPr>
            <a:r>
              <a:rPr lang="en-GB" sz="1400" dirty="0"/>
              <a:t>Adapt the taper settings if necessary. </a:t>
            </a:r>
          </a:p>
          <a:p>
            <a:pPr>
              <a:lnSpc>
                <a:spcPct val="100000"/>
              </a:lnSpc>
              <a:spcBef>
                <a:spcPts val="1200"/>
              </a:spcBef>
              <a:buFont typeface="Arial" panose="020B0604020202020204" pitchFamily="34" charset="0"/>
              <a:buChar char="•"/>
            </a:pPr>
            <a:r>
              <a:rPr lang="en-GB" sz="1400" dirty="0"/>
              <a:t>Fine tuning with </a:t>
            </a:r>
            <a:r>
              <a:rPr lang="en-GB" sz="1400" dirty="0" err="1"/>
              <a:t>aircoils</a:t>
            </a:r>
            <a:r>
              <a:rPr lang="en-GB" sz="1400" dirty="0"/>
              <a:t> and phase shifters. </a:t>
            </a:r>
          </a:p>
          <a:p>
            <a:pPr marL="0" indent="0">
              <a:lnSpc>
                <a:spcPct val="100000"/>
              </a:lnSpc>
              <a:spcBef>
                <a:spcPts val="1200"/>
              </a:spcBef>
              <a:buNone/>
            </a:pPr>
            <a:r>
              <a:rPr lang="en-GB" sz="1400" dirty="0"/>
              <a:t>There is no need to: </a:t>
            </a:r>
          </a:p>
          <a:p>
            <a:pPr>
              <a:lnSpc>
                <a:spcPct val="100000"/>
              </a:lnSpc>
              <a:spcBef>
                <a:spcPts val="1200"/>
              </a:spcBef>
              <a:buFont typeface="Arial" panose="020B0604020202020204" pitchFamily="34" charset="0"/>
              <a:buChar char="•"/>
            </a:pPr>
            <a:r>
              <a:rPr lang="en-GB" sz="1400" dirty="0"/>
              <a:t>Optimize compression nor the matching quads. </a:t>
            </a:r>
          </a:p>
          <a:p>
            <a:pPr>
              <a:lnSpc>
                <a:spcPct val="100000"/>
              </a:lnSpc>
              <a:spcBef>
                <a:spcPts val="1200"/>
              </a:spcBef>
              <a:buFont typeface="Arial" panose="020B0604020202020204" pitchFamily="34" charset="0"/>
              <a:buChar char="•"/>
            </a:pPr>
            <a:r>
              <a:rPr lang="en-GB" sz="1400" dirty="0"/>
              <a:t>Change the beam’s trajectory through the undulator. </a:t>
            </a:r>
          </a:p>
          <a:p>
            <a:pPr>
              <a:lnSpc>
                <a:spcPct val="100000"/>
              </a:lnSpc>
              <a:spcBef>
                <a:spcPts val="1200"/>
              </a:spcBef>
              <a:buFont typeface="Arial" panose="020B0604020202020204" pitchFamily="34" charset="0"/>
              <a:buChar char="•"/>
            </a:pPr>
            <a:r>
              <a:rPr lang="en-GB" sz="1400" dirty="0"/>
              <a:t>Scanning the </a:t>
            </a:r>
            <a:r>
              <a:rPr lang="en-GB" sz="1400" dirty="0" err="1"/>
              <a:t>aircoils</a:t>
            </a:r>
            <a:r>
              <a:rPr lang="en-GB" sz="1400" dirty="0"/>
              <a:t> should only help much if the photon energy was increased.  </a:t>
            </a:r>
          </a:p>
          <a:p>
            <a:pPr marL="0" indent="0">
              <a:lnSpc>
                <a:spcPct val="100000"/>
              </a:lnSpc>
              <a:spcBef>
                <a:spcPts val="1200"/>
              </a:spcBef>
              <a:buNone/>
            </a:pPr>
            <a:endParaRPr lang="en-GB" sz="1400" dirty="0"/>
          </a:p>
          <a:p>
            <a:pPr>
              <a:lnSpc>
                <a:spcPct val="100000"/>
              </a:lnSpc>
              <a:spcBef>
                <a:spcPts val="1200"/>
              </a:spcBef>
              <a:buFont typeface="Arial" panose="020B0604020202020204" pitchFamily="34" charset="0"/>
              <a:buChar char="•"/>
            </a:pPr>
            <a:endParaRPr lang="en-GB" sz="1400" dirty="0"/>
          </a:p>
          <a:p>
            <a:pPr>
              <a:lnSpc>
                <a:spcPct val="100000"/>
              </a:lnSpc>
              <a:spcBef>
                <a:spcPts val="1200"/>
              </a:spcBef>
              <a:buFont typeface="Arial" panose="020B0604020202020204" pitchFamily="34" charset="0"/>
              <a:buChar char="•"/>
            </a:pPr>
            <a:endParaRPr lang="en-GB" sz="1400" dirty="0"/>
          </a:p>
          <a:p>
            <a:pPr>
              <a:lnSpc>
                <a:spcPct val="100000"/>
              </a:lnSpc>
              <a:spcBef>
                <a:spcPts val="1200"/>
              </a:spcBef>
              <a:buFont typeface="Arial" panose="020B0604020202020204" pitchFamily="34" charset="0"/>
              <a:buChar char="•"/>
            </a:pPr>
            <a:endParaRPr lang="en-GB" sz="1400" dirty="0"/>
          </a:p>
        </p:txBody>
      </p:sp>
    </p:spTree>
    <p:extLst>
      <p:ext uri="{BB962C8B-B14F-4D97-AF65-F5344CB8AC3E}">
        <p14:creationId xmlns:p14="http://schemas.microsoft.com/office/powerpoint/2010/main" val="45795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Trajectory in the undulator</a:t>
            </a:r>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4709565" y="769142"/>
            <a:ext cx="6588080" cy="38738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solidFill>
                  <a:srgbClr val="F39200"/>
                </a:solidFill>
              </a:rPr>
              <a:t>-&gt; how to set up the air coils in the undulator. </a:t>
            </a:r>
          </a:p>
        </p:txBody>
      </p:sp>
      <p:sp>
        <p:nvSpPr>
          <p:cNvPr id="6" name="Content Placeholder 2">
            <a:extLst>
              <a:ext uri="{FF2B5EF4-FFF2-40B4-BE49-F238E27FC236}">
                <a16:creationId xmlns:a16="http://schemas.microsoft.com/office/drawing/2014/main" id="{AB2226AF-6F2F-044D-999D-2DCA7A30E43D}"/>
              </a:ext>
            </a:extLst>
          </p:cNvPr>
          <p:cNvSpPr txBox="1">
            <a:spLocks/>
          </p:cNvSpPr>
          <p:nvPr/>
        </p:nvSpPr>
        <p:spPr>
          <a:xfrm>
            <a:off x="633090" y="1228758"/>
            <a:ext cx="11516314" cy="729233"/>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t>Case </a:t>
            </a:r>
            <a:r>
              <a:rPr lang="en-GB" dirty="0">
                <a:solidFill>
                  <a:srgbClr val="00B0F0"/>
                </a:solidFill>
              </a:rPr>
              <a:t>one</a:t>
            </a:r>
            <a:r>
              <a:rPr lang="en-GB" dirty="0"/>
              <a:t>: you have to start from scratch. </a:t>
            </a:r>
          </a:p>
        </p:txBody>
      </p:sp>
      <p:pic>
        <p:nvPicPr>
          <p:cNvPr id="4" name="Picture 3" descr="A screen shot of a computer&#10;&#10;Description automatically generated">
            <a:extLst>
              <a:ext uri="{FF2B5EF4-FFF2-40B4-BE49-F238E27FC236}">
                <a16:creationId xmlns:a16="http://schemas.microsoft.com/office/drawing/2014/main" id="{5751889D-9B30-7A43-94FF-AF33E1E63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590" y="4902082"/>
            <a:ext cx="3008043" cy="1762434"/>
          </a:xfrm>
          <a:prstGeom prst="rect">
            <a:avLst/>
          </a:prstGeom>
          <a:ln>
            <a:noFill/>
          </a:ln>
          <a:effectLst>
            <a:outerShdw blurRad="292100" dist="139700" dir="2700000" algn="tl" rotWithShape="0">
              <a:srgbClr val="333333">
                <a:alpha val="65000"/>
              </a:srgbClr>
            </a:outerShdw>
          </a:effectLst>
        </p:spPr>
      </p:pic>
      <p:pic>
        <p:nvPicPr>
          <p:cNvPr id="9" name="Picture 8" descr="A screenshot of a social media post&#10;&#10;Description automatically generated">
            <a:extLst>
              <a:ext uri="{FF2B5EF4-FFF2-40B4-BE49-F238E27FC236}">
                <a16:creationId xmlns:a16="http://schemas.microsoft.com/office/drawing/2014/main" id="{393FCBA6-859D-3B4C-AFBD-6E12BC028602}"/>
              </a:ext>
            </a:extLst>
          </p:cNvPr>
          <p:cNvPicPr>
            <a:picLocks noChangeAspect="1"/>
          </p:cNvPicPr>
          <p:nvPr/>
        </p:nvPicPr>
        <p:blipFill rotWithShape="1">
          <a:blip r:embed="rId5">
            <a:extLst>
              <a:ext uri="{28A0092B-C50C-407E-A947-70E740481C1C}">
                <a14:useLocalDpi xmlns:a14="http://schemas.microsoft.com/office/drawing/2010/main" val="0"/>
              </a:ext>
            </a:extLst>
          </a:blip>
          <a:srcRect l="3114" t="8020" b="-1"/>
          <a:stretch/>
        </p:blipFill>
        <p:spPr>
          <a:xfrm>
            <a:off x="7174607" y="1360408"/>
            <a:ext cx="4454200" cy="1300780"/>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CA82D432-1D3D-E249-B84B-49FF294D12F6}"/>
              </a:ext>
            </a:extLst>
          </p:cNvPr>
          <p:cNvSpPr/>
          <p:nvPr/>
        </p:nvSpPr>
        <p:spPr>
          <a:xfrm>
            <a:off x="8884659" y="1853536"/>
            <a:ext cx="669557" cy="202131"/>
          </a:xfrm>
          <a:prstGeom prst="rect">
            <a:avLst/>
          </a:prstGeom>
          <a:noFill/>
          <a:ln w="50800">
            <a:solidFill>
              <a:srgbClr val="00B0F0"/>
            </a:solidFill>
            <a:extLst>
              <a:ext uri="{C807C97D-BFC1-408E-A445-0C87EB9F89A2}">
                <ask:lineSketchStyleProps xmlns:ask="http://schemas.microsoft.com/office/drawing/2018/sketchyshape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11" name="Content Placeholder 2">
            <a:extLst>
              <a:ext uri="{FF2B5EF4-FFF2-40B4-BE49-F238E27FC236}">
                <a16:creationId xmlns:a16="http://schemas.microsoft.com/office/drawing/2014/main" id="{B63C8A58-4CC5-404C-8AC4-F728CB517798}"/>
              </a:ext>
            </a:extLst>
          </p:cNvPr>
          <p:cNvSpPr txBox="1">
            <a:spLocks/>
          </p:cNvSpPr>
          <p:nvPr/>
        </p:nvSpPr>
        <p:spPr>
          <a:xfrm>
            <a:off x="604108" y="1778057"/>
            <a:ext cx="4951739" cy="84939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Arial" panose="020B0604020202020204" pitchFamily="34" charset="0"/>
              <a:buChar char="•"/>
            </a:pPr>
            <a:r>
              <a:rPr lang="en-GB" sz="1600" dirty="0"/>
              <a:t>The best solution when starting from scratch is to establish the BBA orbit which means typically zero offset in all BPMs. </a:t>
            </a:r>
          </a:p>
          <a:p>
            <a:pPr>
              <a:lnSpc>
                <a:spcPct val="100000"/>
              </a:lnSpc>
              <a:spcBef>
                <a:spcPts val="1200"/>
              </a:spcBef>
              <a:buFont typeface="Arial" panose="020B0604020202020204" pitchFamily="34" charset="0"/>
              <a:buChar char="•"/>
            </a:pPr>
            <a:r>
              <a:rPr lang="en-GB" sz="1600" dirty="0"/>
              <a:t>This can be achieved using the orbit FB. </a:t>
            </a:r>
          </a:p>
          <a:p>
            <a:pPr>
              <a:lnSpc>
                <a:spcPct val="100000"/>
              </a:lnSpc>
              <a:spcBef>
                <a:spcPts val="1200"/>
              </a:spcBef>
              <a:buFont typeface="Arial" panose="020B0604020202020204" pitchFamily="34" charset="0"/>
              <a:buChar char="•"/>
            </a:pPr>
            <a:endParaRPr lang="en-GB" sz="1600" dirty="0"/>
          </a:p>
        </p:txBody>
      </p:sp>
      <p:pic>
        <p:nvPicPr>
          <p:cNvPr id="12" name="Picture 11" descr="A screenshot of a cell phone&#10;&#10;Description automatically generated">
            <a:extLst>
              <a:ext uri="{FF2B5EF4-FFF2-40B4-BE49-F238E27FC236}">
                <a16:creationId xmlns:a16="http://schemas.microsoft.com/office/drawing/2014/main" id="{7813D441-8EC9-8A40-8CB7-DDDA02EE079F}"/>
              </a:ext>
            </a:extLst>
          </p:cNvPr>
          <p:cNvPicPr>
            <a:picLocks noChangeAspect="1"/>
          </p:cNvPicPr>
          <p:nvPr/>
        </p:nvPicPr>
        <p:blipFill rotWithShape="1">
          <a:blip r:embed="rId6">
            <a:extLst>
              <a:ext uri="{28A0092B-C50C-407E-A947-70E740481C1C}">
                <a14:useLocalDpi xmlns:a14="http://schemas.microsoft.com/office/drawing/2010/main" val="0"/>
              </a:ext>
            </a:extLst>
          </a:blip>
          <a:srcRect l="40626" t="12743" r="6415" b="7138"/>
          <a:stretch/>
        </p:blipFill>
        <p:spPr>
          <a:xfrm>
            <a:off x="3468908" y="3403104"/>
            <a:ext cx="3285757" cy="2939432"/>
          </a:xfrm>
          <a:prstGeom prst="rect">
            <a:avLst/>
          </a:prstGeom>
          <a:ln>
            <a:noFill/>
          </a:ln>
          <a:effectLst>
            <a:outerShdw blurRad="292100" dist="139700" dir="2700000" algn="tl" rotWithShape="0">
              <a:srgbClr val="333333">
                <a:alpha val="65000"/>
              </a:srgbClr>
            </a:outerShdw>
          </a:effectLst>
        </p:spPr>
      </p:pic>
      <p:pic>
        <p:nvPicPr>
          <p:cNvPr id="13" name="Picture 12" descr="A screenshot of a cell phone&#10;&#10;Description automatically generated">
            <a:extLst>
              <a:ext uri="{FF2B5EF4-FFF2-40B4-BE49-F238E27FC236}">
                <a16:creationId xmlns:a16="http://schemas.microsoft.com/office/drawing/2014/main" id="{747A73EC-B8A9-1D4C-832E-7132CDCB88EA}"/>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4753062" y="4450210"/>
            <a:ext cx="122246" cy="102688"/>
          </a:xfrm>
          <a:prstGeom prst="rect">
            <a:avLst/>
          </a:prstGeom>
          <a:ln>
            <a:noFill/>
          </a:ln>
          <a:effectLst/>
        </p:spPr>
      </p:pic>
      <p:pic>
        <p:nvPicPr>
          <p:cNvPr id="14" name="Picture 13" descr="A screenshot of a cell phone&#10;&#10;Description automatically generated">
            <a:extLst>
              <a:ext uri="{FF2B5EF4-FFF2-40B4-BE49-F238E27FC236}">
                <a16:creationId xmlns:a16="http://schemas.microsoft.com/office/drawing/2014/main" id="{FD1F777B-409D-9D4C-9E7D-1F1D0E336DAC}"/>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4753062" y="4939160"/>
            <a:ext cx="122246" cy="102688"/>
          </a:xfrm>
          <a:prstGeom prst="rect">
            <a:avLst/>
          </a:prstGeom>
          <a:ln>
            <a:noFill/>
          </a:ln>
          <a:effectLst/>
        </p:spPr>
      </p:pic>
      <p:pic>
        <p:nvPicPr>
          <p:cNvPr id="16" name="Picture 15" descr="A screenshot of a cell phone&#10;&#10;Description automatically generated">
            <a:extLst>
              <a:ext uri="{FF2B5EF4-FFF2-40B4-BE49-F238E27FC236}">
                <a16:creationId xmlns:a16="http://schemas.microsoft.com/office/drawing/2014/main" id="{BBB7B98C-BB2B-0246-8E64-CC8751346EFF}"/>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3714837" y="4447035"/>
            <a:ext cx="122246" cy="102688"/>
          </a:xfrm>
          <a:prstGeom prst="rect">
            <a:avLst/>
          </a:prstGeom>
          <a:ln>
            <a:noFill/>
          </a:ln>
          <a:effectLst/>
        </p:spPr>
      </p:pic>
      <p:pic>
        <p:nvPicPr>
          <p:cNvPr id="18" name="Picture 17" descr="A screenshot of a cell phone&#10;&#10;Description automatically generated">
            <a:extLst>
              <a:ext uri="{FF2B5EF4-FFF2-40B4-BE49-F238E27FC236}">
                <a16:creationId xmlns:a16="http://schemas.microsoft.com/office/drawing/2014/main" id="{E83BBE23-B806-6040-9904-453003836063}"/>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3714837" y="4935985"/>
            <a:ext cx="122246" cy="102688"/>
          </a:xfrm>
          <a:prstGeom prst="rect">
            <a:avLst/>
          </a:prstGeom>
          <a:ln>
            <a:noFill/>
          </a:ln>
          <a:effectLst/>
        </p:spPr>
      </p:pic>
      <p:pic>
        <p:nvPicPr>
          <p:cNvPr id="20" name="Picture 19" descr="A screenshot of a cell phone&#10;&#10;Description automatically generated">
            <a:extLst>
              <a:ext uri="{FF2B5EF4-FFF2-40B4-BE49-F238E27FC236}">
                <a16:creationId xmlns:a16="http://schemas.microsoft.com/office/drawing/2014/main" id="{69628D1C-F709-4C40-BA43-4C8074B1F981}"/>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5807162" y="4447035"/>
            <a:ext cx="122246" cy="102688"/>
          </a:xfrm>
          <a:prstGeom prst="rect">
            <a:avLst/>
          </a:prstGeom>
          <a:ln>
            <a:noFill/>
          </a:ln>
          <a:effectLst/>
        </p:spPr>
      </p:pic>
      <p:pic>
        <p:nvPicPr>
          <p:cNvPr id="21" name="Picture 20" descr="A screenshot of a cell phone&#10;&#10;Description automatically generated">
            <a:extLst>
              <a:ext uri="{FF2B5EF4-FFF2-40B4-BE49-F238E27FC236}">
                <a16:creationId xmlns:a16="http://schemas.microsoft.com/office/drawing/2014/main" id="{D2FB89DE-2E39-DC49-BBD9-3523B1ACD55B}"/>
              </a:ext>
            </a:extLst>
          </p:cNvPr>
          <p:cNvPicPr>
            <a:picLocks noChangeAspect="1"/>
          </p:cNvPicPr>
          <p:nvPr/>
        </p:nvPicPr>
        <p:blipFill rotWithShape="1">
          <a:blip r:embed="rId6">
            <a:extLst>
              <a:ext uri="{28A0092B-C50C-407E-A947-70E740481C1C}">
                <a14:useLocalDpi xmlns:a14="http://schemas.microsoft.com/office/drawing/2010/main" val="0"/>
              </a:ext>
            </a:extLst>
          </a:blip>
          <a:srcRect l="61289" t="50302" r="36741" b="46899"/>
          <a:stretch/>
        </p:blipFill>
        <p:spPr>
          <a:xfrm>
            <a:off x="5807162" y="4935985"/>
            <a:ext cx="122246" cy="102688"/>
          </a:xfrm>
          <a:prstGeom prst="rect">
            <a:avLst/>
          </a:prstGeom>
          <a:ln>
            <a:noFill/>
          </a:ln>
          <a:effectLst/>
        </p:spPr>
      </p:pic>
      <p:sp>
        <p:nvSpPr>
          <p:cNvPr id="24" name="Content Placeholder 2">
            <a:extLst>
              <a:ext uri="{FF2B5EF4-FFF2-40B4-BE49-F238E27FC236}">
                <a16:creationId xmlns:a16="http://schemas.microsoft.com/office/drawing/2014/main" id="{8F74AC98-2FBD-0846-A5F4-BFB39A306F3C}"/>
              </a:ext>
            </a:extLst>
          </p:cNvPr>
          <p:cNvSpPr txBox="1">
            <a:spLocks/>
          </p:cNvSpPr>
          <p:nvPr/>
        </p:nvSpPr>
        <p:spPr>
          <a:xfrm>
            <a:off x="509589" y="3429000"/>
            <a:ext cx="2841002" cy="175260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Font typeface="+mj-lt"/>
              <a:buAutoNum type="arabicPeriod"/>
            </a:pPr>
            <a:r>
              <a:rPr lang="en-GB" sz="1600" dirty="0"/>
              <a:t>Configure the undulator orbit FB such that</a:t>
            </a:r>
          </a:p>
          <a:p>
            <a:pPr lvl="1">
              <a:lnSpc>
                <a:spcPct val="100000"/>
              </a:lnSpc>
              <a:spcBef>
                <a:spcPts val="1200"/>
              </a:spcBef>
              <a:buFont typeface="Arial" panose="020B0604020202020204" pitchFamily="34" charset="0"/>
              <a:buChar char="•"/>
            </a:pPr>
            <a:r>
              <a:rPr lang="en-GB" sz="1600" dirty="0"/>
              <a:t>Launch and undulator BPMs are selected. </a:t>
            </a:r>
          </a:p>
          <a:p>
            <a:pPr lvl="1">
              <a:lnSpc>
                <a:spcPct val="100000"/>
              </a:lnSpc>
              <a:spcBef>
                <a:spcPts val="1200"/>
              </a:spcBef>
              <a:buFont typeface="Arial" panose="020B0604020202020204" pitchFamily="34" charset="0"/>
              <a:buChar char="•"/>
            </a:pPr>
            <a:r>
              <a:rPr lang="en-GB" sz="1600" dirty="0"/>
              <a:t>Launch correctors and ONE type of air coils are selected. </a:t>
            </a:r>
          </a:p>
        </p:txBody>
      </p:sp>
      <p:sp>
        <p:nvSpPr>
          <p:cNvPr id="25" name="Content Placeholder 2">
            <a:extLst>
              <a:ext uri="{FF2B5EF4-FFF2-40B4-BE49-F238E27FC236}">
                <a16:creationId xmlns:a16="http://schemas.microsoft.com/office/drawing/2014/main" id="{82B13EED-538B-3441-8758-C06EBEC2C2A5}"/>
              </a:ext>
            </a:extLst>
          </p:cNvPr>
          <p:cNvSpPr txBox="1">
            <a:spLocks/>
          </p:cNvSpPr>
          <p:nvPr/>
        </p:nvSpPr>
        <p:spPr>
          <a:xfrm>
            <a:off x="7113914" y="2869038"/>
            <a:ext cx="4658986" cy="175260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Font typeface="+mj-lt"/>
              <a:buAutoNum type="arabicPeriod" startAt="3"/>
            </a:pPr>
            <a:r>
              <a:rPr lang="en-GB" sz="1600" dirty="0"/>
              <a:t>Set the target orbit of the feedback to zero by pressing the respective button. </a:t>
            </a:r>
          </a:p>
          <a:p>
            <a:pPr marL="342900" indent="-342900">
              <a:lnSpc>
                <a:spcPct val="100000"/>
              </a:lnSpc>
              <a:spcBef>
                <a:spcPts val="1200"/>
              </a:spcBef>
              <a:buFont typeface="+mj-lt"/>
              <a:buAutoNum type="arabicPeriod" startAt="3"/>
            </a:pPr>
            <a:r>
              <a:rPr lang="en-GB" sz="1600" dirty="0"/>
              <a:t>Start the feedback. </a:t>
            </a:r>
          </a:p>
          <a:p>
            <a:pPr lvl="1">
              <a:lnSpc>
                <a:spcPct val="100000"/>
              </a:lnSpc>
              <a:spcBef>
                <a:spcPts val="1200"/>
              </a:spcBef>
              <a:buFont typeface="+mj-lt"/>
              <a:buAutoNum type="arabicPeriod" startAt="3"/>
            </a:pPr>
            <a:endParaRPr lang="en-GB" sz="1600" dirty="0"/>
          </a:p>
        </p:txBody>
      </p:sp>
      <p:sp>
        <p:nvSpPr>
          <p:cNvPr id="27" name="Content Placeholder 2">
            <a:extLst>
              <a:ext uri="{FF2B5EF4-FFF2-40B4-BE49-F238E27FC236}">
                <a16:creationId xmlns:a16="http://schemas.microsoft.com/office/drawing/2014/main" id="{353B4BCD-9A49-D848-956D-08A18B3853EC}"/>
              </a:ext>
            </a:extLst>
          </p:cNvPr>
          <p:cNvSpPr txBox="1">
            <a:spLocks/>
          </p:cNvSpPr>
          <p:nvPr/>
        </p:nvSpPr>
        <p:spPr>
          <a:xfrm>
            <a:off x="7685591" y="4047748"/>
            <a:ext cx="4303210" cy="175260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GB" sz="1600" dirty="0">
                <a:solidFill>
                  <a:srgbClr val="FFC000"/>
                </a:solidFill>
              </a:rPr>
              <a:t>As an alternative, you can also use the orbit correction tool to steer the beam to the zero orbit in the undulator. </a:t>
            </a:r>
          </a:p>
          <a:p>
            <a:pPr marL="357187" lvl="1" indent="0">
              <a:lnSpc>
                <a:spcPct val="100000"/>
              </a:lnSpc>
              <a:spcBef>
                <a:spcPts val="1200"/>
              </a:spcBef>
              <a:buNone/>
            </a:pPr>
            <a:endParaRPr lang="en-GB" sz="1600" dirty="0">
              <a:solidFill>
                <a:srgbClr val="FFC000"/>
              </a:solidFill>
            </a:endParaRPr>
          </a:p>
        </p:txBody>
      </p:sp>
    </p:spTree>
    <p:extLst>
      <p:ext uri="{BB962C8B-B14F-4D97-AF65-F5344CB8AC3E}">
        <p14:creationId xmlns:p14="http://schemas.microsoft.com/office/powerpoint/2010/main" val="343307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Trajectory in the undulator</a:t>
            </a:r>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4709565" y="769142"/>
            <a:ext cx="6588080" cy="38738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solidFill>
                  <a:srgbClr val="F39200"/>
                </a:solidFill>
              </a:rPr>
              <a:t>-&gt; how to set up the air coils in the undulator. </a:t>
            </a:r>
          </a:p>
        </p:txBody>
      </p:sp>
      <p:sp>
        <p:nvSpPr>
          <p:cNvPr id="6" name="Content Placeholder 2">
            <a:extLst>
              <a:ext uri="{FF2B5EF4-FFF2-40B4-BE49-F238E27FC236}">
                <a16:creationId xmlns:a16="http://schemas.microsoft.com/office/drawing/2014/main" id="{AB2226AF-6F2F-044D-999D-2DCA7A30E43D}"/>
              </a:ext>
            </a:extLst>
          </p:cNvPr>
          <p:cNvSpPr txBox="1">
            <a:spLocks/>
          </p:cNvSpPr>
          <p:nvPr/>
        </p:nvSpPr>
        <p:spPr>
          <a:xfrm>
            <a:off x="633090" y="1228758"/>
            <a:ext cx="11516314" cy="729233"/>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t>Case </a:t>
            </a:r>
            <a:r>
              <a:rPr lang="en-GB" dirty="0">
                <a:solidFill>
                  <a:srgbClr val="00B0F0"/>
                </a:solidFill>
              </a:rPr>
              <a:t>one</a:t>
            </a:r>
            <a:r>
              <a:rPr lang="en-GB" dirty="0"/>
              <a:t>: you have to start from scratch. </a:t>
            </a:r>
          </a:p>
        </p:txBody>
      </p:sp>
      <p:sp>
        <p:nvSpPr>
          <p:cNvPr id="11" name="Content Placeholder 2">
            <a:extLst>
              <a:ext uri="{FF2B5EF4-FFF2-40B4-BE49-F238E27FC236}">
                <a16:creationId xmlns:a16="http://schemas.microsoft.com/office/drawing/2014/main" id="{B63C8A58-4CC5-404C-8AC4-F728CB517798}"/>
              </a:ext>
            </a:extLst>
          </p:cNvPr>
          <p:cNvSpPr txBox="1">
            <a:spLocks/>
          </p:cNvSpPr>
          <p:nvPr/>
        </p:nvSpPr>
        <p:spPr>
          <a:xfrm>
            <a:off x="355600" y="1778056"/>
            <a:ext cx="4927600" cy="4495484"/>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Arial" panose="020B0604020202020204" pitchFamily="34" charset="0"/>
              <a:buChar char="•"/>
            </a:pPr>
            <a:r>
              <a:rPr lang="en-GB" sz="1600" dirty="0"/>
              <a:t>The trajectory achieved with the beam based alignment (BBA) should be good enough to get some lasing. But it does not necessarily have to be the optimum trajectory. </a:t>
            </a:r>
          </a:p>
          <a:p>
            <a:pPr>
              <a:lnSpc>
                <a:spcPct val="100000"/>
              </a:lnSpc>
              <a:spcBef>
                <a:spcPts val="1200"/>
              </a:spcBef>
              <a:buFont typeface="Arial" panose="020B0604020202020204" pitchFamily="34" charset="0"/>
              <a:buChar char="•"/>
            </a:pPr>
            <a:r>
              <a:rPr lang="en-GB" sz="1600" dirty="0"/>
              <a:t>An optimization of aircoil settings is necessary. </a:t>
            </a:r>
          </a:p>
          <a:p>
            <a:pPr>
              <a:lnSpc>
                <a:spcPct val="100000"/>
              </a:lnSpc>
              <a:spcBef>
                <a:spcPts val="1200"/>
              </a:spcBef>
              <a:buFont typeface="Arial" panose="020B0604020202020204" pitchFamily="34" charset="0"/>
              <a:buChar char="•"/>
            </a:pPr>
            <a:r>
              <a:rPr lang="en-GB" sz="1600" dirty="0"/>
              <a:t>The maximum number of </a:t>
            </a:r>
            <a:r>
              <a:rPr lang="en-GB" sz="1600" dirty="0" err="1"/>
              <a:t>aircoils</a:t>
            </a:r>
            <a:r>
              <a:rPr lang="en-GB" sz="1600" dirty="0"/>
              <a:t> in one optimization setup should not be larger than 8. </a:t>
            </a:r>
          </a:p>
          <a:p>
            <a:pPr>
              <a:lnSpc>
                <a:spcPct val="100000"/>
              </a:lnSpc>
              <a:spcBef>
                <a:spcPts val="1200"/>
              </a:spcBef>
              <a:buFont typeface="Arial" panose="020B0604020202020204" pitchFamily="34" charset="0"/>
              <a:buChar char="•"/>
            </a:pPr>
            <a:r>
              <a:rPr lang="en-GB" sz="1600" dirty="0"/>
              <a:t>Start with </a:t>
            </a:r>
            <a:r>
              <a:rPr lang="en-GB" sz="1600" dirty="0" err="1"/>
              <a:t>aircoils</a:t>
            </a:r>
            <a:r>
              <a:rPr lang="en-GB" sz="1600" dirty="0"/>
              <a:t> in both planes. Use only </a:t>
            </a:r>
            <a:r>
              <a:rPr lang="en-GB" sz="1600" dirty="0" err="1"/>
              <a:t>aircoils</a:t>
            </a:r>
            <a:r>
              <a:rPr lang="en-GB" sz="1600" dirty="0"/>
              <a:t> in one plain in the second or third iteration steps. </a:t>
            </a:r>
          </a:p>
          <a:p>
            <a:pPr>
              <a:lnSpc>
                <a:spcPct val="100000"/>
              </a:lnSpc>
              <a:spcBef>
                <a:spcPts val="1200"/>
              </a:spcBef>
              <a:buFont typeface="Arial" panose="020B0604020202020204" pitchFamily="34" charset="0"/>
              <a:buChar char="•"/>
            </a:pPr>
            <a:r>
              <a:rPr lang="en-GB" sz="1600" dirty="0"/>
              <a:t>Be careful that the section you are optimizing is not monitored by the orbit feedback. </a:t>
            </a:r>
          </a:p>
          <a:p>
            <a:pPr>
              <a:lnSpc>
                <a:spcPct val="100000"/>
              </a:lnSpc>
              <a:spcBef>
                <a:spcPts val="1200"/>
              </a:spcBef>
              <a:buFont typeface="Arial" panose="020B0604020202020204" pitchFamily="34" charset="0"/>
              <a:buChar char="•"/>
            </a:pPr>
            <a:r>
              <a:rPr lang="en-GB" sz="1600" dirty="0"/>
              <a:t>Start with as few undulator cells closed as necessary to get lasing in the range of 100-200 </a:t>
            </a:r>
            <a:r>
              <a:rPr lang="en-GB" sz="1600" dirty="0" err="1"/>
              <a:t>uJ</a:t>
            </a:r>
            <a:r>
              <a:rPr lang="en-GB" sz="1600" dirty="0"/>
              <a:t> Add more and more cells during the optimization. </a:t>
            </a:r>
          </a:p>
          <a:p>
            <a:pPr>
              <a:lnSpc>
                <a:spcPct val="100000"/>
              </a:lnSpc>
              <a:spcBef>
                <a:spcPts val="1200"/>
              </a:spcBef>
              <a:buFont typeface="Arial" panose="020B0604020202020204" pitchFamily="34" charset="0"/>
              <a:buChar char="•"/>
            </a:pPr>
            <a:endParaRPr lang="en-GB" sz="1600" dirty="0"/>
          </a:p>
          <a:p>
            <a:pPr>
              <a:lnSpc>
                <a:spcPct val="100000"/>
              </a:lnSpc>
              <a:spcBef>
                <a:spcPts val="1200"/>
              </a:spcBef>
              <a:buFont typeface="Arial" panose="020B0604020202020204" pitchFamily="34" charset="0"/>
              <a:buChar char="•"/>
            </a:pPr>
            <a:endParaRPr lang="en-GB" sz="1600" dirty="0"/>
          </a:p>
          <a:p>
            <a:pPr marL="0" indent="0">
              <a:lnSpc>
                <a:spcPct val="100000"/>
              </a:lnSpc>
              <a:spcBef>
                <a:spcPts val="1200"/>
              </a:spcBef>
              <a:buNone/>
            </a:pPr>
            <a:endParaRPr lang="en-GB" sz="1600" dirty="0"/>
          </a:p>
        </p:txBody>
      </p:sp>
      <p:pic>
        <p:nvPicPr>
          <p:cNvPr id="5" name="Picture 4" descr="A picture containing indoor, computer, laptop, sitting&#10;&#10;Description automatically generated">
            <a:extLst>
              <a:ext uri="{FF2B5EF4-FFF2-40B4-BE49-F238E27FC236}">
                <a16:creationId xmlns:a16="http://schemas.microsoft.com/office/drawing/2014/main" id="{F5301FC4-4438-DF4C-BACA-F5A030DA48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3200" y="1580674"/>
            <a:ext cx="6830194" cy="4433038"/>
          </a:xfrm>
          <a:prstGeom prst="rect">
            <a:avLst/>
          </a:prstGeom>
        </p:spPr>
      </p:pic>
    </p:spTree>
    <p:extLst>
      <p:ext uri="{BB962C8B-B14F-4D97-AF65-F5344CB8AC3E}">
        <p14:creationId xmlns:p14="http://schemas.microsoft.com/office/powerpoint/2010/main" val="165738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Trajectory in the undulator</a:t>
            </a:r>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4709565" y="769142"/>
            <a:ext cx="6588080" cy="38738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solidFill>
                  <a:srgbClr val="F39200"/>
                </a:solidFill>
              </a:rPr>
              <a:t>-&gt; how to set up the air coils in the undulator. </a:t>
            </a:r>
          </a:p>
        </p:txBody>
      </p:sp>
      <p:sp>
        <p:nvSpPr>
          <p:cNvPr id="6" name="Content Placeholder 2">
            <a:extLst>
              <a:ext uri="{FF2B5EF4-FFF2-40B4-BE49-F238E27FC236}">
                <a16:creationId xmlns:a16="http://schemas.microsoft.com/office/drawing/2014/main" id="{AB2226AF-6F2F-044D-999D-2DCA7A30E43D}"/>
              </a:ext>
            </a:extLst>
          </p:cNvPr>
          <p:cNvSpPr txBox="1">
            <a:spLocks/>
          </p:cNvSpPr>
          <p:nvPr/>
        </p:nvSpPr>
        <p:spPr>
          <a:xfrm>
            <a:off x="633090" y="1228758"/>
            <a:ext cx="11516314" cy="729233"/>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t>Case </a:t>
            </a:r>
            <a:r>
              <a:rPr lang="en-GB" dirty="0">
                <a:solidFill>
                  <a:srgbClr val="00B0F0"/>
                </a:solidFill>
              </a:rPr>
              <a:t>two</a:t>
            </a:r>
            <a:r>
              <a:rPr lang="en-GB" dirty="0"/>
              <a:t>: you have already a trajectory stored for the same (or for a higher) photon energy. </a:t>
            </a:r>
          </a:p>
        </p:txBody>
      </p:sp>
      <p:pic>
        <p:nvPicPr>
          <p:cNvPr id="10" name="Picture 9" descr="A screenshot of a cell phone&#10;&#10;Description automatically generated">
            <a:extLst>
              <a:ext uri="{FF2B5EF4-FFF2-40B4-BE49-F238E27FC236}">
                <a16:creationId xmlns:a16="http://schemas.microsoft.com/office/drawing/2014/main" id="{99E8B62E-5040-4B44-98AD-B12801BCF6A4}"/>
              </a:ext>
            </a:extLst>
          </p:cNvPr>
          <p:cNvPicPr>
            <a:picLocks noChangeAspect="1"/>
          </p:cNvPicPr>
          <p:nvPr/>
        </p:nvPicPr>
        <p:blipFill rotWithShape="1">
          <a:blip r:embed="rId5">
            <a:extLst>
              <a:ext uri="{28A0092B-C50C-407E-A947-70E740481C1C}">
                <a14:useLocalDpi xmlns:a14="http://schemas.microsoft.com/office/drawing/2010/main" val="0"/>
              </a:ext>
            </a:extLst>
          </a:blip>
          <a:srcRect l="40626" t="12743" r="6415" b="7138"/>
          <a:stretch/>
        </p:blipFill>
        <p:spPr>
          <a:xfrm>
            <a:off x="5803516" y="3283141"/>
            <a:ext cx="3285757" cy="2939432"/>
          </a:xfrm>
          <a:prstGeom prst="rect">
            <a:avLst/>
          </a:prstGeom>
          <a:ln>
            <a:noFill/>
          </a:ln>
          <a:effectLst>
            <a:outerShdw blurRad="292100" dist="139700" dir="2700000" algn="tl" rotWithShape="0">
              <a:srgbClr val="333333">
                <a:alpha val="65000"/>
              </a:srgbClr>
            </a:outerShdw>
          </a:effectLst>
        </p:spPr>
      </p:pic>
      <p:pic>
        <p:nvPicPr>
          <p:cNvPr id="4" name="Picture 3" descr="A screenshot of a social media post&#10;&#10;Description automatically generated">
            <a:extLst>
              <a:ext uri="{FF2B5EF4-FFF2-40B4-BE49-F238E27FC236}">
                <a16:creationId xmlns:a16="http://schemas.microsoft.com/office/drawing/2014/main" id="{4998B428-6C33-8741-9D2A-CBBAAB375F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296" y="1927473"/>
            <a:ext cx="2368524" cy="2256727"/>
          </a:xfrm>
          <a:prstGeom prst="rect">
            <a:avLst/>
          </a:prstGeom>
          <a:ln>
            <a:noFill/>
          </a:ln>
          <a:effectLst>
            <a:outerShdw blurRad="292100" dist="139700" dir="2700000" algn="tl" rotWithShape="0">
              <a:srgbClr val="333333">
                <a:alpha val="65000"/>
              </a:srgbClr>
            </a:outerShdw>
          </a:effectLst>
        </p:spPr>
      </p:pic>
      <p:pic>
        <p:nvPicPr>
          <p:cNvPr id="13" name="Picture 12" descr="A screenshot of a cell phone&#10;&#10;Description automatically generated">
            <a:extLst>
              <a:ext uri="{FF2B5EF4-FFF2-40B4-BE49-F238E27FC236}">
                <a16:creationId xmlns:a16="http://schemas.microsoft.com/office/drawing/2014/main" id="{4F6E47C3-1C4B-0749-8372-8C19F850CD2F}"/>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7087670" y="4320640"/>
            <a:ext cx="122246" cy="102688"/>
          </a:xfrm>
          <a:prstGeom prst="rect">
            <a:avLst/>
          </a:prstGeom>
          <a:ln>
            <a:noFill/>
          </a:ln>
          <a:effectLst/>
        </p:spPr>
      </p:pic>
      <p:pic>
        <p:nvPicPr>
          <p:cNvPr id="14" name="Picture 13" descr="A screenshot of a cell phone&#10;&#10;Description automatically generated">
            <a:extLst>
              <a:ext uri="{FF2B5EF4-FFF2-40B4-BE49-F238E27FC236}">
                <a16:creationId xmlns:a16="http://schemas.microsoft.com/office/drawing/2014/main" id="{F473EA88-B536-F343-BB2C-F17F085F7576}"/>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7087670" y="4809590"/>
            <a:ext cx="122246" cy="102688"/>
          </a:xfrm>
          <a:prstGeom prst="rect">
            <a:avLst/>
          </a:prstGeom>
          <a:ln>
            <a:noFill/>
          </a:ln>
          <a:effectLst/>
        </p:spPr>
      </p:pic>
      <p:pic>
        <p:nvPicPr>
          <p:cNvPr id="16" name="Picture 15" descr="A screenshot of a cell phone&#10;&#10;Description automatically generated">
            <a:extLst>
              <a:ext uri="{FF2B5EF4-FFF2-40B4-BE49-F238E27FC236}">
                <a16:creationId xmlns:a16="http://schemas.microsoft.com/office/drawing/2014/main" id="{B0B639E8-E10A-864D-9FC4-AA3BEA707FD7}"/>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6049445" y="4317465"/>
            <a:ext cx="122246" cy="102688"/>
          </a:xfrm>
          <a:prstGeom prst="rect">
            <a:avLst/>
          </a:prstGeom>
          <a:ln>
            <a:noFill/>
          </a:ln>
          <a:effectLst/>
        </p:spPr>
      </p:pic>
      <p:pic>
        <p:nvPicPr>
          <p:cNvPr id="18" name="Picture 17" descr="A screenshot of a cell phone&#10;&#10;Description automatically generated">
            <a:extLst>
              <a:ext uri="{FF2B5EF4-FFF2-40B4-BE49-F238E27FC236}">
                <a16:creationId xmlns:a16="http://schemas.microsoft.com/office/drawing/2014/main" id="{36130235-7FC7-E04C-8DA6-214667490F04}"/>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6049445" y="4806415"/>
            <a:ext cx="122246" cy="102688"/>
          </a:xfrm>
          <a:prstGeom prst="rect">
            <a:avLst/>
          </a:prstGeom>
          <a:ln>
            <a:noFill/>
          </a:ln>
          <a:effectLst/>
        </p:spPr>
      </p:pic>
      <p:pic>
        <p:nvPicPr>
          <p:cNvPr id="20" name="Picture 19" descr="A screenshot of a cell phone&#10;&#10;Description automatically generated">
            <a:extLst>
              <a:ext uri="{FF2B5EF4-FFF2-40B4-BE49-F238E27FC236}">
                <a16:creationId xmlns:a16="http://schemas.microsoft.com/office/drawing/2014/main" id="{8CE08A54-B394-8549-8F10-DAF71B464E26}"/>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8141770" y="4317465"/>
            <a:ext cx="122246" cy="102688"/>
          </a:xfrm>
          <a:prstGeom prst="rect">
            <a:avLst/>
          </a:prstGeom>
          <a:ln>
            <a:noFill/>
          </a:ln>
          <a:effectLst/>
        </p:spPr>
      </p:pic>
      <p:pic>
        <p:nvPicPr>
          <p:cNvPr id="21" name="Picture 20" descr="A screenshot of a cell phone&#10;&#10;Description automatically generated">
            <a:extLst>
              <a:ext uri="{FF2B5EF4-FFF2-40B4-BE49-F238E27FC236}">
                <a16:creationId xmlns:a16="http://schemas.microsoft.com/office/drawing/2014/main" id="{F4ADCE2E-A4E9-E248-B390-61BCFA3C055C}"/>
              </a:ext>
            </a:extLst>
          </p:cNvPr>
          <p:cNvPicPr>
            <a:picLocks noChangeAspect="1"/>
          </p:cNvPicPr>
          <p:nvPr/>
        </p:nvPicPr>
        <p:blipFill rotWithShape="1">
          <a:blip r:embed="rId5">
            <a:extLst>
              <a:ext uri="{28A0092B-C50C-407E-A947-70E740481C1C}">
                <a14:useLocalDpi xmlns:a14="http://schemas.microsoft.com/office/drawing/2010/main" val="0"/>
              </a:ext>
            </a:extLst>
          </a:blip>
          <a:srcRect l="61289" t="50302" r="36741" b="46899"/>
          <a:stretch/>
        </p:blipFill>
        <p:spPr>
          <a:xfrm>
            <a:off x="8141770" y="4806415"/>
            <a:ext cx="122246" cy="102688"/>
          </a:xfrm>
          <a:prstGeom prst="rect">
            <a:avLst/>
          </a:prstGeom>
          <a:ln>
            <a:noFill/>
          </a:ln>
          <a:effectLst/>
        </p:spPr>
      </p:pic>
      <p:sp>
        <p:nvSpPr>
          <p:cNvPr id="26" name="Content Placeholder 2">
            <a:extLst>
              <a:ext uri="{FF2B5EF4-FFF2-40B4-BE49-F238E27FC236}">
                <a16:creationId xmlns:a16="http://schemas.microsoft.com/office/drawing/2014/main" id="{DF334048-015C-DB4C-8944-2DF8B3DC7D59}"/>
              </a:ext>
            </a:extLst>
          </p:cNvPr>
          <p:cNvSpPr txBox="1">
            <a:spLocks/>
          </p:cNvSpPr>
          <p:nvPr/>
        </p:nvSpPr>
        <p:spPr>
          <a:xfrm>
            <a:off x="2881365" y="1826053"/>
            <a:ext cx="3782082" cy="598614"/>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mj-lt"/>
              <a:buAutoNum type="arabicPeriod"/>
            </a:pPr>
            <a:r>
              <a:rPr lang="en-GB" sz="1600" dirty="0"/>
              <a:t>Select the file in the trajectory storage server. </a:t>
            </a:r>
          </a:p>
        </p:txBody>
      </p:sp>
      <p:pic>
        <p:nvPicPr>
          <p:cNvPr id="28" name="Picture 27" descr="A screenshot of a social media post&#10;&#10;Description automatically generated">
            <a:extLst>
              <a:ext uri="{FF2B5EF4-FFF2-40B4-BE49-F238E27FC236}">
                <a16:creationId xmlns:a16="http://schemas.microsoft.com/office/drawing/2014/main" id="{014305F3-2565-3B45-B095-CF12A301C4FA}"/>
              </a:ext>
            </a:extLst>
          </p:cNvPr>
          <p:cNvPicPr>
            <a:picLocks noChangeAspect="1"/>
          </p:cNvPicPr>
          <p:nvPr/>
        </p:nvPicPr>
        <p:blipFill rotWithShape="1">
          <a:blip r:embed="rId7">
            <a:extLst>
              <a:ext uri="{28A0092B-C50C-407E-A947-70E740481C1C}">
                <a14:useLocalDpi xmlns:a14="http://schemas.microsoft.com/office/drawing/2010/main" val="0"/>
              </a:ext>
            </a:extLst>
          </a:blip>
          <a:srcRect l="3114" t="8020" b="-1"/>
          <a:stretch/>
        </p:blipFill>
        <p:spPr>
          <a:xfrm>
            <a:off x="7495399" y="1690060"/>
            <a:ext cx="4454200" cy="1300780"/>
          </a:xfrm>
          <a:prstGeom prst="rect">
            <a:avLst/>
          </a:prstGeom>
          <a:ln>
            <a:noFill/>
          </a:ln>
          <a:effectLst>
            <a:outerShdw blurRad="292100" dist="139700" dir="2700000" algn="tl" rotWithShape="0">
              <a:srgbClr val="333333">
                <a:alpha val="65000"/>
              </a:srgbClr>
            </a:outerShdw>
          </a:effectLst>
        </p:spPr>
      </p:pic>
      <p:sp>
        <p:nvSpPr>
          <p:cNvPr id="29" name="Content Placeholder 2">
            <a:extLst>
              <a:ext uri="{FF2B5EF4-FFF2-40B4-BE49-F238E27FC236}">
                <a16:creationId xmlns:a16="http://schemas.microsoft.com/office/drawing/2014/main" id="{5843F4B4-D1A4-1448-A32A-D7F91AB19A2A}"/>
              </a:ext>
            </a:extLst>
          </p:cNvPr>
          <p:cNvSpPr txBox="1">
            <a:spLocks/>
          </p:cNvSpPr>
          <p:nvPr/>
        </p:nvSpPr>
        <p:spPr>
          <a:xfrm>
            <a:off x="9391676" y="3131759"/>
            <a:ext cx="2613114" cy="1414177"/>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mj-lt"/>
              <a:buAutoNum type="arabicPeriod" startAt="5"/>
            </a:pPr>
            <a:r>
              <a:rPr lang="en-GB" sz="1600" dirty="0"/>
              <a:t>Load the reference orbit into the undulator orbit FB by pressing the button ‘From Orbit serv.’</a:t>
            </a:r>
          </a:p>
          <a:p>
            <a:pPr>
              <a:lnSpc>
                <a:spcPct val="100000"/>
              </a:lnSpc>
              <a:spcBef>
                <a:spcPts val="1200"/>
              </a:spcBef>
              <a:buFont typeface="+mj-lt"/>
              <a:buAutoNum type="arabicPeriod" startAt="5"/>
            </a:pPr>
            <a:r>
              <a:rPr lang="en-GB" sz="1600" dirty="0"/>
              <a:t>Start the FB without taking an additional golden orbit. </a:t>
            </a:r>
          </a:p>
          <a:p>
            <a:pPr>
              <a:lnSpc>
                <a:spcPct val="100000"/>
              </a:lnSpc>
              <a:spcBef>
                <a:spcPts val="1200"/>
              </a:spcBef>
              <a:buFont typeface="+mj-lt"/>
              <a:buAutoNum type="arabicPeriod" startAt="5"/>
            </a:pPr>
            <a:endParaRPr lang="en-GB" sz="1600" dirty="0"/>
          </a:p>
        </p:txBody>
      </p:sp>
      <p:sp>
        <p:nvSpPr>
          <p:cNvPr id="30" name="Rectangle 29">
            <a:extLst>
              <a:ext uri="{FF2B5EF4-FFF2-40B4-BE49-F238E27FC236}">
                <a16:creationId xmlns:a16="http://schemas.microsoft.com/office/drawing/2014/main" id="{43DDD308-BB73-2147-A946-83F68CFE7B87}"/>
              </a:ext>
            </a:extLst>
          </p:cNvPr>
          <p:cNvSpPr/>
          <p:nvPr/>
        </p:nvSpPr>
        <p:spPr>
          <a:xfrm>
            <a:off x="8641079" y="2168567"/>
            <a:ext cx="669557" cy="202131"/>
          </a:xfrm>
          <a:prstGeom prst="rect">
            <a:avLst/>
          </a:prstGeom>
          <a:noFill/>
          <a:ln w="50800">
            <a:solidFill>
              <a:srgbClr val="00B0F0"/>
            </a:solidFill>
            <a:extLst>
              <a:ext uri="{C807C97D-BFC1-408E-A445-0C87EB9F89A2}">
                <ask:lineSketchStyleProps xmlns:ask="http://schemas.microsoft.com/office/drawing/2018/sketchyshape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31" name="Content Placeholder 2">
            <a:extLst>
              <a:ext uri="{FF2B5EF4-FFF2-40B4-BE49-F238E27FC236}">
                <a16:creationId xmlns:a16="http://schemas.microsoft.com/office/drawing/2014/main" id="{16CB9185-0B0E-0340-9E78-ADA4CAE41A0F}"/>
              </a:ext>
            </a:extLst>
          </p:cNvPr>
          <p:cNvSpPr txBox="1">
            <a:spLocks/>
          </p:cNvSpPr>
          <p:nvPr/>
        </p:nvSpPr>
        <p:spPr>
          <a:xfrm>
            <a:off x="1236006" y="4531789"/>
            <a:ext cx="4425850" cy="175260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1200"/>
              </a:spcBef>
              <a:buFont typeface="+mj-lt"/>
              <a:buAutoNum type="arabicPeriod" startAt="3"/>
            </a:pPr>
            <a:r>
              <a:rPr lang="en-GB" sz="1600" dirty="0"/>
              <a:t>Configure the undulator orbit FB such that</a:t>
            </a:r>
          </a:p>
          <a:p>
            <a:pPr lvl="1">
              <a:lnSpc>
                <a:spcPct val="100000"/>
              </a:lnSpc>
              <a:spcBef>
                <a:spcPts val="1200"/>
              </a:spcBef>
              <a:buFont typeface="Arial" panose="020B0604020202020204" pitchFamily="34" charset="0"/>
              <a:buChar char="•"/>
            </a:pPr>
            <a:r>
              <a:rPr lang="en-GB" sz="1600" dirty="0"/>
              <a:t>Launch and undulator BPMs are selected. </a:t>
            </a:r>
          </a:p>
          <a:p>
            <a:pPr lvl="1">
              <a:lnSpc>
                <a:spcPct val="100000"/>
              </a:lnSpc>
              <a:spcBef>
                <a:spcPts val="1200"/>
              </a:spcBef>
              <a:buFont typeface="Arial" panose="020B0604020202020204" pitchFamily="34" charset="0"/>
              <a:buChar char="•"/>
            </a:pPr>
            <a:r>
              <a:rPr lang="en-GB" sz="1600" dirty="0"/>
              <a:t>Launch correctors and ONE type of </a:t>
            </a:r>
            <a:r>
              <a:rPr lang="en-GB" sz="1600" dirty="0" err="1"/>
              <a:t>aircoils</a:t>
            </a:r>
            <a:r>
              <a:rPr lang="en-GB" sz="1600" dirty="0"/>
              <a:t> are selected. </a:t>
            </a:r>
          </a:p>
          <a:p>
            <a:pPr lvl="1">
              <a:lnSpc>
                <a:spcPct val="100000"/>
              </a:lnSpc>
              <a:spcBef>
                <a:spcPts val="1200"/>
              </a:spcBef>
              <a:buFont typeface="Arial" panose="020B0604020202020204" pitchFamily="34" charset="0"/>
              <a:buChar char="•"/>
            </a:pPr>
            <a:endParaRPr lang="en-GB" sz="1600" dirty="0"/>
          </a:p>
        </p:txBody>
      </p:sp>
      <p:sp>
        <p:nvSpPr>
          <p:cNvPr id="23" name="Content Placeholder 2">
            <a:extLst>
              <a:ext uri="{FF2B5EF4-FFF2-40B4-BE49-F238E27FC236}">
                <a16:creationId xmlns:a16="http://schemas.microsoft.com/office/drawing/2014/main" id="{65085303-190A-4992-9D1D-667552BDA2A4}"/>
              </a:ext>
            </a:extLst>
          </p:cNvPr>
          <p:cNvSpPr txBox="1">
            <a:spLocks/>
          </p:cNvSpPr>
          <p:nvPr/>
        </p:nvSpPr>
        <p:spPr>
          <a:xfrm>
            <a:off x="2881365" y="2506581"/>
            <a:ext cx="2722346" cy="1221385"/>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mj-lt"/>
              <a:buAutoNum type="arabicPeriod" startAt="2"/>
            </a:pPr>
            <a:r>
              <a:rPr lang="en-GB" sz="1600" dirty="0"/>
              <a:t>Load the trajectory to the golden and to the reference orbit. Choose the respective subtrain (beamline) before. </a:t>
            </a:r>
          </a:p>
        </p:txBody>
      </p:sp>
    </p:spTree>
    <p:extLst>
      <p:ext uri="{BB962C8B-B14F-4D97-AF65-F5344CB8AC3E}">
        <p14:creationId xmlns:p14="http://schemas.microsoft.com/office/powerpoint/2010/main" val="2447678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B2226AF-6F2F-044D-999D-2DCA7A30E43D}"/>
              </a:ext>
            </a:extLst>
          </p:cNvPr>
          <p:cNvSpPr txBox="1">
            <a:spLocks/>
          </p:cNvSpPr>
          <p:nvPr/>
        </p:nvSpPr>
        <p:spPr>
          <a:xfrm>
            <a:off x="6705600" y="1900238"/>
            <a:ext cx="4862513" cy="392802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Arial" panose="020B0604020202020204" pitchFamily="34" charset="0"/>
              <a:buChar char="•"/>
            </a:pPr>
            <a:r>
              <a:rPr lang="en-GB" dirty="0"/>
              <a:t>Switch off the default feedback. </a:t>
            </a:r>
          </a:p>
          <a:p>
            <a:pPr>
              <a:lnSpc>
                <a:spcPct val="100000"/>
              </a:lnSpc>
              <a:spcBef>
                <a:spcPts val="0"/>
              </a:spcBef>
              <a:buFont typeface="Arial" panose="020B0604020202020204" pitchFamily="34" charset="0"/>
              <a:buChar char="•"/>
            </a:pPr>
            <a:endParaRPr lang="en-GB" dirty="0"/>
          </a:p>
          <a:p>
            <a:pPr>
              <a:lnSpc>
                <a:spcPct val="100000"/>
              </a:lnSpc>
              <a:spcBef>
                <a:spcPts val="0"/>
              </a:spcBef>
              <a:buFont typeface="Arial" panose="020B0604020202020204" pitchFamily="34" charset="0"/>
              <a:buChar char="•"/>
            </a:pPr>
            <a:r>
              <a:rPr lang="en-GB" dirty="0"/>
              <a:t>Run the adaptive FB to optimize the launch trajectory into the undulator. </a:t>
            </a:r>
          </a:p>
          <a:p>
            <a:pPr>
              <a:lnSpc>
                <a:spcPct val="100000"/>
              </a:lnSpc>
              <a:spcBef>
                <a:spcPts val="0"/>
              </a:spcBef>
              <a:buFont typeface="Arial" panose="020B0604020202020204" pitchFamily="34" charset="0"/>
              <a:buChar char="•"/>
            </a:pPr>
            <a:endParaRPr lang="en-GB" dirty="0"/>
          </a:p>
          <a:p>
            <a:pPr>
              <a:lnSpc>
                <a:spcPct val="100000"/>
              </a:lnSpc>
              <a:spcBef>
                <a:spcPts val="0"/>
              </a:spcBef>
              <a:buFont typeface="Arial" panose="020B0604020202020204" pitchFamily="34" charset="0"/>
              <a:buChar char="•"/>
            </a:pPr>
            <a:r>
              <a:rPr lang="en-GB" dirty="0"/>
              <a:t>Remember that it always helps to assist the feedback with some induced orbit jitter using the correctors on the SASE tuning panels. </a:t>
            </a:r>
          </a:p>
          <a:p>
            <a:pPr>
              <a:lnSpc>
                <a:spcPct val="100000"/>
              </a:lnSpc>
              <a:spcBef>
                <a:spcPts val="0"/>
              </a:spcBef>
              <a:buFont typeface="Arial" panose="020B0604020202020204" pitchFamily="34" charset="0"/>
              <a:buChar char="•"/>
            </a:pPr>
            <a:endParaRPr lang="en-GB" dirty="0"/>
          </a:p>
          <a:p>
            <a:pPr>
              <a:lnSpc>
                <a:spcPct val="100000"/>
              </a:lnSpc>
              <a:spcBef>
                <a:spcPts val="0"/>
              </a:spcBef>
              <a:buFont typeface="Arial" panose="020B0604020202020204" pitchFamily="34" charset="0"/>
              <a:buChar char="•"/>
            </a:pPr>
            <a:r>
              <a:rPr lang="en-GB" dirty="0"/>
              <a:t>Take a new golden orbit with the default orbit feedback and run it again. </a:t>
            </a:r>
          </a:p>
        </p:txBody>
      </p:sp>
      <p:pic>
        <p:nvPicPr>
          <p:cNvPr id="5" name="Picture 4" descr="A picture containing sitting, monitor, black, street&#10;&#10;Description automatically generated">
            <a:extLst>
              <a:ext uri="{FF2B5EF4-FFF2-40B4-BE49-F238E27FC236}">
                <a16:creationId xmlns:a16="http://schemas.microsoft.com/office/drawing/2014/main" id="{91BF37AA-98A5-B94C-8755-2392C5E5F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9" y="1937773"/>
            <a:ext cx="5484811" cy="3827940"/>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94637EE-EC12-3C44-8DC1-3231FFA6E635}"/>
              </a:ext>
            </a:extLst>
          </p:cNvPr>
          <p:cNvSpPr>
            <a:spLocks noGrp="1"/>
          </p:cNvSpPr>
          <p:nvPr>
            <p:ph type="title"/>
          </p:nvPr>
        </p:nvSpPr>
        <p:spPr>
          <a:xfrm>
            <a:off x="611189" y="712232"/>
            <a:ext cx="10956924" cy="387519"/>
          </a:xfrm>
        </p:spPr>
        <p:txBody>
          <a:bodyPr/>
          <a:lstStyle/>
          <a:p>
            <a:r>
              <a:rPr lang="en-GB" dirty="0"/>
              <a:t>Trajectory in the undulator</a:t>
            </a:r>
          </a:p>
        </p:txBody>
      </p:sp>
      <p:sp>
        <p:nvSpPr>
          <p:cNvPr id="9" name="Content Placeholder 2">
            <a:extLst>
              <a:ext uri="{FF2B5EF4-FFF2-40B4-BE49-F238E27FC236}">
                <a16:creationId xmlns:a16="http://schemas.microsoft.com/office/drawing/2014/main" id="{2F5070C6-BE34-2841-9AA8-F7FE01CA89A5}"/>
              </a:ext>
            </a:extLst>
          </p:cNvPr>
          <p:cNvSpPr txBox="1">
            <a:spLocks/>
          </p:cNvSpPr>
          <p:nvPr/>
        </p:nvSpPr>
        <p:spPr>
          <a:xfrm>
            <a:off x="4709565" y="769142"/>
            <a:ext cx="6588080" cy="38738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solidFill>
                  <a:srgbClr val="F39200"/>
                </a:solidFill>
              </a:rPr>
              <a:t>-&gt; how to set up the air coils in the undulator. </a:t>
            </a:r>
          </a:p>
        </p:txBody>
      </p:sp>
      <p:sp>
        <p:nvSpPr>
          <p:cNvPr id="10" name="Content Placeholder 2">
            <a:extLst>
              <a:ext uri="{FF2B5EF4-FFF2-40B4-BE49-F238E27FC236}">
                <a16:creationId xmlns:a16="http://schemas.microsoft.com/office/drawing/2014/main" id="{A2CD1D90-AD8A-1C41-87DD-9CED439820A5}"/>
              </a:ext>
            </a:extLst>
          </p:cNvPr>
          <p:cNvSpPr txBox="1">
            <a:spLocks/>
          </p:cNvSpPr>
          <p:nvPr/>
        </p:nvSpPr>
        <p:spPr>
          <a:xfrm>
            <a:off x="633090" y="1228758"/>
            <a:ext cx="11516314" cy="729233"/>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dirty="0"/>
              <a:t>Case </a:t>
            </a:r>
            <a:r>
              <a:rPr lang="en-GB" dirty="0">
                <a:solidFill>
                  <a:srgbClr val="00B0F0"/>
                </a:solidFill>
              </a:rPr>
              <a:t>two</a:t>
            </a:r>
            <a:r>
              <a:rPr lang="en-GB" dirty="0"/>
              <a:t>: you have already a trajectory stored for the same (or for a higher) photon energy. </a:t>
            </a:r>
          </a:p>
        </p:txBody>
      </p:sp>
    </p:spTree>
    <p:extLst>
      <p:ext uri="{BB962C8B-B14F-4D97-AF65-F5344CB8AC3E}">
        <p14:creationId xmlns:p14="http://schemas.microsoft.com/office/powerpoint/2010/main" val="963131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Undulator taper settings</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399672" y="1414690"/>
            <a:ext cx="5030854" cy="407170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sz="1600" dirty="0"/>
              <a:t>Taper settings are currently often found by empirical tuning based on start values from previously used settings (wait for next slide). </a:t>
            </a:r>
          </a:p>
          <a:p>
            <a:pPr marL="457200" indent="-457200">
              <a:lnSpc>
                <a:spcPct val="100000"/>
              </a:lnSpc>
              <a:buFont typeface="+mj-lt"/>
              <a:buAutoNum type="arabicPeriod"/>
            </a:pPr>
            <a:r>
              <a:rPr lang="en-GB" sz="1600" dirty="0"/>
              <a:t>Keep in mind that the start of the power taper moves downstream with increasing photon energies. </a:t>
            </a:r>
          </a:p>
          <a:p>
            <a:pPr marL="457200" indent="-457200">
              <a:lnSpc>
                <a:spcPct val="100000"/>
              </a:lnSpc>
              <a:buFont typeface="+mj-lt"/>
              <a:buAutoNum type="arabicPeriod"/>
            </a:pPr>
            <a:r>
              <a:rPr lang="en-GB" sz="1600" dirty="0"/>
              <a:t>Try combinations like: reduce the quadratic taper but move it’s start one cell upstream. </a:t>
            </a:r>
          </a:p>
          <a:p>
            <a:pPr marL="457200" indent="-457200">
              <a:lnSpc>
                <a:spcPct val="100000"/>
              </a:lnSpc>
              <a:buFont typeface="+mj-lt"/>
              <a:buAutoNum type="arabicPeriod"/>
            </a:pPr>
            <a:r>
              <a:rPr lang="en-GB" sz="1600" dirty="0"/>
              <a:t>Check the movement of all undulator cells! You can see that best on the ‘Taper Tuning Panel’ available via the button on the right. </a:t>
            </a:r>
          </a:p>
        </p:txBody>
      </p:sp>
      <p:sp>
        <p:nvSpPr>
          <p:cNvPr id="6" name="Content Placeholder 2">
            <a:extLst>
              <a:ext uri="{FF2B5EF4-FFF2-40B4-BE49-F238E27FC236}">
                <a16:creationId xmlns:a16="http://schemas.microsoft.com/office/drawing/2014/main" id="{C24FB598-9B9E-4B39-BC3C-917D68FD9A0E}"/>
              </a:ext>
            </a:extLst>
          </p:cNvPr>
          <p:cNvSpPr txBox="1">
            <a:spLocks/>
          </p:cNvSpPr>
          <p:nvPr/>
        </p:nvSpPr>
        <p:spPr>
          <a:xfrm>
            <a:off x="381744" y="5048655"/>
            <a:ext cx="11363559" cy="1254871"/>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startAt="5"/>
            </a:pPr>
            <a:r>
              <a:rPr lang="en-GB" sz="1600" dirty="0"/>
              <a:t>Start a new photon energy always with zero offsets for the phase shifter gaps. </a:t>
            </a:r>
          </a:p>
          <a:p>
            <a:pPr marL="457200" indent="-457200">
              <a:lnSpc>
                <a:spcPct val="100000"/>
              </a:lnSpc>
              <a:buFont typeface="+mj-lt"/>
              <a:buAutoNum type="arabicPeriod" startAt="5"/>
            </a:pPr>
            <a:r>
              <a:rPr lang="en-GB" sz="1600" dirty="0"/>
              <a:t>Check whether the chosen period of the phase shifters is suitable for the current combination of electron beam energy and photon beam energy. </a:t>
            </a:r>
          </a:p>
        </p:txBody>
      </p:sp>
      <p:pic>
        <p:nvPicPr>
          <p:cNvPr id="5" name="Picture 4">
            <a:extLst>
              <a:ext uri="{FF2B5EF4-FFF2-40B4-BE49-F238E27FC236}">
                <a16:creationId xmlns:a16="http://schemas.microsoft.com/office/drawing/2014/main" id="{BAE9BECD-479A-3242-9DF3-7056D92BD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671" y="1165785"/>
            <a:ext cx="6326094" cy="2943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782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86E6-A7EF-FD4D-98B1-F27EFCFD2ED3}"/>
              </a:ext>
            </a:extLst>
          </p:cNvPr>
          <p:cNvSpPr>
            <a:spLocks noGrp="1"/>
          </p:cNvSpPr>
          <p:nvPr>
            <p:ph type="title"/>
          </p:nvPr>
        </p:nvSpPr>
        <p:spPr/>
        <p:txBody>
          <a:bodyPr/>
          <a:lstStyle/>
          <a:p>
            <a:r>
              <a:rPr lang="en-DE" dirty="0"/>
              <a:t>Finding the best linear taper </a:t>
            </a:r>
          </a:p>
        </p:txBody>
      </p:sp>
      <p:sp>
        <p:nvSpPr>
          <p:cNvPr id="4" name="Content Placeholder 2">
            <a:extLst>
              <a:ext uri="{FF2B5EF4-FFF2-40B4-BE49-F238E27FC236}">
                <a16:creationId xmlns:a16="http://schemas.microsoft.com/office/drawing/2014/main" id="{6B0C2A25-B2AE-4249-82D8-9C382F99D52D}"/>
              </a:ext>
            </a:extLst>
          </p:cNvPr>
          <p:cNvSpPr txBox="1">
            <a:spLocks/>
          </p:cNvSpPr>
          <p:nvPr/>
        </p:nvSpPr>
        <p:spPr>
          <a:xfrm>
            <a:off x="330294" y="1438253"/>
            <a:ext cx="4755682" cy="5231494"/>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 typeface="Arial" panose="020B0604020202020204" pitchFamily="34" charset="0"/>
              <a:buChar char="•"/>
            </a:pPr>
            <a:r>
              <a:rPr lang="en-GB" sz="1400" dirty="0"/>
              <a:t>There is a scan tool available that scans the linear taper, evaluates the data and provides you with a proposal for the ideal linear taper. </a:t>
            </a:r>
          </a:p>
          <a:p>
            <a:pPr>
              <a:lnSpc>
                <a:spcPct val="100000"/>
              </a:lnSpc>
              <a:spcBef>
                <a:spcPts val="1200"/>
              </a:spcBef>
              <a:buFont typeface="Arial" panose="020B0604020202020204" pitchFamily="34" charset="0"/>
              <a:buChar char="•"/>
            </a:pPr>
            <a:r>
              <a:rPr lang="en-GB" sz="1400" dirty="0"/>
              <a:t>You can find this tool here: Main Panel -&gt; Photons -&gt; Lin. taper optimization </a:t>
            </a:r>
          </a:p>
          <a:p>
            <a:pPr>
              <a:lnSpc>
                <a:spcPct val="100000"/>
              </a:lnSpc>
              <a:spcBef>
                <a:spcPts val="1200"/>
              </a:spcBef>
              <a:buFont typeface="Arial" panose="020B0604020202020204" pitchFamily="34" charset="0"/>
              <a:buChar char="•"/>
            </a:pPr>
            <a:r>
              <a:rPr lang="en-GB" sz="1400" dirty="0"/>
              <a:t>Run this measurement: </a:t>
            </a:r>
          </a:p>
          <a:p>
            <a:pPr lvl="1">
              <a:lnSpc>
                <a:spcPct val="100000"/>
              </a:lnSpc>
              <a:spcBef>
                <a:spcPts val="1200"/>
              </a:spcBef>
              <a:buFont typeface="Arial" panose="020B0604020202020204" pitchFamily="34" charset="0"/>
              <a:buChar char="•"/>
            </a:pPr>
            <a:r>
              <a:rPr lang="en-GB" sz="1400" dirty="0"/>
              <a:t>Prepare HAMP in the corresponding beamline. </a:t>
            </a:r>
          </a:p>
          <a:p>
            <a:pPr lvl="1">
              <a:lnSpc>
                <a:spcPct val="100000"/>
              </a:lnSpc>
              <a:spcBef>
                <a:spcPts val="1200"/>
              </a:spcBef>
              <a:buFont typeface="Arial" panose="020B0604020202020204" pitchFamily="34" charset="0"/>
              <a:buChar char="•"/>
            </a:pPr>
            <a:r>
              <a:rPr lang="en-GB" sz="1400" dirty="0"/>
              <a:t>Open undulator cells until you have only 30-50 </a:t>
            </a:r>
            <a:r>
              <a:rPr lang="en-GB" sz="1400" dirty="0" err="1"/>
              <a:t>uJ</a:t>
            </a:r>
            <a:r>
              <a:rPr lang="en-GB" sz="1400" dirty="0"/>
              <a:t> left.</a:t>
            </a:r>
          </a:p>
          <a:p>
            <a:pPr lvl="1">
              <a:lnSpc>
                <a:spcPct val="100000"/>
              </a:lnSpc>
              <a:spcBef>
                <a:spcPts val="1200"/>
              </a:spcBef>
              <a:buFont typeface="Arial" panose="020B0604020202020204" pitchFamily="34" charset="0"/>
              <a:buChar char="•"/>
            </a:pPr>
            <a:r>
              <a:rPr lang="en-GB" sz="1400" dirty="0"/>
              <a:t>Use the background subtraction. </a:t>
            </a:r>
          </a:p>
          <a:p>
            <a:pPr lvl="1">
              <a:lnSpc>
                <a:spcPct val="100000"/>
              </a:lnSpc>
              <a:spcBef>
                <a:spcPts val="1200"/>
              </a:spcBef>
              <a:buFont typeface="Arial" panose="020B0604020202020204" pitchFamily="34" charset="0"/>
              <a:buChar char="•"/>
            </a:pPr>
            <a:r>
              <a:rPr lang="en-GB" sz="1400" dirty="0"/>
              <a:t>Switch off the undulator orbit FB. </a:t>
            </a:r>
          </a:p>
          <a:p>
            <a:pPr lvl="1">
              <a:lnSpc>
                <a:spcPct val="100000"/>
              </a:lnSpc>
              <a:spcBef>
                <a:spcPts val="1200"/>
              </a:spcBef>
              <a:buFont typeface="Arial" panose="020B0604020202020204" pitchFamily="34" charset="0"/>
              <a:buChar char="•"/>
            </a:pPr>
            <a:r>
              <a:rPr lang="en-GB" sz="1400" dirty="0"/>
              <a:t>Select a beamline and press Start measurement.  </a:t>
            </a:r>
          </a:p>
          <a:p>
            <a:pPr marL="0" indent="0">
              <a:lnSpc>
                <a:spcPct val="100000"/>
              </a:lnSpc>
              <a:spcBef>
                <a:spcPts val="1200"/>
              </a:spcBef>
              <a:buNone/>
            </a:pPr>
            <a:endParaRPr lang="en-GB" sz="1400" dirty="0"/>
          </a:p>
          <a:p>
            <a:pPr marL="0" indent="0">
              <a:lnSpc>
                <a:spcPct val="100000"/>
              </a:lnSpc>
              <a:spcBef>
                <a:spcPts val="1200"/>
              </a:spcBef>
              <a:buNone/>
            </a:pPr>
            <a:r>
              <a:rPr lang="en-GB" sz="1100" dirty="0"/>
              <a:t>This measurement is time consuming and it is enough to check the correct taper setting once at the beginning of the week for a given undulator setup</a:t>
            </a:r>
            <a:r>
              <a:rPr lang="en-GB" sz="1600" dirty="0"/>
              <a:t>. </a:t>
            </a:r>
          </a:p>
        </p:txBody>
      </p:sp>
      <p:pic>
        <p:nvPicPr>
          <p:cNvPr id="6" name="Picture 5">
            <a:extLst>
              <a:ext uri="{FF2B5EF4-FFF2-40B4-BE49-F238E27FC236}">
                <a16:creationId xmlns:a16="http://schemas.microsoft.com/office/drawing/2014/main" id="{BB60AF82-E007-1E4A-9F47-9B787B47DC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7213" y="4310961"/>
            <a:ext cx="4474787" cy="3550084"/>
          </a:xfrm>
          <a:prstGeom prst="rect">
            <a:avLst/>
          </a:prstGeom>
        </p:spPr>
      </p:pic>
      <p:pic>
        <p:nvPicPr>
          <p:cNvPr id="8" name="Picture 7">
            <a:extLst>
              <a:ext uri="{FF2B5EF4-FFF2-40B4-BE49-F238E27FC236}">
                <a16:creationId xmlns:a16="http://schemas.microsoft.com/office/drawing/2014/main" id="{FD2D4ACF-1928-5445-BAB3-119F5BF036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5505" y="771997"/>
            <a:ext cx="6712643" cy="313256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B7E34133-9140-3E47-AC2B-CBBAB89BE1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5976" y="3608295"/>
            <a:ext cx="2857500" cy="3454400"/>
          </a:xfrm>
          <a:prstGeom prst="rect">
            <a:avLst/>
          </a:prstGeom>
        </p:spPr>
      </p:pic>
    </p:spTree>
    <p:extLst>
      <p:ext uri="{BB962C8B-B14F-4D97-AF65-F5344CB8AC3E}">
        <p14:creationId xmlns:p14="http://schemas.microsoft.com/office/powerpoint/2010/main" val="12796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Bunch compression</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611189" y="1524000"/>
            <a:ext cx="10234611" cy="464416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dirty="0"/>
              <a:t>A design bunch compression setup can be found in the procedures: </a:t>
            </a:r>
            <a:r>
              <a:rPr lang="en-GB" dirty="0" err="1"/>
              <a:t>confluence.desy.de</a:t>
            </a:r>
            <a:r>
              <a:rPr lang="en-GB" dirty="0"/>
              <a:t>/x/G4iXD</a:t>
            </a:r>
          </a:p>
          <a:p>
            <a:pPr lvl="1">
              <a:lnSpc>
                <a:spcPct val="100000"/>
              </a:lnSpc>
              <a:buFont typeface="Arial" panose="020B0604020202020204" pitchFamily="34" charset="0"/>
              <a:buChar char="•"/>
            </a:pPr>
            <a:r>
              <a:rPr lang="en-GB" dirty="0"/>
              <a:t>Remember that the calculated curvature has to be reduced by roughly 150 (e.g. 120 instead of 270). This difference was found by measurements. </a:t>
            </a:r>
          </a:p>
          <a:p>
            <a:pPr marL="457200" indent="-457200">
              <a:lnSpc>
                <a:spcPct val="100000"/>
              </a:lnSpc>
              <a:buFont typeface="+mj-lt"/>
              <a:buAutoNum type="arabicPeriod"/>
            </a:pPr>
            <a:r>
              <a:rPr lang="en-GB" dirty="0"/>
              <a:t>The theoretical compression setting can be used as a start setting. </a:t>
            </a:r>
          </a:p>
          <a:p>
            <a:pPr marL="457200" indent="-457200">
              <a:lnSpc>
                <a:spcPct val="100000"/>
              </a:lnSpc>
              <a:buFont typeface="+mj-lt"/>
              <a:buAutoNum type="arabicPeriod"/>
            </a:pPr>
            <a:r>
              <a:rPr lang="en-GB" dirty="0"/>
              <a:t>Compression setup using the BC2 TDS would be the ideal way how to prepare the bunch compression. </a:t>
            </a:r>
          </a:p>
          <a:p>
            <a:pPr marL="457200" indent="-457200">
              <a:lnSpc>
                <a:spcPct val="100000"/>
              </a:lnSpc>
              <a:buFont typeface="+mj-lt"/>
              <a:buAutoNum type="arabicPeriod"/>
            </a:pPr>
            <a:r>
              <a:rPr lang="en-GB" dirty="0"/>
              <a:t>However, the practical experience is currently that the final setup is found by empirical tuning of chirps, curvature and third derivative. </a:t>
            </a:r>
          </a:p>
          <a:p>
            <a:pPr marL="0" indent="0">
              <a:lnSpc>
                <a:spcPct val="100000"/>
              </a:lnSpc>
              <a:spcBef>
                <a:spcPts val="600"/>
              </a:spcBef>
              <a:buNone/>
            </a:pPr>
            <a:endParaRPr lang="en-GB" dirty="0"/>
          </a:p>
        </p:txBody>
      </p:sp>
      <p:sp>
        <p:nvSpPr>
          <p:cNvPr id="3" name="Rectangle 2">
            <a:extLst>
              <a:ext uri="{FF2B5EF4-FFF2-40B4-BE49-F238E27FC236}">
                <a16:creationId xmlns:a16="http://schemas.microsoft.com/office/drawing/2014/main" id="{E1852D57-FBB0-E84F-8512-9C72D1CE4E46}"/>
              </a:ext>
            </a:extLst>
          </p:cNvPr>
          <p:cNvSpPr/>
          <p:nvPr/>
        </p:nvSpPr>
        <p:spPr>
          <a:xfrm>
            <a:off x="611189" y="5644949"/>
            <a:ext cx="6439583" cy="523220"/>
          </a:xfrm>
          <a:prstGeom prst="rect">
            <a:avLst/>
          </a:prstGeom>
        </p:spPr>
        <p:txBody>
          <a:bodyPr wrap="none">
            <a:spAutoFit/>
          </a:bodyPr>
          <a:lstStyle/>
          <a:p>
            <a:r>
              <a:rPr lang="en-DE" sz="1400" dirty="0"/>
              <a:t>There is also an operator training on bunch compression available on this page</a:t>
            </a:r>
          </a:p>
          <a:p>
            <a:r>
              <a:rPr lang="en-DE" sz="1400" dirty="0"/>
              <a:t>https://confluence.desy.de/x/6qTkCQ</a:t>
            </a:r>
          </a:p>
        </p:txBody>
      </p:sp>
    </p:spTree>
    <p:extLst>
      <p:ext uri="{BB962C8B-B14F-4D97-AF65-F5344CB8AC3E}">
        <p14:creationId xmlns:p14="http://schemas.microsoft.com/office/powerpoint/2010/main" val="332749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aim of this operator training?</a:t>
            </a:r>
          </a:p>
        </p:txBody>
      </p:sp>
      <p:sp>
        <p:nvSpPr>
          <p:cNvPr id="3" name="Content Placeholder 2"/>
          <p:cNvSpPr>
            <a:spLocks noGrp="1"/>
          </p:cNvSpPr>
          <p:nvPr>
            <p:ph idx="1"/>
          </p:nvPr>
        </p:nvSpPr>
        <p:spPr>
          <a:xfrm>
            <a:off x="725616" y="2028819"/>
            <a:ext cx="8091814" cy="1611847"/>
          </a:xfrm>
        </p:spPr>
        <p:txBody>
          <a:bodyPr/>
          <a:lstStyle/>
          <a:p>
            <a:pPr>
              <a:buFont typeface="Arial"/>
              <a:buChar char="•"/>
            </a:pPr>
            <a:r>
              <a:rPr lang="en-GB" dirty="0"/>
              <a:t>We will discuss how to find and maximize the SASE signal in all beamlines of European XFEL. </a:t>
            </a:r>
          </a:p>
          <a:p>
            <a:pPr lvl="1">
              <a:buFont typeface="Arial"/>
              <a:buChar char="•"/>
            </a:pPr>
            <a:endParaRPr lang="en-GB" dirty="0"/>
          </a:p>
          <a:p>
            <a:pPr lvl="1">
              <a:buFont typeface="Arial"/>
              <a:buChar char="•"/>
            </a:pPr>
            <a:endParaRPr lang="en-GB" dirty="0"/>
          </a:p>
        </p:txBody>
      </p:sp>
    </p:spTree>
    <p:extLst>
      <p:ext uri="{BB962C8B-B14F-4D97-AF65-F5344CB8AC3E}">
        <p14:creationId xmlns:p14="http://schemas.microsoft.com/office/powerpoint/2010/main" val="1934835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Bunch compression, details</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535022" y="1292420"/>
            <a:ext cx="5321030" cy="5038635"/>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600" dirty="0"/>
              <a:t>Case one: No SASE signal at all </a:t>
            </a:r>
          </a:p>
          <a:p>
            <a:pPr>
              <a:lnSpc>
                <a:spcPct val="100000"/>
              </a:lnSpc>
              <a:spcBef>
                <a:spcPts val="600"/>
              </a:spcBef>
              <a:buFont typeface="Arial" panose="020B0604020202020204" pitchFamily="34" charset="0"/>
              <a:buChar char="•"/>
            </a:pPr>
            <a:r>
              <a:rPr lang="en-GB" sz="1600" dirty="0"/>
              <a:t>Use the BC monitor readback values to compare the actual settings with previous setups (for the same bunch charge). </a:t>
            </a:r>
          </a:p>
          <a:p>
            <a:pPr>
              <a:lnSpc>
                <a:spcPct val="100000"/>
              </a:lnSpc>
              <a:spcBef>
                <a:spcPts val="600"/>
              </a:spcBef>
              <a:buFont typeface="Arial" panose="020B0604020202020204" pitchFamily="34" charset="0"/>
              <a:buChar char="•"/>
            </a:pPr>
            <a:r>
              <a:rPr lang="en-GB" sz="1600" dirty="0"/>
              <a:t>Ensure that the bunches are not already over compressed (more chirp has to lead to higher BC monitor read back values). </a:t>
            </a:r>
          </a:p>
          <a:p>
            <a:pPr>
              <a:lnSpc>
                <a:spcPct val="100000"/>
              </a:lnSpc>
              <a:spcBef>
                <a:spcPts val="600"/>
              </a:spcBef>
              <a:buFont typeface="Arial" panose="020B0604020202020204" pitchFamily="34" charset="0"/>
              <a:buChar char="•"/>
            </a:pPr>
            <a:r>
              <a:rPr lang="en-GB" sz="1600" dirty="0"/>
              <a:t>Use the FEL Imager to look for the first SASE glimmer on the screen that no other device can already detect.</a:t>
            </a:r>
          </a:p>
          <a:p>
            <a:pPr marL="0" indent="0">
              <a:lnSpc>
                <a:spcPct val="100000"/>
              </a:lnSpc>
              <a:spcBef>
                <a:spcPts val="600"/>
              </a:spcBef>
              <a:buNone/>
            </a:pPr>
            <a:r>
              <a:rPr lang="en-GB" sz="1600" dirty="0"/>
              <a:t>Case two: Improve an existing SASE signal</a:t>
            </a:r>
          </a:p>
          <a:p>
            <a:pPr>
              <a:lnSpc>
                <a:spcPct val="100000"/>
              </a:lnSpc>
              <a:spcBef>
                <a:spcPts val="600"/>
              </a:spcBef>
              <a:buFont typeface="Arial" panose="020B0604020202020204" pitchFamily="34" charset="0"/>
              <a:buChar char="•"/>
            </a:pPr>
            <a:r>
              <a:rPr lang="en-GB" sz="1600" dirty="0"/>
              <a:t>New distribution of compression between sections: reduce the compression in I1 slightly and compensate with the compression in L1. Redo the same with more compression in I1 and less in L1. Try also all possible combinations of I1, L1 and L2. </a:t>
            </a:r>
          </a:p>
          <a:p>
            <a:pPr>
              <a:lnSpc>
                <a:spcPct val="100000"/>
              </a:lnSpc>
              <a:spcBef>
                <a:spcPts val="600"/>
              </a:spcBef>
              <a:buFont typeface="Arial" panose="020B0604020202020204" pitchFamily="34" charset="0"/>
              <a:buChar char="•"/>
            </a:pPr>
            <a:endParaRPr lang="en-GB" sz="1600" dirty="0"/>
          </a:p>
        </p:txBody>
      </p:sp>
      <p:sp>
        <p:nvSpPr>
          <p:cNvPr id="4" name="Content Placeholder 2">
            <a:extLst>
              <a:ext uri="{FF2B5EF4-FFF2-40B4-BE49-F238E27FC236}">
                <a16:creationId xmlns:a16="http://schemas.microsoft.com/office/drawing/2014/main" id="{BE5835ED-CEF5-4230-A36A-2D255477B566}"/>
              </a:ext>
            </a:extLst>
          </p:cNvPr>
          <p:cNvSpPr txBox="1">
            <a:spLocks/>
          </p:cNvSpPr>
          <p:nvPr/>
        </p:nvSpPr>
        <p:spPr>
          <a:xfrm>
            <a:off x="5345318" y="819008"/>
            <a:ext cx="6405696" cy="473412"/>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sz="1600" dirty="0">
                <a:solidFill>
                  <a:schemeClr val="bg2"/>
                </a:solidFill>
              </a:rPr>
              <a:t>Keep in mind that there is possibly more than one RF-flattop active!</a:t>
            </a:r>
          </a:p>
          <a:p>
            <a:pPr marL="0" indent="0">
              <a:lnSpc>
                <a:spcPct val="100000"/>
              </a:lnSpc>
              <a:spcBef>
                <a:spcPts val="600"/>
              </a:spcBef>
              <a:buNone/>
            </a:pPr>
            <a:endParaRPr lang="en-GB" sz="1600" dirty="0">
              <a:solidFill>
                <a:schemeClr val="bg2"/>
              </a:solidFill>
            </a:endParaRPr>
          </a:p>
          <a:p>
            <a:pPr marL="0" indent="0">
              <a:lnSpc>
                <a:spcPct val="100000"/>
              </a:lnSpc>
              <a:spcBef>
                <a:spcPts val="600"/>
              </a:spcBef>
              <a:buNone/>
            </a:pPr>
            <a:endParaRPr lang="en-GB" sz="1600" dirty="0">
              <a:solidFill>
                <a:schemeClr val="bg2"/>
              </a:solidFill>
            </a:endParaRPr>
          </a:p>
        </p:txBody>
      </p:sp>
      <p:pic>
        <p:nvPicPr>
          <p:cNvPr id="5" name="Picture 4">
            <a:extLst>
              <a:ext uri="{FF2B5EF4-FFF2-40B4-BE49-F238E27FC236}">
                <a16:creationId xmlns:a16="http://schemas.microsoft.com/office/drawing/2014/main" id="{4CF161AC-DDB1-4A3F-B6CE-70C0B9C1B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99196"/>
            <a:ext cx="5820384" cy="373176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F5F44BC8-0B59-40B5-B8EB-66E3C2A73C65}"/>
              </a:ext>
            </a:extLst>
          </p:cNvPr>
          <p:cNvSpPr/>
          <p:nvPr/>
        </p:nvSpPr>
        <p:spPr>
          <a:xfrm>
            <a:off x="7026676" y="2408012"/>
            <a:ext cx="3002541" cy="578379"/>
          </a:xfrm>
          <a:prstGeom prst="rect">
            <a:avLst/>
          </a:prstGeom>
          <a:noFill/>
          <a:ln w="50800">
            <a:solidFill>
              <a:srgbClr val="F39200"/>
            </a:solidFill>
            <a:extLst>
              <a:ext uri="{C807C97D-BFC1-408E-A445-0C87EB9F89A2}">
                <ask:lineSketchStyleProps xmlns:ask="http://schemas.microsoft.com/office/drawing/2018/sketchyshape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solidFill>
                <a:schemeClr val="bg2"/>
              </a:solidFill>
            </a:endParaRPr>
          </a:p>
        </p:txBody>
      </p:sp>
      <p:sp>
        <p:nvSpPr>
          <p:cNvPr id="9" name="Content Placeholder 2">
            <a:extLst>
              <a:ext uri="{FF2B5EF4-FFF2-40B4-BE49-F238E27FC236}">
                <a16:creationId xmlns:a16="http://schemas.microsoft.com/office/drawing/2014/main" id="{F6F2CC55-EF8E-426F-BFAD-37392361D0DC}"/>
              </a:ext>
            </a:extLst>
          </p:cNvPr>
          <p:cNvSpPr txBox="1">
            <a:spLocks/>
          </p:cNvSpPr>
          <p:nvPr/>
        </p:nvSpPr>
        <p:spPr>
          <a:xfrm>
            <a:off x="535022" y="5458805"/>
            <a:ext cx="12101208" cy="5392370"/>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 typeface="Arial" panose="020B0604020202020204" pitchFamily="34" charset="0"/>
              <a:buChar char="•"/>
            </a:pPr>
            <a:r>
              <a:rPr lang="en-GB" sz="1600" dirty="0"/>
              <a:t>Change the curvature and compensate the compression with the chirp in I1. Redo the same with the third derivative. </a:t>
            </a:r>
          </a:p>
          <a:p>
            <a:pPr>
              <a:lnSpc>
                <a:spcPct val="100000"/>
              </a:lnSpc>
              <a:spcBef>
                <a:spcPts val="600"/>
              </a:spcBef>
              <a:buFont typeface="Arial" panose="020B0604020202020204" pitchFamily="34" charset="0"/>
              <a:buChar char="•"/>
            </a:pPr>
            <a:endParaRPr lang="en-GB" sz="1600" dirty="0"/>
          </a:p>
        </p:txBody>
      </p:sp>
    </p:spTree>
    <p:extLst>
      <p:ext uri="{BB962C8B-B14F-4D97-AF65-F5344CB8AC3E}">
        <p14:creationId xmlns:p14="http://schemas.microsoft.com/office/powerpoint/2010/main" val="3229653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Injector trajectory</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611189" y="1456566"/>
            <a:ext cx="10895685" cy="487448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sz="1800" dirty="0"/>
              <a:t>It is well known that the wrong injector trajectory can suppress lasing completely. </a:t>
            </a:r>
          </a:p>
          <a:p>
            <a:pPr lvl="1">
              <a:lnSpc>
                <a:spcPct val="100000"/>
              </a:lnSpc>
              <a:buFont typeface="Arial" panose="020B0604020202020204" pitchFamily="34" charset="0"/>
              <a:buChar char="•"/>
            </a:pPr>
            <a:r>
              <a:rPr lang="en-GB" sz="1800" dirty="0"/>
              <a:t>Start with a corrector setup in the injector that was saved before while the machine was lasing. </a:t>
            </a:r>
          </a:p>
          <a:p>
            <a:pPr lvl="1">
              <a:lnSpc>
                <a:spcPct val="100000"/>
              </a:lnSpc>
              <a:buFont typeface="Arial" panose="020B0604020202020204" pitchFamily="34" charset="0"/>
              <a:buChar char="•"/>
            </a:pPr>
            <a:r>
              <a:rPr lang="en-GB" sz="1800" dirty="0"/>
              <a:t>Or correct the beam’s trajectory in the section to a golden/reference trajectory saved before when the machine was lasing. </a:t>
            </a:r>
          </a:p>
          <a:p>
            <a:pPr marL="457200" indent="-457200">
              <a:lnSpc>
                <a:spcPct val="100000"/>
              </a:lnSpc>
              <a:buFont typeface="+mj-lt"/>
              <a:buAutoNum type="arabicPeriod"/>
            </a:pPr>
            <a:r>
              <a:rPr lang="en-GB" sz="1800" dirty="0"/>
              <a:t>We have indications that closing the spurious dispersion in the I1-section increases the SASE signals. This can be achieved with the Ocelot optimization tool using the prepared settings (horizontal dispersion and vertical dispersion in the injector). </a:t>
            </a:r>
          </a:p>
          <a:p>
            <a:pPr marL="457200" indent="-457200">
              <a:lnSpc>
                <a:spcPct val="100000"/>
              </a:lnSpc>
              <a:buFont typeface="+mj-lt"/>
              <a:buAutoNum type="arabicPeriod"/>
            </a:pPr>
            <a:r>
              <a:rPr lang="en-GB" sz="1800" dirty="0"/>
              <a:t>You can also use the same correctors (those for dispersion correction) with the optimizer using the SASE signal as target function. Keep in mind that this does only work with about 15 seconds delay between the modification of the corrector’s currents and the data taking. This time is needed by the feedback systems along the beamline to restore the previous system setup (in this case mainly the beam’s trajectory). </a:t>
            </a:r>
          </a:p>
          <a:p>
            <a:pPr marL="0" indent="0">
              <a:lnSpc>
                <a:spcPct val="100000"/>
              </a:lnSpc>
              <a:spcBef>
                <a:spcPts val="600"/>
              </a:spcBef>
              <a:buNone/>
            </a:pPr>
            <a:endParaRPr lang="en-GB" sz="1800" dirty="0"/>
          </a:p>
        </p:txBody>
      </p:sp>
    </p:spTree>
    <p:extLst>
      <p:ext uri="{BB962C8B-B14F-4D97-AF65-F5344CB8AC3E}">
        <p14:creationId xmlns:p14="http://schemas.microsoft.com/office/powerpoint/2010/main" val="279083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shifter optimizations</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611189" y="1429966"/>
            <a:ext cx="4852351" cy="490108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en-GB" sz="1600" dirty="0"/>
              <a:t>We have learned in the past that the setup of phase shifters can have a tremendous impact on the SASE pulse energy. </a:t>
            </a:r>
          </a:p>
          <a:p>
            <a:pPr>
              <a:lnSpc>
                <a:spcPct val="100000"/>
              </a:lnSpc>
              <a:buFont typeface="Arial" panose="020B0604020202020204" pitchFamily="34" charset="0"/>
              <a:buChar char="•"/>
            </a:pPr>
            <a:r>
              <a:rPr lang="en-GB" sz="1600" dirty="0"/>
              <a:t>There are currently two tools available to optimize the phase shifter’s setup: </a:t>
            </a:r>
          </a:p>
          <a:p>
            <a:pPr marL="814387" lvl="1" indent="-457200">
              <a:lnSpc>
                <a:spcPct val="100000"/>
              </a:lnSpc>
              <a:buFont typeface="+mj-lt"/>
              <a:buAutoNum type="arabicPeriod"/>
            </a:pPr>
            <a:r>
              <a:rPr lang="en-GB" sz="1600" dirty="0"/>
              <a:t>The Ocelot optimizer using the prepared settings. </a:t>
            </a:r>
          </a:p>
          <a:p>
            <a:pPr marL="814387" lvl="1" indent="-457200">
              <a:lnSpc>
                <a:spcPct val="100000"/>
              </a:lnSpc>
              <a:buFont typeface="+mj-lt"/>
              <a:buAutoNum type="arabicPeriod"/>
            </a:pPr>
            <a:r>
              <a:rPr lang="en-GB" sz="1600" dirty="0"/>
              <a:t>The phase shifter scan tool. Please start with the last closed cells when using this tool. </a:t>
            </a:r>
          </a:p>
          <a:p>
            <a:pPr>
              <a:lnSpc>
                <a:spcPct val="100000"/>
              </a:lnSpc>
              <a:buFont typeface="Arial" panose="020B0604020202020204" pitchFamily="34" charset="0"/>
              <a:buChar char="•"/>
            </a:pPr>
            <a:r>
              <a:rPr lang="en-GB" sz="1600" dirty="0"/>
              <a:t>Keep in mind that the phase shifters are not completely steering free!</a:t>
            </a:r>
          </a:p>
          <a:p>
            <a:pPr marL="357187" lvl="1" indent="0">
              <a:lnSpc>
                <a:spcPct val="100000"/>
              </a:lnSpc>
              <a:buNone/>
            </a:pPr>
            <a:r>
              <a:rPr lang="en-GB" sz="1600" dirty="0"/>
              <a:t>For that reason, the scanning/optimization of the phase shifters should be done with the trajectory feedback running using also the undulator BPMs as well as the CBX/CBY </a:t>
            </a:r>
            <a:r>
              <a:rPr lang="en-GB" sz="1600" dirty="0" err="1"/>
              <a:t>aircoils</a:t>
            </a:r>
            <a:r>
              <a:rPr lang="en-GB" sz="1600" dirty="0"/>
              <a:t>. Use the Matlab tool for this configuration. </a:t>
            </a:r>
          </a:p>
          <a:p>
            <a:pPr>
              <a:lnSpc>
                <a:spcPct val="100000"/>
              </a:lnSpc>
              <a:spcBef>
                <a:spcPts val="600"/>
              </a:spcBef>
              <a:buFont typeface="Arial" panose="020B0604020202020204" pitchFamily="34" charset="0"/>
              <a:buChar char="•"/>
            </a:pPr>
            <a:endParaRPr lang="en-GB" sz="1600" dirty="0"/>
          </a:p>
          <a:p>
            <a:pPr marL="0" indent="0">
              <a:lnSpc>
                <a:spcPct val="100000"/>
              </a:lnSpc>
              <a:spcBef>
                <a:spcPts val="600"/>
              </a:spcBef>
              <a:buNone/>
            </a:pPr>
            <a:endParaRPr lang="en-GB" sz="1600" dirty="0"/>
          </a:p>
        </p:txBody>
      </p:sp>
      <p:pic>
        <p:nvPicPr>
          <p:cNvPr id="4" name="Picture 3">
            <a:extLst>
              <a:ext uri="{FF2B5EF4-FFF2-40B4-BE49-F238E27FC236}">
                <a16:creationId xmlns:a16="http://schemas.microsoft.com/office/drawing/2014/main" id="{DCFF210F-E511-4A53-A299-F8B1E7599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1594" y="789038"/>
            <a:ext cx="5302375" cy="393781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83F3509-2D89-48AD-AA16-7B4F168B24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4697" y="2606040"/>
            <a:ext cx="4668992" cy="3303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711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26ACA-4377-3843-B28C-9AB868DA61B9}"/>
              </a:ext>
            </a:extLst>
          </p:cNvPr>
          <p:cNvSpPr>
            <a:spLocks noGrp="1"/>
          </p:cNvSpPr>
          <p:nvPr>
            <p:ph type="title"/>
          </p:nvPr>
        </p:nvSpPr>
        <p:spPr/>
        <p:txBody>
          <a:bodyPr/>
          <a:lstStyle/>
          <a:p>
            <a:r>
              <a:rPr lang="en-DE" dirty="0"/>
              <a:t>Important information for scanning the phase shifters</a:t>
            </a:r>
          </a:p>
        </p:txBody>
      </p:sp>
      <p:pic>
        <p:nvPicPr>
          <p:cNvPr id="1026" name="Picture 2">
            <a:extLst>
              <a:ext uri="{FF2B5EF4-FFF2-40B4-BE49-F238E27FC236}">
                <a16:creationId xmlns:a16="http://schemas.microsoft.com/office/drawing/2014/main" id="{200C9DC3-2D36-DD4E-A9E9-28062F7B6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45" y="1331167"/>
            <a:ext cx="3425188" cy="358658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52690510-B6EB-AC49-961A-A22E947F0955}"/>
              </a:ext>
            </a:extLst>
          </p:cNvPr>
          <p:cNvSpPr txBox="1">
            <a:spLocks/>
          </p:cNvSpPr>
          <p:nvPr/>
        </p:nvSpPr>
        <p:spPr>
          <a:xfrm>
            <a:off x="611189" y="1374571"/>
            <a:ext cx="7194082" cy="439467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en-GB" sz="1600" dirty="0"/>
              <a:t>It is often the case that the phase shifter are set to values that make no sense and we also often experience that setting all phase shifter offsets to zero improves the SASE signal. </a:t>
            </a:r>
          </a:p>
          <a:p>
            <a:pPr>
              <a:lnSpc>
                <a:spcPct val="100000"/>
              </a:lnSpc>
              <a:buFont typeface="Arial" panose="020B0604020202020204" pitchFamily="34" charset="0"/>
              <a:buChar char="•"/>
            </a:pPr>
            <a:r>
              <a:rPr lang="en-GB" sz="1600" dirty="0"/>
              <a:t>Be aware of this problem before you spend much time for phase shifter optimization scans! </a:t>
            </a:r>
          </a:p>
          <a:p>
            <a:pPr>
              <a:lnSpc>
                <a:spcPct val="100000"/>
              </a:lnSpc>
              <a:buFont typeface="Arial" panose="020B0604020202020204" pitchFamily="34" charset="0"/>
              <a:buChar char="•"/>
            </a:pPr>
            <a:r>
              <a:rPr lang="en-GB" sz="1600" dirty="0"/>
              <a:t>The period of a single phase shifter (the lower number in the blue rectangle shown on the right hand side) should not deviate more than +-0.2 form the next integer value. </a:t>
            </a:r>
          </a:p>
          <a:p>
            <a:pPr>
              <a:lnSpc>
                <a:spcPct val="100000"/>
              </a:lnSpc>
              <a:buFont typeface="Arial" panose="020B0604020202020204" pitchFamily="34" charset="0"/>
              <a:buChar char="•"/>
            </a:pPr>
            <a:r>
              <a:rPr lang="en-GB" sz="1600" dirty="0"/>
              <a:t>You can spare the time to scan the first 7-10 phase shifters. They typically do not improve the pulse energy by much. The same is true for the last closed cells. Find the most efficient phase shifters and improve only those! </a:t>
            </a:r>
          </a:p>
          <a:p>
            <a:pPr>
              <a:lnSpc>
                <a:spcPct val="100000"/>
              </a:lnSpc>
              <a:buFont typeface="Arial" panose="020B0604020202020204" pitchFamily="34" charset="0"/>
              <a:buChar char="•"/>
            </a:pPr>
            <a:r>
              <a:rPr lang="en-GB" sz="1600" dirty="0"/>
              <a:t>Of course there is an exception for SASE2: Always scan the phase </a:t>
            </a:r>
            <a:r>
              <a:rPr lang="en-GB" sz="1600" dirty="0" err="1"/>
              <a:t>shiftesr</a:t>
            </a:r>
            <a:r>
              <a:rPr lang="en-GB" sz="1600" dirty="0"/>
              <a:t> upstream the chicanes first. Start with the second chicane. </a:t>
            </a:r>
          </a:p>
          <a:p>
            <a:pPr>
              <a:lnSpc>
                <a:spcPct val="100000"/>
              </a:lnSpc>
              <a:spcBef>
                <a:spcPts val="600"/>
              </a:spcBef>
              <a:buFont typeface="Arial" panose="020B0604020202020204" pitchFamily="34" charset="0"/>
              <a:buChar char="•"/>
            </a:pPr>
            <a:endParaRPr lang="en-GB" sz="1600" dirty="0"/>
          </a:p>
          <a:p>
            <a:pPr marL="0" indent="0">
              <a:lnSpc>
                <a:spcPct val="100000"/>
              </a:lnSpc>
              <a:spcBef>
                <a:spcPts val="600"/>
              </a:spcBef>
              <a:buNone/>
            </a:pPr>
            <a:endParaRPr lang="en-GB" sz="1600" dirty="0"/>
          </a:p>
        </p:txBody>
      </p:sp>
      <p:sp>
        <p:nvSpPr>
          <p:cNvPr id="4" name="Rectangle 3">
            <a:extLst>
              <a:ext uri="{FF2B5EF4-FFF2-40B4-BE49-F238E27FC236}">
                <a16:creationId xmlns:a16="http://schemas.microsoft.com/office/drawing/2014/main" id="{3E8B2B73-2BD4-4744-93FD-5C40EB4E4E28}"/>
              </a:ext>
            </a:extLst>
          </p:cNvPr>
          <p:cNvSpPr/>
          <p:nvPr/>
        </p:nvSpPr>
        <p:spPr>
          <a:xfrm>
            <a:off x="3891558" y="6145768"/>
            <a:ext cx="3989105" cy="369332"/>
          </a:xfrm>
          <a:prstGeom prst="rect">
            <a:avLst/>
          </a:prstGeom>
        </p:spPr>
        <p:txBody>
          <a:bodyPr wrap="none">
            <a:spAutoFit/>
          </a:bodyPr>
          <a:lstStyle/>
          <a:p>
            <a:r>
              <a:rPr lang="en-US" dirty="0">
                <a:hlinkClick r:id="rId5"/>
              </a:rPr>
              <a:t>https://confluence.desy.de/x/J8HqCg</a:t>
            </a:r>
            <a:r>
              <a:rPr lang="en-US" dirty="0"/>
              <a:t> </a:t>
            </a:r>
            <a:endParaRPr lang="en-DE" dirty="0"/>
          </a:p>
        </p:txBody>
      </p:sp>
    </p:spTree>
    <p:extLst>
      <p:ext uri="{BB962C8B-B14F-4D97-AF65-F5344CB8AC3E}">
        <p14:creationId xmlns:p14="http://schemas.microsoft.com/office/powerpoint/2010/main" val="3994964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Laser </a:t>
            </a:r>
            <a:r>
              <a:rPr lang="en-GB"/>
              <a:t>heater setup</a:t>
            </a:r>
            <a:endParaRPr lang="en-GB" dirty="0"/>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751300" y="1817133"/>
            <a:ext cx="6851494" cy="4624535"/>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dirty="0"/>
              <a:t>The laser heater can be currently used for optimization with 3 different parameters:</a:t>
            </a:r>
          </a:p>
          <a:p>
            <a:pPr marL="814387" lvl="1" indent="-457200">
              <a:lnSpc>
                <a:spcPct val="100000"/>
              </a:lnSpc>
              <a:buFont typeface="+mj-lt"/>
              <a:buAutoNum type="arabicPeriod"/>
            </a:pPr>
            <a:r>
              <a:rPr lang="en-GB" dirty="0"/>
              <a:t>Intensity (change in steps of 100 – 1000).</a:t>
            </a:r>
          </a:p>
          <a:p>
            <a:pPr marL="814387" lvl="1" indent="-457200">
              <a:lnSpc>
                <a:spcPct val="100000"/>
              </a:lnSpc>
              <a:buFont typeface="+mj-lt"/>
              <a:buAutoNum type="arabicPeriod"/>
            </a:pPr>
            <a:r>
              <a:rPr lang="en-GB" dirty="0"/>
              <a:t>Horizontal offset (change in steps of 0.01 – 0.1 mm).</a:t>
            </a:r>
          </a:p>
          <a:p>
            <a:pPr marL="814387" lvl="1" indent="-457200">
              <a:lnSpc>
                <a:spcPct val="100000"/>
              </a:lnSpc>
              <a:buFont typeface="+mj-lt"/>
              <a:buAutoNum type="arabicPeriod"/>
            </a:pPr>
            <a:r>
              <a:rPr lang="en-US" dirty="0"/>
              <a:t>Vertical offset </a:t>
            </a:r>
            <a:r>
              <a:rPr lang="en-GB" dirty="0"/>
              <a:t>(change in steps of 0.01 – 0.1 mm).</a:t>
            </a:r>
          </a:p>
          <a:p>
            <a:pPr marL="457200" indent="-457200">
              <a:lnSpc>
                <a:spcPct val="100000"/>
              </a:lnSpc>
              <a:buFont typeface="+mj-lt"/>
              <a:buAutoNum type="arabicPeriod"/>
            </a:pPr>
            <a:r>
              <a:rPr lang="en-GB" dirty="0"/>
              <a:t>Test different settings like:</a:t>
            </a:r>
          </a:p>
          <a:p>
            <a:pPr marL="814387" lvl="1" indent="-457200">
              <a:lnSpc>
                <a:spcPct val="100000"/>
              </a:lnSpc>
              <a:buFont typeface="+mj-lt"/>
              <a:buAutoNum type="arabicPeriod"/>
            </a:pPr>
            <a:r>
              <a:rPr lang="en-GB" dirty="0"/>
              <a:t>More power but also a lager offset and vice versa.</a:t>
            </a:r>
          </a:p>
          <a:p>
            <a:pPr marL="814387" lvl="1" indent="-457200">
              <a:lnSpc>
                <a:spcPct val="100000"/>
              </a:lnSpc>
              <a:buFont typeface="+mj-lt"/>
              <a:buAutoNum type="arabicPeriod"/>
            </a:pPr>
            <a:r>
              <a:rPr lang="en-GB" dirty="0"/>
              <a:t>Different combinations of horizontal and vertical offsets.</a:t>
            </a:r>
          </a:p>
          <a:p>
            <a:pPr marL="457200" indent="-457200">
              <a:lnSpc>
                <a:spcPct val="100000"/>
              </a:lnSpc>
              <a:buFont typeface="+mj-lt"/>
              <a:buAutoNum type="arabicPeriod"/>
            </a:pPr>
            <a:endParaRPr lang="en-GB" dirty="0"/>
          </a:p>
          <a:p>
            <a:pPr marL="457200" indent="-457200">
              <a:lnSpc>
                <a:spcPct val="100000"/>
              </a:lnSpc>
              <a:buFont typeface="+mj-lt"/>
              <a:buAutoNum type="arabicPeriod"/>
            </a:pPr>
            <a:endParaRPr lang="en-GB" dirty="0"/>
          </a:p>
          <a:p>
            <a:pPr>
              <a:lnSpc>
                <a:spcPct val="100000"/>
              </a:lnSpc>
              <a:spcBef>
                <a:spcPts val="600"/>
              </a:spcBef>
              <a:buFont typeface="Arial" panose="020B0604020202020204" pitchFamily="34" charset="0"/>
              <a:buChar char="•"/>
            </a:pPr>
            <a:endParaRPr lang="en-GB" dirty="0"/>
          </a:p>
          <a:p>
            <a:pPr marL="0" indent="0">
              <a:lnSpc>
                <a:spcPct val="100000"/>
              </a:lnSpc>
              <a:spcBef>
                <a:spcPts val="600"/>
              </a:spcBef>
              <a:buNone/>
            </a:pPr>
            <a:endParaRPr lang="en-GB" dirty="0"/>
          </a:p>
        </p:txBody>
      </p:sp>
      <p:pic>
        <p:nvPicPr>
          <p:cNvPr id="4" name="Picture 3">
            <a:extLst>
              <a:ext uri="{FF2B5EF4-FFF2-40B4-BE49-F238E27FC236}">
                <a16:creationId xmlns:a16="http://schemas.microsoft.com/office/drawing/2014/main" id="{512650C8-B960-4F19-95BA-4B742944A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407" y="1666568"/>
            <a:ext cx="4213714" cy="37839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4969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E16A-B75D-6D4F-8E8C-E5E473A085FA}"/>
              </a:ext>
            </a:extLst>
          </p:cNvPr>
          <p:cNvSpPr>
            <a:spLocks noGrp="1"/>
          </p:cNvSpPr>
          <p:nvPr>
            <p:ph type="title"/>
          </p:nvPr>
        </p:nvSpPr>
        <p:spPr/>
        <p:txBody>
          <a:bodyPr/>
          <a:lstStyle/>
          <a:p>
            <a:r>
              <a:rPr lang="en-DE" dirty="0"/>
              <a:t>Beam pointing </a:t>
            </a:r>
          </a:p>
        </p:txBody>
      </p:sp>
      <p:sp>
        <p:nvSpPr>
          <p:cNvPr id="4" name="Content Placeholder 2">
            <a:extLst>
              <a:ext uri="{FF2B5EF4-FFF2-40B4-BE49-F238E27FC236}">
                <a16:creationId xmlns:a16="http://schemas.microsoft.com/office/drawing/2014/main" id="{A8A231F6-FBAD-C344-B692-D958879B1BE8}"/>
              </a:ext>
            </a:extLst>
          </p:cNvPr>
          <p:cNvSpPr txBox="1">
            <a:spLocks/>
          </p:cNvSpPr>
          <p:nvPr/>
        </p:nvSpPr>
        <p:spPr>
          <a:xfrm>
            <a:off x="342123" y="1237146"/>
            <a:ext cx="4348065" cy="4901089"/>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panose="020B0604020202020204" pitchFamily="34" charset="0"/>
              <a:buChar char="•"/>
            </a:pPr>
            <a:r>
              <a:rPr lang="en-GB" sz="1600" dirty="0"/>
              <a:t>The default tool for beam point changes is this one -&gt; </a:t>
            </a:r>
          </a:p>
          <a:p>
            <a:pPr>
              <a:lnSpc>
                <a:spcPct val="100000"/>
              </a:lnSpc>
              <a:spcBef>
                <a:spcPts val="600"/>
              </a:spcBef>
              <a:buFont typeface="Arial" panose="020B0604020202020204" pitchFamily="34" charset="0"/>
              <a:buChar char="•"/>
            </a:pPr>
            <a:r>
              <a:rPr lang="en-GB" sz="1600" dirty="0"/>
              <a:t>It can be opened here: Main Panel -&gt; Photons -&gt; Photon Beam Pointing</a:t>
            </a:r>
          </a:p>
          <a:p>
            <a:pPr>
              <a:lnSpc>
                <a:spcPct val="100000"/>
              </a:lnSpc>
              <a:spcBef>
                <a:spcPts val="600"/>
              </a:spcBef>
              <a:buFont typeface="Arial" panose="020B0604020202020204" pitchFamily="34" charset="0"/>
              <a:buChar char="•"/>
            </a:pPr>
            <a:r>
              <a:rPr lang="en-GB" sz="1600" dirty="0"/>
              <a:t>Chose you beamline in the list on the left hand side. </a:t>
            </a:r>
          </a:p>
          <a:p>
            <a:pPr>
              <a:lnSpc>
                <a:spcPct val="100000"/>
              </a:lnSpc>
              <a:spcBef>
                <a:spcPts val="600"/>
              </a:spcBef>
              <a:buFont typeface="Arial" panose="020B0604020202020204" pitchFamily="34" charset="0"/>
              <a:buChar char="•"/>
            </a:pPr>
            <a:r>
              <a:rPr lang="en-GB" sz="1600" dirty="0"/>
              <a:t>Set the wanted relative kick angle individually for horizontal and vertical plane. </a:t>
            </a:r>
          </a:p>
          <a:p>
            <a:pPr lvl="1">
              <a:lnSpc>
                <a:spcPct val="100000"/>
              </a:lnSpc>
              <a:spcBef>
                <a:spcPts val="600"/>
              </a:spcBef>
              <a:buFont typeface="Arial" panose="020B0604020202020204" pitchFamily="34" charset="0"/>
              <a:buChar char="•"/>
            </a:pPr>
            <a:r>
              <a:rPr lang="en-GB" sz="1600" dirty="0"/>
              <a:t>It is suggested to change the planes one after the other. </a:t>
            </a:r>
          </a:p>
          <a:p>
            <a:pPr>
              <a:lnSpc>
                <a:spcPct val="100000"/>
              </a:lnSpc>
              <a:spcBef>
                <a:spcPts val="600"/>
              </a:spcBef>
              <a:buFont typeface="Arial" panose="020B0604020202020204" pitchFamily="34" charset="0"/>
              <a:buChar char="•"/>
            </a:pPr>
            <a:r>
              <a:rPr lang="en-GB" sz="1600" dirty="0"/>
              <a:t>Press ‘Apply </a:t>
            </a:r>
            <a:r>
              <a:rPr lang="en-GB" sz="1600" dirty="0">
                <a:solidFill>
                  <a:srgbClr val="FFC000"/>
                </a:solidFill>
              </a:rPr>
              <a:t>Air Coil </a:t>
            </a:r>
            <a:r>
              <a:rPr lang="en-GB" sz="1600" dirty="0"/>
              <a:t>Adjustment’ or ‘Apply </a:t>
            </a:r>
            <a:r>
              <a:rPr lang="en-GB" sz="1600" dirty="0">
                <a:solidFill>
                  <a:srgbClr val="FFC000"/>
                </a:solidFill>
              </a:rPr>
              <a:t>Quad Mover </a:t>
            </a:r>
            <a:r>
              <a:rPr lang="en-GB" sz="1600" dirty="0"/>
              <a:t>Adjustment’ depending on how you want to change the pointing. </a:t>
            </a:r>
          </a:p>
          <a:p>
            <a:pPr lvl="1">
              <a:lnSpc>
                <a:spcPct val="100000"/>
              </a:lnSpc>
              <a:spcBef>
                <a:spcPts val="600"/>
              </a:spcBef>
              <a:buFont typeface="Arial" panose="020B0604020202020204" pitchFamily="34" charset="0"/>
              <a:buChar char="•"/>
            </a:pPr>
            <a:r>
              <a:rPr lang="en-GB" sz="1600" dirty="0"/>
              <a:t>We suggest to use the air coils only for very small modifications (in the order of half a beam size on the FEL imager). </a:t>
            </a:r>
          </a:p>
          <a:p>
            <a:pPr lvl="1">
              <a:lnSpc>
                <a:spcPct val="100000"/>
              </a:lnSpc>
              <a:spcBef>
                <a:spcPts val="600"/>
              </a:spcBef>
              <a:buFont typeface="Arial" panose="020B0604020202020204" pitchFamily="34" charset="0"/>
              <a:buChar char="•"/>
            </a:pPr>
            <a:r>
              <a:rPr lang="en-GB" sz="1600" dirty="0"/>
              <a:t>All other pointing changes should be carried out using the quad movers. </a:t>
            </a:r>
          </a:p>
          <a:p>
            <a:pPr marL="0" indent="0">
              <a:lnSpc>
                <a:spcPct val="100000"/>
              </a:lnSpc>
              <a:spcBef>
                <a:spcPts val="600"/>
              </a:spcBef>
              <a:buNone/>
            </a:pPr>
            <a:endParaRPr lang="en-GB" sz="1600" dirty="0"/>
          </a:p>
        </p:txBody>
      </p:sp>
      <p:pic>
        <p:nvPicPr>
          <p:cNvPr id="6" name="Picture 5">
            <a:extLst>
              <a:ext uri="{FF2B5EF4-FFF2-40B4-BE49-F238E27FC236}">
                <a16:creationId xmlns:a16="http://schemas.microsoft.com/office/drawing/2014/main" id="{9695EB7E-5190-9E47-9C14-517FDA9FE0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8462" y="541176"/>
            <a:ext cx="5423176" cy="4302491"/>
          </a:xfrm>
          <a:prstGeom prst="rect">
            <a:avLst/>
          </a:prstGeom>
        </p:spPr>
      </p:pic>
      <p:pic>
        <p:nvPicPr>
          <p:cNvPr id="8" name="Picture 7">
            <a:extLst>
              <a:ext uri="{FF2B5EF4-FFF2-40B4-BE49-F238E27FC236}">
                <a16:creationId xmlns:a16="http://schemas.microsoft.com/office/drawing/2014/main" id="{9E904EFC-53DF-A946-BFC5-45EB088A86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0497" y="2379964"/>
            <a:ext cx="5531998" cy="4335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8930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75707D-80DF-8C45-BA8C-0BA43945F968}"/>
              </a:ext>
            </a:extLst>
          </p:cNvPr>
          <p:cNvSpPr>
            <a:spLocks noGrp="1"/>
          </p:cNvSpPr>
          <p:nvPr>
            <p:ph idx="1"/>
          </p:nvPr>
        </p:nvSpPr>
        <p:spPr/>
        <p:txBody>
          <a:bodyPr/>
          <a:lstStyle/>
          <a:p>
            <a:pPr marL="0" indent="0">
              <a:buNone/>
            </a:pPr>
            <a:endParaRPr lang="en-DE" dirty="0"/>
          </a:p>
          <a:p>
            <a:pPr marL="0" indent="0">
              <a:buNone/>
            </a:pPr>
            <a:endParaRPr lang="en-DE" dirty="0"/>
          </a:p>
          <a:p>
            <a:pPr marL="0" indent="0" algn="ctr">
              <a:buNone/>
            </a:pPr>
            <a:r>
              <a:rPr lang="en-DE" sz="3600" dirty="0">
                <a:solidFill>
                  <a:schemeClr val="bg2"/>
                </a:solidFill>
              </a:rPr>
              <a:t>Thanks for your attention </a:t>
            </a:r>
          </a:p>
          <a:p>
            <a:pPr marL="0" indent="0" algn="ctr">
              <a:buNone/>
            </a:pPr>
            <a:endParaRPr lang="en-DE" sz="3600" dirty="0">
              <a:solidFill>
                <a:schemeClr val="bg2"/>
              </a:solidFill>
            </a:endParaRPr>
          </a:p>
          <a:p>
            <a:pPr marL="0" indent="0" algn="ctr">
              <a:buNone/>
            </a:pPr>
            <a:r>
              <a:rPr lang="en-US" sz="1600" dirty="0">
                <a:solidFill>
                  <a:schemeClr val="accent3"/>
                </a:solidFill>
              </a:rPr>
              <a:t>A</a:t>
            </a:r>
            <a:r>
              <a:rPr lang="en-DE" sz="1600" dirty="0">
                <a:solidFill>
                  <a:schemeClr val="accent3"/>
                </a:solidFill>
              </a:rPr>
              <a:t>nd please read the operation blog!</a:t>
            </a:r>
          </a:p>
          <a:p>
            <a:pPr marL="0" indent="0" algn="ctr">
              <a:buNone/>
            </a:pPr>
            <a:r>
              <a:rPr lang="en-US" sz="1400" dirty="0">
                <a:solidFill>
                  <a:schemeClr val="accent3"/>
                </a:solidFill>
              </a:rPr>
              <a:t>https://</a:t>
            </a:r>
            <a:r>
              <a:rPr lang="en-US" sz="1400" dirty="0" err="1">
                <a:solidFill>
                  <a:schemeClr val="accent3"/>
                </a:solidFill>
              </a:rPr>
              <a:t>confluence.desy.de</a:t>
            </a:r>
            <a:r>
              <a:rPr lang="en-US" sz="1400" dirty="0">
                <a:solidFill>
                  <a:schemeClr val="accent3"/>
                </a:solidFill>
              </a:rPr>
              <a:t>/x/</a:t>
            </a:r>
            <a:r>
              <a:rPr lang="en-US" sz="1400" dirty="0" err="1">
                <a:solidFill>
                  <a:schemeClr val="accent3"/>
                </a:solidFill>
              </a:rPr>
              <a:t>QJXeC</a:t>
            </a:r>
            <a:endParaRPr lang="en-DE" sz="1400" dirty="0">
              <a:solidFill>
                <a:schemeClr val="accent3"/>
              </a:solidFill>
            </a:endParaRPr>
          </a:p>
        </p:txBody>
      </p:sp>
    </p:spTree>
    <p:extLst>
      <p:ext uri="{BB962C8B-B14F-4D97-AF65-F5344CB8AC3E}">
        <p14:creationId xmlns:p14="http://schemas.microsoft.com/office/powerpoint/2010/main" val="145394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Assumed starting conditions </a:t>
            </a:r>
            <a:endParaRPr lang="en-GB" dirty="0"/>
          </a:p>
        </p:txBody>
      </p:sp>
      <p:sp>
        <p:nvSpPr>
          <p:cNvPr id="3" name="Content Placeholder 2"/>
          <p:cNvSpPr>
            <a:spLocks noGrp="1"/>
          </p:cNvSpPr>
          <p:nvPr>
            <p:ph idx="1"/>
          </p:nvPr>
        </p:nvSpPr>
        <p:spPr>
          <a:xfrm>
            <a:off x="611189" y="1368942"/>
            <a:ext cx="11106078" cy="4776826"/>
          </a:xfrm>
        </p:spPr>
        <p:txBody>
          <a:bodyPr/>
          <a:lstStyle/>
          <a:p>
            <a:pPr>
              <a:buFont typeface="Arial"/>
              <a:buChar char="•"/>
            </a:pPr>
            <a:r>
              <a:rPr lang="en-GB" sz="1800"/>
              <a:t>The electron beam can be transported through the undulator beamline. </a:t>
            </a:r>
          </a:p>
          <a:p>
            <a:pPr>
              <a:buFont typeface="Arial"/>
              <a:buChar char="•"/>
            </a:pPr>
            <a:r>
              <a:rPr lang="en-GB" sz="1800"/>
              <a:t>It was verified that the electron beam quality is prepared/sufficient for SASE. A few critical items are: </a:t>
            </a:r>
          </a:p>
          <a:p>
            <a:pPr lvl="1">
              <a:buFont typeface="Arial"/>
              <a:buChar char="•"/>
            </a:pPr>
            <a:r>
              <a:rPr lang="en-GB" sz="1800"/>
              <a:t>beam optics matching in the injector. </a:t>
            </a:r>
          </a:p>
          <a:p>
            <a:pPr lvl="1">
              <a:buFont typeface="Arial"/>
              <a:buChar char="•"/>
            </a:pPr>
            <a:r>
              <a:rPr lang="en-GB" sz="1800"/>
              <a:t>correct magnet setup along the beamline. </a:t>
            </a:r>
          </a:p>
          <a:p>
            <a:pPr lvl="1">
              <a:buFont typeface="Arial"/>
              <a:buChar char="•"/>
            </a:pPr>
            <a:r>
              <a:rPr lang="en-GB" sz="1800"/>
              <a:t>closed dispersion in the injector. </a:t>
            </a:r>
          </a:p>
          <a:p>
            <a:pPr lvl="1">
              <a:buFont typeface="Arial"/>
              <a:buChar char="•"/>
            </a:pPr>
            <a:r>
              <a:rPr lang="en-GB" sz="1800"/>
              <a:t>proper compression settings in I1, L1 and L2. </a:t>
            </a:r>
          </a:p>
          <a:p>
            <a:pPr>
              <a:buFont typeface="Arial"/>
              <a:buChar char="•"/>
            </a:pPr>
            <a:r>
              <a:rPr lang="en-GB" sz="1800"/>
              <a:t>All kind of feedbacks have to be operational e.g. trajectory and compression FB, IBFB etc. </a:t>
            </a:r>
          </a:p>
          <a:p>
            <a:pPr>
              <a:buFont typeface="Arial"/>
              <a:buChar char="•"/>
            </a:pPr>
            <a:r>
              <a:rPr lang="en-GB" sz="1800"/>
              <a:t>There are no hardware errors from any undulator component. </a:t>
            </a:r>
          </a:p>
          <a:p>
            <a:pPr>
              <a:buFont typeface="Arial"/>
              <a:buChar char="•"/>
            </a:pPr>
            <a:r>
              <a:rPr lang="en-GB" sz="1800"/>
              <a:t>The photon diagnostics in the respective beamline works (especially the FEL imager and the XGM including the HAMP). </a:t>
            </a:r>
          </a:p>
          <a:p>
            <a:pPr lvl="1">
              <a:buFont typeface="Arial"/>
              <a:buChar char="•"/>
            </a:pPr>
            <a:endParaRPr lang="en-GB" sz="1800"/>
          </a:p>
          <a:p>
            <a:pPr lvl="1">
              <a:buFont typeface="Arial"/>
              <a:buChar char="•"/>
            </a:pPr>
            <a:endParaRPr lang="en-GB" sz="1800"/>
          </a:p>
          <a:p>
            <a:pPr>
              <a:buFont typeface="Arial"/>
              <a:buChar char="•"/>
            </a:pPr>
            <a:endParaRPr lang="en-GB" sz="1800" dirty="0"/>
          </a:p>
        </p:txBody>
      </p:sp>
    </p:spTree>
    <p:extLst>
      <p:ext uri="{BB962C8B-B14F-4D97-AF65-F5344CB8AC3E}">
        <p14:creationId xmlns:p14="http://schemas.microsoft.com/office/powerpoint/2010/main" val="42419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174B4D-4D86-9D4D-B8AA-8AFF86F0C12B}"/>
              </a:ext>
            </a:extLst>
          </p:cNvPr>
          <p:cNvSpPr>
            <a:spLocks noGrp="1"/>
          </p:cNvSpPr>
          <p:nvPr>
            <p:ph idx="1"/>
          </p:nvPr>
        </p:nvSpPr>
        <p:spPr>
          <a:xfrm>
            <a:off x="611189" y="1368942"/>
            <a:ext cx="11106078" cy="4776826"/>
          </a:xfrm>
        </p:spPr>
        <p:txBody>
          <a:bodyPr/>
          <a:lstStyle/>
          <a:p>
            <a:pPr>
              <a:buFont typeface="Arial"/>
              <a:buChar char="•"/>
            </a:pPr>
            <a:r>
              <a:rPr lang="en-GB" sz="1800" dirty="0"/>
              <a:t>The electron beam can be transported through the undulator beamline. </a:t>
            </a:r>
          </a:p>
          <a:p>
            <a:pPr>
              <a:buFont typeface="Arial"/>
              <a:buChar char="•"/>
            </a:pPr>
            <a:r>
              <a:rPr lang="en-GB" sz="1800" dirty="0"/>
              <a:t>It was verified that the electron beam quality is prepared/sufficient for SASE. A few critical items are: </a:t>
            </a:r>
          </a:p>
          <a:p>
            <a:pPr lvl="1">
              <a:buFont typeface="Arial"/>
              <a:buChar char="•"/>
            </a:pPr>
            <a:r>
              <a:rPr lang="en-GB" sz="1800" dirty="0"/>
              <a:t>beam optics matching in the injector. </a:t>
            </a:r>
          </a:p>
          <a:p>
            <a:pPr lvl="1">
              <a:buFont typeface="Arial"/>
              <a:buChar char="•"/>
            </a:pPr>
            <a:r>
              <a:rPr lang="en-GB" sz="1800" dirty="0"/>
              <a:t>correct magnet setup along the beamline. </a:t>
            </a:r>
          </a:p>
          <a:p>
            <a:pPr lvl="1">
              <a:buFont typeface="Arial"/>
              <a:buChar char="•"/>
            </a:pPr>
            <a:r>
              <a:rPr lang="en-GB" sz="1800" dirty="0"/>
              <a:t>closed dispersion in the injector. </a:t>
            </a:r>
          </a:p>
          <a:p>
            <a:pPr lvl="1">
              <a:buFont typeface="Arial"/>
              <a:buChar char="•"/>
            </a:pPr>
            <a:r>
              <a:rPr lang="en-GB" sz="1800" dirty="0"/>
              <a:t>proper compression settings in I1, L1 and L2. </a:t>
            </a:r>
          </a:p>
          <a:p>
            <a:pPr>
              <a:buFont typeface="Arial"/>
              <a:buChar char="•"/>
            </a:pPr>
            <a:r>
              <a:rPr lang="en-GB" sz="1800" dirty="0"/>
              <a:t>All kind of feedbacks have to be operational e.g. trajectory and compression FB, IBFB etc. </a:t>
            </a:r>
          </a:p>
          <a:p>
            <a:pPr>
              <a:buFont typeface="Arial"/>
              <a:buChar char="•"/>
            </a:pPr>
            <a:r>
              <a:rPr lang="en-GB" sz="1800" dirty="0"/>
              <a:t>There are no hardware errors from any undulator component. </a:t>
            </a:r>
          </a:p>
          <a:p>
            <a:pPr>
              <a:buFont typeface="Arial"/>
              <a:buChar char="•"/>
            </a:pPr>
            <a:r>
              <a:rPr lang="en-GB" sz="1800" dirty="0"/>
              <a:t>The photon diagnostics in the respective beamline works (especially the FEL imager and the XGM including the HAMP). </a:t>
            </a:r>
          </a:p>
          <a:p>
            <a:pPr lvl="1">
              <a:buFont typeface="Arial"/>
              <a:buChar char="•"/>
            </a:pPr>
            <a:endParaRPr lang="en-GB" sz="1800" dirty="0"/>
          </a:p>
          <a:p>
            <a:pPr lvl="1">
              <a:buFont typeface="Arial"/>
              <a:buChar char="•"/>
            </a:pPr>
            <a:endParaRPr lang="en-GB" sz="1800" dirty="0"/>
          </a:p>
          <a:p>
            <a:pPr>
              <a:buFont typeface="Arial"/>
              <a:buChar char="•"/>
            </a:pPr>
            <a:endParaRPr lang="en-GB" sz="1800" dirty="0"/>
          </a:p>
        </p:txBody>
      </p:sp>
      <p:sp>
        <p:nvSpPr>
          <p:cNvPr id="2" name="Title 1"/>
          <p:cNvSpPr>
            <a:spLocks noGrp="1"/>
          </p:cNvSpPr>
          <p:nvPr>
            <p:ph type="title"/>
          </p:nvPr>
        </p:nvSpPr>
        <p:spPr/>
        <p:txBody>
          <a:bodyPr/>
          <a:lstStyle/>
          <a:p>
            <a:r>
              <a:rPr lang="en-GB" dirty="0"/>
              <a:t>Assumed starting conditions </a:t>
            </a:r>
          </a:p>
        </p:txBody>
      </p:sp>
      <p:sp>
        <p:nvSpPr>
          <p:cNvPr id="5" name="Rectangle 4">
            <a:extLst>
              <a:ext uri="{FF2B5EF4-FFF2-40B4-BE49-F238E27FC236}">
                <a16:creationId xmlns:a16="http://schemas.microsoft.com/office/drawing/2014/main" id="{26B1277C-8A84-CB4B-99B9-975053E1D20B}"/>
              </a:ext>
            </a:extLst>
          </p:cNvPr>
          <p:cNvSpPr/>
          <p:nvPr/>
        </p:nvSpPr>
        <p:spPr>
          <a:xfrm>
            <a:off x="207390" y="1178351"/>
            <a:ext cx="10633435" cy="5118754"/>
          </a:xfrm>
          <a:prstGeom prst="rect">
            <a:avLst/>
          </a:prstGeom>
          <a:solidFill>
            <a:schemeClr val="bg1">
              <a:alpha val="93000"/>
            </a:schemeClr>
          </a:solidFill>
          <a:ln>
            <a:noFill/>
          </a:ln>
        </p:spPr>
        <p:txBody>
          <a:bodyPr rtlCol="0" anchor="ctr">
            <a:noAutofit/>
          </a:bodyPr>
          <a:lstStyle/>
          <a:p>
            <a:pPr algn="ctr">
              <a:lnSpc>
                <a:spcPct val="113000"/>
              </a:lnSpc>
            </a:pPr>
            <a:r>
              <a:rPr lang="en-US" sz="3200" dirty="0">
                <a:solidFill>
                  <a:srgbClr val="00B0F0"/>
                </a:solidFill>
              </a:rPr>
              <a:t>These steps were covert in the operator training </a:t>
            </a:r>
          </a:p>
          <a:p>
            <a:pPr algn="ctr">
              <a:lnSpc>
                <a:spcPct val="113000"/>
              </a:lnSpc>
            </a:pPr>
            <a:r>
              <a:rPr lang="en-US" sz="4000" dirty="0">
                <a:solidFill>
                  <a:srgbClr val="F39200"/>
                </a:solidFill>
              </a:rPr>
              <a:t>Start-up procedure </a:t>
            </a:r>
          </a:p>
          <a:p>
            <a:pPr algn="ctr">
              <a:lnSpc>
                <a:spcPct val="113000"/>
              </a:lnSpc>
            </a:pPr>
            <a:endParaRPr lang="en-US" sz="4000" dirty="0">
              <a:solidFill>
                <a:srgbClr val="F39200"/>
              </a:solidFill>
            </a:endParaRPr>
          </a:p>
          <a:p>
            <a:pPr algn="ctr">
              <a:lnSpc>
                <a:spcPct val="113000"/>
              </a:lnSpc>
            </a:pPr>
            <a:endParaRPr lang="en-US" sz="4000" dirty="0">
              <a:solidFill>
                <a:srgbClr val="F39200"/>
              </a:solidFill>
            </a:endParaRPr>
          </a:p>
        </p:txBody>
      </p:sp>
    </p:spTree>
    <p:extLst>
      <p:ext uri="{BB962C8B-B14F-4D97-AF65-F5344CB8AC3E}">
        <p14:creationId xmlns:p14="http://schemas.microsoft.com/office/powerpoint/2010/main" val="86697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Beam optics matching and optimization</a:t>
            </a:r>
          </a:p>
        </p:txBody>
      </p:sp>
      <p:sp>
        <p:nvSpPr>
          <p:cNvPr id="7" name="Content Placeholder 2">
            <a:extLst>
              <a:ext uri="{FF2B5EF4-FFF2-40B4-BE49-F238E27FC236}">
                <a16:creationId xmlns:a16="http://schemas.microsoft.com/office/drawing/2014/main" id="{034EB70D-11A9-C642-AF10-C2F7114F1C22}"/>
              </a:ext>
            </a:extLst>
          </p:cNvPr>
          <p:cNvSpPr txBox="1">
            <a:spLocks/>
          </p:cNvSpPr>
          <p:nvPr/>
        </p:nvSpPr>
        <p:spPr>
          <a:xfrm>
            <a:off x="611189" y="1706520"/>
            <a:ext cx="6452551" cy="4624535"/>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Font typeface="+mj-lt"/>
              <a:buAutoNum type="arabicPeriod"/>
            </a:pPr>
            <a:r>
              <a:rPr lang="en-GB" dirty="0"/>
              <a:t>Optics match in the injector using the multi quad scan tool (See the emittance measurement and beam optics matching operator training).</a:t>
            </a:r>
          </a:p>
          <a:p>
            <a:pPr marL="457200" indent="-457200">
              <a:lnSpc>
                <a:spcPct val="100000"/>
              </a:lnSpc>
              <a:buFont typeface="+mj-lt"/>
              <a:buAutoNum type="arabicPeriod"/>
            </a:pPr>
            <a:r>
              <a:rPr lang="en-GB" dirty="0">
                <a:solidFill>
                  <a:schemeClr val="accent3"/>
                </a:solidFill>
              </a:rPr>
              <a:t>Set all main magnets to design values and cycled them (use the design kick server panel).</a:t>
            </a:r>
          </a:p>
          <a:p>
            <a:pPr marL="457200" indent="-457200">
              <a:lnSpc>
                <a:spcPct val="100000"/>
              </a:lnSpc>
              <a:buFont typeface="+mj-lt"/>
              <a:buAutoNum type="arabicPeriod"/>
            </a:pPr>
            <a:r>
              <a:rPr lang="en-GB" dirty="0"/>
              <a:t>Optimize the matching upstream the undulators using Ocelot with the prepared settings (e.g. SASE1 matching quad). </a:t>
            </a:r>
          </a:p>
          <a:p>
            <a:pPr marL="457200" indent="-457200">
              <a:lnSpc>
                <a:spcPct val="100000"/>
              </a:lnSpc>
              <a:buFont typeface="+mj-lt"/>
              <a:buAutoNum type="arabicPeriod"/>
            </a:pPr>
            <a:r>
              <a:rPr lang="en-GB" dirty="0"/>
              <a:t>Last chance: One of the last tuning knobs can be the two air coils quads on the main solenoid in the injector. </a:t>
            </a:r>
          </a:p>
          <a:p>
            <a:pPr marL="457200" indent="-457200">
              <a:lnSpc>
                <a:spcPct val="100000"/>
              </a:lnSpc>
              <a:buFont typeface="+mj-lt"/>
              <a:buAutoNum type="arabicPeriod"/>
            </a:pPr>
            <a:endParaRPr lang="en-GB" dirty="0"/>
          </a:p>
          <a:p>
            <a:pPr>
              <a:lnSpc>
                <a:spcPct val="100000"/>
              </a:lnSpc>
              <a:spcBef>
                <a:spcPts val="600"/>
              </a:spcBef>
              <a:buFont typeface="Arial" panose="020B0604020202020204" pitchFamily="34" charset="0"/>
              <a:buChar char="•"/>
            </a:pPr>
            <a:endParaRPr lang="en-GB" dirty="0"/>
          </a:p>
          <a:p>
            <a:pPr marL="0" indent="0">
              <a:lnSpc>
                <a:spcPct val="100000"/>
              </a:lnSpc>
              <a:spcBef>
                <a:spcPts val="600"/>
              </a:spcBef>
              <a:buNone/>
            </a:pPr>
            <a:endParaRPr lang="en-GB" dirty="0"/>
          </a:p>
        </p:txBody>
      </p:sp>
      <p:pic>
        <p:nvPicPr>
          <p:cNvPr id="4" name="Picture 3">
            <a:extLst>
              <a:ext uri="{FF2B5EF4-FFF2-40B4-BE49-F238E27FC236}">
                <a16:creationId xmlns:a16="http://schemas.microsoft.com/office/drawing/2014/main" id="{19DF0E4D-C003-4705-914D-6A49BF180299}"/>
              </a:ext>
            </a:extLst>
          </p:cNvPr>
          <p:cNvPicPr>
            <a:picLocks noChangeAspect="1"/>
          </p:cNvPicPr>
          <p:nvPr/>
        </p:nvPicPr>
        <p:blipFill rotWithShape="1">
          <a:blip r:embed="rId4">
            <a:extLst>
              <a:ext uri="{28A0092B-C50C-407E-A947-70E740481C1C}">
                <a14:useLocalDpi xmlns:a14="http://schemas.microsoft.com/office/drawing/2010/main" val="0"/>
              </a:ext>
            </a:extLst>
          </a:blip>
          <a:srcRect l="1575" t="966" r="717" b="1119"/>
          <a:stretch/>
        </p:blipFill>
        <p:spPr>
          <a:xfrm>
            <a:off x="7517293" y="905991"/>
            <a:ext cx="4320000" cy="3240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9AE3861-8284-4F29-A500-016BB71E1B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3478" y="3502742"/>
            <a:ext cx="4324635" cy="3240000"/>
          </a:xfrm>
          <a:prstGeom prst="rect">
            <a:avLst/>
          </a:prstGeom>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3E0955FF-8A62-4F10-A997-0E4F9CFB3F7A}"/>
              </a:ext>
            </a:extLst>
          </p:cNvPr>
          <p:cNvCxnSpPr>
            <a:cxnSpLocks/>
          </p:cNvCxnSpPr>
          <p:nvPr/>
        </p:nvCxnSpPr>
        <p:spPr>
          <a:xfrm>
            <a:off x="5781368" y="2525991"/>
            <a:ext cx="1563329" cy="150841"/>
          </a:xfrm>
          <a:prstGeom prst="straightConnector1">
            <a:avLst/>
          </a:prstGeom>
          <a:ln w="38100">
            <a:solidFill>
              <a:srgbClr val="F392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31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Crucial photon diagnostics devices, </a:t>
            </a:r>
            <a:r>
              <a:rPr lang="en-GB" dirty="0">
                <a:solidFill>
                  <a:srgbClr val="FFC000"/>
                </a:solidFill>
              </a:rPr>
              <a:t>FEL imager</a:t>
            </a:r>
          </a:p>
        </p:txBody>
      </p:sp>
      <p:sp>
        <p:nvSpPr>
          <p:cNvPr id="3" name="Content Placeholder 2"/>
          <p:cNvSpPr>
            <a:spLocks noGrp="1"/>
          </p:cNvSpPr>
          <p:nvPr>
            <p:ph idx="1"/>
          </p:nvPr>
        </p:nvSpPr>
        <p:spPr>
          <a:xfrm>
            <a:off x="396908" y="1715512"/>
            <a:ext cx="3985087" cy="5121065"/>
          </a:xfrm>
        </p:spPr>
        <p:txBody>
          <a:bodyPr wrap="square" tIns="0" bIns="0">
            <a:noAutofit/>
          </a:bodyPr>
          <a:lstStyle/>
          <a:p>
            <a:pPr>
              <a:lnSpc>
                <a:spcPct val="100000"/>
              </a:lnSpc>
              <a:spcBef>
                <a:spcPts val="0"/>
              </a:spcBef>
              <a:buFont typeface="Arial" panose="020B0604020202020204" pitchFamily="34" charset="0"/>
              <a:buChar char="•"/>
            </a:pPr>
            <a:r>
              <a:rPr lang="en-GB" sz="1600" dirty="0"/>
              <a:t>If you have no signal at all, you will need the FEL imager for sure. </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The FEL imager is the device that will show you even the first glow of your signal. </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In addition, the position on the screen gives a first indication on how to continue tuning with orbit modifications (launch). </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The XGM will still show only noise when you have already a clear signal on the FEL imager like shown on the picture on the right hand side. </a:t>
            </a:r>
          </a:p>
        </p:txBody>
      </p:sp>
      <p:pic>
        <p:nvPicPr>
          <p:cNvPr id="6" name="Picture 5" descr="A screenshot of a cell phone&#10;&#10;Description automatically generated">
            <a:extLst>
              <a:ext uri="{FF2B5EF4-FFF2-40B4-BE49-F238E27FC236}">
                <a16:creationId xmlns:a16="http://schemas.microsoft.com/office/drawing/2014/main" id="{34D0B03F-B4FC-ED41-97E3-C5E63A651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745" y="3675612"/>
            <a:ext cx="3387869" cy="2743200"/>
          </a:xfrm>
          <a:prstGeom prst="rect">
            <a:avLst/>
          </a:prstGeom>
          <a:ln>
            <a:noFill/>
          </a:ln>
          <a:effectLst>
            <a:outerShdw blurRad="292100" dist="139700" dir="2700000" algn="tl" rotWithShape="0">
              <a:srgbClr val="333333">
                <a:alpha val="65000"/>
              </a:srgbClr>
            </a:outerShdw>
          </a:effectLst>
        </p:spPr>
      </p:pic>
      <p:pic>
        <p:nvPicPr>
          <p:cNvPr id="8" name="Picture 7" descr="A screenshot of a cell phone&#10;&#10;Description automatically generated">
            <a:extLst>
              <a:ext uri="{FF2B5EF4-FFF2-40B4-BE49-F238E27FC236}">
                <a16:creationId xmlns:a16="http://schemas.microsoft.com/office/drawing/2014/main" id="{1C76A587-107A-CB41-B47E-679BB0D35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679" y="2680422"/>
            <a:ext cx="3387869" cy="2743200"/>
          </a:xfrm>
          <a:prstGeom prst="rect">
            <a:avLst/>
          </a:prstGeom>
          <a:ln>
            <a:noFill/>
          </a:ln>
          <a:effectLst>
            <a:outerShdw blurRad="292100" dist="139700" dir="2700000" algn="tl" rotWithShape="0">
              <a:srgbClr val="333333">
                <a:alpha val="65000"/>
              </a:srgbClr>
            </a:outerShdw>
          </a:effectLst>
        </p:spPr>
      </p:pic>
      <p:pic>
        <p:nvPicPr>
          <p:cNvPr id="10" name="Picture 9" descr="A screenshot of a cell phone&#10;&#10;Description automatically generated">
            <a:extLst>
              <a:ext uri="{FF2B5EF4-FFF2-40B4-BE49-F238E27FC236}">
                <a16:creationId xmlns:a16="http://schemas.microsoft.com/office/drawing/2014/main" id="{553A479D-0D66-E240-BDB0-D9B3AB9E3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8992" y="1715512"/>
            <a:ext cx="3387868"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318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Crucial photon diagnostics devices, </a:t>
            </a:r>
            <a:r>
              <a:rPr lang="en-GB" dirty="0">
                <a:solidFill>
                  <a:srgbClr val="FFC000"/>
                </a:solidFill>
              </a:rPr>
              <a:t>HAMP</a:t>
            </a:r>
          </a:p>
        </p:txBody>
      </p:sp>
      <p:sp>
        <p:nvSpPr>
          <p:cNvPr id="3" name="Content Placeholder 2"/>
          <p:cNvSpPr>
            <a:spLocks noGrp="1"/>
          </p:cNvSpPr>
          <p:nvPr>
            <p:ph idx="1"/>
          </p:nvPr>
        </p:nvSpPr>
        <p:spPr>
          <a:xfrm>
            <a:off x="611189" y="1337913"/>
            <a:ext cx="8370970" cy="444170"/>
          </a:xfrm>
        </p:spPr>
        <p:txBody>
          <a:bodyPr wrap="square" tIns="0" bIns="0">
            <a:noAutofit/>
          </a:bodyPr>
          <a:lstStyle/>
          <a:p>
            <a:pPr marL="0" indent="0">
              <a:lnSpc>
                <a:spcPct val="100000"/>
              </a:lnSpc>
              <a:spcBef>
                <a:spcPts val="0"/>
              </a:spcBef>
              <a:buNone/>
            </a:pPr>
            <a:r>
              <a:rPr lang="en-GB" sz="1800" dirty="0"/>
              <a:t>The HAMP detector is also very sensitive to small SASE pulse energies. </a:t>
            </a:r>
          </a:p>
          <a:p>
            <a:pPr marL="0" indent="0">
              <a:lnSpc>
                <a:spcPct val="100000"/>
              </a:lnSpc>
              <a:spcBef>
                <a:spcPts val="0"/>
              </a:spcBef>
              <a:buNone/>
            </a:pPr>
            <a:endParaRPr lang="en-GB" sz="1800" dirty="0"/>
          </a:p>
        </p:txBody>
      </p:sp>
      <p:pic>
        <p:nvPicPr>
          <p:cNvPr id="5" name="Picture 4" descr="A black and silver text on a screen&#10;&#10;Description automatically generated">
            <a:extLst>
              <a:ext uri="{FF2B5EF4-FFF2-40B4-BE49-F238E27FC236}">
                <a16:creationId xmlns:a16="http://schemas.microsoft.com/office/drawing/2014/main" id="{1549C2E3-015E-FD4F-AAE5-B0D8E6B7C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376" y="2058508"/>
            <a:ext cx="4324256" cy="3429000"/>
          </a:xfrm>
          <a:prstGeom prst="rect">
            <a:avLst/>
          </a:prstGeom>
          <a:ln>
            <a:noFill/>
          </a:ln>
          <a:effectLst>
            <a:outerShdw blurRad="292100" dist="139700" dir="2700000" algn="tl" rotWithShape="0">
              <a:srgbClr val="333333">
                <a:alpha val="65000"/>
              </a:srgbClr>
            </a:outerShdw>
          </a:effectLst>
        </p:spPr>
      </p:pic>
      <p:pic>
        <p:nvPicPr>
          <p:cNvPr id="9" name="Picture 8" descr="A screenshot of a computer screen&#10;&#10;Description automatically generated">
            <a:extLst>
              <a:ext uri="{FF2B5EF4-FFF2-40B4-BE49-F238E27FC236}">
                <a16:creationId xmlns:a16="http://schemas.microsoft.com/office/drawing/2014/main" id="{2444DDAE-B530-A14E-8CD9-F567157A5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298" y="3201792"/>
            <a:ext cx="3999554" cy="3113773"/>
          </a:xfrm>
          <a:prstGeom prst="rect">
            <a:avLst/>
          </a:prstGeom>
          <a:ln>
            <a:noFill/>
          </a:ln>
          <a:effectLst>
            <a:outerShdw blurRad="292100" dist="139700" dir="2700000" algn="tl" rotWithShape="0">
              <a:srgbClr val="333333">
                <a:alpha val="65000"/>
              </a:srgbClr>
            </a:outerShdw>
          </a:effectLst>
        </p:spPr>
      </p:pic>
      <p:pic>
        <p:nvPicPr>
          <p:cNvPr id="12" name="Picture 11" descr="A screenshot of a social media post&#10;&#10;Description automatically generated">
            <a:extLst>
              <a:ext uri="{FF2B5EF4-FFF2-40B4-BE49-F238E27FC236}">
                <a16:creationId xmlns:a16="http://schemas.microsoft.com/office/drawing/2014/main" id="{30D2E248-EEDD-A847-A9CF-18CE033E1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9299" y="2058508"/>
            <a:ext cx="2457021" cy="293703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0C083C3A-5F6B-B44F-AA7B-26612EAF925E}"/>
              </a:ext>
            </a:extLst>
          </p:cNvPr>
          <p:cNvSpPr/>
          <p:nvPr/>
        </p:nvSpPr>
        <p:spPr>
          <a:xfrm>
            <a:off x="5216893" y="2317329"/>
            <a:ext cx="529427" cy="202131"/>
          </a:xfrm>
          <a:prstGeom prst="rect">
            <a:avLst/>
          </a:prstGeom>
          <a:noFill/>
          <a:ln w="50800">
            <a:solidFill>
              <a:srgbClr val="FF0000"/>
            </a:solidFill>
            <a:extLst>
              <a:ext uri="{C807C97D-BFC1-408E-A445-0C87EB9F89A2}">
                <ask:lineSketchStyleProps xmlns:ask="http://schemas.microsoft.com/office/drawing/2018/sketchyshape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14" name="Rectangle 13">
            <a:extLst>
              <a:ext uri="{FF2B5EF4-FFF2-40B4-BE49-F238E27FC236}">
                <a16:creationId xmlns:a16="http://schemas.microsoft.com/office/drawing/2014/main" id="{EE256E70-34C5-664D-93C4-5D105F1E6547}"/>
              </a:ext>
            </a:extLst>
          </p:cNvPr>
          <p:cNvSpPr/>
          <p:nvPr/>
        </p:nvSpPr>
        <p:spPr>
          <a:xfrm>
            <a:off x="2702158" y="5646066"/>
            <a:ext cx="916941" cy="234970"/>
          </a:xfrm>
          <a:prstGeom prst="rect">
            <a:avLst/>
          </a:prstGeom>
          <a:noFill/>
          <a:ln w="50800">
            <a:solidFill>
              <a:srgbClr val="FF0000"/>
            </a:solidFill>
            <a:extLst>
              <a:ext uri="{C807C97D-BFC1-408E-A445-0C87EB9F89A2}">
                <ask:lineSketchStyleProps xmlns:ask="http://schemas.microsoft.com/office/drawing/2018/sketchyshape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15" name="Rectangle 14">
            <a:extLst>
              <a:ext uri="{FF2B5EF4-FFF2-40B4-BE49-F238E27FC236}">
                <a16:creationId xmlns:a16="http://schemas.microsoft.com/office/drawing/2014/main" id="{9BE68B1D-C680-8742-915F-3B1D13937825}"/>
              </a:ext>
            </a:extLst>
          </p:cNvPr>
          <p:cNvSpPr/>
          <p:nvPr/>
        </p:nvSpPr>
        <p:spPr>
          <a:xfrm>
            <a:off x="816543" y="3705726"/>
            <a:ext cx="771625" cy="211756"/>
          </a:xfrm>
          <a:prstGeom prst="rect">
            <a:avLst/>
          </a:prstGeom>
          <a:noFill/>
          <a:ln w="50800">
            <a:solidFill>
              <a:srgbClr val="FF0000"/>
            </a:solidFill>
            <a:extLst>
              <a:ext uri="{C807C97D-BFC1-408E-A445-0C87EB9F89A2}">
                <ask:lineSketchStyleProps xmlns:ask="http://schemas.microsoft.com/office/drawing/2018/sketchyshape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16" name="Rectangle 15">
            <a:extLst>
              <a:ext uri="{FF2B5EF4-FFF2-40B4-BE49-F238E27FC236}">
                <a16:creationId xmlns:a16="http://schemas.microsoft.com/office/drawing/2014/main" id="{28F2E810-9323-4341-8784-923C652219F8}"/>
              </a:ext>
            </a:extLst>
          </p:cNvPr>
          <p:cNvSpPr/>
          <p:nvPr/>
        </p:nvSpPr>
        <p:spPr>
          <a:xfrm>
            <a:off x="406800" y="2418394"/>
            <a:ext cx="529427" cy="328575"/>
          </a:xfrm>
          <a:prstGeom prst="rect">
            <a:avLst/>
          </a:prstGeom>
          <a:noFill/>
          <a:ln w="50800">
            <a:solidFill>
              <a:srgbClr val="FF0000"/>
            </a:solidFill>
            <a:extLst>
              <a:ext uri="{C807C97D-BFC1-408E-A445-0C87EB9F89A2}">
                <ask:lineSketchStyleProps xmlns:ask="http://schemas.microsoft.com/office/drawing/2018/sketchyshapes" sd="1219033472">
                  <a:custGeom>
                    <a:avLst/>
                    <a:gdLst>
                      <a:gd name="connsiteX0" fmla="*/ 0 w 529427"/>
                      <a:gd name="connsiteY0" fmla="*/ 0 h 202131"/>
                      <a:gd name="connsiteX1" fmla="*/ 529427 w 529427"/>
                      <a:gd name="connsiteY1" fmla="*/ 0 h 202131"/>
                      <a:gd name="connsiteX2" fmla="*/ 529427 w 529427"/>
                      <a:gd name="connsiteY2" fmla="*/ 202131 h 202131"/>
                      <a:gd name="connsiteX3" fmla="*/ 0 w 529427"/>
                      <a:gd name="connsiteY3" fmla="*/ 202131 h 202131"/>
                      <a:gd name="connsiteX4" fmla="*/ 0 w 529427"/>
                      <a:gd name="connsiteY4" fmla="*/ 0 h 202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427" h="202131" extrusionOk="0">
                        <a:moveTo>
                          <a:pt x="0" y="0"/>
                        </a:moveTo>
                        <a:cubicBezTo>
                          <a:pt x="251950" y="-5723"/>
                          <a:pt x="301026" y="17351"/>
                          <a:pt x="529427" y="0"/>
                        </a:cubicBezTo>
                        <a:cubicBezTo>
                          <a:pt x="532085" y="66374"/>
                          <a:pt x="521770" y="144783"/>
                          <a:pt x="529427" y="202131"/>
                        </a:cubicBezTo>
                        <a:cubicBezTo>
                          <a:pt x="271100" y="192797"/>
                          <a:pt x="216450" y="178293"/>
                          <a:pt x="0" y="202131"/>
                        </a:cubicBezTo>
                        <a:cubicBezTo>
                          <a:pt x="9259" y="107743"/>
                          <a:pt x="959" y="100077"/>
                          <a:pt x="0" y="0"/>
                        </a:cubicBezTo>
                        <a:close/>
                      </a:path>
                    </a:pathLst>
                  </a:custGeom>
                  <ask:type>
                    <ask:lineSketchNone/>
                  </ask:type>
                </ask:lineSketchStyleProps>
              </a:ext>
            </a:extLst>
          </a:ln>
        </p:spPr>
        <p:txBody>
          <a:bodyPr rtlCol="0" anchor="ctr">
            <a:noAutofit/>
          </a:bodyPr>
          <a:lstStyle/>
          <a:p>
            <a:pPr algn="ctr">
              <a:lnSpc>
                <a:spcPct val="113000"/>
              </a:lnSpc>
            </a:pPr>
            <a:endParaRPr lang="en-US" sz="1400" dirty="0" err="1"/>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6554549" y="2317330"/>
            <a:ext cx="5269078" cy="4216926"/>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5"/>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6"/>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Arial" panose="020B0604020202020204" pitchFamily="34" charset="0"/>
              <a:buChar char="•"/>
            </a:pPr>
            <a:r>
              <a:rPr lang="en-GB" sz="1600" dirty="0"/>
              <a:t>Keep in mind that the maximum current of the HAMP must not exceed 7 mA! </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That is also indicated by the red line at the bottom of the plot. </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The maximum voltage setpoint is 1700!</a:t>
            </a:r>
          </a:p>
          <a:p>
            <a:pPr>
              <a:lnSpc>
                <a:spcPct val="100000"/>
              </a:lnSpc>
              <a:spcBef>
                <a:spcPts val="0"/>
              </a:spcBef>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Please do not forget to reduce the voltage when you are finished.</a:t>
            </a:r>
          </a:p>
        </p:txBody>
      </p:sp>
    </p:spTree>
    <p:extLst>
      <p:ext uri="{BB962C8B-B14F-4D97-AF65-F5344CB8AC3E}">
        <p14:creationId xmlns:p14="http://schemas.microsoft.com/office/powerpoint/2010/main" val="4029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Crucial photon diagnostics devices, </a:t>
            </a:r>
            <a:r>
              <a:rPr lang="en-GB" dirty="0">
                <a:solidFill>
                  <a:srgbClr val="FFC000"/>
                </a:solidFill>
              </a:rPr>
              <a:t>XGM signals</a:t>
            </a:r>
          </a:p>
        </p:txBody>
      </p:sp>
      <p:sp>
        <p:nvSpPr>
          <p:cNvPr id="17" name="Content Placeholder 2">
            <a:extLst>
              <a:ext uri="{FF2B5EF4-FFF2-40B4-BE49-F238E27FC236}">
                <a16:creationId xmlns:a16="http://schemas.microsoft.com/office/drawing/2014/main" id="{FF51AA2F-7BE0-9D4F-8E7A-2A9AFC80BA84}"/>
              </a:ext>
            </a:extLst>
          </p:cNvPr>
          <p:cNvSpPr txBox="1">
            <a:spLocks/>
          </p:cNvSpPr>
          <p:nvPr/>
        </p:nvSpPr>
        <p:spPr>
          <a:xfrm>
            <a:off x="6400800" y="1423496"/>
            <a:ext cx="5439011" cy="5434504"/>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GB" sz="1600" dirty="0"/>
              <a:t>You can start using the following tools as soon as you have a decent SASE signal (&gt;40 </a:t>
            </a:r>
            <a:r>
              <a:rPr lang="en-GB" sz="1600" dirty="0" err="1"/>
              <a:t>uJ</a:t>
            </a:r>
            <a:r>
              <a:rPr lang="en-GB" sz="1600" dirty="0"/>
              <a:t>). </a:t>
            </a:r>
          </a:p>
          <a:p>
            <a:pPr marL="0" indent="0">
              <a:lnSpc>
                <a:spcPct val="100000"/>
              </a:lnSpc>
              <a:spcBef>
                <a:spcPts val="0"/>
              </a:spcBef>
              <a:buFontTx/>
              <a:buNone/>
            </a:pPr>
            <a:endParaRPr lang="en-GB" sz="1600" dirty="0"/>
          </a:p>
          <a:p>
            <a:pPr>
              <a:lnSpc>
                <a:spcPct val="100000"/>
              </a:lnSpc>
              <a:spcBef>
                <a:spcPts val="0"/>
              </a:spcBef>
              <a:buFont typeface="Arial" panose="020B0604020202020204" pitchFamily="34" charset="0"/>
              <a:buChar char="•"/>
            </a:pPr>
            <a:r>
              <a:rPr lang="en-GB" sz="1600" dirty="0"/>
              <a:t>SASE fast timing series</a:t>
            </a:r>
          </a:p>
          <a:p>
            <a:pPr lvl="1">
              <a:lnSpc>
                <a:spcPct val="100000"/>
              </a:lnSpc>
              <a:buFont typeface="Arial" panose="020B0604020202020204" pitchFamily="34" charset="0"/>
              <a:buChar char="•"/>
            </a:pPr>
            <a:r>
              <a:rPr lang="en-GB" sz="1600" dirty="0"/>
              <a:t>It shows fast signals (crucial for tuning). </a:t>
            </a:r>
          </a:p>
          <a:p>
            <a:pPr lvl="1">
              <a:lnSpc>
                <a:spcPct val="100000"/>
              </a:lnSpc>
              <a:buFont typeface="Arial" panose="020B0604020202020204" pitchFamily="34" charset="0"/>
              <a:buChar char="•"/>
            </a:pPr>
            <a:r>
              <a:rPr lang="en-GB" sz="1600" dirty="0"/>
              <a:t>You can follow all three beamlines which is helpful e.g. during compression tuning. </a:t>
            </a:r>
          </a:p>
          <a:p>
            <a:pPr lvl="1">
              <a:lnSpc>
                <a:spcPct val="100000"/>
              </a:lnSpc>
              <a:buFont typeface="Arial" panose="020B0604020202020204" pitchFamily="34" charset="0"/>
              <a:buChar char="•"/>
            </a:pPr>
            <a:r>
              <a:rPr lang="en-GB" sz="1600" dirty="0"/>
              <a:t>It is possible to show the SASE signals in normalized mode. That helps when the hard X-ray beamlines and SASE3 are at completely different levels. </a:t>
            </a:r>
          </a:p>
          <a:p>
            <a:pPr lvl="1">
              <a:lnSpc>
                <a:spcPct val="100000"/>
              </a:lnSpc>
              <a:buFont typeface="Arial" panose="020B0604020202020204" pitchFamily="34" charset="0"/>
              <a:buChar char="•"/>
            </a:pPr>
            <a:endParaRPr lang="en-GB" sz="1600" dirty="0"/>
          </a:p>
          <a:p>
            <a:pPr>
              <a:lnSpc>
                <a:spcPct val="100000"/>
              </a:lnSpc>
              <a:spcBef>
                <a:spcPts val="0"/>
              </a:spcBef>
              <a:buFont typeface="Arial" panose="020B0604020202020204" pitchFamily="34" charset="0"/>
              <a:buChar char="•"/>
            </a:pPr>
            <a:r>
              <a:rPr lang="en-GB" sz="1600" dirty="0"/>
              <a:t>JDDD SASE viewer. </a:t>
            </a:r>
          </a:p>
          <a:p>
            <a:pPr lvl="1">
              <a:lnSpc>
                <a:spcPct val="100000"/>
              </a:lnSpc>
              <a:buFont typeface="Arial" panose="020B0604020202020204" pitchFamily="34" charset="0"/>
              <a:buChar char="•"/>
            </a:pPr>
            <a:r>
              <a:rPr lang="en-GB" sz="1600" dirty="0"/>
              <a:t>Fast signals are shown in the bar plot bottom left. Change the repetition rate of this plot to 10 Hz!</a:t>
            </a:r>
          </a:p>
          <a:p>
            <a:pPr lvl="1">
              <a:lnSpc>
                <a:spcPct val="100000"/>
              </a:lnSpc>
              <a:buFont typeface="Arial" panose="020B0604020202020204" pitchFamily="34" charset="0"/>
              <a:buChar char="•"/>
            </a:pPr>
            <a:r>
              <a:rPr lang="en-GB" sz="1600" dirty="0"/>
              <a:t>You can see the impact on the different bunches along the pulse train when you use more than 2 bunches. </a:t>
            </a:r>
          </a:p>
        </p:txBody>
      </p:sp>
      <p:pic>
        <p:nvPicPr>
          <p:cNvPr id="11" name="Picture 10" descr="A screenshot of a computer&#10;&#10;Description automatically generated">
            <a:extLst>
              <a:ext uri="{FF2B5EF4-FFF2-40B4-BE49-F238E27FC236}">
                <a16:creationId xmlns:a16="http://schemas.microsoft.com/office/drawing/2014/main" id="{08D8E9D3-036A-F84C-B6F4-83093DB13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95" y="1391830"/>
            <a:ext cx="5183994" cy="2957639"/>
          </a:xfrm>
          <a:prstGeom prst="rect">
            <a:avLst/>
          </a:prstGeom>
          <a:ln>
            <a:noFill/>
          </a:ln>
          <a:effectLst>
            <a:outerShdw blurRad="292100" dist="139700" dir="2700000" algn="tl" rotWithShape="0">
              <a:srgbClr val="333333">
                <a:alpha val="65000"/>
              </a:srgbClr>
            </a:outerShdw>
          </a:effectLst>
        </p:spPr>
      </p:pic>
      <p:pic>
        <p:nvPicPr>
          <p:cNvPr id="8" name="Picture 7" descr="A screenshot of a social media post&#10;&#10;Description automatically generated">
            <a:extLst>
              <a:ext uri="{FF2B5EF4-FFF2-40B4-BE49-F238E27FC236}">
                <a16:creationId xmlns:a16="http://schemas.microsoft.com/office/drawing/2014/main" id="{31A3CD13-00BB-0447-9BA3-58B0D04E1EF8}"/>
              </a:ext>
            </a:extLst>
          </p:cNvPr>
          <p:cNvPicPr>
            <a:picLocks noChangeAspect="1"/>
          </p:cNvPicPr>
          <p:nvPr/>
        </p:nvPicPr>
        <p:blipFill rotWithShape="1">
          <a:blip r:embed="rId5">
            <a:extLst>
              <a:ext uri="{28A0092B-C50C-407E-A947-70E740481C1C}">
                <a14:useLocalDpi xmlns:a14="http://schemas.microsoft.com/office/drawing/2010/main" val="0"/>
              </a:ext>
            </a:extLst>
          </a:blip>
          <a:srcRect l="414"/>
          <a:stretch/>
        </p:blipFill>
        <p:spPr>
          <a:xfrm>
            <a:off x="2148621" y="3039892"/>
            <a:ext cx="3847578" cy="2966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971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62E0-AA11-4340-8ED0-1E495B16BBF5}"/>
              </a:ext>
            </a:extLst>
          </p:cNvPr>
          <p:cNvSpPr>
            <a:spLocks noGrp="1"/>
          </p:cNvSpPr>
          <p:nvPr>
            <p:ph type="title"/>
          </p:nvPr>
        </p:nvSpPr>
        <p:spPr/>
        <p:txBody>
          <a:bodyPr/>
          <a:lstStyle/>
          <a:p>
            <a:r>
              <a:rPr lang="en-GB" dirty="0"/>
              <a:t>Crucial (future) photon diagnostics devices, </a:t>
            </a:r>
            <a:r>
              <a:rPr lang="en-DE" dirty="0">
                <a:solidFill>
                  <a:srgbClr val="FFC000"/>
                </a:solidFill>
              </a:rPr>
              <a:t>PyHIREX</a:t>
            </a:r>
          </a:p>
        </p:txBody>
      </p:sp>
      <p:sp>
        <p:nvSpPr>
          <p:cNvPr id="6" name="Content Placeholder 2">
            <a:extLst>
              <a:ext uri="{FF2B5EF4-FFF2-40B4-BE49-F238E27FC236}">
                <a16:creationId xmlns:a16="http://schemas.microsoft.com/office/drawing/2014/main" id="{50C3C70F-8D31-E34A-96B7-24095D33E311}"/>
              </a:ext>
            </a:extLst>
          </p:cNvPr>
          <p:cNvSpPr txBox="1">
            <a:spLocks/>
          </p:cNvSpPr>
          <p:nvPr/>
        </p:nvSpPr>
        <p:spPr>
          <a:xfrm>
            <a:off x="611189" y="1498140"/>
            <a:ext cx="4464664" cy="4050463"/>
          </a:xfrm>
          <a:prstGeom prst="rect">
            <a:avLst/>
          </a:prstGeom>
        </p:spPr>
        <p:txBody>
          <a:bodyPr vert="horz" wrap="square"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2"/>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3"/>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Arial" panose="020B0604020202020204" pitchFamily="34" charset="0"/>
              <a:buChar char="•"/>
            </a:pPr>
            <a:r>
              <a:rPr lang="en-GB" sz="1600" dirty="0"/>
              <a:t>We will increasingly need to determine the exact photon energy using HIREX (in SASE1 and SASE2). </a:t>
            </a:r>
          </a:p>
          <a:p>
            <a:pPr marL="0" indent="0">
              <a:lnSpc>
                <a:spcPct val="100000"/>
              </a:lnSpc>
              <a:spcBef>
                <a:spcPts val="0"/>
              </a:spcBef>
              <a:buNone/>
            </a:pPr>
            <a:endParaRPr lang="en-GB" sz="1600" dirty="0"/>
          </a:p>
          <a:p>
            <a:pPr>
              <a:lnSpc>
                <a:spcPct val="100000"/>
              </a:lnSpc>
              <a:spcBef>
                <a:spcPts val="0"/>
              </a:spcBef>
              <a:buFont typeface="Arial" panose="020B0604020202020204" pitchFamily="34" charset="0"/>
              <a:buChar char="•"/>
            </a:pPr>
            <a:r>
              <a:rPr lang="en-GB" sz="1600" dirty="0"/>
              <a:t>Currently, this is only possible with the help of trained experts, so this slide only serves as a preview of future tasks during SASE tuning. </a:t>
            </a:r>
          </a:p>
          <a:p>
            <a:pPr marL="0" indent="0">
              <a:lnSpc>
                <a:spcPct val="100000"/>
              </a:lnSpc>
              <a:spcBef>
                <a:spcPts val="0"/>
              </a:spcBef>
              <a:buNone/>
            </a:pPr>
            <a:endParaRPr lang="en-GB" sz="1600" dirty="0"/>
          </a:p>
          <a:p>
            <a:pPr>
              <a:lnSpc>
                <a:spcPct val="100000"/>
              </a:lnSpc>
              <a:spcBef>
                <a:spcPts val="0"/>
              </a:spcBef>
              <a:buFont typeface="Arial" panose="020B0604020202020204" pitchFamily="34" charset="0"/>
              <a:buChar char="•"/>
            </a:pPr>
            <a:r>
              <a:rPr lang="en-GB" sz="1600" dirty="0"/>
              <a:t>The tool to use is called </a:t>
            </a:r>
            <a:r>
              <a:rPr lang="en-GB" sz="1600" dirty="0" err="1"/>
              <a:t>PyHIREX</a:t>
            </a:r>
            <a:r>
              <a:rPr lang="en-GB" sz="1600" dirty="0"/>
              <a:t> and can be found in the Main Panel under Photons. </a:t>
            </a:r>
          </a:p>
          <a:p>
            <a:pPr marL="0" indent="0">
              <a:lnSpc>
                <a:spcPct val="100000"/>
              </a:lnSpc>
              <a:spcBef>
                <a:spcPts val="0"/>
              </a:spcBef>
              <a:buNone/>
            </a:pPr>
            <a:endParaRPr lang="en-GB" sz="1600" dirty="0"/>
          </a:p>
          <a:p>
            <a:pPr>
              <a:lnSpc>
                <a:spcPct val="100000"/>
              </a:lnSpc>
              <a:spcBef>
                <a:spcPts val="0"/>
              </a:spcBef>
              <a:buFont typeface="Arial" panose="020B0604020202020204" pitchFamily="34" charset="0"/>
              <a:buChar char="•"/>
            </a:pPr>
            <a:r>
              <a:rPr lang="en-GB" sz="1600" dirty="0"/>
              <a:t>Of course, we will provide appropriate trainings for HIREX and </a:t>
            </a:r>
            <a:r>
              <a:rPr lang="en-GB" sz="1600" dirty="0" err="1"/>
              <a:t>PyHIREX</a:t>
            </a:r>
            <a:r>
              <a:rPr lang="en-GB" sz="1600" dirty="0"/>
              <a:t> when the time comes that this tool can be used in BKR without expert knowledge. </a:t>
            </a:r>
          </a:p>
        </p:txBody>
      </p:sp>
      <p:pic>
        <p:nvPicPr>
          <p:cNvPr id="10" name="Picture 9">
            <a:extLst>
              <a:ext uri="{FF2B5EF4-FFF2-40B4-BE49-F238E27FC236}">
                <a16:creationId xmlns:a16="http://schemas.microsoft.com/office/drawing/2014/main" id="{77A694E9-0B5A-B247-8D33-079AB11C8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4824" y="3531059"/>
            <a:ext cx="5790327" cy="4593771"/>
          </a:xfrm>
          <a:prstGeom prst="rect">
            <a:avLst/>
          </a:prstGeom>
        </p:spPr>
      </p:pic>
      <p:pic>
        <p:nvPicPr>
          <p:cNvPr id="8" name="Picture 7">
            <a:extLst>
              <a:ext uri="{FF2B5EF4-FFF2-40B4-BE49-F238E27FC236}">
                <a16:creationId xmlns:a16="http://schemas.microsoft.com/office/drawing/2014/main" id="{B3C9F6BA-775C-644F-B190-11ABC97724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0151" y="1142033"/>
            <a:ext cx="4973419" cy="30791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00708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template-european-xfel-DESY-new">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noAutofit/>
      </a:bodyPr>
      <a:lstStyle>
        <a:defPPr algn="ctr">
          <a:lnSpc>
            <a:spcPct val="113000"/>
          </a:lnSpc>
          <a:defRPr sz="1400"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69875" indent="-269875">
          <a:lnSpc>
            <a:spcPct val="112000"/>
          </a:lnSpc>
          <a:buBlip>
            <a:blip xmlns:r="http://schemas.openxmlformats.org/officeDocument/2006/relationships" r:embed="rId1"/>
          </a:buBlip>
          <a:defRPr sz="1400" dirty="0" err="1" smtClean="0"/>
        </a:defPPr>
      </a:lstStyle>
    </a:txDef>
  </a:objectDefaults>
  <a:extraClrSchemeLst/>
  <a:extLst>
    <a:ext uri="{05A4C25C-085E-4340-85A3-A5531E510DB2}">
      <thm15:themeFamily xmlns:thm15="http://schemas.microsoft.com/office/thememl/2012/main" name="XFEL_PowerPoint_16x9.potx" id="{5D9E4C7F-CF90-47AA-9B5A-D1B8A1F64B49}" vid="{107EC11D-EED3-47DC-89A2-C8C245B9F565}"/>
    </a:ext>
  </a:extLst>
</a:theme>
</file>

<file path=ppt/theme/theme2.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template-european-xfel-DESY-new</Template>
  <TotalTime>1034</TotalTime>
  <Words>2795</Words>
  <Application>Microsoft Macintosh PowerPoint</Application>
  <PresentationFormat>Widescreen</PresentationFormat>
  <Paragraphs>237</Paragraphs>
  <Slides>26</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template-european-xfel-DESY-new</vt:lpstr>
      <vt:lpstr>XFEL SASE tuning</vt:lpstr>
      <vt:lpstr>What is the aim of this operator training?</vt:lpstr>
      <vt:lpstr>Assumed starting conditions </vt:lpstr>
      <vt:lpstr>Assumed starting conditions </vt:lpstr>
      <vt:lpstr>Beam optics matching and optimization</vt:lpstr>
      <vt:lpstr>Crucial photon diagnostics devices, FEL imager</vt:lpstr>
      <vt:lpstr>Crucial photon diagnostics devices, HAMP</vt:lpstr>
      <vt:lpstr>Crucial photon diagnostics devices, XGM signals</vt:lpstr>
      <vt:lpstr>Crucial (future) photon diagnostics devices, PyHIREX</vt:lpstr>
      <vt:lpstr>Groups of actuators for SASE tuning</vt:lpstr>
      <vt:lpstr>General SASE tuning procedure </vt:lpstr>
      <vt:lpstr>General SASE tuning procedure </vt:lpstr>
      <vt:lpstr>Trajectory in the undulator</vt:lpstr>
      <vt:lpstr>Trajectory in the undulator</vt:lpstr>
      <vt:lpstr>Trajectory in the undulator</vt:lpstr>
      <vt:lpstr>Trajectory in the undulator</vt:lpstr>
      <vt:lpstr>Undulator taper settings</vt:lpstr>
      <vt:lpstr>Finding the best linear taper </vt:lpstr>
      <vt:lpstr>Bunch compression</vt:lpstr>
      <vt:lpstr>Bunch compression, details</vt:lpstr>
      <vt:lpstr>Injector trajectory</vt:lpstr>
      <vt:lpstr>Phase shifter optimizations</vt:lpstr>
      <vt:lpstr>Important information for scanning the phase shifters</vt:lpstr>
      <vt:lpstr>Laser heater setup</vt:lpstr>
      <vt:lpstr>Beam pointing </vt:lpstr>
      <vt:lpstr>PowerPoint Presentation</vt:lpstr>
    </vt:vector>
  </TitlesOfParts>
  <Company>DESY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Accelerator Status</dc:title>
  <dc:creator>wdecking</dc:creator>
  <cp:lastModifiedBy>Microsoft Office User</cp:lastModifiedBy>
  <cp:revision>654</cp:revision>
  <dcterms:created xsi:type="dcterms:W3CDTF">2017-11-20T16:25:28Z</dcterms:created>
  <dcterms:modified xsi:type="dcterms:W3CDTF">2021-06-22T07:05:58Z</dcterms:modified>
</cp:coreProperties>
</file>