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58.png" ContentType="image/png"/>
  <Override PartName="/ppt/media/image56.png" ContentType="image/png"/>
  <Override PartName="/ppt/media/image53.png" ContentType="image/png"/>
  <Override PartName="/ppt/media/image51.png" ContentType="image/png"/>
  <Override PartName="/ppt/media/image46.png" ContentType="image/png"/>
  <Override PartName="/ppt/media/image55.png" ContentType="image/png"/>
  <Override PartName="/ppt/media/image20.jpeg" ContentType="image/jpeg"/>
  <Override PartName="/ppt/media/image45.jpeg" ContentType="image/jpeg"/>
  <Override PartName="/ppt/media/image48.png" ContentType="image/png"/>
  <Override PartName="/ppt/media/image44.jpeg" ContentType="image/jpeg"/>
  <Override PartName="/ppt/media/image43.jpeg" ContentType="image/jpeg"/>
  <Override PartName="/ppt/media/image28.png" ContentType="image/png"/>
  <Override PartName="/ppt/media/image41.png" ContentType="image/png"/>
  <Override PartName="/ppt/media/image3.jpeg" ContentType="image/jpeg"/>
  <Override PartName="/ppt/media/image40.png" ContentType="image/png"/>
  <Override PartName="/ppt/media/image33.jpeg" ContentType="image/jpeg"/>
  <Override PartName="/ppt/media/image32.jpeg" ContentType="image/jpeg"/>
  <Override PartName="/ppt/media/image30.jpeg" ContentType="image/jpeg"/>
  <Override PartName="/ppt/media/image68.jpeg" ContentType="image/jpeg"/>
  <Override PartName="/ppt/media/image13.png" ContentType="image/png"/>
  <Override PartName="/ppt/media/image1.png" ContentType="image/png"/>
  <Override PartName="/ppt/media/image8.jpeg" ContentType="image/jpeg"/>
  <Override PartName="/ppt/media/image39.jpeg" ContentType="image/jpeg"/>
  <Override PartName="/ppt/media/image23.jpeg" ContentType="image/jpeg"/>
  <Override PartName="/ppt/media/image65.jpeg" ContentType="image/jpeg"/>
  <Override PartName="/ppt/media/image49.png" ContentType="image/png"/>
  <Override PartName="/ppt/media/image14.jpeg" ContentType="image/jpeg"/>
  <Override PartName="/ppt/media/image18.jpeg" ContentType="image/jpeg"/>
  <Override PartName="/ppt/media/image9.jpeg" ContentType="image/jpeg"/>
  <Override PartName="/ppt/media/image24.jpeg" ContentType="image/jpeg"/>
  <Override PartName="/ppt/media/image22.png" ContentType="image/png"/>
  <Override PartName="/ppt/media/image66.jpeg" ContentType="image/jpeg"/>
  <Override PartName="/ppt/media/image59.png" ContentType="image/png"/>
  <Override PartName="/ppt/media/image21.jpeg" ContentType="image/jpeg"/>
  <Override PartName="/ppt/media/image42.jpeg" ContentType="image/jpeg"/>
  <Override PartName="/ppt/media/image25.png" ContentType="image/png"/>
  <Override PartName="/ppt/media/image15.jpeg" ContentType="image/jpeg"/>
  <Override PartName="/ppt/media/image78.jpeg" ContentType="image/jpeg"/>
  <Override PartName="/ppt/media/image54.png" ContentType="image/png"/>
  <Override PartName="/ppt/media/image76.jpeg" ContentType="image/jpeg"/>
  <Override PartName="/ppt/media/image60.png" ContentType="image/png"/>
  <Override PartName="/ppt/media/image71.png" ContentType="image/png"/>
  <Override PartName="/ppt/media/image6.jpeg" ContentType="image/jpeg"/>
  <Override PartName="/ppt/media/image62.png" ContentType="image/png"/>
  <Override PartName="/ppt/media/image75.jpeg" ContentType="image/jpeg"/>
  <Override PartName="/ppt/media/image73.jpeg" ContentType="image/jpeg"/>
  <Override PartName="/ppt/media/image77.jpeg" ContentType="image/jpeg"/>
  <Override PartName="/ppt/media/image70.png" ContentType="image/png"/>
  <Override PartName="/ppt/media/image64.jpeg" ContentType="image/jpeg"/>
  <Override PartName="/ppt/media/image69.png" ContentType="image/png"/>
  <Override PartName="/ppt/media/image67.png" ContentType="image/png"/>
  <Override PartName="/ppt/media/image17.jpeg" ContentType="image/jpeg"/>
  <Override PartName="/ppt/media/image63.png" ContentType="image/png"/>
  <Override PartName="/ppt/media/image31.png" ContentType="image/png"/>
  <Override PartName="/ppt/media/image2.jpeg" ContentType="image/jpeg"/>
  <Override PartName="/ppt/media/image57.png" ContentType="image/png"/>
  <Override PartName="/ppt/media/image16.png" ContentType="image/png"/>
  <Override PartName="/ppt/media/image4.png" ContentType="image/png"/>
  <Override PartName="/ppt/media/image34.png" ContentType="image/png"/>
  <Override PartName="/ppt/media/image74.jpeg" ContentType="image/jpeg"/>
  <Override PartName="/ppt/media/image12.jpeg" ContentType="image/jpeg"/>
  <Override PartName="/ppt/media/image29.jpeg" ContentType="image/jpeg"/>
  <Override PartName="/ppt/media/image38.jpeg" ContentType="image/jpeg"/>
  <Override PartName="/ppt/media/image72.png" ContentType="image/png"/>
  <Override PartName="/ppt/media/image26.jpeg" ContentType="image/jpeg"/>
  <Override PartName="/ppt/media/image61.png" ContentType="image/png"/>
  <Override PartName="/ppt/media/image5.jpeg" ContentType="image/jpeg"/>
  <Override PartName="/ppt/media/image50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1.jpeg" ContentType="image/jpeg"/>
  <Override PartName="/ppt/media/image27.jpeg" ContentType="image/jpeg"/>
  <Override PartName="/ppt/media/image52.png" ContentType="image/png"/>
  <Override PartName="/ppt/media/image36.jpeg" ContentType="image/jpeg"/>
  <Override PartName="/ppt/media/image10.png" ContentType="image/png"/>
  <Override PartName="/ppt/media/image35.jpeg" ContentType="image/jpeg"/>
  <Override PartName="/ppt/media/image47.png" ContentType="image/png"/>
  <Override PartName="/ppt/slideLayouts/_rels/slideLayout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3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</a:t>
            </a:r>
            <a:r>
              <a:rPr b="0" lang="en-GB" sz="1800" spc="-1" strike="noStrike">
                <a:latin typeface="Arial"/>
              </a:rPr>
              <a:t>k to </a:t>
            </a:r>
            <a:r>
              <a:rPr b="0" lang="en-GB" sz="1800" spc="-1" strike="noStrike">
                <a:latin typeface="Arial"/>
              </a:rPr>
              <a:t>edit </a:t>
            </a:r>
            <a:r>
              <a:rPr b="0" lang="en-GB" sz="1800" spc="-1" strike="noStrike">
                <a:latin typeface="Arial"/>
              </a:rPr>
              <a:t>the </a:t>
            </a:r>
            <a:r>
              <a:rPr b="0" lang="en-GB" sz="1800" spc="-1" strike="noStrike">
                <a:latin typeface="Arial"/>
              </a:rPr>
              <a:t>title </a:t>
            </a:r>
            <a:r>
              <a:rPr b="0" lang="en-GB" sz="1800" spc="-1" strike="noStrike">
                <a:latin typeface="Arial"/>
              </a:rPr>
              <a:t>text </a:t>
            </a:r>
            <a:r>
              <a:rPr b="0" lang="en-GB" sz="1800" spc="-1" strike="noStrike">
                <a:latin typeface="Arial"/>
              </a:rPr>
              <a:t>form</a:t>
            </a:r>
            <a:r>
              <a:rPr b="0" lang="en-GB" sz="1800" spc="-1" strike="noStrike">
                <a:latin typeface="Arial"/>
              </a:rPr>
              <a:t>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8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389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390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1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432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433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434" name="Picture 132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4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475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476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132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7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518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519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46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46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</a:t>
            </a:r>
            <a:r>
              <a:rPr b="0" lang="en-GB" sz="4400" spc="-1" strike="noStrike">
                <a:latin typeface="Arial"/>
              </a:rPr>
              <a:t>ck </a:t>
            </a:r>
            <a:r>
              <a:rPr b="0" lang="en-GB" sz="4400" spc="-1" strike="noStrike">
                <a:latin typeface="Arial"/>
              </a:rPr>
              <a:t>to </a:t>
            </a:r>
            <a:r>
              <a:rPr b="0" lang="en-GB" sz="4400" spc="-1" strike="noStrike">
                <a:latin typeface="Arial"/>
              </a:rPr>
              <a:t>ed</a:t>
            </a:r>
            <a:r>
              <a:rPr b="0" lang="en-GB" sz="4400" spc="-1" strike="noStrike">
                <a:latin typeface="Arial"/>
              </a:rPr>
              <a:t>it </a:t>
            </a:r>
            <a:r>
              <a:rPr b="0" lang="en-GB" sz="4400" spc="-1" strike="noStrike">
                <a:latin typeface="Arial"/>
              </a:rPr>
              <a:t>th</a:t>
            </a:r>
            <a:r>
              <a:rPr b="0" lang="en-GB" sz="4400" spc="-1" strike="noStrike">
                <a:latin typeface="Arial"/>
              </a:rPr>
              <a:t>e </a:t>
            </a:r>
            <a:r>
              <a:rPr b="0" lang="en-GB" sz="4400" spc="-1" strike="noStrike">
                <a:latin typeface="Arial"/>
              </a:rPr>
              <a:t>titl</a:t>
            </a:r>
            <a:r>
              <a:rPr b="0" lang="en-GB" sz="4400" spc="-1" strike="noStrike">
                <a:latin typeface="Arial"/>
              </a:rPr>
              <a:t>e </a:t>
            </a:r>
            <a:r>
              <a:rPr b="0" lang="en-GB" sz="4400" spc="-1" strike="noStrike">
                <a:latin typeface="Arial"/>
              </a:rPr>
              <a:t>te</a:t>
            </a:r>
            <a:r>
              <a:rPr b="0" lang="en-GB" sz="4400" spc="-1" strike="noStrike">
                <a:latin typeface="Arial"/>
              </a:rPr>
              <a:t>xt </a:t>
            </a:r>
            <a:r>
              <a:rPr b="0" lang="en-GB" sz="4400" spc="-1" strike="noStrike">
                <a:latin typeface="Arial"/>
              </a:rPr>
              <a:t>for</a:t>
            </a:r>
            <a:r>
              <a:rPr b="0" lang="en-GB" sz="4400" spc="-1" strike="noStrike">
                <a:latin typeface="Arial"/>
              </a:rPr>
              <a:t>m</a:t>
            </a:r>
            <a:r>
              <a:rPr b="0" lang="en-GB" sz="4400" spc="-1" strike="noStrike">
                <a:latin typeface="Arial"/>
              </a:rPr>
              <a:t>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89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</a:t>
            </a:r>
            <a:r>
              <a:rPr b="0" lang="en-GB" sz="4400" spc="-1" strike="noStrike">
                <a:latin typeface="Arial"/>
              </a:rPr>
              <a:t>li</a:t>
            </a:r>
            <a:r>
              <a:rPr b="0" lang="en-GB" sz="4400" spc="-1" strike="noStrike">
                <a:latin typeface="Arial"/>
              </a:rPr>
              <a:t>c</a:t>
            </a:r>
            <a:r>
              <a:rPr b="0" lang="en-GB" sz="4400" spc="-1" strike="noStrike">
                <a:latin typeface="Arial"/>
              </a:rPr>
              <a:t>k </a:t>
            </a:r>
            <a:r>
              <a:rPr b="0" lang="en-GB" sz="4400" spc="-1" strike="noStrike">
                <a:latin typeface="Arial"/>
              </a:rPr>
              <a:t>t</a:t>
            </a:r>
            <a:r>
              <a:rPr b="0" lang="en-GB" sz="4400" spc="-1" strike="noStrike">
                <a:latin typeface="Arial"/>
              </a:rPr>
              <a:t>o </a:t>
            </a:r>
            <a:r>
              <a:rPr b="0" lang="en-GB" sz="4400" spc="-1" strike="noStrike">
                <a:latin typeface="Arial"/>
              </a:rPr>
              <a:t>e</a:t>
            </a:r>
            <a:r>
              <a:rPr b="0" lang="en-GB" sz="4400" spc="-1" strike="noStrike">
                <a:latin typeface="Arial"/>
              </a:rPr>
              <a:t>d</a:t>
            </a:r>
            <a:r>
              <a:rPr b="0" lang="en-GB" sz="4400" spc="-1" strike="noStrike">
                <a:latin typeface="Arial"/>
              </a:rPr>
              <a:t>it </a:t>
            </a:r>
            <a:r>
              <a:rPr b="0" lang="en-GB" sz="4400" spc="-1" strike="noStrike">
                <a:latin typeface="Arial"/>
              </a:rPr>
              <a:t>t</a:t>
            </a:r>
            <a:r>
              <a:rPr b="0" lang="en-GB" sz="4400" spc="-1" strike="noStrike">
                <a:latin typeface="Arial"/>
              </a:rPr>
              <a:t>h</a:t>
            </a:r>
            <a:r>
              <a:rPr b="0" lang="en-GB" sz="4400" spc="-1" strike="noStrike">
                <a:latin typeface="Arial"/>
              </a:rPr>
              <a:t>e </a:t>
            </a:r>
            <a:r>
              <a:rPr b="0" lang="en-GB" sz="4400" spc="-1" strike="noStrike">
                <a:latin typeface="Arial"/>
              </a:rPr>
              <a:t>tit</a:t>
            </a:r>
            <a:r>
              <a:rPr b="0" lang="en-GB" sz="4400" spc="-1" strike="noStrike">
                <a:latin typeface="Arial"/>
              </a:rPr>
              <a:t>l</a:t>
            </a:r>
            <a:r>
              <a:rPr b="0" lang="en-GB" sz="4400" spc="-1" strike="noStrike">
                <a:latin typeface="Arial"/>
              </a:rPr>
              <a:t>e </a:t>
            </a:r>
            <a:r>
              <a:rPr b="0" lang="en-GB" sz="4400" spc="-1" strike="noStrike">
                <a:latin typeface="Arial"/>
              </a:rPr>
              <a:t>t</a:t>
            </a:r>
            <a:r>
              <a:rPr b="0" lang="en-GB" sz="4400" spc="-1" strike="noStrike">
                <a:latin typeface="Arial"/>
              </a:rPr>
              <a:t>e</a:t>
            </a:r>
            <a:r>
              <a:rPr b="0" lang="en-GB" sz="4400" spc="-1" strike="noStrike">
                <a:latin typeface="Arial"/>
              </a:rPr>
              <a:t>x</a:t>
            </a:r>
            <a:r>
              <a:rPr b="0" lang="en-GB" sz="4400" spc="-1" strike="noStrike">
                <a:latin typeface="Arial"/>
              </a:rPr>
              <a:t>t </a:t>
            </a:r>
            <a:r>
              <a:rPr b="0" lang="en-GB" sz="4400" spc="-1" strike="noStrike">
                <a:latin typeface="Arial"/>
              </a:rPr>
              <a:t>f</a:t>
            </a:r>
            <a:r>
              <a:rPr b="0" lang="en-GB" sz="4400" spc="-1" strike="noStrike">
                <a:latin typeface="Arial"/>
              </a:rPr>
              <a:t>o</a:t>
            </a:r>
            <a:r>
              <a:rPr b="0" lang="en-GB" sz="4400" spc="-1" strike="noStrike">
                <a:latin typeface="Arial"/>
              </a:rPr>
              <a:t>r</a:t>
            </a:r>
            <a:r>
              <a:rPr b="0" lang="en-GB" sz="4400" spc="-1" strike="noStrike">
                <a:latin typeface="Arial"/>
              </a:rPr>
              <a:t>m</a:t>
            </a:r>
            <a:r>
              <a:rPr b="0" lang="en-GB" sz="4400" spc="-1" strike="noStrike">
                <a:latin typeface="Arial"/>
              </a:rPr>
              <a:t>a</a:t>
            </a:r>
            <a:r>
              <a:rPr b="0" lang="en-GB" sz="4400" spc="-1" strike="noStrike">
                <a:latin typeface="Arial"/>
              </a:rPr>
              <a:t>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132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</a:t>
            </a:r>
            <a:r>
              <a:rPr b="0" lang="en-GB" sz="1800" spc="-1" strike="noStrike">
                <a:latin typeface="Arial"/>
              </a:rPr>
              <a:t>ck </a:t>
            </a:r>
            <a:r>
              <a:rPr b="0" lang="en-GB" sz="1800" spc="-1" strike="noStrike">
                <a:latin typeface="Arial"/>
              </a:rPr>
              <a:t>to </a:t>
            </a:r>
            <a:r>
              <a:rPr b="0" lang="en-GB" sz="1800" spc="-1" strike="noStrike">
                <a:latin typeface="Arial"/>
              </a:rPr>
              <a:t>edi</a:t>
            </a:r>
            <a:r>
              <a:rPr b="0" lang="en-GB" sz="1800" spc="-1" strike="noStrike">
                <a:latin typeface="Arial"/>
              </a:rPr>
              <a:t>t </a:t>
            </a:r>
            <a:r>
              <a:rPr b="0" lang="en-GB" sz="1800" spc="-1" strike="noStrike">
                <a:latin typeface="Arial"/>
              </a:rPr>
              <a:t>the </a:t>
            </a:r>
            <a:r>
              <a:rPr b="0" lang="en-GB" sz="1800" spc="-1" strike="noStrike">
                <a:latin typeface="Arial"/>
              </a:rPr>
              <a:t>titl</a:t>
            </a:r>
            <a:r>
              <a:rPr b="0" lang="en-GB" sz="1800" spc="-1" strike="noStrike">
                <a:latin typeface="Arial"/>
              </a:rPr>
              <a:t>e </a:t>
            </a:r>
            <a:r>
              <a:rPr b="0" lang="en-GB" sz="1800" spc="-1" strike="noStrike">
                <a:latin typeface="Arial"/>
              </a:rPr>
              <a:t>tex</a:t>
            </a:r>
            <a:r>
              <a:rPr b="0" lang="en-GB" sz="1800" spc="-1" strike="noStrike">
                <a:latin typeface="Arial"/>
              </a:rPr>
              <a:t>t </a:t>
            </a:r>
            <a:r>
              <a:rPr b="0" lang="en-GB" sz="1800" spc="-1" strike="noStrike">
                <a:latin typeface="Arial"/>
              </a:rPr>
              <a:t>for</a:t>
            </a:r>
            <a:r>
              <a:rPr b="0" lang="en-GB" sz="1800" spc="-1" strike="noStrike">
                <a:latin typeface="Arial"/>
              </a:rPr>
              <a:t>ma</a:t>
            </a:r>
            <a:r>
              <a:rPr b="0" lang="en-GB" sz="1800" spc="-1" strike="noStrike">
                <a:latin typeface="Arial"/>
              </a:rPr>
              <a:t>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175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218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32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9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261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32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2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304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46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0" y="0"/>
            <a:ext cx="9138600" cy="1159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a2a7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5" name="Picture 12" descr=""/>
          <p:cNvPicPr/>
          <p:nvPr/>
        </p:nvPicPr>
        <p:blipFill>
          <a:blip r:embed="rId2"/>
          <a:stretch/>
        </p:blipFill>
        <p:spPr>
          <a:xfrm>
            <a:off x="72000" y="72000"/>
            <a:ext cx="3613680" cy="947160"/>
          </a:xfrm>
          <a:prstGeom prst="rect">
            <a:avLst/>
          </a:prstGeom>
          <a:ln w="0">
            <a:noFill/>
          </a:ln>
        </p:spPr>
      </p:pic>
      <p:sp>
        <p:nvSpPr>
          <p:cNvPr id="346" name="CustomShape 2"/>
          <p:cNvSpPr/>
          <p:nvPr/>
        </p:nvSpPr>
        <p:spPr>
          <a:xfrm>
            <a:off x="912240" y="6032880"/>
            <a:ext cx="628272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444444"/>
                </a:solidFill>
                <a:latin typeface="Calibri"/>
                <a:ea typeface="DejaVu Sans"/>
              </a:rPr>
              <a:t>This project has received funding from the European Union’s Horizon 2020 research and innovation programme under grant agreement No 654168.</a:t>
            </a:r>
            <a:endParaRPr b="0" lang="en-GB" sz="800" spc="-1" strike="noStrike">
              <a:latin typeface="Arial"/>
            </a:endParaRPr>
          </a:p>
        </p:txBody>
      </p:sp>
      <p:pic>
        <p:nvPicPr>
          <p:cNvPr id="347" name="Picture 9" descr=""/>
          <p:cNvPicPr/>
          <p:nvPr/>
        </p:nvPicPr>
        <p:blipFill>
          <a:blip r:embed="rId3"/>
          <a:stretch/>
        </p:blipFill>
        <p:spPr>
          <a:xfrm>
            <a:off x="380880" y="5939280"/>
            <a:ext cx="525960" cy="3495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46" descr=""/>
          <p:cNvPicPr/>
          <p:nvPr/>
        </p:nvPicPr>
        <p:blipFill>
          <a:blip r:embed="rId4"/>
          <a:stretch/>
        </p:blipFill>
        <p:spPr>
          <a:xfrm>
            <a:off x="7812000" y="5882400"/>
            <a:ext cx="1254960" cy="362160"/>
          </a:xfrm>
          <a:prstGeom prst="rect">
            <a:avLst/>
          </a:prstGeom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doi.org/10.1088/1748-0221/14/09/p09019" TargetMode="External"/><Relationship Id="rId2" Type="http://schemas.openxmlformats.org/officeDocument/2006/relationships/hyperlink" Target="https://ohwr.org/project/fmc-mtlu" TargetMode="External"/><Relationship Id="rId3" Type="http://schemas.openxmlformats.org/officeDocument/2006/relationships/hyperlink" Target="https://ohwr.org/project/fmc-mtlu-hw/" TargetMode="External"/><Relationship Id="rId4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4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14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ohwr.org/project/tdc-core/" TargetMode="External"/><Relationship Id="rId2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www.photek.co.uk/pdf/datasheets/detectors/DS006%20Photomultiplier%20Tube%20Datasheet%20issue%202.pdf" TargetMode="External"/><Relationship Id="rId2" Type="http://schemas.openxmlformats.org/officeDocument/2006/relationships/image" Target="../media/image77.jpeg"/><Relationship Id="rId3" Type="http://schemas.openxmlformats.org/officeDocument/2006/relationships/slideLayout" Target="../slideLayouts/slideLayout13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photek.co.uk/pdf/datasheets/detectors/DS006%20Photomultiplier%20Tube%20Datasheet%20issue%202.pdf" TargetMode="External"/><Relationship Id="rId2" Type="http://schemas.openxmlformats.org/officeDocument/2006/relationships/image" Target="../media/image78.jpeg"/><Relationship Id="rId3" Type="http://schemas.openxmlformats.org/officeDocument/2006/relationships/slideLayout" Target="../slideLayouts/slideLayout13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eudet.org/e26/e28/e42441/e57298/EUDET-MEMO-2009-04.pdf" TargetMode="External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187920" y="1988280"/>
            <a:ext cx="8775360" cy="21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The AIDA TLU</a:t>
            </a: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for  </a:t>
            </a: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Timing/Tagging at LUXE?</a:t>
            </a: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David Cussans, LUXE DAQ meeting, 16/June/21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187920" y="1476000"/>
            <a:ext cx="8775360" cy="437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TextShape 1"/>
          <p:cNvSpPr/>
          <p:nvPr/>
        </p:nvSpPr>
        <p:spPr>
          <a:xfrm>
            <a:off x="378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 – DUT Interfaces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24" name="TextShape 2"/>
          <p:cNvSpPr/>
          <p:nvPr/>
        </p:nvSpPr>
        <p:spPr>
          <a:xfrm>
            <a:off x="457200" y="1260000"/>
            <a:ext cx="8228880" cy="26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6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DUT interfaces can be used in “EUDET mode”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Trigger/Busy handshake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  <a:ea typeface="Source Han Sans CN"/>
              </a:rPr>
              <a:t>Need passive HDMI – RJ45 converter </a:t>
            </a:r>
            <a:endParaRPr b="0" lang="en-GB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Can be used with a common clock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  <a:ea typeface="Source Han Sans CN"/>
              </a:rPr>
              <a:t>Permits higher trigger rate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  <a:ea typeface="Source Han Sans CN"/>
              </a:rPr>
              <a:t>No event-by-event handshake. Cross-check on trigger timestamps.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125" name="" descr=""/>
          <p:cNvPicPr/>
          <p:nvPr/>
        </p:nvPicPr>
        <p:blipFill>
          <a:blip r:embed="rId1"/>
          <a:stretch/>
        </p:blipFill>
        <p:spPr>
          <a:xfrm>
            <a:off x="4605120" y="344304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1126" name="" descr=""/>
          <p:cNvPicPr/>
          <p:nvPr/>
        </p:nvPicPr>
        <p:blipFill>
          <a:blip r:embed="rId2"/>
          <a:stretch/>
        </p:blipFill>
        <p:spPr>
          <a:xfrm>
            <a:off x="165240" y="4032000"/>
            <a:ext cx="8868240" cy="17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extShape 1"/>
          <p:cNvSpPr/>
          <p:nvPr/>
        </p:nvSpPr>
        <p:spPr>
          <a:xfrm>
            <a:off x="3780000" y="0"/>
            <a:ext cx="534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Trigger Logic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28" name="TextShape 2"/>
          <p:cNvSpPr/>
          <p:nvPr/>
        </p:nvSpPr>
        <p:spPr>
          <a:xfrm>
            <a:off x="410760" y="1260000"/>
            <a:ext cx="8228880" cy="19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Inputs clocked at 160MHz (nominal)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Input signals can be delayed and/or stretched in units of 1/160MHz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Signals from the 6 inputs fed into a look-up table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LUT programmed with which combinations produce a trigger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Trigger output moved to clock fed to DUT (40MHz nominal)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State of all inputs recorded at point that trigger “fires”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latin typeface="Arial"/>
                <a:ea typeface="Source Han Sans CN"/>
              </a:rPr>
              <a:t>Can be used to tag events – e.g. Cherenkov information.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29" name="" descr=""/>
          <p:cNvPicPr/>
          <p:nvPr/>
        </p:nvPicPr>
        <p:blipFill>
          <a:blip r:embed="rId1"/>
          <a:stretch/>
        </p:blipFill>
        <p:spPr>
          <a:xfrm>
            <a:off x="1378080" y="3331800"/>
            <a:ext cx="7657560" cy="33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Shape 1"/>
          <p:cNvSpPr/>
          <p:nvPr/>
        </p:nvSpPr>
        <p:spPr>
          <a:xfrm>
            <a:off x="3780000" y="-52560"/>
            <a:ext cx="5348880" cy="12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AIDA-2020 TLU </a:t>
            </a:r>
            <a:br/>
            <a:r>
              <a:rPr b="0" lang="en-GB" sz="4400" spc="-1" strike="noStrike">
                <a:latin typeface="Arial"/>
              </a:rPr>
              <a:t>DUT “Shutter”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31" name="TextShape 2"/>
          <p:cNvSpPr/>
          <p:nvPr/>
        </p:nvSpPr>
        <p:spPr>
          <a:xfrm>
            <a:off x="457200" y="1440000"/>
            <a:ext cx="8228880" cy="23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8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Some detectors can only capture data with a low duty cycle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In many beam-lines particle are only present a certain times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DESY – 50Hz cycle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CERN – SPS cycle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Detectors active period should occur when particles are present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→ </a:t>
            </a:r>
            <a:r>
              <a:rPr b="0" lang="en-GB" sz="3200" spc="-1" strike="noStrike">
                <a:latin typeface="Arial"/>
              </a:rPr>
              <a:t>Signal from accelerator can be used to generate a “shutter” signal sent to DUT 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32" name="CustomShape 3"/>
          <p:cNvSpPr/>
          <p:nvPr/>
        </p:nvSpPr>
        <p:spPr>
          <a:xfrm>
            <a:off x="180000" y="3780000"/>
            <a:ext cx="8855640" cy="300564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133" name="" descr=""/>
          <p:cNvPicPr/>
          <p:nvPr/>
        </p:nvPicPr>
        <p:blipFill>
          <a:blip r:embed="rId1"/>
          <a:stretch/>
        </p:blipFill>
        <p:spPr>
          <a:xfrm>
            <a:off x="180000" y="3865680"/>
            <a:ext cx="8855640" cy="291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stomShape 1"/>
          <p:cNvSpPr/>
          <p:nvPr/>
        </p:nvSpPr>
        <p:spPr>
          <a:xfrm>
            <a:off x="4176000" y="0"/>
            <a:ext cx="472500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Documentation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35" name="CustomShape 2"/>
          <p:cNvSpPr/>
          <p:nvPr/>
        </p:nvSpPr>
        <p:spPr>
          <a:xfrm>
            <a:off x="360000" y="1351080"/>
            <a:ext cx="8227800" cy="45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https://doi.org/10.1088/1748-0221/14/09/p09019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“The AIDA-2020 TLU: a flexible trigger logic unit for test beam facilities” , JINST</a:t>
            </a:r>
            <a:endParaRPr b="0" lang="en-GB" sz="28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Open Hardware project “AIDA-2020 TLU”</a:t>
            </a:r>
            <a:endParaRPr b="0" lang="en-GB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https://ohwr.org/project/fmc-mtlu</a:t>
            </a:r>
            <a:endParaRPr b="0" lang="en-GB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Hardware design files </a:t>
            </a:r>
            <a:r>
              <a:rPr b="0" lang="en-GB" sz="1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https://ohwr.org/project/fmc-mtlu-hw/</a:t>
            </a:r>
            <a:endParaRPr b="0" lang="en-GB" sz="1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Firmware source code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https://ohwr.org/project/fmc-mtlu-fw/</a:t>
            </a:r>
            <a:endParaRPr b="0" lang="en-GB" sz="14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User manual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https://ohwr.org/project/fmc-mtlu/blob/master/Documentation/Main_TLU.pdf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TextShape 1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Firmware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37" name="Text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2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IPBus for control and readout of time-stamps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UDP/IP 1 Gbit/s Ethernet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See https://ipbus.web.cern.ch/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Ipbb build system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Scriptable build. Working on CI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Open Source</a:t>
            </a:r>
            <a:endParaRPr b="0" lang="en-GB" sz="32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https://ohwr.org/project/fmc-mtlu-fw/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TextShape 1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Software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39" name="Text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All versions of TLU integrated with EUDAQ DAQ software.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Run control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Configuration</a:t>
            </a:r>
            <a:endParaRPr b="0" lang="en-GB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Monitoring</a:t>
            </a:r>
            <a:endParaRPr b="0" lang="en-GB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Readout of trigger timestamps 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extShape 1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</a:t>
            </a:r>
            <a:br/>
            <a:r>
              <a:rPr b="0" lang="en-GB" sz="3200" spc="-1" strike="noStrike">
                <a:latin typeface="Arial"/>
              </a:rPr>
              <a:t>Synchronization over fibre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41" name="TextShape 2"/>
          <p:cNvSpPr/>
          <p:nvPr/>
        </p:nvSpPr>
        <p:spPr>
          <a:xfrm>
            <a:off x="277200" y="1260000"/>
            <a:ext cx="33224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2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AIDA-2020 TLU used as synchronization and trigger distribution master in ProtoDUNE-SP tests at CERN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  <a:ea typeface="Source Han Sans CN"/>
              </a:rPr>
              <a:t>Using DUNE firmware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Signals distributed over optical fibre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latin typeface="Arial"/>
                <a:ea typeface="Source Han Sans CN"/>
              </a:rPr>
              <a:t>1000Base-BX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Lab tests: Master → endpoint clock relative  jitter  </a:t>
            </a:r>
            <a:r>
              <a:rPr b="0" lang="en-GB" sz="3200" spc="-1" strike="noStrike">
                <a:latin typeface="OpenSymbol"/>
                <a:ea typeface="OpenSymbol"/>
              </a:rPr>
              <a:t>σ</a:t>
            </a:r>
            <a:r>
              <a:rPr b="0" lang="en-GB" sz="3200" spc="-1" strike="noStrike">
                <a:latin typeface="Arial"/>
                <a:ea typeface="OpenSymbol"/>
              </a:rPr>
              <a:t> ~ 12ps 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42" name="" descr=""/>
          <p:cNvPicPr/>
          <p:nvPr/>
        </p:nvPicPr>
        <p:blipFill>
          <a:blip r:embed="rId1"/>
          <a:stretch/>
        </p:blipFill>
        <p:spPr>
          <a:xfrm>
            <a:off x="6451200" y="1260000"/>
            <a:ext cx="2548440" cy="3924000"/>
          </a:xfrm>
          <a:prstGeom prst="rect">
            <a:avLst/>
          </a:prstGeom>
          <a:ln w="0">
            <a:noFill/>
          </a:ln>
        </p:spPr>
      </p:pic>
      <p:pic>
        <p:nvPicPr>
          <p:cNvPr id="1143" name="" descr=""/>
          <p:cNvPicPr/>
          <p:nvPr/>
        </p:nvPicPr>
        <p:blipFill>
          <a:blip r:embed="rId2"/>
          <a:stretch/>
        </p:blipFill>
        <p:spPr>
          <a:xfrm>
            <a:off x="3857760" y="4500000"/>
            <a:ext cx="5213880" cy="1763640"/>
          </a:xfrm>
          <a:prstGeom prst="rect">
            <a:avLst/>
          </a:prstGeom>
          <a:ln w="0">
            <a:noFill/>
          </a:ln>
        </p:spPr>
      </p:pic>
      <p:pic>
        <p:nvPicPr>
          <p:cNvPr id="1144" name="" descr=""/>
          <p:cNvPicPr/>
          <p:nvPr/>
        </p:nvPicPr>
        <p:blipFill>
          <a:blip r:embed="rId3"/>
          <a:stretch/>
        </p:blipFill>
        <p:spPr>
          <a:xfrm>
            <a:off x="3600000" y="2817360"/>
            <a:ext cx="2799000" cy="1682280"/>
          </a:xfrm>
          <a:prstGeom prst="rect">
            <a:avLst/>
          </a:prstGeom>
          <a:ln w="0">
            <a:noFill/>
          </a:ln>
        </p:spPr>
      </p:pic>
      <p:sp>
        <p:nvSpPr>
          <p:cNvPr id="1145" name="TextShape 3"/>
          <p:cNvSpPr/>
          <p:nvPr/>
        </p:nvSpPr>
        <p:spPr>
          <a:xfrm>
            <a:off x="3780000" y="2129400"/>
            <a:ext cx="2699640" cy="6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latin typeface="Arial"/>
              </a:rPr>
              <a:t>Taken from Timing and synchronization of the DUNE neutrino detector, https://doi.org/10.1016/j.nima.2019.04.097</a:t>
            </a:r>
            <a:r>
              <a:rPr b="0" lang="en-GB" sz="1100" spc="-1" strike="noStrike">
                <a:latin typeface="Arial"/>
              </a:rPr>
              <a:t>  </a:t>
            </a:r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extShape 1_0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</a:t>
            </a:r>
            <a:br/>
            <a:r>
              <a:rPr b="0" lang="en-GB" sz="3200" spc="-1" strike="noStrike">
                <a:latin typeface="Arial"/>
              </a:rPr>
              <a:t>Synchronization over fibre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47" name="TextShape 2_1"/>
          <p:cNvSpPr/>
          <p:nvPr/>
        </p:nvSpPr>
        <p:spPr>
          <a:xfrm>
            <a:off x="277200" y="1260000"/>
            <a:ext cx="602280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2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m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g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f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b</a:t>
            </a:r>
            <a:r>
              <a:rPr b="0" lang="en-GB" sz="3200" spc="-1" strike="noStrike">
                <a:latin typeface="Arial"/>
                <a:ea typeface="Source Han Sans CN"/>
              </a:rPr>
              <a:t>r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b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8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y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v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r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v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f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v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b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1</a:t>
            </a:r>
            <a:r>
              <a:rPr b="0" lang="en-GB" sz="3200" spc="-1" strike="noStrike">
                <a:latin typeface="Arial"/>
                <a:ea typeface="Source Han Sans CN"/>
              </a:rPr>
              <a:t>9</a:t>
            </a:r>
            <a:r>
              <a:rPr b="0" lang="en-GB" sz="3200" spc="-1" strike="noStrike">
                <a:latin typeface="Arial"/>
                <a:ea typeface="Source Han Sans CN"/>
              </a:rPr>
              <a:t>-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r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k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m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2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: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8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,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f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b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8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y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y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m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9</a:t>
            </a:r>
            <a:r>
              <a:rPr b="0" lang="en-GB" sz="3200" spc="-1" strike="noStrike">
                <a:latin typeface="Arial"/>
                <a:ea typeface="Source Han Sans CN"/>
              </a:rPr>
              <a:t>6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u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,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o</a:t>
            </a:r>
            <a:r>
              <a:rPr b="0" lang="en-GB" sz="3200" spc="-1" strike="noStrike">
                <a:latin typeface="Arial"/>
                <a:ea typeface="Source Han Sans CN"/>
              </a:rPr>
              <a:t>f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h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c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n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b</a:t>
            </a:r>
            <a:r>
              <a:rPr b="0" lang="en-GB" sz="3200" spc="-1" strike="noStrike">
                <a:latin typeface="Arial"/>
                <a:ea typeface="Source Han Sans CN"/>
              </a:rPr>
              <a:t>e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p</a:t>
            </a:r>
            <a:r>
              <a:rPr b="0" lang="en-GB" sz="3200" spc="-1" strike="noStrike">
                <a:latin typeface="Arial"/>
                <a:ea typeface="Source Han Sans CN"/>
              </a:rPr>
              <a:t>l</a:t>
            </a:r>
            <a:r>
              <a:rPr b="0" lang="en-GB" sz="3200" spc="-1" strike="noStrike">
                <a:latin typeface="Arial"/>
                <a:ea typeface="Source Han Sans CN"/>
              </a:rPr>
              <a:t>i</a:t>
            </a:r>
            <a:r>
              <a:rPr b="0" lang="en-GB" sz="3200" spc="-1" strike="noStrike">
                <a:latin typeface="Arial"/>
                <a:ea typeface="Source Han Sans CN"/>
              </a:rPr>
              <a:t>t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8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r>
              <a:rPr b="0" lang="en-GB" sz="3200" spc="-1" strike="noStrike">
                <a:latin typeface="Arial"/>
                <a:ea typeface="Source Han Sans CN"/>
              </a:rPr>
              <a:t>w</a:t>
            </a:r>
            <a:r>
              <a:rPr b="0" lang="en-GB" sz="3200" spc="-1" strike="noStrike">
                <a:latin typeface="Arial"/>
                <a:ea typeface="Source Han Sans CN"/>
              </a:rPr>
              <a:t>a</a:t>
            </a:r>
            <a:r>
              <a:rPr b="0" lang="en-GB" sz="3200" spc="-1" strike="noStrike">
                <a:latin typeface="Arial"/>
                <a:ea typeface="Source Han Sans CN"/>
              </a:rPr>
              <a:t>y</a:t>
            </a:r>
            <a:r>
              <a:rPr b="0" lang="en-GB" sz="3200" spc="-1" strike="noStrike">
                <a:latin typeface="Arial"/>
                <a:ea typeface="Source Han Sans CN"/>
              </a:rPr>
              <a:t>s</a:t>
            </a: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48" name="" descr=""/>
          <p:cNvPicPr/>
          <p:nvPr/>
        </p:nvPicPr>
        <p:blipFill>
          <a:blip r:embed="rId1"/>
          <a:stretch/>
        </p:blipFill>
        <p:spPr>
          <a:xfrm>
            <a:off x="6451200" y="1260000"/>
            <a:ext cx="2548440" cy="4320000"/>
          </a:xfrm>
          <a:prstGeom prst="rect">
            <a:avLst/>
          </a:prstGeom>
          <a:ln w="0">
            <a:noFill/>
          </a:ln>
        </p:spPr>
      </p:pic>
      <p:sp>
        <p:nvSpPr>
          <p:cNvPr id="1149" name=""/>
          <p:cNvSpPr/>
          <p:nvPr/>
        </p:nvSpPr>
        <p:spPr>
          <a:xfrm>
            <a:off x="5760000" y="3240000"/>
            <a:ext cx="1620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TextShape 1_1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</a:t>
            </a:r>
            <a:br/>
            <a:r>
              <a:rPr b="0" lang="en-GB" sz="3200" spc="-1" strike="noStrike">
                <a:latin typeface="Arial"/>
              </a:rPr>
              <a:t>Use at LUXE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51" name="TextShape 2_2"/>
          <p:cNvSpPr/>
          <p:nvPr/>
        </p:nvSpPr>
        <p:spPr>
          <a:xfrm>
            <a:off x="277200" y="1260000"/>
            <a:ext cx="836280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XFEL – all particles arrive “at same time”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Need synchronization but not triggering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(Or will there be tests at low-rate beams?)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Provide common clock and synchronization signals to all components of detector 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TextShape 1_2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</a:t>
            </a:r>
            <a:br/>
            <a:r>
              <a:rPr b="0" lang="en-GB" sz="3200" spc="-1" strike="noStrike">
                <a:latin typeface="Arial"/>
              </a:rPr>
              <a:t>Use at LUXE - Questions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53" name="TextShape 2_3"/>
          <p:cNvSpPr/>
          <p:nvPr/>
        </p:nvSpPr>
        <p:spPr>
          <a:xfrm>
            <a:off x="277200" y="1260000"/>
            <a:ext cx="836280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7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Maximum distance between parts of detector?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Copper cables? Need Fibre?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Acceptable clock jitter?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e.g. 100ps RMS cycle-to-cycle? (straight forwards) . 10ps ? (pretty hard) 1ps ? (very hard!)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What hardware synchronization signals?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T0 at “run start”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“</a:t>
            </a:r>
            <a:r>
              <a:rPr b="0" lang="en-GB" sz="3200" spc="-1" strike="noStrike">
                <a:latin typeface="Arial"/>
                <a:ea typeface="Source Han Sans CN"/>
              </a:rPr>
              <a:t>spill” signal?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“</a:t>
            </a:r>
            <a:r>
              <a:rPr b="0" lang="en-GB" sz="3200" spc="-1" strike="noStrike">
                <a:latin typeface="Arial"/>
                <a:ea typeface="Source Han Sans CN"/>
              </a:rPr>
              <a:t>pre-spill” signal?</a:t>
            </a:r>
            <a:endParaRPr b="0" lang="en-GB" sz="3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Detector busy? (probably not useful – what could be done with this? Announce detector configuring/ready/dead in software?)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 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62" name="CustomShape 2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TLU for Triggering and Timing at Beam Tests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34"/>
              </a:spcBef>
            </a:pPr>
            <a:endParaRPr b="0" lang="en-GB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AIDA(2020) Trigger/Timing Logic Unit (TLU)</a:t>
            </a:r>
            <a:endParaRPr b="0" lang="en-GB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History</a:t>
            </a:r>
            <a:endParaRPr b="0" lang="en-GB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b="0" lang="en-GB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Documentation</a:t>
            </a:r>
            <a:endParaRPr b="0" lang="en-GB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TLU at LUXE:</a:t>
            </a:r>
            <a:endParaRPr b="0" lang="en-GB" sz="24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Synchronization rather than triggering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TextShape 1_3"/>
          <p:cNvSpPr/>
          <p:nvPr/>
        </p:nvSpPr>
        <p:spPr>
          <a:xfrm>
            <a:off x="3960000" y="0"/>
            <a:ext cx="516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Arial"/>
              </a:rPr>
              <a:t>AIDA-2020 TLU</a:t>
            </a:r>
            <a:br/>
            <a:r>
              <a:rPr b="0" lang="en-GB" sz="3200" spc="-1" strike="noStrike">
                <a:latin typeface="Arial"/>
              </a:rPr>
              <a:t>Use at LUXE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55" name="TextShape 2_4"/>
          <p:cNvSpPr/>
          <p:nvPr/>
        </p:nvSpPr>
        <p:spPr>
          <a:xfrm>
            <a:off x="277200" y="1260000"/>
            <a:ext cx="836280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XFEL – all particles arrive “at same time”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Need synchronization but not triggering</a:t>
            </a:r>
            <a:endParaRPr b="0" lang="en-GB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(Or will there be tests at low-rate beams?)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  <a:ea typeface="Source Han Sans CN"/>
              </a:rPr>
              <a:t>Provide common clock and synchronization signals to all components of detector 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Arial"/>
              </a:rPr>
              <a:t>BACKUP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extShape 1"/>
          <p:cNvSpPr/>
          <p:nvPr/>
        </p:nvSpPr>
        <p:spPr>
          <a:xfrm>
            <a:off x="3780000" y="0"/>
            <a:ext cx="534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Arial"/>
              </a:rPr>
              <a:t>AIDA-2020 TLU </a:t>
            </a:r>
            <a:br/>
            <a:r>
              <a:rPr b="0" lang="en-GB" sz="3600" spc="-1" strike="noStrike">
                <a:latin typeface="Arial"/>
              </a:rPr>
              <a:t>F/ware, S/ware updates?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158" name="Text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Use external RAM to buffer time-stamps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Not useful for continuous  beam (e.g DESY)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Useful for high-rate CERN beam-tests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Take high rate during spill, readout triggers between spills</a:t>
            </a:r>
            <a:endParaRPr b="0" lang="en-GB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Use of “carry chain TDC” implemented in FPGA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See e.g. 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https://ohwr.org/project/tdc-core/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Calibration of FPGA carry chain TDCs “fiddly”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Likely accuracy of TDC ~ 50ps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Arial"/>
              </a:rPr>
              <a:t>Current firmware – 781ps bins  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CustomShape 1"/>
          <p:cNvSpPr/>
          <p:nvPr/>
        </p:nvSpPr>
        <p:spPr>
          <a:xfrm>
            <a:off x="4104000" y="7200"/>
            <a:ext cx="498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AIDAInnova TLU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60" name="CustomShape 2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Aim: (tens of) Picosecond Timing (clock distribution and time-stamping)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EUDET TLU – Precision ~ 100ns</a:t>
            </a:r>
            <a:endParaRPr b="0" lang="en-GB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AIDA/AIDA-2020 – Precision ~ 1ns</a:t>
            </a:r>
            <a:endParaRPr b="0" lang="en-GB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Use TDC ASIC for time-stamping triggers?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PicoTDC ?</a:t>
            </a:r>
            <a:endParaRPr b="0" lang="en-GB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Carry-chain TDC inside FPGA probably not adequate (?)</a:t>
            </a:r>
            <a:endParaRPr b="0" lang="en-GB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Constant Fraction Discriminator and/or ADC for time-walk correction?</a:t>
            </a:r>
            <a:endParaRPr b="0" lang="en-GB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~ 8 inputs</a:t>
            </a:r>
            <a:endParaRPr b="0" lang="en-GB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&gt;= 4 “DUT Interfaces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Move away from HDMI → Display Port</a:t>
            </a:r>
            <a:endParaRPr b="0" lang="en-GB" sz="28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Passive adaptor HDMI ← → Display port</a:t>
            </a:r>
            <a:endParaRPr b="0" lang="en-GB" sz="24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More robust. Better signal integrity on trigger line 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CustomShape 1"/>
          <p:cNvSpPr/>
          <p:nvPr/>
        </p:nvSpPr>
        <p:spPr>
          <a:xfrm>
            <a:off x="3831480" y="0"/>
            <a:ext cx="498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AIDAInnova TLU: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Why timing?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62" name="CustomShape 2"/>
          <p:cNvSpPr/>
          <p:nvPr/>
        </p:nvSpPr>
        <p:spPr>
          <a:xfrm>
            <a:off x="133200" y="1260000"/>
            <a:ext cx="4762440" cy="44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6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Increasing use of detectors with high timing precision to disentangle events in high-pileup beam-crossings.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Testing pico-second detectors requires pico-second time reference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Some beam-line users will bring their own time reference detectors. Some would benefit from precise time reference at beam-line</a:t>
            </a:r>
            <a:endParaRPr b="0" lang="en-GB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Could use, e.g. Cherenkov light and high speed photo-detector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Used for “TORCH” LHCb upgrade beam-tests 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MCP-PMT single photon jitter 66ps FWHM 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http://www.photek.co.uk/pdf/datasheets/detectors/DS006%20Photomultiplier%20Tube%20Datasheet%20issue%202.pdf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163" name="TextShape 3"/>
          <p:cNvSpPr/>
          <p:nvPr/>
        </p:nvSpPr>
        <p:spPr>
          <a:xfrm rot="9600">
            <a:off x="5330160" y="2523960"/>
            <a:ext cx="3309120" cy="2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latin typeface="Arial"/>
              </a:rPr>
              <a:t>Taken from http://dx.doi.org/10.1016/j.nima.2016.06.087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164" name="" descr=""/>
          <p:cNvPicPr/>
          <p:nvPr/>
        </p:nvPicPr>
        <p:blipFill>
          <a:blip r:embed="rId2"/>
          <a:srcRect l="0" t="66838" r="0" b="0"/>
          <a:stretch/>
        </p:blipFill>
        <p:spPr>
          <a:xfrm>
            <a:off x="5065200" y="3024000"/>
            <a:ext cx="3934440" cy="267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CustomShape 1"/>
          <p:cNvSpPr/>
          <p:nvPr/>
        </p:nvSpPr>
        <p:spPr>
          <a:xfrm>
            <a:off x="3831480" y="0"/>
            <a:ext cx="498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AIDAInnova TLU: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Why timing?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66" name="CustomShape 2"/>
          <p:cNvSpPr/>
          <p:nvPr/>
        </p:nvSpPr>
        <p:spPr>
          <a:xfrm>
            <a:off x="133200" y="1080000"/>
            <a:ext cx="4762440" cy="48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7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Increasing use of detectors with high timing precision to disentangle events in high-pileup beam-crossings.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Testing pico-second detectors requires pico-second time reference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Some beam-line users will bring their own time reference detectors. Some would benefit from precise time reference at beam-line</a:t>
            </a:r>
            <a:endParaRPr b="0" lang="en-GB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Could use, e.g. Cherenkov light and high speed photo-detector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Used for “TORCH” LHCb upgrade beam-tests </a:t>
            </a:r>
            <a:endParaRPr b="0" lang="en-GB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MCP-PMT single photon jitter 66ps FWHM 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http://www.photek.co.uk/pdf/datasheets/detectors/DS006%20Photomultiplier%20Tube%20Datasheet%20issue%202.pdf</a:t>
            </a:r>
            <a:endParaRPr b="0" lang="en-GB" sz="1800" spc="-1" strike="noStrike">
              <a:latin typeface="Arial"/>
            </a:endParaRPr>
          </a:p>
          <a:p>
            <a:pPr lvl="4" marL="1080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 many photons timing precision ~ 10ps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167" name="TextShape 3"/>
          <p:cNvSpPr/>
          <p:nvPr/>
        </p:nvSpPr>
        <p:spPr>
          <a:xfrm rot="9600">
            <a:off x="5330160" y="2523960"/>
            <a:ext cx="3309120" cy="2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latin typeface="Arial"/>
              </a:rPr>
              <a:t>Taken from http://dx.doi.org/10.1016/j.nima.2016.06.087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168" name="" descr=""/>
          <p:cNvPicPr/>
          <p:nvPr/>
        </p:nvPicPr>
        <p:blipFill>
          <a:blip r:embed="rId2"/>
          <a:srcRect l="0" t="66838" r="0" b="0"/>
          <a:stretch/>
        </p:blipFill>
        <p:spPr>
          <a:xfrm>
            <a:off x="5065200" y="3024000"/>
            <a:ext cx="3934440" cy="2676960"/>
          </a:xfrm>
          <a:prstGeom prst="rect">
            <a:avLst/>
          </a:prstGeom>
          <a:ln w="0">
            <a:noFill/>
          </a:ln>
        </p:spPr>
      </p:pic>
      <p:sp>
        <p:nvSpPr>
          <p:cNvPr id="1169" name="Line 4"/>
          <p:cNvSpPr/>
          <p:nvPr/>
        </p:nvSpPr>
        <p:spPr>
          <a:xfrm flipH="1" flipV="1">
            <a:off x="7236000" y="4176000"/>
            <a:ext cx="1260000" cy="180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0" name="TextShape 5"/>
          <p:cNvSpPr/>
          <p:nvPr/>
        </p:nvSpPr>
        <p:spPr>
          <a:xfrm>
            <a:off x="8172000" y="5076000"/>
            <a:ext cx="948600" cy="541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600" spc="-1" strike="noStrike">
                <a:latin typeface="Arial"/>
              </a:rPr>
              <a:t>Beam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latin typeface="Arial"/>
              </a:rPr>
              <a:t>direction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TextShape 1"/>
          <p:cNvSpPr/>
          <p:nvPr/>
        </p:nvSpPr>
        <p:spPr>
          <a:xfrm>
            <a:off x="3780000" y="0"/>
            <a:ext cx="534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72" name="Text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9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The AIDA family of TLUs provides a way of synchronizing detectors at beam-lines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Integrated with EUDAQ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Can be used in home-labs to simplify integration at AIDA supported beam-line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Open Source hardware/firmware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Can be used for applications that require signal conditioning of pulses, clock distribution, FPGA logic.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e.g. was used for ProtoDUNE timing system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TLU at Beam Lines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360000" y="1260000"/>
            <a:ext cx="8228160" cy="39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Beam Telescope with “Detector Under Test”</a:t>
            </a:r>
            <a:endParaRPr b="0" lang="en-GB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Need to correlate data from a single particle in all detectors</a:t>
            </a:r>
            <a:endParaRPr b="0" lang="en-GB" sz="2000" spc="-1" strike="noStrike">
              <a:latin typeface="Arial"/>
            </a:endParaRPr>
          </a:p>
          <a:p>
            <a:pPr lvl="5" marL="1296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Particle rate low enough to identify each particle individually</a:t>
            </a:r>
            <a:endParaRPr b="0" lang="en-GB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Match tracks in telescope with hits in DUT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65" name="CustomShape 3"/>
          <p:cNvSpPr/>
          <p:nvPr/>
        </p:nvSpPr>
        <p:spPr>
          <a:xfrm>
            <a:off x="1072800" y="2552040"/>
            <a:ext cx="5221440" cy="3402360"/>
          </a:xfrm>
          <a:custGeom>
            <a:avLst/>
            <a:gdLst/>
            <a:ahLst/>
            <a:rect l="l" t="t" r="r" b="b"/>
            <a:pathLst>
              <a:path w="14506" h="9453">
                <a:moveTo>
                  <a:pt x="0" y="9452"/>
                </a:moveTo>
                <a:lnTo>
                  <a:pt x="14505" y="9452"/>
                </a:lnTo>
                <a:lnTo>
                  <a:pt x="14505" y="0"/>
                </a:lnTo>
                <a:lnTo>
                  <a:pt x="0" y="0"/>
                </a:lnTo>
                <a:lnTo>
                  <a:pt x="0" y="945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4"/>
          <p:cNvSpPr/>
          <p:nvPr/>
        </p:nvSpPr>
        <p:spPr>
          <a:xfrm>
            <a:off x="1072800" y="2552040"/>
            <a:ext cx="5221440" cy="3402360"/>
          </a:xfrm>
          <a:custGeom>
            <a:avLst/>
            <a:gdLst/>
            <a:ahLst/>
            <a:rect l="l" t="t" r="r" b="b"/>
            <a:pathLst>
              <a:path w="14506" h="9453">
                <a:moveTo>
                  <a:pt x="0" y="9452"/>
                </a:moveTo>
                <a:lnTo>
                  <a:pt x="14505" y="9452"/>
                </a:lnTo>
                <a:lnTo>
                  <a:pt x="14505" y="0"/>
                </a:lnTo>
                <a:lnTo>
                  <a:pt x="0" y="0"/>
                </a:lnTo>
                <a:lnTo>
                  <a:pt x="0" y="945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5"/>
          <p:cNvSpPr/>
          <p:nvPr/>
        </p:nvSpPr>
        <p:spPr>
          <a:xfrm>
            <a:off x="1958760" y="3729960"/>
            <a:ext cx="69120" cy="85680"/>
          </a:xfrm>
          <a:custGeom>
            <a:avLst/>
            <a:gdLst/>
            <a:ahLst/>
            <a:rect l="l" t="t" r="r" b="b"/>
            <a:pathLst>
              <a:path w="194" h="240">
                <a:moveTo>
                  <a:pt x="177" y="0"/>
                </a:moveTo>
                <a:lnTo>
                  <a:pt x="193" y="239"/>
                </a:lnTo>
                <a:lnTo>
                  <a:pt x="0" y="111"/>
                </a:lnTo>
                <a:lnTo>
                  <a:pt x="177" y="0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6"/>
          <p:cNvSpPr/>
          <p:nvPr/>
        </p:nvSpPr>
        <p:spPr>
          <a:xfrm>
            <a:off x="3357000" y="3233520"/>
            <a:ext cx="1035000" cy="397800"/>
          </a:xfrm>
          <a:custGeom>
            <a:avLst/>
            <a:gdLst/>
            <a:ahLst/>
            <a:rect l="l" t="t" r="r" b="b"/>
            <a:pathLst>
              <a:path w="2877" h="1107">
                <a:moveTo>
                  <a:pt x="0" y="1106"/>
                </a:moveTo>
                <a:cubicBezTo>
                  <a:pt x="477" y="694"/>
                  <a:pt x="959" y="281"/>
                  <a:pt x="1440" y="140"/>
                </a:cubicBezTo>
                <a:cubicBezTo>
                  <a:pt x="1914" y="0"/>
                  <a:pt x="2594" y="241"/>
                  <a:pt x="2876" y="260"/>
                </a:cubicBezTo>
              </a:path>
            </a:pathLst>
          </a:custGeom>
          <a:noFill/>
          <a:ln w="6120">
            <a:solidFill>
              <a:srgbClr val="a7a7a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7"/>
          <p:cNvSpPr/>
          <p:nvPr/>
        </p:nvSpPr>
        <p:spPr>
          <a:xfrm>
            <a:off x="4388040" y="2959560"/>
            <a:ext cx="438840" cy="617760"/>
          </a:xfrm>
          <a:custGeom>
            <a:avLst/>
            <a:gdLst/>
            <a:ahLst/>
            <a:rect l="l" t="t" r="r" b="b"/>
            <a:pathLst>
              <a:path w="1221" h="1718">
                <a:moveTo>
                  <a:pt x="0" y="1717"/>
                </a:moveTo>
                <a:lnTo>
                  <a:pt x="1220" y="1717"/>
                </a:lnTo>
                <a:lnTo>
                  <a:pt x="1220" y="0"/>
                </a:lnTo>
                <a:lnTo>
                  <a:pt x="0" y="0"/>
                </a:lnTo>
                <a:lnTo>
                  <a:pt x="0" y="1717"/>
                </a:lnTo>
                <a:close/>
              </a:path>
            </a:pathLst>
          </a:custGeom>
          <a:solidFill>
            <a:srgbClr val="007eff"/>
          </a:solidFill>
          <a:ln w="468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8"/>
          <p:cNvSpPr/>
          <p:nvPr/>
        </p:nvSpPr>
        <p:spPr>
          <a:xfrm>
            <a:off x="3683160" y="2340000"/>
            <a:ext cx="18468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ourierNew"/>
                <a:ea typeface="DejaVu Sans"/>
              </a:rPr>
              <a:t>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571" name="CustomShape 9"/>
          <p:cNvSpPr/>
          <p:nvPr/>
        </p:nvSpPr>
        <p:spPr>
          <a:xfrm>
            <a:off x="4508280" y="3141360"/>
            <a:ext cx="22680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004479"/>
                </a:solidFill>
                <a:latin typeface="Verdana"/>
                <a:ea typeface="DejaVu Sans"/>
              </a:rPr>
              <a:t>AUX</a:t>
            </a:r>
            <a:endParaRPr b="0" lang="en-GB" sz="700" spc="-1" strike="noStrike">
              <a:latin typeface="Arial"/>
            </a:endParaRPr>
          </a:p>
        </p:txBody>
      </p:sp>
      <p:sp>
        <p:nvSpPr>
          <p:cNvPr id="572" name="CustomShape 10"/>
          <p:cNvSpPr/>
          <p:nvPr/>
        </p:nvSpPr>
        <p:spPr>
          <a:xfrm>
            <a:off x="4628520" y="3577320"/>
            <a:ext cx="129960" cy="494640"/>
          </a:xfrm>
          <a:custGeom>
            <a:avLst/>
            <a:gdLst/>
            <a:ahLst/>
            <a:rect l="l" t="t" r="r" b="b"/>
            <a:pathLst>
              <a:path w="363" h="1376">
                <a:moveTo>
                  <a:pt x="0" y="1375"/>
                </a:moveTo>
                <a:lnTo>
                  <a:pt x="362" y="1375"/>
                </a:lnTo>
                <a:lnTo>
                  <a:pt x="362" y="0"/>
                </a:lnTo>
                <a:lnTo>
                  <a:pt x="0" y="0"/>
                </a:lnTo>
                <a:lnTo>
                  <a:pt x="0" y="1375"/>
                </a:lnTo>
                <a:close/>
              </a:path>
            </a:pathLst>
          </a:custGeom>
          <a:solidFill>
            <a:srgbClr val="a7a7a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Line 11"/>
          <p:cNvSpPr/>
          <p:nvPr/>
        </p:nvSpPr>
        <p:spPr>
          <a:xfrm>
            <a:off x="1101960" y="3862080"/>
            <a:ext cx="498960" cy="360"/>
          </a:xfrm>
          <a:prstGeom prst="line">
            <a:avLst/>
          </a:prstGeom>
          <a:ln w="28440">
            <a:solidFill>
              <a:srgbClr val="041da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12"/>
          <p:cNvSpPr/>
          <p:nvPr/>
        </p:nvSpPr>
        <p:spPr>
          <a:xfrm>
            <a:off x="1583280" y="3809520"/>
            <a:ext cx="103320" cy="106560"/>
          </a:xfrm>
          <a:custGeom>
            <a:avLst/>
            <a:gdLst/>
            <a:ahLst/>
            <a:rect l="l" t="t" r="r" b="b"/>
            <a:pathLst>
              <a:path w="289" h="298">
                <a:moveTo>
                  <a:pt x="0" y="0"/>
                </a:moveTo>
                <a:lnTo>
                  <a:pt x="288" y="149"/>
                </a:lnTo>
                <a:lnTo>
                  <a:pt x="0" y="297"/>
                </a:lnTo>
                <a:lnTo>
                  <a:pt x="0" y="0"/>
                </a:lnTo>
                <a:close/>
              </a:path>
            </a:pathLst>
          </a:custGeom>
          <a:solidFill>
            <a:srgbClr val="041da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5" name="" descr=""/>
          <p:cNvPicPr/>
          <p:nvPr/>
        </p:nvPicPr>
        <p:blipFill>
          <a:blip r:embed="rId1"/>
          <a:stretch/>
        </p:blipFill>
        <p:spPr>
          <a:xfrm>
            <a:off x="1284120" y="3946680"/>
            <a:ext cx="95400" cy="110880"/>
          </a:xfrm>
          <a:prstGeom prst="rect">
            <a:avLst/>
          </a:prstGeom>
          <a:ln w="0">
            <a:noFill/>
          </a:ln>
        </p:spPr>
      </p:pic>
      <p:pic>
        <p:nvPicPr>
          <p:cNvPr id="576" name="" descr=""/>
          <p:cNvPicPr/>
          <p:nvPr/>
        </p:nvPicPr>
        <p:blipFill>
          <a:blip r:embed="rId2"/>
          <a:stretch/>
        </p:blipFill>
        <p:spPr>
          <a:xfrm>
            <a:off x="1369800" y="3946680"/>
            <a:ext cx="51120" cy="39240"/>
          </a:xfrm>
          <a:prstGeom prst="rect">
            <a:avLst/>
          </a:prstGeom>
          <a:ln w="0">
            <a:noFill/>
          </a:ln>
        </p:spPr>
      </p:pic>
      <p:sp>
        <p:nvSpPr>
          <p:cNvPr id="577" name="CustomShape 13"/>
          <p:cNvSpPr/>
          <p:nvPr/>
        </p:nvSpPr>
        <p:spPr>
          <a:xfrm>
            <a:off x="1611360" y="3965760"/>
            <a:ext cx="2336040" cy="871200"/>
          </a:xfrm>
          <a:custGeom>
            <a:avLst/>
            <a:gdLst/>
            <a:ahLst/>
            <a:rect l="l" t="t" r="r" b="b"/>
            <a:pathLst>
              <a:path w="6491" h="2422">
                <a:moveTo>
                  <a:pt x="403" y="0"/>
                </a:moveTo>
                <a:cubicBezTo>
                  <a:pt x="199" y="645"/>
                  <a:pt x="0" y="1297"/>
                  <a:pt x="473" y="1545"/>
                </a:cubicBezTo>
                <a:cubicBezTo>
                  <a:pt x="942" y="1794"/>
                  <a:pt x="2310" y="1388"/>
                  <a:pt x="3227" y="1478"/>
                </a:cubicBezTo>
                <a:cubicBezTo>
                  <a:pt x="4145" y="1569"/>
                  <a:pt x="5480" y="1928"/>
                  <a:pt x="5984" y="2085"/>
                </a:cubicBezTo>
                <a:cubicBezTo>
                  <a:pt x="6490" y="2240"/>
                  <a:pt x="6222" y="2365"/>
                  <a:pt x="6268" y="2421"/>
                </a:cubicBezTo>
              </a:path>
            </a:pathLst>
          </a:custGeom>
          <a:noFill/>
          <a:ln w="12240">
            <a:solidFill>
              <a:srgbClr val="797aa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14"/>
          <p:cNvSpPr/>
          <p:nvPr/>
        </p:nvSpPr>
        <p:spPr>
          <a:xfrm>
            <a:off x="3714120" y="3989520"/>
            <a:ext cx="266760" cy="847440"/>
          </a:xfrm>
          <a:custGeom>
            <a:avLst/>
            <a:gdLst/>
            <a:ahLst/>
            <a:rect l="l" t="t" r="r" b="b"/>
            <a:pathLst>
              <a:path w="743" h="2356">
                <a:moveTo>
                  <a:pt x="0" y="0"/>
                </a:moveTo>
                <a:cubicBezTo>
                  <a:pt x="266" y="744"/>
                  <a:pt x="533" y="1490"/>
                  <a:pt x="636" y="1883"/>
                </a:cubicBezTo>
                <a:cubicBezTo>
                  <a:pt x="742" y="2275"/>
                  <a:pt x="690" y="2314"/>
                  <a:pt x="636" y="2355"/>
                </a:cubicBezTo>
              </a:path>
            </a:pathLst>
          </a:custGeom>
          <a:noFill/>
          <a:ln w="12240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9" name="" descr=""/>
          <p:cNvPicPr/>
          <p:nvPr/>
        </p:nvPicPr>
        <p:blipFill>
          <a:blip r:embed="rId3"/>
          <a:stretch/>
        </p:blipFill>
        <p:spPr>
          <a:xfrm>
            <a:off x="4189320" y="2858040"/>
            <a:ext cx="954000" cy="1255680"/>
          </a:xfrm>
          <a:prstGeom prst="rect">
            <a:avLst/>
          </a:prstGeom>
          <a:ln w="0">
            <a:noFill/>
          </a:ln>
        </p:spPr>
      </p:pic>
      <p:pic>
        <p:nvPicPr>
          <p:cNvPr id="580" name="" descr=""/>
          <p:cNvPicPr/>
          <p:nvPr/>
        </p:nvPicPr>
        <p:blipFill>
          <a:blip r:embed="rId4"/>
          <a:stretch/>
        </p:blipFill>
        <p:spPr>
          <a:xfrm>
            <a:off x="5027040" y="5526720"/>
            <a:ext cx="535320" cy="445320"/>
          </a:xfrm>
          <a:prstGeom prst="rect">
            <a:avLst/>
          </a:prstGeom>
          <a:ln w="0">
            <a:noFill/>
          </a:ln>
        </p:spPr>
      </p:pic>
      <p:sp>
        <p:nvSpPr>
          <p:cNvPr id="581" name="CustomShape 15"/>
          <p:cNvSpPr/>
          <p:nvPr/>
        </p:nvSpPr>
        <p:spPr>
          <a:xfrm>
            <a:off x="4034880" y="4182840"/>
            <a:ext cx="225000" cy="520200"/>
          </a:xfrm>
          <a:custGeom>
            <a:avLst/>
            <a:gdLst/>
            <a:ahLst/>
            <a:rect l="l" t="t" r="r" b="b"/>
            <a:pathLst>
              <a:path w="627" h="1447">
                <a:moveTo>
                  <a:pt x="0" y="1446"/>
                </a:moveTo>
                <a:lnTo>
                  <a:pt x="12" y="1413"/>
                </a:lnTo>
                <a:lnTo>
                  <a:pt x="612" y="32"/>
                </a:lnTo>
                <a:lnTo>
                  <a:pt x="626" y="0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16"/>
          <p:cNvSpPr/>
          <p:nvPr/>
        </p:nvSpPr>
        <p:spPr>
          <a:xfrm>
            <a:off x="4005720" y="4677120"/>
            <a:ext cx="67320" cy="84240"/>
          </a:xfrm>
          <a:custGeom>
            <a:avLst/>
            <a:gdLst/>
            <a:ahLst/>
            <a:rect l="l" t="t" r="r" b="b"/>
            <a:pathLst>
              <a:path w="189" h="236">
                <a:moveTo>
                  <a:pt x="188" y="84"/>
                </a:moveTo>
                <a:lnTo>
                  <a:pt x="11" y="235"/>
                </a:lnTo>
                <a:lnTo>
                  <a:pt x="0" y="0"/>
                </a:lnTo>
                <a:lnTo>
                  <a:pt x="188" y="84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17"/>
          <p:cNvSpPr/>
          <p:nvPr/>
        </p:nvSpPr>
        <p:spPr>
          <a:xfrm>
            <a:off x="4221360" y="4125240"/>
            <a:ext cx="67320" cy="84600"/>
          </a:xfrm>
          <a:custGeom>
            <a:avLst/>
            <a:gdLst/>
            <a:ahLst/>
            <a:rect l="l" t="t" r="r" b="b"/>
            <a:pathLst>
              <a:path w="189" h="237">
                <a:moveTo>
                  <a:pt x="0" y="151"/>
                </a:moveTo>
                <a:lnTo>
                  <a:pt x="177" y="0"/>
                </a:lnTo>
                <a:lnTo>
                  <a:pt x="188" y="236"/>
                </a:lnTo>
                <a:lnTo>
                  <a:pt x="0" y="151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4" name="" descr=""/>
          <p:cNvPicPr/>
          <p:nvPr/>
        </p:nvPicPr>
        <p:blipFill>
          <a:blip r:embed="rId5"/>
          <a:stretch/>
        </p:blipFill>
        <p:spPr>
          <a:xfrm>
            <a:off x="3178800" y="4806000"/>
            <a:ext cx="1237680" cy="983160"/>
          </a:xfrm>
          <a:prstGeom prst="rect">
            <a:avLst/>
          </a:prstGeom>
          <a:ln w="0">
            <a:noFill/>
          </a:ln>
        </p:spPr>
      </p:pic>
      <p:pic>
        <p:nvPicPr>
          <p:cNvPr id="585" name="" descr=""/>
          <p:cNvPicPr/>
          <p:nvPr/>
        </p:nvPicPr>
        <p:blipFill>
          <a:blip r:embed="rId6"/>
          <a:stretch/>
        </p:blipFill>
        <p:spPr>
          <a:xfrm>
            <a:off x="5547600" y="4441320"/>
            <a:ext cx="713160" cy="602280"/>
          </a:xfrm>
          <a:prstGeom prst="rect">
            <a:avLst/>
          </a:prstGeom>
          <a:ln w="0">
            <a:noFill/>
          </a:ln>
        </p:spPr>
      </p:pic>
      <p:sp>
        <p:nvSpPr>
          <p:cNvPr id="586" name="CustomShape 18"/>
          <p:cNvSpPr/>
          <p:nvPr/>
        </p:nvSpPr>
        <p:spPr>
          <a:xfrm>
            <a:off x="5574600" y="5249880"/>
            <a:ext cx="253800" cy="311400"/>
          </a:xfrm>
          <a:custGeom>
            <a:avLst/>
            <a:gdLst/>
            <a:ahLst/>
            <a:rect l="l" t="t" r="r" b="b"/>
            <a:pathLst>
              <a:path w="707" h="867">
                <a:moveTo>
                  <a:pt x="0" y="866"/>
                </a:moveTo>
                <a:lnTo>
                  <a:pt x="21" y="840"/>
                </a:lnTo>
                <a:lnTo>
                  <a:pt x="686" y="26"/>
                </a:lnTo>
                <a:lnTo>
                  <a:pt x="706" y="0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19"/>
          <p:cNvSpPr/>
          <p:nvPr/>
        </p:nvSpPr>
        <p:spPr>
          <a:xfrm>
            <a:off x="5534640" y="5527800"/>
            <a:ext cx="75240" cy="82440"/>
          </a:xfrm>
          <a:custGeom>
            <a:avLst/>
            <a:gdLst/>
            <a:ahLst/>
            <a:rect l="l" t="t" r="r" b="b"/>
            <a:pathLst>
              <a:path w="211" h="231">
                <a:moveTo>
                  <a:pt x="210" y="137"/>
                </a:moveTo>
                <a:lnTo>
                  <a:pt x="0" y="230"/>
                </a:lnTo>
                <a:lnTo>
                  <a:pt x="54" y="0"/>
                </a:lnTo>
                <a:lnTo>
                  <a:pt x="210" y="137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0"/>
          <p:cNvSpPr/>
          <p:nvPr/>
        </p:nvSpPr>
        <p:spPr>
          <a:xfrm>
            <a:off x="5792040" y="5201640"/>
            <a:ext cx="76680" cy="82440"/>
          </a:xfrm>
          <a:custGeom>
            <a:avLst/>
            <a:gdLst/>
            <a:ahLst/>
            <a:rect l="l" t="t" r="r" b="b"/>
            <a:pathLst>
              <a:path w="215" h="231">
                <a:moveTo>
                  <a:pt x="0" y="94"/>
                </a:moveTo>
                <a:lnTo>
                  <a:pt x="214" y="0"/>
                </a:lnTo>
                <a:lnTo>
                  <a:pt x="159" y="230"/>
                </a:lnTo>
                <a:lnTo>
                  <a:pt x="0" y="94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Line 21"/>
          <p:cNvSpPr/>
          <p:nvPr/>
        </p:nvSpPr>
        <p:spPr>
          <a:xfrm>
            <a:off x="1962000" y="4277880"/>
            <a:ext cx="599760" cy="360"/>
          </a:xfrm>
          <a:prstGeom prst="line">
            <a:avLst/>
          </a:prstGeom>
          <a:ln w="18720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Line 22"/>
          <p:cNvSpPr/>
          <p:nvPr/>
        </p:nvSpPr>
        <p:spPr>
          <a:xfrm>
            <a:off x="1902240" y="4338000"/>
            <a:ext cx="600120" cy="360"/>
          </a:xfrm>
          <a:prstGeom prst="line">
            <a:avLst/>
          </a:prstGeom>
          <a:ln w="18720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91" name="" descr=""/>
          <p:cNvPicPr/>
          <p:nvPr/>
        </p:nvPicPr>
        <p:blipFill>
          <a:blip r:embed="rId7"/>
          <a:stretch/>
        </p:blipFill>
        <p:spPr>
          <a:xfrm>
            <a:off x="1936800" y="3594240"/>
            <a:ext cx="169920" cy="759960"/>
          </a:xfrm>
          <a:prstGeom prst="rect">
            <a:avLst/>
          </a:prstGeom>
          <a:ln w="0">
            <a:noFill/>
          </a:ln>
        </p:spPr>
      </p:pic>
      <p:pic>
        <p:nvPicPr>
          <p:cNvPr id="592" name="" descr=""/>
          <p:cNvPicPr/>
          <p:nvPr/>
        </p:nvPicPr>
        <p:blipFill>
          <a:blip r:embed="rId8"/>
          <a:stretch/>
        </p:blipFill>
        <p:spPr>
          <a:xfrm>
            <a:off x="2115360" y="3594240"/>
            <a:ext cx="169560" cy="759960"/>
          </a:xfrm>
          <a:prstGeom prst="rect">
            <a:avLst/>
          </a:prstGeom>
          <a:ln w="0">
            <a:noFill/>
          </a:ln>
        </p:spPr>
      </p:pic>
      <p:pic>
        <p:nvPicPr>
          <p:cNvPr id="593" name="" descr=""/>
          <p:cNvPicPr/>
          <p:nvPr/>
        </p:nvPicPr>
        <p:blipFill>
          <a:blip r:embed="rId9"/>
          <a:stretch/>
        </p:blipFill>
        <p:spPr>
          <a:xfrm>
            <a:off x="2294280" y="3594240"/>
            <a:ext cx="169560" cy="759960"/>
          </a:xfrm>
          <a:prstGeom prst="rect">
            <a:avLst/>
          </a:prstGeom>
          <a:ln w="0">
            <a:noFill/>
          </a:ln>
        </p:spPr>
      </p:pic>
      <p:pic>
        <p:nvPicPr>
          <p:cNvPr id="594" name="" descr=""/>
          <p:cNvPicPr/>
          <p:nvPr/>
        </p:nvPicPr>
        <p:blipFill>
          <a:blip r:embed="rId10"/>
          <a:stretch/>
        </p:blipFill>
        <p:spPr>
          <a:xfrm>
            <a:off x="1820880" y="3473640"/>
            <a:ext cx="802440" cy="944280"/>
          </a:xfrm>
          <a:prstGeom prst="rect">
            <a:avLst/>
          </a:prstGeom>
          <a:ln w="0">
            <a:noFill/>
          </a:ln>
        </p:spPr>
      </p:pic>
      <p:sp>
        <p:nvSpPr>
          <p:cNvPr id="595" name="Line 23"/>
          <p:cNvSpPr/>
          <p:nvPr/>
        </p:nvSpPr>
        <p:spPr>
          <a:xfrm>
            <a:off x="2859840" y="4277880"/>
            <a:ext cx="599400" cy="360"/>
          </a:xfrm>
          <a:prstGeom prst="line">
            <a:avLst/>
          </a:prstGeom>
          <a:ln w="18720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Line 24"/>
          <p:cNvSpPr/>
          <p:nvPr/>
        </p:nvSpPr>
        <p:spPr>
          <a:xfrm>
            <a:off x="2800800" y="4338000"/>
            <a:ext cx="599400" cy="360"/>
          </a:xfrm>
          <a:prstGeom prst="line">
            <a:avLst/>
          </a:prstGeom>
          <a:ln w="18720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97" name="" descr=""/>
          <p:cNvPicPr/>
          <p:nvPr/>
        </p:nvPicPr>
        <p:blipFill>
          <a:blip r:embed="rId11"/>
          <a:stretch/>
        </p:blipFill>
        <p:spPr>
          <a:xfrm>
            <a:off x="2720880" y="3473640"/>
            <a:ext cx="794880" cy="944280"/>
          </a:xfrm>
          <a:prstGeom prst="rect">
            <a:avLst/>
          </a:prstGeom>
          <a:ln w="0">
            <a:noFill/>
          </a:ln>
        </p:spPr>
      </p:pic>
      <p:sp>
        <p:nvSpPr>
          <p:cNvPr id="598" name="CustomShape 25"/>
          <p:cNvSpPr/>
          <p:nvPr/>
        </p:nvSpPr>
        <p:spPr>
          <a:xfrm>
            <a:off x="2502360" y="3593520"/>
            <a:ext cx="239040" cy="8640"/>
          </a:xfrm>
          <a:custGeom>
            <a:avLst/>
            <a:gdLst/>
            <a:ahLst/>
            <a:rect l="l" t="t" r="r" b="b"/>
            <a:pathLst>
              <a:path w="666" h="26">
                <a:moveTo>
                  <a:pt x="0" y="25"/>
                </a:moveTo>
                <a:lnTo>
                  <a:pt x="665" y="25"/>
                </a:lnTo>
                <a:lnTo>
                  <a:pt x="66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Line 26"/>
          <p:cNvSpPr/>
          <p:nvPr/>
        </p:nvSpPr>
        <p:spPr>
          <a:xfrm>
            <a:off x="2486520" y="35935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Line 27"/>
          <p:cNvSpPr/>
          <p:nvPr/>
        </p:nvSpPr>
        <p:spPr>
          <a:xfrm>
            <a:off x="2518200" y="359352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Line 28"/>
          <p:cNvSpPr/>
          <p:nvPr/>
        </p:nvSpPr>
        <p:spPr>
          <a:xfrm>
            <a:off x="2471760" y="35780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Line 29"/>
          <p:cNvSpPr/>
          <p:nvPr/>
        </p:nvSpPr>
        <p:spPr>
          <a:xfrm>
            <a:off x="2502360" y="357804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Line 30"/>
          <p:cNvSpPr/>
          <p:nvPr/>
        </p:nvSpPr>
        <p:spPr>
          <a:xfrm>
            <a:off x="2532600" y="3578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Line 31"/>
          <p:cNvSpPr/>
          <p:nvPr/>
        </p:nvSpPr>
        <p:spPr>
          <a:xfrm>
            <a:off x="2486520" y="35618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Line 32"/>
          <p:cNvSpPr/>
          <p:nvPr/>
        </p:nvSpPr>
        <p:spPr>
          <a:xfrm>
            <a:off x="2518200" y="356184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Line 33"/>
          <p:cNvSpPr/>
          <p:nvPr/>
        </p:nvSpPr>
        <p:spPr>
          <a:xfrm flipV="1">
            <a:off x="249840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Line 34"/>
          <p:cNvSpPr/>
          <p:nvPr/>
        </p:nvSpPr>
        <p:spPr>
          <a:xfrm flipV="1">
            <a:off x="249840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Line 35"/>
          <p:cNvSpPr/>
          <p:nvPr/>
        </p:nvSpPr>
        <p:spPr>
          <a:xfrm flipV="1">
            <a:off x="252900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Line 36"/>
          <p:cNvSpPr/>
          <p:nvPr/>
        </p:nvSpPr>
        <p:spPr>
          <a:xfrm flipV="1">
            <a:off x="252900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Line 37"/>
          <p:cNvSpPr/>
          <p:nvPr/>
        </p:nvSpPr>
        <p:spPr>
          <a:xfrm flipV="1">
            <a:off x="248256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Line 38"/>
          <p:cNvSpPr/>
          <p:nvPr/>
        </p:nvSpPr>
        <p:spPr>
          <a:xfrm flipV="1">
            <a:off x="248256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Line 39"/>
          <p:cNvSpPr/>
          <p:nvPr/>
        </p:nvSpPr>
        <p:spPr>
          <a:xfrm flipV="1">
            <a:off x="248256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Line 40"/>
          <p:cNvSpPr/>
          <p:nvPr/>
        </p:nvSpPr>
        <p:spPr>
          <a:xfrm flipV="1">
            <a:off x="251424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Line 41"/>
          <p:cNvSpPr/>
          <p:nvPr/>
        </p:nvSpPr>
        <p:spPr>
          <a:xfrm flipV="1">
            <a:off x="251424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Line 42"/>
          <p:cNvSpPr/>
          <p:nvPr/>
        </p:nvSpPr>
        <p:spPr>
          <a:xfrm flipV="1">
            <a:off x="251424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Line 43"/>
          <p:cNvSpPr/>
          <p:nvPr/>
        </p:nvSpPr>
        <p:spPr>
          <a:xfrm>
            <a:off x="247896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Line 44"/>
          <p:cNvSpPr/>
          <p:nvPr/>
        </p:nvSpPr>
        <p:spPr>
          <a:xfrm>
            <a:off x="249480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Line 45"/>
          <p:cNvSpPr/>
          <p:nvPr/>
        </p:nvSpPr>
        <p:spPr>
          <a:xfrm>
            <a:off x="2509560" y="360216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Line 46"/>
          <p:cNvSpPr/>
          <p:nvPr/>
        </p:nvSpPr>
        <p:spPr>
          <a:xfrm>
            <a:off x="252504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Line 47"/>
          <p:cNvSpPr/>
          <p:nvPr/>
        </p:nvSpPr>
        <p:spPr>
          <a:xfrm>
            <a:off x="247896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Line 48"/>
          <p:cNvSpPr/>
          <p:nvPr/>
        </p:nvSpPr>
        <p:spPr>
          <a:xfrm>
            <a:off x="249480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Line 49"/>
          <p:cNvSpPr/>
          <p:nvPr/>
        </p:nvSpPr>
        <p:spPr>
          <a:xfrm>
            <a:off x="2509560" y="358560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Line 50"/>
          <p:cNvSpPr/>
          <p:nvPr/>
        </p:nvSpPr>
        <p:spPr>
          <a:xfrm>
            <a:off x="252504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Line 51"/>
          <p:cNvSpPr/>
          <p:nvPr/>
        </p:nvSpPr>
        <p:spPr>
          <a:xfrm>
            <a:off x="247896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Line 52"/>
          <p:cNvSpPr/>
          <p:nvPr/>
        </p:nvSpPr>
        <p:spPr>
          <a:xfrm>
            <a:off x="249480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Line 53"/>
          <p:cNvSpPr/>
          <p:nvPr/>
        </p:nvSpPr>
        <p:spPr>
          <a:xfrm>
            <a:off x="2509560" y="356940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Line 54"/>
          <p:cNvSpPr/>
          <p:nvPr/>
        </p:nvSpPr>
        <p:spPr>
          <a:xfrm>
            <a:off x="252504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Line 55"/>
          <p:cNvSpPr/>
          <p:nvPr/>
        </p:nvSpPr>
        <p:spPr>
          <a:xfrm>
            <a:off x="254844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Line 56"/>
          <p:cNvSpPr/>
          <p:nvPr/>
        </p:nvSpPr>
        <p:spPr>
          <a:xfrm>
            <a:off x="2579400" y="35935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Line 57"/>
          <p:cNvSpPr/>
          <p:nvPr/>
        </p:nvSpPr>
        <p:spPr>
          <a:xfrm>
            <a:off x="253260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Line 58"/>
          <p:cNvSpPr/>
          <p:nvPr/>
        </p:nvSpPr>
        <p:spPr>
          <a:xfrm>
            <a:off x="256428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Line 59"/>
          <p:cNvSpPr/>
          <p:nvPr/>
        </p:nvSpPr>
        <p:spPr>
          <a:xfrm>
            <a:off x="2594880" y="3578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60"/>
          <p:cNvSpPr/>
          <p:nvPr/>
        </p:nvSpPr>
        <p:spPr>
          <a:xfrm>
            <a:off x="254844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Line 61"/>
          <p:cNvSpPr/>
          <p:nvPr/>
        </p:nvSpPr>
        <p:spPr>
          <a:xfrm>
            <a:off x="2579400" y="35618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Line 62"/>
          <p:cNvSpPr/>
          <p:nvPr/>
        </p:nvSpPr>
        <p:spPr>
          <a:xfrm flipV="1">
            <a:off x="256068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Line 63"/>
          <p:cNvSpPr/>
          <p:nvPr/>
        </p:nvSpPr>
        <p:spPr>
          <a:xfrm flipV="1">
            <a:off x="256068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Line 64"/>
          <p:cNvSpPr/>
          <p:nvPr/>
        </p:nvSpPr>
        <p:spPr>
          <a:xfrm flipV="1">
            <a:off x="259164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Line 65"/>
          <p:cNvSpPr/>
          <p:nvPr/>
        </p:nvSpPr>
        <p:spPr>
          <a:xfrm flipV="1">
            <a:off x="259164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Line 66"/>
          <p:cNvSpPr/>
          <p:nvPr/>
        </p:nvSpPr>
        <p:spPr>
          <a:xfrm flipV="1">
            <a:off x="254484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Line 67"/>
          <p:cNvSpPr/>
          <p:nvPr/>
        </p:nvSpPr>
        <p:spPr>
          <a:xfrm flipV="1">
            <a:off x="254484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Line 68"/>
          <p:cNvSpPr/>
          <p:nvPr/>
        </p:nvSpPr>
        <p:spPr>
          <a:xfrm flipV="1">
            <a:off x="254484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Line 69"/>
          <p:cNvSpPr/>
          <p:nvPr/>
        </p:nvSpPr>
        <p:spPr>
          <a:xfrm flipV="1">
            <a:off x="257652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Line 70"/>
          <p:cNvSpPr/>
          <p:nvPr/>
        </p:nvSpPr>
        <p:spPr>
          <a:xfrm flipV="1">
            <a:off x="257652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Line 71"/>
          <p:cNvSpPr/>
          <p:nvPr/>
        </p:nvSpPr>
        <p:spPr>
          <a:xfrm flipV="1">
            <a:off x="257652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Line 72"/>
          <p:cNvSpPr/>
          <p:nvPr/>
        </p:nvSpPr>
        <p:spPr>
          <a:xfrm>
            <a:off x="254088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Line 73"/>
          <p:cNvSpPr/>
          <p:nvPr/>
        </p:nvSpPr>
        <p:spPr>
          <a:xfrm>
            <a:off x="255600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Line 74"/>
          <p:cNvSpPr/>
          <p:nvPr/>
        </p:nvSpPr>
        <p:spPr>
          <a:xfrm>
            <a:off x="257184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Line 75"/>
          <p:cNvSpPr/>
          <p:nvPr/>
        </p:nvSpPr>
        <p:spPr>
          <a:xfrm>
            <a:off x="2587680" y="360216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Line 76"/>
          <p:cNvSpPr/>
          <p:nvPr/>
        </p:nvSpPr>
        <p:spPr>
          <a:xfrm>
            <a:off x="254088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Line 77"/>
          <p:cNvSpPr/>
          <p:nvPr/>
        </p:nvSpPr>
        <p:spPr>
          <a:xfrm>
            <a:off x="255600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Line 78"/>
          <p:cNvSpPr/>
          <p:nvPr/>
        </p:nvSpPr>
        <p:spPr>
          <a:xfrm>
            <a:off x="257184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Line 79"/>
          <p:cNvSpPr/>
          <p:nvPr/>
        </p:nvSpPr>
        <p:spPr>
          <a:xfrm>
            <a:off x="2587680" y="35856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Line 80"/>
          <p:cNvSpPr/>
          <p:nvPr/>
        </p:nvSpPr>
        <p:spPr>
          <a:xfrm>
            <a:off x="254088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Line 81"/>
          <p:cNvSpPr/>
          <p:nvPr/>
        </p:nvSpPr>
        <p:spPr>
          <a:xfrm>
            <a:off x="255600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Line 82"/>
          <p:cNvSpPr/>
          <p:nvPr/>
        </p:nvSpPr>
        <p:spPr>
          <a:xfrm>
            <a:off x="257184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Line 83"/>
          <p:cNvSpPr/>
          <p:nvPr/>
        </p:nvSpPr>
        <p:spPr>
          <a:xfrm>
            <a:off x="2587680" y="35694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Line 84"/>
          <p:cNvSpPr/>
          <p:nvPr/>
        </p:nvSpPr>
        <p:spPr>
          <a:xfrm>
            <a:off x="261072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Line 85"/>
          <p:cNvSpPr/>
          <p:nvPr/>
        </p:nvSpPr>
        <p:spPr>
          <a:xfrm>
            <a:off x="264168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Line 86"/>
          <p:cNvSpPr/>
          <p:nvPr/>
        </p:nvSpPr>
        <p:spPr>
          <a:xfrm>
            <a:off x="259488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Line 87"/>
          <p:cNvSpPr/>
          <p:nvPr/>
        </p:nvSpPr>
        <p:spPr>
          <a:xfrm>
            <a:off x="262584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Line 88"/>
          <p:cNvSpPr/>
          <p:nvPr/>
        </p:nvSpPr>
        <p:spPr>
          <a:xfrm>
            <a:off x="2657520" y="3578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Line 89"/>
          <p:cNvSpPr/>
          <p:nvPr/>
        </p:nvSpPr>
        <p:spPr>
          <a:xfrm>
            <a:off x="261072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Line 90"/>
          <p:cNvSpPr/>
          <p:nvPr/>
        </p:nvSpPr>
        <p:spPr>
          <a:xfrm>
            <a:off x="264168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Line 91"/>
          <p:cNvSpPr/>
          <p:nvPr/>
        </p:nvSpPr>
        <p:spPr>
          <a:xfrm flipV="1">
            <a:off x="262332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Line 92"/>
          <p:cNvSpPr/>
          <p:nvPr/>
        </p:nvSpPr>
        <p:spPr>
          <a:xfrm flipV="1">
            <a:off x="262332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Line 93"/>
          <p:cNvSpPr/>
          <p:nvPr/>
        </p:nvSpPr>
        <p:spPr>
          <a:xfrm flipV="1">
            <a:off x="265392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Line 94"/>
          <p:cNvSpPr/>
          <p:nvPr/>
        </p:nvSpPr>
        <p:spPr>
          <a:xfrm flipV="1">
            <a:off x="265392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Line 95"/>
          <p:cNvSpPr/>
          <p:nvPr/>
        </p:nvSpPr>
        <p:spPr>
          <a:xfrm flipV="1">
            <a:off x="260748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Line 96"/>
          <p:cNvSpPr/>
          <p:nvPr/>
        </p:nvSpPr>
        <p:spPr>
          <a:xfrm flipV="1">
            <a:off x="260748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Line 97"/>
          <p:cNvSpPr/>
          <p:nvPr/>
        </p:nvSpPr>
        <p:spPr>
          <a:xfrm flipV="1">
            <a:off x="260748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Line 98"/>
          <p:cNvSpPr/>
          <p:nvPr/>
        </p:nvSpPr>
        <p:spPr>
          <a:xfrm flipV="1">
            <a:off x="263808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Line 99"/>
          <p:cNvSpPr/>
          <p:nvPr/>
        </p:nvSpPr>
        <p:spPr>
          <a:xfrm flipV="1">
            <a:off x="263808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Line 100"/>
          <p:cNvSpPr/>
          <p:nvPr/>
        </p:nvSpPr>
        <p:spPr>
          <a:xfrm flipV="1">
            <a:off x="263808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Line 101"/>
          <p:cNvSpPr/>
          <p:nvPr/>
        </p:nvSpPr>
        <p:spPr>
          <a:xfrm>
            <a:off x="260244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Line 102"/>
          <p:cNvSpPr/>
          <p:nvPr/>
        </p:nvSpPr>
        <p:spPr>
          <a:xfrm>
            <a:off x="261828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Line 103"/>
          <p:cNvSpPr/>
          <p:nvPr/>
        </p:nvSpPr>
        <p:spPr>
          <a:xfrm>
            <a:off x="263412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Line 104"/>
          <p:cNvSpPr/>
          <p:nvPr/>
        </p:nvSpPr>
        <p:spPr>
          <a:xfrm>
            <a:off x="264924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Line 105"/>
          <p:cNvSpPr/>
          <p:nvPr/>
        </p:nvSpPr>
        <p:spPr>
          <a:xfrm>
            <a:off x="260244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Line 106"/>
          <p:cNvSpPr/>
          <p:nvPr/>
        </p:nvSpPr>
        <p:spPr>
          <a:xfrm>
            <a:off x="261828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Line 107"/>
          <p:cNvSpPr/>
          <p:nvPr/>
        </p:nvSpPr>
        <p:spPr>
          <a:xfrm>
            <a:off x="263412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Line 108"/>
          <p:cNvSpPr/>
          <p:nvPr/>
        </p:nvSpPr>
        <p:spPr>
          <a:xfrm>
            <a:off x="264924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Line 109"/>
          <p:cNvSpPr/>
          <p:nvPr/>
        </p:nvSpPr>
        <p:spPr>
          <a:xfrm>
            <a:off x="260244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Line 110"/>
          <p:cNvSpPr/>
          <p:nvPr/>
        </p:nvSpPr>
        <p:spPr>
          <a:xfrm>
            <a:off x="261828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Line 111"/>
          <p:cNvSpPr/>
          <p:nvPr/>
        </p:nvSpPr>
        <p:spPr>
          <a:xfrm>
            <a:off x="263412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Line 112"/>
          <p:cNvSpPr/>
          <p:nvPr/>
        </p:nvSpPr>
        <p:spPr>
          <a:xfrm>
            <a:off x="264924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Line 113"/>
          <p:cNvSpPr/>
          <p:nvPr/>
        </p:nvSpPr>
        <p:spPr>
          <a:xfrm>
            <a:off x="2673360" y="35935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Line 114"/>
          <p:cNvSpPr/>
          <p:nvPr/>
        </p:nvSpPr>
        <p:spPr>
          <a:xfrm>
            <a:off x="270396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Line 115"/>
          <p:cNvSpPr/>
          <p:nvPr/>
        </p:nvSpPr>
        <p:spPr>
          <a:xfrm>
            <a:off x="2657520" y="35780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Line 116"/>
          <p:cNvSpPr/>
          <p:nvPr/>
        </p:nvSpPr>
        <p:spPr>
          <a:xfrm>
            <a:off x="268812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Line 117"/>
          <p:cNvSpPr/>
          <p:nvPr/>
        </p:nvSpPr>
        <p:spPr>
          <a:xfrm>
            <a:off x="2719800" y="3578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Line 118"/>
          <p:cNvSpPr/>
          <p:nvPr/>
        </p:nvSpPr>
        <p:spPr>
          <a:xfrm>
            <a:off x="2673360" y="35618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Line 119"/>
          <p:cNvSpPr/>
          <p:nvPr/>
        </p:nvSpPr>
        <p:spPr>
          <a:xfrm>
            <a:off x="270396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Line 120"/>
          <p:cNvSpPr/>
          <p:nvPr/>
        </p:nvSpPr>
        <p:spPr>
          <a:xfrm flipV="1">
            <a:off x="268416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Line 121"/>
          <p:cNvSpPr/>
          <p:nvPr/>
        </p:nvSpPr>
        <p:spPr>
          <a:xfrm flipV="1">
            <a:off x="268416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Line 122"/>
          <p:cNvSpPr/>
          <p:nvPr/>
        </p:nvSpPr>
        <p:spPr>
          <a:xfrm flipV="1">
            <a:off x="271584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Line 123"/>
          <p:cNvSpPr/>
          <p:nvPr/>
        </p:nvSpPr>
        <p:spPr>
          <a:xfrm flipV="1">
            <a:off x="271584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Line 124"/>
          <p:cNvSpPr/>
          <p:nvPr/>
        </p:nvSpPr>
        <p:spPr>
          <a:xfrm flipV="1">
            <a:off x="266976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Line 125"/>
          <p:cNvSpPr/>
          <p:nvPr/>
        </p:nvSpPr>
        <p:spPr>
          <a:xfrm flipV="1">
            <a:off x="266976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Line 126"/>
          <p:cNvSpPr/>
          <p:nvPr/>
        </p:nvSpPr>
        <p:spPr>
          <a:xfrm flipV="1">
            <a:off x="266976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Line 127"/>
          <p:cNvSpPr/>
          <p:nvPr/>
        </p:nvSpPr>
        <p:spPr>
          <a:xfrm flipV="1">
            <a:off x="270000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Line 128"/>
          <p:cNvSpPr/>
          <p:nvPr/>
        </p:nvSpPr>
        <p:spPr>
          <a:xfrm flipV="1">
            <a:off x="270000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Line 129"/>
          <p:cNvSpPr/>
          <p:nvPr/>
        </p:nvSpPr>
        <p:spPr>
          <a:xfrm flipV="1">
            <a:off x="270000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Line 130"/>
          <p:cNvSpPr/>
          <p:nvPr/>
        </p:nvSpPr>
        <p:spPr>
          <a:xfrm>
            <a:off x="266508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Line 131"/>
          <p:cNvSpPr/>
          <p:nvPr/>
        </p:nvSpPr>
        <p:spPr>
          <a:xfrm>
            <a:off x="268056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Line 132"/>
          <p:cNvSpPr/>
          <p:nvPr/>
        </p:nvSpPr>
        <p:spPr>
          <a:xfrm>
            <a:off x="2696400" y="360216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Line 133"/>
          <p:cNvSpPr/>
          <p:nvPr/>
        </p:nvSpPr>
        <p:spPr>
          <a:xfrm>
            <a:off x="271152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Line 134"/>
          <p:cNvSpPr/>
          <p:nvPr/>
        </p:nvSpPr>
        <p:spPr>
          <a:xfrm>
            <a:off x="266508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Line 135"/>
          <p:cNvSpPr/>
          <p:nvPr/>
        </p:nvSpPr>
        <p:spPr>
          <a:xfrm>
            <a:off x="268056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Line 136"/>
          <p:cNvSpPr/>
          <p:nvPr/>
        </p:nvSpPr>
        <p:spPr>
          <a:xfrm>
            <a:off x="2696400" y="35856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Line 137"/>
          <p:cNvSpPr/>
          <p:nvPr/>
        </p:nvSpPr>
        <p:spPr>
          <a:xfrm>
            <a:off x="271152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Line 138"/>
          <p:cNvSpPr/>
          <p:nvPr/>
        </p:nvSpPr>
        <p:spPr>
          <a:xfrm>
            <a:off x="266508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Line 139"/>
          <p:cNvSpPr/>
          <p:nvPr/>
        </p:nvSpPr>
        <p:spPr>
          <a:xfrm>
            <a:off x="268056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Line 140"/>
          <p:cNvSpPr/>
          <p:nvPr/>
        </p:nvSpPr>
        <p:spPr>
          <a:xfrm>
            <a:off x="2696400" y="356940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Line 141"/>
          <p:cNvSpPr/>
          <p:nvPr/>
        </p:nvSpPr>
        <p:spPr>
          <a:xfrm>
            <a:off x="271152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Line 142"/>
          <p:cNvSpPr/>
          <p:nvPr/>
        </p:nvSpPr>
        <p:spPr>
          <a:xfrm>
            <a:off x="273564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Line 143"/>
          <p:cNvSpPr/>
          <p:nvPr/>
        </p:nvSpPr>
        <p:spPr>
          <a:xfrm>
            <a:off x="2766240" y="35935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Line 144"/>
          <p:cNvSpPr/>
          <p:nvPr/>
        </p:nvSpPr>
        <p:spPr>
          <a:xfrm>
            <a:off x="271980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Line 145"/>
          <p:cNvSpPr/>
          <p:nvPr/>
        </p:nvSpPr>
        <p:spPr>
          <a:xfrm>
            <a:off x="2750400" y="3578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Line 146"/>
          <p:cNvSpPr/>
          <p:nvPr/>
        </p:nvSpPr>
        <p:spPr>
          <a:xfrm>
            <a:off x="2782080" y="3578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Line 147"/>
          <p:cNvSpPr/>
          <p:nvPr/>
        </p:nvSpPr>
        <p:spPr>
          <a:xfrm>
            <a:off x="273564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Line 148"/>
          <p:cNvSpPr/>
          <p:nvPr/>
        </p:nvSpPr>
        <p:spPr>
          <a:xfrm>
            <a:off x="2766240" y="35618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Line 149"/>
          <p:cNvSpPr/>
          <p:nvPr/>
        </p:nvSpPr>
        <p:spPr>
          <a:xfrm flipV="1">
            <a:off x="274680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Line 150"/>
          <p:cNvSpPr/>
          <p:nvPr/>
        </p:nvSpPr>
        <p:spPr>
          <a:xfrm flipV="1">
            <a:off x="274680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Line 151"/>
          <p:cNvSpPr/>
          <p:nvPr/>
        </p:nvSpPr>
        <p:spPr>
          <a:xfrm flipV="1">
            <a:off x="2777400" y="35816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Line 152"/>
          <p:cNvSpPr/>
          <p:nvPr/>
        </p:nvSpPr>
        <p:spPr>
          <a:xfrm flipV="1">
            <a:off x="2777400" y="354996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Line 153"/>
          <p:cNvSpPr/>
          <p:nvPr/>
        </p:nvSpPr>
        <p:spPr>
          <a:xfrm flipV="1">
            <a:off x="273096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Line 154"/>
          <p:cNvSpPr/>
          <p:nvPr/>
        </p:nvSpPr>
        <p:spPr>
          <a:xfrm flipV="1">
            <a:off x="273096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Line 155"/>
          <p:cNvSpPr/>
          <p:nvPr/>
        </p:nvSpPr>
        <p:spPr>
          <a:xfrm flipV="1">
            <a:off x="273096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Line 156"/>
          <p:cNvSpPr/>
          <p:nvPr/>
        </p:nvSpPr>
        <p:spPr>
          <a:xfrm flipV="1">
            <a:off x="2762280" y="359784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Line 157"/>
          <p:cNvSpPr/>
          <p:nvPr/>
        </p:nvSpPr>
        <p:spPr>
          <a:xfrm flipV="1">
            <a:off x="2762280" y="356544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Line 158"/>
          <p:cNvSpPr/>
          <p:nvPr/>
        </p:nvSpPr>
        <p:spPr>
          <a:xfrm flipV="1">
            <a:off x="2762280" y="3541320"/>
            <a:ext cx="360" cy="165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Line 159"/>
          <p:cNvSpPr/>
          <p:nvPr/>
        </p:nvSpPr>
        <p:spPr>
          <a:xfrm>
            <a:off x="272736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Line 160"/>
          <p:cNvSpPr/>
          <p:nvPr/>
        </p:nvSpPr>
        <p:spPr>
          <a:xfrm>
            <a:off x="2743200" y="360216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Line 161"/>
          <p:cNvSpPr/>
          <p:nvPr/>
        </p:nvSpPr>
        <p:spPr>
          <a:xfrm>
            <a:off x="2759040" y="360216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Line 162"/>
          <p:cNvSpPr/>
          <p:nvPr/>
        </p:nvSpPr>
        <p:spPr>
          <a:xfrm>
            <a:off x="2773800" y="360216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Line 163"/>
          <p:cNvSpPr/>
          <p:nvPr/>
        </p:nvSpPr>
        <p:spPr>
          <a:xfrm>
            <a:off x="272736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Line 164"/>
          <p:cNvSpPr/>
          <p:nvPr/>
        </p:nvSpPr>
        <p:spPr>
          <a:xfrm>
            <a:off x="2743200" y="35856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Line 165"/>
          <p:cNvSpPr/>
          <p:nvPr/>
        </p:nvSpPr>
        <p:spPr>
          <a:xfrm>
            <a:off x="2759040" y="35856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Line 166"/>
          <p:cNvSpPr/>
          <p:nvPr/>
        </p:nvSpPr>
        <p:spPr>
          <a:xfrm>
            <a:off x="2773800" y="35856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Line 167"/>
          <p:cNvSpPr/>
          <p:nvPr/>
        </p:nvSpPr>
        <p:spPr>
          <a:xfrm>
            <a:off x="272736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Line 168"/>
          <p:cNvSpPr/>
          <p:nvPr/>
        </p:nvSpPr>
        <p:spPr>
          <a:xfrm>
            <a:off x="2743200" y="35694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Line 169"/>
          <p:cNvSpPr/>
          <p:nvPr/>
        </p:nvSpPr>
        <p:spPr>
          <a:xfrm>
            <a:off x="2759040" y="356940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Line 170"/>
          <p:cNvSpPr/>
          <p:nvPr/>
        </p:nvSpPr>
        <p:spPr>
          <a:xfrm>
            <a:off x="2773800" y="356940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CustomShape 171"/>
          <p:cNvSpPr/>
          <p:nvPr/>
        </p:nvSpPr>
        <p:spPr>
          <a:xfrm>
            <a:off x="2502360" y="4398480"/>
            <a:ext cx="239040" cy="7920"/>
          </a:xfrm>
          <a:custGeom>
            <a:avLst/>
            <a:gdLst/>
            <a:ahLst/>
            <a:rect l="l" t="t" r="r" b="b"/>
            <a:pathLst>
              <a:path w="666" h="24">
                <a:moveTo>
                  <a:pt x="0" y="23"/>
                </a:moveTo>
                <a:lnTo>
                  <a:pt x="665" y="23"/>
                </a:lnTo>
                <a:lnTo>
                  <a:pt x="665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Line 172"/>
          <p:cNvSpPr/>
          <p:nvPr/>
        </p:nvSpPr>
        <p:spPr>
          <a:xfrm>
            <a:off x="2486520" y="439848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Line 173"/>
          <p:cNvSpPr/>
          <p:nvPr/>
        </p:nvSpPr>
        <p:spPr>
          <a:xfrm>
            <a:off x="2518200" y="439848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Line 174"/>
          <p:cNvSpPr/>
          <p:nvPr/>
        </p:nvSpPr>
        <p:spPr>
          <a:xfrm>
            <a:off x="2471760" y="438228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Line 175"/>
          <p:cNvSpPr/>
          <p:nvPr/>
        </p:nvSpPr>
        <p:spPr>
          <a:xfrm>
            <a:off x="2502360" y="438228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Line 176"/>
          <p:cNvSpPr/>
          <p:nvPr/>
        </p:nvSpPr>
        <p:spPr>
          <a:xfrm>
            <a:off x="2532600" y="43822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Line 177"/>
          <p:cNvSpPr/>
          <p:nvPr/>
        </p:nvSpPr>
        <p:spPr>
          <a:xfrm>
            <a:off x="2486520" y="43657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Line 178"/>
          <p:cNvSpPr/>
          <p:nvPr/>
        </p:nvSpPr>
        <p:spPr>
          <a:xfrm>
            <a:off x="2518200" y="436572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Line 179"/>
          <p:cNvSpPr/>
          <p:nvPr/>
        </p:nvSpPr>
        <p:spPr>
          <a:xfrm flipV="1">
            <a:off x="249840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Line 180"/>
          <p:cNvSpPr/>
          <p:nvPr/>
        </p:nvSpPr>
        <p:spPr>
          <a:xfrm flipV="1">
            <a:off x="249840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Line 181"/>
          <p:cNvSpPr/>
          <p:nvPr/>
        </p:nvSpPr>
        <p:spPr>
          <a:xfrm flipV="1">
            <a:off x="252900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Line 182"/>
          <p:cNvSpPr/>
          <p:nvPr/>
        </p:nvSpPr>
        <p:spPr>
          <a:xfrm flipV="1">
            <a:off x="252900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Line 183"/>
          <p:cNvSpPr/>
          <p:nvPr/>
        </p:nvSpPr>
        <p:spPr>
          <a:xfrm flipV="1">
            <a:off x="248256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Line 184"/>
          <p:cNvSpPr/>
          <p:nvPr/>
        </p:nvSpPr>
        <p:spPr>
          <a:xfrm flipV="1">
            <a:off x="248256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Line 185"/>
          <p:cNvSpPr/>
          <p:nvPr/>
        </p:nvSpPr>
        <p:spPr>
          <a:xfrm flipV="1">
            <a:off x="248256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Line 186"/>
          <p:cNvSpPr/>
          <p:nvPr/>
        </p:nvSpPr>
        <p:spPr>
          <a:xfrm flipV="1">
            <a:off x="251424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Line 187"/>
          <p:cNvSpPr/>
          <p:nvPr/>
        </p:nvSpPr>
        <p:spPr>
          <a:xfrm flipV="1">
            <a:off x="251424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Line 188"/>
          <p:cNvSpPr/>
          <p:nvPr/>
        </p:nvSpPr>
        <p:spPr>
          <a:xfrm flipV="1">
            <a:off x="251424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Line 189"/>
          <p:cNvSpPr/>
          <p:nvPr/>
        </p:nvSpPr>
        <p:spPr>
          <a:xfrm>
            <a:off x="247896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Line 190"/>
          <p:cNvSpPr/>
          <p:nvPr/>
        </p:nvSpPr>
        <p:spPr>
          <a:xfrm>
            <a:off x="249480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Line 191"/>
          <p:cNvSpPr/>
          <p:nvPr/>
        </p:nvSpPr>
        <p:spPr>
          <a:xfrm>
            <a:off x="2509560" y="440604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Line 192"/>
          <p:cNvSpPr/>
          <p:nvPr/>
        </p:nvSpPr>
        <p:spPr>
          <a:xfrm>
            <a:off x="252504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Line 193"/>
          <p:cNvSpPr/>
          <p:nvPr/>
        </p:nvSpPr>
        <p:spPr>
          <a:xfrm>
            <a:off x="247896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Line 194"/>
          <p:cNvSpPr/>
          <p:nvPr/>
        </p:nvSpPr>
        <p:spPr>
          <a:xfrm>
            <a:off x="249480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Line 195"/>
          <p:cNvSpPr/>
          <p:nvPr/>
        </p:nvSpPr>
        <p:spPr>
          <a:xfrm>
            <a:off x="2509560" y="438984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Line 196"/>
          <p:cNvSpPr/>
          <p:nvPr/>
        </p:nvSpPr>
        <p:spPr>
          <a:xfrm>
            <a:off x="252504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Line 197"/>
          <p:cNvSpPr/>
          <p:nvPr/>
        </p:nvSpPr>
        <p:spPr>
          <a:xfrm>
            <a:off x="247896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Line 198"/>
          <p:cNvSpPr/>
          <p:nvPr/>
        </p:nvSpPr>
        <p:spPr>
          <a:xfrm>
            <a:off x="249480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Line 199"/>
          <p:cNvSpPr/>
          <p:nvPr/>
        </p:nvSpPr>
        <p:spPr>
          <a:xfrm>
            <a:off x="2509560" y="437364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Line 200"/>
          <p:cNvSpPr/>
          <p:nvPr/>
        </p:nvSpPr>
        <p:spPr>
          <a:xfrm>
            <a:off x="252504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Line 201"/>
          <p:cNvSpPr/>
          <p:nvPr/>
        </p:nvSpPr>
        <p:spPr>
          <a:xfrm>
            <a:off x="254844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Line 202"/>
          <p:cNvSpPr/>
          <p:nvPr/>
        </p:nvSpPr>
        <p:spPr>
          <a:xfrm>
            <a:off x="2579400" y="439848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Line 203"/>
          <p:cNvSpPr/>
          <p:nvPr/>
        </p:nvSpPr>
        <p:spPr>
          <a:xfrm>
            <a:off x="253260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Line 204"/>
          <p:cNvSpPr/>
          <p:nvPr/>
        </p:nvSpPr>
        <p:spPr>
          <a:xfrm>
            <a:off x="256428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Line 205"/>
          <p:cNvSpPr/>
          <p:nvPr/>
        </p:nvSpPr>
        <p:spPr>
          <a:xfrm>
            <a:off x="2594880" y="43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Line 206"/>
          <p:cNvSpPr/>
          <p:nvPr/>
        </p:nvSpPr>
        <p:spPr>
          <a:xfrm>
            <a:off x="254844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Line 207"/>
          <p:cNvSpPr/>
          <p:nvPr/>
        </p:nvSpPr>
        <p:spPr>
          <a:xfrm>
            <a:off x="2579400" y="43657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Line 208"/>
          <p:cNvSpPr/>
          <p:nvPr/>
        </p:nvSpPr>
        <p:spPr>
          <a:xfrm flipV="1">
            <a:off x="256068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Line 209"/>
          <p:cNvSpPr/>
          <p:nvPr/>
        </p:nvSpPr>
        <p:spPr>
          <a:xfrm flipV="1">
            <a:off x="256068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Line 210"/>
          <p:cNvSpPr/>
          <p:nvPr/>
        </p:nvSpPr>
        <p:spPr>
          <a:xfrm flipV="1">
            <a:off x="259164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Line 211"/>
          <p:cNvSpPr/>
          <p:nvPr/>
        </p:nvSpPr>
        <p:spPr>
          <a:xfrm flipV="1">
            <a:off x="259164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Line 212"/>
          <p:cNvSpPr/>
          <p:nvPr/>
        </p:nvSpPr>
        <p:spPr>
          <a:xfrm flipV="1">
            <a:off x="254484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Line 213"/>
          <p:cNvSpPr/>
          <p:nvPr/>
        </p:nvSpPr>
        <p:spPr>
          <a:xfrm flipV="1">
            <a:off x="254484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Line 214"/>
          <p:cNvSpPr/>
          <p:nvPr/>
        </p:nvSpPr>
        <p:spPr>
          <a:xfrm flipV="1">
            <a:off x="254484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Line 215"/>
          <p:cNvSpPr/>
          <p:nvPr/>
        </p:nvSpPr>
        <p:spPr>
          <a:xfrm flipV="1">
            <a:off x="257652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Line 216"/>
          <p:cNvSpPr/>
          <p:nvPr/>
        </p:nvSpPr>
        <p:spPr>
          <a:xfrm flipV="1">
            <a:off x="257652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Line 217"/>
          <p:cNvSpPr/>
          <p:nvPr/>
        </p:nvSpPr>
        <p:spPr>
          <a:xfrm flipV="1">
            <a:off x="257652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Line 218"/>
          <p:cNvSpPr/>
          <p:nvPr/>
        </p:nvSpPr>
        <p:spPr>
          <a:xfrm>
            <a:off x="254088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Line 219"/>
          <p:cNvSpPr/>
          <p:nvPr/>
        </p:nvSpPr>
        <p:spPr>
          <a:xfrm>
            <a:off x="255600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Line 220"/>
          <p:cNvSpPr/>
          <p:nvPr/>
        </p:nvSpPr>
        <p:spPr>
          <a:xfrm>
            <a:off x="257184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Line 221"/>
          <p:cNvSpPr/>
          <p:nvPr/>
        </p:nvSpPr>
        <p:spPr>
          <a:xfrm>
            <a:off x="2587680" y="44060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Line 222"/>
          <p:cNvSpPr/>
          <p:nvPr/>
        </p:nvSpPr>
        <p:spPr>
          <a:xfrm>
            <a:off x="254088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Line 223"/>
          <p:cNvSpPr/>
          <p:nvPr/>
        </p:nvSpPr>
        <p:spPr>
          <a:xfrm>
            <a:off x="255600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Line 224"/>
          <p:cNvSpPr/>
          <p:nvPr/>
        </p:nvSpPr>
        <p:spPr>
          <a:xfrm>
            <a:off x="257184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Line 225"/>
          <p:cNvSpPr/>
          <p:nvPr/>
        </p:nvSpPr>
        <p:spPr>
          <a:xfrm>
            <a:off x="2587680" y="43898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Line 226"/>
          <p:cNvSpPr/>
          <p:nvPr/>
        </p:nvSpPr>
        <p:spPr>
          <a:xfrm>
            <a:off x="254088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Line 227"/>
          <p:cNvSpPr/>
          <p:nvPr/>
        </p:nvSpPr>
        <p:spPr>
          <a:xfrm>
            <a:off x="255600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Line 228"/>
          <p:cNvSpPr/>
          <p:nvPr/>
        </p:nvSpPr>
        <p:spPr>
          <a:xfrm>
            <a:off x="257184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Line 229"/>
          <p:cNvSpPr/>
          <p:nvPr/>
        </p:nvSpPr>
        <p:spPr>
          <a:xfrm>
            <a:off x="2587680" y="43736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Line 230"/>
          <p:cNvSpPr/>
          <p:nvPr/>
        </p:nvSpPr>
        <p:spPr>
          <a:xfrm>
            <a:off x="261072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Line 231"/>
          <p:cNvSpPr/>
          <p:nvPr/>
        </p:nvSpPr>
        <p:spPr>
          <a:xfrm>
            <a:off x="264168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Line 232"/>
          <p:cNvSpPr/>
          <p:nvPr/>
        </p:nvSpPr>
        <p:spPr>
          <a:xfrm>
            <a:off x="259488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Line 233"/>
          <p:cNvSpPr/>
          <p:nvPr/>
        </p:nvSpPr>
        <p:spPr>
          <a:xfrm>
            <a:off x="262584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Line 234"/>
          <p:cNvSpPr/>
          <p:nvPr/>
        </p:nvSpPr>
        <p:spPr>
          <a:xfrm>
            <a:off x="2657520" y="43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Line 235"/>
          <p:cNvSpPr/>
          <p:nvPr/>
        </p:nvSpPr>
        <p:spPr>
          <a:xfrm>
            <a:off x="261072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Line 236"/>
          <p:cNvSpPr/>
          <p:nvPr/>
        </p:nvSpPr>
        <p:spPr>
          <a:xfrm>
            <a:off x="264168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Line 237"/>
          <p:cNvSpPr/>
          <p:nvPr/>
        </p:nvSpPr>
        <p:spPr>
          <a:xfrm flipV="1">
            <a:off x="262332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Line 238"/>
          <p:cNvSpPr/>
          <p:nvPr/>
        </p:nvSpPr>
        <p:spPr>
          <a:xfrm flipV="1">
            <a:off x="262332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Line 239"/>
          <p:cNvSpPr/>
          <p:nvPr/>
        </p:nvSpPr>
        <p:spPr>
          <a:xfrm flipV="1">
            <a:off x="265392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Line 240"/>
          <p:cNvSpPr/>
          <p:nvPr/>
        </p:nvSpPr>
        <p:spPr>
          <a:xfrm flipV="1">
            <a:off x="265392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Line 241"/>
          <p:cNvSpPr/>
          <p:nvPr/>
        </p:nvSpPr>
        <p:spPr>
          <a:xfrm flipV="1">
            <a:off x="260748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Line 242"/>
          <p:cNvSpPr/>
          <p:nvPr/>
        </p:nvSpPr>
        <p:spPr>
          <a:xfrm flipV="1">
            <a:off x="260748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Line 243"/>
          <p:cNvSpPr/>
          <p:nvPr/>
        </p:nvSpPr>
        <p:spPr>
          <a:xfrm flipV="1">
            <a:off x="260748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Line 244"/>
          <p:cNvSpPr/>
          <p:nvPr/>
        </p:nvSpPr>
        <p:spPr>
          <a:xfrm flipV="1">
            <a:off x="263808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Line 245"/>
          <p:cNvSpPr/>
          <p:nvPr/>
        </p:nvSpPr>
        <p:spPr>
          <a:xfrm flipV="1">
            <a:off x="263808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Line 246"/>
          <p:cNvSpPr/>
          <p:nvPr/>
        </p:nvSpPr>
        <p:spPr>
          <a:xfrm flipV="1">
            <a:off x="263808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Line 247"/>
          <p:cNvSpPr/>
          <p:nvPr/>
        </p:nvSpPr>
        <p:spPr>
          <a:xfrm>
            <a:off x="260244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Line 248"/>
          <p:cNvSpPr/>
          <p:nvPr/>
        </p:nvSpPr>
        <p:spPr>
          <a:xfrm>
            <a:off x="261828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Line 249"/>
          <p:cNvSpPr/>
          <p:nvPr/>
        </p:nvSpPr>
        <p:spPr>
          <a:xfrm>
            <a:off x="263412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Line 250"/>
          <p:cNvSpPr/>
          <p:nvPr/>
        </p:nvSpPr>
        <p:spPr>
          <a:xfrm>
            <a:off x="264924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Line 251"/>
          <p:cNvSpPr/>
          <p:nvPr/>
        </p:nvSpPr>
        <p:spPr>
          <a:xfrm>
            <a:off x="260244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Line 252"/>
          <p:cNvSpPr/>
          <p:nvPr/>
        </p:nvSpPr>
        <p:spPr>
          <a:xfrm>
            <a:off x="261828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Line 253"/>
          <p:cNvSpPr/>
          <p:nvPr/>
        </p:nvSpPr>
        <p:spPr>
          <a:xfrm>
            <a:off x="263412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Line 254"/>
          <p:cNvSpPr/>
          <p:nvPr/>
        </p:nvSpPr>
        <p:spPr>
          <a:xfrm>
            <a:off x="264924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Line 255"/>
          <p:cNvSpPr/>
          <p:nvPr/>
        </p:nvSpPr>
        <p:spPr>
          <a:xfrm>
            <a:off x="260244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Line 256"/>
          <p:cNvSpPr/>
          <p:nvPr/>
        </p:nvSpPr>
        <p:spPr>
          <a:xfrm>
            <a:off x="261828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Line 257"/>
          <p:cNvSpPr/>
          <p:nvPr/>
        </p:nvSpPr>
        <p:spPr>
          <a:xfrm>
            <a:off x="263412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Line 258"/>
          <p:cNvSpPr/>
          <p:nvPr/>
        </p:nvSpPr>
        <p:spPr>
          <a:xfrm>
            <a:off x="264924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Line 259"/>
          <p:cNvSpPr/>
          <p:nvPr/>
        </p:nvSpPr>
        <p:spPr>
          <a:xfrm>
            <a:off x="2673360" y="439848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Line 260"/>
          <p:cNvSpPr/>
          <p:nvPr/>
        </p:nvSpPr>
        <p:spPr>
          <a:xfrm>
            <a:off x="270396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Line 261"/>
          <p:cNvSpPr/>
          <p:nvPr/>
        </p:nvSpPr>
        <p:spPr>
          <a:xfrm>
            <a:off x="2657520" y="438228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Line 262"/>
          <p:cNvSpPr/>
          <p:nvPr/>
        </p:nvSpPr>
        <p:spPr>
          <a:xfrm>
            <a:off x="268812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Line 263"/>
          <p:cNvSpPr/>
          <p:nvPr/>
        </p:nvSpPr>
        <p:spPr>
          <a:xfrm>
            <a:off x="2719800" y="43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Line 264"/>
          <p:cNvSpPr/>
          <p:nvPr/>
        </p:nvSpPr>
        <p:spPr>
          <a:xfrm>
            <a:off x="2673360" y="43657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Line 265"/>
          <p:cNvSpPr/>
          <p:nvPr/>
        </p:nvSpPr>
        <p:spPr>
          <a:xfrm>
            <a:off x="270396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Line 266"/>
          <p:cNvSpPr/>
          <p:nvPr/>
        </p:nvSpPr>
        <p:spPr>
          <a:xfrm flipV="1">
            <a:off x="268416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Line 267"/>
          <p:cNvSpPr/>
          <p:nvPr/>
        </p:nvSpPr>
        <p:spPr>
          <a:xfrm flipV="1">
            <a:off x="268416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Line 268"/>
          <p:cNvSpPr/>
          <p:nvPr/>
        </p:nvSpPr>
        <p:spPr>
          <a:xfrm flipV="1">
            <a:off x="271584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2" name="Line 269"/>
          <p:cNvSpPr/>
          <p:nvPr/>
        </p:nvSpPr>
        <p:spPr>
          <a:xfrm flipV="1">
            <a:off x="271584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Line 270"/>
          <p:cNvSpPr/>
          <p:nvPr/>
        </p:nvSpPr>
        <p:spPr>
          <a:xfrm flipV="1">
            <a:off x="266976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Line 271"/>
          <p:cNvSpPr/>
          <p:nvPr/>
        </p:nvSpPr>
        <p:spPr>
          <a:xfrm flipV="1">
            <a:off x="266976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Line 272"/>
          <p:cNvSpPr/>
          <p:nvPr/>
        </p:nvSpPr>
        <p:spPr>
          <a:xfrm flipV="1">
            <a:off x="266976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Line 273"/>
          <p:cNvSpPr/>
          <p:nvPr/>
        </p:nvSpPr>
        <p:spPr>
          <a:xfrm flipV="1">
            <a:off x="270000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Line 274"/>
          <p:cNvSpPr/>
          <p:nvPr/>
        </p:nvSpPr>
        <p:spPr>
          <a:xfrm flipV="1">
            <a:off x="270000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Line 275"/>
          <p:cNvSpPr/>
          <p:nvPr/>
        </p:nvSpPr>
        <p:spPr>
          <a:xfrm flipV="1">
            <a:off x="270000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Line 276"/>
          <p:cNvSpPr/>
          <p:nvPr/>
        </p:nvSpPr>
        <p:spPr>
          <a:xfrm>
            <a:off x="266508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Line 277"/>
          <p:cNvSpPr/>
          <p:nvPr/>
        </p:nvSpPr>
        <p:spPr>
          <a:xfrm>
            <a:off x="268056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Line 278"/>
          <p:cNvSpPr/>
          <p:nvPr/>
        </p:nvSpPr>
        <p:spPr>
          <a:xfrm>
            <a:off x="2696400" y="44060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Line 279"/>
          <p:cNvSpPr/>
          <p:nvPr/>
        </p:nvSpPr>
        <p:spPr>
          <a:xfrm>
            <a:off x="271152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Line 280"/>
          <p:cNvSpPr/>
          <p:nvPr/>
        </p:nvSpPr>
        <p:spPr>
          <a:xfrm>
            <a:off x="266508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Line 281"/>
          <p:cNvSpPr/>
          <p:nvPr/>
        </p:nvSpPr>
        <p:spPr>
          <a:xfrm>
            <a:off x="268056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Line 282"/>
          <p:cNvSpPr/>
          <p:nvPr/>
        </p:nvSpPr>
        <p:spPr>
          <a:xfrm>
            <a:off x="2696400" y="43898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Line 283"/>
          <p:cNvSpPr/>
          <p:nvPr/>
        </p:nvSpPr>
        <p:spPr>
          <a:xfrm>
            <a:off x="271152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Line 284"/>
          <p:cNvSpPr/>
          <p:nvPr/>
        </p:nvSpPr>
        <p:spPr>
          <a:xfrm>
            <a:off x="266508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Line 285"/>
          <p:cNvSpPr/>
          <p:nvPr/>
        </p:nvSpPr>
        <p:spPr>
          <a:xfrm>
            <a:off x="268056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Line 286"/>
          <p:cNvSpPr/>
          <p:nvPr/>
        </p:nvSpPr>
        <p:spPr>
          <a:xfrm>
            <a:off x="2696400" y="437364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Line 287"/>
          <p:cNvSpPr/>
          <p:nvPr/>
        </p:nvSpPr>
        <p:spPr>
          <a:xfrm>
            <a:off x="271152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Line 288"/>
          <p:cNvSpPr/>
          <p:nvPr/>
        </p:nvSpPr>
        <p:spPr>
          <a:xfrm>
            <a:off x="273564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Line 289"/>
          <p:cNvSpPr/>
          <p:nvPr/>
        </p:nvSpPr>
        <p:spPr>
          <a:xfrm>
            <a:off x="2766240" y="43984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Line 290"/>
          <p:cNvSpPr/>
          <p:nvPr/>
        </p:nvSpPr>
        <p:spPr>
          <a:xfrm>
            <a:off x="271980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Line 291"/>
          <p:cNvSpPr/>
          <p:nvPr/>
        </p:nvSpPr>
        <p:spPr>
          <a:xfrm>
            <a:off x="2750400" y="438228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Line 292"/>
          <p:cNvSpPr/>
          <p:nvPr/>
        </p:nvSpPr>
        <p:spPr>
          <a:xfrm>
            <a:off x="2782080" y="43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Line 293"/>
          <p:cNvSpPr/>
          <p:nvPr/>
        </p:nvSpPr>
        <p:spPr>
          <a:xfrm>
            <a:off x="273564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Line 294"/>
          <p:cNvSpPr/>
          <p:nvPr/>
        </p:nvSpPr>
        <p:spPr>
          <a:xfrm>
            <a:off x="2766240" y="43657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Line 295"/>
          <p:cNvSpPr/>
          <p:nvPr/>
        </p:nvSpPr>
        <p:spPr>
          <a:xfrm flipV="1">
            <a:off x="274680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Line 296"/>
          <p:cNvSpPr/>
          <p:nvPr/>
        </p:nvSpPr>
        <p:spPr>
          <a:xfrm flipV="1">
            <a:off x="274680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Line 297"/>
          <p:cNvSpPr/>
          <p:nvPr/>
        </p:nvSpPr>
        <p:spPr>
          <a:xfrm flipV="1">
            <a:off x="2777400" y="43858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Line 298"/>
          <p:cNvSpPr/>
          <p:nvPr/>
        </p:nvSpPr>
        <p:spPr>
          <a:xfrm flipV="1">
            <a:off x="2777400" y="43531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Line 299"/>
          <p:cNvSpPr/>
          <p:nvPr/>
        </p:nvSpPr>
        <p:spPr>
          <a:xfrm flipV="1">
            <a:off x="273096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Line 300"/>
          <p:cNvSpPr/>
          <p:nvPr/>
        </p:nvSpPr>
        <p:spPr>
          <a:xfrm flipV="1">
            <a:off x="273096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Line 301"/>
          <p:cNvSpPr/>
          <p:nvPr/>
        </p:nvSpPr>
        <p:spPr>
          <a:xfrm flipV="1">
            <a:off x="273096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Line 302"/>
          <p:cNvSpPr/>
          <p:nvPr/>
        </p:nvSpPr>
        <p:spPr>
          <a:xfrm flipV="1">
            <a:off x="2762280" y="44010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Line 303"/>
          <p:cNvSpPr/>
          <p:nvPr/>
        </p:nvSpPr>
        <p:spPr>
          <a:xfrm flipV="1">
            <a:off x="2762280" y="436968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Line 304"/>
          <p:cNvSpPr/>
          <p:nvPr/>
        </p:nvSpPr>
        <p:spPr>
          <a:xfrm flipV="1">
            <a:off x="2762280" y="4345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Line 305"/>
          <p:cNvSpPr/>
          <p:nvPr/>
        </p:nvSpPr>
        <p:spPr>
          <a:xfrm>
            <a:off x="272736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Line 306"/>
          <p:cNvSpPr/>
          <p:nvPr/>
        </p:nvSpPr>
        <p:spPr>
          <a:xfrm>
            <a:off x="2743200" y="44060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Line 307"/>
          <p:cNvSpPr/>
          <p:nvPr/>
        </p:nvSpPr>
        <p:spPr>
          <a:xfrm>
            <a:off x="2759040" y="44060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Line 308"/>
          <p:cNvSpPr/>
          <p:nvPr/>
        </p:nvSpPr>
        <p:spPr>
          <a:xfrm>
            <a:off x="2773800" y="44060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2" name="Line 309"/>
          <p:cNvSpPr/>
          <p:nvPr/>
        </p:nvSpPr>
        <p:spPr>
          <a:xfrm>
            <a:off x="272736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Line 310"/>
          <p:cNvSpPr/>
          <p:nvPr/>
        </p:nvSpPr>
        <p:spPr>
          <a:xfrm>
            <a:off x="2743200" y="43898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Line 311"/>
          <p:cNvSpPr/>
          <p:nvPr/>
        </p:nvSpPr>
        <p:spPr>
          <a:xfrm>
            <a:off x="2759040" y="43898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Line 312"/>
          <p:cNvSpPr/>
          <p:nvPr/>
        </p:nvSpPr>
        <p:spPr>
          <a:xfrm>
            <a:off x="2773800" y="43898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6" name="Line 313"/>
          <p:cNvSpPr/>
          <p:nvPr/>
        </p:nvSpPr>
        <p:spPr>
          <a:xfrm>
            <a:off x="272736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7" name="Line 314"/>
          <p:cNvSpPr/>
          <p:nvPr/>
        </p:nvSpPr>
        <p:spPr>
          <a:xfrm>
            <a:off x="2743200" y="43736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8" name="Line 315"/>
          <p:cNvSpPr/>
          <p:nvPr/>
        </p:nvSpPr>
        <p:spPr>
          <a:xfrm>
            <a:off x="2759040" y="437364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9" name="Line 316"/>
          <p:cNvSpPr/>
          <p:nvPr/>
        </p:nvSpPr>
        <p:spPr>
          <a:xfrm>
            <a:off x="2773800" y="437364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0" name="CustomShape 317"/>
          <p:cNvSpPr/>
          <p:nvPr/>
        </p:nvSpPr>
        <p:spPr>
          <a:xfrm>
            <a:off x="2602440" y="3506040"/>
            <a:ext cx="239040" cy="8640"/>
          </a:xfrm>
          <a:custGeom>
            <a:avLst/>
            <a:gdLst/>
            <a:ahLst/>
            <a:rect l="l" t="t" r="r" b="b"/>
            <a:pathLst>
              <a:path w="666" h="26">
                <a:moveTo>
                  <a:pt x="0" y="25"/>
                </a:moveTo>
                <a:lnTo>
                  <a:pt x="665" y="25"/>
                </a:lnTo>
                <a:lnTo>
                  <a:pt x="66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Line 318"/>
          <p:cNvSpPr/>
          <p:nvPr/>
        </p:nvSpPr>
        <p:spPr>
          <a:xfrm>
            <a:off x="2587680" y="35060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Line 319"/>
          <p:cNvSpPr/>
          <p:nvPr/>
        </p:nvSpPr>
        <p:spPr>
          <a:xfrm>
            <a:off x="2618280" y="3506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Line 320"/>
          <p:cNvSpPr/>
          <p:nvPr/>
        </p:nvSpPr>
        <p:spPr>
          <a:xfrm>
            <a:off x="2571840" y="34909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Line 321"/>
          <p:cNvSpPr/>
          <p:nvPr/>
        </p:nvSpPr>
        <p:spPr>
          <a:xfrm>
            <a:off x="2602440" y="34909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Line 322"/>
          <p:cNvSpPr/>
          <p:nvPr/>
        </p:nvSpPr>
        <p:spPr>
          <a:xfrm>
            <a:off x="2634120" y="349092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Line 323"/>
          <p:cNvSpPr/>
          <p:nvPr/>
        </p:nvSpPr>
        <p:spPr>
          <a:xfrm>
            <a:off x="2587680" y="347436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Line 324"/>
          <p:cNvSpPr/>
          <p:nvPr/>
        </p:nvSpPr>
        <p:spPr>
          <a:xfrm>
            <a:off x="2618280" y="347436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Line 325"/>
          <p:cNvSpPr/>
          <p:nvPr/>
        </p:nvSpPr>
        <p:spPr>
          <a:xfrm flipV="1">
            <a:off x="259992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Line 326"/>
          <p:cNvSpPr/>
          <p:nvPr/>
        </p:nvSpPr>
        <p:spPr>
          <a:xfrm flipV="1">
            <a:off x="259992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Line 327"/>
          <p:cNvSpPr/>
          <p:nvPr/>
        </p:nvSpPr>
        <p:spPr>
          <a:xfrm flipV="1">
            <a:off x="263052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Line 328"/>
          <p:cNvSpPr/>
          <p:nvPr/>
        </p:nvSpPr>
        <p:spPr>
          <a:xfrm flipV="1">
            <a:off x="263052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Line 329"/>
          <p:cNvSpPr/>
          <p:nvPr/>
        </p:nvSpPr>
        <p:spPr>
          <a:xfrm flipV="1">
            <a:off x="258408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Line 330"/>
          <p:cNvSpPr/>
          <p:nvPr/>
        </p:nvSpPr>
        <p:spPr>
          <a:xfrm flipV="1">
            <a:off x="258408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Line 331"/>
          <p:cNvSpPr/>
          <p:nvPr/>
        </p:nvSpPr>
        <p:spPr>
          <a:xfrm flipV="1">
            <a:off x="258408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Line 332"/>
          <p:cNvSpPr/>
          <p:nvPr/>
        </p:nvSpPr>
        <p:spPr>
          <a:xfrm flipV="1">
            <a:off x="261468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Line 333"/>
          <p:cNvSpPr/>
          <p:nvPr/>
        </p:nvSpPr>
        <p:spPr>
          <a:xfrm flipV="1">
            <a:off x="261468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Line 334"/>
          <p:cNvSpPr/>
          <p:nvPr/>
        </p:nvSpPr>
        <p:spPr>
          <a:xfrm flipV="1">
            <a:off x="261468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Line 335"/>
          <p:cNvSpPr/>
          <p:nvPr/>
        </p:nvSpPr>
        <p:spPr>
          <a:xfrm>
            <a:off x="2579400" y="35146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Line 336"/>
          <p:cNvSpPr/>
          <p:nvPr/>
        </p:nvSpPr>
        <p:spPr>
          <a:xfrm>
            <a:off x="259488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Line 337"/>
          <p:cNvSpPr/>
          <p:nvPr/>
        </p:nvSpPr>
        <p:spPr>
          <a:xfrm>
            <a:off x="261072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Line 338"/>
          <p:cNvSpPr/>
          <p:nvPr/>
        </p:nvSpPr>
        <p:spPr>
          <a:xfrm>
            <a:off x="2625840" y="35146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Line 339"/>
          <p:cNvSpPr/>
          <p:nvPr/>
        </p:nvSpPr>
        <p:spPr>
          <a:xfrm>
            <a:off x="2579400" y="34984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Line 340"/>
          <p:cNvSpPr/>
          <p:nvPr/>
        </p:nvSpPr>
        <p:spPr>
          <a:xfrm>
            <a:off x="259488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Line 341"/>
          <p:cNvSpPr/>
          <p:nvPr/>
        </p:nvSpPr>
        <p:spPr>
          <a:xfrm>
            <a:off x="261072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Line 342"/>
          <p:cNvSpPr/>
          <p:nvPr/>
        </p:nvSpPr>
        <p:spPr>
          <a:xfrm>
            <a:off x="2625840" y="34984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Line 343"/>
          <p:cNvSpPr/>
          <p:nvPr/>
        </p:nvSpPr>
        <p:spPr>
          <a:xfrm>
            <a:off x="2579400" y="34822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Line 344"/>
          <p:cNvSpPr/>
          <p:nvPr/>
        </p:nvSpPr>
        <p:spPr>
          <a:xfrm>
            <a:off x="259488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8" name="Line 345"/>
          <p:cNvSpPr/>
          <p:nvPr/>
        </p:nvSpPr>
        <p:spPr>
          <a:xfrm>
            <a:off x="261072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Line 346"/>
          <p:cNvSpPr/>
          <p:nvPr/>
        </p:nvSpPr>
        <p:spPr>
          <a:xfrm>
            <a:off x="2625840" y="34822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Line 347"/>
          <p:cNvSpPr/>
          <p:nvPr/>
        </p:nvSpPr>
        <p:spPr>
          <a:xfrm>
            <a:off x="2649240" y="350604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Line 348"/>
          <p:cNvSpPr/>
          <p:nvPr/>
        </p:nvSpPr>
        <p:spPr>
          <a:xfrm>
            <a:off x="2680560" y="3506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Line 349"/>
          <p:cNvSpPr/>
          <p:nvPr/>
        </p:nvSpPr>
        <p:spPr>
          <a:xfrm>
            <a:off x="2634120" y="34909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Line 350"/>
          <p:cNvSpPr/>
          <p:nvPr/>
        </p:nvSpPr>
        <p:spPr>
          <a:xfrm>
            <a:off x="2665080" y="34909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Line 351"/>
          <p:cNvSpPr/>
          <p:nvPr/>
        </p:nvSpPr>
        <p:spPr>
          <a:xfrm>
            <a:off x="2696400" y="349092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Line 352"/>
          <p:cNvSpPr/>
          <p:nvPr/>
        </p:nvSpPr>
        <p:spPr>
          <a:xfrm>
            <a:off x="2649240" y="347436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Line 353"/>
          <p:cNvSpPr/>
          <p:nvPr/>
        </p:nvSpPr>
        <p:spPr>
          <a:xfrm>
            <a:off x="2680560" y="347436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Line 354"/>
          <p:cNvSpPr/>
          <p:nvPr/>
        </p:nvSpPr>
        <p:spPr>
          <a:xfrm flipV="1">
            <a:off x="266112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Line 355"/>
          <p:cNvSpPr/>
          <p:nvPr/>
        </p:nvSpPr>
        <p:spPr>
          <a:xfrm flipV="1">
            <a:off x="266112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Line 356"/>
          <p:cNvSpPr/>
          <p:nvPr/>
        </p:nvSpPr>
        <p:spPr>
          <a:xfrm flipV="1">
            <a:off x="269244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Line 357"/>
          <p:cNvSpPr/>
          <p:nvPr/>
        </p:nvSpPr>
        <p:spPr>
          <a:xfrm flipV="1">
            <a:off x="269244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Line 358"/>
          <p:cNvSpPr/>
          <p:nvPr/>
        </p:nvSpPr>
        <p:spPr>
          <a:xfrm flipV="1">
            <a:off x="264636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Line 359"/>
          <p:cNvSpPr/>
          <p:nvPr/>
        </p:nvSpPr>
        <p:spPr>
          <a:xfrm flipV="1">
            <a:off x="264636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Line 360"/>
          <p:cNvSpPr/>
          <p:nvPr/>
        </p:nvSpPr>
        <p:spPr>
          <a:xfrm flipV="1">
            <a:off x="264636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Line 361"/>
          <p:cNvSpPr/>
          <p:nvPr/>
        </p:nvSpPr>
        <p:spPr>
          <a:xfrm flipV="1">
            <a:off x="267660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Line 362"/>
          <p:cNvSpPr/>
          <p:nvPr/>
        </p:nvSpPr>
        <p:spPr>
          <a:xfrm flipV="1">
            <a:off x="267660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Line 363"/>
          <p:cNvSpPr/>
          <p:nvPr/>
        </p:nvSpPr>
        <p:spPr>
          <a:xfrm flipV="1">
            <a:off x="267660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7" name="Line 364"/>
          <p:cNvSpPr/>
          <p:nvPr/>
        </p:nvSpPr>
        <p:spPr>
          <a:xfrm>
            <a:off x="264168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Line 365"/>
          <p:cNvSpPr/>
          <p:nvPr/>
        </p:nvSpPr>
        <p:spPr>
          <a:xfrm>
            <a:off x="265752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Line 366"/>
          <p:cNvSpPr/>
          <p:nvPr/>
        </p:nvSpPr>
        <p:spPr>
          <a:xfrm>
            <a:off x="2673360" y="351468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Line 367"/>
          <p:cNvSpPr/>
          <p:nvPr/>
        </p:nvSpPr>
        <p:spPr>
          <a:xfrm>
            <a:off x="2688120" y="35146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1" name="Line 368"/>
          <p:cNvSpPr/>
          <p:nvPr/>
        </p:nvSpPr>
        <p:spPr>
          <a:xfrm>
            <a:off x="264168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Line 369"/>
          <p:cNvSpPr/>
          <p:nvPr/>
        </p:nvSpPr>
        <p:spPr>
          <a:xfrm>
            <a:off x="265752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Line 370"/>
          <p:cNvSpPr/>
          <p:nvPr/>
        </p:nvSpPr>
        <p:spPr>
          <a:xfrm>
            <a:off x="2673360" y="349848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4" name="Line 371"/>
          <p:cNvSpPr/>
          <p:nvPr/>
        </p:nvSpPr>
        <p:spPr>
          <a:xfrm>
            <a:off x="2688120" y="34984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Line 372"/>
          <p:cNvSpPr/>
          <p:nvPr/>
        </p:nvSpPr>
        <p:spPr>
          <a:xfrm>
            <a:off x="264168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Line 373"/>
          <p:cNvSpPr/>
          <p:nvPr/>
        </p:nvSpPr>
        <p:spPr>
          <a:xfrm>
            <a:off x="265752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Line 374"/>
          <p:cNvSpPr/>
          <p:nvPr/>
        </p:nvSpPr>
        <p:spPr>
          <a:xfrm>
            <a:off x="2673360" y="348228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Line 375"/>
          <p:cNvSpPr/>
          <p:nvPr/>
        </p:nvSpPr>
        <p:spPr>
          <a:xfrm>
            <a:off x="2688120" y="34822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Line 376"/>
          <p:cNvSpPr/>
          <p:nvPr/>
        </p:nvSpPr>
        <p:spPr>
          <a:xfrm>
            <a:off x="2711520" y="350604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0" name="Line 377"/>
          <p:cNvSpPr/>
          <p:nvPr/>
        </p:nvSpPr>
        <p:spPr>
          <a:xfrm>
            <a:off x="2743200" y="350604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Line 378"/>
          <p:cNvSpPr/>
          <p:nvPr/>
        </p:nvSpPr>
        <p:spPr>
          <a:xfrm>
            <a:off x="2696400" y="34909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Line 379"/>
          <p:cNvSpPr/>
          <p:nvPr/>
        </p:nvSpPr>
        <p:spPr>
          <a:xfrm>
            <a:off x="2727360" y="34909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Line 380"/>
          <p:cNvSpPr/>
          <p:nvPr/>
        </p:nvSpPr>
        <p:spPr>
          <a:xfrm>
            <a:off x="2759040" y="3490920"/>
            <a:ext cx="72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Line 381"/>
          <p:cNvSpPr/>
          <p:nvPr/>
        </p:nvSpPr>
        <p:spPr>
          <a:xfrm>
            <a:off x="2711520" y="347436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5" name="Line 382"/>
          <p:cNvSpPr/>
          <p:nvPr/>
        </p:nvSpPr>
        <p:spPr>
          <a:xfrm>
            <a:off x="2743200" y="347436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Line 383"/>
          <p:cNvSpPr/>
          <p:nvPr/>
        </p:nvSpPr>
        <p:spPr>
          <a:xfrm flipV="1">
            <a:off x="272340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7" name="Line 384"/>
          <p:cNvSpPr/>
          <p:nvPr/>
        </p:nvSpPr>
        <p:spPr>
          <a:xfrm flipV="1">
            <a:off x="272340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Line 385"/>
          <p:cNvSpPr/>
          <p:nvPr/>
        </p:nvSpPr>
        <p:spPr>
          <a:xfrm flipV="1">
            <a:off x="275400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Line 386"/>
          <p:cNvSpPr/>
          <p:nvPr/>
        </p:nvSpPr>
        <p:spPr>
          <a:xfrm flipV="1">
            <a:off x="275400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Line 387"/>
          <p:cNvSpPr/>
          <p:nvPr/>
        </p:nvSpPr>
        <p:spPr>
          <a:xfrm flipV="1">
            <a:off x="270756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1" name="Line 388"/>
          <p:cNvSpPr/>
          <p:nvPr/>
        </p:nvSpPr>
        <p:spPr>
          <a:xfrm flipV="1">
            <a:off x="270756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Line 389"/>
          <p:cNvSpPr/>
          <p:nvPr/>
        </p:nvSpPr>
        <p:spPr>
          <a:xfrm flipV="1">
            <a:off x="270756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3" name="Line 390"/>
          <p:cNvSpPr/>
          <p:nvPr/>
        </p:nvSpPr>
        <p:spPr>
          <a:xfrm flipV="1">
            <a:off x="273924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Line 391"/>
          <p:cNvSpPr/>
          <p:nvPr/>
        </p:nvSpPr>
        <p:spPr>
          <a:xfrm flipV="1">
            <a:off x="273924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Line 392"/>
          <p:cNvSpPr/>
          <p:nvPr/>
        </p:nvSpPr>
        <p:spPr>
          <a:xfrm flipV="1">
            <a:off x="273924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Line 393"/>
          <p:cNvSpPr/>
          <p:nvPr/>
        </p:nvSpPr>
        <p:spPr>
          <a:xfrm>
            <a:off x="270396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Line 394"/>
          <p:cNvSpPr/>
          <p:nvPr/>
        </p:nvSpPr>
        <p:spPr>
          <a:xfrm>
            <a:off x="271980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Line 395"/>
          <p:cNvSpPr/>
          <p:nvPr/>
        </p:nvSpPr>
        <p:spPr>
          <a:xfrm>
            <a:off x="273564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Line 396"/>
          <p:cNvSpPr/>
          <p:nvPr/>
        </p:nvSpPr>
        <p:spPr>
          <a:xfrm>
            <a:off x="2750400" y="35146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Line 397"/>
          <p:cNvSpPr/>
          <p:nvPr/>
        </p:nvSpPr>
        <p:spPr>
          <a:xfrm>
            <a:off x="270396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1" name="Line 398"/>
          <p:cNvSpPr/>
          <p:nvPr/>
        </p:nvSpPr>
        <p:spPr>
          <a:xfrm>
            <a:off x="271980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2" name="Line 399"/>
          <p:cNvSpPr/>
          <p:nvPr/>
        </p:nvSpPr>
        <p:spPr>
          <a:xfrm>
            <a:off x="273564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Line 400"/>
          <p:cNvSpPr/>
          <p:nvPr/>
        </p:nvSpPr>
        <p:spPr>
          <a:xfrm>
            <a:off x="2750400" y="34984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Line 401"/>
          <p:cNvSpPr/>
          <p:nvPr/>
        </p:nvSpPr>
        <p:spPr>
          <a:xfrm>
            <a:off x="270396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5" name="Line 402"/>
          <p:cNvSpPr/>
          <p:nvPr/>
        </p:nvSpPr>
        <p:spPr>
          <a:xfrm>
            <a:off x="271980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6" name="Line 403"/>
          <p:cNvSpPr/>
          <p:nvPr/>
        </p:nvSpPr>
        <p:spPr>
          <a:xfrm>
            <a:off x="273564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Line 404"/>
          <p:cNvSpPr/>
          <p:nvPr/>
        </p:nvSpPr>
        <p:spPr>
          <a:xfrm>
            <a:off x="2750400" y="34822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Line 405"/>
          <p:cNvSpPr/>
          <p:nvPr/>
        </p:nvSpPr>
        <p:spPr>
          <a:xfrm>
            <a:off x="2773800" y="350604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9" name="Line 406"/>
          <p:cNvSpPr/>
          <p:nvPr/>
        </p:nvSpPr>
        <p:spPr>
          <a:xfrm>
            <a:off x="2805480" y="350604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Line 407"/>
          <p:cNvSpPr/>
          <p:nvPr/>
        </p:nvSpPr>
        <p:spPr>
          <a:xfrm>
            <a:off x="2759040" y="34909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Line 408"/>
          <p:cNvSpPr/>
          <p:nvPr/>
        </p:nvSpPr>
        <p:spPr>
          <a:xfrm>
            <a:off x="2789640" y="3490920"/>
            <a:ext cx="230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Line 409"/>
          <p:cNvSpPr/>
          <p:nvPr/>
        </p:nvSpPr>
        <p:spPr>
          <a:xfrm>
            <a:off x="2821320" y="3490920"/>
            <a:ext cx="68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Line 410"/>
          <p:cNvSpPr/>
          <p:nvPr/>
        </p:nvSpPr>
        <p:spPr>
          <a:xfrm>
            <a:off x="2773800" y="3474360"/>
            <a:ext cx="2412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Line 411"/>
          <p:cNvSpPr/>
          <p:nvPr/>
        </p:nvSpPr>
        <p:spPr>
          <a:xfrm>
            <a:off x="2805480" y="347436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Line 412"/>
          <p:cNvSpPr/>
          <p:nvPr/>
        </p:nvSpPr>
        <p:spPr>
          <a:xfrm flipV="1">
            <a:off x="278568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Line 413"/>
          <p:cNvSpPr/>
          <p:nvPr/>
        </p:nvSpPr>
        <p:spPr>
          <a:xfrm flipV="1">
            <a:off x="278568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Line 414"/>
          <p:cNvSpPr/>
          <p:nvPr/>
        </p:nvSpPr>
        <p:spPr>
          <a:xfrm flipV="1">
            <a:off x="281664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8" name="Line 415"/>
          <p:cNvSpPr/>
          <p:nvPr/>
        </p:nvSpPr>
        <p:spPr>
          <a:xfrm flipV="1">
            <a:off x="281664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9" name="Line 416"/>
          <p:cNvSpPr/>
          <p:nvPr/>
        </p:nvSpPr>
        <p:spPr>
          <a:xfrm flipV="1">
            <a:off x="276984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Line 417"/>
          <p:cNvSpPr/>
          <p:nvPr/>
        </p:nvSpPr>
        <p:spPr>
          <a:xfrm flipV="1">
            <a:off x="276984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1" name="Line 418"/>
          <p:cNvSpPr/>
          <p:nvPr/>
        </p:nvSpPr>
        <p:spPr>
          <a:xfrm flipV="1">
            <a:off x="276984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Line 419"/>
          <p:cNvSpPr/>
          <p:nvPr/>
        </p:nvSpPr>
        <p:spPr>
          <a:xfrm flipV="1">
            <a:off x="280080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3" name="Line 420"/>
          <p:cNvSpPr/>
          <p:nvPr/>
        </p:nvSpPr>
        <p:spPr>
          <a:xfrm flipV="1">
            <a:off x="280080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Line 421"/>
          <p:cNvSpPr/>
          <p:nvPr/>
        </p:nvSpPr>
        <p:spPr>
          <a:xfrm flipV="1">
            <a:off x="280080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Line 422"/>
          <p:cNvSpPr/>
          <p:nvPr/>
        </p:nvSpPr>
        <p:spPr>
          <a:xfrm>
            <a:off x="276624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Line 423"/>
          <p:cNvSpPr/>
          <p:nvPr/>
        </p:nvSpPr>
        <p:spPr>
          <a:xfrm>
            <a:off x="278208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Line 424"/>
          <p:cNvSpPr/>
          <p:nvPr/>
        </p:nvSpPr>
        <p:spPr>
          <a:xfrm>
            <a:off x="279792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8" name="Line 425"/>
          <p:cNvSpPr/>
          <p:nvPr/>
        </p:nvSpPr>
        <p:spPr>
          <a:xfrm>
            <a:off x="2812680" y="35146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9" name="Line 426"/>
          <p:cNvSpPr/>
          <p:nvPr/>
        </p:nvSpPr>
        <p:spPr>
          <a:xfrm>
            <a:off x="276624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Line 427"/>
          <p:cNvSpPr/>
          <p:nvPr/>
        </p:nvSpPr>
        <p:spPr>
          <a:xfrm>
            <a:off x="278208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1" name="Line 428"/>
          <p:cNvSpPr/>
          <p:nvPr/>
        </p:nvSpPr>
        <p:spPr>
          <a:xfrm>
            <a:off x="279792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2" name="Line 429"/>
          <p:cNvSpPr/>
          <p:nvPr/>
        </p:nvSpPr>
        <p:spPr>
          <a:xfrm>
            <a:off x="2812680" y="34984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Line 430"/>
          <p:cNvSpPr/>
          <p:nvPr/>
        </p:nvSpPr>
        <p:spPr>
          <a:xfrm>
            <a:off x="276624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4" name="Line 431"/>
          <p:cNvSpPr/>
          <p:nvPr/>
        </p:nvSpPr>
        <p:spPr>
          <a:xfrm>
            <a:off x="278208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5" name="Line 432"/>
          <p:cNvSpPr/>
          <p:nvPr/>
        </p:nvSpPr>
        <p:spPr>
          <a:xfrm>
            <a:off x="279792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6" name="Line 433"/>
          <p:cNvSpPr/>
          <p:nvPr/>
        </p:nvSpPr>
        <p:spPr>
          <a:xfrm>
            <a:off x="2812680" y="3482280"/>
            <a:ext cx="864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7" name="Line 434"/>
          <p:cNvSpPr/>
          <p:nvPr/>
        </p:nvSpPr>
        <p:spPr>
          <a:xfrm>
            <a:off x="2835720" y="3506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8" name="Line 435"/>
          <p:cNvSpPr/>
          <p:nvPr/>
        </p:nvSpPr>
        <p:spPr>
          <a:xfrm>
            <a:off x="2867400" y="350604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9" name="Line 436"/>
          <p:cNvSpPr/>
          <p:nvPr/>
        </p:nvSpPr>
        <p:spPr>
          <a:xfrm>
            <a:off x="2821320" y="3490920"/>
            <a:ext cx="226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0" name="Line 437"/>
          <p:cNvSpPr/>
          <p:nvPr/>
        </p:nvSpPr>
        <p:spPr>
          <a:xfrm>
            <a:off x="2851560" y="349092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Line 438"/>
          <p:cNvSpPr/>
          <p:nvPr/>
        </p:nvSpPr>
        <p:spPr>
          <a:xfrm>
            <a:off x="2882520" y="349092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Line 439"/>
          <p:cNvSpPr/>
          <p:nvPr/>
        </p:nvSpPr>
        <p:spPr>
          <a:xfrm>
            <a:off x="2835720" y="347436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3" name="Line 440"/>
          <p:cNvSpPr/>
          <p:nvPr/>
        </p:nvSpPr>
        <p:spPr>
          <a:xfrm>
            <a:off x="2867400" y="3474360"/>
            <a:ext cx="2340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Line 441"/>
          <p:cNvSpPr/>
          <p:nvPr/>
        </p:nvSpPr>
        <p:spPr>
          <a:xfrm flipV="1">
            <a:off x="284724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Line 442"/>
          <p:cNvSpPr/>
          <p:nvPr/>
        </p:nvSpPr>
        <p:spPr>
          <a:xfrm flipV="1">
            <a:off x="284724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6" name="Line 443"/>
          <p:cNvSpPr/>
          <p:nvPr/>
        </p:nvSpPr>
        <p:spPr>
          <a:xfrm flipV="1">
            <a:off x="2878920" y="3494520"/>
            <a:ext cx="360" cy="237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Line 444"/>
          <p:cNvSpPr/>
          <p:nvPr/>
        </p:nvSpPr>
        <p:spPr>
          <a:xfrm flipV="1">
            <a:off x="2878920" y="346320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8" name="Line 445"/>
          <p:cNvSpPr/>
          <p:nvPr/>
        </p:nvSpPr>
        <p:spPr>
          <a:xfrm flipV="1">
            <a:off x="283212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Line 446"/>
          <p:cNvSpPr/>
          <p:nvPr/>
        </p:nvSpPr>
        <p:spPr>
          <a:xfrm flipV="1">
            <a:off x="283212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Line 447"/>
          <p:cNvSpPr/>
          <p:nvPr/>
        </p:nvSpPr>
        <p:spPr>
          <a:xfrm flipV="1">
            <a:off x="283212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1" name="Line 448"/>
          <p:cNvSpPr/>
          <p:nvPr/>
        </p:nvSpPr>
        <p:spPr>
          <a:xfrm flipV="1">
            <a:off x="2863080" y="3510720"/>
            <a:ext cx="360" cy="2412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2" name="Line 449"/>
          <p:cNvSpPr/>
          <p:nvPr/>
        </p:nvSpPr>
        <p:spPr>
          <a:xfrm flipV="1">
            <a:off x="2863080" y="3478680"/>
            <a:ext cx="360" cy="2484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Line 450"/>
          <p:cNvSpPr/>
          <p:nvPr/>
        </p:nvSpPr>
        <p:spPr>
          <a:xfrm flipV="1">
            <a:off x="2863080" y="3454560"/>
            <a:ext cx="360" cy="1620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4" name="Line 451"/>
          <p:cNvSpPr/>
          <p:nvPr/>
        </p:nvSpPr>
        <p:spPr>
          <a:xfrm>
            <a:off x="282816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Line 452"/>
          <p:cNvSpPr/>
          <p:nvPr/>
        </p:nvSpPr>
        <p:spPr>
          <a:xfrm>
            <a:off x="284400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6" name="Line 453"/>
          <p:cNvSpPr/>
          <p:nvPr/>
        </p:nvSpPr>
        <p:spPr>
          <a:xfrm>
            <a:off x="2859120" y="35146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Line 454"/>
          <p:cNvSpPr/>
          <p:nvPr/>
        </p:nvSpPr>
        <p:spPr>
          <a:xfrm>
            <a:off x="2874960" y="35146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Line 455"/>
          <p:cNvSpPr/>
          <p:nvPr/>
        </p:nvSpPr>
        <p:spPr>
          <a:xfrm>
            <a:off x="282816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9" name="Line 456"/>
          <p:cNvSpPr/>
          <p:nvPr/>
        </p:nvSpPr>
        <p:spPr>
          <a:xfrm>
            <a:off x="284400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Line 457"/>
          <p:cNvSpPr/>
          <p:nvPr/>
        </p:nvSpPr>
        <p:spPr>
          <a:xfrm>
            <a:off x="2859120" y="34984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1" name="Line 458"/>
          <p:cNvSpPr/>
          <p:nvPr/>
        </p:nvSpPr>
        <p:spPr>
          <a:xfrm>
            <a:off x="2874960" y="34984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2" name="Line 459"/>
          <p:cNvSpPr/>
          <p:nvPr/>
        </p:nvSpPr>
        <p:spPr>
          <a:xfrm>
            <a:off x="282816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3" name="Line 460"/>
          <p:cNvSpPr/>
          <p:nvPr/>
        </p:nvSpPr>
        <p:spPr>
          <a:xfrm>
            <a:off x="284400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4" name="Line 461"/>
          <p:cNvSpPr/>
          <p:nvPr/>
        </p:nvSpPr>
        <p:spPr>
          <a:xfrm>
            <a:off x="2859120" y="3482280"/>
            <a:ext cx="828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Line 462"/>
          <p:cNvSpPr/>
          <p:nvPr/>
        </p:nvSpPr>
        <p:spPr>
          <a:xfrm>
            <a:off x="2874960" y="3482280"/>
            <a:ext cx="7560" cy="360"/>
          </a:xfrm>
          <a:prstGeom prst="line">
            <a:avLst/>
          </a:prstGeom>
          <a:ln w="61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36" name="" descr=""/>
          <p:cNvPicPr/>
          <p:nvPr/>
        </p:nvPicPr>
        <p:blipFill>
          <a:blip r:embed="rId12"/>
          <a:stretch/>
        </p:blipFill>
        <p:spPr>
          <a:xfrm>
            <a:off x="1999440" y="3810600"/>
            <a:ext cx="73080" cy="127080"/>
          </a:xfrm>
          <a:prstGeom prst="rect">
            <a:avLst/>
          </a:prstGeom>
          <a:ln w="0">
            <a:noFill/>
          </a:ln>
        </p:spPr>
      </p:pic>
      <p:pic>
        <p:nvPicPr>
          <p:cNvPr id="1037" name="" descr=""/>
          <p:cNvPicPr/>
          <p:nvPr/>
        </p:nvPicPr>
        <p:blipFill>
          <a:blip r:embed="rId13"/>
          <a:stretch/>
        </p:blipFill>
        <p:spPr>
          <a:xfrm>
            <a:off x="2177640" y="3794760"/>
            <a:ext cx="80640" cy="135000"/>
          </a:xfrm>
          <a:prstGeom prst="rect">
            <a:avLst/>
          </a:prstGeom>
          <a:ln w="0">
            <a:noFill/>
          </a:ln>
        </p:spPr>
      </p:pic>
      <p:pic>
        <p:nvPicPr>
          <p:cNvPr id="1038" name="" descr=""/>
          <p:cNvPicPr/>
          <p:nvPr/>
        </p:nvPicPr>
        <p:blipFill>
          <a:blip r:embed="rId14"/>
          <a:stretch/>
        </p:blipFill>
        <p:spPr>
          <a:xfrm>
            <a:off x="2356560" y="3794760"/>
            <a:ext cx="80640" cy="135000"/>
          </a:xfrm>
          <a:prstGeom prst="rect">
            <a:avLst/>
          </a:prstGeom>
          <a:ln w="0">
            <a:noFill/>
          </a:ln>
        </p:spPr>
      </p:pic>
      <p:pic>
        <p:nvPicPr>
          <p:cNvPr id="1039" name="" descr=""/>
          <p:cNvPicPr/>
          <p:nvPr/>
        </p:nvPicPr>
        <p:blipFill>
          <a:blip r:embed="rId15"/>
          <a:stretch/>
        </p:blipFill>
        <p:spPr>
          <a:xfrm>
            <a:off x="2861280" y="3594240"/>
            <a:ext cx="162720" cy="752400"/>
          </a:xfrm>
          <a:prstGeom prst="rect">
            <a:avLst/>
          </a:prstGeom>
          <a:ln w="0">
            <a:noFill/>
          </a:ln>
        </p:spPr>
      </p:pic>
      <p:pic>
        <p:nvPicPr>
          <p:cNvPr id="1040" name="" descr=""/>
          <p:cNvPicPr/>
          <p:nvPr/>
        </p:nvPicPr>
        <p:blipFill>
          <a:blip r:embed="rId16"/>
          <a:stretch/>
        </p:blipFill>
        <p:spPr>
          <a:xfrm>
            <a:off x="3039480" y="3594240"/>
            <a:ext cx="162720" cy="752400"/>
          </a:xfrm>
          <a:prstGeom prst="rect">
            <a:avLst/>
          </a:prstGeom>
          <a:ln w="0">
            <a:noFill/>
          </a:ln>
        </p:spPr>
      </p:pic>
      <p:pic>
        <p:nvPicPr>
          <p:cNvPr id="1041" name="" descr=""/>
          <p:cNvPicPr/>
          <p:nvPr/>
        </p:nvPicPr>
        <p:blipFill>
          <a:blip r:embed="rId17"/>
          <a:stretch/>
        </p:blipFill>
        <p:spPr>
          <a:xfrm>
            <a:off x="3218400" y="3594240"/>
            <a:ext cx="169920" cy="752400"/>
          </a:xfrm>
          <a:prstGeom prst="rect">
            <a:avLst/>
          </a:prstGeom>
          <a:ln w="0">
            <a:noFill/>
          </a:ln>
        </p:spPr>
      </p:pic>
      <p:pic>
        <p:nvPicPr>
          <p:cNvPr id="1042" name="" descr=""/>
          <p:cNvPicPr/>
          <p:nvPr/>
        </p:nvPicPr>
        <p:blipFill>
          <a:blip r:embed="rId18"/>
          <a:stretch/>
        </p:blipFill>
        <p:spPr>
          <a:xfrm>
            <a:off x="2915280" y="3803400"/>
            <a:ext cx="80640" cy="126360"/>
          </a:xfrm>
          <a:prstGeom prst="rect">
            <a:avLst/>
          </a:prstGeom>
          <a:ln w="0">
            <a:noFill/>
          </a:ln>
        </p:spPr>
      </p:pic>
      <p:pic>
        <p:nvPicPr>
          <p:cNvPr id="1043" name="" descr=""/>
          <p:cNvPicPr/>
          <p:nvPr/>
        </p:nvPicPr>
        <p:blipFill>
          <a:blip r:embed="rId19"/>
          <a:stretch/>
        </p:blipFill>
        <p:spPr>
          <a:xfrm>
            <a:off x="3101040" y="3794760"/>
            <a:ext cx="73080" cy="127080"/>
          </a:xfrm>
          <a:prstGeom prst="rect">
            <a:avLst/>
          </a:prstGeom>
          <a:ln w="0">
            <a:noFill/>
          </a:ln>
        </p:spPr>
      </p:pic>
      <p:pic>
        <p:nvPicPr>
          <p:cNvPr id="1044" name="" descr=""/>
          <p:cNvPicPr/>
          <p:nvPr/>
        </p:nvPicPr>
        <p:blipFill>
          <a:blip r:embed="rId20"/>
          <a:stretch/>
        </p:blipFill>
        <p:spPr>
          <a:xfrm>
            <a:off x="3280680" y="3794760"/>
            <a:ext cx="73080" cy="127080"/>
          </a:xfrm>
          <a:prstGeom prst="rect">
            <a:avLst/>
          </a:prstGeom>
          <a:ln w="0">
            <a:noFill/>
          </a:ln>
        </p:spPr>
      </p:pic>
      <p:sp>
        <p:nvSpPr>
          <p:cNvPr id="1045" name="Line 463"/>
          <p:cNvSpPr/>
          <p:nvPr/>
        </p:nvSpPr>
        <p:spPr>
          <a:xfrm flipH="1">
            <a:off x="2976480" y="4375440"/>
            <a:ext cx="225000" cy="360"/>
          </a:xfrm>
          <a:prstGeom prst="line">
            <a:avLst/>
          </a:prstGeom>
          <a:ln w="61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CustomShape 464"/>
          <p:cNvSpPr/>
          <p:nvPr/>
        </p:nvSpPr>
        <p:spPr>
          <a:xfrm>
            <a:off x="2961360" y="4351320"/>
            <a:ext cx="46800" cy="48240"/>
          </a:xfrm>
          <a:custGeom>
            <a:avLst/>
            <a:gdLst/>
            <a:ahLst/>
            <a:rect l="l" t="t" r="r" b="b"/>
            <a:pathLst>
              <a:path w="132" h="136">
                <a:moveTo>
                  <a:pt x="131" y="135"/>
                </a:moveTo>
                <a:lnTo>
                  <a:pt x="0" y="67"/>
                </a:lnTo>
                <a:lnTo>
                  <a:pt x="131" y="0"/>
                </a:lnTo>
                <a:lnTo>
                  <a:pt x="131" y="13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7" name="" descr=""/>
          <p:cNvPicPr/>
          <p:nvPr/>
        </p:nvPicPr>
        <p:blipFill>
          <a:blip r:embed="rId21"/>
          <a:stretch/>
        </p:blipFill>
        <p:spPr>
          <a:xfrm>
            <a:off x="1719360" y="3786840"/>
            <a:ext cx="155520" cy="158760"/>
          </a:xfrm>
          <a:prstGeom prst="rect">
            <a:avLst/>
          </a:prstGeom>
          <a:ln w="0">
            <a:noFill/>
          </a:ln>
        </p:spPr>
      </p:pic>
      <p:pic>
        <p:nvPicPr>
          <p:cNvPr id="1048" name="" descr=""/>
          <p:cNvPicPr/>
          <p:nvPr/>
        </p:nvPicPr>
        <p:blipFill>
          <a:blip r:embed="rId22"/>
          <a:stretch/>
        </p:blipFill>
        <p:spPr>
          <a:xfrm>
            <a:off x="1766160" y="3730320"/>
            <a:ext cx="73080" cy="263160"/>
          </a:xfrm>
          <a:prstGeom prst="rect">
            <a:avLst/>
          </a:prstGeom>
          <a:ln w="0">
            <a:noFill/>
          </a:ln>
        </p:spPr>
      </p:pic>
      <p:sp>
        <p:nvSpPr>
          <p:cNvPr id="1049" name="CustomShape 465"/>
          <p:cNvSpPr/>
          <p:nvPr/>
        </p:nvSpPr>
        <p:spPr>
          <a:xfrm>
            <a:off x="4465440" y="3277440"/>
            <a:ext cx="31392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004479"/>
                </a:solidFill>
                <a:latin typeface="Verdana"/>
                <a:ea typeface="DejaVu Sans"/>
              </a:rPr>
              <a:t>board</a:t>
            </a:r>
            <a:endParaRPr b="0" lang="en-GB" sz="700" spc="-1" strike="noStrike">
              <a:latin typeface="Arial"/>
            </a:endParaRPr>
          </a:p>
        </p:txBody>
      </p:sp>
      <p:pic>
        <p:nvPicPr>
          <p:cNvPr id="1050" name="" descr=""/>
          <p:cNvPicPr/>
          <p:nvPr/>
        </p:nvPicPr>
        <p:blipFill>
          <a:blip r:embed="rId23"/>
          <a:stretch/>
        </p:blipFill>
        <p:spPr>
          <a:xfrm>
            <a:off x="3613320" y="3794760"/>
            <a:ext cx="155160" cy="158400"/>
          </a:xfrm>
          <a:prstGeom prst="rect">
            <a:avLst/>
          </a:prstGeom>
          <a:ln w="0">
            <a:noFill/>
          </a:ln>
        </p:spPr>
      </p:pic>
      <p:pic>
        <p:nvPicPr>
          <p:cNvPr id="1051" name="" descr=""/>
          <p:cNvPicPr/>
          <p:nvPr/>
        </p:nvPicPr>
        <p:blipFill>
          <a:blip r:embed="rId24"/>
          <a:stretch/>
        </p:blipFill>
        <p:spPr>
          <a:xfrm>
            <a:off x="3660840" y="3738240"/>
            <a:ext cx="73080" cy="262800"/>
          </a:xfrm>
          <a:prstGeom prst="rect">
            <a:avLst/>
          </a:prstGeom>
          <a:ln w="0">
            <a:noFill/>
          </a:ln>
        </p:spPr>
      </p:pic>
      <p:sp>
        <p:nvSpPr>
          <p:cNvPr id="1052" name="CustomShape 466"/>
          <p:cNvSpPr/>
          <p:nvPr/>
        </p:nvSpPr>
        <p:spPr>
          <a:xfrm>
            <a:off x="1965600" y="3405600"/>
            <a:ext cx="35640" cy="267120"/>
          </a:xfrm>
          <a:custGeom>
            <a:avLst/>
            <a:gdLst/>
            <a:ahLst/>
            <a:rect l="l" t="t" r="r" b="b"/>
            <a:pathLst>
              <a:path w="101" h="744">
                <a:moveTo>
                  <a:pt x="8" y="103"/>
                </a:moveTo>
                <a:lnTo>
                  <a:pt x="0" y="0"/>
                </a:lnTo>
                <a:lnTo>
                  <a:pt x="94" y="712"/>
                </a:lnTo>
                <a:lnTo>
                  <a:pt x="100" y="743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467"/>
          <p:cNvSpPr/>
          <p:nvPr/>
        </p:nvSpPr>
        <p:spPr>
          <a:xfrm>
            <a:off x="1962720" y="3656160"/>
            <a:ext cx="72720" cy="79920"/>
          </a:xfrm>
          <a:custGeom>
            <a:avLst/>
            <a:gdLst/>
            <a:ahLst/>
            <a:rect l="l" t="t" r="r" b="b"/>
            <a:pathLst>
              <a:path w="204" h="224">
                <a:moveTo>
                  <a:pt x="203" y="0"/>
                </a:moveTo>
                <a:lnTo>
                  <a:pt x="130" y="223"/>
                </a:lnTo>
                <a:lnTo>
                  <a:pt x="0" y="27"/>
                </a:lnTo>
                <a:lnTo>
                  <a:pt x="203" y="0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4" name="CustomShape 468"/>
          <p:cNvSpPr/>
          <p:nvPr/>
        </p:nvSpPr>
        <p:spPr>
          <a:xfrm>
            <a:off x="2526480" y="3667680"/>
            <a:ext cx="251640" cy="12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GB" sz="700" spc="-1" strike="noStrike">
                <a:solidFill>
                  <a:srgbClr val="000000"/>
                </a:solidFill>
                <a:latin typeface="Arial"/>
                <a:ea typeface="DejaVu Sans"/>
              </a:rPr>
              <a:t>DUT </a:t>
            </a:r>
            <a:endParaRPr b="0" lang="en-GB" sz="700" spc="-1" strike="noStrike">
              <a:latin typeface="Arial"/>
            </a:endParaRPr>
          </a:p>
        </p:txBody>
      </p:sp>
      <p:sp>
        <p:nvSpPr>
          <p:cNvPr id="1055" name="CustomShape 469"/>
          <p:cNvSpPr/>
          <p:nvPr/>
        </p:nvSpPr>
        <p:spPr>
          <a:xfrm>
            <a:off x="1284120" y="3886560"/>
            <a:ext cx="15408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41daa"/>
                </a:solidFill>
                <a:latin typeface="Arial"/>
                <a:ea typeface="DejaVu Sans"/>
              </a:rPr>
              <a:t>e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056" name="CustomShape 470"/>
          <p:cNvSpPr/>
          <p:nvPr/>
        </p:nvSpPr>
        <p:spPr>
          <a:xfrm>
            <a:off x="4493880" y="5144040"/>
            <a:ext cx="468000" cy="437760"/>
          </a:xfrm>
          <a:custGeom>
            <a:avLst/>
            <a:gdLst/>
            <a:ahLst/>
            <a:rect l="l" t="t" r="r" b="b"/>
            <a:pathLst>
              <a:path w="1302" h="1218">
                <a:moveTo>
                  <a:pt x="0" y="0"/>
                </a:moveTo>
                <a:lnTo>
                  <a:pt x="23" y="24"/>
                </a:lnTo>
                <a:lnTo>
                  <a:pt x="1275" y="1193"/>
                </a:lnTo>
                <a:lnTo>
                  <a:pt x="1301" y="1217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CustomShape 471"/>
          <p:cNvSpPr/>
          <p:nvPr/>
        </p:nvSpPr>
        <p:spPr>
          <a:xfrm>
            <a:off x="4447800" y="5100840"/>
            <a:ext cx="79920" cy="79560"/>
          </a:xfrm>
          <a:custGeom>
            <a:avLst/>
            <a:gdLst/>
            <a:ahLst/>
            <a:rect l="l" t="t" r="r" b="b"/>
            <a:pathLst>
              <a:path w="224" h="223">
                <a:moveTo>
                  <a:pt x="81" y="222"/>
                </a:moveTo>
                <a:lnTo>
                  <a:pt x="0" y="0"/>
                </a:lnTo>
                <a:lnTo>
                  <a:pt x="223" y="64"/>
                </a:lnTo>
                <a:lnTo>
                  <a:pt x="81" y="222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8" name="CustomShape 472"/>
          <p:cNvSpPr/>
          <p:nvPr/>
        </p:nvSpPr>
        <p:spPr>
          <a:xfrm>
            <a:off x="4928400" y="5545080"/>
            <a:ext cx="79200" cy="78480"/>
          </a:xfrm>
          <a:custGeom>
            <a:avLst/>
            <a:gdLst/>
            <a:ahLst/>
            <a:rect l="l" t="t" r="r" b="b"/>
            <a:pathLst>
              <a:path w="222" h="220">
                <a:moveTo>
                  <a:pt x="138" y="0"/>
                </a:moveTo>
                <a:lnTo>
                  <a:pt x="221" y="219"/>
                </a:lnTo>
                <a:lnTo>
                  <a:pt x="0" y="155"/>
                </a:lnTo>
                <a:lnTo>
                  <a:pt x="138" y="0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CustomShape 473"/>
          <p:cNvSpPr/>
          <p:nvPr/>
        </p:nvSpPr>
        <p:spPr>
          <a:xfrm>
            <a:off x="5189760" y="4102560"/>
            <a:ext cx="424080" cy="453960"/>
          </a:xfrm>
          <a:custGeom>
            <a:avLst/>
            <a:gdLst/>
            <a:ahLst/>
            <a:rect l="l" t="t" r="r" b="b"/>
            <a:pathLst>
              <a:path w="1180" h="1263">
                <a:moveTo>
                  <a:pt x="1179" y="1262"/>
                </a:moveTo>
                <a:lnTo>
                  <a:pt x="1158" y="1238"/>
                </a:lnTo>
                <a:lnTo>
                  <a:pt x="21" y="27"/>
                </a:lnTo>
                <a:lnTo>
                  <a:pt x="0" y="0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0" name="CustomShape 474"/>
          <p:cNvSpPr/>
          <p:nvPr/>
        </p:nvSpPr>
        <p:spPr>
          <a:xfrm>
            <a:off x="5579280" y="4520880"/>
            <a:ext cx="78120" cy="81360"/>
          </a:xfrm>
          <a:custGeom>
            <a:avLst/>
            <a:gdLst/>
            <a:ahLst/>
            <a:rect l="l" t="t" r="r" b="b"/>
            <a:pathLst>
              <a:path w="219" h="228">
                <a:moveTo>
                  <a:pt x="148" y="0"/>
                </a:moveTo>
                <a:lnTo>
                  <a:pt x="218" y="227"/>
                </a:lnTo>
                <a:lnTo>
                  <a:pt x="0" y="146"/>
                </a:lnTo>
                <a:lnTo>
                  <a:pt x="148" y="0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1" name="CustomShape 475"/>
          <p:cNvSpPr/>
          <p:nvPr/>
        </p:nvSpPr>
        <p:spPr>
          <a:xfrm>
            <a:off x="5145840" y="4057560"/>
            <a:ext cx="78120" cy="80640"/>
          </a:xfrm>
          <a:custGeom>
            <a:avLst/>
            <a:gdLst/>
            <a:ahLst/>
            <a:rect l="l" t="t" r="r" b="b"/>
            <a:pathLst>
              <a:path w="219" h="226">
                <a:moveTo>
                  <a:pt x="69" y="225"/>
                </a:moveTo>
                <a:lnTo>
                  <a:pt x="0" y="0"/>
                </a:lnTo>
                <a:lnTo>
                  <a:pt x="218" y="78"/>
                </a:lnTo>
                <a:lnTo>
                  <a:pt x="69" y="225"/>
                </a:lnTo>
                <a:close/>
              </a:path>
            </a:pathLst>
          </a:custGeom>
          <a:solidFill>
            <a:srgbClr val="0044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2" name="CustomShape 476"/>
          <p:cNvSpPr/>
          <p:nvPr/>
        </p:nvSpPr>
        <p:spPr>
          <a:xfrm>
            <a:off x="2300400" y="4382280"/>
            <a:ext cx="35640" cy="266760"/>
          </a:xfrm>
          <a:custGeom>
            <a:avLst/>
            <a:gdLst/>
            <a:ahLst/>
            <a:rect l="l" t="t" r="r" b="b"/>
            <a:pathLst>
              <a:path w="101" h="743">
                <a:moveTo>
                  <a:pt x="89" y="637"/>
                </a:moveTo>
                <a:lnTo>
                  <a:pt x="100" y="742"/>
                </a:lnTo>
                <a:lnTo>
                  <a:pt x="5" y="31"/>
                </a:lnTo>
                <a:lnTo>
                  <a:pt x="0" y="0"/>
                </a:lnTo>
              </a:path>
            </a:pathLst>
          </a:custGeom>
          <a:noFill/>
          <a:ln w="18720">
            <a:solidFill>
              <a:srgbClr val="00447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3" name="CustomShape 477"/>
          <p:cNvSpPr/>
          <p:nvPr/>
        </p:nvSpPr>
        <p:spPr>
          <a:xfrm>
            <a:off x="1369800" y="3888720"/>
            <a:ext cx="10224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670" spc="-1" strike="noStrike">
                <a:solidFill>
                  <a:srgbClr val="041daa"/>
                </a:solidFill>
                <a:latin typeface="Arial"/>
                <a:ea typeface="DejaVu Sans"/>
              </a:rPr>
              <a:t>-</a:t>
            </a:r>
            <a:endParaRPr b="0" lang="en-GB" sz="670" spc="-1" strike="noStrike">
              <a:latin typeface="Arial"/>
            </a:endParaRPr>
          </a:p>
        </p:txBody>
      </p:sp>
      <p:sp>
        <p:nvSpPr>
          <p:cNvPr id="1064" name="CustomShape 478"/>
          <p:cNvSpPr/>
          <p:nvPr/>
        </p:nvSpPr>
        <p:spPr>
          <a:xfrm>
            <a:off x="1742760" y="3242160"/>
            <a:ext cx="4356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Sensors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65" name="CustomShape 479"/>
          <p:cNvSpPr/>
          <p:nvPr/>
        </p:nvSpPr>
        <p:spPr>
          <a:xfrm>
            <a:off x="1812240" y="4643640"/>
            <a:ext cx="127404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Mechanics to position 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66" name="CustomShape 480"/>
          <p:cNvSpPr/>
          <p:nvPr/>
        </p:nvSpPr>
        <p:spPr>
          <a:xfrm>
            <a:off x="1812240" y="4816800"/>
            <a:ext cx="6174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the sensors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67" name="CustomShape 481"/>
          <p:cNvSpPr/>
          <p:nvPr/>
        </p:nvSpPr>
        <p:spPr>
          <a:xfrm>
            <a:off x="3249360" y="5820840"/>
            <a:ext cx="11026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Trigger Logic Unit 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68" name="CustomShape 482"/>
          <p:cNvSpPr/>
          <p:nvPr/>
        </p:nvSpPr>
        <p:spPr>
          <a:xfrm>
            <a:off x="5539320" y="5020920"/>
            <a:ext cx="694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EUDAQ PC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69" name="CustomShape 483"/>
          <p:cNvSpPr/>
          <p:nvPr/>
        </p:nvSpPr>
        <p:spPr>
          <a:xfrm>
            <a:off x="4919040" y="5941440"/>
            <a:ext cx="798120" cy="1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Secondary PC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70" name="CustomShape 484"/>
          <p:cNvSpPr/>
          <p:nvPr/>
        </p:nvSpPr>
        <p:spPr>
          <a:xfrm>
            <a:off x="4397760" y="4099680"/>
            <a:ext cx="46692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Readout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71" name="CustomShape 485"/>
          <p:cNvSpPr/>
          <p:nvPr/>
        </p:nvSpPr>
        <p:spPr>
          <a:xfrm>
            <a:off x="4397760" y="4272840"/>
            <a:ext cx="6174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VME CPU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72" name="CustomShape 486"/>
          <p:cNvSpPr/>
          <p:nvPr/>
        </p:nvSpPr>
        <p:spPr>
          <a:xfrm>
            <a:off x="5408640" y="4122720"/>
            <a:ext cx="57852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10" spc="-1" strike="noStrike">
                <a:solidFill>
                  <a:srgbClr val="000000"/>
                </a:solidFill>
                <a:latin typeface="TimesNewRoman"/>
                <a:ea typeface="DejaVu Sans"/>
              </a:rPr>
              <a:t>GBit ETH</a:t>
            </a:r>
            <a:endParaRPr b="0" lang="en-GB" sz="910" spc="-1" strike="noStrike">
              <a:latin typeface="Arial"/>
            </a:endParaRPr>
          </a:p>
        </p:txBody>
      </p:sp>
      <p:sp>
        <p:nvSpPr>
          <p:cNvPr id="1073" name="CustomShape 487"/>
          <p:cNvSpPr/>
          <p:nvPr/>
        </p:nvSpPr>
        <p:spPr>
          <a:xfrm>
            <a:off x="4662360" y="5200920"/>
            <a:ext cx="21024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000000"/>
                </a:solidFill>
                <a:latin typeface="TimesNewRoman"/>
                <a:ea typeface="DejaVu Sans"/>
              </a:rPr>
              <a:t>USB</a:t>
            </a:r>
            <a:endParaRPr b="0" lang="en-GB" sz="700" spc="-1" strike="noStrike">
              <a:latin typeface="Arial"/>
            </a:endParaRPr>
          </a:p>
        </p:txBody>
      </p:sp>
      <p:sp>
        <p:nvSpPr>
          <p:cNvPr id="1074" name="CustomShape 488"/>
          <p:cNvSpPr/>
          <p:nvPr/>
        </p:nvSpPr>
        <p:spPr>
          <a:xfrm>
            <a:off x="5757840" y="5416920"/>
            <a:ext cx="208440" cy="12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000000"/>
                </a:solidFill>
                <a:latin typeface="TimesNewRoman"/>
                <a:ea typeface="DejaVu Sans"/>
              </a:rPr>
              <a:t>ETH</a:t>
            </a:r>
            <a:endParaRPr b="0" lang="en-GB" sz="700" spc="-1" strike="noStrike">
              <a:latin typeface="Arial"/>
            </a:endParaRPr>
          </a:p>
        </p:txBody>
      </p:sp>
      <p:sp>
        <p:nvSpPr>
          <p:cNvPr id="1075" name="CustomShape 489"/>
          <p:cNvSpPr/>
          <p:nvPr/>
        </p:nvSpPr>
        <p:spPr>
          <a:xfrm>
            <a:off x="4150440" y="4472280"/>
            <a:ext cx="28080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000000"/>
                </a:solidFill>
                <a:latin typeface="TimesNewRoman"/>
                <a:ea typeface="DejaVu Sans"/>
              </a:rPr>
              <a:t>LVDS</a:t>
            </a:r>
            <a:endParaRPr b="0" lang="en-GB" sz="700" spc="-1" strike="noStrike">
              <a:latin typeface="Arial"/>
            </a:endParaRPr>
          </a:p>
        </p:txBody>
      </p:sp>
      <p:sp>
        <p:nvSpPr>
          <p:cNvPr id="1076" name="CustomShape 490"/>
          <p:cNvSpPr/>
          <p:nvPr/>
        </p:nvSpPr>
        <p:spPr>
          <a:xfrm>
            <a:off x="6294600" y="5783760"/>
            <a:ext cx="184680" cy="2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077" name="CustomShape 491"/>
          <p:cNvSpPr/>
          <p:nvPr/>
        </p:nvSpPr>
        <p:spPr>
          <a:xfrm rot="16173600">
            <a:off x="5091120" y="4057920"/>
            <a:ext cx="3416040" cy="7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From: Infrastructure for Detector Research and Development towards the International Linear Collider. https://arxiv.org/abs/1201.4657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Custom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How?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079" name="CustomShape 2"/>
          <p:cNvSpPr/>
          <p:nvPr/>
        </p:nvSpPr>
        <p:spPr>
          <a:xfrm>
            <a:off x="360000" y="1440000"/>
            <a:ext cx="8228160" cy="43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9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Sensors in beam to detect passage of particles.</a:t>
            </a:r>
            <a:endParaRPr b="0" lang="en-GB" sz="2800" spc="-1" strike="noStrike">
              <a:latin typeface="Arial"/>
            </a:endParaRPr>
          </a:p>
          <a:p>
            <a:pPr lvl="1" marL="864000" indent="-3232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OpenSymbol"/>
                <a:ea typeface="OpenSymbol"/>
              </a:rPr>
              <a:t>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Electrical signals </a:t>
            </a:r>
            <a:r>
              <a:rPr b="0" lang="en-US" sz="2000" spc="-1" strike="noStrike">
                <a:solidFill>
                  <a:srgbClr val="000000"/>
                </a:solidFill>
                <a:latin typeface="OpenSymbol"/>
                <a:ea typeface="OpenSymbol"/>
              </a:rPr>
              <a:t>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conditioning</a:t>
            </a:r>
            <a:r>
              <a:rPr b="0" lang="en-US" sz="2000" spc="-1" strike="noStrike">
                <a:solidFill>
                  <a:srgbClr val="000000"/>
                </a:solidFill>
                <a:latin typeface="OpenSymbol"/>
                <a:ea typeface="OpenSymbol"/>
              </a:rPr>
              <a:t> 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binary signal</a:t>
            </a:r>
            <a:endParaRPr b="0" lang="en-GB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OpenSymbol"/>
              </a:rPr>
              <a:t>Combine binary signals from one or more beam sensor to produce a “trigger”</a:t>
            </a:r>
            <a:endParaRPr b="0" lang="en-GB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OpenSymbol"/>
              </a:rPr>
              <a:t>Two choices:</a:t>
            </a:r>
            <a:endParaRPr b="0" lang="en-GB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Distribute a trigger signal to beam telescope and DUT readout systems.</a:t>
            </a:r>
            <a:endParaRPr b="0" lang="en-GB" sz="20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OpenSymbol"/>
              </a:rPr>
              <a:t>Correlate data based on trigger number</a:t>
            </a:r>
            <a:endParaRPr b="0" lang="en-GB" sz="1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Distribute central clock/time-stamp to beam telescope and DUT</a:t>
            </a:r>
            <a:endParaRPr b="0" lang="en-GB" sz="20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OpenSymbol"/>
              </a:rPr>
              <a:t>Correlate based on timestamps.</a:t>
            </a:r>
            <a:endParaRPr b="0" lang="en-GB" sz="1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OpenSymbol"/>
              </a:rPr>
              <a:t>can mix time-stamping and triggering: TLU records both trigger-number and time-stamp</a:t>
            </a:r>
            <a:endParaRPr b="0" lang="en-GB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OpenSymbol"/>
              </a:rPr>
              <a:t>Implementation: Box with signal conditioning and an FPGA</a:t>
            </a:r>
            <a:endParaRPr b="0" lang="en-GB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OpenSymbol"/>
              </a:rPr>
              <a:t>Make available to use in home labs – ease integration at beam-line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80" name="CustomShape 3"/>
          <p:cNvSpPr/>
          <p:nvPr/>
        </p:nvSpPr>
        <p:spPr>
          <a:xfrm>
            <a:off x="6294600" y="5783760"/>
            <a:ext cx="184680" cy="2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ext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History - EUDET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82" name="TextShape 2"/>
          <p:cNvSpPr/>
          <p:nvPr/>
        </p:nvSpPr>
        <p:spPr>
          <a:xfrm>
            <a:off x="457200" y="1604520"/>
            <a:ext cx="3322440" cy="41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8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EUDET TLU 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Supporting beam tests for linear collider detector development at DESY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Low rate ( &lt; 10kHz )</a:t>
            </a:r>
            <a:endParaRPr b="0" lang="en-GB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Modest time precision</a:t>
            </a:r>
            <a:endParaRPr b="0" lang="en-GB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RJ45 for trigger/busy</a:t>
            </a:r>
            <a:endParaRPr b="0" lang="en-GB" sz="2400" spc="-1" strike="noStrike">
              <a:latin typeface="Arial"/>
            </a:endParaRPr>
          </a:p>
          <a:p>
            <a:pPr lvl="3" marL="1728000" indent="-21564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000" spc="-1" strike="noStrike">
                <a:latin typeface="Arial"/>
              </a:rPr>
              <a:t>LVDS</a:t>
            </a:r>
            <a:endParaRPr b="0" lang="en-GB" sz="20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See </a:t>
            </a:r>
            <a:r>
              <a:rPr b="0" lang="en-GB" sz="14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https://www.eudet.org/e26/e28/e42441/e57298/EUDET-MEMO-2009-04.pdf</a:t>
            </a:r>
            <a:endParaRPr b="0" lang="en-GB" sz="1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Many still in beam-lines and HEP institutes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1083" name="" descr=""/>
          <p:cNvPicPr/>
          <p:nvPr/>
        </p:nvPicPr>
        <p:blipFill>
          <a:blip r:embed="rId2"/>
          <a:stretch/>
        </p:blipFill>
        <p:spPr>
          <a:xfrm>
            <a:off x="3960000" y="1980000"/>
            <a:ext cx="4991040" cy="375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ext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History - EUDET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85" name="TextShape 2"/>
          <p:cNvSpPr/>
          <p:nvPr/>
        </p:nvSpPr>
        <p:spPr>
          <a:xfrm>
            <a:off x="360000" y="1424520"/>
            <a:ext cx="8228160" cy="217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8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No common beam-test clock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DUT and telescope asynchronous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Use trigger (TLU→DUT) / Busy (DUT→TLU) to synchronize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Optional transfer of trigger number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Very useful to check trigger integrity. Many beam-tests saved from desynchronized data….  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86" name="TextShape 3"/>
          <p:cNvSpPr/>
          <p:nvPr/>
        </p:nvSpPr>
        <p:spPr>
          <a:xfrm>
            <a:off x="7265160" y="4284000"/>
            <a:ext cx="694800" cy="2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60" spc="-1" strike="noStrike">
                <a:solidFill>
                  <a:srgbClr val="000000"/>
                </a:solidFill>
                <a:latin typeface="Times New Roman"/>
              </a:rPr>
              <a:t>Trigger</a:t>
            </a:r>
            <a:endParaRPr b="0" lang="en-GB" sz="960" spc="-1" strike="noStrike">
              <a:latin typeface="Arial"/>
            </a:endParaRPr>
          </a:p>
        </p:txBody>
      </p:sp>
      <p:sp>
        <p:nvSpPr>
          <p:cNvPr id="1087" name="TextShape 4"/>
          <p:cNvSpPr/>
          <p:nvPr/>
        </p:nvSpPr>
        <p:spPr>
          <a:xfrm>
            <a:off x="7265160" y="4790880"/>
            <a:ext cx="47304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60" spc="-1" strike="noStrike">
                <a:solidFill>
                  <a:srgbClr val="000000"/>
                </a:solidFill>
                <a:latin typeface="Times New Roman"/>
              </a:rPr>
              <a:t>Busy</a:t>
            </a:r>
            <a:endParaRPr b="0" lang="en-GB" sz="960" spc="-1" strike="noStrike">
              <a:latin typeface="Arial"/>
            </a:endParaRPr>
          </a:p>
        </p:txBody>
      </p:sp>
      <p:sp>
        <p:nvSpPr>
          <p:cNvPr id="1088" name="Freeform 5"/>
          <p:cNvSpPr/>
          <p:nvPr/>
        </p:nvSpPr>
        <p:spPr>
          <a:xfrm>
            <a:off x="2478960" y="4399560"/>
            <a:ext cx="670320" cy="101520"/>
          </a:xfrm>
          <a:custGeom>
            <a:avLst/>
            <a:gdLst/>
            <a:ahLst/>
            <a:rect l="l" t="t" r="r" b="b"/>
            <a:pathLst>
              <a:path w="1863" h="283">
                <a:moveTo>
                  <a:pt x="0" y="0"/>
                </a:moveTo>
                <a:lnTo>
                  <a:pt x="134" y="282"/>
                </a:lnTo>
                <a:lnTo>
                  <a:pt x="1729" y="282"/>
                </a:lnTo>
                <a:lnTo>
                  <a:pt x="1862" y="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89" name="Freeform 6"/>
          <p:cNvSpPr/>
          <p:nvPr/>
        </p:nvSpPr>
        <p:spPr>
          <a:xfrm>
            <a:off x="2478960" y="4297680"/>
            <a:ext cx="670320" cy="102240"/>
          </a:xfrm>
          <a:custGeom>
            <a:avLst/>
            <a:gdLst/>
            <a:ahLst/>
            <a:rect l="l" t="t" r="r" b="b"/>
            <a:pathLst>
              <a:path w="1863" h="285">
                <a:moveTo>
                  <a:pt x="0" y="284"/>
                </a:moveTo>
                <a:lnTo>
                  <a:pt x="134" y="0"/>
                </a:lnTo>
                <a:lnTo>
                  <a:pt x="1729" y="0"/>
                </a:lnTo>
                <a:lnTo>
                  <a:pt x="1862" y="284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0" name="Freeform 7"/>
          <p:cNvSpPr/>
          <p:nvPr/>
        </p:nvSpPr>
        <p:spPr>
          <a:xfrm>
            <a:off x="3148560" y="4399560"/>
            <a:ext cx="671040" cy="101520"/>
          </a:xfrm>
          <a:custGeom>
            <a:avLst/>
            <a:gdLst/>
            <a:ahLst/>
            <a:rect l="l" t="t" r="r" b="b"/>
            <a:pathLst>
              <a:path w="1865" h="283">
                <a:moveTo>
                  <a:pt x="0" y="0"/>
                </a:moveTo>
                <a:lnTo>
                  <a:pt x="136" y="282"/>
                </a:lnTo>
                <a:lnTo>
                  <a:pt x="1731" y="282"/>
                </a:lnTo>
                <a:lnTo>
                  <a:pt x="1864" y="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1" name="Freeform 8"/>
          <p:cNvSpPr/>
          <p:nvPr/>
        </p:nvSpPr>
        <p:spPr>
          <a:xfrm>
            <a:off x="3148560" y="4297680"/>
            <a:ext cx="671040" cy="102240"/>
          </a:xfrm>
          <a:custGeom>
            <a:avLst/>
            <a:gdLst/>
            <a:ahLst/>
            <a:rect l="l" t="t" r="r" b="b"/>
            <a:pathLst>
              <a:path w="1865" h="285">
                <a:moveTo>
                  <a:pt x="0" y="284"/>
                </a:moveTo>
                <a:lnTo>
                  <a:pt x="136" y="0"/>
                </a:lnTo>
                <a:lnTo>
                  <a:pt x="1731" y="0"/>
                </a:lnTo>
                <a:lnTo>
                  <a:pt x="1864" y="284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2" name="Freeform 9"/>
          <p:cNvSpPr/>
          <p:nvPr/>
        </p:nvSpPr>
        <p:spPr>
          <a:xfrm>
            <a:off x="3818880" y="4399560"/>
            <a:ext cx="671040" cy="101520"/>
          </a:xfrm>
          <a:custGeom>
            <a:avLst/>
            <a:gdLst/>
            <a:ahLst/>
            <a:rect l="l" t="t" r="r" b="b"/>
            <a:pathLst>
              <a:path w="1865" h="283">
                <a:moveTo>
                  <a:pt x="0" y="0"/>
                </a:moveTo>
                <a:lnTo>
                  <a:pt x="134" y="282"/>
                </a:lnTo>
                <a:lnTo>
                  <a:pt x="1731" y="282"/>
                </a:lnTo>
                <a:lnTo>
                  <a:pt x="1864" y="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3" name="Freeform 10"/>
          <p:cNvSpPr/>
          <p:nvPr/>
        </p:nvSpPr>
        <p:spPr>
          <a:xfrm>
            <a:off x="3818880" y="4297680"/>
            <a:ext cx="671040" cy="102240"/>
          </a:xfrm>
          <a:custGeom>
            <a:avLst/>
            <a:gdLst/>
            <a:ahLst/>
            <a:rect l="l" t="t" r="r" b="b"/>
            <a:pathLst>
              <a:path w="1865" h="285">
                <a:moveTo>
                  <a:pt x="0" y="284"/>
                </a:moveTo>
                <a:lnTo>
                  <a:pt x="134" y="0"/>
                </a:lnTo>
                <a:lnTo>
                  <a:pt x="1731" y="0"/>
                </a:lnTo>
                <a:lnTo>
                  <a:pt x="1864" y="284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4" name="Freeform 11"/>
          <p:cNvSpPr/>
          <p:nvPr/>
        </p:nvSpPr>
        <p:spPr>
          <a:xfrm>
            <a:off x="5159160" y="4399560"/>
            <a:ext cx="670320" cy="101520"/>
          </a:xfrm>
          <a:custGeom>
            <a:avLst/>
            <a:gdLst/>
            <a:ahLst/>
            <a:rect l="l" t="t" r="r" b="b"/>
            <a:pathLst>
              <a:path w="1863" h="283">
                <a:moveTo>
                  <a:pt x="0" y="0"/>
                </a:moveTo>
                <a:lnTo>
                  <a:pt x="134" y="282"/>
                </a:lnTo>
                <a:lnTo>
                  <a:pt x="1729" y="282"/>
                </a:lnTo>
                <a:lnTo>
                  <a:pt x="1862" y="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5" name="Freeform 12"/>
          <p:cNvSpPr/>
          <p:nvPr/>
        </p:nvSpPr>
        <p:spPr>
          <a:xfrm>
            <a:off x="5159160" y="4297680"/>
            <a:ext cx="670320" cy="102240"/>
          </a:xfrm>
          <a:custGeom>
            <a:avLst/>
            <a:gdLst/>
            <a:ahLst/>
            <a:rect l="l" t="t" r="r" b="b"/>
            <a:pathLst>
              <a:path w="1863" h="285">
                <a:moveTo>
                  <a:pt x="0" y="284"/>
                </a:moveTo>
                <a:lnTo>
                  <a:pt x="134" y="0"/>
                </a:lnTo>
                <a:lnTo>
                  <a:pt x="1729" y="0"/>
                </a:lnTo>
                <a:lnTo>
                  <a:pt x="1862" y="284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6" name="Line 13"/>
          <p:cNvSpPr/>
          <p:nvPr/>
        </p:nvSpPr>
        <p:spPr>
          <a:xfrm>
            <a:off x="4488840" y="4399560"/>
            <a:ext cx="670320" cy="360"/>
          </a:xfrm>
          <a:prstGeom prst="line">
            <a:avLst/>
          </a:prstGeom>
          <a:ln w="10080">
            <a:solidFill>
              <a:srgbClr val="000000"/>
            </a:solidFill>
            <a:custDash>
              <a:ds d="5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7" name="Freeform 14"/>
          <p:cNvSpPr/>
          <p:nvPr/>
        </p:nvSpPr>
        <p:spPr>
          <a:xfrm>
            <a:off x="612720" y="4297680"/>
            <a:ext cx="1866960" cy="203400"/>
          </a:xfrm>
          <a:custGeom>
            <a:avLst/>
            <a:gdLst/>
            <a:ahLst/>
            <a:rect l="l" t="t" r="r" b="b"/>
            <a:pathLst>
              <a:path w="5187" h="566">
                <a:moveTo>
                  <a:pt x="0" y="565"/>
                </a:moveTo>
                <a:lnTo>
                  <a:pt x="1860" y="565"/>
                </a:lnTo>
                <a:lnTo>
                  <a:pt x="2126" y="0"/>
                </a:lnTo>
                <a:lnTo>
                  <a:pt x="3455" y="0"/>
                </a:lnTo>
                <a:lnTo>
                  <a:pt x="3721" y="565"/>
                </a:lnTo>
                <a:lnTo>
                  <a:pt x="5052" y="565"/>
                </a:lnTo>
                <a:lnTo>
                  <a:pt x="5186" y="282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8" name="Freeform 15"/>
          <p:cNvSpPr/>
          <p:nvPr/>
        </p:nvSpPr>
        <p:spPr>
          <a:xfrm>
            <a:off x="5828760" y="4399560"/>
            <a:ext cx="1388520" cy="101520"/>
          </a:xfrm>
          <a:custGeom>
            <a:avLst/>
            <a:gdLst/>
            <a:ahLst/>
            <a:rect l="l" t="t" r="r" b="b"/>
            <a:pathLst>
              <a:path w="3858" h="283">
                <a:moveTo>
                  <a:pt x="0" y="0"/>
                </a:moveTo>
                <a:lnTo>
                  <a:pt x="134" y="282"/>
                </a:lnTo>
                <a:lnTo>
                  <a:pt x="3857" y="282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9" name="Freeform 16"/>
          <p:cNvSpPr/>
          <p:nvPr/>
        </p:nvSpPr>
        <p:spPr>
          <a:xfrm>
            <a:off x="612720" y="4804560"/>
            <a:ext cx="6604560" cy="204120"/>
          </a:xfrm>
          <a:custGeom>
            <a:avLst/>
            <a:gdLst/>
            <a:ahLst/>
            <a:rect l="l" t="t" r="r" b="b"/>
            <a:pathLst>
              <a:path w="18347" h="568">
                <a:moveTo>
                  <a:pt x="0" y="567"/>
                </a:moveTo>
                <a:lnTo>
                  <a:pt x="2926" y="567"/>
                </a:lnTo>
                <a:lnTo>
                  <a:pt x="3192" y="0"/>
                </a:lnTo>
                <a:lnTo>
                  <a:pt x="15422" y="0"/>
                </a:lnTo>
                <a:lnTo>
                  <a:pt x="15687" y="567"/>
                </a:lnTo>
                <a:lnTo>
                  <a:pt x="18346" y="567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0" name="Freeform 17"/>
          <p:cNvSpPr/>
          <p:nvPr/>
        </p:nvSpPr>
        <p:spPr>
          <a:xfrm>
            <a:off x="612720" y="5413320"/>
            <a:ext cx="1866960" cy="102240"/>
          </a:xfrm>
          <a:custGeom>
            <a:avLst/>
            <a:gdLst/>
            <a:ahLst/>
            <a:rect l="l" t="t" r="r" b="b"/>
            <a:pathLst>
              <a:path w="5187" h="285">
                <a:moveTo>
                  <a:pt x="0" y="284"/>
                </a:moveTo>
                <a:lnTo>
                  <a:pt x="5052" y="284"/>
                </a:lnTo>
                <a:lnTo>
                  <a:pt x="5186" y="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1" name="Freeform 18"/>
          <p:cNvSpPr/>
          <p:nvPr/>
        </p:nvSpPr>
        <p:spPr>
          <a:xfrm>
            <a:off x="2478960" y="5312520"/>
            <a:ext cx="670320" cy="203400"/>
          </a:xfrm>
          <a:custGeom>
            <a:avLst/>
            <a:gdLst/>
            <a:ahLst/>
            <a:rect l="l" t="t" r="r" b="b"/>
            <a:pathLst>
              <a:path w="1863" h="566">
                <a:moveTo>
                  <a:pt x="0" y="280"/>
                </a:moveTo>
                <a:lnTo>
                  <a:pt x="134" y="0"/>
                </a:lnTo>
                <a:lnTo>
                  <a:pt x="799" y="0"/>
                </a:lnTo>
                <a:lnTo>
                  <a:pt x="1064" y="565"/>
                </a:lnTo>
                <a:lnTo>
                  <a:pt x="1729" y="565"/>
                </a:lnTo>
                <a:lnTo>
                  <a:pt x="1862" y="28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2" name="Freeform 19"/>
          <p:cNvSpPr/>
          <p:nvPr/>
        </p:nvSpPr>
        <p:spPr>
          <a:xfrm>
            <a:off x="3148560" y="5312520"/>
            <a:ext cx="671040" cy="203400"/>
          </a:xfrm>
          <a:custGeom>
            <a:avLst/>
            <a:gdLst/>
            <a:ahLst/>
            <a:rect l="l" t="t" r="r" b="b"/>
            <a:pathLst>
              <a:path w="1865" h="566">
                <a:moveTo>
                  <a:pt x="0" y="280"/>
                </a:moveTo>
                <a:lnTo>
                  <a:pt x="136" y="0"/>
                </a:lnTo>
                <a:lnTo>
                  <a:pt x="799" y="0"/>
                </a:lnTo>
                <a:lnTo>
                  <a:pt x="1066" y="565"/>
                </a:lnTo>
                <a:lnTo>
                  <a:pt x="1731" y="565"/>
                </a:lnTo>
                <a:lnTo>
                  <a:pt x="1864" y="28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3" name="Freeform 20"/>
          <p:cNvSpPr/>
          <p:nvPr/>
        </p:nvSpPr>
        <p:spPr>
          <a:xfrm>
            <a:off x="3818880" y="5312520"/>
            <a:ext cx="671040" cy="203400"/>
          </a:xfrm>
          <a:custGeom>
            <a:avLst/>
            <a:gdLst/>
            <a:ahLst/>
            <a:rect l="l" t="t" r="r" b="b"/>
            <a:pathLst>
              <a:path w="1865" h="566">
                <a:moveTo>
                  <a:pt x="0" y="280"/>
                </a:moveTo>
                <a:lnTo>
                  <a:pt x="134" y="0"/>
                </a:lnTo>
                <a:lnTo>
                  <a:pt x="799" y="0"/>
                </a:lnTo>
                <a:lnTo>
                  <a:pt x="1066" y="565"/>
                </a:lnTo>
                <a:lnTo>
                  <a:pt x="1731" y="565"/>
                </a:lnTo>
                <a:lnTo>
                  <a:pt x="1864" y="28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4" name="Freeform 21"/>
          <p:cNvSpPr/>
          <p:nvPr/>
        </p:nvSpPr>
        <p:spPr>
          <a:xfrm>
            <a:off x="5206680" y="5312520"/>
            <a:ext cx="671040" cy="203400"/>
          </a:xfrm>
          <a:custGeom>
            <a:avLst/>
            <a:gdLst/>
            <a:ahLst/>
            <a:rect l="l" t="t" r="r" b="b"/>
            <a:pathLst>
              <a:path w="1865" h="566">
                <a:moveTo>
                  <a:pt x="0" y="280"/>
                </a:moveTo>
                <a:lnTo>
                  <a:pt x="132" y="0"/>
                </a:lnTo>
                <a:lnTo>
                  <a:pt x="798" y="0"/>
                </a:lnTo>
                <a:lnTo>
                  <a:pt x="1064" y="565"/>
                </a:lnTo>
                <a:lnTo>
                  <a:pt x="1727" y="565"/>
                </a:lnTo>
                <a:lnTo>
                  <a:pt x="1864" y="280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5" name="Freeform 22"/>
          <p:cNvSpPr/>
          <p:nvPr/>
        </p:nvSpPr>
        <p:spPr>
          <a:xfrm>
            <a:off x="5877000" y="5312520"/>
            <a:ext cx="1340280" cy="203400"/>
          </a:xfrm>
          <a:custGeom>
            <a:avLst/>
            <a:gdLst/>
            <a:ahLst/>
            <a:rect l="l" t="t" r="r" b="b"/>
            <a:pathLst>
              <a:path w="3724" h="566">
                <a:moveTo>
                  <a:pt x="0" y="280"/>
                </a:moveTo>
                <a:lnTo>
                  <a:pt x="132" y="0"/>
                </a:lnTo>
                <a:lnTo>
                  <a:pt x="798" y="0"/>
                </a:lnTo>
                <a:lnTo>
                  <a:pt x="1064" y="565"/>
                </a:lnTo>
                <a:lnTo>
                  <a:pt x="3723" y="565"/>
                </a:lnTo>
              </a:path>
            </a:pathLst>
          </a:custGeom>
          <a:noFill/>
          <a:ln w="10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6" name="Line 23"/>
          <p:cNvSpPr/>
          <p:nvPr/>
        </p:nvSpPr>
        <p:spPr>
          <a:xfrm>
            <a:off x="4488840" y="5413320"/>
            <a:ext cx="717840" cy="360"/>
          </a:xfrm>
          <a:prstGeom prst="line">
            <a:avLst/>
          </a:prstGeom>
          <a:ln w="10080">
            <a:solidFill>
              <a:srgbClr val="000000"/>
            </a:solidFill>
            <a:custDash>
              <a:ds d="5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7" name="TextShape 24"/>
          <p:cNvSpPr/>
          <p:nvPr/>
        </p:nvSpPr>
        <p:spPr>
          <a:xfrm>
            <a:off x="7265160" y="5514840"/>
            <a:ext cx="1374480" cy="2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960" spc="-1" strike="noStrike">
                <a:solidFill>
                  <a:srgbClr val="000000"/>
                </a:solidFill>
                <a:latin typeface="Times New Roman"/>
              </a:rPr>
              <a:t>Trigger−Clock</a:t>
            </a:r>
            <a:endParaRPr b="0" lang="en-GB" sz="960" spc="-1" strike="noStrike">
              <a:latin typeface="Arial"/>
            </a:endParaRPr>
          </a:p>
        </p:txBody>
      </p:sp>
      <p:sp>
        <p:nvSpPr>
          <p:cNvPr id="1108" name="TextShape 25"/>
          <p:cNvSpPr/>
          <p:nvPr/>
        </p:nvSpPr>
        <p:spPr>
          <a:xfrm>
            <a:off x="2670840" y="4339440"/>
            <a:ext cx="18828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640" spc="-1" strike="noStrike">
                <a:solidFill>
                  <a:srgbClr val="000000"/>
                </a:solidFill>
                <a:latin typeface="Times New Roman"/>
              </a:rPr>
              <a:t>D0</a:t>
            </a:r>
            <a:endParaRPr b="0" lang="en-GB" sz="640" spc="-1" strike="noStrike">
              <a:latin typeface="Arial"/>
            </a:endParaRPr>
          </a:p>
        </p:txBody>
      </p:sp>
      <p:sp>
        <p:nvSpPr>
          <p:cNvPr id="1109" name="TextShape 26"/>
          <p:cNvSpPr/>
          <p:nvPr/>
        </p:nvSpPr>
        <p:spPr>
          <a:xfrm>
            <a:off x="3388680" y="4339440"/>
            <a:ext cx="18792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640" spc="-1" strike="noStrike">
                <a:solidFill>
                  <a:srgbClr val="000000"/>
                </a:solidFill>
                <a:latin typeface="Times New Roman"/>
              </a:rPr>
              <a:t>D1</a:t>
            </a:r>
            <a:endParaRPr b="0" lang="en-GB" sz="640" spc="-1" strike="noStrike">
              <a:latin typeface="Arial"/>
            </a:endParaRPr>
          </a:p>
        </p:txBody>
      </p:sp>
      <p:sp>
        <p:nvSpPr>
          <p:cNvPr id="1110" name="TextShape 27"/>
          <p:cNvSpPr/>
          <p:nvPr/>
        </p:nvSpPr>
        <p:spPr>
          <a:xfrm>
            <a:off x="4058280" y="4339440"/>
            <a:ext cx="18828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640" spc="-1" strike="noStrike">
                <a:solidFill>
                  <a:srgbClr val="000000"/>
                </a:solidFill>
                <a:latin typeface="Times New Roman"/>
              </a:rPr>
              <a:t>D2</a:t>
            </a:r>
            <a:endParaRPr b="0" lang="en-GB" sz="640" spc="-1" strike="noStrike">
              <a:latin typeface="Arial"/>
            </a:endParaRPr>
          </a:p>
        </p:txBody>
      </p:sp>
      <p:sp>
        <p:nvSpPr>
          <p:cNvPr id="1111" name="TextShape 28"/>
          <p:cNvSpPr/>
          <p:nvPr/>
        </p:nvSpPr>
        <p:spPr>
          <a:xfrm>
            <a:off x="5398560" y="4339440"/>
            <a:ext cx="18828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GB" sz="640" spc="-1" strike="noStrike">
                <a:solidFill>
                  <a:srgbClr val="000000"/>
                </a:solidFill>
                <a:latin typeface="Times New Roman"/>
              </a:rPr>
              <a:t>Dn</a:t>
            </a:r>
            <a:endParaRPr b="0" lang="en-GB" sz="6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History - AIDA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13" name="TextShape 2"/>
          <p:cNvSpPr/>
          <p:nvPr/>
        </p:nvSpPr>
        <p:spPr>
          <a:xfrm>
            <a:off x="457200" y="1604520"/>
            <a:ext cx="3502440" cy="39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Fanout for TLU signals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Used with common clock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Fans out triggers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“</a:t>
            </a:r>
            <a:r>
              <a:rPr b="0" lang="en-GB" sz="2800" spc="-1" strike="noStrike">
                <a:latin typeface="Arial"/>
              </a:rPr>
              <a:t>OR” of busy signals from DUTs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114" name="Content Placeholder 10" descr="P1000489.JPG"/>
          <p:cNvPicPr/>
          <p:nvPr/>
        </p:nvPicPr>
        <p:blipFill>
          <a:blip r:embed="rId1"/>
          <a:srcRect l="96" t="0" r="96" b="0"/>
          <a:stretch/>
        </p:blipFill>
        <p:spPr>
          <a:xfrm>
            <a:off x="4108320" y="1319400"/>
            <a:ext cx="5001480" cy="2820240"/>
          </a:xfrm>
          <a:prstGeom prst="rect">
            <a:avLst/>
          </a:prstGeom>
          <a:ln w="0">
            <a:noFill/>
          </a:ln>
        </p:spPr>
      </p:pic>
      <p:sp>
        <p:nvSpPr>
          <p:cNvPr id="1115" name="CustomShape 3"/>
          <p:cNvSpPr/>
          <p:nvPr/>
        </p:nvSpPr>
        <p:spPr>
          <a:xfrm>
            <a:off x="4140000" y="4446360"/>
            <a:ext cx="4858560" cy="912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Photo – in use in LHCb beam telescope at CERN</a:t>
            </a:r>
            <a:endParaRPr b="0" lang="en-GB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Design allows up to 30 DUT</a:t>
            </a:r>
            <a:endParaRPr b="0" lang="en-GB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Serves role of TLU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TextShape 1"/>
          <p:cNvSpPr/>
          <p:nvPr/>
        </p:nvSpPr>
        <p:spPr>
          <a:xfrm>
            <a:off x="3960000" y="0"/>
            <a:ext cx="51681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History - AIDA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17" name="TextShape 2"/>
          <p:cNvSpPr/>
          <p:nvPr/>
        </p:nvSpPr>
        <p:spPr>
          <a:xfrm>
            <a:off x="457200" y="1604520"/>
            <a:ext cx="3502440" cy="39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5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LVDS ← → TTL converters exist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This example from NIKHEF</a:t>
            </a:r>
            <a:endParaRPr b="0" lang="en-GB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Other designs available</a:t>
            </a:r>
            <a:endParaRPr b="0" lang="en-GB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Allow DUT to use TTL on Lemo rather than LVDS on HDMI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18" name="Picture 7" descr="P1000494.JPG"/>
          <p:cNvPicPr/>
          <p:nvPr/>
        </p:nvPicPr>
        <p:blipFill>
          <a:blip r:embed="rId1"/>
          <a:srcRect l="25335" t="0" r="23579" b="0"/>
          <a:stretch/>
        </p:blipFill>
        <p:spPr>
          <a:xfrm>
            <a:off x="4739400" y="1495800"/>
            <a:ext cx="3919320" cy="43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" descr=""/>
          <p:cNvPicPr/>
          <p:nvPr/>
        </p:nvPicPr>
        <p:blipFill>
          <a:blip r:embed="rId1"/>
          <a:stretch/>
        </p:blipFill>
        <p:spPr>
          <a:xfrm>
            <a:off x="4755240" y="1188000"/>
            <a:ext cx="4302360" cy="3036600"/>
          </a:xfrm>
          <a:prstGeom prst="rect">
            <a:avLst/>
          </a:prstGeom>
          <a:ln w="0">
            <a:noFill/>
          </a:ln>
        </p:spPr>
      </p:pic>
      <p:sp>
        <p:nvSpPr>
          <p:cNvPr id="1120" name="TextShape 1"/>
          <p:cNvSpPr/>
          <p:nvPr/>
        </p:nvSpPr>
        <p:spPr>
          <a:xfrm>
            <a:off x="3960000" y="0"/>
            <a:ext cx="518364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History - AIDA-2020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21" name="TextShape 2"/>
          <p:cNvSpPr/>
          <p:nvPr/>
        </p:nvSpPr>
        <p:spPr>
          <a:xfrm>
            <a:off x="457200" y="1604520"/>
            <a:ext cx="386244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6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Current production version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6 trigger inputs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4 DUT connections</a:t>
            </a:r>
            <a:endParaRPr b="0" lang="en-GB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CALICE HDMI pinout</a:t>
            </a:r>
            <a:endParaRPr b="0" lang="en-GB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But direction of each line can be swapped in hardware to allow different firmware mapping</a:t>
            </a:r>
            <a:endParaRPr b="0" lang="en-GB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Low jitter clock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Hardware permits optical distribution of clock/trigger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In small desktop case or rack-mount case 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22" name="" descr=""/>
          <p:cNvPicPr/>
          <p:nvPr/>
        </p:nvPicPr>
        <p:blipFill>
          <a:blip r:embed="rId2"/>
          <a:stretch/>
        </p:blipFill>
        <p:spPr>
          <a:xfrm>
            <a:off x="4771440" y="3802320"/>
            <a:ext cx="428616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Application>LibreOffice/7.1.4.2$Linux_X86_64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>Kimberley Cussans</cp:lastModifiedBy>
  <dcterms:modified xsi:type="dcterms:W3CDTF">2021-06-16T10:37:20Z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r8>5</vt:r8>
  </property>
</Properties>
</file>